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6" r:id="rId5"/>
    <p:sldId id="257" r:id="rId6"/>
    <p:sldId id="258" r:id="rId7"/>
    <p:sldId id="259" r:id="rId8"/>
    <p:sldId id="260"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61" r:id="rId42"/>
    <p:sldId id="264" r:id="rId43"/>
    <p:sldId id="296" r:id="rId44"/>
    <p:sldId id="263" r:id="rId45"/>
    <p:sldId id="297" r:id="rId46"/>
    <p:sldId id="298" r:id="rId4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F7FBECE8-1EE0-45A6-9B4C-B0732FD7B0E3}">
          <p14:sldIdLst>
            <p14:sldId id="256"/>
            <p14:sldId id="257"/>
            <p14:sldId id="258"/>
            <p14:sldId id="259"/>
            <p14:sldId id="260"/>
            <p14:sldId id="262"/>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61"/>
            <p14:sldId id="264"/>
            <p14:sldId id="296"/>
            <p14:sldId id="263"/>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F187B-D945-4F2E-A836-FF750A2F4CD9}" type="datetimeFigureOut">
              <a:rPr lang="nl-BE" smtClean="0"/>
              <a:t>24/10/2016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18BA6-EC45-44CF-AE9B-E637296B4286}" type="slidenum">
              <a:rPr lang="nl-BE" smtClean="0"/>
              <a:t>‹#›</a:t>
            </a:fld>
            <a:endParaRPr lang="nl-B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a:solidFill>
                  <a:schemeClr val="tx1"/>
                </a:solidFill>
                <a:latin typeface="+mn-lt"/>
                <a:ea typeface="+mn-ea"/>
                <a:cs typeface="+mn-cs"/>
              </a:rPr>
              <a:t>De inhoud van de ROM-chips blijft behouden als de computer niet van stroom voorzien is, daarom spreekt men van </a:t>
            </a:r>
            <a:r>
              <a:rPr lang="nl-BE" sz="1200" b="1" i="0" u="none" strike="noStrike" kern="1200" baseline="0">
                <a:solidFill>
                  <a:schemeClr val="tx1"/>
                </a:solidFill>
                <a:latin typeface="+mn-lt"/>
                <a:ea typeface="+mn-ea"/>
                <a:cs typeface="+mn-cs"/>
              </a:rPr>
              <a:t>niet-vluchtig </a:t>
            </a:r>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a:t>
            </a:fld>
            <a:endParaRPr lang="nl-BE"/>
          </a:p>
        </p:txBody>
      </p:sp>
    </p:spTree>
    <p:extLst>
      <p:ext uri="{BB962C8B-B14F-4D97-AF65-F5344CB8AC3E}">
        <p14:creationId xmlns:p14="http://schemas.microsoft.com/office/powerpoint/2010/main" val="83354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err="1"/>
              <a:t>tCAS</a:t>
            </a:r>
            <a:r>
              <a:rPr lang="nl-BE"/>
              <a:t> </a:t>
            </a:r>
            <a:r>
              <a:rPr lang="nl-BE" baseline="0"/>
              <a:t>= tijd tussen sturen van </a:t>
            </a:r>
            <a:r>
              <a:rPr lang="nl-BE" baseline="0" err="1"/>
              <a:t>leescommand</a:t>
            </a:r>
            <a:r>
              <a:rPr lang="nl-BE" baseline="0"/>
              <a:t> &amp; vrijgeven geheugenrij </a:t>
            </a:r>
            <a:endParaRPr lang="nl-BE"/>
          </a:p>
          <a:p>
            <a:r>
              <a:rPr lang="nl-BE" err="1"/>
              <a:t>tRCD</a:t>
            </a:r>
            <a:r>
              <a:rPr lang="nl-BE"/>
              <a:t>(</a:t>
            </a:r>
            <a:r>
              <a:rPr lang="nl-BE" err="1"/>
              <a:t>row</a:t>
            </a:r>
            <a:r>
              <a:rPr lang="nl-BE"/>
              <a:t> </a:t>
            </a:r>
            <a:r>
              <a:rPr lang="nl-BE" err="1"/>
              <a:t>adress</a:t>
            </a:r>
            <a:r>
              <a:rPr lang="nl-BE"/>
              <a:t> </a:t>
            </a:r>
            <a:r>
              <a:rPr lang="nl-BE" err="1"/>
              <a:t>to</a:t>
            </a:r>
            <a:r>
              <a:rPr lang="nl-BE"/>
              <a:t> column </a:t>
            </a:r>
            <a:r>
              <a:rPr lang="nl-BE" err="1"/>
              <a:t>adress</a:t>
            </a:r>
            <a:r>
              <a:rPr lang="nl-BE"/>
              <a:t> delay) = Tijd tussen</a:t>
            </a:r>
            <a:r>
              <a:rPr lang="nl-BE" baseline="0"/>
              <a:t> vrijgeven rij &amp; benadering van kolom</a:t>
            </a:r>
            <a:br>
              <a:rPr lang="nl-BE"/>
            </a:br>
            <a:r>
              <a:rPr lang="nl-BE" err="1"/>
              <a:t>tRP</a:t>
            </a:r>
            <a:r>
              <a:rPr lang="nl-BE"/>
              <a:t>: rusttijd tussen het</a:t>
            </a:r>
            <a:r>
              <a:rPr lang="nl-BE" baseline="0"/>
              <a:t> doorlopen van benaderingscycli</a:t>
            </a:r>
            <a:endParaRPr lang="nl-BE"/>
          </a:p>
          <a:p>
            <a:r>
              <a:rPr lang="nl-BE" err="1"/>
              <a:t>tRAS</a:t>
            </a:r>
            <a:r>
              <a:rPr lang="nl-BE"/>
              <a:t>: tijd tussen het actief zijn van een bank &amp; deactiveren van deze bank</a:t>
            </a:r>
          </a:p>
          <a:p>
            <a:r>
              <a:rPr lang="nl-BE" err="1"/>
              <a:t>Command</a:t>
            </a:r>
            <a:r>
              <a:rPr lang="nl-BE"/>
              <a:t> </a:t>
            </a:r>
            <a:r>
              <a:rPr lang="nl-BE" err="1"/>
              <a:t>rate</a:t>
            </a:r>
            <a:r>
              <a:rPr lang="nl-BE"/>
              <a:t> (tijd</a:t>
            </a:r>
            <a:r>
              <a:rPr lang="nl-BE" baseline="0"/>
              <a:t> nodig om chip select te doen)</a:t>
            </a:r>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16</a:t>
            </a:fld>
            <a:endParaRPr lang="nl-BE"/>
          </a:p>
        </p:txBody>
      </p:sp>
    </p:spTree>
    <p:extLst>
      <p:ext uri="{BB962C8B-B14F-4D97-AF65-F5344CB8AC3E}">
        <p14:creationId xmlns:p14="http://schemas.microsoft.com/office/powerpoint/2010/main" val="92985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err="1"/>
              <a:t>tCAS</a:t>
            </a:r>
            <a:r>
              <a:rPr lang="nl-BE"/>
              <a:t> </a:t>
            </a:r>
            <a:r>
              <a:rPr lang="nl-BE" baseline="0"/>
              <a:t>= tijd tussen sturen van </a:t>
            </a:r>
            <a:r>
              <a:rPr lang="nl-BE" baseline="0" err="1"/>
              <a:t>leescommand</a:t>
            </a:r>
            <a:r>
              <a:rPr lang="nl-BE" baseline="0"/>
              <a:t> &amp; vrijgeven geheugenrij </a:t>
            </a:r>
            <a:endParaRPr lang="nl-BE"/>
          </a:p>
          <a:p>
            <a:r>
              <a:rPr lang="nl-BE" err="1"/>
              <a:t>tRCD</a:t>
            </a:r>
            <a:r>
              <a:rPr lang="nl-BE"/>
              <a:t>(</a:t>
            </a:r>
            <a:r>
              <a:rPr lang="nl-BE" err="1"/>
              <a:t>row</a:t>
            </a:r>
            <a:r>
              <a:rPr lang="nl-BE"/>
              <a:t> </a:t>
            </a:r>
            <a:r>
              <a:rPr lang="nl-BE" err="1"/>
              <a:t>adress</a:t>
            </a:r>
            <a:r>
              <a:rPr lang="nl-BE"/>
              <a:t> </a:t>
            </a:r>
            <a:r>
              <a:rPr lang="nl-BE" err="1"/>
              <a:t>to</a:t>
            </a:r>
            <a:r>
              <a:rPr lang="nl-BE"/>
              <a:t> column </a:t>
            </a:r>
            <a:r>
              <a:rPr lang="nl-BE" err="1"/>
              <a:t>adress</a:t>
            </a:r>
            <a:r>
              <a:rPr lang="nl-BE"/>
              <a:t> delay) = Tijd tussen</a:t>
            </a:r>
            <a:r>
              <a:rPr lang="nl-BE" baseline="0"/>
              <a:t> vrijgeven rij &amp; benadering van kolom</a:t>
            </a:r>
            <a:br>
              <a:rPr lang="nl-BE"/>
            </a:br>
            <a:r>
              <a:rPr lang="nl-BE" err="1"/>
              <a:t>tRP</a:t>
            </a:r>
            <a:r>
              <a:rPr lang="nl-BE"/>
              <a:t>: rusttijd tussen het</a:t>
            </a:r>
            <a:r>
              <a:rPr lang="nl-BE" baseline="0"/>
              <a:t> doorlopen van benaderingscycli</a:t>
            </a:r>
            <a:endParaRPr lang="nl-BE"/>
          </a:p>
          <a:p>
            <a:r>
              <a:rPr lang="nl-BE" err="1"/>
              <a:t>tRAS</a:t>
            </a:r>
            <a:r>
              <a:rPr lang="nl-BE"/>
              <a:t>: tijd tussen het actief zijn van een bank &amp; deactiveren van deze bank</a:t>
            </a:r>
          </a:p>
          <a:p>
            <a:r>
              <a:rPr lang="nl-BE" err="1"/>
              <a:t>Command</a:t>
            </a:r>
            <a:r>
              <a:rPr lang="nl-BE"/>
              <a:t> </a:t>
            </a:r>
            <a:r>
              <a:rPr lang="nl-BE" err="1"/>
              <a:t>rate</a:t>
            </a:r>
            <a:r>
              <a:rPr lang="nl-BE"/>
              <a:t> (tijd</a:t>
            </a:r>
            <a:r>
              <a:rPr lang="nl-BE" baseline="0"/>
              <a:t> nodig om chip select te doen)</a:t>
            </a:r>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17</a:t>
            </a:fld>
            <a:endParaRPr lang="nl-BE"/>
          </a:p>
        </p:txBody>
      </p:sp>
    </p:spTree>
    <p:extLst>
      <p:ext uri="{BB962C8B-B14F-4D97-AF65-F5344CB8AC3E}">
        <p14:creationId xmlns:p14="http://schemas.microsoft.com/office/powerpoint/2010/main" val="647094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lvl1pPr>
          </a:lstStyle>
          <a:p>
            <a:r>
              <a:rPr lang="nl-NL"/>
              <a:t>Klik om de stijl te bewerken</a:t>
            </a:r>
            <a:endParaRPr lang="nl-BE"/>
          </a:p>
        </p:txBody>
      </p:sp>
      <p:sp>
        <p:nvSpPr>
          <p:cNvPr id="3" name="Ondertitel 2"/>
          <p:cNvSpPr>
            <a:spLocks noGrp="1"/>
          </p:cNvSpPr>
          <p:nvPr>
            <p:ph type="subTitle" idx="1"/>
          </p:nvPr>
        </p:nvSpPr>
        <p:spPr>
          <a:xfrm>
            <a:off x="3697355" y="3322846"/>
            <a:ext cx="4797288" cy="2163554"/>
          </a:xfrm>
        </p:spPr>
        <p:txBody>
          <a:bodyPr>
            <a:noAutofit/>
          </a:bodyPr>
          <a:lstStyle>
            <a:lvl1pPr marL="0" indent="0" algn="ctr">
              <a:buNone/>
              <a:defRPr sz="4800" b="1">
                <a:solidFill>
                  <a:srgbClr val="58A61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24/10/2016</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24/10/2016</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24/10/2016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24/10/2016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24/10/2016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24/10/2016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8" name="Rechthoek 7"/>
          <p:cNvSpPr/>
          <p:nvPr userDrawn="1"/>
        </p:nvSpPr>
        <p:spPr>
          <a:xfrm>
            <a:off x="0" y="0"/>
            <a:ext cx="12192000" cy="8909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a:p>
        </p:txBody>
      </p:sp>
      <p:sp>
        <p:nvSpPr>
          <p:cNvPr id="2" name="Titel 1"/>
          <p:cNvSpPr>
            <a:spLocks noGrp="1"/>
          </p:cNvSpPr>
          <p:nvPr>
            <p:ph type="title"/>
          </p:nvPr>
        </p:nvSpPr>
        <p:spPr>
          <a:xfrm>
            <a:off x="1273336" y="119271"/>
            <a:ext cx="8450233" cy="614606"/>
          </a:xfrm>
        </p:spPr>
        <p:txBody>
          <a:bodyPr/>
          <a:lstStyle>
            <a:lvl1pPr algn="l">
              <a:defRPr b="1">
                <a:solidFill>
                  <a:schemeClr val="bg1"/>
                </a:solidFill>
              </a:defRPr>
            </a:lvl1pPr>
          </a:lstStyle>
          <a:p>
            <a:r>
              <a:rPr lang="nl-NL"/>
              <a:t>Klik om de stijl te bewerken</a:t>
            </a:r>
            <a:endParaRPr lang="nl-BE"/>
          </a:p>
        </p:txBody>
      </p:sp>
      <p:sp>
        <p:nvSpPr>
          <p:cNvPr id="3" name="Tijdelijke aanduiding voor inhoud 2"/>
          <p:cNvSpPr>
            <a:spLocks noGrp="1"/>
          </p:cNvSpPr>
          <p:nvPr>
            <p:ph idx="1"/>
          </p:nvPr>
        </p:nvSpPr>
        <p:spPr>
          <a:xfrm>
            <a:off x="838200" y="1375508"/>
            <a:ext cx="10515600" cy="4801455"/>
          </a:xfrm>
        </p:spPr>
        <p:txBody>
          <a:bodyPr/>
          <a:lstStyle>
            <a:lvl1pPr>
              <a:defRPr sz="3200"/>
            </a:lvl1pPr>
            <a:lvl2pPr>
              <a:defRPr sz="2800"/>
            </a:lvl2pPr>
            <a:lvl3pPr>
              <a:defRPr sz="2400"/>
            </a:lvl3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24/10/2016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a:t>
            </a:fld>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4" y="59590"/>
            <a:ext cx="1148288" cy="771773"/>
          </a:xfrm>
          <a:prstGeom prst="rect">
            <a:avLst/>
          </a:prstGeom>
        </p:spPr>
      </p:pic>
      <p:grpSp>
        <p:nvGrpSpPr>
          <p:cNvPr id="13" name="Groep 12"/>
          <p:cNvGrpSpPr>
            <a:grpSpLocks noChangeAspect="1"/>
          </p:cNvGrpSpPr>
          <p:nvPr userDrawn="1"/>
        </p:nvGrpSpPr>
        <p:grpSpPr>
          <a:xfrm>
            <a:off x="9723569" y="102269"/>
            <a:ext cx="2520221" cy="609120"/>
            <a:chOff x="190200" y="85877"/>
            <a:chExt cx="2681088" cy="648000"/>
          </a:xfrm>
        </p:grpSpPr>
        <p:sp>
          <p:nvSpPr>
            <p:cNvPr id="10" name="Ovaal 9"/>
            <p:cNvSpPr/>
            <p:nvPr userDrawn="1"/>
          </p:nvSpPr>
          <p:spPr>
            <a:xfrm>
              <a:off x="190200" y="85877"/>
              <a:ext cx="648000" cy="648000"/>
            </a:xfrm>
            <a:prstGeom prst="ellipse">
              <a:avLst/>
            </a:prstGeom>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nl-BE" sz="2800">
                  <a:ln>
                    <a:noFill/>
                  </a:ln>
                  <a:latin typeface="Segoe UI Black" panose="020B0A02040204020203" pitchFamily="34" charset="0"/>
                  <a:ea typeface="Segoe UI Black" panose="020B0A02040204020203" pitchFamily="34" charset="0"/>
                  <a:cs typeface="Segoe UI Black" panose="020B0A02040204020203" pitchFamily="34" charset="0"/>
                </a:rPr>
                <a:t>CS</a:t>
              </a:r>
            </a:p>
          </p:txBody>
        </p:sp>
        <p:sp>
          <p:nvSpPr>
            <p:cNvPr id="12" name="Tekstvak 11"/>
            <p:cNvSpPr txBox="1"/>
            <p:nvPr userDrawn="1"/>
          </p:nvSpPr>
          <p:spPr>
            <a:xfrm>
              <a:off x="838200" y="234203"/>
              <a:ext cx="2033088" cy="392906"/>
            </a:xfrm>
            <a:prstGeom prst="rect">
              <a:avLst/>
            </a:prstGeom>
            <a:noFill/>
          </p:spPr>
          <p:txBody>
            <a:bodyPr wrap="none" rtlCol="0">
              <a:spAutoFit/>
            </a:bodyPr>
            <a:lstStyle/>
            <a:p>
              <a:r>
                <a:rPr lang="nl-BE" sz="1800" b="1">
                  <a:solidFill>
                    <a:schemeClr val="bg1"/>
                  </a:solidFill>
                  <a:latin typeface="Arial Narrow" panose="020B0606020202030204" pitchFamily="34" charset="0"/>
                  <a:ea typeface="Segoe UI Black" panose="020B0A02040204020203" pitchFamily="34" charset="0"/>
                  <a:cs typeface="Segoe UI Black" panose="020B0A02040204020203" pitchFamily="34" charset="0"/>
                </a:rPr>
                <a:t>Computer Systems</a:t>
              </a:r>
            </a:p>
          </p:txBody>
        </p:sp>
      </p:grpSp>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a:xfrm>
            <a:off x="10084333" y="6356350"/>
            <a:ext cx="1411014" cy="365125"/>
          </a:xfrm>
        </p:spPr>
        <p:txBody>
          <a:bodyPr/>
          <a:lstStyle/>
          <a:p>
            <a:fld id="{6D69ACB7-8DA7-4AF8-A474-46A1998EDF52}" type="datetimeFigureOut">
              <a:rPr lang="nl-BE" smtClean="0"/>
              <a:t>24/10/2016</a:t>
            </a:fld>
            <a:endParaRPr lang="nl-BE"/>
          </a:p>
        </p:txBody>
      </p:sp>
      <p:sp>
        <p:nvSpPr>
          <p:cNvPr id="6" name="Tijdelijke aanduiding voor dianummer 5"/>
          <p:cNvSpPr>
            <a:spLocks noGrp="1"/>
          </p:cNvSpPr>
          <p:nvPr>
            <p:ph type="sldNum" sz="quarter" idx="12"/>
          </p:nvPr>
        </p:nvSpPr>
        <p:spPr>
          <a:xfrm>
            <a:off x="8494643" y="6356350"/>
            <a:ext cx="1411014" cy="365125"/>
          </a:xfrm>
        </p:spPr>
        <p:txBody>
          <a:bodyPr/>
          <a:lstStyle/>
          <a:p>
            <a:fld id="{C5EEABA0-D78B-4F9C-9026-5872651F022D}" type="slidenum">
              <a:rPr lang="nl-BE" smtClean="0"/>
              <a:t>‹#›</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pic>
        <p:nvPicPr>
          <p:cNvPr id="10" name="Afbeelding 9"/>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674" y="3504354"/>
            <a:ext cx="3691761" cy="3353646"/>
          </a:xfrm>
          <a:prstGeom prst="rect">
            <a:avLst/>
          </a:prstGeom>
        </p:spPr>
      </p:pic>
    </p:spTree>
    <p:extLst>
      <p:ext uri="{BB962C8B-B14F-4D97-AF65-F5344CB8AC3E}">
        <p14:creationId xmlns:p14="http://schemas.microsoft.com/office/powerpoint/2010/main" val="235727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24/10/2016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450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24/10/2016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24/10/2016</a:t>
            </a:fld>
            <a:endParaRPr lang="nl-BE"/>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838200" y="1138335"/>
            <a:ext cx="5181600" cy="503862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132649"/>
            <a:ext cx="5181600" cy="5044314"/>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24/10/2016</a:t>
            </a:fld>
            <a:endParaRPr lang="nl-BE"/>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a:t>
            </a:fld>
            <a:endParaRPr lang="nl-BE"/>
          </a:p>
        </p:txBody>
      </p:sp>
      <p:sp>
        <p:nvSpPr>
          <p:cNvPr id="9" name="Rechthoek 8"/>
          <p:cNvSpPr/>
          <p:nvPr userDrawn="1"/>
        </p:nvSpPr>
        <p:spPr>
          <a:xfrm>
            <a:off x="0" y="0"/>
            <a:ext cx="12192000" cy="8909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4" y="59590"/>
            <a:ext cx="1148288" cy="771773"/>
          </a:xfrm>
          <a:prstGeom prst="rect">
            <a:avLst/>
          </a:prstGeom>
        </p:spPr>
      </p:pic>
      <p:grpSp>
        <p:nvGrpSpPr>
          <p:cNvPr id="15" name="Groep 14"/>
          <p:cNvGrpSpPr>
            <a:grpSpLocks noChangeAspect="1"/>
          </p:cNvGrpSpPr>
          <p:nvPr userDrawn="1"/>
        </p:nvGrpSpPr>
        <p:grpSpPr>
          <a:xfrm>
            <a:off x="9723569" y="102269"/>
            <a:ext cx="2520221" cy="609120"/>
            <a:chOff x="190200" y="85877"/>
            <a:chExt cx="2681088" cy="648000"/>
          </a:xfrm>
        </p:grpSpPr>
        <p:sp>
          <p:nvSpPr>
            <p:cNvPr id="16" name="Ovaal 15"/>
            <p:cNvSpPr/>
            <p:nvPr userDrawn="1"/>
          </p:nvSpPr>
          <p:spPr>
            <a:xfrm>
              <a:off x="190200" y="85877"/>
              <a:ext cx="648000" cy="648000"/>
            </a:xfrm>
            <a:prstGeom prst="ellipse">
              <a:avLst/>
            </a:prstGeom>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nl-BE" sz="2800">
                  <a:ln>
                    <a:noFill/>
                  </a:ln>
                  <a:latin typeface="Segoe UI Black" panose="020B0A02040204020203" pitchFamily="34" charset="0"/>
                  <a:ea typeface="Segoe UI Black" panose="020B0A02040204020203" pitchFamily="34" charset="0"/>
                  <a:cs typeface="Segoe UI Black" panose="020B0A02040204020203" pitchFamily="34" charset="0"/>
                </a:rPr>
                <a:t>CS</a:t>
              </a:r>
            </a:p>
          </p:txBody>
        </p:sp>
        <p:sp>
          <p:nvSpPr>
            <p:cNvPr id="17" name="Tekstvak 16"/>
            <p:cNvSpPr txBox="1"/>
            <p:nvPr userDrawn="1"/>
          </p:nvSpPr>
          <p:spPr>
            <a:xfrm>
              <a:off x="838200" y="234203"/>
              <a:ext cx="2033088" cy="392906"/>
            </a:xfrm>
            <a:prstGeom prst="rect">
              <a:avLst/>
            </a:prstGeom>
            <a:noFill/>
          </p:spPr>
          <p:txBody>
            <a:bodyPr wrap="none" rtlCol="0">
              <a:spAutoFit/>
            </a:bodyPr>
            <a:lstStyle/>
            <a:p>
              <a:r>
                <a:rPr lang="nl-BE" sz="1800" b="1">
                  <a:solidFill>
                    <a:schemeClr val="bg1"/>
                  </a:solidFill>
                  <a:latin typeface="Arial Narrow" panose="020B0606020202030204" pitchFamily="34" charset="0"/>
                  <a:ea typeface="Segoe UI Black" panose="020B0A02040204020203" pitchFamily="34" charset="0"/>
                  <a:cs typeface="Segoe UI Black" panose="020B0A02040204020203" pitchFamily="34" charset="0"/>
                </a:rPr>
                <a:t>Computer Systems</a:t>
              </a:r>
            </a:p>
          </p:txBody>
        </p:sp>
      </p:grpSp>
      <p:sp>
        <p:nvSpPr>
          <p:cNvPr id="2" name="Titel 1"/>
          <p:cNvSpPr>
            <a:spLocks noGrp="1"/>
          </p:cNvSpPr>
          <p:nvPr>
            <p:ph type="title"/>
          </p:nvPr>
        </p:nvSpPr>
        <p:spPr>
          <a:xfrm>
            <a:off x="1370045" y="183516"/>
            <a:ext cx="10515600" cy="485690"/>
          </a:xfrm>
        </p:spPr>
        <p:txBody>
          <a:bodyPr/>
          <a:lstStyle>
            <a:lvl1pPr>
              <a:defRPr>
                <a:solidFill>
                  <a:schemeClr val="bg1"/>
                </a:solidFill>
              </a:defRPr>
            </a:lvl1pPr>
          </a:lstStyle>
          <a:p>
            <a:r>
              <a:rPr lang="nl-NL"/>
              <a:t>Klik om de stijl te bewerken</a:t>
            </a:r>
            <a:endParaRPr lang="nl-BE"/>
          </a:p>
        </p:txBody>
      </p:sp>
    </p:spTree>
    <p:extLst>
      <p:ext uri="{BB962C8B-B14F-4D97-AF65-F5344CB8AC3E}">
        <p14:creationId xmlns:p14="http://schemas.microsoft.com/office/powerpoint/2010/main" val="275850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24/10/2016</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24/10/2016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24/10/2016</a:t>
            </a:fld>
            <a:endParaRPr lang="nl-BE"/>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a:t>
            </a:r>
            <a:r>
              <a:rPr lang="nl-NL" err="1"/>
              <a:t>niveaua</a:t>
            </a:r>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a:t>
            </a:fld>
            <a:endParaRPr lang="nl-BE"/>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4"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http://www.xbitlabs.com/images/memory/ddr2/timing2.gif" TargetMode="External"/><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a:t>Computer systems</a:t>
            </a:r>
          </a:p>
        </p:txBody>
      </p:sp>
      <p:sp>
        <p:nvSpPr>
          <p:cNvPr id="3" name="Ondertitel 2"/>
          <p:cNvSpPr>
            <a:spLocks noGrp="1"/>
          </p:cNvSpPr>
          <p:nvPr>
            <p:ph type="subTitle" idx="1"/>
          </p:nvPr>
        </p:nvSpPr>
        <p:spPr/>
        <p:txBody>
          <a:bodyPr/>
          <a:lstStyle/>
          <a:p>
            <a:r>
              <a:rPr lang="nl-BE"/>
              <a:t>Geheugen</a:t>
            </a:r>
          </a:p>
        </p:txBody>
      </p:sp>
    </p:spTree>
    <p:extLst>
      <p:ext uri="{BB962C8B-B14F-4D97-AF65-F5344CB8AC3E}">
        <p14:creationId xmlns:p14="http://schemas.microsoft.com/office/powerpoint/2010/main" val="129685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lstStyle/>
          <a:p>
            <a:endParaRPr lang="nl-BE"/>
          </a:p>
        </p:txBody>
      </p:sp>
      <p:pic>
        <p:nvPicPr>
          <p:cNvPr id="4" name="Picture 7" descr="DDR Memory"/>
          <p:cNvPicPr>
            <a:picLocks noChangeAspect="1" noChangeArrowheads="1"/>
          </p:cNvPicPr>
          <p:nvPr/>
        </p:nvPicPr>
        <p:blipFill>
          <a:blip r:embed="rId2" cstate="print"/>
          <a:srcRect/>
          <a:stretch>
            <a:fillRect/>
          </a:stretch>
        </p:blipFill>
        <p:spPr bwMode="auto">
          <a:xfrm>
            <a:off x="554037" y="3992563"/>
            <a:ext cx="5541963" cy="158115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698632" y="1484313"/>
            <a:ext cx="4117975" cy="958850"/>
          </a:xfrm>
          <a:prstGeom prst="rect">
            <a:avLst/>
          </a:prstGeom>
          <a:noFill/>
          <a:ln w="9525">
            <a:noFill/>
            <a:miter lim="800000"/>
            <a:headEnd/>
            <a:tailEnd/>
          </a:ln>
        </p:spPr>
      </p:pic>
      <p:pic>
        <p:nvPicPr>
          <p:cNvPr id="6" name="Picture 5" descr="SIMM30-socket"/>
          <p:cNvPicPr>
            <a:picLocks noChangeAspect="1" noChangeArrowheads="1"/>
          </p:cNvPicPr>
          <p:nvPr/>
        </p:nvPicPr>
        <p:blipFill>
          <a:blip r:embed="rId4" cstate="print"/>
          <a:srcRect/>
          <a:stretch>
            <a:fillRect/>
          </a:stretch>
        </p:blipFill>
        <p:spPr bwMode="auto">
          <a:xfrm>
            <a:off x="7587390" y="1375508"/>
            <a:ext cx="3554412" cy="2676525"/>
          </a:xfrm>
          <a:prstGeom prst="rect">
            <a:avLst/>
          </a:prstGeom>
          <a:noFill/>
          <a:ln w="9525">
            <a:noFill/>
            <a:miter lim="800000"/>
            <a:headEnd/>
            <a:tailEnd/>
          </a:ln>
        </p:spPr>
      </p:pic>
      <p:pic>
        <p:nvPicPr>
          <p:cNvPr id="7" name="Picture 6"/>
          <p:cNvPicPr>
            <a:picLocks noChangeAspect="1" noChangeArrowheads="1"/>
          </p:cNvPicPr>
          <p:nvPr/>
        </p:nvPicPr>
        <p:blipFill>
          <a:blip r:embed="rId5" cstate="print"/>
          <a:srcRect/>
          <a:stretch>
            <a:fillRect/>
          </a:stretch>
        </p:blipFill>
        <p:spPr bwMode="auto">
          <a:xfrm>
            <a:off x="682757" y="2566988"/>
            <a:ext cx="4460875" cy="1096963"/>
          </a:xfrm>
          <a:prstGeom prst="rect">
            <a:avLst/>
          </a:prstGeom>
          <a:noFill/>
          <a:ln w="9525">
            <a:noFill/>
            <a:miter lim="800000"/>
            <a:headEnd/>
            <a:tailEnd/>
          </a:ln>
        </p:spPr>
      </p:pic>
    </p:spTree>
    <p:extLst>
      <p:ext uri="{BB962C8B-B14F-4D97-AF65-F5344CB8AC3E}">
        <p14:creationId xmlns:p14="http://schemas.microsoft.com/office/powerpoint/2010/main" val="401879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lstStyle/>
          <a:p>
            <a:r>
              <a:rPr lang="nl-NL"/>
              <a:t>De klokfrequentie en klokcyclus</a:t>
            </a:r>
          </a:p>
          <a:p>
            <a:pPr lvl="1"/>
            <a:r>
              <a:rPr lang="nl-NL"/>
              <a:t>Communicatie tussen processor en geheugen gaat over de front side bus en de </a:t>
            </a:r>
            <a:r>
              <a:rPr lang="nl-NL" err="1"/>
              <a:t>geheugenbus</a:t>
            </a:r>
            <a:r>
              <a:rPr lang="nl-NL"/>
              <a:t>;</a:t>
            </a:r>
          </a:p>
          <a:p>
            <a:pPr lvl="1"/>
            <a:r>
              <a:rPr lang="nl-NL"/>
              <a:t>Bij een </a:t>
            </a:r>
            <a:r>
              <a:rPr lang="nl-NL" err="1"/>
              <a:t>Core</a:t>
            </a:r>
            <a:r>
              <a:rPr lang="nl-NL"/>
              <a:t> 2 - 3 GHz tikt de interne klok per seconde 3.000.000.000 keer (cycli). De FSB heeft echter een frequentie van 333 MHz maar quad </a:t>
            </a:r>
            <a:r>
              <a:rPr lang="nl-NL" err="1"/>
              <a:t>pumped</a:t>
            </a:r>
            <a:r>
              <a:rPr lang="nl-NL"/>
              <a:t>, dus equivalent aan 1332 MHz.</a:t>
            </a:r>
          </a:p>
          <a:p>
            <a:pPr lvl="1"/>
            <a:r>
              <a:rPr lang="nl-BE"/>
              <a:t>De toegangstijd van recente geheugenmodules is 10-5 nanoseconden en zelfs lager.</a:t>
            </a:r>
            <a:endParaRPr lang="nl-NL"/>
          </a:p>
          <a:p>
            <a:endParaRPr lang="nl-NL"/>
          </a:p>
          <a:p>
            <a:endParaRPr lang="nl-BE"/>
          </a:p>
        </p:txBody>
      </p:sp>
    </p:spTree>
    <p:extLst>
      <p:ext uri="{BB962C8B-B14F-4D97-AF65-F5344CB8AC3E}">
        <p14:creationId xmlns:p14="http://schemas.microsoft.com/office/powerpoint/2010/main" val="99344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normAutofit lnSpcReduction="10000"/>
          </a:bodyPr>
          <a:lstStyle/>
          <a:p>
            <a:r>
              <a:rPr lang="nl-NL" err="1"/>
              <a:t>Refresh</a:t>
            </a:r>
            <a:endParaRPr lang="nl-NL"/>
          </a:p>
          <a:p>
            <a:pPr lvl="1"/>
            <a:r>
              <a:rPr lang="nl-BE"/>
              <a:t>De snelheid van de “</a:t>
            </a:r>
            <a:r>
              <a:rPr lang="nl-BE" err="1"/>
              <a:t>refresh</a:t>
            </a:r>
            <a:r>
              <a:rPr lang="nl-BE"/>
              <a:t>” is belangrijk voor de snelheid van de DRAM-modules;</a:t>
            </a:r>
          </a:p>
          <a:p>
            <a:pPr lvl="1"/>
            <a:r>
              <a:rPr lang="nl-BE"/>
              <a:t>De huidige DDR-</a:t>
            </a:r>
            <a:r>
              <a:rPr lang="nl-BE" err="1"/>
              <a:t>sDRAM</a:t>
            </a:r>
            <a:r>
              <a:rPr lang="nl-BE"/>
              <a:t> geheugentypes hebben een “</a:t>
            </a:r>
            <a:r>
              <a:rPr lang="nl-BE" err="1"/>
              <a:t>cycle</a:t>
            </a:r>
            <a:r>
              <a:rPr lang="nl-BE"/>
              <a:t> time” van 10 tot 5 ns;</a:t>
            </a:r>
          </a:p>
          <a:p>
            <a:pPr lvl="1"/>
            <a:r>
              <a:rPr lang="nl-BE"/>
              <a:t>De geheugencellen worden telkens per rij ververst (meestal 1 rij per geheugencyclus).</a:t>
            </a:r>
          </a:p>
          <a:p>
            <a:pPr lvl="1"/>
            <a:r>
              <a:rPr lang="nl-BE"/>
              <a:t>Verversingssnelheid (</a:t>
            </a:r>
            <a:r>
              <a:rPr lang="nl-BE" err="1"/>
              <a:t>refresh</a:t>
            </a:r>
            <a:r>
              <a:rPr lang="nl-BE"/>
              <a:t> </a:t>
            </a:r>
            <a:r>
              <a:rPr lang="nl-BE" err="1"/>
              <a:t>rate</a:t>
            </a:r>
            <a:r>
              <a:rPr lang="nl-BE"/>
              <a:t>) refereert naar het aantal rijen dat moet ververst worden vooraleer het volledige geheugen ververst is;</a:t>
            </a:r>
          </a:p>
          <a:p>
            <a:pPr lvl="1"/>
            <a:r>
              <a:rPr lang="nl-BE"/>
              <a:t>Verversingscyclus slaat op de tijd nodig voor het verversen van het volledige DRAM-geheugen.</a:t>
            </a:r>
            <a:endParaRPr lang="nl-NL"/>
          </a:p>
          <a:p>
            <a:endParaRPr lang="nl-BE"/>
          </a:p>
        </p:txBody>
      </p:sp>
    </p:spTree>
    <p:extLst>
      <p:ext uri="{BB962C8B-B14F-4D97-AF65-F5344CB8AC3E}">
        <p14:creationId xmlns:p14="http://schemas.microsoft.com/office/powerpoint/2010/main" val="48816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normAutofit fontScale="92500" lnSpcReduction="10000"/>
          </a:bodyPr>
          <a:lstStyle/>
          <a:p>
            <a:pPr>
              <a:defRPr/>
            </a:pPr>
            <a:r>
              <a:rPr lang="nl-NL">
                <a:latin typeface="Tahoma" pitchFamily="34" charset="0"/>
              </a:rPr>
              <a:t>De timing en </a:t>
            </a:r>
            <a:r>
              <a:rPr lang="nl-NL" err="1">
                <a:latin typeface="Tahoma" pitchFamily="34" charset="0"/>
              </a:rPr>
              <a:t>burst</a:t>
            </a:r>
            <a:r>
              <a:rPr lang="nl-NL">
                <a:latin typeface="Tahoma" pitchFamily="34" charset="0"/>
              </a:rPr>
              <a:t> mode</a:t>
            </a:r>
          </a:p>
          <a:p>
            <a:pPr lvl="1">
              <a:defRPr/>
            </a:pPr>
            <a:r>
              <a:rPr lang="nl-NL">
                <a:latin typeface="Tahoma" pitchFamily="34" charset="0"/>
              </a:rPr>
              <a:t>De snelheid van het RAM geheugen wordt bepaald door de snelheid waarmee opeenvolgende stukjes informatie van 64 bits gelezen kunnen worden. Steeds worden er 4 pakjes informatie gelezen (32 bytes) en de tijd hiervoor nodig wordt uitgedrukt in klokcycli.</a:t>
            </a:r>
          </a:p>
          <a:p>
            <a:pPr lvl="1">
              <a:defRPr/>
            </a:pPr>
            <a:r>
              <a:rPr lang="nl-NL">
                <a:latin typeface="Tahoma" pitchFamily="34" charset="0"/>
              </a:rPr>
              <a:t>De timing van geheugen wordt uitgedrukt in vier cijfers, gescheiden door streepjes. Elk cijfer duidt aan hoeveel klokcycli het duurt om een pakketje van 64 bits te lezen. Als een pakketje in 1 klokcyclus gelezen kan worden (zodat de processor niet moet wachten), spreken we van een </a:t>
            </a:r>
            <a:r>
              <a:rPr lang="nl-NL" err="1">
                <a:latin typeface="Tahoma" pitchFamily="34" charset="0"/>
              </a:rPr>
              <a:t>burst</a:t>
            </a:r>
            <a:r>
              <a:rPr lang="nl-NL">
                <a:latin typeface="Tahoma" pitchFamily="34" charset="0"/>
              </a:rPr>
              <a:t>.  Als het langer duurt dan een cyclus om een pakketje in te lezen, dan wordt dit veroorzaakt door de aanwezigheid van </a:t>
            </a:r>
            <a:r>
              <a:rPr lang="nl-NL" err="1">
                <a:latin typeface="Tahoma" pitchFamily="34" charset="0"/>
              </a:rPr>
              <a:t>wait-states</a:t>
            </a:r>
            <a:r>
              <a:rPr lang="nl-NL">
                <a:latin typeface="Tahoma" pitchFamily="34" charset="0"/>
              </a:rPr>
              <a:t>.</a:t>
            </a:r>
          </a:p>
          <a:p>
            <a:pPr>
              <a:buNone/>
            </a:pPr>
            <a:endParaRPr lang="nl-NL"/>
          </a:p>
          <a:p>
            <a:endParaRPr lang="nl-BE"/>
          </a:p>
        </p:txBody>
      </p:sp>
    </p:spTree>
    <p:extLst>
      <p:ext uri="{BB962C8B-B14F-4D97-AF65-F5344CB8AC3E}">
        <p14:creationId xmlns:p14="http://schemas.microsoft.com/office/powerpoint/2010/main" val="371519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Werking</a:t>
            </a:r>
          </a:p>
        </p:txBody>
      </p:sp>
      <p:sp>
        <p:nvSpPr>
          <p:cNvPr id="3" name="Tijdelijke aanduiding voor inhoud 2"/>
          <p:cNvSpPr>
            <a:spLocks noGrp="1"/>
          </p:cNvSpPr>
          <p:nvPr>
            <p:ph idx="1"/>
          </p:nvPr>
        </p:nvSpPr>
        <p:spPr/>
        <p:txBody>
          <a:bodyPr/>
          <a:lstStyle/>
          <a:p>
            <a:r>
              <a:rPr lang="nl-NL" sz="2400"/>
              <a:t>/RAS-signaal </a:t>
            </a:r>
          </a:p>
          <a:p>
            <a:pPr lvl="1"/>
            <a:r>
              <a:rPr lang="nl-NL" sz="2000" err="1"/>
              <a:t>Row</a:t>
            </a:r>
            <a:r>
              <a:rPr lang="nl-NL" sz="2000"/>
              <a:t> </a:t>
            </a:r>
            <a:r>
              <a:rPr lang="nl-NL" sz="2000" err="1"/>
              <a:t>Address</a:t>
            </a:r>
            <a:r>
              <a:rPr lang="nl-NL" sz="2000"/>
              <a:t> </a:t>
            </a:r>
            <a:r>
              <a:rPr lang="nl-NL" sz="2000" err="1"/>
              <a:t>Strobe</a:t>
            </a:r>
            <a:r>
              <a:rPr lang="nl-NL" sz="2000"/>
              <a:t> dat het rij-adres doorgeeft.</a:t>
            </a:r>
          </a:p>
          <a:p>
            <a:r>
              <a:rPr lang="nl-NL" sz="2400"/>
              <a:t>/CAS-signaal </a:t>
            </a:r>
          </a:p>
          <a:p>
            <a:pPr lvl="1"/>
            <a:r>
              <a:rPr lang="nl-NL" sz="2000"/>
              <a:t>Column </a:t>
            </a:r>
            <a:r>
              <a:rPr lang="nl-NL" sz="2000" err="1"/>
              <a:t>Address</a:t>
            </a:r>
            <a:r>
              <a:rPr lang="nl-NL" sz="2000"/>
              <a:t> </a:t>
            </a:r>
            <a:r>
              <a:rPr lang="nl-NL" sz="2000" err="1"/>
              <a:t>Strobe</a:t>
            </a:r>
            <a:r>
              <a:rPr lang="nl-NL" sz="2000"/>
              <a:t> dat de kolom doorgeeft.</a:t>
            </a:r>
          </a:p>
          <a:p>
            <a:pPr lvl="1"/>
            <a:r>
              <a:rPr lang="nl-NL" sz="2000"/>
              <a:t>Zowel het /RAS als het /CAS signaal moeten een minimale lengte en een minimaal interval ten opzichte van elkaar hebben (RAS-CAS-delay).</a:t>
            </a:r>
          </a:p>
          <a:p>
            <a:r>
              <a:rPr lang="nl-NL" sz="2400"/>
              <a:t>/WE-signaal</a:t>
            </a:r>
          </a:p>
          <a:p>
            <a:pPr lvl="1"/>
            <a:r>
              <a:rPr lang="nl-NL" sz="2000"/>
              <a:t>Write </a:t>
            </a:r>
            <a:r>
              <a:rPr lang="nl-NL" sz="2000" err="1"/>
              <a:t>Enable</a:t>
            </a:r>
            <a:r>
              <a:rPr lang="nl-NL" sz="2000"/>
              <a:t> geeft aan of er een lees- of schrijfoperatie plaats heeft.</a:t>
            </a:r>
          </a:p>
          <a:p>
            <a:r>
              <a:rPr lang="nl-NL" sz="2400"/>
              <a:t>/OE</a:t>
            </a:r>
          </a:p>
          <a:p>
            <a:pPr lvl="1"/>
            <a:r>
              <a:rPr lang="nl-NL" sz="2000"/>
              <a:t>Output </a:t>
            </a:r>
            <a:r>
              <a:rPr lang="nl-NL" sz="2000" err="1"/>
              <a:t>Enable</a:t>
            </a:r>
            <a:r>
              <a:rPr lang="nl-NL" sz="2000"/>
              <a:t> zorgt bij een leesoperatie ervoor dat de data pas vrijgegeven worden van zodra alle voorbereidingen voltrokken zijn.</a:t>
            </a:r>
          </a:p>
          <a:p>
            <a:endParaRPr lang="nl-BE"/>
          </a:p>
          <a:p>
            <a:endParaRPr lang="nl-BE"/>
          </a:p>
        </p:txBody>
      </p:sp>
    </p:spTree>
    <p:extLst>
      <p:ext uri="{BB962C8B-B14F-4D97-AF65-F5344CB8AC3E}">
        <p14:creationId xmlns:p14="http://schemas.microsoft.com/office/powerpoint/2010/main" val="4265959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Picture 6" descr="rows-colums"/>
          <p:cNvPicPr>
            <a:picLocks noChangeAspect="1" noChangeArrowheads="1"/>
          </p:cNvPicPr>
          <p:nvPr/>
        </p:nvPicPr>
        <p:blipFill>
          <a:blip r:embed="rId2" cstate="print"/>
          <a:srcRect/>
          <a:stretch>
            <a:fillRect/>
          </a:stretch>
        </p:blipFill>
        <p:spPr bwMode="auto">
          <a:xfrm>
            <a:off x="1655763" y="119271"/>
            <a:ext cx="8524875" cy="6727825"/>
          </a:xfrm>
          <a:prstGeom prst="rect">
            <a:avLst/>
          </a:prstGeom>
          <a:noFill/>
          <a:ln w="9525">
            <a:noFill/>
            <a:miter lim="800000"/>
            <a:headEnd/>
            <a:tailEnd/>
          </a:ln>
        </p:spPr>
      </p:pic>
    </p:spTree>
    <p:extLst>
      <p:ext uri="{BB962C8B-B14F-4D97-AF65-F5344CB8AC3E}">
        <p14:creationId xmlns:p14="http://schemas.microsoft.com/office/powerpoint/2010/main" val="66583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Werking</a:t>
            </a:r>
          </a:p>
        </p:txBody>
      </p:sp>
      <p:sp>
        <p:nvSpPr>
          <p:cNvPr id="3" name="Tijdelijke aanduiding voor inhoud 2"/>
          <p:cNvSpPr>
            <a:spLocks noGrp="1"/>
          </p:cNvSpPr>
          <p:nvPr>
            <p:ph idx="1"/>
          </p:nvPr>
        </p:nvSpPr>
        <p:spPr/>
        <p:txBody>
          <a:bodyPr>
            <a:normAutofit fontScale="92500"/>
          </a:bodyPr>
          <a:lstStyle/>
          <a:p>
            <a:r>
              <a:rPr lang="nl-NL"/>
              <a:t>CAS-latentietijd (</a:t>
            </a:r>
            <a:r>
              <a:rPr lang="nl-NL" err="1"/>
              <a:t>tCL</a:t>
            </a:r>
            <a:r>
              <a:rPr lang="nl-NL"/>
              <a:t>) </a:t>
            </a:r>
          </a:p>
          <a:p>
            <a:pPr lvl="1"/>
            <a:r>
              <a:rPr lang="nl-BE"/>
              <a:t>Aantal klokcycli tussen het doorsturen van het leescommando en het effectief vrijgeven van de data door het geheugen.</a:t>
            </a:r>
          </a:p>
          <a:p>
            <a:pPr lvl="1"/>
            <a:r>
              <a:rPr lang="nl-BE"/>
              <a:t>De </a:t>
            </a:r>
            <a:r>
              <a:rPr lang="nl-BE" err="1"/>
              <a:t>tCL</a:t>
            </a:r>
            <a:r>
              <a:rPr lang="nl-BE"/>
              <a:t> vermenigvuldigd met de klokcyclus van de front side bus (</a:t>
            </a:r>
            <a:r>
              <a:rPr lang="nl-BE" err="1"/>
              <a:t>tCLK</a:t>
            </a:r>
            <a:r>
              <a:rPr lang="nl-BE"/>
              <a:t>) moet groter of gelijk zijn dan de (</a:t>
            </a:r>
            <a:r>
              <a:rPr lang="nl-BE" err="1"/>
              <a:t>tCAC</a:t>
            </a:r>
            <a:r>
              <a:rPr lang="nl-BE"/>
              <a:t>= Column Access Time).</a:t>
            </a:r>
          </a:p>
          <a:p>
            <a:pPr lvl="2"/>
            <a:r>
              <a:rPr lang="nl-BE" err="1"/>
              <a:t>tCL</a:t>
            </a:r>
            <a:r>
              <a:rPr lang="nl-BE"/>
              <a:t> * </a:t>
            </a:r>
            <a:r>
              <a:rPr lang="nl-BE" err="1"/>
              <a:t>tCLK</a:t>
            </a:r>
            <a:r>
              <a:rPr lang="nl-BE"/>
              <a:t> &gt;= </a:t>
            </a:r>
            <a:r>
              <a:rPr lang="nl-BE" err="1"/>
              <a:t>tCAC</a:t>
            </a:r>
            <a:r>
              <a:rPr lang="nl-BE"/>
              <a:t> </a:t>
            </a:r>
            <a:endParaRPr lang="nl-NL"/>
          </a:p>
          <a:p>
            <a:r>
              <a:rPr lang="nl-NL"/>
              <a:t>RAS precharge (</a:t>
            </a:r>
            <a:r>
              <a:rPr lang="nl-NL" err="1"/>
              <a:t>tRP</a:t>
            </a:r>
            <a:r>
              <a:rPr lang="nl-NL"/>
              <a:t>) </a:t>
            </a:r>
          </a:p>
          <a:p>
            <a:pPr lvl="1"/>
            <a:r>
              <a:rPr lang="nl-BE"/>
              <a:t>Rusttijd tussen verschillende benaderingscycli.</a:t>
            </a:r>
          </a:p>
          <a:p>
            <a:r>
              <a:rPr lang="nl-NL"/>
              <a:t>Chip select</a:t>
            </a:r>
          </a:p>
          <a:p>
            <a:pPr lvl="1"/>
            <a:r>
              <a:rPr lang="nl-NL"/>
              <a:t>Bij de aanwezigheid van meerdere </a:t>
            </a:r>
            <a:r>
              <a:rPr lang="nl-NL" err="1"/>
              <a:t>DIMM’s</a:t>
            </a:r>
            <a:r>
              <a:rPr lang="nl-NL"/>
              <a:t> of bij dubbelzijdige modules.</a:t>
            </a:r>
          </a:p>
          <a:p>
            <a:endParaRPr lang="nl-BE"/>
          </a:p>
          <a:p>
            <a:endParaRPr lang="nl-BE"/>
          </a:p>
        </p:txBody>
      </p:sp>
    </p:spTree>
    <p:extLst>
      <p:ext uri="{BB962C8B-B14F-4D97-AF65-F5344CB8AC3E}">
        <p14:creationId xmlns:p14="http://schemas.microsoft.com/office/powerpoint/2010/main" val="425341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Werking</a:t>
            </a:r>
          </a:p>
        </p:txBody>
      </p:sp>
      <p:sp>
        <p:nvSpPr>
          <p:cNvPr id="3" name="Tijdelijke aanduiding voor inhoud 2"/>
          <p:cNvSpPr>
            <a:spLocks noGrp="1"/>
          </p:cNvSpPr>
          <p:nvPr>
            <p:ph idx="1"/>
          </p:nvPr>
        </p:nvSpPr>
        <p:spPr/>
        <p:txBody>
          <a:bodyPr>
            <a:normAutofit lnSpcReduction="10000"/>
          </a:bodyPr>
          <a:lstStyle/>
          <a:p>
            <a:r>
              <a:rPr lang="nl-BE"/>
              <a:t>Asynchroon geheugen</a:t>
            </a:r>
          </a:p>
          <a:p>
            <a:pPr lvl="1"/>
            <a:r>
              <a:rPr lang="nl-BE"/>
              <a:t>Timing x-y-y-y</a:t>
            </a:r>
          </a:p>
          <a:p>
            <a:pPr lvl="1"/>
            <a:endParaRPr lang="nl-BE"/>
          </a:p>
          <a:p>
            <a:r>
              <a:rPr lang="nl-BE"/>
              <a:t>S</a:t>
            </a:r>
            <a:r>
              <a:rPr lang="nl-BE" b="1"/>
              <a:t>ynchroon geheugen</a:t>
            </a:r>
            <a:r>
              <a:rPr lang="nl-BE"/>
              <a:t> (</a:t>
            </a:r>
            <a:r>
              <a:rPr lang="nl-BE" err="1"/>
              <a:t>sDRAM</a:t>
            </a:r>
            <a:r>
              <a:rPr lang="nl-BE"/>
              <a:t>)</a:t>
            </a:r>
          </a:p>
          <a:p>
            <a:pPr lvl="1"/>
            <a:r>
              <a:rPr lang="nl-BE"/>
              <a:t>Formaat: </a:t>
            </a:r>
            <a:r>
              <a:rPr lang="nl-BE" err="1"/>
              <a:t>tCAS-tRCD-tRP-tRAS</a:t>
            </a:r>
            <a:endParaRPr lang="nl-BE"/>
          </a:p>
          <a:p>
            <a:pPr lvl="1"/>
            <a:r>
              <a:rPr lang="nl-BE"/>
              <a:t>Module met de code 2-3-3-7-1T </a:t>
            </a:r>
          </a:p>
          <a:p>
            <a:pPr lvl="2"/>
            <a:r>
              <a:rPr lang="nl-BE"/>
              <a:t>CAS-latentietijd van 2;</a:t>
            </a:r>
          </a:p>
          <a:p>
            <a:pPr lvl="2"/>
            <a:r>
              <a:rPr lang="nl-BE" err="1"/>
              <a:t>tRCD</a:t>
            </a:r>
            <a:r>
              <a:rPr lang="nl-BE"/>
              <a:t> van 3;</a:t>
            </a:r>
          </a:p>
          <a:p>
            <a:pPr lvl="2"/>
            <a:r>
              <a:rPr lang="nl-BE" err="1"/>
              <a:t>tRP</a:t>
            </a:r>
            <a:r>
              <a:rPr lang="nl-BE"/>
              <a:t> van 3; </a:t>
            </a:r>
          </a:p>
          <a:p>
            <a:pPr lvl="2"/>
            <a:r>
              <a:rPr lang="nl-BE" err="1"/>
              <a:t>tRAS</a:t>
            </a:r>
            <a:r>
              <a:rPr lang="nl-BE"/>
              <a:t> van 7;</a:t>
            </a:r>
          </a:p>
          <a:p>
            <a:pPr lvl="2"/>
            <a:r>
              <a:rPr lang="nl-BE" err="1"/>
              <a:t>command</a:t>
            </a:r>
            <a:r>
              <a:rPr lang="nl-BE"/>
              <a:t> </a:t>
            </a:r>
            <a:r>
              <a:rPr lang="nl-BE" err="1"/>
              <a:t>rate</a:t>
            </a:r>
            <a:r>
              <a:rPr lang="nl-BE"/>
              <a:t> van 1 klokcyclus.</a:t>
            </a:r>
          </a:p>
          <a:p>
            <a:pPr lvl="1"/>
            <a:endParaRPr lang="nl-BE"/>
          </a:p>
          <a:p>
            <a:endParaRPr lang="nl-BE"/>
          </a:p>
        </p:txBody>
      </p:sp>
    </p:spTree>
    <p:extLst>
      <p:ext uri="{BB962C8B-B14F-4D97-AF65-F5344CB8AC3E}">
        <p14:creationId xmlns:p14="http://schemas.microsoft.com/office/powerpoint/2010/main" val="30741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Werking</a:t>
            </a:r>
          </a:p>
        </p:txBody>
      </p:sp>
      <p:sp>
        <p:nvSpPr>
          <p:cNvPr id="3" name="Tijdelijke aanduiding voor inhoud 2"/>
          <p:cNvSpPr>
            <a:spLocks noGrp="1"/>
          </p:cNvSpPr>
          <p:nvPr>
            <p:ph idx="1"/>
          </p:nvPr>
        </p:nvSpPr>
        <p:spPr/>
        <p:txBody>
          <a:bodyPr>
            <a:normAutofit fontScale="92500" lnSpcReduction="10000"/>
          </a:bodyPr>
          <a:lstStyle/>
          <a:p>
            <a:r>
              <a:rPr lang="nl-BE"/>
              <a:t>CL-timing</a:t>
            </a:r>
          </a:p>
          <a:p>
            <a:pPr lvl="1"/>
            <a:r>
              <a:rPr lang="nl-BE"/>
              <a:t>Nieuwe types hebben vaak een vrij hoge </a:t>
            </a:r>
            <a:r>
              <a:rPr lang="nl-BE" err="1"/>
              <a:t>tCL</a:t>
            </a:r>
            <a:r>
              <a:rPr lang="nl-BE"/>
              <a:t> zodat de snelheidswinst teniet wordt gedaan;</a:t>
            </a:r>
          </a:p>
          <a:p>
            <a:pPr lvl="1"/>
            <a:r>
              <a:rPr lang="nl-BE"/>
              <a:t>DDR-400 CL3 (200 MHz, 5ns </a:t>
            </a:r>
            <a:r>
              <a:rPr lang="nl-BE" err="1"/>
              <a:t>klokcylcus</a:t>
            </a:r>
            <a:r>
              <a:rPr lang="nl-BE"/>
              <a:t>)</a:t>
            </a:r>
          </a:p>
          <a:p>
            <a:pPr lvl="2"/>
            <a:r>
              <a:rPr lang="nl-BE"/>
              <a:t>Overdracht duurt 30ns (15ns+5ns+5ns+5ns).</a:t>
            </a:r>
          </a:p>
          <a:p>
            <a:pPr lvl="1"/>
            <a:r>
              <a:rPr lang="nl-BE"/>
              <a:t>DDR-533 CL5 (266 MHz, 4ns </a:t>
            </a:r>
            <a:r>
              <a:rPr lang="nl-BE" err="1"/>
              <a:t>klokcylcus</a:t>
            </a:r>
            <a:r>
              <a:rPr lang="nl-BE"/>
              <a:t>)</a:t>
            </a:r>
          </a:p>
          <a:p>
            <a:pPr lvl="2"/>
            <a:r>
              <a:rPr lang="nl-BE"/>
              <a:t>Overdracht duurt 32 ns (20ns+4ns+4ns+4ns).</a:t>
            </a:r>
          </a:p>
          <a:p>
            <a:pPr lvl="1"/>
            <a:r>
              <a:rPr lang="nl-BE"/>
              <a:t>DDR2-667 CL5 (333 MHz, 3ns </a:t>
            </a:r>
            <a:r>
              <a:rPr lang="nl-BE" err="1"/>
              <a:t>klokcylcus</a:t>
            </a:r>
            <a:r>
              <a:rPr lang="nl-BE"/>
              <a:t>)</a:t>
            </a:r>
          </a:p>
          <a:p>
            <a:pPr lvl="2"/>
            <a:r>
              <a:rPr lang="nl-BE"/>
              <a:t>Overdracht duurt 21ns (15ns+3ns+3ns+3ns). </a:t>
            </a:r>
          </a:p>
          <a:p>
            <a:pPr lvl="1"/>
            <a:r>
              <a:rPr lang="nl-BE"/>
              <a:t>DDR2-800 CL5 (400 MHz, 2,5ns klokcyclus)</a:t>
            </a:r>
          </a:p>
          <a:p>
            <a:pPr lvl="2"/>
            <a:r>
              <a:rPr lang="nl-BE"/>
              <a:t>Overdracht duurt 20ns (12,5ns+2,5ns+2,5ns+2,5ns).</a:t>
            </a:r>
          </a:p>
          <a:p>
            <a:pPr lvl="1"/>
            <a:r>
              <a:rPr lang="nl-BE"/>
              <a:t>DDR3-800 CL7 (400 MHz, 2,5ns klokcyclus)</a:t>
            </a:r>
          </a:p>
          <a:p>
            <a:pPr lvl="2"/>
            <a:r>
              <a:rPr lang="nl-BE"/>
              <a:t>Overdracht duurt 25ns (17,5ns+2,5ns+2,5ns+2,5ns).</a:t>
            </a:r>
          </a:p>
          <a:p>
            <a:endParaRPr lang="nl-BE"/>
          </a:p>
          <a:p>
            <a:endParaRPr lang="nl-BE"/>
          </a:p>
        </p:txBody>
      </p:sp>
    </p:spTree>
    <p:extLst>
      <p:ext uri="{BB962C8B-B14F-4D97-AF65-F5344CB8AC3E}">
        <p14:creationId xmlns:p14="http://schemas.microsoft.com/office/powerpoint/2010/main" val="3968578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lstStyle/>
          <a:p>
            <a:r>
              <a:rPr lang="nl-NL"/>
              <a:t>Geheugen Architectuur</a:t>
            </a:r>
          </a:p>
          <a:p>
            <a:pPr lvl="1"/>
            <a:r>
              <a:rPr lang="nl-NL"/>
              <a:t>Elke bit in een DRAM chip heeft een rij adres en een kolom adres.</a:t>
            </a:r>
          </a:p>
          <a:p>
            <a:pPr lvl="1"/>
            <a:r>
              <a:rPr lang="nl-NL"/>
              <a:t>Het langzame deel bij het benaderen van de DRAM is het ophalen van de rij. Eenmaal als de computer in de rij is gearriveerd, gaat het zoeken naar het kolom adres zeer snel.</a:t>
            </a:r>
          </a:p>
          <a:p>
            <a:pPr lvl="1"/>
            <a:r>
              <a:rPr lang="nl-NL"/>
              <a:t>page = verzameling van alle rijen met hetzelfde adres in een bepaalde bank van alle chips op een module</a:t>
            </a:r>
          </a:p>
          <a:p>
            <a:pPr lvl="1"/>
            <a:r>
              <a:rPr lang="nl-NL"/>
              <a:t>72-pins SIMM-modules bestaan in drie uitvoeringen:</a:t>
            </a:r>
          </a:p>
          <a:p>
            <a:endParaRPr lang="nl-BE"/>
          </a:p>
          <a:p>
            <a:endParaRPr lang="nl-BE"/>
          </a:p>
        </p:txBody>
      </p:sp>
    </p:spTree>
    <p:extLst>
      <p:ext uri="{BB962C8B-B14F-4D97-AF65-F5344CB8AC3E}">
        <p14:creationId xmlns:p14="http://schemas.microsoft.com/office/powerpoint/2010/main" val="131109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a:t>
            </a:r>
          </a:p>
        </p:txBody>
      </p:sp>
      <p:sp>
        <p:nvSpPr>
          <p:cNvPr id="3" name="Tijdelijke aanduiding voor inhoud 2"/>
          <p:cNvSpPr>
            <a:spLocks noGrp="1"/>
          </p:cNvSpPr>
          <p:nvPr>
            <p:ph idx="1"/>
          </p:nvPr>
        </p:nvSpPr>
        <p:spPr/>
        <p:txBody>
          <a:bodyPr vert="horz" lIns="91440" tIns="45720" rIns="91440" bIns="45720" rtlCol="0" anchor="t">
            <a:normAutofit/>
          </a:bodyPr>
          <a:lstStyle/>
          <a:p>
            <a:r>
              <a:rPr lang="NL-BE"/>
              <a:t>Soorten geheugen</a:t>
            </a:r>
          </a:p>
          <a:p>
            <a:r>
              <a:rPr lang="NL-BE" err="1"/>
              <a:t>Dynamic</a:t>
            </a:r>
            <a:r>
              <a:rPr lang="NL-BE"/>
              <a:t> RAM-geheugen</a:t>
            </a:r>
          </a:p>
          <a:p>
            <a:r>
              <a:rPr lang="NL-BE" err="1"/>
              <a:t>Static</a:t>
            </a:r>
            <a:r>
              <a:rPr lang="NL-BE"/>
              <a:t> RAM-geheugen</a:t>
            </a:r>
          </a:p>
          <a:p>
            <a:r>
              <a:rPr lang="NL-BE"/>
              <a:t>ROM-geheugen</a:t>
            </a:r>
          </a:p>
        </p:txBody>
      </p:sp>
    </p:spTree>
    <p:extLst>
      <p:ext uri="{BB962C8B-B14F-4D97-AF65-F5344CB8AC3E}">
        <p14:creationId xmlns:p14="http://schemas.microsoft.com/office/powerpoint/2010/main" val="1685421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lstStyle/>
          <a:p>
            <a:pPr>
              <a:defRPr/>
            </a:pPr>
            <a:r>
              <a:rPr lang="nl-NL" err="1">
                <a:latin typeface="Tahoma" pitchFamily="34" charset="0"/>
              </a:rPr>
              <a:t>Fast</a:t>
            </a:r>
            <a:r>
              <a:rPr lang="nl-NL">
                <a:latin typeface="Tahoma" pitchFamily="34" charset="0"/>
              </a:rPr>
              <a:t> page mode (72 pin </a:t>
            </a:r>
            <a:r>
              <a:rPr lang="nl-NL" err="1">
                <a:latin typeface="Tahoma" pitchFamily="34" charset="0"/>
              </a:rPr>
              <a:t>SIMM’s</a:t>
            </a:r>
            <a:r>
              <a:rPr lang="nl-NL">
                <a:latin typeface="Tahoma" pitchFamily="34" charset="0"/>
              </a:rPr>
              <a:t>)</a:t>
            </a:r>
          </a:p>
          <a:p>
            <a:pPr lvl="1">
              <a:defRPr/>
            </a:pPr>
            <a:r>
              <a:rPr lang="nl-NL">
                <a:latin typeface="Tahoma" pitchFamily="34" charset="0"/>
              </a:rPr>
              <a:t>Benaderen de rij nog steeds traag, maar zijn binnen in een rij buitengewoon snel.</a:t>
            </a:r>
          </a:p>
          <a:p>
            <a:pPr lvl="1">
              <a:defRPr/>
            </a:pPr>
            <a:r>
              <a:rPr lang="nl-NL">
                <a:latin typeface="Tahoma" pitchFamily="34" charset="0"/>
              </a:rPr>
              <a:t>Het RAM hoopt dat de volgende gegevenstoegang plaats zal vinden in dezelfde rij geheugencellen.</a:t>
            </a:r>
          </a:p>
          <a:p>
            <a:pPr lvl="1">
              <a:defRPr/>
            </a:pPr>
            <a:r>
              <a:rPr lang="nl-NL">
                <a:latin typeface="Tahoma" pitchFamily="34" charset="0"/>
              </a:rPr>
              <a:t>De beste toegangssnelheid van FPM RAM is 5-3-3-3 voor een 4-voudige data-</a:t>
            </a:r>
            <a:r>
              <a:rPr lang="nl-NL" err="1">
                <a:latin typeface="Tahoma" pitchFamily="34" charset="0"/>
              </a:rPr>
              <a:t>read</a:t>
            </a:r>
            <a:r>
              <a:rPr lang="nl-NL">
                <a:latin typeface="Tahoma" pitchFamily="34" charset="0"/>
              </a:rPr>
              <a:t>.</a:t>
            </a:r>
          </a:p>
          <a:p>
            <a:pPr lvl="2"/>
            <a:r>
              <a:rPr lang="nl-NL"/>
              <a:t>Rij activeren;</a:t>
            </a:r>
          </a:p>
          <a:p>
            <a:pPr lvl="2"/>
            <a:r>
              <a:rPr lang="nl-NL"/>
              <a:t>Kolom activeren -&gt; controle;</a:t>
            </a:r>
          </a:p>
          <a:p>
            <a:pPr lvl="2"/>
            <a:r>
              <a:rPr lang="nl-NL"/>
              <a:t>Kolom deactiveren (</a:t>
            </a:r>
            <a:r>
              <a:rPr lang="nl-NL" err="1"/>
              <a:t>wait</a:t>
            </a:r>
            <a:r>
              <a:rPr lang="nl-NL"/>
              <a:t>-state -&gt;  datatransport);</a:t>
            </a:r>
          </a:p>
          <a:p>
            <a:pPr lvl="2"/>
            <a:r>
              <a:rPr lang="nl-NL"/>
              <a:t>Uitzetten van output-buffer;</a:t>
            </a:r>
          </a:p>
          <a:p>
            <a:pPr marL="180000" lvl="1" indent="0">
              <a:buNone/>
              <a:defRPr/>
            </a:pPr>
            <a:endParaRPr lang="nl-NL">
              <a:latin typeface="Tahoma" pitchFamily="34" charset="0"/>
            </a:endParaRPr>
          </a:p>
          <a:p>
            <a:endParaRPr lang="nl-BE"/>
          </a:p>
          <a:p>
            <a:endParaRPr lang="nl-BE"/>
          </a:p>
        </p:txBody>
      </p:sp>
    </p:spTree>
    <p:extLst>
      <p:ext uri="{BB962C8B-B14F-4D97-AF65-F5344CB8AC3E}">
        <p14:creationId xmlns:p14="http://schemas.microsoft.com/office/powerpoint/2010/main" val="255420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lstStyle/>
          <a:p>
            <a:r>
              <a:rPr lang="nl-NL"/>
              <a:t>EDO-RAM (Extended Data Out) </a:t>
            </a:r>
          </a:p>
          <a:p>
            <a:pPr lvl="1"/>
            <a:r>
              <a:rPr lang="nl-NL"/>
              <a:t>In tegenstelling met FPM-RAM:</a:t>
            </a:r>
          </a:p>
          <a:p>
            <a:pPr lvl="2"/>
            <a:r>
              <a:rPr lang="nl-NL"/>
              <a:t>Geen </a:t>
            </a:r>
            <a:r>
              <a:rPr lang="nl-NL" err="1"/>
              <a:t>deactivatie</a:t>
            </a:r>
            <a:r>
              <a:rPr lang="nl-NL"/>
              <a:t> van de kolom;</a:t>
            </a:r>
          </a:p>
          <a:p>
            <a:pPr lvl="2"/>
            <a:r>
              <a:rPr lang="nl-NL"/>
              <a:t>Niet afzetten van de output buffer;</a:t>
            </a:r>
          </a:p>
          <a:p>
            <a:pPr lvl="2"/>
            <a:r>
              <a:rPr lang="nl-NL"/>
              <a:t>Bij een </a:t>
            </a:r>
            <a:r>
              <a:rPr lang="nl-NL" err="1"/>
              <a:t>bussnelheid</a:t>
            </a:r>
            <a:r>
              <a:rPr lang="nl-NL"/>
              <a:t> van 66 MHz krijgen we x-2-2-2 tegen x-3-3-3;</a:t>
            </a:r>
          </a:p>
          <a:p>
            <a:pPr lvl="1"/>
            <a:r>
              <a:rPr lang="nl-NL"/>
              <a:t>Probleem: EDO is niet compatibel met een </a:t>
            </a:r>
            <a:r>
              <a:rPr lang="nl-NL" err="1"/>
              <a:t>bussnelheid</a:t>
            </a:r>
            <a:r>
              <a:rPr lang="nl-NL"/>
              <a:t> hoger dan 66 MHz;</a:t>
            </a:r>
          </a:p>
          <a:p>
            <a:pPr lvl="1"/>
            <a:r>
              <a:rPr lang="nl-NL"/>
              <a:t>De snelste gegevenstoegang van EDO RAM in CPU cycli bedraagt 5-2-2-2. </a:t>
            </a:r>
          </a:p>
          <a:p>
            <a:endParaRPr lang="nl-BE"/>
          </a:p>
          <a:p>
            <a:endParaRPr lang="nl-BE"/>
          </a:p>
        </p:txBody>
      </p:sp>
    </p:spTree>
    <p:extLst>
      <p:ext uri="{BB962C8B-B14F-4D97-AF65-F5344CB8AC3E}">
        <p14:creationId xmlns:p14="http://schemas.microsoft.com/office/powerpoint/2010/main" val="21215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lstStyle/>
          <a:p>
            <a:r>
              <a:rPr lang="nl-NL"/>
              <a:t>BEDO-RAM</a:t>
            </a:r>
          </a:p>
          <a:p>
            <a:pPr lvl="1"/>
            <a:r>
              <a:rPr lang="nl-NL"/>
              <a:t>BEDO RAM (</a:t>
            </a:r>
            <a:r>
              <a:rPr lang="nl-NL" err="1"/>
              <a:t>Burst</a:t>
            </a:r>
            <a:r>
              <a:rPr lang="nl-NL"/>
              <a:t> Extended Data Output RAM) leest gegevens in een </a:t>
            </a:r>
            <a:r>
              <a:rPr lang="nl-NL" err="1"/>
              <a:t>burst</a:t>
            </a:r>
            <a:r>
              <a:rPr lang="nl-NL"/>
              <a:t>. </a:t>
            </a:r>
          </a:p>
          <a:p>
            <a:pPr lvl="2"/>
            <a:r>
              <a:rPr lang="nl-NL"/>
              <a:t>Nadat een adres is verkregen worden de volgende drie gegevens gelezen in één enkele klokcyclus. Men spreekt ook wel over </a:t>
            </a:r>
            <a:r>
              <a:rPr lang="nl-NL" err="1"/>
              <a:t>burst</a:t>
            </a:r>
            <a:r>
              <a:rPr lang="nl-NL"/>
              <a:t> mode.</a:t>
            </a:r>
          </a:p>
          <a:p>
            <a:pPr lvl="2"/>
            <a:r>
              <a:rPr lang="nl-NL"/>
              <a:t>Een geheugeninhoud wordt eigenlijk al gehaald voor het wordt gevraagd.</a:t>
            </a:r>
          </a:p>
          <a:p>
            <a:pPr lvl="1"/>
            <a:r>
              <a:rPr lang="nl-NL"/>
              <a:t>De CPU is hierbij in staat om gegevens te lezen in een 5-1-1-1 </a:t>
            </a:r>
            <a:r>
              <a:rPr lang="nl-NL" err="1"/>
              <a:t>burst</a:t>
            </a:r>
            <a:r>
              <a:rPr lang="nl-NL"/>
              <a:t>. </a:t>
            </a:r>
          </a:p>
          <a:p>
            <a:endParaRPr lang="nl-BE"/>
          </a:p>
          <a:p>
            <a:endParaRPr lang="nl-BE"/>
          </a:p>
        </p:txBody>
      </p:sp>
    </p:spTree>
    <p:extLst>
      <p:ext uri="{BB962C8B-B14F-4D97-AF65-F5344CB8AC3E}">
        <p14:creationId xmlns:p14="http://schemas.microsoft.com/office/powerpoint/2010/main" val="2734783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lstStyle/>
          <a:p>
            <a:r>
              <a:rPr lang="nl-NL" err="1"/>
              <a:t>sDRAM</a:t>
            </a:r>
            <a:r>
              <a:rPr lang="nl-NL"/>
              <a:t> (</a:t>
            </a:r>
            <a:r>
              <a:rPr lang="nl-NL" err="1"/>
              <a:t>Synchronous</a:t>
            </a:r>
            <a:r>
              <a:rPr lang="nl-NL"/>
              <a:t> </a:t>
            </a:r>
            <a:r>
              <a:rPr lang="nl-NL" err="1"/>
              <a:t>Dynamic</a:t>
            </a:r>
            <a:r>
              <a:rPr lang="nl-NL"/>
              <a:t> RAM)</a:t>
            </a:r>
          </a:p>
          <a:p>
            <a:pPr lvl="1"/>
            <a:r>
              <a:rPr lang="nl-NL"/>
              <a:t>DIMM modules met 168 contacten;</a:t>
            </a:r>
          </a:p>
          <a:p>
            <a:pPr lvl="1"/>
            <a:r>
              <a:rPr lang="nl-NL"/>
              <a:t>Aangezien SDRAM synchroon loopt met de processorklok kunnen input en output signalen simultaan verwerkt worden;</a:t>
            </a:r>
          </a:p>
          <a:p>
            <a:pPr lvl="1"/>
            <a:r>
              <a:rPr lang="nl-NL"/>
              <a:t>De beste toegangssnelheid van </a:t>
            </a:r>
            <a:r>
              <a:rPr lang="nl-NL" err="1"/>
              <a:t>sDRAM</a:t>
            </a:r>
            <a:r>
              <a:rPr lang="nl-NL"/>
              <a:t> in CPU cycli is 5-1-1-1.</a:t>
            </a:r>
          </a:p>
          <a:p>
            <a:pPr lvl="1">
              <a:defRPr/>
            </a:pPr>
            <a:r>
              <a:rPr lang="nl-NL">
                <a:latin typeface="Tahoma" pitchFamily="34" charset="0"/>
              </a:rPr>
              <a:t>Drie types:</a:t>
            </a:r>
          </a:p>
          <a:p>
            <a:pPr lvl="2">
              <a:defRPr/>
            </a:pPr>
            <a:r>
              <a:rPr lang="nl-NL">
                <a:latin typeface="Tahoma" pitchFamily="34" charset="0"/>
              </a:rPr>
              <a:t>PC-66 (0.5 GB/s; 66 MHz * 64 bit = 528 MB/s).</a:t>
            </a:r>
          </a:p>
          <a:p>
            <a:pPr lvl="2">
              <a:defRPr/>
            </a:pPr>
            <a:r>
              <a:rPr lang="nl-NL">
                <a:latin typeface="Tahoma" pitchFamily="34" charset="0"/>
              </a:rPr>
              <a:t>PC-100 (0.8 GB/s; 100 MHz * 64 bit = 800 MB/s).</a:t>
            </a:r>
          </a:p>
          <a:p>
            <a:pPr lvl="2">
              <a:defRPr/>
            </a:pPr>
            <a:r>
              <a:rPr lang="nl-NL">
                <a:latin typeface="Tahoma" pitchFamily="34" charset="0"/>
              </a:rPr>
              <a:t>PC-133 met een grotere theoretische bandbreedte (1 GB/s; 133 MHz * 64 bit = 1064 MB/s).</a:t>
            </a:r>
          </a:p>
          <a:p>
            <a:pPr lvl="1"/>
            <a:endParaRPr lang="nl-NL"/>
          </a:p>
          <a:p>
            <a:endParaRPr lang="nl-BE"/>
          </a:p>
          <a:p>
            <a:endParaRPr lang="nl-BE"/>
          </a:p>
        </p:txBody>
      </p:sp>
    </p:spTree>
    <p:extLst>
      <p:ext uri="{BB962C8B-B14F-4D97-AF65-F5344CB8AC3E}">
        <p14:creationId xmlns:p14="http://schemas.microsoft.com/office/powerpoint/2010/main" val="16793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normAutofit lnSpcReduction="10000"/>
          </a:bodyPr>
          <a:lstStyle/>
          <a:p>
            <a:r>
              <a:rPr lang="nl-NL"/>
              <a:t>Direct RDRAM</a:t>
            </a:r>
          </a:p>
          <a:p>
            <a:pPr lvl="1"/>
            <a:r>
              <a:rPr lang="nl-NL" err="1"/>
              <a:t>Rambus</a:t>
            </a:r>
            <a:r>
              <a:rPr lang="nl-NL"/>
              <a:t> </a:t>
            </a:r>
            <a:r>
              <a:rPr lang="nl-NL" err="1"/>
              <a:t>Inline</a:t>
            </a:r>
            <a:r>
              <a:rPr lang="nl-NL"/>
              <a:t> Memory Module</a:t>
            </a:r>
          </a:p>
          <a:p>
            <a:pPr lvl="1"/>
            <a:r>
              <a:rPr lang="nl-NL"/>
              <a:t>Enkel toegepast bij de eerste generatie P4;</a:t>
            </a:r>
          </a:p>
          <a:p>
            <a:pPr lvl="1"/>
            <a:r>
              <a:rPr lang="nl-NL"/>
              <a:t>Single </a:t>
            </a:r>
            <a:r>
              <a:rPr lang="nl-NL" err="1"/>
              <a:t>channel</a:t>
            </a:r>
            <a:r>
              <a:rPr lang="nl-NL"/>
              <a:t>:</a:t>
            </a:r>
          </a:p>
          <a:p>
            <a:pPr lvl="2"/>
            <a:r>
              <a:rPr lang="nl-NL"/>
              <a:t>2-bytes voor de single </a:t>
            </a:r>
            <a:r>
              <a:rPr lang="nl-NL" err="1"/>
              <a:t>channel</a:t>
            </a:r>
            <a:endParaRPr lang="nl-NL"/>
          </a:p>
          <a:p>
            <a:pPr lvl="2"/>
            <a:r>
              <a:rPr lang="nl-NL"/>
              <a:t>800MHz x 2-bytes of 1600MB/s (1.6GB/s)</a:t>
            </a:r>
          </a:p>
          <a:p>
            <a:pPr lvl="1"/>
            <a:r>
              <a:rPr lang="nl-NL"/>
              <a:t>Dual </a:t>
            </a:r>
            <a:r>
              <a:rPr lang="nl-NL" err="1"/>
              <a:t>channel</a:t>
            </a:r>
            <a:r>
              <a:rPr lang="nl-NL"/>
              <a:t>:</a:t>
            </a:r>
          </a:p>
          <a:p>
            <a:pPr lvl="2"/>
            <a:r>
              <a:rPr lang="nl-NL"/>
              <a:t>4-bytes voor de </a:t>
            </a:r>
            <a:r>
              <a:rPr lang="nl-NL" err="1"/>
              <a:t>dual</a:t>
            </a:r>
            <a:r>
              <a:rPr lang="nl-NL"/>
              <a:t> </a:t>
            </a:r>
            <a:r>
              <a:rPr lang="nl-NL" err="1"/>
              <a:t>channel</a:t>
            </a:r>
            <a:endParaRPr lang="nl-NL"/>
          </a:p>
          <a:p>
            <a:pPr lvl="2"/>
            <a:r>
              <a:rPr lang="nl-NL"/>
              <a:t>800MHz x 4-bytes of 3200MB/s (3.1GB/s)</a:t>
            </a:r>
            <a:endParaRPr lang="en-US"/>
          </a:p>
          <a:p>
            <a:pPr lvl="1"/>
            <a:r>
              <a:rPr lang="en-US"/>
              <a:t>Multiple channel:</a:t>
            </a:r>
            <a:endParaRPr lang="nl-NL"/>
          </a:p>
          <a:p>
            <a:pPr lvl="2"/>
            <a:r>
              <a:rPr lang="nl-NL"/>
              <a:t>8-bytes voor de </a:t>
            </a:r>
            <a:r>
              <a:rPr lang="nl-NL" err="1"/>
              <a:t>quadruple</a:t>
            </a:r>
            <a:r>
              <a:rPr lang="nl-NL"/>
              <a:t> </a:t>
            </a:r>
            <a:r>
              <a:rPr lang="nl-NL" err="1"/>
              <a:t>channel</a:t>
            </a:r>
            <a:endParaRPr lang="nl-NL"/>
          </a:p>
          <a:p>
            <a:pPr lvl="2"/>
            <a:r>
              <a:rPr lang="nl-NL"/>
              <a:t>800MHz x 8-bytes of 6400MB/s (6.4GB/s)</a:t>
            </a:r>
          </a:p>
          <a:p>
            <a:pPr lvl="1"/>
            <a:endParaRPr lang="nl-NL"/>
          </a:p>
          <a:p>
            <a:pPr lvl="1"/>
            <a:endParaRPr lang="nl-NL"/>
          </a:p>
          <a:p>
            <a:endParaRPr lang="nl-BE"/>
          </a:p>
          <a:p>
            <a:endParaRPr lang="nl-BE"/>
          </a:p>
        </p:txBody>
      </p:sp>
    </p:spTree>
    <p:extLst>
      <p:ext uri="{BB962C8B-B14F-4D97-AF65-F5344CB8AC3E}">
        <p14:creationId xmlns:p14="http://schemas.microsoft.com/office/powerpoint/2010/main" val="1653350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normAutofit lnSpcReduction="10000"/>
          </a:bodyPr>
          <a:lstStyle/>
          <a:p>
            <a:r>
              <a:rPr lang="nl-NL"/>
              <a:t>DDR-DRAM (Double Data </a:t>
            </a:r>
            <a:r>
              <a:rPr lang="nl-NL" err="1"/>
              <a:t>Rate</a:t>
            </a:r>
            <a:r>
              <a:rPr lang="nl-NL"/>
              <a:t> DRAM) </a:t>
            </a:r>
          </a:p>
          <a:p>
            <a:pPr lvl="1"/>
            <a:r>
              <a:rPr lang="nl-NL"/>
              <a:t>184 pinnen in plaats van de 168 pinnen;</a:t>
            </a:r>
          </a:p>
          <a:p>
            <a:pPr lvl="1"/>
            <a:r>
              <a:rPr lang="nl-NL"/>
              <a:t>Datatransfer op zowel de stijgende als de dalende flank van het kloksignaal, dus dubbel zoveel data doorgeven in vergelijking </a:t>
            </a:r>
            <a:r>
              <a:rPr lang="nl-NL" err="1"/>
              <a:t>sDRAM</a:t>
            </a:r>
            <a:r>
              <a:rPr lang="nl-NL"/>
              <a:t>;</a:t>
            </a:r>
          </a:p>
          <a:p>
            <a:pPr lvl="1"/>
            <a:r>
              <a:rPr lang="nl-NL"/>
              <a:t>Op deze wijze bereikt een 100 MHz DDR klok een piek die in de buurt van 200 MHz ligt.</a:t>
            </a:r>
          </a:p>
          <a:p>
            <a:pPr lvl="1"/>
            <a:r>
              <a:rPr lang="nl-NL"/>
              <a:t>Tweevoudige naamgeving= </a:t>
            </a:r>
          </a:p>
          <a:p>
            <a:pPr lvl="2"/>
            <a:r>
              <a:rPr lang="nl-NL"/>
              <a:t>DDR-200 | PC1600 (64 bit * 2 * 100 MHz= 1600 MB/s)</a:t>
            </a:r>
          </a:p>
          <a:p>
            <a:pPr lvl="2"/>
            <a:r>
              <a:rPr lang="nl-NL"/>
              <a:t>DDR-266 | PC2100 (64 bit * 2 * 133 MHz= 2133 MB/s).</a:t>
            </a:r>
          </a:p>
          <a:p>
            <a:pPr lvl="2"/>
            <a:r>
              <a:rPr lang="nl-NL"/>
              <a:t>DDR-333 | PC2700 (64 bit * 2 * 166 MHz= 2667 MB/s)</a:t>
            </a:r>
          </a:p>
          <a:p>
            <a:pPr lvl="2"/>
            <a:r>
              <a:rPr lang="nl-NL"/>
              <a:t>DDR-400 | PC3200 (64 bit * 2 * 200 MHz= 3200 MB/s).  </a:t>
            </a:r>
          </a:p>
          <a:p>
            <a:endParaRPr lang="nl-BE"/>
          </a:p>
          <a:p>
            <a:endParaRPr lang="nl-BE"/>
          </a:p>
        </p:txBody>
      </p:sp>
    </p:spTree>
    <p:extLst>
      <p:ext uri="{BB962C8B-B14F-4D97-AF65-F5344CB8AC3E}">
        <p14:creationId xmlns:p14="http://schemas.microsoft.com/office/powerpoint/2010/main" val="17069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lstStyle/>
          <a:p>
            <a:r>
              <a:rPr lang="nl-NL"/>
              <a:t>DDR II-DRAM</a:t>
            </a:r>
            <a:endParaRPr lang="en-GB"/>
          </a:p>
          <a:p>
            <a:pPr lvl="1"/>
            <a:r>
              <a:rPr lang="nl-NL"/>
              <a:t>Vanaf de I/O buffers gaan de data over een snellere en smallere bus, waarbij ook de Double Data </a:t>
            </a:r>
            <a:r>
              <a:rPr lang="nl-NL" err="1"/>
              <a:t>Rate</a:t>
            </a:r>
            <a:r>
              <a:rPr lang="nl-NL"/>
              <a:t> </a:t>
            </a:r>
            <a:r>
              <a:rPr lang="nl-NL" err="1"/>
              <a:t>truk</a:t>
            </a:r>
            <a:r>
              <a:rPr lang="nl-NL"/>
              <a:t> toegepast wordt. Hierdoor wordt een viervoudige datafrequentie;</a:t>
            </a:r>
          </a:p>
          <a:p>
            <a:pPr lvl="1"/>
            <a:r>
              <a:rPr lang="en-GB" err="1"/>
              <a:t>Voornamelijk</a:t>
            </a:r>
            <a:r>
              <a:rPr lang="en-GB"/>
              <a:t> </a:t>
            </a:r>
            <a:r>
              <a:rPr lang="en-GB" err="1"/>
              <a:t>ontworpen</a:t>
            </a:r>
            <a:r>
              <a:rPr lang="en-GB"/>
              <a:t> </a:t>
            </a:r>
            <a:r>
              <a:rPr lang="en-GB" err="1"/>
              <a:t>voor</a:t>
            </a:r>
            <a:r>
              <a:rPr lang="en-GB"/>
              <a:t> </a:t>
            </a:r>
            <a:r>
              <a:rPr lang="en-GB" err="1"/>
              <a:t>systemen</a:t>
            </a:r>
            <a:r>
              <a:rPr lang="en-GB"/>
              <a:t> met </a:t>
            </a:r>
            <a:r>
              <a:rPr lang="en-GB" err="1"/>
              <a:t>hogere</a:t>
            </a:r>
            <a:r>
              <a:rPr lang="en-GB"/>
              <a:t> </a:t>
            </a:r>
            <a:r>
              <a:rPr lang="en-GB" err="1"/>
              <a:t>bussnelheden</a:t>
            </a:r>
            <a:r>
              <a:rPr lang="en-GB"/>
              <a:t>:</a:t>
            </a:r>
          </a:p>
          <a:p>
            <a:pPr lvl="2"/>
            <a:r>
              <a:rPr lang="en-GB"/>
              <a:t>DDR2-400 (</a:t>
            </a:r>
            <a:r>
              <a:rPr lang="en-GB" err="1"/>
              <a:t>bussnelheid</a:t>
            </a:r>
            <a:r>
              <a:rPr lang="en-GB"/>
              <a:t> 100 MHz)</a:t>
            </a:r>
          </a:p>
          <a:p>
            <a:pPr lvl="2"/>
            <a:r>
              <a:rPr lang="en-GB"/>
              <a:t>DDR2-533 (</a:t>
            </a:r>
            <a:r>
              <a:rPr lang="en-GB" err="1"/>
              <a:t>bussnelheid</a:t>
            </a:r>
            <a:r>
              <a:rPr lang="en-GB"/>
              <a:t> 133 MHz)</a:t>
            </a:r>
          </a:p>
          <a:p>
            <a:pPr lvl="2"/>
            <a:r>
              <a:rPr lang="en-GB"/>
              <a:t>DDR2-667 (</a:t>
            </a:r>
            <a:r>
              <a:rPr lang="en-GB" err="1"/>
              <a:t>bussnelheid</a:t>
            </a:r>
            <a:r>
              <a:rPr lang="en-GB"/>
              <a:t> 166 MHz)</a:t>
            </a:r>
          </a:p>
          <a:p>
            <a:pPr lvl="2"/>
            <a:r>
              <a:rPr lang="en-GB"/>
              <a:t>DDR2-800</a:t>
            </a:r>
            <a:r>
              <a:rPr lang="nl-NL"/>
              <a:t> </a:t>
            </a:r>
            <a:r>
              <a:rPr lang="en-GB"/>
              <a:t> (</a:t>
            </a:r>
            <a:r>
              <a:rPr lang="en-GB" err="1"/>
              <a:t>bussnelheid</a:t>
            </a:r>
            <a:r>
              <a:rPr lang="en-GB"/>
              <a:t> 200 MHz)</a:t>
            </a:r>
          </a:p>
          <a:p>
            <a:endParaRPr lang="nl-BE"/>
          </a:p>
        </p:txBody>
      </p:sp>
    </p:spTree>
    <p:extLst>
      <p:ext uri="{BB962C8B-B14F-4D97-AF65-F5344CB8AC3E}">
        <p14:creationId xmlns:p14="http://schemas.microsoft.com/office/powerpoint/2010/main" val="2509591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Picture 3" descr="http://www.xbitlabs.com/images/memory/ddr2/timing2.gif"/>
          <p:cNvPicPr>
            <a:picLocks noChangeAspect="1" noChangeArrowheads="1"/>
          </p:cNvPicPr>
          <p:nvPr/>
        </p:nvPicPr>
        <p:blipFill>
          <a:blip r:embed="rId2" r:link="rId3" cstate="print"/>
          <a:srcRect/>
          <a:stretch>
            <a:fillRect/>
          </a:stretch>
        </p:blipFill>
        <p:spPr bwMode="auto">
          <a:xfrm>
            <a:off x="1828800" y="0"/>
            <a:ext cx="5078413" cy="6858000"/>
          </a:xfrm>
          <a:prstGeom prst="rect">
            <a:avLst/>
          </a:prstGeom>
          <a:noFill/>
          <a:ln w="9525">
            <a:noFill/>
            <a:miter lim="800000"/>
            <a:headEnd/>
            <a:tailEnd/>
          </a:ln>
        </p:spPr>
      </p:pic>
      <p:pic>
        <p:nvPicPr>
          <p:cNvPr id="5" name="Picture 4" descr="ddr2"/>
          <p:cNvPicPr>
            <a:picLocks noChangeAspect="1" noChangeArrowheads="1"/>
          </p:cNvPicPr>
          <p:nvPr/>
        </p:nvPicPr>
        <p:blipFill>
          <a:blip r:embed="rId4" cstate="print"/>
          <a:srcRect/>
          <a:stretch>
            <a:fillRect/>
          </a:stretch>
        </p:blipFill>
        <p:spPr bwMode="auto">
          <a:xfrm>
            <a:off x="6630988" y="3525838"/>
            <a:ext cx="4341812" cy="3332162"/>
          </a:xfrm>
          <a:prstGeom prst="rect">
            <a:avLst/>
          </a:prstGeom>
          <a:noFill/>
          <a:ln w="9525">
            <a:noFill/>
            <a:miter lim="800000"/>
            <a:headEnd/>
            <a:tailEnd/>
          </a:ln>
        </p:spPr>
      </p:pic>
    </p:spTree>
    <p:extLst>
      <p:ext uri="{BB962C8B-B14F-4D97-AF65-F5344CB8AC3E}">
        <p14:creationId xmlns:p14="http://schemas.microsoft.com/office/powerpoint/2010/main" val="2331621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normAutofit fontScale="92500" lnSpcReduction="10000"/>
          </a:bodyPr>
          <a:lstStyle/>
          <a:p>
            <a:r>
              <a:rPr lang="nl-NL"/>
              <a:t>DDR III-DRAM</a:t>
            </a:r>
            <a:endParaRPr lang="en-GB"/>
          </a:p>
          <a:p>
            <a:pPr lvl="1"/>
            <a:r>
              <a:rPr lang="nl-BE"/>
              <a:t>Een viervoudige datatransfer (zoals DDR2);</a:t>
            </a:r>
          </a:p>
          <a:p>
            <a:pPr lvl="1"/>
            <a:r>
              <a:rPr lang="nl-BE"/>
              <a:t>Frequentie verdubbeld naar 1600 MHz;</a:t>
            </a:r>
          </a:p>
          <a:p>
            <a:pPr lvl="1"/>
            <a:r>
              <a:rPr lang="nl-BE"/>
              <a:t>Lagere CAS-latentietijd (meestal CL7);</a:t>
            </a:r>
          </a:p>
          <a:p>
            <a:pPr lvl="1"/>
            <a:r>
              <a:rPr lang="nl-BE"/>
              <a:t>Lager stroomverbruik (1,5 V in plaats van 1,8V voor DDR2 en 2,5V voor DDR)</a:t>
            </a:r>
          </a:p>
          <a:p>
            <a:pPr lvl="1"/>
            <a:r>
              <a:rPr lang="nl-BE"/>
              <a:t>8-bit </a:t>
            </a:r>
            <a:r>
              <a:rPr lang="nl-BE" err="1"/>
              <a:t>prefetch</a:t>
            </a:r>
            <a:r>
              <a:rPr lang="nl-BE"/>
              <a:t> buffer (4 bij DDR2 en 2 bij DDR);</a:t>
            </a:r>
          </a:p>
          <a:p>
            <a:pPr lvl="1"/>
            <a:r>
              <a:rPr lang="nl-BE"/>
              <a:t>De mogelijke modules:</a:t>
            </a:r>
          </a:p>
          <a:p>
            <a:pPr lvl="2"/>
            <a:r>
              <a:rPr lang="nl-BE"/>
              <a:t>DDR3-800 (PC3-6400)</a:t>
            </a:r>
          </a:p>
          <a:p>
            <a:pPr lvl="2"/>
            <a:r>
              <a:rPr lang="nl-BE"/>
              <a:t>DDR3-1066 (PC3-8500)</a:t>
            </a:r>
          </a:p>
          <a:p>
            <a:pPr lvl="2"/>
            <a:r>
              <a:rPr lang="nl-BE"/>
              <a:t>DDR3-1333 (PC3-10600)</a:t>
            </a:r>
          </a:p>
          <a:p>
            <a:pPr lvl="2"/>
            <a:r>
              <a:rPr lang="nl-BE"/>
              <a:t>DDR3-1600 (PC3-12800)</a:t>
            </a:r>
          </a:p>
          <a:p>
            <a:pPr lvl="2"/>
            <a:r>
              <a:rPr lang="nl-BE"/>
              <a:t>Capaciteit van 512 </a:t>
            </a:r>
            <a:r>
              <a:rPr lang="nl-BE" err="1"/>
              <a:t>MiB</a:t>
            </a:r>
            <a:r>
              <a:rPr lang="nl-BE"/>
              <a:t>, 1 </a:t>
            </a:r>
            <a:r>
              <a:rPr lang="nl-BE" err="1"/>
              <a:t>GiB</a:t>
            </a:r>
            <a:r>
              <a:rPr lang="nl-BE"/>
              <a:t>, 2GiB en 4 </a:t>
            </a:r>
            <a:r>
              <a:rPr lang="nl-BE" err="1"/>
              <a:t>GiB</a:t>
            </a:r>
            <a:r>
              <a:rPr lang="nl-BE"/>
              <a:t>.</a:t>
            </a:r>
          </a:p>
          <a:p>
            <a:endParaRPr lang="nl-BE"/>
          </a:p>
        </p:txBody>
      </p:sp>
    </p:spTree>
    <p:extLst>
      <p:ext uri="{BB962C8B-B14F-4D97-AF65-F5344CB8AC3E}">
        <p14:creationId xmlns:p14="http://schemas.microsoft.com/office/powerpoint/2010/main" val="367573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Architectuur</a:t>
            </a:r>
          </a:p>
        </p:txBody>
      </p:sp>
      <p:sp>
        <p:nvSpPr>
          <p:cNvPr id="3" name="Tijdelijke aanduiding voor inhoud 2"/>
          <p:cNvSpPr>
            <a:spLocks noGrp="1"/>
          </p:cNvSpPr>
          <p:nvPr>
            <p:ph idx="1"/>
          </p:nvPr>
        </p:nvSpPr>
        <p:spPr/>
        <p:txBody>
          <a:bodyPr>
            <a:normAutofit lnSpcReduction="10000"/>
          </a:bodyPr>
          <a:lstStyle/>
          <a:p>
            <a:r>
              <a:rPr lang="nl-NL"/>
              <a:t>Dual Channel</a:t>
            </a:r>
            <a:endParaRPr lang="en-GB"/>
          </a:p>
          <a:p>
            <a:pPr lvl="1"/>
            <a:r>
              <a:rPr lang="nl-NL"/>
              <a:t>Combinatie van twee 64-bit geheugenmodules tot één 128-bit supermodule;</a:t>
            </a:r>
          </a:p>
          <a:p>
            <a:pPr lvl="1"/>
            <a:r>
              <a:rPr lang="nl-NL"/>
              <a:t>Beide geheugenmodules tegelijk aangesproken, waardoor data heel snel te benaderen is;</a:t>
            </a:r>
          </a:p>
          <a:p>
            <a:pPr lvl="1"/>
            <a:r>
              <a:rPr lang="nl-NL"/>
              <a:t>De bandbreedte wordt verdubbeld.</a:t>
            </a:r>
          </a:p>
          <a:p>
            <a:pPr lvl="1"/>
            <a:r>
              <a:rPr lang="nl-NL"/>
              <a:t>Voor DDR, DDR2 en DR-DRAM modules.</a:t>
            </a:r>
          </a:p>
          <a:p>
            <a:r>
              <a:rPr lang="nl-NL"/>
              <a:t>Triple Channel</a:t>
            </a:r>
            <a:endParaRPr lang="en-GB"/>
          </a:p>
          <a:p>
            <a:pPr lvl="1"/>
            <a:r>
              <a:rPr lang="nl-NL"/>
              <a:t>Combinatie van drie geheugenmodules tot één supermodule;</a:t>
            </a:r>
          </a:p>
          <a:p>
            <a:pPr lvl="1"/>
            <a:r>
              <a:rPr lang="nl-NL"/>
              <a:t>De bandbreedte wordt verdrievoudigd;</a:t>
            </a:r>
          </a:p>
          <a:p>
            <a:pPr lvl="1"/>
            <a:r>
              <a:rPr lang="nl-NL"/>
              <a:t>Voor DDR3 modules.</a:t>
            </a:r>
          </a:p>
          <a:p>
            <a:pPr lvl="1"/>
            <a:endParaRPr lang="nl-NL"/>
          </a:p>
          <a:p>
            <a:pPr lvl="2"/>
            <a:endParaRPr lang="en-GB"/>
          </a:p>
          <a:p>
            <a:endParaRPr lang="nl-BE"/>
          </a:p>
        </p:txBody>
      </p:sp>
    </p:spTree>
    <p:extLst>
      <p:ext uri="{BB962C8B-B14F-4D97-AF65-F5344CB8AC3E}">
        <p14:creationId xmlns:p14="http://schemas.microsoft.com/office/powerpoint/2010/main" val="263263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a:t>
            </a:r>
          </a:p>
        </p:txBody>
      </p:sp>
      <p:sp>
        <p:nvSpPr>
          <p:cNvPr id="3" name="Tijdelijke aanduiding voor inhoud 2"/>
          <p:cNvSpPr>
            <a:spLocks noGrp="1"/>
          </p:cNvSpPr>
          <p:nvPr>
            <p:ph idx="1"/>
          </p:nvPr>
        </p:nvSpPr>
        <p:spPr/>
        <p:txBody>
          <a:bodyPr vert="horz" lIns="91440" tIns="45720" rIns="91440" bIns="45720" rtlCol="0" anchor="t">
            <a:normAutofit/>
          </a:bodyPr>
          <a:lstStyle/>
          <a:p>
            <a:r>
              <a:rPr lang="NL-BE"/>
              <a:t>Soorten geheugen</a:t>
            </a:r>
          </a:p>
          <a:p>
            <a:r>
              <a:rPr lang="NL-BE" err="1"/>
              <a:t>Dynamic</a:t>
            </a:r>
            <a:r>
              <a:rPr lang="NL-BE"/>
              <a:t> RAM-geheugen</a:t>
            </a:r>
            <a:endParaRPr lang="nl-BE"/>
          </a:p>
          <a:p>
            <a:r>
              <a:rPr lang="NL-BE" err="1"/>
              <a:t>Static</a:t>
            </a:r>
            <a:r>
              <a:rPr lang="NL-BE"/>
              <a:t> RAM-geheugen</a:t>
            </a:r>
          </a:p>
          <a:p>
            <a:r>
              <a:rPr lang="NL-BE"/>
              <a:t>ROM-geheugen</a:t>
            </a:r>
          </a:p>
          <a:p>
            <a:endParaRPr lang="nl-BE"/>
          </a:p>
        </p:txBody>
      </p:sp>
      <p:sp>
        <p:nvSpPr>
          <p:cNvPr id="4" name="Rechthoek 3"/>
          <p:cNvSpPr/>
          <p:nvPr/>
        </p:nvSpPr>
        <p:spPr>
          <a:xfrm>
            <a:off x="838200" y="1375509"/>
            <a:ext cx="5547360" cy="548542"/>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200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installatie</a:t>
            </a:r>
          </a:p>
        </p:txBody>
      </p:sp>
      <p:sp>
        <p:nvSpPr>
          <p:cNvPr id="3" name="Tijdelijke aanduiding voor inhoud 2"/>
          <p:cNvSpPr>
            <a:spLocks noGrp="1"/>
          </p:cNvSpPr>
          <p:nvPr>
            <p:ph idx="1"/>
          </p:nvPr>
        </p:nvSpPr>
        <p:spPr/>
        <p:txBody>
          <a:bodyPr>
            <a:normAutofit lnSpcReduction="10000"/>
          </a:bodyPr>
          <a:lstStyle/>
          <a:p>
            <a:r>
              <a:rPr lang="nl-NL"/>
              <a:t>Geheugenbanken</a:t>
            </a:r>
          </a:p>
          <a:p>
            <a:pPr lvl="1"/>
            <a:r>
              <a:rPr lang="nl-NL"/>
              <a:t>Komen overeen met de databus capaciteit van de gebruikte processor.</a:t>
            </a:r>
          </a:p>
          <a:p>
            <a:pPr lvl="1"/>
            <a:endParaRPr lang="nl-NL"/>
          </a:p>
          <a:p>
            <a:pPr lvl="1"/>
            <a:endParaRPr lang="nl-BE"/>
          </a:p>
          <a:p>
            <a:pPr lvl="1"/>
            <a:endParaRPr lang="nl-BE"/>
          </a:p>
          <a:p>
            <a:pPr lvl="1"/>
            <a:endParaRPr lang="nl-BE"/>
          </a:p>
          <a:p>
            <a:pPr lvl="1"/>
            <a:r>
              <a:rPr lang="nl-NL"/>
              <a:t>Er zijn twee typen </a:t>
            </a:r>
            <a:r>
              <a:rPr lang="nl-NL" err="1"/>
              <a:t>SIMM’s</a:t>
            </a:r>
            <a:r>
              <a:rPr lang="nl-NL"/>
              <a:t> met pariteit: </a:t>
            </a:r>
            <a:endParaRPr lang="en-GB"/>
          </a:p>
          <a:p>
            <a:pPr lvl="2"/>
            <a:r>
              <a:rPr lang="en-GB"/>
              <a:t>9 bit SIMM met 30 Pins (8 data bits)</a:t>
            </a:r>
          </a:p>
          <a:p>
            <a:pPr lvl="2"/>
            <a:r>
              <a:rPr lang="en-GB"/>
              <a:t>36 bit SIMM met 72 Pins (32 data bits)</a:t>
            </a:r>
          </a:p>
          <a:p>
            <a:pPr lvl="1"/>
            <a:r>
              <a:rPr lang="nl-BE"/>
              <a:t>Bij </a:t>
            </a:r>
            <a:r>
              <a:rPr lang="nl-BE" err="1"/>
              <a:t>DIMM’s</a:t>
            </a:r>
            <a:r>
              <a:rPr lang="nl-BE"/>
              <a:t> wordt enkel nog ECC toegepast</a:t>
            </a:r>
            <a:endParaRPr lang="nl-NL"/>
          </a:p>
          <a:p>
            <a:endParaRPr lang="nl-BE"/>
          </a:p>
          <a:p>
            <a:endParaRPr lang="nl-BE"/>
          </a:p>
        </p:txBody>
      </p:sp>
      <p:graphicFrame>
        <p:nvGraphicFramePr>
          <p:cNvPr id="4" name="Tabel 3"/>
          <p:cNvGraphicFramePr>
            <a:graphicFrameLocks noGrp="1"/>
          </p:cNvGraphicFramePr>
          <p:nvPr>
            <p:extLst>
              <p:ext uri="{D42A27DB-BD31-4B8C-83A1-F6EECF244321}">
                <p14:modId xmlns:p14="http://schemas.microsoft.com/office/powerpoint/2010/main" val="1735273019"/>
              </p:ext>
            </p:extLst>
          </p:nvPr>
        </p:nvGraphicFramePr>
        <p:xfrm>
          <a:off x="2019300" y="2587625"/>
          <a:ext cx="6480231" cy="1371600"/>
        </p:xfrm>
        <a:graphic>
          <a:graphicData uri="http://schemas.openxmlformats.org/drawingml/2006/table">
            <a:tbl>
              <a:tblPr firstRow="1" bandRow="1">
                <a:tableStyleId>{69C7853C-536D-4A76-A0AE-DD22124D55A5}</a:tableStyleId>
              </a:tblPr>
              <a:tblGrid>
                <a:gridCol w="2131060">
                  <a:extLst>
                    <a:ext uri="{9D8B030D-6E8A-4147-A177-3AD203B41FA5}">
                      <a16:colId xmlns:a16="http://schemas.microsoft.com/office/drawing/2014/main" val="20000"/>
                    </a:ext>
                  </a:extLst>
                </a:gridCol>
                <a:gridCol w="1101725">
                  <a:extLst>
                    <a:ext uri="{9D8B030D-6E8A-4147-A177-3AD203B41FA5}">
                      <a16:colId xmlns:a16="http://schemas.microsoft.com/office/drawing/2014/main" val="20001"/>
                    </a:ext>
                  </a:extLst>
                </a:gridCol>
                <a:gridCol w="3247446">
                  <a:extLst>
                    <a:ext uri="{9D8B030D-6E8A-4147-A177-3AD203B41FA5}">
                      <a16:colId xmlns:a16="http://schemas.microsoft.com/office/drawing/2014/main" val="20002"/>
                    </a:ext>
                  </a:extLst>
                </a:gridCol>
              </a:tblGrid>
              <a:tr h="0">
                <a:tc>
                  <a:txBody>
                    <a:bodyPr/>
                    <a:lstStyle/>
                    <a:p>
                      <a:pPr>
                        <a:spcAft>
                          <a:spcPts val="0"/>
                        </a:spcAft>
                      </a:pPr>
                      <a:r>
                        <a:rPr lang="nl-NL" sz="1800" dirty="0"/>
                        <a:t>Processor</a:t>
                      </a:r>
                      <a:endParaRPr lang="nl-BE" sz="1400" dirty="0">
                        <a:latin typeface="Arial"/>
                        <a:ea typeface="Times New Roman"/>
                        <a:cs typeface="Times New Roman"/>
                      </a:endParaRPr>
                    </a:p>
                  </a:txBody>
                  <a:tcPr marL="44450" marR="44450" marT="0" marB="0"/>
                </a:tc>
                <a:tc>
                  <a:txBody>
                    <a:bodyPr/>
                    <a:lstStyle/>
                    <a:p>
                      <a:pPr>
                        <a:spcAft>
                          <a:spcPts val="0"/>
                        </a:spcAft>
                      </a:pPr>
                      <a:r>
                        <a:rPr lang="nl-NL" sz="1800"/>
                        <a:t>Databus</a:t>
                      </a:r>
                      <a:endParaRPr lang="nl-BE" sz="1400">
                        <a:latin typeface="Arial"/>
                        <a:ea typeface="Times New Roman"/>
                        <a:cs typeface="Times New Roman"/>
                      </a:endParaRPr>
                    </a:p>
                  </a:txBody>
                  <a:tcPr marL="44450" marR="44450" marT="0" marB="0"/>
                </a:tc>
                <a:tc>
                  <a:txBody>
                    <a:bodyPr/>
                    <a:lstStyle/>
                    <a:p>
                      <a:pPr>
                        <a:spcAft>
                          <a:spcPts val="0"/>
                        </a:spcAft>
                      </a:pPr>
                      <a:r>
                        <a:rPr lang="nl-NL" sz="1800" dirty="0"/>
                        <a:t>Geheugenbank</a:t>
                      </a:r>
                      <a:endParaRPr lang="nl-BE" sz="1400" dirty="0">
                        <a:latin typeface="Arial"/>
                        <a:ea typeface="Times New Roman"/>
                        <a:cs typeface="Times New Roman"/>
                      </a:endParaRPr>
                    </a:p>
                  </a:txBody>
                  <a:tcPr marL="44450" marR="44450" marT="0" marB="0"/>
                </a:tc>
                <a:extLst>
                  <a:ext uri="{0D108BD9-81ED-4DB2-BD59-A6C34878D82A}">
                    <a16:rowId xmlns:a16="http://schemas.microsoft.com/office/drawing/2014/main" val="10000"/>
                  </a:ext>
                </a:extLst>
              </a:tr>
              <a:tr h="0">
                <a:tc>
                  <a:txBody>
                    <a:bodyPr/>
                    <a:lstStyle/>
                    <a:p>
                      <a:pPr>
                        <a:spcAft>
                          <a:spcPts val="0"/>
                        </a:spcAft>
                      </a:pPr>
                      <a:r>
                        <a:rPr lang="en-GB" sz="1800" dirty="0"/>
                        <a:t>8088</a:t>
                      </a:r>
                      <a:endParaRPr lang="nl-BE" sz="1400" dirty="0">
                        <a:latin typeface="Arial"/>
                        <a:ea typeface="Times New Roman"/>
                        <a:cs typeface="Times New Roman"/>
                      </a:endParaRPr>
                    </a:p>
                  </a:txBody>
                  <a:tcPr marL="44450" marR="44450" marT="0" marB="0"/>
                </a:tc>
                <a:tc>
                  <a:txBody>
                    <a:bodyPr/>
                    <a:lstStyle/>
                    <a:p>
                      <a:pPr>
                        <a:spcAft>
                          <a:spcPts val="0"/>
                        </a:spcAft>
                      </a:pPr>
                      <a:r>
                        <a:rPr lang="en-GB" sz="1800"/>
                        <a:t>8</a:t>
                      </a:r>
                      <a:endParaRPr lang="nl-BE" sz="1400">
                        <a:latin typeface="Arial"/>
                        <a:ea typeface="Times New Roman"/>
                        <a:cs typeface="Times New Roman"/>
                      </a:endParaRPr>
                    </a:p>
                  </a:txBody>
                  <a:tcPr marL="44450" marR="44450" marT="0" marB="0"/>
                </a:tc>
                <a:tc>
                  <a:txBody>
                    <a:bodyPr/>
                    <a:lstStyle/>
                    <a:p>
                      <a:pPr>
                        <a:spcAft>
                          <a:spcPts val="0"/>
                        </a:spcAft>
                      </a:pPr>
                      <a:r>
                        <a:rPr lang="en-GB" sz="1800"/>
                        <a:t>8   (+ 1 pariteitsbit)</a:t>
                      </a:r>
                      <a:endParaRPr lang="nl-BE" sz="1400">
                        <a:latin typeface="Arial"/>
                        <a:ea typeface="Times New Roman"/>
                        <a:cs typeface="Times New Roman"/>
                      </a:endParaRPr>
                    </a:p>
                  </a:txBody>
                  <a:tcPr marL="44450" marR="44450" marT="0" marB="0"/>
                </a:tc>
                <a:extLst>
                  <a:ext uri="{0D108BD9-81ED-4DB2-BD59-A6C34878D82A}">
                    <a16:rowId xmlns:a16="http://schemas.microsoft.com/office/drawing/2014/main" val="10001"/>
                  </a:ext>
                </a:extLst>
              </a:tr>
              <a:tr h="0">
                <a:tc>
                  <a:txBody>
                    <a:bodyPr/>
                    <a:lstStyle/>
                    <a:p>
                      <a:pPr>
                        <a:spcAft>
                          <a:spcPts val="0"/>
                        </a:spcAft>
                      </a:pPr>
                      <a:r>
                        <a:rPr lang="en-GB" sz="1800"/>
                        <a:t>8086 - 286-386 SX</a:t>
                      </a:r>
                      <a:endParaRPr lang="nl-BE" sz="1400">
                        <a:latin typeface="Arial"/>
                        <a:ea typeface="Times New Roman"/>
                        <a:cs typeface="Times New Roman"/>
                      </a:endParaRPr>
                    </a:p>
                  </a:txBody>
                  <a:tcPr marL="44450" marR="44450" marT="0" marB="0"/>
                </a:tc>
                <a:tc>
                  <a:txBody>
                    <a:bodyPr/>
                    <a:lstStyle/>
                    <a:p>
                      <a:pPr>
                        <a:spcAft>
                          <a:spcPts val="0"/>
                        </a:spcAft>
                      </a:pPr>
                      <a:r>
                        <a:rPr lang="en-GB" sz="1800"/>
                        <a:t>16</a:t>
                      </a:r>
                      <a:endParaRPr lang="nl-BE" sz="1400">
                        <a:latin typeface="Arial"/>
                        <a:ea typeface="Times New Roman"/>
                        <a:cs typeface="Times New Roman"/>
                      </a:endParaRPr>
                    </a:p>
                  </a:txBody>
                  <a:tcPr marL="44450" marR="44450" marT="0" marB="0"/>
                </a:tc>
                <a:tc>
                  <a:txBody>
                    <a:bodyPr/>
                    <a:lstStyle/>
                    <a:p>
                      <a:pPr>
                        <a:spcAft>
                          <a:spcPts val="0"/>
                        </a:spcAft>
                      </a:pPr>
                      <a:r>
                        <a:rPr lang="en-GB" sz="1800"/>
                        <a:t>16 (+ 2 pariteitsbits)</a:t>
                      </a:r>
                      <a:endParaRPr lang="nl-BE" sz="1400">
                        <a:latin typeface="Arial"/>
                        <a:ea typeface="Times New Roman"/>
                        <a:cs typeface="Times New Roman"/>
                      </a:endParaRPr>
                    </a:p>
                  </a:txBody>
                  <a:tcPr marL="44450" marR="44450" marT="0" marB="0"/>
                </a:tc>
                <a:extLst>
                  <a:ext uri="{0D108BD9-81ED-4DB2-BD59-A6C34878D82A}">
                    <a16:rowId xmlns:a16="http://schemas.microsoft.com/office/drawing/2014/main" val="10002"/>
                  </a:ext>
                </a:extLst>
              </a:tr>
              <a:tr h="0">
                <a:tc>
                  <a:txBody>
                    <a:bodyPr/>
                    <a:lstStyle/>
                    <a:p>
                      <a:pPr>
                        <a:spcAft>
                          <a:spcPts val="0"/>
                        </a:spcAft>
                      </a:pPr>
                      <a:r>
                        <a:rPr lang="en-GB" sz="1800" dirty="0"/>
                        <a:t>386 DX - 486</a:t>
                      </a:r>
                      <a:endParaRPr lang="nl-BE" sz="1400" dirty="0">
                        <a:latin typeface="Arial"/>
                        <a:ea typeface="Times New Roman"/>
                        <a:cs typeface="Times New Roman"/>
                      </a:endParaRPr>
                    </a:p>
                  </a:txBody>
                  <a:tcPr marL="44450" marR="44450" marT="0" marB="0"/>
                </a:tc>
                <a:tc>
                  <a:txBody>
                    <a:bodyPr/>
                    <a:lstStyle/>
                    <a:p>
                      <a:pPr>
                        <a:spcAft>
                          <a:spcPts val="0"/>
                        </a:spcAft>
                      </a:pPr>
                      <a:r>
                        <a:rPr lang="en-GB" sz="1800"/>
                        <a:t>32</a:t>
                      </a:r>
                      <a:endParaRPr lang="nl-BE" sz="1400">
                        <a:latin typeface="Arial"/>
                        <a:ea typeface="Times New Roman"/>
                        <a:cs typeface="Times New Roman"/>
                      </a:endParaRPr>
                    </a:p>
                  </a:txBody>
                  <a:tcPr marL="44450" marR="44450" marT="0" marB="0"/>
                </a:tc>
                <a:tc>
                  <a:txBody>
                    <a:bodyPr/>
                    <a:lstStyle/>
                    <a:p>
                      <a:pPr>
                        <a:spcAft>
                          <a:spcPts val="0"/>
                        </a:spcAft>
                      </a:pPr>
                      <a:r>
                        <a:rPr lang="en-GB" sz="1800"/>
                        <a:t>32 (+ 4 pariteitsbits)</a:t>
                      </a:r>
                      <a:endParaRPr lang="nl-BE" sz="1400">
                        <a:latin typeface="Arial"/>
                        <a:ea typeface="Times New Roman"/>
                        <a:cs typeface="Times New Roman"/>
                      </a:endParaRPr>
                    </a:p>
                  </a:txBody>
                  <a:tcPr marL="44450" marR="44450" marT="0" marB="0"/>
                </a:tc>
                <a:extLst>
                  <a:ext uri="{0D108BD9-81ED-4DB2-BD59-A6C34878D82A}">
                    <a16:rowId xmlns:a16="http://schemas.microsoft.com/office/drawing/2014/main" val="10003"/>
                  </a:ext>
                </a:extLst>
              </a:tr>
              <a:tr h="0">
                <a:tc>
                  <a:txBody>
                    <a:bodyPr/>
                    <a:lstStyle/>
                    <a:p>
                      <a:pPr>
                        <a:spcAft>
                          <a:spcPts val="0"/>
                        </a:spcAft>
                      </a:pPr>
                      <a:r>
                        <a:rPr lang="en-GB" sz="1800" dirty="0" err="1"/>
                        <a:t>Vanaf</a:t>
                      </a:r>
                      <a:r>
                        <a:rPr lang="en-GB" sz="1800" dirty="0"/>
                        <a:t> Pentium</a:t>
                      </a:r>
                      <a:endParaRPr lang="nl-BE" sz="1400" dirty="0">
                        <a:latin typeface="Arial"/>
                        <a:ea typeface="Times New Roman"/>
                        <a:cs typeface="Times New Roman"/>
                      </a:endParaRPr>
                    </a:p>
                  </a:txBody>
                  <a:tcPr marL="44450" marR="44450" marT="0" marB="0"/>
                </a:tc>
                <a:tc>
                  <a:txBody>
                    <a:bodyPr/>
                    <a:lstStyle/>
                    <a:p>
                      <a:pPr>
                        <a:spcAft>
                          <a:spcPts val="0"/>
                        </a:spcAft>
                      </a:pPr>
                      <a:r>
                        <a:rPr lang="nl-NL" sz="1800"/>
                        <a:t>64</a:t>
                      </a:r>
                      <a:endParaRPr lang="nl-BE" sz="1400">
                        <a:latin typeface="Arial"/>
                        <a:ea typeface="Times New Roman"/>
                        <a:cs typeface="Times New Roman"/>
                      </a:endParaRPr>
                    </a:p>
                  </a:txBody>
                  <a:tcPr marL="44450" marR="44450" marT="0" marB="0"/>
                </a:tc>
                <a:tc>
                  <a:txBody>
                    <a:bodyPr/>
                    <a:lstStyle/>
                    <a:p>
                      <a:pPr>
                        <a:spcAft>
                          <a:spcPts val="0"/>
                        </a:spcAft>
                      </a:pPr>
                      <a:r>
                        <a:rPr lang="nl-NL" sz="1800" dirty="0"/>
                        <a:t>64 (+ 8 </a:t>
                      </a:r>
                      <a:r>
                        <a:rPr lang="nl-NL" sz="1800" dirty="0" err="1"/>
                        <a:t>pariteitsbits</a:t>
                      </a:r>
                      <a:r>
                        <a:rPr lang="nl-NL" sz="1800" dirty="0"/>
                        <a:t>)</a:t>
                      </a:r>
                      <a:endParaRPr lang="nl-BE" sz="1400" dirty="0">
                        <a:latin typeface="Arial"/>
                        <a:ea typeface="Times New Roman"/>
                        <a:cs typeface="Times New Roman"/>
                      </a:endParaRPr>
                    </a:p>
                  </a:txBody>
                  <a:tcPr marL="44450" marR="4445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040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installatie</a:t>
            </a:r>
          </a:p>
        </p:txBody>
      </p:sp>
      <p:sp>
        <p:nvSpPr>
          <p:cNvPr id="3" name="Tijdelijke aanduiding voor inhoud 2"/>
          <p:cNvSpPr>
            <a:spLocks noGrp="1"/>
          </p:cNvSpPr>
          <p:nvPr>
            <p:ph idx="1"/>
          </p:nvPr>
        </p:nvSpPr>
        <p:spPr/>
        <p:txBody>
          <a:bodyPr/>
          <a:lstStyle/>
          <a:p>
            <a:r>
              <a:rPr lang="nl-NL">
                <a:latin typeface="Tahoma" pitchFamily="34" charset="0"/>
              </a:rPr>
              <a:t>Overzicht</a:t>
            </a:r>
          </a:p>
          <a:p>
            <a:pPr lvl="1"/>
            <a:r>
              <a:rPr lang="nl-NL">
                <a:latin typeface="Tahoma" pitchFamily="34" charset="0"/>
              </a:rPr>
              <a:t>De volgende tabel geeft een overzicht van het aantal geheugenmodules dat moet geplaatst worden om een bank volledig te kunnen vullen bij de verschillende processortypen.</a:t>
            </a:r>
            <a:endParaRPr lang="en-GB">
              <a:latin typeface="Tahoma" pitchFamily="34" charset="0"/>
            </a:endParaRPr>
          </a:p>
          <a:p>
            <a:endParaRPr lang="nl-BE"/>
          </a:p>
          <a:p>
            <a:endParaRPr lang="nl-BE"/>
          </a:p>
        </p:txBody>
      </p:sp>
      <p:graphicFrame>
        <p:nvGraphicFramePr>
          <p:cNvPr id="4" name="Tabel 3"/>
          <p:cNvGraphicFramePr>
            <a:graphicFrameLocks noGrp="1"/>
          </p:cNvGraphicFramePr>
          <p:nvPr>
            <p:extLst>
              <p:ext uri="{D42A27DB-BD31-4B8C-83A1-F6EECF244321}">
                <p14:modId xmlns:p14="http://schemas.microsoft.com/office/powerpoint/2010/main" val="3578954733"/>
              </p:ext>
            </p:extLst>
          </p:nvPr>
        </p:nvGraphicFramePr>
        <p:xfrm>
          <a:off x="1273336" y="3349625"/>
          <a:ext cx="10080462" cy="3201840"/>
        </p:xfrm>
        <a:graphic>
          <a:graphicData uri="http://schemas.openxmlformats.org/drawingml/2006/table">
            <a:tbl>
              <a:tblPr firstRow="1" bandRow="1">
                <a:tableStyleId>{69C7853C-536D-4A76-A0AE-DD22124D55A5}</a:tableStyleId>
              </a:tblPr>
              <a:tblGrid>
                <a:gridCol w="1628610">
                  <a:extLst>
                    <a:ext uri="{9D8B030D-6E8A-4147-A177-3AD203B41FA5}">
                      <a16:colId xmlns:a16="http://schemas.microsoft.com/office/drawing/2014/main" val="20000"/>
                    </a:ext>
                  </a:extLst>
                </a:gridCol>
                <a:gridCol w="1408642">
                  <a:extLst>
                    <a:ext uri="{9D8B030D-6E8A-4147-A177-3AD203B41FA5}">
                      <a16:colId xmlns:a16="http://schemas.microsoft.com/office/drawing/2014/main" val="20001"/>
                    </a:ext>
                  </a:extLst>
                </a:gridCol>
                <a:gridCol w="1408642">
                  <a:extLst>
                    <a:ext uri="{9D8B030D-6E8A-4147-A177-3AD203B41FA5}">
                      <a16:colId xmlns:a16="http://schemas.microsoft.com/office/drawing/2014/main" val="20002"/>
                    </a:ext>
                  </a:extLst>
                </a:gridCol>
                <a:gridCol w="1408642">
                  <a:extLst>
                    <a:ext uri="{9D8B030D-6E8A-4147-A177-3AD203B41FA5}">
                      <a16:colId xmlns:a16="http://schemas.microsoft.com/office/drawing/2014/main" val="20003"/>
                    </a:ext>
                  </a:extLst>
                </a:gridCol>
                <a:gridCol w="1408642">
                  <a:extLst>
                    <a:ext uri="{9D8B030D-6E8A-4147-A177-3AD203B41FA5}">
                      <a16:colId xmlns:a16="http://schemas.microsoft.com/office/drawing/2014/main" val="20004"/>
                    </a:ext>
                  </a:extLst>
                </a:gridCol>
                <a:gridCol w="1408642">
                  <a:extLst>
                    <a:ext uri="{9D8B030D-6E8A-4147-A177-3AD203B41FA5}">
                      <a16:colId xmlns:a16="http://schemas.microsoft.com/office/drawing/2014/main" val="20005"/>
                    </a:ext>
                  </a:extLst>
                </a:gridCol>
                <a:gridCol w="1408642">
                  <a:extLst>
                    <a:ext uri="{9D8B030D-6E8A-4147-A177-3AD203B41FA5}">
                      <a16:colId xmlns:a16="http://schemas.microsoft.com/office/drawing/2014/main" val="20006"/>
                    </a:ext>
                  </a:extLst>
                </a:gridCol>
              </a:tblGrid>
              <a:tr h="1220640">
                <a:tc>
                  <a:txBody>
                    <a:bodyPr/>
                    <a:lstStyle/>
                    <a:p>
                      <a:pPr>
                        <a:spcAft>
                          <a:spcPts val="0"/>
                        </a:spcAft>
                      </a:pPr>
                      <a:r>
                        <a:rPr lang="en-GB" sz="2000" dirty="0"/>
                        <a:t>Processor</a:t>
                      </a:r>
                      <a:endParaRPr lang="nl-BE" sz="2000" dirty="0">
                        <a:latin typeface="Arial"/>
                        <a:ea typeface="Times New Roman"/>
                        <a:cs typeface="Times New Roman"/>
                      </a:endParaRPr>
                    </a:p>
                  </a:txBody>
                  <a:tcPr marL="63575" marR="63575" marT="0" marB="0"/>
                </a:tc>
                <a:tc>
                  <a:txBody>
                    <a:bodyPr/>
                    <a:lstStyle/>
                    <a:p>
                      <a:pPr algn="ctr">
                        <a:spcAft>
                          <a:spcPts val="0"/>
                        </a:spcAft>
                      </a:pPr>
                      <a:r>
                        <a:rPr lang="en-GB" sz="2000" dirty="0" err="1"/>
                        <a:t>Databus</a:t>
                      </a:r>
                      <a:endParaRPr lang="nl-BE" sz="2000" dirty="0">
                        <a:latin typeface="Arial"/>
                        <a:ea typeface="Times New Roman"/>
                        <a:cs typeface="Times New Roman"/>
                      </a:endParaRPr>
                    </a:p>
                  </a:txBody>
                  <a:tcPr marL="63575" marR="63575" marT="0" marB="0"/>
                </a:tc>
                <a:tc>
                  <a:txBody>
                    <a:bodyPr/>
                    <a:lstStyle/>
                    <a:p>
                      <a:pPr algn="ctr">
                        <a:spcAft>
                          <a:spcPts val="0"/>
                        </a:spcAft>
                      </a:pPr>
                      <a:r>
                        <a:rPr lang="en-GB" sz="2000" dirty="0"/>
                        <a:t>30 pins SIMM</a:t>
                      </a:r>
                      <a:endParaRPr lang="nl-BE" sz="2000" dirty="0"/>
                    </a:p>
                    <a:p>
                      <a:pPr algn="ctr">
                        <a:spcAft>
                          <a:spcPts val="0"/>
                        </a:spcAft>
                      </a:pPr>
                      <a:r>
                        <a:rPr lang="en-GB" sz="2000" dirty="0"/>
                        <a:t>(8 bit)</a:t>
                      </a:r>
                      <a:endParaRPr lang="nl-BE" sz="2000" dirty="0">
                        <a:latin typeface="Arial"/>
                        <a:ea typeface="Times New Roman"/>
                        <a:cs typeface="Times New Roman"/>
                      </a:endParaRPr>
                    </a:p>
                  </a:txBody>
                  <a:tcPr marL="63575" marR="63575" marT="0" marB="0"/>
                </a:tc>
                <a:tc>
                  <a:txBody>
                    <a:bodyPr/>
                    <a:lstStyle/>
                    <a:p>
                      <a:pPr algn="ctr">
                        <a:spcAft>
                          <a:spcPts val="0"/>
                        </a:spcAft>
                      </a:pPr>
                      <a:r>
                        <a:rPr lang="en-GB" sz="2000" dirty="0"/>
                        <a:t>72 pins SIMM</a:t>
                      </a:r>
                      <a:endParaRPr lang="nl-BE" sz="2000" dirty="0"/>
                    </a:p>
                    <a:p>
                      <a:pPr algn="ctr">
                        <a:spcAft>
                          <a:spcPts val="0"/>
                        </a:spcAft>
                      </a:pPr>
                      <a:r>
                        <a:rPr lang="en-GB" sz="2000" dirty="0"/>
                        <a:t>(32 bit)</a:t>
                      </a:r>
                      <a:endParaRPr lang="nl-BE" sz="2000" dirty="0">
                        <a:latin typeface="Arial"/>
                        <a:ea typeface="Times New Roman"/>
                        <a:cs typeface="Times New Roman"/>
                      </a:endParaRPr>
                    </a:p>
                  </a:txBody>
                  <a:tcPr marL="63575" marR="63575" marT="0" marB="0"/>
                </a:tc>
                <a:tc>
                  <a:txBody>
                    <a:bodyPr/>
                    <a:lstStyle/>
                    <a:p>
                      <a:pPr algn="ctr">
                        <a:spcAft>
                          <a:spcPts val="0"/>
                        </a:spcAft>
                      </a:pPr>
                      <a:r>
                        <a:rPr lang="en-GB" sz="2000"/>
                        <a:t>168 pins DIMM</a:t>
                      </a:r>
                      <a:endParaRPr lang="nl-BE" sz="2000"/>
                    </a:p>
                    <a:p>
                      <a:pPr algn="ctr">
                        <a:spcAft>
                          <a:spcPts val="0"/>
                        </a:spcAft>
                      </a:pPr>
                      <a:r>
                        <a:rPr lang="en-GB" sz="2000"/>
                        <a:t>(64 bit)</a:t>
                      </a:r>
                      <a:endParaRPr lang="nl-BE" sz="2000">
                        <a:latin typeface="Arial"/>
                        <a:ea typeface="Times New Roman"/>
                        <a:cs typeface="Times New Roman"/>
                      </a:endParaRPr>
                    </a:p>
                  </a:txBody>
                  <a:tcPr marL="63575" marR="63575" marT="0" marB="0"/>
                </a:tc>
                <a:tc>
                  <a:txBody>
                    <a:bodyPr/>
                    <a:lstStyle/>
                    <a:p>
                      <a:pPr algn="ctr">
                        <a:spcAft>
                          <a:spcPts val="0"/>
                        </a:spcAft>
                      </a:pPr>
                      <a:r>
                        <a:rPr lang="en-GB" sz="2000" dirty="0"/>
                        <a:t>184 pins DIMM</a:t>
                      </a:r>
                      <a:endParaRPr lang="nl-BE" sz="2000" dirty="0"/>
                    </a:p>
                    <a:p>
                      <a:pPr algn="ctr">
                        <a:spcAft>
                          <a:spcPts val="0"/>
                        </a:spcAft>
                      </a:pPr>
                      <a:r>
                        <a:rPr lang="en-GB" sz="2000" dirty="0"/>
                        <a:t>(64 bit)</a:t>
                      </a:r>
                      <a:endParaRPr lang="nl-BE" sz="2000" dirty="0">
                        <a:latin typeface="Arial"/>
                        <a:ea typeface="Times New Roman"/>
                        <a:cs typeface="Times New Roman"/>
                      </a:endParaRPr>
                    </a:p>
                  </a:txBody>
                  <a:tcPr marL="63575" marR="63575" marT="0" marB="0"/>
                </a:tc>
                <a:tc>
                  <a:txBody>
                    <a:bodyPr/>
                    <a:lstStyle/>
                    <a:p>
                      <a:pPr algn="ctr">
                        <a:spcAft>
                          <a:spcPts val="0"/>
                        </a:spcAft>
                      </a:pPr>
                      <a:r>
                        <a:rPr lang="en-GB" sz="2000" dirty="0"/>
                        <a:t>240 pins DIMM</a:t>
                      </a:r>
                      <a:endParaRPr lang="nl-BE" sz="2000" dirty="0"/>
                    </a:p>
                    <a:p>
                      <a:pPr algn="ctr">
                        <a:spcAft>
                          <a:spcPts val="0"/>
                        </a:spcAft>
                      </a:pPr>
                      <a:r>
                        <a:rPr lang="en-GB" sz="2000" dirty="0"/>
                        <a:t>(64 bit)</a:t>
                      </a:r>
                      <a:endParaRPr lang="nl-BE" sz="2000" dirty="0">
                        <a:latin typeface="Arial"/>
                        <a:ea typeface="Times New Roman"/>
                        <a:cs typeface="Times New Roman"/>
                      </a:endParaRPr>
                    </a:p>
                    <a:p>
                      <a:pPr algn="ctr">
                        <a:spcAft>
                          <a:spcPts val="0"/>
                        </a:spcAft>
                      </a:pPr>
                      <a:endParaRPr lang="nl-BE" sz="2000" dirty="0">
                        <a:latin typeface="Arial"/>
                        <a:ea typeface="Times New Roman"/>
                        <a:cs typeface="Times New Roman"/>
                      </a:endParaRPr>
                    </a:p>
                  </a:txBody>
                  <a:tcPr marL="63575" marR="63575" marT="0" marB="0"/>
                </a:tc>
                <a:extLst>
                  <a:ext uri="{0D108BD9-81ED-4DB2-BD59-A6C34878D82A}">
                    <a16:rowId xmlns:a16="http://schemas.microsoft.com/office/drawing/2014/main" val="10000"/>
                  </a:ext>
                </a:extLst>
              </a:tr>
              <a:tr h="392349">
                <a:tc>
                  <a:txBody>
                    <a:bodyPr/>
                    <a:lstStyle/>
                    <a:p>
                      <a:pPr>
                        <a:spcAft>
                          <a:spcPts val="0"/>
                        </a:spcAft>
                      </a:pPr>
                      <a:r>
                        <a:rPr lang="en-GB" sz="2600"/>
                        <a:t>80386 SX</a:t>
                      </a:r>
                      <a:endParaRPr lang="nl-BE" sz="2000">
                        <a:latin typeface="Arial"/>
                        <a:ea typeface="Times New Roman"/>
                        <a:cs typeface="Times New Roman"/>
                      </a:endParaRPr>
                    </a:p>
                  </a:txBody>
                  <a:tcPr marL="63575" marR="63575" marT="0" marB="0"/>
                </a:tc>
                <a:tc>
                  <a:txBody>
                    <a:bodyPr/>
                    <a:lstStyle/>
                    <a:p>
                      <a:pPr algn="ctr">
                        <a:spcAft>
                          <a:spcPts val="0"/>
                        </a:spcAft>
                      </a:pPr>
                      <a:r>
                        <a:rPr lang="en-GB" sz="2600" dirty="0"/>
                        <a:t>16 bit</a:t>
                      </a:r>
                      <a:endParaRPr lang="nl-BE" sz="2000" dirty="0">
                        <a:latin typeface="Arial"/>
                        <a:ea typeface="Times New Roman"/>
                        <a:cs typeface="Times New Roman"/>
                      </a:endParaRPr>
                    </a:p>
                  </a:txBody>
                  <a:tcPr marL="63575" marR="63575" marT="0" marB="0"/>
                </a:tc>
                <a:tc>
                  <a:txBody>
                    <a:bodyPr/>
                    <a:lstStyle/>
                    <a:p>
                      <a:pPr algn="ctr">
                        <a:spcAft>
                          <a:spcPts val="0"/>
                        </a:spcAft>
                      </a:pPr>
                      <a:r>
                        <a:rPr lang="en-GB" sz="2600" dirty="0"/>
                        <a:t>2</a:t>
                      </a:r>
                      <a:endParaRPr lang="nl-BE" sz="2000" dirty="0">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extLst>
                  <a:ext uri="{0D108BD9-81ED-4DB2-BD59-A6C34878D82A}">
                    <a16:rowId xmlns:a16="http://schemas.microsoft.com/office/drawing/2014/main" val="10001"/>
                  </a:ext>
                </a:extLst>
              </a:tr>
              <a:tr h="392349">
                <a:tc>
                  <a:txBody>
                    <a:bodyPr/>
                    <a:lstStyle/>
                    <a:p>
                      <a:pPr>
                        <a:spcAft>
                          <a:spcPts val="0"/>
                        </a:spcAft>
                      </a:pPr>
                      <a:r>
                        <a:rPr lang="en-GB" sz="2600"/>
                        <a:t>80386 DX</a:t>
                      </a:r>
                      <a:endParaRPr lang="nl-BE" sz="2000">
                        <a:latin typeface="Arial"/>
                        <a:ea typeface="Times New Roman"/>
                        <a:cs typeface="Times New Roman"/>
                      </a:endParaRPr>
                    </a:p>
                  </a:txBody>
                  <a:tcPr marL="63575" marR="63575" marT="0" marB="0"/>
                </a:tc>
                <a:tc>
                  <a:txBody>
                    <a:bodyPr/>
                    <a:lstStyle/>
                    <a:p>
                      <a:pPr algn="ctr">
                        <a:spcAft>
                          <a:spcPts val="0"/>
                        </a:spcAft>
                      </a:pPr>
                      <a:r>
                        <a:rPr lang="en-GB" sz="2600"/>
                        <a:t>32 bit</a:t>
                      </a:r>
                      <a:endParaRPr lang="nl-BE" sz="2000">
                        <a:latin typeface="Arial"/>
                        <a:ea typeface="Times New Roman"/>
                        <a:cs typeface="Times New Roman"/>
                      </a:endParaRPr>
                    </a:p>
                  </a:txBody>
                  <a:tcPr marL="63575" marR="63575" marT="0" marB="0"/>
                </a:tc>
                <a:tc>
                  <a:txBody>
                    <a:bodyPr/>
                    <a:lstStyle/>
                    <a:p>
                      <a:pPr algn="ctr">
                        <a:spcAft>
                          <a:spcPts val="0"/>
                        </a:spcAft>
                      </a:pPr>
                      <a:r>
                        <a:rPr lang="en-GB" sz="2600" dirty="0"/>
                        <a:t>4</a:t>
                      </a:r>
                      <a:endParaRPr lang="nl-BE" sz="2000" dirty="0">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extLst>
                  <a:ext uri="{0D108BD9-81ED-4DB2-BD59-A6C34878D82A}">
                    <a16:rowId xmlns:a16="http://schemas.microsoft.com/office/drawing/2014/main" val="10002"/>
                  </a:ext>
                </a:extLst>
              </a:tr>
              <a:tr h="392349">
                <a:tc>
                  <a:txBody>
                    <a:bodyPr/>
                    <a:lstStyle/>
                    <a:p>
                      <a:pPr>
                        <a:spcAft>
                          <a:spcPts val="0"/>
                        </a:spcAft>
                      </a:pPr>
                      <a:r>
                        <a:rPr lang="en-GB" sz="2600"/>
                        <a:t>80486</a:t>
                      </a:r>
                      <a:endParaRPr lang="nl-BE" sz="2000">
                        <a:latin typeface="Arial"/>
                        <a:ea typeface="Times New Roman"/>
                        <a:cs typeface="Times New Roman"/>
                      </a:endParaRPr>
                    </a:p>
                  </a:txBody>
                  <a:tcPr marL="63575" marR="63575" marT="0" marB="0"/>
                </a:tc>
                <a:tc>
                  <a:txBody>
                    <a:bodyPr/>
                    <a:lstStyle/>
                    <a:p>
                      <a:pPr algn="ctr">
                        <a:spcAft>
                          <a:spcPts val="0"/>
                        </a:spcAft>
                      </a:pPr>
                      <a:r>
                        <a:rPr lang="en-GB" sz="2600"/>
                        <a:t>32 bit</a:t>
                      </a:r>
                      <a:endParaRPr lang="nl-BE" sz="2000">
                        <a:latin typeface="Arial"/>
                        <a:ea typeface="Times New Roman"/>
                        <a:cs typeface="Times New Roman"/>
                      </a:endParaRPr>
                    </a:p>
                  </a:txBody>
                  <a:tcPr marL="63575" marR="63575" marT="0" marB="0"/>
                </a:tc>
                <a:tc>
                  <a:txBody>
                    <a:bodyPr/>
                    <a:lstStyle/>
                    <a:p>
                      <a:pPr algn="ctr">
                        <a:spcAft>
                          <a:spcPts val="0"/>
                        </a:spcAft>
                      </a:pPr>
                      <a:r>
                        <a:rPr lang="en-GB" sz="2600"/>
                        <a:t>4</a:t>
                      </a:r>
                      <a:endParaRPr lang="nl-BE" sz="2000">
                        <a:latin typeface="Arial"/>
                        <a:ea typeface="Times New Roman"/>
                        <a:cs typeface="Times New Roman"/>
                      </a:endParaRPr>
                    </a:p>
                  </a:txBody>
                  <a:tcPr marL="63575" marR="63575" marT="0" marB="0"/>
                </a:tc>
                <a:tc>
                  <a:txBody>
                    <a:bodyPr/>
                    <a:lstStyle/>
                    <a:p>
                      <a:pPr algn="ctr">
                        <a:spcAft>
                          <a:spcPts val="0"/>
                        </a:spcAft>
                      </a:pPr>
                      <a:r>
                        <a:rPr lang="en-GB" sz="2600" dirty="0"/>
                        <a:t>1</a:t>
                      </a:r>
                      <a:endParaRPr lang="nl-BE" sz="2000" dirty="0">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tc>
                  <a:txBody>
                    <a:bodyPr/>
                    <a:lstStyle/>
                    <a:p>
                      <a:pPr algn="ctr">
                        <a:spcAft>
                          <a:spcPts val="0"/>
                        </a:spcAft>
                      </a:pPr>
                      <a:endParaRPr lang="en-GB" sz="2600" dirty="0">
                        <a:solidFill>
                          <a:srgbClr val="FFFFFF"/>
                        </a:solidFill>
                        <a:latin typeface="Arial"/>
                        <a:ea typeface="Times New Roman"/>
                        <a:cs typeface="Times New Roman"/>
                      </a:endParaRPr>
                    </a:p>
                  </a:txBody>
                  <a:tcPr marL="63575" marR="63575" marT="0" marB="0"/>
                </a:tc>
                <a:extLst>
                  <a:ext uri="{0D108BD9-81ED-4DB2-BD59-A6C34878D82A}">
                    <a16:rowId xmlns:a16="http://schemas.microsoft.com/office/drawing/2014/main" val="10003"/>
                  </a:ext>
                </a:extLst>
              </a:tr>
              <a:tr h="392349">
                <a:tc>
                  <a:txBody>
                    <a:bodyPr/>
                    <a:lstStyle/>
                    <a:p>
                      <a:pPr>
                        <a:spcAft>
                          <a:spcPts val="0"/>
                        </a:spcAft>
                      </a:pPr>
                      <a:r>
                        <a:rPr lang="en-GB" sz="2600" dirty="0"/>
                        <a:t>Pentium</a:t>
                      </a:r>
                      <a:endParaRPr lang="nl-BE" sz="2000" dirty="0">
                        <a:latin typeface="Arial"/>
                        <a:ea typeface="Times New Roman"/>
                        <a:cs typeface="Times New Roman"/>
                      </a:endParaRPr>
                    </a:p>
                  </a:txBody>
                  <a:tcPr marL="63575" marR="63575" marT="0" marB="0"/>
                </a:tc>
                <a:tc>
                  <a:txBody>
                    <a:bodyPr/>
                    <a:lstStyle/>
                    <a:p>
                      <a:pPr algn="ctr">
                        <a:spcAft>
                          <a:spcPts val="0"/>
                        </a:spcAft>
                      </a:pPr>
                      <a:r>
                        <a:rPr lang="nl-NL" sz="2600" dirty="0"/>
                        <a:t>64 bit</a:t>
                      </a:r>
                      <a:endParaRPr lang="nl-BE" sz="2000" dirty="0">
                        <a:latin typeface="Arial"/>
                        <a:ea typeface="Times New Roman"/>
                        <a:cs typeface="Times New Roman"/>
                      </a:endParaRPr>
                    </a:p>
                  </a:txBody>
                  <a:tcPr marL="63575" marR="63575" marT="0" marB="0"/>
                </a:tc>
                <a:tc>
                  <a:txBody>
                    <a:bodyPr/>
                    <a:lstStyle/>
                    <a:p>
                      <a:pPr algn="ctr">
                        <a:spcAft>
                          <a:spcPts val="0"/>
                        </a:spcAft>
                      </a:pPr>
                      <a:endParaRPr lang="nl-NL" sz="2600" dirty="0">
                        <a:solidFill>
                          <a:srgbClr val="FFFFFF"/>
                        </a:solidFill>
                        <a:latin typeface="Arial"/>
                        <a:ea typeface="Times New Roman"/>
                        <a:cs typeface="Times New Roman"/>
                      </a:endParaRPr>
                    </a:p>
                  </a:txBody>
                  <a:tcPr marL="63575" marR="63575" marT="0" marB="0"/>
                </a:tc>
                <a:tc>
                  <a:txBody>
                    <a:bodyPr/>
                    <a:lstStyle/>
                    <a:p>
                      <a:pPr algn="ctr">
                        <a:spcAft>
                          <a:spcPts val="0"/>
                        </a:spcAft>
                      </a:pPr>
                      <a:r>
                        <a:rPr lang="nl-NL" sz="2600" dirty="0"/>
                        <a:t>2</a:t>
                      </a:r>
                      <a:endParaRPr lang="nl-BE" sz="2000" dirty="0">
                        <a:latin typeface="Arial"/>
                        <a:ea typeface="Times New Roman"/>
                        <a:cs typeface="Times New Roman"/>
                      </a:endParaRPr>
                    </a:p>
                  </a:txBody>
                  <a:tcPr marL="63575" marR="63575" marT="0" marB="0"/>
                </a:tc>
                <a:tc>
                  <a:txBody>
                    <a:bodyPr/>
                    <a:lstStyle/>
                    <a:p>
                      <a:pPr algn="ctr">
                        <a:spcAft>
                          <a:spcPts val="0"/>
                        </a:spcAft>
                      </a:pPr>
                      <a:r>
                        <a:rPr lang="nl-NL" sz="2600" dirty="0"/>
                        <a:t>1</a:t>
                      </a:r>
                      <a:endParaRPr lang="nl-BE" sz="2000" dirty="0">
                        <a:latin typeface="Arial"/>
                        <a:ea typeface="Times New Roman"/>
                        <a:cs typeface="Times New Roman"/>
                      </a:endParaRPr>
                    </a:p>
                  </a:txBody>
                  <a:tcPr marL="63575" marR="63575" marT="0" marB="0"/>
                </a:tc>
                <a:tc>
                  <a:txBody>
                    <a:bodyPr/>
                    <a:lstStyle/>
                    <a:p>
                      <a:pPr algn="ctr">
                        <a:spcAft>
                          <a:spcPts val="0"/>
                        </a:spcAft>
                      </a:pPr>
                      <a:r>
                        <a:rPr lang="nl-NL" sz="2600" dirty="0"/>
                        <a:t>1</a:t>
                      </a:r>
                      <a:endParaRPr lang="nl-BE" sz="2000" dirty="0">
                        <a:latin typeface="Arial"/>
                        <a:ea typeface="Times New Roman"/>
                        <a:cs typeface="Times New Roman"/>
                      </a:endParaRPr>
                    </a:p>
                  </a:txBody>
                  <a:tcPr marL="63575" marR="63575" marT="0" marB="0"/>
                </a:tc>
                <a:tc>
                  <a:txBody>
                    <a:bodyPr/>
                    <a:lstStyle/>
                    <a:p>
                      <a:pPr algn="ctr">
                        <a:spcAft>
                          <a:spcPts val="0"/>
                        </a:spcAft>
                      </a:pPr>
                      <a:endParaRPr lang="nl-BE" sz="2000" dirty="0">
                        <a:latin typeface="Arial"/>
                        <a:ea typeface="Times New Roman"/>
                        <a:cs typeface="Times New Roman"/>
                      </a:endParaRPr>
                    </a:p>
                  </a:txBody>
                  <a:tcPr marL="63575" marR="63575" marT="0" marB="0"/>
                </a:tc>
                <a:extLst>
                  <a:ext uri="{0D108BD9-81ED-4DB2-BD59-A6C34878D82A}">
                    <a16:rowId xmlns:a16="http://schemas.microsoft.com/office/drawing/2014/main" val="10004"/>
                  </a:ext>
                </a:extLst>
              </a:tr>
              <a:tr h="392349">
                <a:tc>
                  <a:txBody>
                    <a:bodyPr/>
                    <a:lstStyle/>
                    <a:p>
                      <a:pPr>
                        <a:spcAft>
                          <a:spcPts val="0"/>
                        </a:spcAft>
                      </a:pPr>
                      <a:r>
                        <a:rPr lang="nl-BE" sz="2600" kern="1200" dirty="0">
                          <a:solidFill>
                            <a:schemeClr val="dk1"/>
                          </a:solidFill>
                          <a:latin typeface="+mn-lt"/>
                          <a:ea typeface="+mn-ea"/>
                          <a:cs typeface="+mn-cs"/>
                        </a:rPr>
                        <a:t>Core</a:t>
                      </a:r>
                    </a:p>
                  </a:txBody>
                  <a:tcPr marL="63575" marR="63575"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600" kern="1200" dirty="0">
                          <a:solidFill>
                            <a:schemeClr val="dk1"/>
                          </a:solidFill>
                          <a:latin typeface="+mn-lt"/>
                          <a:ea typeface="+mn-ea"/>
                          <a:cs typeface="+mn-cs"/>
                        </a:rPr>
                        <a:t>64 bit</a:t>
                      </a:r>
                      <a:endParaRPr lang="nl-BE" sz="2600" kern="1200" dirty="0">
                        <a:solidFill>
                          <a:schemeClr val="dk1"/>
                        </a:solidFill>
                        <a:latin typeface="+mn-lt"/>
                        <a:ea typeface="+mn-ea"/>
                        <a:cs typeface="+mn-cs"/>
                      </a:endParaRPr>
                    </a:p>
                  </a:txBody>
                  <a:tcPr marL="63575" marR="63575" marT="0" marB="0"/>
                </a:tc>
                <a:tc>
                  <a:txBody>
                    <a:bodyPr/>
                    <a:lstStyle/>
                    <a:p>
                      <a:pPr algn="ctr">
                        <a:spcAft>
                          <a:spcPts val="0"/>
                        </a:spcAft>
                      </a:pPr>
                      <a:endParaRPr lang="nl-NL" sz="2600" kern="1200" dirty="0">
                        <a:solidFill>
                          <a:schemeClr val="dk1"/>
                        </a:solidFill>
                        <a:latin typeface="+mn-lt"/>
                        <a:ea typeface="+mn-ea"/>
                        <a:cs typeface="+mn-cs"/>
                      </a:endParaRPr>
                    </a:p>
                  </a:txBody>
                  <a:tcPr marL="63575" marR="63575" marT="0" marB="0"/>
                </a:tc>
                <a:tc>
                  <a:txBody>
                    <a:bodyPr/>
                    <a:lstStyle/>
                    <a:p>
                      <a:pPr algn="ctr">
                        <a:spcAft>
                          <a:spcPts val="0"/>
                        </a:spcAft>
                      </a:pPr>
                      <a:endParaRPr lang="nl-BE" sz="2600" kern="1200" dirty="0">
                        <a:solidFill>
                          <a:schemeClr val="dk1"/>
                        </a:solidFill>
                        <a:latin typeface="+mn-lt"/>
                        <a:ea typeface="+mn-ea"/>
                        <a:cs typeface="+mn-cs"/>
                      </a:endParaRPr>
                    </a:p>
                  </a:txBody>
                  <a:tcPr marL="63575" marR="63575" marT="0" marB="0"/>
                </a:tc>
                <a:tc>
                  <a:txBody>
                    <a:bodyPr/>
                    <a:lstStyle/>
                    <a:p>
                      <a:pPr algn="ctr">
                        <a:spcAft>
                          <a:spcPts val="0"/>
                        </a:spcAft>
                      </a:pPr>
                      <a:endParaRPr lang="nl-BE" sz="2600" kern="1200" dirty="0">
                        <a:solidFill>
                          <a:schemeClr val="dk1"/>
                        </a:solidFill>
                        <a:latin typeface="+mn-lt"/>
                        <a:ea typeface="+mn-ea"/>
                        <a:cs typeface="+mn-cs"/>
                      </a:endParaRPr>
                    </a:p>
                  </a:txBody>
                  <a:tcPr marL="63575" marR="63575" marT="0" marB="0"/>
                </a:tc>
                <a:tc>
                  <a:txBody>
                    <a:bodyPr/>
                    <a:lstStyle/>
                    <a:p>
                      <a:pPr algn="ctr">
                        <a:spcAft>
                          <a:spcPts val="0"/>
                        </a:spcAft>
                      </a:pPr>
                      <a:endParaRPr lang="nl-BE" sz="2600" kern="1200" dirty="0">
                        <a:solidFill>
                          <a:schemeClr val="dk1"/>
                        </a:solidFill>
                        <a:latin typeface="+mn-lt"/>
                        <a:ea typeface="+mn-ea"/>
                        <a:cs typeface="+mn-cs"/>
                      </a:endParaRPr>
                    </a:p>
                  </a:txBody>
                  <a:tcPr marL="63575" marR="63575" marT="0" marB="0"/>
                </a:tc>
                <a:tc>
                  <a:txBody>
                    <a:bodyPr/>
                    <a:lstStyle/>
                    <a:p>
                      <a:pPr algn="ctr">
                        <a:spcAft>
                          <a:spcPts val="0"/>
                        </a:spcAft>
                      </a:pPr>
                      <a:r>
                        <a:rPr lang="nl-BE" sz="2600" kern="1200" dirty="0">
                          <a:solidFill>
                            <a:schemeClr val="dk1"/>
                          </a:solidFill>
                          <a:latin typeface="+mn-lt"/>
                          <a:ea typeface="+mn-ea"/>
                          <a:cs typeface="+mn-cs"/>
                        </a:rPr>
                        <a:t>1</a:t>
                      </a:r>
                    </a:p>
                  </a:txBody>
                  <a:tcPr marL="63575" marR="6357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2674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installatie</a:t>
            </a:r>
          </a:p>
        </p:txBody>
      </p:sp>
      <p:sp>
        <p:nvSpPr>
          <p:cNvPr id="3" name="Tijdelijke aanduiding voor inhoud 2"/>
          <p:cNvSpPr>
            <a:spLocks noGrp="1"/>
          </p:cNvSpPr>
          <p:nvPr>
            <p:ph idx="1"/>
          </p:nvPr>
        </p:nvSpPr>
        <p:spPr/>
        <p:txBody>
          <a:bodyPr/>
          <a:lstStyle/>
          <a:p>
            <a:r>
              <a:rPr lang="nl-BE"/>
              <a:t>SIMM-banken</a:t>
            </a:r>
          </a:p>
        </p:txBody>
      </p:sp>
      <p:pic>
        <p:nvPicPr>
          <p:cNvPr id="4" name="Picture 4" descr="Moederbord_80486_2"/>
          <p:cNvPicPr>
            <a:picLocks noChangeAspect="1" noChangeArrowheads="1"/>
          </p:cNvPicPr>
          <p:nvPr/>
        </p:nvPicPr>
        <p:blipFill>
          <a:blip r:embed="rId2" cstate="print"/>
          <a:srcRect/>
          <a:stretch>
            <a:fillRect/>
          </a:stretch>
        </p:blipFill>
        <p:spPr bwMode="auto">
          <a:xfrm>
            <a:off x="1273336" y="2224209"/>
            <a:ext cx="4111625" cy="3609975"/>
          </a:xfrm>
          <a:prstGeom prst="rect">
            <a:avLst/>
          </a:prstGeom>
          <a:noFill/>
          <a:ln w="9525">
            <a:noFill/>
            <a:miter lim="800000"/>
            <a:headEnd/>
            <a:tailEnd/>
          </a:ln>
        </p:spPr>
      </p:pic>
      <p:pic>
        <p:nvPicPr>
          <p:cNvPr id="5" name="Picture 5" descr="Moederbord-P54_SIMM"/>
          <p:cNvPicPr>
            <a:picLocks noChangeAspect="1" noChangeArrowheads="1"/>
          </p:cNvPicPr>
          <p:nvPr/>
        </p:nvPicPr>
        <p:blipFill>
          <a:blip r:embed="rId3" cstate="print"/>
          <a:srcRect/>
          <a:stretch>
            <a:fillRect/>
          </a:stretch>
        </p:blipFill>
        <p:spPr bwMode="auto">
          <a:xfrm>
            <a:off x="5460543" y="4545134"/>
            <a:ext cx="3657600" cy="1289050"/>
          </a:xfrm>
          <a:prstGeom prst="rect">
            <a:avLst/>
          </a:prstGeom>
          <a:noFill/>
          <a:ln w="9525">
            <a:noFill/>
            <a:miter lim="800000"/>
            <a:headEnd/>
            <a:tailEnd/>
          </a:ln>
        </p:spPr>
      </p:pic>
      <p:pic>
        <p:nvPicPr>
          <p:cNvPr id="6" name="Afbeelding 5" descr="SIMM30-72-socket"/>
          <p:cNvPicPr/>
          <p:nvPr/>
        </p:nvPicPr>
        <p:blipFill>
          <a:blip r:embed="rId4" cstate="print"/>
          <a:srcRect/>
          <a:stretch>
            <a:fillRect/>
          </a:stretch>
        </p:blipFill>
        <p:spPr bwMode="auto">
          <a:xfrm>
            <a:off x="5460543" y="2224209"/>
            <a:ext cx="3657600" cy="1456837"/>
          </a:xfrm>
          <a:prstGeom prst="rect">
            <a:avLst/>
          </a:prstGeom>
          <a:noFill/>
          <a:ln w="9525">
            <a:noFill/>
            <a:miter lim="800000"/>
            <a:headEnd/>
            <a:tailEnd/>
          </a:ln>
        </p:spPr>
      </p:pic>
    </p:spTree>
    <p:extLst>
      <p:ext uri="{BB962C8B-B14F-4D97-AF65-F5344CB8AC3E}">
        <p14:creationId xmlns:p14="http://schemas.microsoft.com/office/powerpoint/2010/main" val="3138158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installatie</a:t>
            </a:r>
          </a:p>
        </p:txBody>
      </p:sp>
      <p:sp>
        <p:nvSpPr>
          <p:cNvPr id="3" name="Tijdelijke aanduiding voor inhoud 2"/>
          <p:cNvSpPr>
            <a:spLocks noGrp="1"/>
          </p:cNvSpPr>
          <p:nvPr>
            <p:ph idx="1"/>
          </p:nvPr>
        </p:nvSpPr>
        <p:spPr/>
        <p:txBody>
          <a:bodyPr/>
          <a:lstStyle/>
          <a:p>
            <a:r>
              <a:rPr lang="nl-BE"/>
              <a:t>DIMM-banken</a:t>
            </a:r>
          </a:p>
        </p:txBody>
      </p:sp>
      <p:pic>
        <p:nvPicPr>
          <p:cNvPr id="4" name="Picture 2" descr="Moederbord-P3-socket"/>
          <p:cNvPicPr>
            <a:picLocks noChangeAspect="1" noChangeArrowheads="1"/>
          </p:cNvPicPr>
          <p:nvPr/>
        </p:nvPicPr>
        <p:blipFill>
          <a:blip r:embed="rId2" cstate="print"/>
          <a:srcRect/>
          <a:stretch>
            <a:fillRect/>
          </a:stretch>
        </p:blipFill>
        <p:spPr bwMode="auto">
          <a:xfrm>
            <a:off x="1556710" y="1966058"/>
            <a:ext cx="6014809" cy="4537075"/>
          </a:xfrm>
          <a:prstGeom prst="rect">
            <a:avLst/>
          </a:prstGeom>
          <a:noFill/>
          <a:ln w="9525">
            <a:noFill/>
            <a:miter lim="800000"/>
            <a:headEnd/>
            <a:tailEnd/>
          </a:ln>
        </p:spPr>
      </p:pic>
    </p:spTree>
    <p:extLst>
      <p:ext uri="{BB962C8B-B14F-4D97-AF65-F5344CB8AC3E}">
        <p14:creationId xmlns:p14="http://schemas.microsoft.com/office/powerpoint/2010/main" val="143674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installatie</a:t>
            </a:r>
          </a:p>
        </p:txBody>
      </p:sp>
      <p:sp>
        <p:nvSpPr>
          <p:cNvPr id="3" name="Tijdelijke aanduiding voor inhoud 2"/>
          <p:cNvSpPr>
            <a:spLocks noGrp="1"/>
          </p:cNvSpPr>
          <p:nvPr>
            <p:ph idx="1"/>
          </p:nvPr>
        </p:nvSpPr>
        <p:spPr/>
        <p:txBody>
          <a:bodyPr/>
          <a:lstStyle/>
          <a:p>
            <a:r>
              <a:rPr lang="nl-BE"/>
              <a:t>Dual Channel</a:t>
            </a:r>
          </a:p>
        </p:txBody>
      </p:sp>
      <p:graphicFrame>
        <p:nvGraphicFramePr>
          <p:cNvPr id="4" name="Tabel 3"/>
          <p:cNvGraphicFramePr>
            <a:graphicFrameLocks noGrp="1"/>
          </p:cNvGraphicFramePr>
          <p:nvPr>
            <p:extLst>
              <p:ext uri="{D42A27DB-BD31-4B8C-83A1-F6EECF244321}">
                <p14:modId xmlns:p14="http://schemas.microsoft.com/office/powerpoint/2010/main" val="1189138881"/>
              </p:ext>
            </p:extLst>
          </p:nvPr>
        </p:nvGraphicFramePr>
        <p:xfrm>
          <a:off x="838200" y="1878931"/>
          <a:ext cx="7928808" cy="2468880"/>
        </p:xfrm>
        <a:graphic>
          <a:graphicData uri="http://schemas.openxmlformats.org/drawingml/2006/table">
            <a:tbl>
              <a:tblPr firstRow="1" bandCol="1">
                <a:tableStyleId>{69C7853C-536D-4A76-A0AE-DD22124D55A5}</a:tableStyleId>
              </a:tblPr>
              <a:tblGrid>
                <a:gridCol w="2816652">
                  <a:extLst>
                    <a:ext uri="{9D8B030D-6E8A-4147-A177-3AD203B41FA5}">
                      <a16:colId xmlns:a16="http://schemas.microsoft.com/office/drawing/2014/main" val="20000"/>
                    </a:ext>
                  </a:extLst>
                </a:gridCol>
                <a:gridCol w="1278039">
                  <a:extLst>
                    <a:ext uri="{9D8B030D-6E8A-4147-A177-3AD203B41FA5}">
                      <a16:colId xmlns:a16="http://schemas.microsoft.com/office/drawing/2014/main" val="20001"/>
                    </a:ext>
                  </a:extLst>
                </a:gridCol>
                <a:gridCol w="1278039">
                  <a:extLst>
                    <a:ext uri="{9D8B030D-6E8A-4147-A177-3AD203B41FA5}">
                      <a16:colId xmlns:a16="http://schemas.microsoft.com/office/drawing/2014/main" val="20002"/>
                    </a:ext>
                  </a:extLst>
                </a:gridCol>
                <a:gridCol w="1278039">
                  <a:extLst>
                    <a:ext uri="{9D8B030D-6E8A-4147-A177-3AD203B41FA5}">
                      <a16:colId xmlns:a16="http://schemas.microsoft.com/office/drawing/2014/main" val="20003"/>
                    </a:ext>
                  </a:extLst>
                </a:gridCol>
                <a:gridCol w="1278039">
                  <a:extLst>
                    <a:ext uri="{9D8B030D-6E8A-4147-A177-3AD203B41FA5}">
                      <a16:colId xmlns:a16="http://schemas.microsoft.com/office/drawing/2014/main" val="20004"/>
                    </a:ext>
                  </a:extLst>
                </a:gridCol>
              </a:tblGrid>
              <a:tr h="190500">
                <a:tc>
                  <a:txBody>
                    <a:bodyPr/>
                    <a:lstStyle/>
                    <a:p>
                      <a:pPr indent="355600">
                        <a:spcAft>
                          <a:spcPts val="0"/>
                        </a:spcAft>
                      </a:pPr>
                      <a:endParaRPr lang="nl-NL" sz="1800" dirty="0">
                        <a:solidFill>
                          <a:srgbClr val="FFFFFF"/>
                        </a:solidFill>
                        <a:latin typeface="Wingdings"/>
                        <a:ea typeface="Times New Roman"/>
                        <a:cs typeface="Arial"/>
                      </a:endParaRPr>
                    </a:p>
                  </a:txBody>
                  <a:tcPr marL="44450" marR="44450" marT="0" marB="0" anchor="b"/>
                </a:tc>
                <a:tc>
                  <a:txBody>
                    <a:bodyPr/>
                    <a:lstStyle/>
                    <a:p>
                      <a:pPr algn="ctr">
                        <a:spcAft>
                          <a:spcPts val="0"/>
                        </a:spcAft>
                      </a:pPr>
                      <a:r>
                        <a:rPr lang="nl-NL" sz="1800"/>
                        <a:t>DIMM_A1</a:t>
                      </a:r>
                      <a:endParaRPr lang="nl-BE" sz="1600">
                        <a:latin typeface="Arial Narrow"/>
                        <a:ea typeface="Times New Roman"/>
                        <a:cs typeface="Times New Roman"/>
                      </a:endParaRPr>
                    </a:p>
                  </a:txBody>
                  <a:tcPr marL="44450" marR="44450" marT="0" marB="0" anchor="b"/>
                </a:tc>
                <a:tc>
                  <a:txBody>
                    <a:bodyPr/>
                    <a:lstStyle/>
                    <a:p>
                      <a:pPr algn="ctr">
                        <a:spcAft>
                          <a:spcPts val="0"/>
                        </a:spcAft>
                      </a:pPr>
                      <a:r>
                        <a:rPr lang="nl-NL" sz="1800"/>
                        <a:t>DIMM_A2</a:t>
                      </a:r>
                      <a:endParaRPr lang="nl-BE" sz="1600">
                        <a:latin typeface="Arial Narrow"/>
                        <a:ea typeface="Times New Roman"/>
                        <a:cs typeface="Times New Roman"/>
                      </a:endParaRPr>
                    </a:p>
                  </a:txBody>
                  <a:tcPr marL="44450" marR="44450" marT="0" marB="0" anchor="b"/>
                </a:tc>
                <a:tc>
                  <a:txBody>
                    <a:bodyPr/>
                    <a:lstStyle/>
                    <a:p>
                      <a:pPr algn="ctr">
                        <a:spcAft>
                          <a:spcPts val="0"/>
                        </a:spcAft>
                      </a:pPr>
                      <a:r>
                        <a:rPr lang="nl-NL" sz="1800"/>
                        <a:t>DIMM_B1</a:t>
                      </a:r>
                      <a:endParaRPr lang="nl-BE" sz="1600">
                        <a:latin typeface="Arial Narrow"/>
                        <a:ea typeface="Times New Roman"/>
                        <a:cs typeface="Times New Roman"/>
                      </a:endParaRPr>
                    </a:p>
                  </a:txBody>
                  <a:tcPr marL="44450" marR="44450" marT="0" marB="0" anchor="b"/>
                </a:tc>
                <a:tc>
                  <a:txBody>
                    <a:bodyPr/>
                    <a:lstStyle/>
                    <a:p>
                      <a:pPr algn="ctr">
                        <a:spcAft>
                          <a:spcPts val="0"/>
                        </a:spcAft>
                      </a:pPr>
                      <a:r>
                        <a:rPr lang="nl-NL" sz="1800"/>
                        <a:t>DIMM_B2</a:t>
                      </a:r>
                      <a:endParaRPr lang="nl-BE" sz="1600">
                        <a:latin typeface="Arial Narrow"/>
                        <a:ea typeface="Times New Roman"/>
                        <a:cs typeface="Times New Roman"/>
                      </a:endParaRPr>
                    </a:p>
                  </a:txBody>
                  <a:tcPr marL="44450" marR="44450" marT="0" marB="0" anchor="b"/>
                </a:tc>
                <a:extLst>
                  <a:ext uri="{0D108BD9-81ED-4DB2-BD59-A6C34878D82A}">
                    <a16:rowId xmlns:a16="http://schemas.microsoft.com/office/drawing/2014/main" val="10000"/>
                  </a:ext>
                </a:extLst>
              </a:tr>
              <a:tr h="161925">
                <a:tc>
                  <a:txBody>
                    <a:bodyPr/>
                    <a:lstStyle/>
                    <a:p>
                      <a:pPr>
                        <a:spcAft>
                          <a:spcPts val="0"/>
                        </a:spcAft>
                      </a:pPr>
                      <a:endParaRPr lang="nl-NL" sz="1800" dirty="0">
                        <a:solidFill>
                          <a:srgbClr val="FFFFFF"/>
                        </a:solidFill>
                        <a:latin typeface="Arial"/>
                        <a:ea typeface="Times New Roman"/>
                        <a:cs typeface="Times New Roman"/>
                      </a:endParaRPr>
                    </a:p>
                  </a:txBody>
                  <a:tcPr marL="44450" marR="44450" marT="0" marB="0" anchor="b"/>
                </a:tc>
                <a:tc>
                  <a:txBody>
                    <a:bodyPr/>
                    <a:lstStyle/>
                    <a:p>
                      <a:pPr algn="ctr">
                        <a:spcAft>
                          <a:spcPts val="0"/>
                        </a:spcAft>
                      </a:pPr>
                      <a:r>
                        <a:rPr lang="nl-NL" sz="1800"/>
                        <a:t>blauw</a:t>
                      </a:r>
                      <a:endParaRPr lang="nl-BE" sz="1600">
                        <a:latin typeface="Arial Narrow"/>
                        <a:ea typeface="Times New Roman"/>
                        <a:cs typeface="Times New Roman"/>
                      </a:endParaRPr>
                    </a:p>
                  </a:txBody>
                  <a:tcPr marL="44450" marR="44450" marT="0" marB="0" anchor="b"/>
                </a:tc>
                <a:tc>
                  <a:txBody>
                    <a:bodyPr/>
                    <a:lstStyle/>
                    <a:p>
                      <a:pPr algn="ctr">
                        <a:spcAft>
                          <a:spcPts val="0"/>
                        </a:spcAft>
                      </a:pPr>
                      <a:r>
                        <a:rPr lang="nl-NL" sz="1800"/>
                        <a:t>zwart</a:t>
                      </a:r>
                      <a:endParaRPr lang="nl-BE" sz="1600">
                        <a:latin typeface="Arial Narrow"/>
                        <a:ea typeface="Times New Roman"/>
                        <a:cs typeface="Times New Roman"/>
                      </a:endParaRPr>
                    </a:p>
                  </a:txBody>
                  <a:tcPr marL="44450" marR="44450" marT="0" marB="0" anchor="b"/>
                </a:tc>
                <a:tc>
                  <a:txBody>
                    <a:bodyPr/>
                    <a:lstStyle/>
                    <a:p>
                      <a:pPr algn="ctr">
                        <a:spcAft>
                          <a:spcPts val="0"/>
                        </a:spcAft>
                      </a:pPr>
                      <a:r>
                        <a:rPr lang="nl-NL" sz="1800"/>
                        <a:t>blauw</a:t>
                      </a:r>
                      <a:endParaRPr lang="nl-BE" sz="1600">
                        <a:latin typeface="Arial Narrow"/>
                        <a:ea typeface="Times New Roman"/>
                        <a:cs typeface="Times New Roman"/>
                      </a:endParaRPr>
                    </a:p>
                  </a:txBody>
                  <a:tcPr marL="44450" marR="44450" marT="0" marB="0" anchor="b"/>
                </a:tc>
                <a:tc>
                  <a:txBody>
                    <a:bodyPr/>
                    <a:lstStyle/>
                    <a:p>
                      <a:pPr algn="ctr">
                        <a:spcAft>
                          <a:spcPts val="0"/>
                        </a:spcAft>
                      </a:pPr>
                      <a:r>
                        <a:rPr lang="nl-NL" sz="1800"/>
                        <a:t>zwart</a:t>
                      </a:r>
                      <a:endParaRPr lang="nl-BE" sz="1600">
                        <a:latin typeface="Arial Narrow"/>
                        <a:ea typeface="Times New Roman"/>
                        <a:cs typeface="Times New Roman"/>
                      </a:endParaRPr>
                    </a:p>
                  </a:txBody>
                  <a:tcPr marL="44450" marR="44450" marT="0" marB="0" anchor="b"/>
                </a:tc>
                <a:extLst>
                  <a:ext uri="{0D108BD9-81ED-4DB2-BD59-A6C34878D82A}">
                    <a16:rowId xmlns:a16="http://schemas.microsoft.com/office/drawing/2014/main" val="10001"/>
                  </a:ext>
                </a:extLst>
              </a:tr>
              <a:tr h="161925">
                <a:tc rowSpan="4">
                  <a:txBody>
                    <a:bodyPr/>
                    <a:lstStyle/>
                    <a:p>
                      <a:pPr algn="ctr">
                        <a:spcAft>
                          <a:spcPts val="0"/>
                        </a:spcAft>
                      </a:pPr>
                      <a:r>
                        <a:rPr lang="nl-NL" sz="1800" dirty="0"/>
                        <a:t>single </a:t>
                      </a:r>
                      <a:r>
                        <a:rPr lang="nl-NL" sz="1800" dirty="0" err="1"/>
                        <a:t>channel</a:t>
                      </a:r>
                      <a:endParaRPr lang="nl-BE" sz="1600" dirty="0">
                        <a:latin typeface="Arial Narrow"/>
                        <a:ea typeface="Times New Roman"/>
                        <a:cs typeface="Times New Roman"/>
                      </a:endParaRPr>
                    </a:p>
                  </a:txBody>
                  <a:tcPr marL="44450" marR="44450" marT="0" marB="0" anchor="ctr"/>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extLst>
                  <a:ext uri="{0D108BD9-81ED-4DB2-BD59-A6C34878D82A}">
                    <a16:rowId xmlns:a16="http://schemas.microsoft.com/office/drawing/2014/main" val="10002"/>
                  </a:ext>
                </a:extLst>
              </a:tr>
              <a:tr h="161925">
                <a:tc vMerge="1">
                  <a:txBody>
                    <a:bodyPr/>
                    <a:lstStyle/>
                    <a:p>
                      <a:endParaRPr lang="nl-BE"/>
                    </a:p>
                  </a:txBody>
                  <a:tcPr/>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extLst>
                  <a:ext uri="{0D108BD9-81ED-4DB2-BD59-A6C34878D82A}">
                    <a16:rowId xmlns:a16="http://schemas.microsoft.com/office/drawing/2014/main" val="10003"/>
                  </a:ext>
                </a:extLst>
              </a:tr>
              <a:tr h="161925">
                <a:tc vMerge="1">
                  <a:txBody>
                    <a:bodyPr/>
                    <a:lstStyle/>
                    <a:p>
                      <a:endParaRPr lang="nl-BE"/>
                    </a:p>
                  </a:txBody>
                  <a:tcPr/>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extLst>
                  <a:ext uri="{0D108BD9-81ED-4DB2-BD59-A6C34878D82A}">
                    <a16:rowId xmlns:a16="http://schemas.microsoft.com/office/drawing/2014/main" val="10004"/>
                  </a:ext>
                </a:extLst>
              </a:tr>
              <a:tr h="161925">
                <a:tc vMerge="1">
                  <a:txBody>
                    <a:bodyPr/>
                    <a:lstStyle/>
                    <a:p>
                      <a:endParaRPr lang="nl-BE"/>
                    </a:p>
                  </a:txBody>
                  <a:tcPr/>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extLst>
                  <a:ext uri="{0D108BD9-81ED-4DB2-BD59-A6C34878D82A}">
                    <a16:rowId xmlns:a16="http://schemas.microsoft.com/office/drawing/2014/main" val="10005"/>
                  </a:ext>
                </a:extLst>
              </a:tr>
              <a:tr h="161925">
                <a:tc rowSpan="3">
                  <a:txBody>
                    <a:bodyPr/>
                    <a:lstStyle/>
                    <a:p>
                      <a:pPr algn="ctr">
                        <a:spcAft>
                          <a:spcPts val="0"/>
                        </a:spcAft>
                      </a:pPr>
                      <a:r>
                        <a:rPr lang="nl-NL" sz="1800" dirty="0" err="1"/>
                        <a:t>dual</a:t>
                      </a:r>
                      <a:r>
                        <a:rPr lang="nl-NL" sz="1800" dirty="0"/>
                        <a:t> </a:t>
                      </a:r>
                      <a:r>
                        <a:rPr lang="nl-NL" sz="1800" dirty="0" err="1"/>
                        <a:t>channel</a:t>
                      </a:r>
                      <a:endParaRPr lang="nl-BE" sz="1600" dirty="0"/>
                    </a:p>
                  </a:txBody>
                  <a:tcPr marL="44450" marR="44450" marT="0" marB="0" anchor="ctr"/>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extLst>
                  <a:ext uri="{0D108BD9-81ED-4DB2-BD59-A6C34878D82A}">
                    <a16:rowId xmlns:a16="http://schemas.microsoft.com/office/drawing/2014/main" val="10006"/>
                  </a:ext>
                </a:extLst>
              </a:tr>
              <a:tr h="161925">
                <a:tc vMerge="1">
                  <a:txBody>
                    <a:bodyPr/>
                    <a:lstStyle/>
                    <a:p>
                      <a:endParaRPr lang="nl-BE"/>
                    </a:p>
                  </a:txBody>
                  <a:tcPr/>
                </a:tc>
                <a:tc>
                  <a:txBody>
                    <a:bodyPr/>
                    <a:lstStyle/>
                    <a:p>
                      <a:pPr algn="ctr">
                        <a:spcAft>
                          <a:spcPts val="0"/>
                        </a:spcAft>
                      </a:pPr>
                      <a:endParaRPr lang="nl-NL" sz="1800">
                        <a:solidFill>
                          <a:srgbClr val="FFFFFF"/>
                        </a:solidFill>
                        <a:latin typeface="Arial"/>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endParaRPr lang="nl-NL" sz="1800" dirty="0">
                        <a:solidFill>
                          <a:srgbClr val="FFFFFF"/>
                        </a:solidFill>
                        <a:latin typeface="Arial"/>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extLst>
                  <a:ext uri="{0D108BD9-81ED-4DB2-BD59-A6C34878D82A}">
                    <a16:rowId xmlns:a16="http://schemas.microsoft.com/office/drawing/2014/main" val="10007"/>
                  </a:ext>
                </a:extLst>
              </a:tr>
              <a:tr h="161925">
                <a:tc vMerge="1">
                  <a:txBody>
                    <a:bodyPr/>
                    <a:lstStyle/>
                    <a:p>
                      <a:endParaRPr lang="nl-BE"/>
                    </a:p>
                  </a:txBody>
                  <a:tcPr/>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tc>
                  <a:txBody>
                    <a:bodyPr/>
                    <a:lstStyle/>
                    <a:p>
                      <a:pPr algn="ctr">
                        <a:spcAft>
                          <a:spcPts val="0"/>
                        </a:spcAft>
                      </a:pPr>
                      <a:r>
                        <a:rPr lang="nl-NL" sz="1800" dirty="0"/>
                        <a:t>X</a:t>
                      </a:r>
                      <a:endParaRPr lang="nl-BE" sz="1600" dirty="0">
                        <a:latin typeface="Arial Narrow"/>
                        <a:ea typeface="Times New Roman"/>
                        <a:cs typeface="Times New Roman"/>
                      </a:endParaRPr>
                    </a:p>
                  </a:txBody>
                  <a:tcPr marL="44450" marR="44450" marT="0" marB="0" anchor="b"/>
                </a:tc>
                <a:extLst>
                  <a:ext uri="{0D108BD9-81ED-4DB2-BD59-A6C34878D82A}">
                    <a16:rowId xmlns:a16="http://schemas.microsoft.com/office/drawing/2014/main" val="10008"/>
                  </a:ext>
                </a:extLst>
              </a:tr>
            </a:tbl>
          </a:graphicData>
        </a:graphic>
      </p:graphicFrame>
      <p:pic>
        <p:nvPicPr>
          <p:cNvPr id="5" name="Picture 5" descr="Dual_channel"/>
          <p:cNvPicPr>
            <a:picLocks noChangeAspect="1" noChangeArrowheads="1"/>
          </p:cNvPicPr>
          <p:nvPr/>
        </p:nvPicPr>
        <p:blipFill>
          <a:blip r:embed="rId2" cstate="print"/>
          <a:srcRect/>
          <a:stretch>
            <a:fillRect/>
          </a:stretch>
        </p:blipFill>
        <p:spPr bwMode="auto">
          <a:xfrm>
            <a:off x="3238275" y="4486019"/>
            <a:ext cx="5715450" cy="2332575"/>
          </a:xfrm>
          <a:prstGeom prst="rect">
            <a:avLst/>
          </a:prstGeom>
          <a:noFill/>
          <a:ln w="9525">
            <a:noFill/>
            <a:miter lim="800000"/>
            <a:headEnd/>
            <a:tailEnd/>
          </a:ln>
        </p:spPr>
      </p:pic>
    </p:spTree>
    <p:extLst>
      <p:ext uri="{BB962C8B-B14F-4D97-AF65-F5344CB8AC3E}">
        <p14:creationId xmlns:p14="http://schemas.microsoft.com/office/powerpoint/2010/main" val="324088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installatie</a:t>
            </a:r>
          </a:p>
        </p:txBody>
      </p:sp>
      <p:sp>
        <p:nvSpPr>
          <p:cNvPr id="3" name="Tijdelijke aanduiding voor inhoud 2"/>
          <p:cNvSpPr>
            <a:spLocks noGrp="1"/>
          </p:cNvSpPr>
          <p:nvPr>
            <p:ph idx="1"/>
          </p:nvPr>
        </p:nvSpPr>
        <p:spPr/>
        <p:txBody>
          <a:bodyPr/>
          <a:lstStyle/>
          <a:p>
            <a:r>
              <a:rPr lang="nl-BE" err="1"/>
              <a:t>Tripple</a:t>
            </a:r>
            <a:r>
              <a:rPr lang="nl-BE"/>
              <a:t> Channel</a:t>
            </a:r>
          </a:p>
        </p:txBody>
      </p:sp>
      <p:graphicFrame>
        <p:nvGraphicFramePr>
          <p:cNvPr id="4" name="Tabel 3"/>
          <p:cNvGraphicFramePr>
            <a:graphicFrameLocks noGrp="1"/>
          </p:cNvGraphicFramePr>
          <p:nvPr>
            <p:extLst>
              <p:ext uri="{D42A27DB-BD31-4B8C-83A1-F6EECF244321}">
                <p14:modId xmlns:p14="http://schemas.microsoft.com/office/powerpoint/2010/main" val="533597314"/>
              </p:ext>
            </p:extLst>
          </p:nvPr>
        </p:nvGraphicFramePr>
        <p:xfrm>
          <a:off x="838200" y="1882799"/>
          <a:ext cx="9753597" cy="1758115"/>
        </p:xfrm>
        <a:graphic>
          <a:graphicData uri="http://schemas.openxmlformats.org/drawingml/2006/table">
            <a:tbl>
              <a:tblPr firstRow="1" bandCol="1">
                <a:tableStyleId>{69C7853C-536D-4A76-A0AE-DD22124D55A5}</a:tableStyleId>
              </a:tblPr>
              <a:tblGrid>
                <a:gridCol w="3610383">
                  <a:extLst>
                    <a:ext uri="{9D8B030D-6E8A-4147-A177-3AD203B41FA5}">
                      <a16:colId xmlns:a16="http://schemas.microsoft.com/office/drawing/2014/main" val="20000"/>
                    </a:ext>
                  </a:extLst>
                </a:gridCol>
                <a:gridCol w="1023869">
                  <a:extLst>
                    <a:ext uri="{9D8B030D-6E8A-4147-A177-3AD203B41FA5}">
                      <a16:colId xmlns:a16="http://schemas.microsoft.com/office/drawing/2014/main" val="20001"/>
                    </a:ext>
                  </a:extLst>
                </a:gridCol>
                <a:gridCol w="1023869">
                  <a:extLst>
                    <a:ext uri="{9D8B030D-6E8A-4147-A177-3AD203B41FA5}">
                      <a16:colId xmlns:a16="http://schemas.microsoft.com/office/drawing/2014/main" val="20002"/>
                    </a:ext>
                  </a:extLst>
                </a:gridCol>
                <a:gridCol w="1023869">
                  <a:extLst>
                    <a:ext uri="{9D8B030D-6E8A-4147-A177-3AD203B41FA5}">
                      <a16:colId xmlns:a16="http://schemas.microsoft.com/office/drawing/2014/main" val="20003"/>
                    </a:ext>
                  </a:extLst>
                </a:gridCol>
                <a:gridCol w="1023869">
                  <a:extLst>
                    <a:ext uri="{9D8B030D-6E8A-4147-A177-3AD203B41FA5}">
                      <a16:colId xmlns:a16="http://schemas.microsoft.com/office/drawing/2014/main" val="20004"/>
                    </a:ext>
                  </a:extLst>
                </a:gridCol>
                <a:gridCol w="1023869">
                  <a:extLst>
                    <a:ext uri="{9D8B030D-6E8A-4147-A177-3AD203B41FA5}">
                      <a16:colId xmlns:a16="http://schemas.microsoft.com/office/drawing/2014/main" val="20005"/>
                    </a:ext>
                  </a:extLst>
                </a:gridCol>
                <a:gridCol w="1023869">
                  <a:extLst>
                    <a:ext uri="{9D8B030D-6E8A-4147-A177-3AD203B41FA5}">
                      <a16:colId xmlns:a16="http://schemas.microsoft.com/office/drawing/2014/main" val="20006"/>
                    </a:ext>
                  </a:extLst>
                </a:gridCol>
              </a:tblGrid>
              <a:tr h="351623">
                <a:tc>
                  <a:txBody>
                    <a:bodyPr/>
                    <a:lstStyle/>
                    <a:p>
                      <a:pPr indent="355600">
                        <a:spcAft>
                          <a:spcPts val="0"/>
                        </a:spcAft>
                      </a:pPr>
                      <a:endParaRPr lang="nl-NL" sz="2300" dirty="0">
                        <a:solidFill>
                          <a:srgbClr val="FFFFFF"/>
                        </a:solidFill>
                        <a:latin typeface="Wingdings"/>
                        <a:ea typeface="Times New Roman"/>
                        <a:cs typeface="Arial"/>
                      </a:endParaRPr>
                    </a:p>
                  </a:txBody>
                  <a:tcPr marL="56976" marR="56976" marT="0" marB="0" anchor="b"/>
                </a:tc>
                <a:tc gridSpan="2">
                  <a:txBody>
                    <a:bodyPr/>
                    <a:lstStyle/>
                    <a:p>
                      <a:pPr algn="ctr">
                        <a:spcAft>
                          <a:spcPts val="0"/>
                        </a:spcAft>
                      </a:pPr>
                      <a:r>
                        <a:rPr lang="nl-BE" sz="2300" dirty="0"/>
                        <a:t>Channel 1</a:t>
                      </a:r>
                      <a:endParaRPr lang="nl-BE" sz="2300" b="1" kern="1200" dirty="0">
                        <a:solidFill>
                          <a:schemeClr val="lt1"/>
                        </a:solidFill>
                        <a:latin typeface="+mn-lt"/>
                        <a:ea typeface="+mn-ea"/>
                        <a:cs typeface="+mn-cs"/>
                      </a:endParaRPr>
                    </a:p>
                  </a:txBody>
                  <a:tcPr marL="56976" marR="56976" marT="0" marB="0" anchor="b"/>
                </a:tc>
                <a:tc hMerge="1">
                  <a:txBody>
                    <a:bodyPr/>
                    <a:lstStyle/>
                    <a:p>
                      <a:pPr marL="0" algn="ctr" defTabSz="914400" rtl="0" eaLnBrk="1" latinLnBrk="0" hangingPunct="1">
                        <a:spcAft>
                          <a:spcPts val="0"/>
                        </a:spcAft>
                      </a:pPr>
                      <a:endParaRPr lang="nl-BE" sz="1800" b="1" kern="1200" dirty="0">
                        <a:solidFill>
                          <a:schemeClr val="lt1"/>
                        </a:solidFill>
                        <a:latin typeface="+mn-lt"/>
                        <a:ea typeface="+mn-ea"/>
                        <a:cs typeface="+mn-cs"/>
                      </a:endParaRPr>
                    </a:p>
                  </a:txBody>
                  <a:tcPr marL="44450" marR="44450" marT="0" marB="0" anchor="b"/>
                </a:tc>
                <a:tc gridSpan="2">
                  <a:txBody>
                    <a:bodyPr/>
                    <a:lstStyle/>
                    <a:p>
                      <a:pPr algn="ctr">
                        <a:spcAft>
                          <a:spcPts val="0"/>
                        </a:spcAft>
                      </a:pPr>
                      <a:r>
                        <a:rPr lang="nl-BE" sz="2300" dirty="0"/>
                        <a:t>Channel 2</a:t>
                      </a:r>
                      <a:endParaRPr lang="nl-BE" sz="2300" b="1" kern="1200" dirty="0">
                        <a:solidFill>
                          <a:schemeClr val="lt1"/>
                        </a:solidFill>
                        <a:latin typeface="+mn-lt"/>
                        <a:ea typeface="+mn-ea"/>
                        <a:cs typeface="+mn-cs"/>
                      </a:endParaRPr>
                    </a:p>
                  </a:txBody>
                  <a:tcPr marL="56976" marR="56976" marT="0" marB="0" anchor="b"/>
                </a:tc>
                <a:tc hMerge="1">
                  <a:txBody>
                    <a:bodyPr/>
                    <a:lstStyle/>
                    <a:p>
                      <a:pPr marL="0" algn="ctr" defTabSz="914400" rtl="0" eaLnBrk="1" latinLnBrk="0" hangingPunct="1">
                        <a:spcAft>
                          <a:spcPts val="0"/>
                        </a:spcAft>
                      </a:pPr>
                      <a:endParaRPr lang="nl-BE" sz="1800" b="1" kern="1200" dirty="0">
                        <a:solidFill>
                          <a:schemeClr val="lt1"/>
                        </a:solidFill>
                        <a:latin typeface="+mn-lt"/>
                        <a:ea typeface="+mn-ea"/>
                        <a:cs typeface="+mn-cs"/>
                      </a:endParaRPr>
                    </a:p>
                  </a:txBody>
                  <a:tcPr marL="44450" marR="44450" marT="0" marB="0" anchor="b"/>
                </a:tc>
                <a:tc gridSpan="2">
                  <a:txBody>
                    <a:bodyPr/>
                    <a:lstStyle/>
                    <a:p>
                      <a:pPr algn="ctr">
                        <a:spcAft>
                          <a:spcPts val="0"/>
                        </a:spcAft>
                      </a:pPr>
                      <a:r>
                        <a:rPr lang="nl-BE" sz="2300" dirty="0"/>
                        <a:t>Channel 3</a:t>
                      </a:r>
                      <a:endParaRPr lang="nl-BE" sz="2300" b="1" kern="1200" dirty="0">
                        <a:solidFill>
                          <a:schemeClr val="lt1"/>
                        </a:solidFill>
                        <a:latin typeface="+mn-lt"/>
                        <a:ea typeface="+mn-ea"/>
                        <a:cs typeface="+mn-cs"/>
                      </a:endParaRPr>
                    </a:p>
                  </a:txBody>
                  <a:tcPr marL="56976" marR="56976" marT="0" marB="0" anchor="b"/>
                </a:tc>
                <a:tc hMerge="1">
                  <a:txBody>
                    <a:bodyPr/>
                    <a:lstStyle/>
                    <a:p>
                      <a:pPr marL="0" algn="ctr" defTabSz="914400" rtl="0" eaLnBrk="1" latinLnBrk="0" hangingPunct="1">
                        <a:spcAft>
                          <a:spcPts val="0"/>
                        </a:spcAft>
                      </a:pPr>
                      <a:endParaRPr lang="nl-BE" sz="1800" b="1" kern="1200" dirty="0">
                        <a:solidFill>
                          <a:schemeClr val="lt1"/>
                        </a:solidFill>
                        <a:latin typeface="+mn-lt"/>
                        <a:ea typeface="+mn-ea"/>
                        <a:cs typeface="+mn-cs"/>
                      </a:endParaRPr>
                    </a:p>
                  </a:txBody>
                  <a:tcPr marL="44450" marR="44450" marT="0" marB="0" anchor="b"/>
                </a:tc>
                <a:extLst>
                  <a:ext uri="{0D108BD9-81ED-4DB2-BD59-A6C34878D82A}">
                    <a16:rowId xmlns:a16="http://schemas.microsoft.com/office/drawing/2014/main" val="10000"/>
                  </a:ext>
                </a:extLst>
              </a:tr>
              <a:tr h="351623">
                <a:tc>
                  <a:txBody>
                    <a:bodyPr/>
                    <a:lstStyle/>
                    <a:p>
                      <a:pPr>
                        <a:spcAft>
                          <a:spcPts val="0"/>
                        </a:spcAft>
                      </a:pPr>
                      <a:endParaRPr lang="nl-NL" sz="2300" dirty="0">
                        <a:solidFill>
                          <a:srgbClr val="FFFFFF"/>
                        </a:solidFill>
                        <a:latin typeface="Arial"/>
                        <a:ea typeface="Times New Roman"/>
                        <a:cs typeface="Times New Roman"/>
                      </a:endParaRPr>
                    </a:p>
                  </a:txBody>
                  <a:tcPr marL="56976" marR="56976" marT="0" marB="0" anchor="b"/>
                </a:tc>
                <a:tc>
                  <a:txBody>
                    <a:bodyPr/>
                    <a:lstStyle/>
                    <a:p>
                      <a:pPr algn="ctr">
                        <a:spcAft>
                          <a:spcPts val="0"/>
                        </a:spcAft>
                      </a:pPr>
                      <a:r>
                        <a:rPr lang="nl-NL" sz="2300" kern="1200" dirty="0">
                          <a:solidFill>
                            <a:schemeClr val="dk1"/>
                          </a:solidFill>
                          <a:latin typeface="+mn-lt"/>
                          <a:ea typeface="+mn-ea"/>
                          <a:cs typeface="+mn-cs"/>
                        </a:rPr>
                        <a:t>rood</a:t>
                      </a:r>
                      <a:endParaRPr lang="nl-BE" sz="2300" kern="1200" dirty="0">
                        <a:solidFill>
                          <a:schemeClr val="dk1"/>
                        </a:solidFill>
                        <a:latin typeface="+mn-lt"/>
                        <a:ea typeface="+mn-ea"/>
                        <a:cs typeface="+mn-cs"/>
                      </a:endParaRPr>
                    </a:p>
                  </a:txBody>
                  <a:tcPr marL="56976" marR="56976" marT="0" marB="0" anchor="b"/>
                </a:tc>
                <a:tc>
                  <a:txBody>
                    <a:bodyPr/>
                    <a:lstStyle/>
                    <a:p>
                      <a:pPr algn="ctr">
                        <a:spcAft>
                          <a:spcPts val="0"/>
                        </a:spcAft>
                      </a:pPr>
                      <a:r>
                        <a:rPr lang="nl-BE" sz="2300" kern="1200" dirty="0">
                          <a:solidFill>
                            <a:schemeClr val="dk1"/>
                          </a:solidFill>
                          <a:latin typeface="+mn-lt"/>
                          <a:ea typeface="+mn-ea"/>
                          <a:cs typeface="+mn-cs"/>
                        </a:rPr>
                        <a:t>zwart</a:t>
                      </a:r>
                    </a:p>
                  </a:txBody>
                  <a:tcPr marL="56976" marR="56976" marT="0" marB="0" anchor="b"/>
                </a:tc>
                <a:tc>
                  <a:txBody>
                    <a:bodyPr/>
                    <a:lstStyle/>
                    <a:p>
                      <a:pPr algn="ctr">
                        <a:spcAft>
                          <a:spcPts val="0"/>
                        </a:spcAft>
                      </a:pPr>
                      <a:r>
                        <a:rPr lang="nl-NL" sz="2300" kern="1200" dirty="0">
                          <a:solidFill>
                            <a:schemeClr val="dk1"/>
                          </a:solidFill>
                          <a:latin typeface="+mn-lt"/>
                          <a:ea typeface="+mn-ea"/>
                          <a:cs typeface="+mn-cs"/>
                        </a:rPr>
                        <a:t>rood</a:t>
                      </a:r>
                      <a:endParaRPr lang="nl-BE" sz="2300" kern="1200" dirty="0">
                        <a:solidFill>
                          <a:schemeClr val="dk1"/>
                        </a:solidFill>
                        <a:latin typeface="+mn-lt"/>
                        <a:ea typeface="+mn-ea"/>
                        <a:cs typeface="+mn-cs"/>
                      </a:endParaRPr>
                    </a:p>
                  </a:txBody>
                  <a:tcPr marL="56976" marR="56976" marT="0" marB="0" anchor="b"/>
                </a:tc>
                <a:tc>
                  <a:txBody>
                    <a:bodyPr/>
                    <a:lstStyle/>
                    <a:p>
                      <a:pPr algn="ctr">
                        <a:spcAft>
                          <a:spcPts val="0"/>
                        </a:spcAft>
                      </a:pPr>
                      <a:r>
                        <a:rPr lang="nl-BE" sz="2300" kern="1200" dirty="0">
                          <a:solidFill>
                            <a:schemeClr val="dk1"/>
                          </a:solidFill>
                          <a:latin typeface="+mn-lt"/>
                          <a:ea typeface="+mn-ea"/>
                          <a:cs typeface="+mn-cs"/>
                        </a:rPr>
                        <a:t>zwart</a:t>
                      </a:r>
                    </a:p>
                  </a:txBody>
                  <a:tcPr marL="56976" marR="56976" marT="0" marB="0" anchor="b"/>
                </a:tc>
                <a:tc>
                  <a:txBody>
                    <a:bodyPr/>
                    <a:lstStyle/>
                    <a:p>
                      <a:pPr algn="ctr">
                        <a:spcAft>
                          <a:spcPts val="0"/>
                        </a:spcAft>
                      </a:pPr>
                      <a:r>
                        <a:rPr lang="nl-NL" sz="2300" kern="1200" dirty="0">
                          <a:solidFill>
                            <a:schemeClr val="dk1"/>
                          </a:solidFill>
                          <a:latin typeface="+mn-lt"/>
                          <a:ea typeface="+mn-ea"/>
                          <a:cs typeface="+mn-cs"/>
                        </a:rPr>
                        <a:t>rood</a:t>
                      </a:r>
                      <a:endParaRPr lang="nl-BE" sz="2300" kern="1200" dirty="0">
                        <a:solidFill>
                          <a:schemeClr val="dk1"/>
                        </a:solidFill>
                        <a:latin typeface="+mn-lt"/>
                        <a:ea typeface="+mn-ea"/>
                        <a:cs typeface="+mn-cs"/>
                      </a:endParaRPr>
                    </a:p>
                  </a:txBody>
                  <a:tcPr marL="56976" marR="56976" marT="0" marB="0" anchor="b"/>
                </a:tc>
                <a:tc>
                  <a:txBody>
                    <a:bodyPr/>
                    <a:lstStyle/>
                    <a:p>
                      <a:pPr algn="ctr">
                        <a:spcAft>
                          <a:spcPts val="0"/>
                        </a:spcAft>
                      </a:pPr>
                      <a:r>
                        <a:rPr lang="nl-BE" sz="2300" kern="1200" dirty="0">
                          <a:solidFill>
                            <a:schemeClr val="dk1"/>
                          </a:solidFill>
                          <a:latin typeface="+mn-lt"/>
                          <a:ea typeface="+mn-ea"/>
                          <a:cs typeface="+mn-cs"/>
                        </a:rPr>
                        <a:t>zwart</a:t>
                      </a:r>
                    </a:p>
                  </a:txBody>
                  <a:tcPr marL="56976" marR="56976" marT="0" marB="0" anchor="b"/>
                </a:tc>
                <a:extLst>
                  <a:ext uri="{0D108BD9-81ED-4DB2-BD59-A6C34878D82A}">
                    <a16:rowId xmlns:a16="http://schemas.microsoft.com/office/drawing/2014/main" val="10001"/>
                  </a:ext>
                </a:extLst>
              </a:tr>
              <a:tr h="351623">
                <a:tc rowSpan="3">
                  <a:txBody>
                    <a:bodyPr/>
                    <a:lstStyle/>
                    <a:p>
                      <a:pPr algn="ctr">
                        <a:spcAft>
                          <a:spcPts val="0"/>
                        </a:spcAft>
                      </a:pPr>
                      <a:r>
                        <a:rPr lang="nl-NL" sz="2300" dirty="0"/>
                        <a:t>triple </a:t>
                      </a:r>
                      <a:r>
                        <a:rPr lang="nl-NL" sz="2300" dirty="0" err="1"/>
                        <a:t>channel</a:t>
                      </a:r>
                      <a:endParaRPr lang="nl-BE" sz="2100" dirty="0">
                        <a:latin typeface="Arial Narrow"/>
                        <a:ea typeface="Times New Roman"/>
                        <a:cs typeface="Times New Roman"/>
                      </a:endParaRPr>
                    </a:p>
                  </a:txBody>
                  <a:tcPr marL="56976" marR="56976" marT="0" marB="0" anchor="ctr"/>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endParaRPr lang="nl-BE" sz="2300" kern="1200" dirty="0">
                        <a:solidFill>
                          <a:schemeClr val="dk1"/>
                        </a:solidFill>
                        <a:latin typeface="+mn-lt"/>
                        <a:ea typeface="+mn-ea"/>
                        <a:cs typeface="+mn-cs"/>
                      </a:endParaRPr>
                    </a:p>
                  </a:txBody>
                  <a:tcPr marL="56976" marR="56976" marT="0" marB="0" anchor="b"/>
                </a:tc>
                <a:tc>
                  <a:txBody>
                    <a:bodyPr/>
                    <a:lstStyle/>
                    <a:p>
                      <a:pPr marL="0" algn="ctr" defTabSz="914400" rtl="0" eaLnBrk="1" latinLnBrk="0" hangingPunct="1">
                        <a:spcAft>
                          <a:spcPts val="0"/>
                        </a:spcAft>
                      </a:pPr>
                      <a:endParaRPr lang="nl-BE" sz="2300" kern="1200" dirty="0">
                        <a:solidFill>
                          <a:schemeClr val="dk1"/>
                        </a:solidFill>
                        <a:latin typeface="+mn-lt"/>
                        <a:ea typeface="+mn-ea"/>
                        <a:cs typeface="+mn-cs"/>
                      </a:endParaRPr>
                    </a:p>
                  </a:txBody>
                  <a:tcPr marL="56976" marR="56976"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BE"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endParaRPr lang="nl-NL" sz="2300" kern="1200" dirty="0">
                        <a:solidFill>
                          <a:schemeClr val="dk1"/>
                        </a:solidFill>
                        <a:latin typeface="+mn-lt"/>
                        <a:ea typeface="+mn-ea"/>
                        <a:cs typeface="+mn-cs"/>
                      </a:endParaRPr>
                    </a:p>
                  </a:txBody>
                  <a:tcPr marL="56976" marR="56976" marT="0" marB="0" anchor="b"/>
                </a:tc>
                <a:tc>
                  <a:txBody>
                    <a:bodyPr/>
                    <a:lstStyle/>
                    <a:p>
                      <a:pPr marL="0" algn="ctr" defTabSz="914400" rtl="0" eaLnBrk="1" latinLnBrk="0" hangingPunct="1">
                        <a:spcAft>
                          <a:spcPts val="0"/>
                        </a:spcAft>
                      </a:pPr>
                      <a:r>
                        <a:rPr lang="nl-BE"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endParaRPr lang="nl-NL" sz="2300" kern="1200" dirty="0">
                        <a:solidFill>
                          <a:schemeClr val="dk1"/>
                        </a:solidFill>
                        <a:latin typeface="+mn-lt"/>
                        <a:ea typeface="+mn-ea"/>
                        <a:cs typeface="+mn-cs"/>
                      </a:endParaRPr>
                    </a:p>
                  </a:txBody>
                  <a:tcPr marL="56976" marR="56976" marT="0" marB="0" anchor="b"/>
                </a:tc>
                <a:extLst>
                  <a:ext uri="{0D108BD9-81ED-4DB2-BD59-A6C34878D82A}">
                    <a16:rowId xmlns:a16="http://schemas.microsoft.com/office/drawing/2014/main" val="10002"/>
                  </a:ext>
                </a:extLst>
              </a:tr>
              <a:tr h="351623">
                <a:tc vMerge="1">
                  <a:txBody>
                    <a:bodyPr/>
                    <a:lstStyle/>
                    <a:p>
                      <a:endParaRPr lang="nl-BE"/>
                    </a:p>
                  </a:txBody>
                  <a:tcPr/>
                </a:tc>
                <a:tc>
                  <a:txBody>
                    <a:bodyPr/>
                    <a:lstStyle/>
                    <a:p>
                      <a:pPr marL="0" algn="ctr" defTabSz="914400" rtl="0" eaLnBrk="1" latinLnBrk="0" hangingPunct="1">
                        <a:spcAft>
                          <a:spcPts val="0"/>
                        </a:spcAft>
                      </a:pPr>
                      <a:endParaRPr lang="nl-NL" sz="2300" kern="1200" dirty="0">
                        <a:solidFill>
                          <a:schemeClr val="dk1"/>
                        </a:solidFill>
                        <a:latin typeface="+mn-lt"/>
                        <a:ea typeface="+mn-ea"/>
                        <a:cs typeface="+mn-cs"/>
                      </a:endParaRPr>
                    </a:p>
                  </a:txBody>
                  <a:tcPr marL="56976" marR="56976" marT="0" marB="0" anchor="b"/>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p>
                  </a:txBody>
                  <a:tcPr marL="56976" marR="56976"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nl-BE" sz="2300" kern="1200" dirty="0">
                        <a:solidFill>
                          <a:schemeClr val="dk1"/>
                        </a:solidFill>
                        <a:latin typeface="+mn-lt"/>
                        <a:ea typeface="+mn-ea"/>
                        <a:cs typeface="+mn-cs"/>
                      </a:endParaRPr>
                    </a:p>
                  </a:txBody>
                  <a:tcPr marL="56976" marR="56976" marT="0" marB="0" anchor="b"/>
                </a:tc>
                <a:tc>
                  <a:txBody>
                    <a:bodyPr/>
                    <a:lstStyle/>
                    <a:p>
                      <a:pPr marL="0" algn="ctr" defTabSz="914400" rtl="0" eaLnBrk="1" latinLnBrk="0" hangingPunct="1">
                        <a:spcAft>
                          <a:spcPts val="0"/>
                        </a:spcAft>
                      </a:pPr>
                      <a:r>
                        <a:rPr lang="nl-BE"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endParaRPr lang="nl-NL" sz="2300" kern="1200" dirty="0">
                        <a:solidFill>
                          <a:schemeClr val="dk1"/>
                        </a:solidFill>
                        <a:latin typeface="+mn-lt"/>
                        <a:ea typeface="+mn-ea"/>
                        <a:cs typeface="+mn-cs"/>
                      </a:endParaRPr>
                    </a:p>
                  </a:txBody>
                  <a:tcPr marL="56976" marR="56976" marT="0" marB="0" anchor="b"/>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p>
                  </a:txBody>
                  <a:tcPr marL="56976" marR="56976" marT="0" marB="0" anchor="b"/>
                </a:tc>
                <a:extLst>
                  <a:ext uri="{0D108BD9-81ED-4DB2-BD59-A6C34878D82A}">
                    <a16:rowId xmlns:a16="http://schemas.microsoft.com/office/drawing/2014/main" val="10003"/>
                  </a:ext>
                </a:extLst>
              </a:tr>
              <a:tr h="351623">
                <a:tc vMerge="1">
                  <a:txBody>
                    <a:bodyPr/>
                    <a:lstStyle/>
                    <a:p>
                      <a:endParaRPr lang="nl-BE"/>
                    </a:p>
                  </a:txBody>
                  <a:tcPr/>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r>
                        <a:rPr lang="nl-BE" sz="2300" kern="1200" dirty="0">
                          <a:solidFill>
                            <a:schemeClr val="dk1"/>
                          </a:solidFill>
                          <a:latin typeface="+mn-lt"/>
                          <a:ea typeface="+mn-ea"/>
                          <a:cs typeface="+mn-cs"/>
                        </a:rPr>
                        <a:t>X</a:t>
                      </a:r>
                    </a:p>
                  </a:txBody>
                  <a:tcPr marL="56976" marR="56976" marT="0" marB="0" anchor="b"/>
                </a:tc>
                <a:tc>
                  <a:txBody>
                    <a:bodyPr/>
                    <a:lstStyle/>
                    <a:p>
                      <a:pPr marL="0" algn="ctr" defTabSz="914400" rtl="0" eaLnBrk="1" latinLnBrk="0" hangingPunct="1">
                        <a:spcAft>
                          <a:spcPts val="0"/>
                        </a:spcAft>
                      </a:pPr>
                      <a:r>
                        <a:rPr lang="nl-NL" sz="2300" kern="1200" dirty="0">
                          <a:solidFill>
                            <a:schemeClr val="dk1"/>
                          </a:solidFill>
                          <a:latin typeface="+mn-lt"/>
                          <a:ea typeface="+mn-ea"/>
                          <a:cs typeface="+mn-cs"/>
                        </a:rPr>
                        <a:t>X</a:t>
                      </a:r>
                    </a:p>
                  </a:txBody>
                  <a:tcPr marL="56976" marR="56976" marT="0" marB="0" anchor="b"/>
                </a:tc>
                <a:extLst>
                  <a:ext uri="{0D108BD9-81ED-4DB2-BD59-A6C34878D82A}">
                    <a16:rowId xmlns:a16="http://schemas.microsoft.com/office/drawing/2014/main" val="10004"/>
                  </a:ext>
                </a:extLst>
              </a:tr>
            </a:tbl>
          </a:graphicData>
        </a:graphic>
      </p:graphicFrame>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114" y="4028933"/>
            <a:ext cx="5403771" cy="2406208"/>
          </a:xfrm>
          <a:prstGeom prst="rect">
            <a:avLst/>
          </a:prstGeom>
        </p:spPr>
      </p:pic>
    </p:spTree>
    <p:extLst>
      <p:ext uri="{BB962C8B-B14F-4D97-AF65-F5344CB8AC3E}">
        <p14:creationId xmlns:p14="http://schemas.microsoft.com/office/powerpoint/2010/main" val="2386075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foutcontrole</a:t>
            </a:r>
          </a:p>
        </p:txBody>
      </p:sp>
      <p:sp>
        <p:nvSpPr>
          <p:cNvPr id="3" name="Tijdelijke aanduiding voor inhoud 2"/>
          <p:cNvSpPr>
            <a:spLocks noGrp="1"/>
          </p:cNvSpPr>
          <p:nvPr>
            <p:ph idx="1"/>
          </p:nvPr>
        </p:nvSpPr>
        <p:spPr/>
        <p:txBody>
          <a:bodyPr/>
          <a:lstStyle/>
          <a:p>
            <a:r>
              <a:rPr lang="nl-BE" err="1"/>
              <a:t>Fountcontrole</a:t>
            </a:r>
            <a:r>
              <a:rPr lang="nl-BE"/>
              <a:t> met pariteit</a:t>
            </a:r>
          </a:p>
          <a:p>
            <a:pPr lvl="1"/>
            <a:r>
              <a:rPr lang="nl-BE"/>
              <a:t>Pariteit op even = het aantal “1”-waarden in de bits wordt even gemaakt.</a:t>
            </a:r>
          </a:p>
        </p:txBody>
      </p:sp>
      <p:graphicFrame>
        <p:nvGraphicFramePr>
          <p:cNvPr id="4" name="Tabel 3"/>
          <p:cNvGraphicFramePr>
            <a:graphicFrameLocks noGrp="1"/>
          </p:cNvGraphicFramePr>
          <p:nvPr>
            <p:extLst>
              <p:ext uri="{D42A27DB-BD31-4B8C-83A1-F6EECF244321}">
                <p14:modId xmlns:p14="http://schemas.microsoft.com/office/powerpoint/2010/main" val="494005123"/>
              </p:ext>
            </p:extLst>
          </p:nvPr>
        </p:nvGraphicFramePr>
        <p:xfrm>
          <a:off x="4759139" y="2785110"/>
          <a:ext cx="2594610" cy="487680"/>
        </p:xfrm>
        <a:graphic>
          <a:graphicData uri="http://schemas.openxmlformats.org/drawingml/2006/table">
            <a:tbl>
              <a:tblPr>
                <a:tableStyleId>{284E427A-3D55-4303-BF80-6455036E1DE7}</a:tableStyleId>
              </a:tblPr>
              <a:tblGrid>
                <a:gridCol w="288290">
                  <a:extLst>
                    <a:ext uri="{9D8B030D-6E8A-4147-A177-3AD203B41FA5}">
                      <a16:colId xmlns:a16="http://schemas.microsoft.com/office/drawing/2014/main" val="20000"/>
                    </a:ext>
                  </a:extLst>
                </a:gridCol>
                <a:gridCol w="288290">
                  <a:extLst>
                    <a:ext uri="{9D8B030D-6E8A-4147-A177-3AD203B41FA5}">
                      <a16:colId xmlns:a16="http://schemas.microsoft.com/office/drawing/2014/main" val="20001"/>
                    </a:ext>
                  </a:extLst>
                </a:gridCol>
                <a:gridCol w="288290">
                  <a:extLst>
                    <a:ext uri="{9D8B030D-6E8A-4147-A177-3AD203B41FA5}">
                      <a16:colId xmlns:a16="http://schemas.microsoft.com/office/drawing/2014/main" val="20002"/>
                    </a:ext>
                  </a:extLst>
                </a:gridCol>
                <a:gridCol w="288290">
                  <a:extLst>
                    <a:ext uri="{9D8B030D-6E8A-4147-A177-3AD203B41FA5}">
                      <a16:colId xmlns:a16="http://schemas.microsoft.com/office/drawing/2014/main" val="20003"/>
                    </a:ext>
                  </a:extLst>
                </a:gridCol>
                <a:gridCol w="288290">
                  <a:extLst>
                    <a:ext uri="{9D8B030D-6E8A-4147-A177-3AD203B41FA5}">
                      <a16:colId xmlns:a16="http://schemas.microsoft.com/office/drawing/2014/main" val="20004"/>
                    </a:ext>
                  </a:extLst>
                </a:gridCol>
                <a:gridCol w="288290">
                  <a:extLst>
                    <a:ext uri="{9D8B030D-6E8A-4147-A177-3AD203B41FA5}">
                      <a16:colId xmlns:a16="http://schemas.microsoft.com/office/drawing/2014/main" val="20005"/>
                    </a:ext>
                  </a:extLst>
                </a:gridCol>
                <a:gridCol w="288290">
                  <a:extLst>
                    <a:ext uri="{9D8B030D-6E8A-4147-A177-3AD203B41FA5}">
                      <a16:colId xmlns:a16="http://schemas.microsoft.com/office/drawing/2014/main" val="20006"/>
                    </a:ext>
                  </a:extLst>
                </a:gridCol>
                <a:gridCol w="288290">
                  <a:extLst>
                    <a:ext uri="{9D8B030D-6E8A-4147-A177-3AD203B41FA5}">
                      <a16:colId xmlns:a16="http://schemas.microsoft.com/office/drawing/2014/main" val="20007"/>
                    </a:ext>
                  </a:extLst>
                </a:gridCol>
                <a:gridCol w="288290">
                  <a:extLst>
                    <a:ext uri="{9D8B030D-6E8A-4147-A177-3AD203B41FA5}">
                      <a16:colId xmlns:a16="http://schemas.microsoft.com/office/drawing/2014/main" val="20008"/>
                    </a:ext>
                  </a:extLst>
                </a:gridCol>
              </a:tblGrid>
              <a:tr h="0">
                <a:tc>
                  <a:txBody>
                    <a:bodyPr/>
                    <a:lstStyle/>
                    <a:p>
                      <a:pPr algn="ctr">
                        <a:spcAft>
                          <a:spcPts val="0"/>
                        </a:spcAft>
                      </a:pPr>
                      <a:r>
                        <a:rPr lang="nl-NL" sz="1400" dirty="0"/>
                        <a:t>7</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6</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5</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4</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3</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2</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a:t>0</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dirty="0"/>
                        <a:t>P</a:t>
                      </a:r>
                      <a:endParaRPr lang="nl-BE" sz="1800" dirty="0">
                        <a:latin typeface="Arial"/>
                        <a:ea typeface="Times New Roman"/>
                        <a:cs typeface="Times New Roman"/>
                      </a:endParaRPr>
                    </a:p>
                  </a:txBody>
                  <a:tcPr marL="44450" marR="44450" marT="0" marB="0">
                    <a:solidFill>
                      <a:schemeClr val="accent3">
                        <a:lumMod val="75000"/>
                      </a:schemeClr>
                    </a:solidFill>
                  </a:tcPr>
                </a:tc>
                <a:extLst>
                  <a:ext uri="{0D108BD9-81ED-4DB2-BD59-A6C34878D82A}">
                    <a16:rowId xmlns:a16="http://schemas.microsoft.com/office/drawing/2014/main" val="10000"/>
                  </a:ext>
                </a:extLst>
              </a:tr>
              <a:tr h="0">
                <a:tc>
                  <a:txBody>
                    <a:bodyPr/>
                    <a:lstStyle/>
                    <a:p>
                      <a:pPr algn="ctr">
                        <a:spcAft>
                          <a:spcPts val="0"/>
                        </a:spcAft>
                      </a:pPr>
                      <a:r>
                        <a:rPr lang="nl-NL" sz="18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a:t>0</a:t>
                      </a:r>
                      <a:endParaRPr lang="nl-BE" sz="1800">
                        <a:latin typeface="Arial"/>
                        <a:ea typeface="Times New Roman"/>
                        <a:cs typeface="Times New Roman"/>
                      </a:endParaRPr>
                    </a:p>
                  </a:txBody>
                  <a:tcPr marL="44450" marR="44450" marT="0" marB="0"/>
                </a:tc>
                <a:tc>
                  <a:txBody>
                    <a:bodyPr/>
                    <a:lstStyle/>
                    <a:p>
                      <a:pPr algn="ctr">
                        <a:spcAft>
                          <a:spcPts val="0"/>
                        </a:spcAft>
                      </a:pPr>
                      <a:r>
                        <a:rPr lang="nl-NL" sz="18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8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solidFill>
                      <a:schemeClr val="accent3">
                        <a:lumMod val="75000"/>
                      </a:schemeClr>
                    </a:solidFill>
                  </a:tcPr>
                </a:tc>
                <a:extLst>
                  <a:ext uri="{0D108BD9-81ED-4DB2-BD59-A6C34878D82A}">
                    <a16:rowId xmlns:a16="http://schemas.microsoft.com/office/drawing/2014/main" val="10001"/>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2163793325"/>
              </p:ext>
            </p:extLst>
          </p:nvPr>
        </p:nvGraphicFramePr>
        <p:xfrm>
          <a:off x="2343599" y="4926330"/>
          <a:ext cx="2594610" cy="487680"/>
        </p:xfrm>
        <a:graphic>
          <a:graphicData uri="http://schemas.openxmlformats.org/drawingml/2006/table">
            <a:tbl>
              <a:tblPr>
                <a:tableStyleId>{69C7853C-536D-4A76-A0AE-DD22124D55A5}</a:tableStyleId>
              </a:tblPr>
              <a:tblGrid>
                <a:gridCol w="288290">
                  <a:extLst>
                    <a:ext uri="{9D8B030D-6E8A-4147-A177-3AD203B41FA5}">
                      <a16:colId xmlns:a16="http://schemas.microsoft.com/office/drawing/2014/main" val="20000"/>
                    </a:ext>
                  </a:extLst>
                </a:gridCol>
                <a:gridCol w="288290">
                  <a:extLst>
                    <a:ext uri="{9D8B030D-6E8A-4147-A177-3AD203B41FA5}">
                      <a16:colId xmlns:a16="http://schemas.microsoft.com/office/drawing/2014/main" val="20001"/>
                    </a:ext>
                  </a:extLst>
                </a:gridCol>
                <a:gridCol w="288290">
                  <a:extLst>
                    <a:ext uri="{9D8B030D-6E8A-4147-A177-3AD203B41FA5}">
                      <a16:colId xmlns:a16="http://schemas.microsoft.com/office/drawing/2014/main" val="20002"/>
                    </a:ext>
                  </a:extLst>
                </a:gridCol>
                <a:gridCol w="288290">
                  <a:extLst>
                    <a:ext uri="{9D8B030D-6E8A-4147-A177-3AD203B41FA5}">
                      <a16:colId xmlns:a16="http://schemas.microsoft.com/office/drawing/2014/main" val="20003"/>
                    </a:ext>
                  </a:extLst>
                </a:gridCol>
                <a:gridCol w="288290">
                  <a:extLst>
                    <a:ext uri="{9D8B030D-6E8A-4147-A177-3AD203B41FA5}">
                      <a16:colId xmlns:a16="http://schemas.microsoft.com/office/drawing/2014/main" val="20004"/>
                    </a:ext>
                  </a:extLst>
                </a:gridCol>
                <a:gridCol w="288290">
                  <a:extLst>
                    <a:ext uri="{9D8B030D-6E8A-4147-A177-3AD203B41FA5}">
                      <a16:colId xmlns:a16="http://schemas.microsoft.com/office/drawing/2014/main" val="20005"/>
                    </a:ext>
                  </a:extLst>
                </a:gridCol>
                <a:gridCol w="288290">
                  <a:extLst>
                    <a:ext uri="{9D8B030D-6E8A-4147-A177-3AD203B41FA5}">
                      <a16:colId xmlns:a16="http://schemas.microsoft.com/office/drawing/2014/main" val="20006"/>
                    </a:ext>
                  </a:extLst>
                </a:gridCol>
                <a:gridCol w="288290">
                  <a:extLst>
                    <a:ext uri="{9D8B030D-6E8A-4147-A177-3AD203B41FA5}">
                      <a16:colId xmlns:a16="http://schemas.microsoft.com/office/drawing/2014/main" val="20007"/>
                    </a:ext>
                  </a:extLst>
                </a:gridCol>
                <a:gridCol w="288290">
                  <a:extLst>
                    <a:ext uri="{9D8B030D-6E8A-4147-A177-3AD203B41FA5}">
                      <a16:colId xmlns:a16="http://schemas.microsoft.com/office/drawing/2014/main" val="20008"/>
                    </a:ext>
                  </a:extLst>
                </a:gridCol>
              </a:tblGrid>
              <a:tr h="0">
                <a:tc>
                  <a:txBody>
                    <a:bodyPr/>
                    <a:lstStyle/>
                    <a:p>
                      <a:pPr algn="ctr">
                        <a:spcAft>
                          <a:spcPts val="0"/>
                        </a:spcAft>
                      </a:pPr>
                      <a:r>
                        <a:rPr lang="nl-NL" sz="1400" dirty="0"/>
                        <a:t>7</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6</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a:t>5</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a:t>4</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dirty="0">
                          <a:solidFill>
                            <a:schemeClr val="bg1"/>
                          </a:solidFill>
                        </a:rPr>
                        <a:t>3</a:t>
                      </a:r>
                      <a:endParaRPr lang="nl-BE" sz="1800" dirty="0">
                        <a:solidFill>
                          <a:schemeClr val="bg1"/>
                        </a:solidFill>
                        <a:latin typeface="Arial"/>
                        <a:ea typeface="Times New Roman"/>
                        <a:cs typeface="Times New Roman"/>
                      </a:endParaRPr>
                    </a:p>
                  </a:txBody>
                  <a:tcPr marL="44450" marR="44450" marT="0" marB="0">
                    <a:solidFill>
                      <a:schemeClr val="tx2">
                        <a:lumMod val="75000"/>
                      </a:schemeClr>
                    </a:solidFill>
                  </a:tcPr>
                </a:tc>
                <a:tc>
                  <a:txBody>
                    <a:bodyPr/>
                    <a:lstStyle/>
                    <a:p>
                      <a:pPr algn="ctr">
                        <a:spcAft>
                          <a:spcPts val="0"/>
                        </a:spcAft>
                      </a:pPr>
                      <a:r>
                        <a:rPr lang="nl-NL" sz="1400"/>
                        <a:t>2</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a:t>0</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dirty="0">
                          <a:solidFill>
                            <a:srgbClr val="FFFF00"/>
                          </a:solidFill>
                        </a:rPr>
                        <a:t>P</a:t>
                      </a:r>
                      <a:endParaRPr lang="nl-BE" sz="1800" dirty="0">
                        <a:solidFill>
                          <a:srgbClr val="FFFF00"/>
                        </a:solidFill>
                        <a:latin typeface="Arial"/>
                        <a:ea typeface="Times New Roman"/>
                        <a:cs typeface="Times New Roman"/>
                      </a:endParaRPr>
                    </a:p>
                  </a:txBody>
                  <a:tcPr marL="44450" marR="44450" marT="0" marB="0">
                    <a:solidFill>
                      <a:schemeClr val="accent3">
                        <a:lumMod val="75000"/>
                      </a:schemeClr>
                    </a:solidFill>
                  </a:tcPr>
                </a:tc>
                <a:extLst>
                  <a:ext uri="{0D108BD9-81ED-4DB2-BD59-A6C34878D82A}">
                    <a16:rowId xmlns:a16="http://schemas.microsoft.com/office/drawing/2014/main" val="10000"/>
                  </a:ext>
                </a:extLst>
              </a:tr>
              <a:tr h="0">
                <a:tc>
                  <a:txBody>
                    <a:bodyPr/>
                    <a:lstStyle/>
                    <a:p>
                      <a:pPr algn="ctr">
                        <a:spcAft>
                          <a:spcPts val="0"/>
                        </a:spcAft>
                      </a:pPr>
                      <a:r>
                        <a:rPr lang="nl-NL" sz="18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solidFill>
                            <a:schemeClr val="bg1"/>
                          </a:solidFill>
                        </a:rPr>
                        <a:t>0</a:t>
                      </a:r>
                      <a:endParaRPr lang="nl-BE" sz="1800" dirty="0">
                        <a:solidFill>
                          <a:schemeClr val="bg1"/>
                        </a:solidFill>
                        <a:latin typeface="Arial"/>
                        <a:ea typeface="Times New Roman"/>
                        <a:cs typeface="Times New Roman"/>
                      </a:endParaRPr>
                    </a:p>
                  </a:txBody>
                  <a:tcPr marL="44450" marR="44450" marT="0" marB="0">
                    <a:solidFill>
                      <a:schemeClr val="tx2">
                        <a:lumMod val="75000"/>
                      </a:schemeClr>
                    </a:solidFill>
                  </a:tcPr>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solidFill>
                            <a:srgbClr val="FFFF00"/>
                          </a:solidFill>
                        </a:rPr>
                        <a:t>1</a:t>
                      </a:r>
                      <a:endParaRPr lang="nl-BE" sz="1800" dirty="0">
                        <a:solidFill>
                          <a:srgbClr val="FFFF00"/>
                        </a:solidFill>
                        <a:latin typeface="Arial"/>
                        <a:ea typeface="Times New Roman"/>
                        <a:cs typeface="Times New Roman"/>
                      </a:endParaRPr>
                    </a:p>
                  </a:txBody>
                  <a:tcPr marL="44450" marR="44450" marT="0" marB="0">
                    <a:solidFill>
                      <a:schemeClr val="accent3">
                        <a:lumMod val="75000"/>
                      </a:schemeClr>
                    </a:solidFill>
                  </a:tcPr>
                </a:tc>
                <a:extLst>
                  <a:ext uri="{0D108BD9-81ED-4DB2-BD59-A6C34878D82A}">
                    <a16:rowId xmlns:a16="http://schemas.microsoft.com/office/drawing/2014/main" val="10001"/>
                  </a:ext>
                </a:extLst>
              </a:tr>
            </a:tbl>
          </a:graphicData>
        </a:graphic>
      </p:graphicFrame>
      <p:graphicFrame>
        <p:nvGraphicFramePr>
          <p:cNvPr id="6" name="Tabel 5"/>
          <p:cNvGraphicFramePr>
            <a:graphicFrameLocks noGrp="1"/>
          </p:cNvGraphicFramePr>
          <p:nvPr>
            <p:extLst>
              <p:ext uri="{D42A27DB-BD31-4B8C-83A1-F6EECF244321}">
                <p14:modId xmlns:p14="http://schemas.microsoft.com/office/powerpoint/2010/main" val="2946211081"/>
              </p:ext>
            </p:extLst>
          </p:nvPr>
        </p:nvGraphicFramePr>
        <p:xfrm>
          <a:off x="7128959" y="4911090"/>
          <a:ext cx="2594610" cy="487680"/>
        </p:xfrm>
        <a:graphic>
          <a:graphicData uri="http://schemas.openxmlformats.org/drawingml/2006/table">
            <a:tbl>
              <a:tblPr>
                <a:tableStyleId>{69C7853C-536D-4A76-A0AE-DD22124D55A5}</a:tableStyleId>
              </a:tblPr>
              <a:tblGrid>
                <a:gridCol w="288290">
                  <a:extLst>
                    <a:ext uri="{9D8B030D-6E8A-4147-A177-3AD203B41FA5}">
                      <a16:colId xmlns:a16="http://schemas.microsoft.com/office/drawing/2014/main" val="20000"/>
                    </a:ext>
                  </a:extLst>
                </a:gridCol>
                <a:gridCol w="288290">
                  <a:extLst>
                    <a:ext uri="{9D8B030D-6E8A-4147-A177-3AD203B41FA5}">
                      <a16:colId xmlns:a16="http://schemas.microsoft.com/office/drawing/2014/main" val="20001"/>
                    </a:ext>
                  </a:extLst>
                </a:gridCol>
                <a:gridCol w="288290">
                  <a:extLst>
                    <a:ext uri="{9D8B030D-6E8A-4147-A177-3AD203B41FA5}">
                      <a16:colId xmlns:a16="http://schemas.microsoft.com/office/drawing/2014/main" val="20002"/>
                    </a:ext>
                  </a:extLst>
                </a:gridCol>
                <a:gridCol w="288290">
                  <a:extLst>
                    <a:ext uri="{9D8B030D-6E8A-4147-A177-3AD203B41FA5}">
                      <a16:colId xmlns:a16="http://schemas.microsoft.com/office/drawing/2014/main" val="20003"/>
                    </a:ext>
                  </a:extLst>
                </a:gridCol>
                <a:gridCol w="288290">
                  <a:extLst>
                    <a:ext uri="{9D8B030D-6E8A-4147-A177-3AD203B41FA5}">
                      <a16:colId xmlns:a16="http://schemas.microsoft.com/office/drawing/2014/main" val="20004"/>
                    </a:ext>
                  </a:extLst>
                </a:gridCol>
                <a:gridCol w="288290">
                  <a:extLst>
                    <a:ext uri="{9D8B030D-6E8A-4147-A177-3AD203B41FA5}">
                      <a16:colId xmlns:a16="http://schemas.microsoft.com/office/drawing/2014/main" val="20005"/>
                    </a:ext>
                  </a:extLst>
                </a:gridCol>
                <a:gridCol w="288290">
                  <a:extLst>
                    <a:ext uri="{9D8B030D-6E8A-4147-A177-3AD203B41FA5}">
                      <a16:colId xmlns:a16="http://schemas.microsoft.com/office/drawing/2014/main" val="20006"/>
                    </a:ext>
                  </a:extLst>
                </a:gridCol>
                <a:gridCol w="288290">
                  <a:extLst>
                    <a:ext uri="{9D8B030D-6E8A-4147-A177-3AD203B41FA5}">
                      <a16:colId xmlns:a16="http://schemas.microsoft.com/office/drawing/2014/main" val="20007"/>
                    </a:ext>
                  </a:extLst>
                </a:gridCol>
                <a:gridCol w="288290">
                  <a:extLst>
                    <a:ext uri="{9D8B030D-6E8A-4147-A177-3AD203B41FA5}">
                      <a16:colId xmlns:a16="http://schemas.microsoft.com/office/drawing/2014/main" val="20008"/>
                    </a:ext>
                  </a:extLst>
                </a:gridCol>
              </a:tblGrid>
              <a:tr h="0">
                <a:tc>
                  <a:txBody>
                    <a:bodyPr/>
                    <a:lstStyle/>
                    <a:p>
                      <a:pPr algn="ctr">
                        <a:spcAft>
                          <a:spcPts val="0"/>
                        </a:spcAft>
                      </a:pPr>
                      <a:r>
                        <a:rPr lang="nl-NL" sz="1400" dirty="0"/>
                        <a:t>7</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6</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t>5</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dirty="0">
                          <a:solidFill>
                            <a:schemeClr val="bg1"/>
                          </a:solidFill>
                        </a:rPr>
                        <a:t>4</a:t>
                      </a:r>
                      <a:endParaRPr lang="nl-BE" sz="1800" dirty="0">
                        <a:solidFill>
                          <a:schemeClr val="bg1"/>
                        </a:solidFill>
                        <a:latin typeface="Arial"/>
                        <a:ea typeface="Times New Roman"/>
                        <a:cs typeface="Times New Roman"/>
                      </a:endParaRPr>
                    </a:p>
                  </a:txBody>
                  <a:tcPr marL="44450" marR="44450" marT="0" marB="0">
                    <a:solidFill>
                      <a:schemeClr val="tx2">
                        <a:lumMod val="75000"/>
                      </a:schemeClr>
                    </a:solidFill>
                  </a:tcPr>
                </a:tc>
                <a:tc>
                  <a:txBody>
                    <a:bodyPr/>
                    <a:lstStyle/>
                    <a:p>
                      <a:pPr algn="ctr">
                        <a:spcAft>
                          <a:spcPts val="0"/>
                        </a:spcAft>
                      </a:pPr>
                      <a:r>
                        <a:rPr lang="nl-NL" sz="1400" dirty="0">
                          <a:solidFill>
                            <a:schemeClr val="bg1"/>
                          </a:solidFill>
                        </a:rPr>
                        <a:t>3</a:t>
                      </a:r>
                      <a:endParaRPr lang="nl-BE" sz="1800" dirty="0">
                        <a:solidFill>
                          <a:schemeClr val="bg1"/>
                        </a:solidFill>
                        <a:latin typeface="Arial"/>
                        <a:ea typeface="Times New Roman"/>
                        <a:cs typeface="Times New Roman"/>
                      </a:endParaRPr>
                    </a:p>
                  </a:txBody>
                  <a:tcPr marL="44450" marR="44450" marT="0" marB="0">
                    <a:solidFill>
                      <a:schemeClr val="tx2">
                        <a:lumMod val="75000"/>
                      </a:schemeClr>
                    </a:solidFill>
                  </a:tcPr>
                </a:tc>
                <a:tc>
                  <a:txBody>
                    <a:bodyPr/>
                    <a:lstStyle/>
                    <a:p>
                      <a:pPr algn="ctr">
                        <a:spcAft>
                          <a:spcPts val="0"/>
                        </a:spcAft>
                      </a:pPr>
                      <a:r>
                        <a:rPr lang="nl-NL" sz="1400" dirty="0"/>
                        <a:t>2</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4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a:t>0</a:t>
                      </a:r>
                      <a:endParaRPr lang="nl-BE" sz="1800">
                        <a:latin typeface="Arial"/>
                        <a:ea typeface="Times New Roman"/>
                        <a:cs typeface="Times New Roman"/>
                      </a:endParaRPr>
                    </a:p>
                  </a:txBody>
                  <a:tcPr marL="44450" marR="44450" marT="0" marB="0"/>
                </a:tc>
                <a:tc>
                  <a:txBody>
                    <a:bodyPr/>
                    <a:lstStyle/>
                    <a:p>
                      <a:pPr algn="ctr">
                        <a:spcAft>
                          <a:spcPts val="0"/>
                        </a:spcAft>
                      </a:pPr>
                      <a:r>
                        <a:rPr lang="nl-NL" sz="1400" dirty="0"/>
                        <a:t>P</a:t>
                      </a:r>
                      <a:endParaRPr lang="nl-BE" sz="1800" dirty="0">
                        <a:latin typeface="Arial"/>
                        <a:ea typeface="Times New Roman"/>
                        <a:cs typeface="Times New Roman"/>
                      </a:endParaRPr>
                    </a:p>
                  </a:txBody>
                  <a:tcPr marL="44450" marR="44450" marT="0" marB="0">
                    <a:solidFill>
                      <a:schemeClr val="accent3">
                        <a:lumMod val="75000"/>
                      </a:schemeClr>
                    </a:solidFill>
                  </a:tcPr>
                </a:tc>
                <a:extLst>
                  <a:ext uri="{0D108BD9-81ED-4DB2-BD59-A6C34878D82A}">
                    <a16:rowId xmlns:a16="http://schemas.microsoft.com/office/drawing/2014/main" val="10000"/>
                  </a:ext>
                </a:extLst>
              </a:tr>
              <a:tr h="0">
                <a:tc>
                  <a:txBody>
                    <a:bodyPr/>
                    <a:lstStyle/>
                    <a:p>
                      <a:pPr algn="ctr">
                        <a:spcAft>
                          <a:spcPts val="0"/>
                        </a:spcAft>
                      </a:pPr>
                      <a:r>
                        <a:rPr lang="nl-NL" sz="18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800"/>
                        <a:t>1</a:t>
                      </a:r>
                      <a:endParaRPr lang="nl-BE" sz="180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solidFill>
                            <a:schemeClr val="bg1"/>
                          </a:solidFill>
                        </a:rPr>
                        <a:t>0</a:t>
                      </a:r>
                      <a:endParaRPr lang="nl-BE" sz="1800" dirty="0">
                        <a:solidFill>
                          <a:schemeClr val="bg1"/>
                        </a:solidFill>
                        <a:latin typeface="Arial"/>
                        <a:ea typeface="Times New Roman"/>
                        <a:cs typeface="Times New Roman"/>
                      </a:endParaRPr>
                    </a:p>
                  </a:txBody>
                  <a:tcPr marL="44450" marR="44450" marT="0" marB="0">
                    <a:solidFill>
                      <a:schemeClr val="tx2">
                        <a:lumMod val="75000"/>
                      </a:schemeClr>
                    </a:solidFill>
                  </a:tcPr>
                </a:tc>
                <a:tc>
                  <a:txBody>
                    <a:bodyPr/>
                    <a:lstStyle/>
                    <a:p>
                      <a:pPr algn="ctr">
                        <a:spcAft>
                          <a:spcPts val="0"/>
                        </a:spcAft>
                      </a:pPr>
                      <a:r>
                        <a:rPr lang="nl-NL" sz="1800" dirty="0">
                          <a:solidFill>
                            <a:schemeClr val="bg1"/>
                          </a:solidFill>
                        </a:rPr>
                        <a:t>0</a:t>
                      </a:r>
                      <a:endParaRPr lang="nl-BE" sz="1800" dirty="0">
                        <a:solidFill>
                          <a:schemeClr val="bg1"/>
                        </a:solidFill>
                        <a:latin typeface="Arial"/>
                        <a:ea typeface="Times New Roman"/>
                        <a:cs typeface="Times New Roman"/>
                      </a:endParaRPr>
                    </a:p>
                  </a:txBody>
                  <a:tcPr marL="44450" marR="44450" marT="0" marB="0">
                    <a:solidFill>
                      <a:schemeClr val="tx2">
                        <a:lumMod val="75000"/>
                      </a:schemeClr>
                    </a:solidFill>
                  </a:tcPr>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0</a:t>
                      </a:r>
                      <a:endParaRPr lang="nl-BE" sz="1800" dirty="0">
                        <a:latin typeface="Arial"/>
                        <a:ea typeface="Times New Roman"/>
                        <a:cs typeface="Times New Roman"/>
                      </a:endParaRPr>
                    </a:p>
                  </a:txBody>
                  <a:tcPr marL="44450" marR="44450" marT="0" marB="0"/>
                </a:tc>
                <a:tc>
                  <a:txBody>
                    <a:bodyPr/>
                    <a:lstStyle/>
                    <a:p>
                      <a:pPr algn="ctr">
                        <a:spcAft>
                          <a:spcPts val="0"/>
                        </a:spcAft>
                      </a:pPr>
                      <a:r>
                        <a:rPr lang="nl-NL" sz="1800" dirty="0"/>
                        <a:t>1</a:t>
                      </a:r>
                      <a:endParaRPr lang="nl-BE" sz="1800" dirty="0">
                        <a:latin typeface="Arial"/>
                        <a:ea typeface="Times New Roman"/>
                        <a:cs typeface="Times New Roman"/>
                      </a:endParaRPr>
                    </a:p>
                  </a:txBody>
                  <a:tcPr marL="44450" marR="44450" marT="0" marB="0">
                    <a:solidFill>
                      <a:schemeClr val="accent3">
                        <a:lumMod val="75000"/>
                      </a:schemeClr>
                    </a:solidFill>
                  </a:tcPr>
                </a:tc>
                <a:extLst>
                  <a:ext uri="{0D108BD9-81ED-4DB2-BD59-A6C34878D82A}">
                    <a16:rowId xmlns:a16="http://schemas.microsoft.com/office/drawing/2014/main" val="10001"/>
                  </a:ext>
                </a:extLst>
              </a:tr>
            </a:tbl>
          </a:graphicData>
        </a:graphic>
      </p:graphicFrame>
      <p:sp>
        <p:nvSpPr>
          <p:cNvPr id="7" name="Tekstvak 6"/>
          <p:cNvSpPr txBox="1"/>
          <p:nvPr/>
        </p:nvSpPr>
        <p:spPr>
          <a:xfrm>
            <a:off x="2589344" y="3691890"/>
            <a:ext cx="2026920"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lvl="0"/>
            <a:r>
              <a:rPr lang="nl-NL" sz="1600">
                <a:solidFill>
                  <a:schemeClr val="bg1"/>
                </a:solidFill>
                <a:latin typeface="Arial" pitchFamily="34" charset="0"/>
                <a:cs typeface="Arial" pitchFamily="34" charset="0"/>
              </a:rPr>
              <a:t>bitpositie 3 is foutief na transport, pariteit klopt niet meer.</a:t>
            </a:r>
            <a:endParaRPr lang="nl-BE"/>
          </a:p>
        </p:txBody>
      </p:sp>
      <p:sp>
        <p:nvSpPr>
          <p:cNvPr id="8" name="Tekstvak 7"/>
          <p:cNvSpPr txBox="1"/>
          <p:nvPr/>
        </p:nvSpPr>
        <p:spPr>
          <a:xfrm>
            <a:off x="7519484" y="3585210"/>
            <a:ext cx="2026920" cy="107721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nl-NL" sz="1600">
                <a:solidFill>
                  <a:schemeClr val="bg1"/>
                </a:solidFill>
                <a:latin typeface="Arial" pitchFamily="34" charset="0"/>
                <a:cs typeface="Arial" pitchFamily="34" charset="0"/>
              </a:rPr>
              <a:t>bitpositie 3 en 4 zijn foutief na transport, pariteit klopt nog steeds.</a:t>
            </a:r>
            <a:endParaRPr lang="nl-BE" sz="160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6267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foutcontrole</a:t>
            </a:r>
          </a:p>
        </p:txBody>
      </p:sp>
      <p:sp>
        <p:nvSpPr>
          <p:cNvPr id="3" name="Tijdelijke aanduiding voor inhoud 2"/>
          <p:cNvSpPr>
            <a:spLocks noGrp="1"/>
          </p:cNvSpPr>
          <p:nvPr>
            <p:ph idx="1"/>
          </p:nvPr>
        </p:nvSpPr>
        <p:spPr/>
        <p:txBody>
          <a:bodyPr/>
          <a:lstStyle/>
          <a:p>
            <a:r>
              <a:rPr lang="nl-NL"/>
              <a:t>Foutcontrole met Error </a:t>
            </a:r>
            <a:r>
              <a:rPr lang="nl-NL" err="1"/>
              <a:t>Correction</a:t>
            </a:r>
            <a:r>
              <a:rPr lang="nl-NL"/>
              <a:t> Code</a:t>
            </a:r>
          </a:p>
          <a:p>
            <a:pPr lvl="1"/>
            <a:r>
              <a:rPr lang="nl-NL"/>
              <a:t>In tegenstelling tot pariteit waar slechts 1 bit gebruikt werd per 8 </a:t>
            </a:r>
            <a:r>
              <a:rPr lang="nl-NL" err="1"/>
              <a:t>databit</a:t>
            </a:r>
            <a:r>
              <a:rPr lang="nl-NL"/>
              <a:t>, maakt ECC gebruik van meerdere </a:t>
            </a:r>
            <a:r>
              <a:rPr lang="nl-NL" err="1"/>
              <a:t>controlebits</a:t>
            </a:r>
            <a:r>
              <a:rPr lang="nl-NL"/>
              <a:t>:</a:t>
            </a:r>
          </a:p>
          <a:p>
            <a:pPr lvl="2"/>
            <a:r>
              <a:rPr lang="nl-NL"/>
              <a:t>Voor 8-bit data zijn er 5 ECC</a:t>
            </a:r>
          </a:p>
          <a:p>
            <a:pPr lvl="2"/>
            <a:r>
              <a:rPr lang="nl-NL"/>
              <a:t>Voor 16-bit data zijn er 6 ECC bit</a:t>
            </a:r>
          </a:p>
          <a:p>
            <a:pPr lvl="2"/>
            <a:r>
              <a:rPr lang="nl-NL"/>
              <a:t>Voor 32-bit data zijn er 7</a:t>
            </a:r>
            <a:endParaRPr lang="en-GB"/>
          </a:p>
          <a:p>
            <a:pPr lvl="2"/>
            <a:r>
              <a:rPr lang="en-GB" err="1"/>
              <a:t>Voor</a:t>
            </a:r>
            <a:r>
              <a:rPr lang="en-GB"/>
              <a:t> 64-bit data 8 ECC bit</a:t>
            </a:r>
            <a:endParaRPr lang="nl-NL"/>
          </a:p>
          <a:p>
            <a:pPr lvl="1"/>
            <a:r>
              <a:rPr lang="nl-NL"/>
              <a:t>Dit maakt het meer gesofistikeerd en duurder dan pariteit. Het grote voordeel van ECC t.o.v. pariteit is dat er een zelfstandige correctie kan gebeuren bij ECC-geheugen.</a:t>
            </a:r>
          </a:p>
          <a:p>
            <a:endParaRPr lang="nl-BE"/>
          </a:p>
        </p:txBody>
      </p:sp>
    </p:spTree>
    <p:extLst>
      <p:ext uri="{BB962C8B-B14F-4D97-AF65-F5344CB8AC3E}">
        <p14:creationId xmlns:p14="http://schemas.microsoft.com/office/powerpoint/2010/main" val="341001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a:t>
            </a:r>
          </a:p>
        </p:txBody>
      </p:sp>
      <p:sp>
        <p:nvSpPr>
          <p:cNvPr id="3" name="Tijdelijke aanduiding voor inhoud 2"/>
          <p:cNvSpPr>
            <a:spLocks noGrp="1"/>
          </p:cNvSpPr>
          <p:nvPr>
            <p:ph idx="1"/>
          </p:nvPr>
        </p:nvSpPr>
        <p:spPr/>
        <p:txBody>
          <a:bodyPr vert="horz" lIns="91440" tIns="45720" rIns="91440" bIns="45720" rtlCol="0" anchor="t">
            <a:normAutofit/>
          </a:bodyPr>
          <a:lstStyle/>
          <a:p>
            <a:r>
              <a:rPr lang="NL-BE"/>
              <a:t>Soorten geheugen</a:t>
            </a:r>
          </a:p>
          <a:p>
            <a:r>
              <a:rPr lang="NL-BE" err="1"/>
              <a:t>Dynamic</a:t>
            </a:r>
            <a:r>
              <a:rPr lang="NL-BE"/>
              <a:t> RAM-geheugen</a:t>
            </a:r>
            <a:endParaRPr lang="nl-BE"/>
          </a:p>
          <a:p>
            <a:r>
              <a:rPr lang="NL-BE" err="1"/>
              <a:t>Static</a:t>
            </a:r>
            <a:r>
              <a:rPr lang="NL-BE"/>
              <a:t> RAM-geheugen</a:t>
            </a:r>
          </a:p>
          <a:p>
            <a:pPr lvl="1"/>
            <a:r>
              <a:rPr lang="NL-BE"/>
              <a:t>Cache niveaus</a:t>
            </a:r>
          </a:p>
          <a:p>
            <a:pPr lvl="1"/>
            <a:r>
              <a:rPr lang="NL-BE"/>
              <a:t>Cache werking</a:t>
            </a:r>
          </a:p>
          <a:p>
            <a:r>
              <a:rPr lang="NL-BE"/>
              <a:t>ROM-geheugen</a:t>
            </a:r>
          </a:p>
          <a:p>
            <a:endParaRPr lang="nl-BE"/>
          </a:p>
          <a:p>
            <a:endParaRPr lang="nl-BE"/>
          </a:p>
        </p:txBody>
      </p:sp>
      <p:sp>
        <p:nvSpPr>
          <p:cNvPr id="4" name="Rechthoek 3"/>
          <p:cNvSpPr/>
          <p:nvPr/>
        </p:nvSpPr>
        <p:spPr>
          <a:xfrm>
            <a:off x="838200" y="2556609"/>
            <a:ext cx="4762500" cy="1539142"/>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655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SRAM</a:t>
            </a:r>
          </a:p>
        </p:txBody>
      </p:sp>
      <p:sp>
        <p:nvSpPr>
          <p:cNvPr id="3" name="Tijdelijke aanduiding voor inhoud 2"/>
          <p:cNvSpPr>
            <a:spLocks noGrp="1"/>
          </p:cNvSpPr>
          <p:nvPr>
            <p:ph idx="1"/>
          </p:nvPr>
        </p:nvSpPr>
        <p:spPr/>
        <p:txBody>
          <a:bodyPr/>
          <a:lstStyle/>
          <a:p>
            <a:r>
              <a:rPr lang="nl-NL"/>
              <a:t>Statische RAM</a:t>
            </a:r>
          </a:p>
          <a:p>
            <a:pPr lvl="1"/>
            <a:r>
              <a:rPr lang="nl-NL"/>
              <a:t>Geen verversing nodig en hierdoor veel sneller dan DRAM chips.</a:t>
            </a:r>
          </a:p>
          <a:p>
            <a:pPr lvl="1"/>
            <a:r>
              <a:rPr lang="nl-NL"/>
              <a:t>Veel duurder is dan DRAM geheugen.</a:t>
            </a:r>
          </a:p>
          <a:p>
            <a:pPr lvl="1"/>
            <a:r>
              <a:rPr lang="nl-NL"/>
              <a:t>‘SR-</a:t>
            </a:r>
            <a:r>
              <a:rPr lang="nl-NL" err="1"/>
              <a:t>latch</a:t>
            </a:r>
            <a:r>
              <a:rPr lang="nl-NL"/>
              <a:t>’: twee </a:t>
            </a:r>
            <a:r>
              <a:rPr lang="nl-NL" err="1"/>
              <a:t>inputs</a:t>
            </a:r>
            <a:r>
              <a:rPr lang="nl-NL"/>
              <a:t> (een Setting en een </a:t>
            </a:r>
            <a:r>
              <a:rPr lang="nl-NL" err="1"/>
              <a:t>Resetting</a:t>
            </a:r>
            <a:r>
              <a:rPr lang="nl-NL"/>
              <a:t>) en twee </a:t>
            </a:r>
            <a:r>
              <a:rPr lang="nl-NL" err="1"/>
              <a:t>outputs</a:t>
            </a:r>
            <a:r>
              <a:rPr lang="nl-NL"/>
              <a:t> die elkaars complement zijn.</a:t>
            </a:r>
          </a:p>
          <a:p>
            <a:pPr marL="457200" lvl="1" indent="0">
              <a:buNone/>
            </a:pPr>
            <a:endParaRPr lang="nl-NL"/>
          </a:p>
          <a:p>
            <a:r>
              <a:rPr lang="nl-NL"/>
              <a:t>L1-cache</a:t>
            </a:r>
          </a:p>
          <a:p>
            <a:r>
              <a:rPr lang="nl-NL"/>
              <a:t>L2-cache</a:t>
            </a:r>
          </a:p>
          <a:p>
            <a:r>
              <a:rPr lang="nl-NL"/>
              <a:t>L3-cache</a:t>
            </a:r>
          </a:p>
          <a:p>
            <a:endParaRPr lang="nl-BE"/>
          </a:p>
          <a:p>
            <a:endParaRPr lang="nl-BE"/>
          </a:p>
        </p:txBody>
      </p:sp>
    </p:spTree>
    <p:extLst>
      <p:ext uri="{BB962C8B-B14F-4D97-AF65-F5344CB8AC3E}">
        <p14:creationId xmlns:p14="http://schemas.microsoft.com/office/powerpoint/2010/main" val="260253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soorten</a:t>
            </a:r>
          </a:p>
        </p:txBody>
      </p:sp>
      <p:sp>
        <p:nvSpPr>
          <p:cNvPr id="3" name="Tijdelijke aanduiding voor inhoud 2"/>
          <p:cNvSpPr>
            <a:spLocks noGrp="1"/>
          </p:cNvSpPr>
          <p:nvPr>
            <p:ph idx="1"/>
          </p:nvPr>
        </p:nvSpPr>
        <p:spPr/>
        <p:txBody>
          <a:bodyPr/>
          <a:lstStyle/>
          <a:p>
            <a:r>
              <a:rPr lang="nl-BE"/>
              <a:t>ROM: Read </a:t>
            </a:r>
            <a:r>
              <a:rPr lang="nl-BE" err="1"/>
              <a:t>Only</a:t>
            </a:r>
            <a:r>
              <a:rPr lang="nl-BE"/>
              <a:t> Memory</a:t>
            </a:r>
          </a:p>
          <a:p>
            <a:pPr lvl="1"/>
            <a:r>
              <a:rPr lang="nl-BE"/>
              <a:t>Eenmaal beschreven daarna </a:t>
            </a:r>
            <a:r>
              <a:rPr lang="nl-BE" err="1"/>
              <a:t>read</a:t>
            </a:r>
            <a:r>
              <a:rPr lang="nl-BE"/>
              <a:t> </a:t>
            </a:r>
            <a:r>
              <a:rPr lang="nl-BE" err="1"/>
              <a:t>only</a:t>
            </a:r>
            <a:endParaRPr lang="nl-BE"/>
          </a:p>
          <a:p>
            <a:pPr lvl="1"/>
            <a:r>
              <a:rPr lang="nl-BE"/>
              <a:t>Niet-vluchtig (non-</a:t>
            </a:r>
            <a:r>
              <a:rPr lang="nl-BE" err="1"/>
              <a:t>volatile</a:t>
            </a:r>
            <a:r>
              <a:rPr lang="nl-BE"/>
              <a:t>)</a:t>
            </a:r>
          </a:p>
          <a:p>
            <a:r>
              <a:rPr lang="nl-BE"/>
              <a:t>RAM: Random Access Memory</a:t>
            </a:r>
          </a:p>
          <a:p>
            <a:pPr lvl="1"/>
            <a:r>
              <a:rPr lang="nl-BE"/>
              <a:t>Willekeurig geraadpleegd</a:t>
            </a:r>
          </a:p>
          <a:p>
            <a:pPr lvl="1"/>
            <a:r>
              <a:rPr lang="nl-BE"/>
              <a:t>Vluchtig (</a:t>
            </a:r>
            <a:r>
              <a:rPr lang="nl-BE" err="1"/>
              <a:t>volatile</a:t>
            </a:r>
            <a:r>
              <a:rPr lang="nl-BE"/>
              <a:t>)</a:t>
            </a:r>
          </a:p>
          <a:p>
            <a:pPr lvl="1"/>
            <a:r>
              <a:rPr lang="nl-BE"/>
              <a:t>Gebruik van </a:t>
            </a:r>
            <a:r>
              <a:rPr lang="nl-BE" err="1"/>
              <a:t>condesatoren</a:t>
            </a:r>
            <a:r>
              <a:rPr lang="nl-BE"/>
              <a:t>: </a:t>
            </a:r>
            <a:r>
              <a:rPr lang="nl-BE" err="1"/>
              <a:t>Dynamic</a:t>
            </a:r>
            <a:r>
              <a:rPr lang="nl-BE"/>
              <a:t> RAM</a:t>
            </a:r>
          </a:p>
          <a:p>
            <a:pPr lvl="2"/>
            <a:r>
              <a:rPr lang="nl-BE"/>
              <a:t>Moet gebruik maken van een </a:t>
            </a:r>
            <a:r>
              <a:rPr lang="nl-BE" err="1"/>
              <a:t>refresh</a:t>
            </a:r>
            <a:endParaRPr lang="nl-BE"/>
          </a:p>
          <a:p>
            <a:pPr lvl="1"/>
            <a:r>
              <a:rPr lang="nl-BE"/>
              <a:t>Gebruik van transistoren: </a:t>
            </a:r>
            <a:r>
              <a:rPr lang="nl-BE" err="1"/>
              <a:t>Static</a:t>
            </a:r>
            <a:r>
              <a:rPr lang="nl-BE"/>
              <a:t> RAM</a:t>
            </a:r>
          </a:p>
        </p:txBody>
      </p:sp>
    </p:spTree>
    <p:extLst>
      <p:ext uri="{BB962C8B-B14F-4D97-AF65-F5344CB8AC3E}">
        <p14:creationId xmlns:p14="http://schemas.microsoft.com/office/powerpoint/2010/main" val="19955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Cache werking</a:t>
            </a:r>
          </a:p>
        </p:txBody>
      </p:sp>
      <p:sp>
        <p:nvSpPr>
          <p:cNvPr id="3" name="Tijdelijke aanduiding voor inhoud 2"/>
          <p:cNvSpPr>
            <a:spLocks noGrp="1"/>
          </p:cNvSpPr>
          <p:nvPr>
            <p:ph idx="1"/>
          </p:nvPr>
        </p:nvSpPr>
        <p:spPr/>
        <p:txBody>
          <a:bodyPr/>
          <a:lstStyle/>
          <a:p>
            <a:r>
              <a:rPr lang="nl-NL"/>
              <a:t>Write </a:t>
            </a:r>
            <a:r>
              <a:rPr lang="nl-NL" err="1"/>
              <a:t>through</a:t>
            </a:r>
            <a:r>
              <a:rPr lang="nl-NL"/>
              <a:t> </a:t>
            </a:r>
            <a:r>
              <a:rPr lang="nl-NL" err="1"/>
              <a:t>with</a:t>
            </a:r>
            <a:r>
              <a:rPr lang="nl-NL"/>
              <a:t> buffer</a:t>
            </a:r>
          </a:p>
          <a:p>
            <a:pPr lvl="1"/>
            <a:r>
              <a:rPr lang="nl-NL"/>
              <a:t>Het wegschrijven naar het trage DRAM geheugen wordt uitgesteld. De cache neemt eerst de data in ontvangst, de cache controller schrijft de data daadwerkelijk in het hoofdgeheugen.</a:t>
            </a:r>
          </a:p>
          <a:p>
            <a:r>
              <a:rPr lang="nl-NL"/>
              <a:t>Write back principe  (terugschrijven)</a:t>
            </a:r>
          </a:p>
          <a:p>
            <a:pPr lvl="1"/>
            <a:r>
              <a:rPr lang="nl-NL"/>
              <a:t>Data wordt in eerste instantie enkel naar de cache weggeschreven. Enkel als er ruimte in de cache moet vrijgemaakt worden schrijft de cache controller de data naar het DRAM geheugen. Deze methode levert ongeveer 10% betere </a:t>
            </a:r>
            <a:r>
              <a:rPr lang="nl-NL" err="1"/>
              <a:t>performantie</a:t>
            </a:r>
            <a:r>
              <a:rPr lang="nl-NL"/>
              <a:t> t.o.v. de andere methoden.</a:t>
            </a:r>
          </a:p>
          <a:p>
            <a:pPr lvl="1"/>
            <a:endParaRPr lang="nl-NL"/>
          </a:p>
          <a:p>
            <a:endParaRPr lang="nl-BE"/>
          </a:p>
          <a:p>
            <a:endParaRPr lang="nl-BE"/>
          </a:p>
        </p:txBody>
      </p:sp>
    </p:spTree>
    <p:extLst>
      <p:ext uri="{BB962C8B-B14F-4D97-AF65-F5344CB8AC3E}">
        <p14:creationId xmlns:p14="http://schemas.microsoft.com/office/powerpoint/2010/main" val="35783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a:t>
            </a:r>
          </a:p>
        </p:txBody>
      </p:sp>
      <p:sp>
        <p:nvSpPr>
          <p:cNvPr id="3" name="Tijdelijke aanduiding voor inhoud 2"/>
          <p:cNvSpPr>
            <a:spLocks noGrp="1"/>
          </p:cNvSpPr>
          <p:nvPr>
            <p:ph idx="1"/>
          </p:nvPr>
        </p:nvSpPr>
        <p:spPr/>
        <p:txBody>
          <a:bodyPr vert="horz" lIns="91440" tIns="45720" rIns="91440" bIns="45720" rtlCol="0" anchor="t">
            <a:normAutofit/>
          </a:bodyPr>
          <a:lstStyle/>
          <a:p>
            <a:r>
              <a:rPr lang="NL-BE"/>
              <a:t>Soorten geheugen</a:t>
            </a:r>
          </a:p>
          <a:p>
            <a:r>
              <a:rPr lang="NL-BE" err="1"/>
              <a:t>Dynamic</a:t>
            </a:r>
            <a:r>
              <a:rPr lang="NL-BE"/>
              <a:t> RAM-geheugen</a:t>
            </a:r>
          </a:p>
          <a:p>
            <a:r>
              <a:rPr lang="NL-BE" err="1"/>
              <a:t>Static</a:t>
            </a:r>
            <a:r>
              <a:rPr lang="NL-BE"/>
              <a:t> RAM-geheugen</a:t>
            </a:r>
          </a:p>
          <a:p>
            <a:r>
              <a:rPr lang="NL-BE"/>
              <a:t>ROM-geheugen</a:t>
            </a:r>
          </a:p>
          <a:p>
            <a:endParaRPr lang="nl-BE"/>
          </a:p>
          <a:p>
            <a:endParaRPr lang="nl-BE"/>
          </a:p>
        </p:txBody>
      </p:sp>
      <p:sp>
        <p:nvSpPr>
          <p:cNvPr id="4" name="Rechthoek 3"/>
          <p:cNvSpPr/>
          <p:nvPr/>
        </p:nvSpPr>
        <p:spPr>
          <a:xfrm>
            <a:off x="838200" y="3018144"/>
            <a:ext cx="4762500" cy="700941"/>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2602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ROM</a:t>
            </a:r>
          </a:p>
        </p:txBody>
      </p:sp>
      <p:sp>
        <p:nvSpPr>
          <p:cNvPr id="3" name="Tijdelijke aanduiding voor inhoud 2"/>
          <p:cNvSpPr>
            <a:spLocks noGrp="1"/>
          </p:cNvSpPr>
          <p:nvPr>
            <p:ph idx="1"/>
          </p:nvPr>
        </p:nvSpPr>
        <p:spPr/>
        <p:txBody>
          <a:bodyPr/>
          <a:lstStyle/>
          <a:p>
            <a:r>
              <a:rPr lang="nl-NL"/>
              <a:t>ROM</a:t>
            </a:r>
          </a:p>
          <a:p>
            <a:pPr lvl="1"/>
            <a:r>
              <a:rPr lang="nl-NL"/>
              <a:t>Om programma’s in op te slaan die nodig zijn voor het configureren van hun apparatuur naar het computersysteem toe;</a:t>
            </a:r>
          </a:p>
          <a:p>
            <a:pPr lvl="1"/>
            <a:r>
              <a:rPr lang="nl-NL"/>
              <a:t>Een update van de gestockeerde programma’s is niet mogelijk;</a:t>
            </a:r>
          </a:p>
          <a:p>
            <a:pPr lvl="1"/>
            <a:r>
              <a:rPr lang="nl-NL"/>
              <a:t>Groot nadeel: lezen uit deze chips gaat zeer traag;</a:t>
            </a:r>
          </a:p>
          <a:p>
            <a:pPr lvl="1"/>
            <a:r>
              <a:rPr lang="nl-NL"/>
              <a:t>Om deze programma’s te versnellen kan men bij het opstarten van de PC, de inhoud van bepaalde ROM-geheugens in het RAM-geheugen kopiëren. Deze techniek noemt men ‘</a:t>
            </a:r>
            <a:r>
              <a:rPr lang="nl-NL" err="1"/>
              <a:t>shadow</a:t>
            </a:r>
            <a:r>
              <a:rPr lang="nl-NL"/>
              <a:t> ROM’.</a:t>
            </a:r>
          </a:p>
          <a:p>
            <a:endParaRPr lang="nl-BE"/>
          </a:p>
          <a:p>
            <a:endParaRPr lang="nl-BE"/>
          </a:p>
        </p:txBody>
      </p:sp>
    </p:spTree>
    <p:extLst>
      <p:ext uri="{BB962C8B-B14F-4D97-AF65-F5344CB8AC3E}">
        <p14:creationId xmlns:p14="http://schemas.microsoft.com/office/powerpoint/2010/main" val="938957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ROM</a:t>
            </a:r>
          </a:p>
        </p:txBody>
      </p:sp>
      <p:sp>
        <p:nvSpPr>
          <p:cNvPr id="3" name="Tijdelijke aanduiding voor inhoud 2"/>
          <p:cNvSpPr>
            <a:spLocks noGrp="1"/>
          </p:cNvSpPr>
          <p:nvPr>
            <p:ph idx="1"/>
          </p:nvPr>
        </p:nvSpPr>
        <p:spPr/>
        <p:txBody>
          <a:bodyPr>
            <a:normAutofit fontScale="92500" lnSpcReduction="10000"/>
          </a:bodyPr>
          <a:lstStyle/>
          <a:p>
            <a:r>
              <a:rPr lang="nl-NL"/>
              <a:t>PROM-chips (</a:t>
            </a:r>
            <a:r>
              <a:rPr lang="nl-NL" err="1"/>
              <a:t>Programmable</a:t>
            </a:r>
            <a:r>
              <a:rPr lang="nl-NL"/>
              <a:t> ROM).</a:t>
            </a:r>
          </a:p>
          <a:p>
            <a:pPr lvl="1"/>
            <a:r>
              <a:rPr lang="nl-NL"/>
              <a:t>De gegevens op deze chips kunnen worden gewijzigd via elektrische verbranding. Omdat het om verbranding gaat is deze bewerking éénmalig.</a:t>
            </a:r>
          </a:p>
          <a:p>
            <a:r>
              <a:rPr lang="nl-NL"/>
              <a:t>‘EPROM-chips’ (</a:t>
            </a:r>
            <a:r>
              <a:rPr lang="nl-NL" err="1"/>
              <a:t>Erasable</a:t>
            </a:r>
            <a:r>
              <a:rPr lang="nl-NL"/>
              <a:t> </a:t>
            </a:r>
            <a:r>
              <a:rPr lang="nl-NL" err="1"/>
              <a:t>Programmable</a:t>
            </a:r>
            <a:r>
              <a:rPr lang="nl-NL"/>
              <a:t> ROM). </a:t>
            </a:r>
          </a:p>
          <a:p>
            <a:pPr lvl="1"/>
            <a:r>
              <a:rPr lang="nl-NL"/>
              <a:t>Indien het nodig is om een ROM-chip meerdere malen te kunnen wijzigen. De gegevens op deze chip kunnen gewist worden door middel van ultraviolette straling, waarna de chip opnieuw gebruikt kan worden.</a:t>
            </a:r>
          </a:p>
          <a:p>
            <a:r>
              <a:rPr lang="nl-NL"/>
              <a:t>EEPROM (</a:t>
            </a:r>
            <a:r>
              <a:rPr lang="nl-NL" err="1"/>
              <a:t>electrically</a:t>
            </a:r>
            <a:r>
              <a:rPr lang="nl-NL"/>
              <a:t> </a:t>
            </a:r>
            <a:r>
              <a:rPr lang="nl-NL" err="1"/>
              <a:t>eraseable</a:t>
            </a:r>
            <a:r>
              <a:rPr lang="nl-NL"/>
              <a:t> PROM).</a:t>
            </a:r>
          </a:p>
          <a:p>
            <a:pPr lvl="1"/>
            <a:r>
              <a:rPr lang="nl-NL"/>
              <a:t>Aangezien een installatie met kwartsvensters en UV-lampen ingewikkeld en duur is werkt mem tegenwoordig veel met </a:t>
            </a:r>
            <a:r>
              <a:rPr lang="nl-NL" err="1"/>
              <a:t>EPROM’s</a:t>
            </a:r>
            <a:r>
              <a:rPr lang="nl-NL"/>
              <a:t> die elektrisch te programmeren zijn. </a:t>
            </a:r>
          </a:p>
          <a:p>
            <a:endParaRPr lang="nl-BE"/>
          </a:p>
          <a:p>
            <a:endParaRPr lang="nl-BE"/>
          </a:p>
        </p:txBody>
      </p:sp>
    </p:spTree>
    <p:extLst>
      <p:ext uri="{BB962C8B-B14F-4D97-AF65-F5344CB8AC3E}">
        <p14:creationId xmlns:p14="http://schemas.microsoft.com/office/powerpoint/2010/main" val="113492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a:t>
            </a:r>
          </a:p>
        </p:txBody>
      </p:sp>
      <p:sp>
        <p:nvSpPr>
          <p:cNvPr id="3" name="Tijdelijke aanduiding voor inhoud 2"/>
          <p:cNvSpPr>
            <a:spLocks noGrp="1"/>
          </p:cNvSpPr>
          <p:nvPr>
            <p:ph idx="1"/>
          </p:nvPr>
        </p:nvSpPr>
        <p:spPr/>
        <p:txBody>
          <a:bodyPr vert="horz" lIns="91440" tIns="45720" rIns="91440" bIns="45720" rtlCol="0" anchor="t">
            <a:normAutofit fontScale="92500" lnSpcReduction="10000"/>
          </a:bodyPr>
          <a:lstStyle/>
          <a:p>
            <a:r>
              <a:rPr lang="NL-BE"/>
              <a:t>Soorten geheugen</a:t>
            </a:r>
          </a:p>
          <a:p>
            <a:r>
              <a:rPr lang="NL-BE" err="1"/>
              <a:t>Dynamic</a:t>
            </a:r>
            <a:r>
              <a:rPr lang="NL-BE"/>
              <a:t> RAM-geheugen</a:t>
            </a:r>
          </a:p>
          <a:p>
            <a:pPr lvl="1"/>
            <a:r>
              <a:rPr lang="NL-BE"/>
              <a:t>Organisatie</a:t>
            </a:r>
          </a:p>
          <a:p>
            <a:pPr lvl="1"/>
            <a:r>
              <a:rPr lang="NL-BE"/>
              <a:t>Klokfrequentie</a:t>
            </a:r>
          </a:p>
          <a:p>
            <a:pPr lvl="1"/>
            <a:r>
              <a:rPr lang="NL-BE" err="1"/>
              <a:t>Refresh</a:t>
            </a:r>
            <a:endParaRPr lang="NL-BE"/>
          </a:p>
          <a:p>
            <a:pPr lvl="1"/>
            <a:r>
              <a:rPr lang="NL-BE"/>
              <a:t>Adressering van DRAM-modules</a:t>
            </a:r>
          </a:p>
          <a:p>
            <a:pPr lvl="1"/>
            <a:r>
              <a:rPr lang="NL-BE"/>
              <a:t>Geheugenarchitectuur</a:t>
            </a:r>
          </a:p>
          <a:p>
            <a:pPr lvl="1"/>
            <a:r>
              <a:rPr lang="NL-BE"/>
              <a:t>Installatie van geheugen</a:t>
            </a:r>
          </a:p>
          <a:p>
            <a:pPr lvl="1"/>
            <a:r>
              <a:rPr lang="NL-BE"/>
              <a:t>Foutcontrole</a:t>
            </a:r>
          </a:p>
          <a:p>
            <a:r>
              <a:rPr lang="NL-BE" err="1"/>
              <a:t>Static</a:t>
            </a:r>
            <a:r>
              <a:rPr lang="NL-BE"/>
              <a:t> RAM-geheugen</a:t>
            </a:r>
          </a:p>
          <a:p>
            <a:r>
              <a:rPr lang="NL-BE"/>
              <a:t>ROM-geheugen</a:t>
            </a:r>
          </a:p>
          <a:p>
            <a:endParaRPr lang="nl-BE"/>
          </a:p>
          <a:p>
            <a:endParaRPr lang="nl-BE"/>
          </a:p>
        </p:txBody>
      </p:sp>
      <p:sp>
        <p:nvSpPr>
          <p:cNvPr id="4" name="Rechthoek 3"/>
          <p:cNvSpPr/>
          <p:nvPr/>
        </p:nvSpPr>
        <p:spPr>
          <a:xfrm>
            <a:off x="838200" y="1794608"/>
            <a:ext cx="5547360" cy="3215542"/>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4526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lstStyle/>
          <a:p>
            <a:r>
              <a:rPr lang="nl-NL"/>
              <a:t>DIP - chips</a:t>
            </a:r>
          </a:p>
          <a:p>
            <a:pPr lvl="1"/>
            <a:r>
              <a:rPr lang="nl-NL"/>
              <a:t>‘Dual </a:t>
            </a:r>
            <a:r>
              <a:rPr lang="nl-NL" err="1"/>
              <a:t>Inline</a:t>
            </a:r>
            <a:r>
              <a:rPr lang="nl-NL"/>
              <a:t> Package’</a:t>
            </a:r>
          </a:p>
          <a:p>
            <a:pPr lvl="1"/>
            <a:r>
              <a:rPr lang="nl-NL"/>
              <a:t>Gebruikt op de 8088/8086-moederborden en in langzamere 80286-computers. </a:t>
            </a:r>
          </a:p>
          <a:p>
            <a:pPr lvl="1"/>
            <a:r>
              <a:rPr lang="nl-NL"/>
              <a:t>In de DIP bevinden zich de condensatoren die elk een bit aan informatie kunnen vasthouden.</a:t>
            </a:r>
          </a:p>
          <a:p>
            <a:pPr lvl="1"/>
            <a:r>
              <a:rPr lang="nl-NL"/>
              <a:t>De gangbare dichtheden van de DIP chips waren 64, 128, 256 en 512 </a:t>
            </a:r>
            <a:r>
              <a:rPr lang="nl-NL" err="1"/>
              <a:t>Kbits</a:t>
            </a:r>
            <a:r>
              <a:rPr lang="nl-NL"/>
              <a:t>.  Aangezien elke chip een aparte eenheid is, moeten ze in groepen van 8 (of 9 met pariteit) op het moederbord aangebracht worden.</a:t>
            </a:r>
          </a:p>
          <a:p>
            <a:endParaRPr lang="nl-BE"/>
          </a:p>
          <a:p>
            <a:endParaRPr lang="nl-BE"/>
          </a:p>
        </p:txBody>
      </p:sp>
    </p:spTree>
    <p:extLst>
      <p:ext uri="{BB962C8B-B14F-4D97-AF65-F5344CB8AC3E}">
        <p14:creationId xmlns:p14="http://schemas.microsoft.com/office/powerpoint/2010/main" val="15608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lstStyle/>
          <a:p>
            <a:endParaRPr lang="nl-BE"/>
          </a:p>
        </p:txBody>
      </p:sp>
      <p:pic>
        <p:nvPicPr>
          <p:cNvPr id="4" name="Picture 7" descr="Moederbord-8088-RAM"/>
          <p:cNvPicPr>
            <a:picLocks noChangeAspect="1" noChangeArrowheads="1"/>
          </p:cNvPicPr>
          <p:nvPr/>
        </p:nvPicPr>
        <p:blipFill>
          <a:blip r:embed="rId2" cstate="print"/>
          <a:srcRect/>
          <a:stretch>
            <a:fillRect/>
          </a:stretch>
        </p:blipFill>
        <p:spPr bwMode="auto">
          <a:xfrm>
            <a:off x="2819400" y="1891079"/>
            <a:ext cx="6553200" cy="3770312"/>
          </a:xfrm>
          <a:prstGeom prst="rect">
            <a:avLst/>
          </a:prstGeom>
          <a:noFill/>
          <a:ln w="9525">
            <a:noFill/>
            <a:miter lim="800000"/>
            <a:headEnd/>
            <a:tailEnd/>
          </a:ln>
        </p:spPr>
      </p:pic>
    </p:spTree>
    <p:extLst>
      <p:ext uri="{BB962C8B-B14F-4D97-AF65-F5344CB8AC3E}">
        <p14:creationId xmlns:p14="http://schemas.microsoft.com/office/powerpoint/2010/main" val="156578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normAutofit lnSpcReduction="10000"/>
          </a:bodyPr>
          <a:lstStyle/>
          <a:p>
            <a:r>
              <a:rPr lang="nl-NL"/>
              <a:t>SIMM = ‘Single </a:t>
            </a:r>
            <a:r>
              <a:rPr lang="nl-NL" err="1"/>
              <a:t>Inline</a:t>
            </a:r>
            <a:r>
              <a:rPr lang="nl-NL"/>
              <a:t> Memory Module</a:t>
            </a:r>
          </a:p>
          <a:p>
            <a:pPr lvl="1"/>
            <a:r>
              <a:rPr lang="nl-NL"/>
              <a:t>30 pin SIMM</a:t>
            </a:r>
          </a:p>
          <a:p>
            <a:pPr lvl="2"/>
            <a:r>
              <a:rPr lang="nl-NL" err="1"/>
              <a:t>SIMM’s</a:t>
            </a:r>
            <a:r>
              <a:rPr lang="nl-NL"/>
              <a:t> van de eerste generatie hebben 30 contactpunten en bevatten 8 chips, waardoor er dus 8 bits tegelijk afgeleverd worden. De andere 22 contacten worden gebruikt voor adressering en besturing.</a:t>
            </a:r>
            <a:endParaRPr lang="en-GB"/>
          </a:p>
          <a:p>
            <a:pPr lvl="2"/>
            <a:r>
              <a:rPr lang="en-GB"/>
              <a:t>SIMM 30 pin FPM</a:t>
            </a:r>
          </a:p>
          <a:p>
            <a:pPr lvl="2"/>
            <a:r>
              <a:rPr lang="en-GB"/>
              <a:t>SIMM 30 pin EDO</a:t>
            </a:r>
            <a:endParaRPr lang="nl-NL"/>
          </a:p>
          <a:p>
            <a:pPr lvl="1"/>
            <a:r>
              <a:rPr lang="nl-NL"/>
              <a:t>72 pin SIMM</a:t>
            </a:r>
          </a:p>
          <a:p>
            <a:pPr lvl="2"/>
            <a:r>
              <a:rPr lang="nl-NL"/>
              <a:t>De recentere </a:t>
            </a:r>
            <a:r>
              <a:rPr lang="nl-NL" err="1"/>
              <a:t>SIMM’s</a:t>
            </a:r>
            <a:r>
              <a:rPr lang="nl-NL"/>
              <a:t> hebben 72 contacten en leveren 32 bit tegelijk af. De 72 pin </a:t>
            </a:r>
            <a:r>
              <a:rPr lang="nl-NL" err="1"/>
              <a:t>SIMM’s</a:t>
            </a:r>
            <a:r>
              <a:rPr lang="nl-NL"/>
              <a:t>  komen voor op moederborden voor 80486 en de eerste Pentium.</a:t>
            </a:r>
            <a:endParaRPr lang="en-GB"/>
          </a:p>
          <a:p>
            <a:pPr lvl="2"/>
            <a:r>
              <a:rPr lang="en-GB"/>
              <a:t>SIMM 72 pin FPM</a:t>
            </a:r>
          </a:p>
          <a:p>
            <a:pPr lvl="2"/>
            <a:r>
              <a:rPr lang="en-GB"/>
              <a:t>SIMM 72 pin EDO</a:t>
            </a:r>
            <a:endParaRPr lang="nl-BE"/>
          </a:p>
          <a:p>
            <a:endParaRPr lang="nl-BE"/>
          </a:p>
        </p:txBody>
      </p:sp>
    </p:spTree>
    <p:extLst>
      <p:ext uri="{BB962C8B-B14F-4D97-AF65-F5344CB8AC3E}">
        <p14:creationId xmlns:p14="http://schemas.microsoft.com/office/powerpoint/2010/main" val="117971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a:t>Hardware: Geheugen - DRAM</a:t>
            </a:r>
          </a:p>
        </p:txBody>
      </p:sp>
      <p:sp>
        <p:nvSpPr>
          <p:cNvPr id="3" name="Tijdelijke aanduiding voor inhoud 2"/>
          <p:cNvSpPr>
            <a:spLocks noGrp="1"/>
          </p:cNvSpPr>
          <p:nvPr>
            <p:ph idx="1"/>
          </p:nvPr>
        </p:nvSpPr>
        <p:spPr/>
        <p:txBody>
          <a:bodyPr/>
          <a:lstStyle/>
          <a:p>
            <a:r>
              <a:rPr lang="en-GB"/>
              <a:t>DIMM = ‘Dual Inline Memory Module</a:t>
            </a:r>
            <a:endParaRPr lang="nl-NL"/>
          </a:p>
          <a:p>
            <a:pPr lvl="1"/>
            <a:r>
              <a:rPr lang="nl-NL"/>
              <a:t>Staat voor de aanwezigheid van een rij contacten aan beide kanten van de kaart. Een DIMM heeft in totaal 168 (184 of 240 bij DDR) contacten, bestaande uit een rij vergulde contacten aan elke zijde.</a:t>
            </a:r>
          </a:p>
          <a:p>
            <a:pPr lvl="1"/>
            <a:r>
              <a:rPr lang="nl-NL"/>
              <a:t>Er worden in vergelijking met de SIMM ook dubbel zoveel bits tegelijk afgeleverd, dit betekent de simultane aflevering van 64 bit.</a:t>
            </a:r>
            <a:endParaRPr lang="es-ES_tradnl"/>
          </a:p>
          <a:p>
            <a:pPr lvl="2"/>
            <a:r>
              <a:rPr lang="es-ES_tradnl"/>
              <a:t>DIMM 168 pin EDO</a:t>
            </a:r>
          </a:p>
          <a:p>
            <a:pPr lvl="2"/>
            <a:r>
              <a:rPr lang="es-ES_tradnl"/>
              <a:t>DIMM 168 pin SDRAM</a:t>
            </a:r>
            <a:endParaRPr lang="nl-NL"/>
          </a:p>
          <a:p>
            <a:pPr lvl="2"/>
            <a:r>
              <a:rPr lang="nl-NL"/>
              <a:t>DIMM 184 pin DDR-SDRAM</a:t>
            </a:r>
          </a:p>
          <a:p>
            <a:pPr lvl="2"/>
            <a:r>
              <a:rPr lang="nl-NL"/>
              <a:t>DIMM 240 pin DDR2- en DDR3-SDRAM</a:t>
            </a:r>
            <a:endParaRPr lang="en-GB"/>
          </a:p>
          <a:p>
            <a:endParaRPr lang="nl-BE"/>
          </a:p>
        </p:txBody>
      </p:sp>
    </p:spTree>
    <p:extLst>
      <p:ext uri="{BB962C8B-B14F-4D97-AF65-F5344CB8AC3E}">
        <p14:creationId xmlns:p14="http://schemas.microsoft.com/office/powerpoint/2010/main" val="417372764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B328CD4CCC4549A2693147AB9124D8" ma:contentTypeVersion="4" ma:contentTypeDescription="Een nieuw document maken." ma:contentTypeScope="" ma:versionID="324f3fe9b03f8bfb704ae15a09a59cf2">
  <xsd:schema xmlns:xsd="http://www.w3.org/2001/XMLSchema" xmlns:xs="http://www.w3.org/2001/XMLSchema" xmlns:p="http://schemas.microsoft.com/office/2006/metadata/properties" xmlns:ns2="4b943c06-37fb-4697-bc66-955beedaabd1" xmlns:ns3="8ec6cc2f-c21c-4804-8ff0-f2a31c34540b" targetNamespace="http://schemas.microsoft.com/office/2006/metadata/properties" ma:root="true" ma:fieldsID="061e85396dc9bfd0d4e7223f8d5100fa" ns2:_="" ns3:_="">
    <xsd:import namespace="4b943c06-37fb-4697-bc66-955beedaabd1"/>
    <xsd:import namespace="8ec6cc2f-c21c-4804-8ff0-f2a31c34540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43c06-37fb-4697-bc66-955beedaabd1"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c6cc2f-c21c-4804-8ff0-f2a31c34540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809E18-BF36-4F3F-AFD3-CB6F1BFEEAC1}"/>
</file>

<file path=customXml/itemProps2.xml><?xml version="1.0" encoding="utf-8"?>
<ds:datastoreItem xmlns:ds="http://schemas.openxmlformats.org/officeDocument/2006/customXml" ds:itemID="{A3ECC5E6-CE56-48B1-81D1-2B1FCC3580BC}">
  <ds:schemaRefs>
    <ds:schemaRef ds:uri="http://schemas.microsoft.com/sharepoint/v3/contenttype/forms"/>
  </ds:schemaRefs>
</ds:datastoreItem>
</file>

<file path=customXml/itemProps3.xml><?xml version="1.0" encoding="utf-8"?>
<ds:datastoreItem xmlns:ds="http://schemas.openxmlformats.org/officeDocument/2006/customXml" ds:itemID="{5816EB9B-5C06-4249-8235-9900900271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3</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Kantoorthema</vt:lpstr>
      <vt:lpstr>Computer systems</vt:lpstr>
      <vt:lpstr>Hardware: Geheugen</vt:lpstr>
      <vt:lpstr>Hardware: Geheugen</vt:lpstr>
      <vt:lpstr>Hardware: Geheugen - soorten</vt:lpstr>
      <vt:lpstr>Hardware: Geheugen</vt:lpstr>
      <vt:lpstr>Hardware: Geheugen - DRAM</vt:lpstr>
      <vt:lpstr>Hardware: Geheugen - DRAM</vt:lpstr>
      <vt:lpstr>Hardware: Geheugen - DRAM</vt:lpstr>
      <vt:lpstr>Hardware: Geheugen - DRAM</vt:lpstr>
      <vt:lpstr>Hardware: Geheugen - DRAM</vt:lpstr>
      <vt:lpstr>Hardware: Geheugen - DRAM</vt:lpstr>
      <vt:lpstr>Hardware: Geheugen - DRAM</vt:lpstr>
      <vt:lpstr>Hardware: Geheugen - DRAM</vt:lpstr>
      <vt:lpstr>Hardware: Geheugen - Werking</vt:lpstr>
      <vt:lpstr>PowerPoint Presentation</vt:lpstr>
      <vt:lpstr>Hardware: Geheugen - Werking</vt:lpstr>
      <vt:lpstr>Hardware: Geheugen - Werking</vt:lpstr>
      <vt:lpstr>Hardware: Geheugen - Werking</vt:lpstr>
      <vt:lpstr>Hardware: Geheugen - Architectuur</vt:lpstr>
      <vt:lpstr>Hardware: Geheugen - Architectuur</vt:lpstr>
      <vt:lpstr>Hardware: Geheugen - Architectuur</vt:lpstr>
      <vt:lpstr>Hardware: Geheugen - Architectuur</vt:lpstr>
      <vt:lpstr>Hardware: Geheugen - Architectuur</vt:lpstr>
      <vt:lpstr>Hardware: Geheugen - Architectuur</vt:lpstr>
      <vt:lpstr>Hardware: Geheugen - Architectuur</vt:lpstr>
      <vt:lpstr>Hardware: Geheugen - Architectuur</vt:lpstr>
      <vt:lpstr>PowerPoint Presentation</vt:lpstr>
      <vt:lpstr>Hardware: Geheugen - Architectuur</vt:lpstr>
      <vt:lpstr>Hardware: Geheugen - Architectuur</vt:lpstr>
      <vt:lpstr>Hardware: Geheugen - installatie</vt:lpstr>
      <vt:lpstr>Hardware: Geheugen - installatie</vt:lpstr>
      <vt:lpstr>Hardware: Geheugen - installatie</vt:lpstr>
      <vt:lpstr>Hardware: Geheugen - installatie</vt:lpstr>
      <vt:lpstr>Hardware: Geheugen - installatie</vt:lpstr>
      <vt:lpstr>Hardware: Geheugen - installatie</vt:lpstr>
      <vt:lpstr>Hardware: Geheugen - foutcontrole</vt:lpstr>
      <vt:lpstr>Hardware: Geheugen - foutcontrole</vt:lpstr>
      <vt:lpstr>Hardware: Geheugen</vt:lpstr>
      <vt:lpstr>Hardware: Geheugen - SRAM</vt:lpstr>
      <vt:lpstr>Hardware: Geheugen – Cache werking</vt:lpstr>
      <vt:lpstr>Hardware: Geheugen</vt:lpstr>
      <vt:lpstr>Hardware: Geheugen - ROM</vt:lpstr>
      <vt:lpstr>Hardware: Geheugen - 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cp:revision>1</cp:revision>
  <dcterms:modified xsi:type="dcterms:W3CDTF">2016-10-24T05:53:44Z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0x0101001EB328CD4CCC4549A2693147AB9124D8</vt:lpwstr>
  </property>
</Properties>
</file>