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60" r:id="rId3"/>
    <p:sldId id="257" r:id="rId4"/>
    <p:sldId id="266" r:id="rId5"/>
    <p:sldId id="264" r:id="rId6"/>
    <p:sldId id="262" r:id="rId7"/>
    <p:sldId id="267" r:id="rId8"/>
    <p:sldId id="263" r:id="rId9"/>
  </p:sldIdLst>
  <p:sldSz cx="9144000" cy="6858000" type="screen4x3"/>
  <p:notesSz cx="6858000" cy="9144000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6" autoAdjust="0"/>
    <p:restoredTop sz="86456" autoAdjust="0"/>
  </p:normalViewPr>
  <p:slideViewPr>
    <p:cSldViewPr snapToGrid="0" snapToObjects="1">
      <p:cViewPr varScale="1">
        <p:scale>
          <a:sx n="98" d="100"/>
          <a:sy n="98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1A66143-78F3-46D9-8971-E45278C30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742114-DCDE-43F7-98FE-6648AB78D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FFA4BA-9D2F-466E-B2EF-43C32488A352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CF057E4-20B9-4E0A-A5D2-684A5579BB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4F47D1-6525-4D51-8A08-3365A1B9B9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8B1431-B5EC-41AF-850B-BE29F0D5F25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>
            <a:extLst>
              <a:ext uri="{FF2B5EF4-FFF2-40B4-BE49-F238E27FC236}">
                <a16:creationId xmlns:a16="http://schemas.microsoft.com/office/drawing/2014/main" id="{232ADF72-E378-49C7-9219-A2FD14CB2A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>
            <a:extLst>
              <a:ext uri="{FF2B5EF4-FFF2-40B4-BE49-F238E27FC236}">
                <a16:creationId xmlns:a16="http://schemas.microsoft.com/office/drawing/2014/main" id="{6D54E0AC-2901-4804-A1DF-CB0A8BCC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ADD3B40-6782-4318-B7A1-BB584ABE64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>
            <a:extLst>
              <a:ext uri="{FF2B5EF4-FFF2-40B4-BE49-F238E27FC236}">
                <a16:creationId xmlns:a16="http://schemas.microsoft.com/office/drawing/2014/main" id="{F43B30ED-56CA-4040-8A0C-67434ABF1E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A94F118C-0B03-4BF5-9582-FF5C6B7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80A0C9-634C-4278-8065-B48153B7800D}" type="datetimeFigureOut">
              <a:rPr lang="nl-NL"/>
              <a:pPr>
                <a:defRPr/>
              </a:pPr>
              <a:t>16-2-2019</a:t>
            </a:fld>
            <a:endParaRPr lang="nl-NL" dirty="0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0B348D14-83A0-4EAF-AB2B-C5E793050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770AEB-FECB-4681-AFC0-24D9E5CDB12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4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BA0BA083-C510-4C08-9C92-F361BF8BAD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7957F4B9-AE18-4470-9DCD-47DBB11B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9BDC7-E9D9-4791-B47A-E15CE3842A8F}" type="datetimeFigureOut">
              <a:rPr lang="nl-NL"/>
              <a:pPr>
                <a:defRPr/>
              </a:pPr>
              <a:t>16-2-2019</a:t>
            </a:fld>
            <a:endParaRPr lang="nl-NL" dirty="0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F4CF1BC1-13BD-44ED-8A33-83BE5BA0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EF18AD18-74AB-43C4-87F0-58A5BE43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A03C22-CE56-48FF-89C8-55BD0CB2F6D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7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EC63B4D7-9039-44AD-933E-2B8EDE072E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0D61DE3C-6DFA-44E6-837C-E6BFBD61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E26D-3DAB-4E2D-B895-696ED1448056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27FD42BF-2829-433F-B791-8042252A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680A5833-9775-4626-B5A1-A9E87AF4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28DF-FB9A-48A9-9483-7F0EB5876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69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927D5132-DF38-461C-86A9-C02B942F2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8F6C3572-A4A7-4A9E-A255-0BB1251D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E65A9-0BD8-44F3-B4FF-4958CF142229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D99B614-B02E-4A1B-A497-7ADD9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6492425-713E-4237-916E-EC62A5D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FE69F-8F66-48CC-AD70-7BC7821893E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8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>
            <a:extLst>
              <a:ext uri="{FF2B5EF4-FFF2-40B4-BE49-F238E27FC236}">
                <a16:creationId xmlns:a16="http://schemas.microsoft.com/office/drawing/2014/main" id="{BDE0800C-85C0-437F-B889-C069F9FE5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23BB9EC3-FA87-4113-9782-FAEAC3CE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6071-587E-47A3-AE88-151C2F988FED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88367EF7-3F66-4C26-A575-BB62258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FB9FD02D-DBE6-4A14-A605-B372D061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DEF9-4783-4BD3-8D96-71EAC3822DE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2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>
            <a:extLst>
              <a:ext uri="{FF2B5EF4-FFF2-40B4-BE49-F238E27FC236}">
                <a16:creationId xmlns:a16="http://schemas.microsoft.com/office/drawing/2014/main" id="{6A3FA44D-E410-45CD-BBE9-F8C3F0499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DC045C-A326-4FF6-BEAD-C36AA5B4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2F0E82-E36E-402F-91EA-76FBF0E2C098}" type="datetimeFigureOut">
              <a:rPr lang="nl-NL"/>
              <a:pPr>
                <a:defRPr/>
              </a:pPr>
              <a:t>16-2-2019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9C77CA-4A23-4184-BE8A-438333CF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E78293-B860-42C3-A649-F11F20D1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B438BF-2572-4F31-8637-213E599222F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6D511CD2-A304-4120-8BE2-171C5C07E3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5D5F0ECE-1032-42DF-9A90-CE9C12C3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9460-B28F-47A2-A0DA-20FFB5783EDB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C2067FA7-1299-4F61-B263-D667C93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C45E4898-E0CD-4326-A4BA-9BA3DEE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3F02F-0583-43A9-94FB-F0A95A332E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3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>
            <a:extLst>
              <a:ext uri="{FF2B5EF4-FFF2-40B4-BE49-F238E27FC236}">
                <a16:creationId xmlns:a16="http://schemas.microsoft.com/office/drawing/2014/main" id="{174C55BD-D6FD-4D9F-ACC3-D3AD7059C3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>
            <a:extLst>
              <a:ext uri="{FF2B5EF4-FFF2-40B4-BE49-F238E27FC236}">
                <a16:creationId xmlns:a16="http://schemas.microsoft.com/office/drawing/2014/main" id="{E8CD3B98-45EB-4365-A04A-A908C7A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1B013-E2D7-4541-908C-F173ADA7591D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9" name="Tijdelijke aanduiding voor voettekst 7">
            <a:extLst>
              <a:ext uri="{FF2B5EF4-FFF2-40B4-BE49-F238E27FC236}">
                <a16:creationId xmlns:a16="http://schemas.microsoft.com/office/drawing/2014/main" id="{D2F4B412-BF54-4DCD-9A3B-ABC1D87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>
            <a:extLst>
              <a:ext uri="{FF2B5EF4-FFF2-40B4-BE49-F238E27FC236}">
                <a16:creationId xmlns:a16="http://schemas.microsoft.com/office/drawing/2014/main" id="{EB95D5E7-0628-46A0-85CC-93CF86F1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6DCB-2D1D-4F3B-87EA-7CA6166F057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7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>
            <a:extLst>
              <a:ext uri="{FF2B5EF4-FFF2-40B4-BE49-F238E27FC236}">
                <a16:creationId xmlns:a16="http://schemas.microsoft.com/office/drawing/2014/main" id="{1760A576-1DCC-4444-B375-1A9C2CA21D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>
            <a:extLst>
              <a:ext uri="{FF2B5EF4-FFF2-40B4-BE49-F238E27FC236}">
                <a16:creationId xmlns:a16="http://schemas.microsoft.com/office/drawing/2014/main" id="{1D13D54E-EF7A-4246-83A3-5294A15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34623-61F4-4E72-8E4A-31D3DE1DC1F1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5" name="Tijdelijke aanduiding voor voettekst 3">
            <a:extLst>
              <a:ext uri="{FF2B5EF4-FFF2-40B4-BE49-F238E27FC236}">
                <a16:creationId xmlns:a16="http://schemas.microsoft.com/office/drawing/2014/main" id="{9B3C919A-C3E5-4BE2-BE53-0E9CD385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>
            <a:extLst>
              <a:ext uri="{FF2B5EF4-FFF2-40B4-BE49-F238E27FC236}">
                <a16:creationId xmlns:a16="http://schemas.microsoft.com/office/drawing/2014/main" id="{5EF15541-ED87-4FC4-9783-8DFC623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4E847-EF09-404C-BF75-37EA0682E10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4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>
            <a:extLst>
              <a:ext uri="{FF2B5EF4-FFF2-40B4-BE49-F238E27FC236}">
                <a16:creationId xmlns:a16="http://schemas.microsoft.com/office/drawing/2014/main" id="{032E6CB9-04A5-45B4-8E72-667F6CD8A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E19125E-2282-4C22-ADAC-14869B86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9B4D-F0EC-4EF6-9236-D95C2EA0257C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4" name="Tijdelijke aanduiding voor voettekst 2">
            <a:extLst>
              <a:ext uri="{FF2B5EF4-FFF2-40B4-BE49-F238E27FC236}">
                <a16:creationId xmlns:a16="http://schemas.microsoft.com/office/drawing/2014/main" id="{89B8BEBD-03AB-45DE-96C9-687EBB7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>
            <a:extLst>
              <a:ext uri="{FF2B5EF4-FFF2-40B4-BE49-F238E27FC236}">
                <a16:creationId xmlns:a16="http://schemas.microsoft.com/office/drawing/2014/main" id="{FE3D0108-07E1-4C34-B4DA-C4FCD27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0CC5-4F47-4D32-A885-C72F445F086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9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>
            <a:extLst>
              <a:ext uri="{FF2B5EF4-FFF2-40B4-BE49-F238E27FC236}">
                <a16:creationId xmlns:a16="http://schemas.microsoft.com/office/drawing/2014/main" id="{D344C5A6-C1CA-402F-A849-2EB649418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>
            <a:extLst>
              <a:ext uri="{FF2B5EF4-FFF2-40B4-BE49-F238E27FC236}">
                <a16:creationId xmlns:a16="http://schemas.microsoft.com/office/drawing/2014/main" id="{5DFCDC04-4ED5-4F85-848F-BC821314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45AF1-2C43-477B-8D42-17CF21A17F87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7" name="Tijdelijke aanduiding voor voettekst 5">
            <a:extLst>
              <a:ext uri="{FF2B5EF4-FFF2-40B4-BE49-F238E27FC236}">
                <a16:creationId xmlns:a16="http://schemas.microsoft.com/office/drawing/2014/main" id="{AAB87C7F-8D72-4CCF-A8F1-302A7F9E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>
            <a:extLst>
              <a:ext uri="{FF2B5EF4-FFF2-40B4-BE49-F238E27FC236}">
                <a16:creationId xmlns:a16="http://schemas.microsoft.com/office/drawing/2014/main" id="{7F2053CC-0217-4F90-AF97-B558C6D1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CC60-AA52-45C2-96B6-92EBE8A4B7B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2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DFD43B31-DBD1-4C30-99CB-2BEF2A5F5A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B39434F9-486D-47FA-B269-C941CFBCF6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B73E15-87C9-4185-80E4-92F730E65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F1CB3-B03F-4D00-AF89-B74D58C38EE2}" type="datetimeFigureOut">
              <a:rPr lang="nl-NL"/>
              <a:pPr>
                <a:defRPr/>
              </a:pPr>
              <a:t>16-2-2019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58DAF-490F-4FB2-98A2-F8CFBF23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7D4C92-FD5B-4C46-B02C-5913C2858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36D222-B198-4AD7-8AEB-2FE35A15CA8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0F07D20-C130-4E2A-AC9A-B94675CE5888}"/>
              </a:ext>
            </a:extLst>
          </p:cNvPr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1A150984-B3B3-4DDE-8010-B7869FB6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nl-BE" altLang="nl-BE"/>
              <a:t>Programming Advanced</a:t>
            </a:r>
          </a:p>
        </p:txBody>
      </p:sp>
      <p:sp>
        <p:nvSpPr>
          <p:cNvPr id="15363" name="Subtitel 2">
            <a:extLst>
              <a:ext uri="{FF2B5EF4-FFF2-40B4-BE49-F238E27FC236}">
                <a16:creationId xmlns:a16="http://schemas.microsoft.com/office/drawing/2014/main" id="{1310BBDD-BCC1-4781-BB36-307759D54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D45B874A-7FDE-4D60-93F2-C581FAD5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Programming Advanced</a:t>
            </a:r>
          </a:p>
        </p:txBody>
      </p:sp>
      <p:sp>
        <p:nvSpPr>
          <p:cNvPr id="16387" name="Tijdelijke aanduiding voor inhoud 2">
            <a:extLst>
              <a:ext uri="{FF2B5EF4-FFF2-40B4-BE49-F238E27FC236}">
                <a16:creationId xmlns:a16="http://schemas.microsoft.com/office/drawing/2014/main" id="{F66A2B99-2D21-4A96-85DC-B2C03F82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Studieomvang: 9 studiepunten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4,5 studiepunten: .NET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4,5 studiepunten: Java</a:t>
            </a:r>
          </a:p>
          <a:p>
            <a:r>
              <a:rPr lang="nl-BE" altLang="nl-BE"/>
              <a:t>.NET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Totaal: 4,5 stp * 28u/stp = 126u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Practicum: 42 uren (-3u projectweek)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altLang="nl-BE"/>
              <a:t>Zelfstudie: 84 uren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9E254807-200E-4C62-94AA-B91DDAC4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Doelstellingen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C06EC5C3-1AC4-4EB3-A6E0-C84C464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BE" sz="2800" dirty="0"/>
              <a:t>De student beheerst de meer geavanceerde concepten van .NET</a:t>
            </a:r>
          </a:p>
          <a:p>
            <a:pPr eaLnBrk="1" hangingPunct="1">
              <a:defRPr/>
            </a:pPr>
            <a:r>
              <a:rPr lang="nl-BE" sz="2800" dirty="0"/>
              <a:t>De student kan een web applicatie programmeren voor het .NET platform met behulp van het MVC framework</a:t>
            </a:r>
          </a:p>
          <a:p>
            <a:pPr eaLnBrk="1" hangingPunct="1">
              <a:defRPr/>
            </a:pPr>
            <a:r>
              <a:rPr lang="nl-BE" sz="2800" dirty="0"/>
              <a:t>De student kan een applicatie programmeren op een test-</a:t>
            </a:r>
            <a:r>
              <a:rPr lang="nl-BE" sz="2800" dirty="0" err="1"/>
              <a:t>driven</a:t>
            </a:r>
            <a:r>
              <a:rPr lang="nl-BE" sz="2800" dirty="0"/>
              <a:t> manier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nl-BE" altLang="nl-B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inhoud 2">
            <a:extLst>
              <a:ext uri="{FF2B5EF4-FFF2-40B4-BE49-F238E27FC236}">
                <a16:creationId xmlns:a16="http://schemas.microsoft.com/office/drawing/2014/main" id="{C27FF924-BF1A-4780-BA15-5384E873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en-US" dirty="0"/>
              <a:t>ASP.NET </a:t>
            </a:r>
            <a:r>
              <a:rPr lang="nl-BE" altLang="en-US" dirty="0" err="1"/>
              <a:t>Core</a:t>
            </a:r>
            <a:r>
              <a:rPr lang="nl-BE" altLang="en-US" dirty="0"/>
              <a:t> MVC</a:t>
            </a:r>
          </a:p>
          <a:p>
            <a:pPr lvl="1">
              <a:defRPr/>
            </a:pPr>
            <a:r>
              <a:rPr lang="nl-BE" altLang="en-US" dirty="0" err="1"/>
              <a:t>Introduction</a:t>
            </a:r>
            <a:endParaRPr lang="nl-BE" altLang="en-US" dirty="0"/>
          </a:p>
          <a:p>
            <a:pPr lvl="1">
              <a:defRPr/>
            </a:pPr>
            <a:r>
              <a:rPr lang="nl-BE" altLang="en-US" dirty="0"/>
              <a:t>Startup </a:t>
            </a:r>
            <a:r>
              <a:rPr lang="nl-BE" altLang="en-US" dirty="0" err="1"/>
              <a:t>and</a:t>
            </a:r>
            <a:r>
              <a:rPr lang="nl-BE" altLang="en-US" dirty="0"/>
              <a:t> middleware</a:t>
            </a:r>
          </a:p>
          <a:p>
            <a:pPr lvl="1">
              <a:defRPr/>
            </a:pPr>
            <a:r>
              <a:rPr lang="nl-BE" altLang="en-US" dirty="0"/>
              <a:t>Controllers</a:t>
            </a:r>
          </a:p>
          <a:p>
            <a:pPr lvl="1">
              <a:defRPr/>
            </a:pPr>
            <a:r>
              <a:rPr lang="nl-BE" altLang="en-US" dirty="0" err="1"/>
              <a:t>Models</a:t>
            </a:r>
            <a:endParaRPr lang="nl-BE" altLang="en-US" dirty="0"/>
          </a:p>
          <a:p>
            <a:pPr lvl="1">
              <a:defRPr/>
            </a:pPr>
            <a:r>
              <a:rPr lang="nl-BE" altLang="en-US" dirty="0" err="1"/>
              <a:t>Entity</a:t>
            </a:r>
            <a:r>
              <a:rPr lang="nl-BE" altLang="en-US" dirty="0"/>
              <a:t> Framework</a:t>
            </a:r>
          </a:p>
          <a:p>
            <a:pPr lvl="1">
              <a:defRPr/>
            </a:pPr>
            <a:r>
              <a:rPr lang="nl-BE" altLang="en-US" dirty="0"/>
              <a:t>(</a:t>
            </a:r>
            <a:r>
              <a:rPr lang="nl-BE" altLang="en-US" dirty="0" err="1"/>
              <a:t>Razor</a:t>
            </a:r>
            <a:r>
              <a:rPr lang="nl-BE" altLang="en-US" dirty="0"/>
              <a:t>) Views</a:t>
            </a:r>
          </a:p>
          <a:p>
            <a:pPr lvl="1">
              <a:defRPr/>
            </a:pPr>
            <a:r>
              <a:rPr lang="nl-BE" altLang="en-US" dirty="0" err="1"/>
              <a:t>Securing</a:t>
            </a:r>
            <a:r>
              <a:rPr lang="nl-BE" altLang="en-US" dirty="0"/>
              <a:t> a Web API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altLang="en-US" dirty="0"/>
          </a:p>
        </p:txBody>
      </p:sp>
      <p:sp>
        <p:nvSpPr>
          <p:cNvPr id="21507" name="Titel 1">
            <a:extLst>
              <a:ext uri="{FF2B5EF4-FFF2-40B4-BE49-F238E27FC236}">
                <a16:creationId xmlns:a16="http://schemas.microsoft.com/office/drawing/2014/main" id="{FE15B58E-06D1-4608-A5B5-AEEE5AB5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Inhoud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5D4870BB-B9A8-49B9-B6BD-1D20B9B9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Inhoud</a:t>
            </a:r>
          </a:p>
        </p:txBody>
      </p:sp>
      <p:sp>
        <p:nvSpPr>
          <p:cNvPr id="18435" name="Tijdelijke aanduiding voor inhoud 2">
            <a:extLst>
              <a:ext uri="{FF2B5EF4-FFF2-40B4-BE49-F238E27FC236}">
                <a16:creationId xmlns:a16="http://schemas.microsoft.com/office/drawing/2014/main" id="{7DF15ED1-6A7A-4B95-A28D-5F5BC12B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nl-BE" altLang="en-US" dirty="0"/>
              <a:t>Test-</a:t>
            </a:r>
            <a:r>
              <a:rPr lang="nl-BE" altLang="en-US" dirty="0" err="1"/>
              <a:t>Driven</a:t>
            </a:r>
            <a:r>
              <a:rPr lang="nl-BE" altLang="en-US" dirty="0"/>
              <a:t> Development (TDD)</a:t>
            </a:r>
          </a:p>
          <a:p>
            <a:pPr lvl="1">
              <a:defRPr/>
            </a:pPr>
            <a:r>
              <a:rPr lang="nl-BE" altLang="en-US" dirty="0" err="1"/>
              <a:t>Introduction</a:t>
            </a:r>
            <a:endParaRPr lang="nl-BE" altLang="en-US" dirty="0"/>
          </a:p>
          <a:p>
            <a:pPr lvl="1">
              <a:defRPr/>
            </a:pPr>
            <a:r>
              <a:rPr lang="nl-BE" altLang="en-US" dirty="0" err="1"/>
              <a:t>Mocking</a:t>
            </a:r>
            <a:endParaRPr lang="nl-BE" altLang="en-US" dirty="0"/>
          </a:p>
          <a:p>
            <a:pPr lvl="1">
              <a:defRPr/>
            </a:pPr>
            <a:r>
              <a:rPr lang="nl-BE" altLang="en-US" dirty="0"/>
              <a:t>Using TDD </a:t>
            </a:r>
            <a:r>
              <a:rPr lang="nl-BE" altLang="en-US" dirty="0" err="1"/>
              <a:t>to</a:t>
            </a:r>
            <a:r>
              <a:rPr lang="nl-BE" altLang="en-US" dirty="0"/>
              <a:t> </a:t>
            </a:r>
            <a:r>
              <a:rPr lang="nl-BE" altLang="en-US" dirty="0" err="1"/>
              <a:t>develop</a:t>
            </a:r>
            <a:r>
              <a:rPr lang="nl-BE" altLang="en-US" dirty="0"/>
              <a:t> MVC </a:t>
            </a:r>
            <a:r>
              <a:rPr lang="nl-BE" altLang="en-US" dirty="0" err="1"/>
              <a:t>applications</a:t>
            </a:r>
            <a:endParaRPr lang="nl-BE" altLang="en-US" dirty="0"/>
          </a:p>
          <a:p>
            <a:pPr lvl="1">
              <a:defRPr/>
            </a:pPr>
            <a:endParaRPr lang="nl-BE" altLang="en-US" dirty="0"/>
          </a:p>
          <a:p>
            <a:pPr>
              <a:defRPr/>
            </a:pPr>
            <a:endParaRPr lang="nl-BE" alt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2227BAA-F8F0-4309-BA51-AA27065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Cursusmateriaal</a:t>
            </a:r>
          </a:p>
        </p:txBody>
      </p:sp>
      <p:sp>
        <p:nvSpPr>
          <p:cNvPr id="22531" name="Tijdelijke aanduiding voor inhoud 2">
            <a:extLst>
              <a:ext uri="{FF2B5EF4-FFF2-40B4-BE49-F238E27FC236}">
                <a16:creationId xmlns:a16="http://schemas.microsoft.com/office/drawing/2014/main" id="{59307781-7177-40E2-931E-330DFE6C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Slides</a:t>
            </a:r>
          </a:p>
          <a:p>
            <a:r>
              <a:rPr lang="nl-BE" altLang="nl-BE"/>
              <a:t>Oefeningen via slides / blackboard</a:t>
            </a:r>
          </a:p>
          <a:p>
            <a:r>
              <a:rPr lang="nl-BE" altLang="nl-BE"/>
              <a:t>Pluralsight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9EE96F15-1485-49B0-BAF7-3FBE503D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Evaluatie</a:t>
            </a:r>
          </a:p>
        </p:txBody>
      </p:sp>
      <p:sp>
        <p:nvSpPr>
          <p:cNvPr id="23555" name="Tijdelijke aanduiding voor inhoud 2">
            <a:extLst>
              <a:ext uri="{FF2B5EF4-FFF2-40B4-BE49-F238E27FC236}">
                <a16:creationId xmlns:a16="http://schemas.microsoft.com/office/drawing/2014/main" id="{1D90AB64-19CC-4A48-9CEE-8E989709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50"/>
            <a:ext cx="8229600" cy="4525963"/>
          </a:xfrm>
        </p:spPr>
        <p:txBody>
          <a:bodyPr/>
          <a:lstStyle/>
          <a:p>
            <a:r>
              <a:rPr lang="nl-BE" altLang="nl-BE"/>
              <a:t>Eerste examenkans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  <a:p>
            <a:r>
              <a:rPr lang="nl-BE" altLang="nl-BE"/>
              <a:t>Tweede examenkans</a:t>
            </a:r>
          </a:p>
          <a:p>
            <a:endParaRPr lang="nl-BE" altLang="nl-BE"/>
          </a:p>
          <a:p>
            <a:endParaRPr lang="nl-BE" altLang="nl-BE"/>
          </a:p>
          <a:p>
            <a:endParaRPr lang="nl-BE" altLang="nl-BE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D06AD17-7C28-4762-B74B-466244E78E95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1957388"/>
          <a:ext cx="8566149" cy="1543050"/>
        </p:xfrm>
        <a:graphic>
          <a:graphicData uri="http://schemas.openxmlformats.org/drawingml/2006/table">
            <a:tbl>
              <a:tblPr/>
              <a:tblGrid>
                <a:gridCol w="216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l"/>
                      <a:r>
                        <a:rPr lang="nl-BE" sz="1700" dirty="0">
                          <a:solidFill>
                            <a:srgbClr val="FFFFFF"/>
                          </a:solidFill>
                          <a:effectLst/>
                        </a:rPr>
                        <a:t>Moment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Vorm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Opmerking</a:t>
                      </a:r>
                    </a:p>
                  </a:txBody>
                  <a:tcPr marL="45166" marR="45166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611"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Juni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schriftelijk open boek laptop (zonder internettoegang)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800" dirty="0">
                          <a:effectLst/>
                        </a:rPr>
                        <a:t>50,00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Deel .NET.</a:t>
                      </a:r>
                      <a:br>
                        <a:rPr lang="nl-BE" sz="1800" dirty="0">
                          <a:effectLst/>
                        </a:rPr>
                      </a:br>
                      <a:r>
                        <a:rPr lang="nl-BE" sz="1800" dirty="0">
                          <a:effectLst/>
                        </a:rPr>
                        <a:t>Een deel van het examen is schriftelijk gesloten boek. (15%)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8" name="Rectangle 1">
            <a:extLst>
              <a:ext uri="{FF2B5EF4-FFF2-40B4-BE49-F238E27FC236}">
                <a16:creationId xmlns:a16="http://schemas.microsoft.com/office/drawing/2014/main" id="{02A4CB19-8231-453C-9CEA-8A8C7F10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957388"/>
            <a:ext cx="95170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br>
              <a:rPr lang="nl-NL" altLang="nl-BE" sz="1800"/>
            </a:br>
            <a:endParaRPr lang="nl-NL" altLang="nl-BE" sz="180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901AAE9C-61DF-408F-AD36-43313C0BEA51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4308475"/>
          <a:ext cx="8229601" cy="1543050"/>
        </p:xfrm>
        <a:graphic>
          <a:graphicData uri="http://schemas.openxmlformats.org/drawingml/2006/table">
            <a:tbl>
              <a:tblPr/>
              <a:tblGrid>
                <a:gridCol w="20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0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l"/>
                      <a:r>
                        <a:rPr lang="nl-BE" sz="1700" dirty="0">
                          <a:solidFill>
                            <a:srgbClr val="FFFFFF"/>
                          </a:solidFill>
                          <a:effectLst/>
                        </a:rPr>
                        <a:t>Moment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Vorm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%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700">
                          <a:solidFill>
                            <a:srgbClr val="FFFFFF"/>
                          </a:solidFill>
                          <a:effectLst/>
                        </a:rPr>
                        <a:t>Opmerking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611">
                <a:tc>
                  <a:txBody>
                    <a:bodyPr/>
                    <a:lstStyle/>
                    <a:p>
                      <a:pPr fontAlgn="ctr"/>
                      <a:r>
                        <a:rPr lang="nl-BE" sz="1700" dirty="0">
                          <a:effectLst/>
                        </a:rPr>
                        <a:t>Aug/sept</a:t>
                      </a:r>
                    </a:p>
                  </a:txBody>
                  <a:tcPr marL="45168" marR="45168" marT="45160" marB="45160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schriftelijk open boek laptop (zonder internettoegang)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800" dirty="0">
                          <a:effectLst/>
                        </a:rPr>
                        <a:t>50,00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BE" sz="1800" dirty="0">
                          <a:effectLst/>
                        </a:rPr>
                        <a:t>Deel .NET.</a:t>
                      </a:r>
                      <a:br>
                        <a:rPr lang="nl-BE" sz="1800" dirty="0">
                          <a:effectLst/>
                        </a:rPr>
                      </a:br>
                      <a:r>
                        <a:rPr lang="nl-BE" sz="1800" dirty="0">
                          <a:effectLst/>
                        </a:rPr>
                        <a:t>Een deel van het examen is schriftelijk gesloten boek. (15%)</a:t>
                      </a:r>
                    </a:p>
                  </a:txBody>
                  <a:tcPr marL="47625" marR="47625" marT="47628" marB="47628" anchor="ctr">
                    <a:lnL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EF2510A1-FD4C-4911-8667-07463F52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Wat wordt van jullie verwacht</a:t>
            </a:r>
          </a:p>
        </p:txBody>
      </p:sp>
      <p:sp>
        <p:nvSpPr>
          <p:cNvPr id="24579" name="Tijdelijke aanduiding voor inhoud 2">
            <a:extLst>
              <a:ext uri="{FF2B5EF4-FFF2-40B4-BE49-F238E27FC236}">
                <a16:creationId xmlns:a16="http://schemas.microsoft.com/office/drawing/2014/main" id="{F1181FE2-51C7-4895-9F79-5AFA0F7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/>
              <a:t>Meewerken tijdens de les</a:t>
            </a:r>
          </a:p>
          <a:p>
            <a:r>
              <a:rPr lang="nl-BE" altLang="nl-BE"/>
              <a:t>Oefeningen die niet klaar zijn tijdens de les worden thuis verder afgewerkt</a:t>
            </a:r>
          </a:p>
          <a:p>
            <a:r>
              <a:rPr lang="nl-BE" altLang="nl-BE"/>
              <a:t>Niet toegelaten tijdens de les: surfen, facebook, andere sociale media,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156</TotalTime>
  <Words>151</Words>
  <Application>Microsoft Office PowerPoint</Application>
  <PresentationFormat>Diavoorstelling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Presentatie</vt:lpstr>
      <vt:lpstr>Programming Advanced</vt:lpstr>
      <vt:lpstr>Programming Advanced</vt:lpstr>
      <vt:lpstr>Doelstellingen</vt:lpstr>
      <vt:lpstr>Inhoud</vt:lpstr>
      <vt:lpstr>Inhoud</vt:lpstr>
      <vt:lpstr>Cursusmateriaal</vt:lpstr>
      <vt:lpstr>Evaluatie</vt:lpstr>
      <vt:lpstr>Wat wordt van jullie verwacht</vt:lpstr>
    </vt:vector>
  </TitlesOfParts>
  <Company>PHL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Evy Schröter</dc:creator>
  <cp:lastModifiedBy>Wesley Hendrikx</cp:lastModifiedBy>
  <cp:revision>55</cp:revision>
  <dcterms:created xsi:type="dcterms:W3CDTF">2013-03-26T10:10:44Z</dcterms:created>
  <dcterms:modified xsi:type="dcterms:W3CDTF">2019-02-16T15:22:51Z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