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sldIdLst>
    <p:sldId id="256" r:id="rId5"/>
    <p:sldId id="258" r:id="rId6"/>
    <p:sldId id="257" r:id="rId7"/>
    <p:sldId id="259" r:id="rId8"/>
    <p:sldId id="260" r:id="rId9"/>
    <p:sldId id="261" r:id="rId10"/>
    <p:sldId id="263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jke Willems" initials="MW" lastIdx="1" clrIdx="0">
    <p:extLst>
      <p:ext uri="{19B8F6BF-5375-455C-9EA6-DF929625EA0E}">
        <p15:presenceInfo xmlns:p15="http://schemas.microsoft.com/office/powerpoint/2012/main" userId="S-1-5-21-1886147242-600034149-3961559718-30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57109" autoAdjust="0"/>
  </p:normalViewPr>
  <p:slideViewPr>
    <p:cSldViewPr snapToGrid="0">
      <p:cViewPr varScale="1">
        <p:scale>
          <a:sx n="65" d="100"/>
          <a:sy n="65" d="100"/>
        </p:scale>
        <p:origin x="2526" y="6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E753A-9A06-804F-98E6-FD33E57F14C8}" type="datetimeFigureOut">
              <a:rPr lang="nl-NL" smtClean="0"/>
              <a:t>23-2-2019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191BA-05A7-A44A-B328-DC6A54A84F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6542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/>
              <a:t>Controllers in </a:t>
            </a:r>
            <a:r>
              <a:rPr lang="nl-BE" u="sng" dirty="0" err="1"/>
              <a:t>the</a:t>
            </a:r>
            <a:r>
              <a:rPr lang="nl-BE" u="sng" dirty="0"/>
              <a:t> MVC Framework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popular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design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mechanics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client.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133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Conventional</a:t>
            </a:r>
            <a:r>
              <a:rPr lang="nl-BE" u="sng" dirty="0"/>
              <a:t>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fake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run. How do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 name/action name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second action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dozens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hundreds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controllers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browser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/controller name/action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conventional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route, 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alongside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conventional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templated-based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routing,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attribute-based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routing.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7401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Attribute</a:t>
            </a:r>
            <a:r>
              <a:rPr lang="nl-BE" u="sng" dirty="0"/>
              <a:t>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routes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Microsoft.AspNetCore.Mvc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Ctrl+period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Ctrl+period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level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level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particular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or action.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7596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Attribute</a:t>
            </a:r>
            <a:r>
              <a:rPr lang="nl-BE" u="sng" dirty="0"/>
              <a:t>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Essentially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 of routing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well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route,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route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Fortunately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combine these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 builder templates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is say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first part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(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hierarchical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second segment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case, we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empty string,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enter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There’s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occurs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has been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public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2350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Attribute</a:t>
            </a:r>
            <a:r>
              <a:rPr lang="nl-BE" u="sng" dirty="0"/>
              <a:t>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more explicit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URL, or more explicit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routing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say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particular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 is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differentiate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7033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Attribute</a:t>
            </a:r>
            <a:r>
              <a:rPr lang="nl-BE" u="sng" dirty="0"/>
              <a:t>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special tokens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little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easier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 of token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token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[controller]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Tokens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appear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square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brackets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[controller]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appears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first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whatever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attached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approach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little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class, (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controller),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[action]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token.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“action”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square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brackets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these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hierarchical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have a route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 route,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/controller/action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4200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Attribute</a:t>
            </a:r>
            <a:r>
              <a:rPr lang="nl-BE" u="sng" dirty="0"/>
              <a:t>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specifying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a few actions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syntax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[Route (“[controller]/[action]”)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parameters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end.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328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Attribute</a:t>
            </a:r>
            <a:r>
              <a:rPr lang="nl-BE" u="sng" dirty="0"/>
              <a:t>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literal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company/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literal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company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/company/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attribute-based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routing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situations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route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controller 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controller.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special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conventions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Startup.cs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avoid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template routes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altogether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keep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routing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right next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controllers.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attribute-based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routes, 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combine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little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 more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at controllers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themselves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offer.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7236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/>
              <a:t>Controller </a:t>
            </a:r>
            <a:r>
              <a:rPr lang="nl-BE" u="sng" dirty="0" err="1"/>
              <a:t>and</a:t>
            </a:r>
            <a:r>
              <a:rPr lang="nl-BE" u="sng" dirty="0"/>
              <a:t> </a:t>
            </a:r>
            <a:r>
              <a:rPr lang="nl-BE" u="sng" dirty="0" err="1"/>
              <a:t>IActionResult</a:t>
            </a:r>
            <a:endParaRPr lang="nl-BE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far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been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C# classes as controllers.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classes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base class,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approach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MVC,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more common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controller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controller base class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 class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access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contextual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well 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help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types like strings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integers, but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complex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like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restaurant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associated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typically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encapsulate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IActionResult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interface.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different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interface,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contents of a file, or a view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HTML. </a:t>
            </a:r>
          </a:p>
          <a:p>
            <a:endParaRPr lang="nl-BE" b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0837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/>
              <a:t>Controller </a:t>
            </a:r>
            <a:r>
              <a:rPr lang="nl-BE" u="sng" dirty="0" err="1"/>
              <a:t>and</a:t>
            </a:r>
            <a:r>
              <a:rPr lang="nl-BE" u="sng" dirty="0"/>
              <a:t> </a:t>
            </a:r>
            <a:r>
              <a:rPr lang="nl-BE" u="sng" dirty="0" err="1"/>
              <a:t>IActionResult</a:t>
            </a:r>
            <a:endParaRPr lang="nl-BE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 a look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AboutController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keyword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members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inherit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 class,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System.Object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implicit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 class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in.NET.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4588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/>
              <a:t>Controller </a:t>
            </a:r>
            <a:r>
              <a:rPr lang="nl-BE" u="sng" dirty="0" err="1"/>
              <a:t>and</a:t>
            </a:r>
            <a:r>
              <a:rPr lang="nl-BE" u="sng" dirty="0"/>
              <a:t> </a:t>
            </a:r>
            <a:r>
              <a:rPr lang="nl-BE" u="sng" dirty="0" err="1"/>
              <a:t>IActionResult</a:t>
            </a:r>
            <a:endParaRPr lang="nl-BE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Microsoft.AspNetCore.Mvc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a look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members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variety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contextual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controllerContext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even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ActionDescriptor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controller. (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this.ControllerContext.ActionDescriptor.ActionName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this.ControllerContext.ActionDescriptor.ControllerName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,…)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6157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Model View Controller Design </a:t>
            </a:r>
            <a:r>
              <a:rPr lang="nl-BE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  <a:endParaRPr lang="nl-BE" sz="120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MVC Framework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design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stands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stands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is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MVC design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popular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design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interface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 software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typically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combine a model view controller UI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design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like data access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messaging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full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stack.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MVC,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a controller class, 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controller's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job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together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Perhaps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browser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/restaurants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GET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list of restaurants,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together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display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 of restaurants.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model is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responsible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holding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wants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case, a list of restaurants,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C# class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perhaps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complex model.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building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XML or JSON 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page,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select a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takes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in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construct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page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is sent back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response.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response transaction.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these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basics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design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these steps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chapter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overall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keep a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separation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concerns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is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responsible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taking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building a model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carries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is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responsible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transforming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focus on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job.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order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right 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ASP. NET MVC,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different controllers.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53578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/>
              <a:t>Controller </a:t>
            </a:r>
            <a:r>
              <a:rPr lang="nl-BE" u="sng" dirty="0" err="1"/>
              <a:t>and</a:t>
            </a:r>
            <a:r>
              <a:rPr lang="nl-BE" u="sng" dirty="0"/>
              <a:t> </a:t>
            </a:r>
            <a:r>
              <a:rPr lang="nl-BE" u="sng" dirty="0" err="1"/>
              <a:t>IActionResult</a:t>
            </a:r>
            <a:endParaRPr lang="nl-BE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HttpContext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(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this.HttpContext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HttpContext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 middleware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delegate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manipulate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response object (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this.HttpContext.Response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this.HttpContext.Request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headers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this.HttpContext.Request.Headers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typically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avoid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HttpContext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speaking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usually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easier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manipulate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response.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easier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usually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feature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little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 cleaner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little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easier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unit test.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we move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course.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contextual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majority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IActionResult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BadRequest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IActionResult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status code of 400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400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error.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telling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they've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made a bad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perhaps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invalid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a file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a file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byte array or a filestream 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file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drive.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helper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content in a more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manner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these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construct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IActionResult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statement,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change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type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Technically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anytime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controller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returns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strongly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type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exact type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returning.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course,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might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different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has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type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IActionResult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helpers,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IActionResult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run.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root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interesting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important concept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particularly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test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controllers.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immediately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response.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 right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return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IActionResult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next.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later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processing pipeline,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action,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concept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concept of separate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is return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content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do, return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later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processing pipeline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down over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response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over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reason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concept is important,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versus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flexibility.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easily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inspect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without setting up a web server 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happen.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extensibility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points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plug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action,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might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perhaps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augment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sent back in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even change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circumstances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had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concept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content.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75260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/>
              <a:t>Controller </a:t>
            </a:r>
            <a:r>
              <a:rPr lang="nl-BE" u="sng" dirty="0" err="1"/>
              <a:t>and</a:t>
            </a:r>
            <a:r>
              <a:rPr lang="nl-BE" u="sng" dirty="0"/>
              <a:t> </a:t>
            </a:r>
            <a:r>
              <a:rPr lang="nl-BE" u="sng" dirty="0" err="1"/>
              <a:t>IActionResult</a:t>
            </a:r>
            <a:endParaRPr lang="nl-BE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flexibility,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introduce a model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produce a response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new folder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way, controllers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folder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folder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easy.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even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different class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class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Restaurant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hook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database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later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course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 a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model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display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information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somehow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model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right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until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get a database hooked up),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instantiate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new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Restaurant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OdeToFood.Models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hard-code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1, Name =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Scott's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Pizza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information back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introduce a new type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An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IActionResult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produce HTML, are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produce XML or JSON?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Well,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want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Restaurant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later in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pipeline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ahead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browser,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response.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building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like.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typically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service 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database.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model,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Later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processing pipeline,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response,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yourself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response.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as JSON, or XML, 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plugged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format, CSV format, PDF format, images,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whatever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familiar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term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HTTP-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behind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scenes is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negotiation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header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accept a JSON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scenario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happens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JSON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response.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building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 information,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webpage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display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 information,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at next.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6494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Rendering</a:t>
            </a:r>
            <a:r>
              <a:rPr lang="nl-BE" u="sng" dirty="0"/>
              <a:t> Views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popular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engine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ASP. NET MVC.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engine, a controller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decides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produce a 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ViewResult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carry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of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way,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file on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filesystem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default, a file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cshtml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C#,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ViewResult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optionally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carry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along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model 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has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decided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produce a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out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filesystem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produce HTML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8236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Rendering</a:t>
            </a:r>
            <a:r>
              <a:rPr lang="nl-BE" u="sng" dirty="0"/>
              <a:t> Views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new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built-in helper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View()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a 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view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is save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happens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refresh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changes.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framework returns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error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error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view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Index?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return a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name is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name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51061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Rendering</a:t>
            </a:r>
            <a:r>
              <a:rPr lang="nl-BE" u="sng" dirty="0"/>
              <a:t> Views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overload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different view name,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home view,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home.cshtml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Home.cshtml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has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Views/Home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folder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project, or in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Views/Shared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view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single controller,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folder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/Views/&lt;name of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controller&gt;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name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is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later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course.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view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multiple controllers,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easy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different controllers.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name,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HTML. 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77935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Rendering</a:t>
            </a:r>
            <a:r>
              <a:rPr lang="nl-BE" u="sng" dirty="0"/>
              <a:t> Views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right-click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new folder.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new folder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way,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do have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folder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live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new item,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appears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default name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Visual Studio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Index.cshtml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delete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snippet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“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hit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snippet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Visual Studio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basic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page.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have a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ahead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put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h1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div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 view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save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view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MVC Framework went out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found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cshtml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extension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views, found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response,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browser. 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43609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Rendering</a:t>
            </a:r>
            <a:r>
              <a:rPr lang="nl-BE" u="sng" dirty="0"/>
              <a:t> Views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 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pass a model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along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deliver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special property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have access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@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property,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uppercase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anytime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@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writing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C# code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block of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later, or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@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keyword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IntelliSense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these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inherit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base class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engine.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have access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restaurant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restaurant has a name,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Model.Name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produce a string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 name,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 name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appear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output,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does. 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66167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Rendering</a:t>
            </a:r>
            <a:r>
              <a:rPr lang="nl-BE" u="sng" dirty="0"/>
              <a:t> Views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@Model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IntelliSense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Visual Studio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Visual Studio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Restaurant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means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compiler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might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restaurant.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potentially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@model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lowercase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m,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directive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information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engine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construct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behind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scenes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way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influencing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engine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exact type of a model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OdeToFood.Models.Restaurant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 of model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uppercase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OdeToFood.Models.Restaurant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object has a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“The ID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@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Model.Id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&lt;div&gt; element.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behind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more detail later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course,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easy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intersperse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HTML, like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h1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little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C#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off pieces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display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appropriate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homepage,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model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 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display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as HTML,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along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object,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accept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mix up HTML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C#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appropriate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display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essence of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view controller design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controller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model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model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carry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along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controller is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responsible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receiving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building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view is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responsible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taking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producing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end, we have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separation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concerns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mixed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9799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/>
              <a:t>A </a:t>
            </a:r>
            <a:r>
              <a:rPr lang="nl-BE" u="sng" dirty="0" err="1"/>
              <a:t>Table</a:t>
            </a:r>
            <a:r>
              <a:rPr lang="nl-BE" u="sng" dirty="0"/>
              <a:t> full of Restaurants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have.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single restaurant, w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display multiple restaurants,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end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course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a Microsoft SQL server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attached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SQL server database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multiple restaurants,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homepage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website, we 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display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ahead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easy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switch over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SQL Server.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talk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service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new folder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project,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folder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IGreeter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 up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IGreeter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consistent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in. NET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C#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IGreeter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OdeToFood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/Services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OdeToFood.Services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means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fix up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statements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Startup.cs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later. 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68457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/>
              <a:t>A </a:t>
            </a:r>
            <a:r>
              <a:rPr lang="nl-BE" u="sng" dirty="0" err="1"/>
              <a:t>Table</a:t>
            </a:r>
            <a:r>
              <a:rPr lang="nl-BE" u="sng" dirty="0"/>
              <a:t> full of Restaurants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right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interface,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talk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service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interface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easy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swap out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at test time or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interface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operations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update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delete restaurants.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right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is return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IEnumerable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Restaurant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OdeToFood.Models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interface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class,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InMemoryRestaurantData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later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course,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hooking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SQL Server database.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ASP.NET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right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keep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list of restaurants in memory,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display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have hard-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private field, a list of restaurant,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_restaurants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snippet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restaurants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new list of restaurant.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new restaurant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1,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Scott's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Pizza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2, a name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Tersiguels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more restaurant,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3, name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equals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King's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Contrivance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in-memory restaurant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interface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Visual Studio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Ctrl+period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field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down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bottom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like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private fields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is return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restaurants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have.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even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link statements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a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restaurant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ascending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do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caution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careful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list,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list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thread-safe,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InMemoryRestaurantData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single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across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multiple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issues.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issues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InMemoryRestaurantData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development.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does talk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SQL Server,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holding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in-memory list,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issues.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5477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/>
              <a:t>Routing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ASP.NET middleware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last module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processing 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middleware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routing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Startup.cs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middleware.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approach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convention-based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templates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at a URL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controller name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name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ultimate goal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on a controller.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controller is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C# class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is a public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approach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routing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call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attribute-based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attribute-based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routing,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C#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classes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themselves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let ASP.NET MVC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at these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different approaches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4295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/>
              <a:t>A </a:t>
            </a:r>
            <a:r>
              <a:rPr lang="nl-BE" u="sng" dirty="0" err="1"/>
              <a:t>Table</a:t>
            </a:r>
            <a:r>
              <a:rPr lang="nl-BE" u="sng" dirty="0"/>
              <a:t> full of Restaurants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InMemoryRestaurantData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typically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ASP.NET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inject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injecting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ILogger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IGreeter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IGreeter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service, we had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register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IGreeter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ConfigureServices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 data.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OdeToFood.Services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access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IGreeter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AddSingleton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AddScoped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whenever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let”s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InMemoryRestaurantData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AddSingleton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way of telling ASP.NET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across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IGreeter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way of telling ASP.NET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next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lifetime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typically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data access component. 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85697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/>
              <a:t>A </a:t>
            </a:r>
            <a:r>
              <a:rPr lang="nl-BE" u="sng" dirty="0" err="1"/>
              <a:t>Table</a:t>
            </a:r>
            <a:r>
              <a:rPr lang="nl-BE" u="sng" dirty="0"/>
              <a:t> full of Restaurants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ASP.NET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access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here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OdeToFood.Services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way,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single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smart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enough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service,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service provider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say, do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incoming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new private field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hard-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interesting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approach,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later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course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do switch over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real database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in-memory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change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deliver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farther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let me save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browser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refresh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engine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OrderedEnumerable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restaurant,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is,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restaurants. 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model type of a single restaurant.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@model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telling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single restaurant, but we pass in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restaurants,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error.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06407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/>
              <a:t>A </a:t>
            </a:r>
            <a:r>
              <a:rPr lang="nl-BE" u="sng" dirty="0" err="1"/>
              <a:t>Table</a:t>
            </a:r>
            <a:r>
              <a:rPr lang="nl-BE" u="sng" dirty="0"/>
              <a:t> of Restaurants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easy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enough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fix.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take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IEnumerable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Restaurant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list,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enumerable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iqueryable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dozens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interfaces in .NET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IEnumerable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pretty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single restaurant, let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snippet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is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C# statement.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@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switch over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C# mode,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uppercase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property),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mix of C#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engine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loop, a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loop,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around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block of HTML,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is stamp out a copy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smart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enough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switch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C# mode,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statement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opening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brace,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switch back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literal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mode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opening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switch back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C# mode.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more detail later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course.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restaurant.Id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output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C#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statements,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statements,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statements,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looping construct like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multiple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snippet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restaurant.Name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changes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save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index.cshtml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refresh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interface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pretty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alphabetically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6126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Conventional</a:t>
            </a:r>
            <a:r>
              <a:rPr lang="nl-BE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Routes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chapter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middleware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root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localhost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:&lt;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portnumber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&gt;. </a:t>
            </a:r>
            <a:endParaRPr lang="nl-BE" i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6134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Conventional</a:t>
            </a:r>
            <a:r>
              <a:rPr lang="nl-BE" u="sng" dirty="0"/>
              <a:t>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happening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behind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scenes.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route,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useMVC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means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no routes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display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found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run,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found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tip: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response,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sometimes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little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careful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headers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response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string,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browser,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browser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interpret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content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help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headers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interpret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Sometimes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low-level middleware like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 HTTP headers like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status code,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ContentType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browser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interpret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response.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mime type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browser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content type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search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mime types,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various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content type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identifiers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2786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Conventional</a:t>
            </a:r>
            <a:r>
              <a:rPr lang="nl-BE" u="sng" dirty="0"/>
              <a:t> Routes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overload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UseMvc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Action&lt;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IRouteBuilder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delegate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return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parameter of type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IRouteBuilder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UseMvc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along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route builder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 a chance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Visual Studio.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name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ConfigureRoutes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Ctrl+period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Visual Studio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do get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IRouteBuilder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parameter.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proper name like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routeBuilder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ConfigureRoutes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routeBuilder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more routes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 of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is 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MapRoute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MapRoute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friendly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route,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template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template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apart a URL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instantiate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object. 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incoming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/Home/Index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 action.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case,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name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first part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name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second part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way,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don't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explicitly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of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word “controller”;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end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URL like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/Home/Index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particular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route.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name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 is controller.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first part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segment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name.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URL like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/Home/Index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name is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class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name is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controller,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1623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Conventional</a:t>
            </a:r>
            <a:r>
              <a:rPr lang="nl-BE" u="sng" dirty="0"/>
              <a:t>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literal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here.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/Home/Index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template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like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/controller name /action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6992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Conventional</a:t>
            </a:r>
            <a:r>
              <a:rPr lang="nl-BE" u="sng" dirty="0"/>
              <a:t>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routes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routeBuilder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course,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single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conventional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arbitrary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up a record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database. 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 template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slash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like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later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course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controller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 or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HomeContorller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parameter,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right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syntax,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parameter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question mark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particular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third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segment,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/Home/Index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enough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template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found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second.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name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/home/index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template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incoming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name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name.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does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root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783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Conventional</a:t>
            </a:r>
            <a:r>
              <a:rPr lang="nl-BE" u="sng" dirty="0"/>
              <a:t>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template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template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UseMvcWithDefaultRoute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UseMvcWithDefaultRoute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these parameters.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 does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default name of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controller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sense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default.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name 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conventional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root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website, as well 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action is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specifying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/home/index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bit of flexibility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template.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630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999" y="1113180"/>
            <a:ext cx="9144000" cy="2033637"/>
          </a:xfrm>
        </p:spPr>
        <p:txBody>
          <a:bodyPr anchor="b"/>
          <a:lstStyle>
            <a:lvl1pPr algn="ctr">
              <a:defRPr sz="6000"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697355" y="3322846"/>
            <a:ext cx="4797288" cy="216355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23/02/2019</a:t>
            </a:fld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94" y="3504354"/>
            <a:ext cx="3691761" cy="3353646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1" y="6248784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1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23/02/2019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9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23/02/2019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1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23/02/2019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5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23/02/2019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1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23/02/2019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2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23/02/2019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8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2427890" y="6356350"/>
            <a:ext cx="1411014" cy="365125"/>
          </a:xfrm>
        </p:spPr>
        <p:txBody>
          <a:bodyPr/>
          <a:lstStyle/>
          <a:p>
            <a:fld id="{6D69ACB7-8DA7-4AF8-A474-46A1998EDF52}" type="datetimeFigureOut">
              <a:rPr lang="nl-BE" smtClean="0"/>
              <a:t>23/02/2019</a:t>
            </a:fld>
            <a:endParaRPr lang="nl-BE" dirty="0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411014" cy="365125"/>
          </a:xfrm>
        </p:spPr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0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23/02/2019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3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23/02/2019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3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23/02/2019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4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23/02/2019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0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242789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23/02/2019</a:t>
            </a:fld>
            <a:endParaRPr lang="nl-BE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</a:t>
            </a:r>
            <a:r>
              <a:rPr lang="nl-NL" dirty="0" err="1"/>
              <a:t>niveaua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094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8A61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Tx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41027-7817-49F1-BD89-F26E1DE1A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ASP.NET </a:t>
            </a:r>
            <a:r>
              <a:rPr lang="nl-BE" dirty="0" err="1"/>
              <a:t>Core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4165C5F-B5F1-42A1-8D6C-E93FA0F592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44096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2B3D64-72EB-4227-AA76-857A4BC6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Conventional</a:t>
            </a:r>
            <a:r>
              <a:rPr lang="nl-BE" dirty="0"/>
              <a:t> Routes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C854287F-FE9A-474F-A367-390ED707F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6023" y="2089378"/>
            <a:ext cx="6572250" cy="16192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CCA7E8AD-C7E0-4BD1-A8F5-D3EBDE426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36" y="4107318"/>
            <a:ext cx="4083485" cy="1361162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C29B7BE8-0284-40ED-BFE2-4855B7C74FC5}"/>
              </a:ext>
            </a:extLst>
          </p:cNvPr>
          <p:cNvSpPr/>
          <p:nvPr/>
        </p:nvSpPr>
        <p:spPr>
          <a:xfrm>
            <a:off x="2254683" y="4399592"/>
            <a:ext cx="1929009" cy="41335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6219685-6BF5-48CC-9874-D0CE738B3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4662" y="4071670"/>
            <a:ext cx="4343400" cy="1247775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F0D4EFE8-76E9-4873-94E1-B47F2988DFA4}"/>
              </a:ext>
            </a:extLst>
          </p:cNvPr>
          <p:cNvSpPr/>
          <p:nvPr/>
        </p:nvSpPr>
        <p:spPr>
          <a:xfrm>
            <a:off x="8118953" y="4363944"/>
            <a:ext cx="2114811" cy="41335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BC5D7BF6-15FB-4E9B-BFBB-D465622615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9820" y="5468480"/>
            <a:ext cx="4343400" cy="1095375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55DE4F77-1794-4811-8BC0-73A9DF941D09}"/>
              </a:ext>
            </a:extLst>
          </p:cNvPr>
          <p:cNvSpPr/>
          <p:nvPr/>
        </p:nvSpPr>
        <p:spPr>
          <a:xfrm>
            <a:off x="4835047" y="5760753"/>
            <a:ext cx="2693226" cy="47789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8644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86787-9F49-4015-B7EA-A9EBF9673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Conventional</a:t>
            </a:r>
            <a:r>
              <a:rPr lang="nl-BE" dirty="0"/>
              <a:t> Routes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7C89A9-C888-4B8E-9413-617F7ADF3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AboutController</a:t>
            </a:r>
            <a:r>
              <a:rPr lang="nl-BE" dirty="0"/>
              <a:t> </a:t>
            </a:r>
          </a:p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9ACA6F6-59AE-4CBD-B7EE-615D6E34D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672" y="1406454"/>
            <a:ext cx="4914378" cy="4874553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F94691F0-A044-4C23-8F5C-494A9686F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79" y="2957523"/>
            <a:ext cx="4352925" cy="128587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3C05645-71F6-46F9-9DE6-666895F85A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879" y="4378335"/>
            <a:ext cx="4224596" cy="1316295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B0516D3C-C51E-4100-A745-7A1C15A83AD9}"/>
              </a:ext>
            </a:extLst>
          </p:cNvPr>
          <p:cNvSpPr/>
          <p:nvPr/>
        </p:nvSpPr>
        <p:spPr>
          <a:xfrm>
            <a:off x="2141950" y="3294345"/>
            <a:ext cx="2557525" cy="36325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23E267CF-99F3-49C5-B814-566DE3D31366}"/>
              </a:ext>
            </a:extLst>
          </p:cNvPr>
          <p:cNvSpPr/>
          <p:nvPr/>
        </p:nvSpPr>
        <p:spPr>
          <a:xfrm>
            <a:off x="2065751" y="4697130"/>
            <a:ext cx="2557525" cy="36325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7030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C90B5-41BB-4896-A275-8DA75E9B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Attribute</a:t>
            </a:r>
            <a:r>
              <a:rPr lang="nl-BE" dirty="0"/>
              <a:t> Routes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44F026F0-AC03-4F57-A153-F875C1F2A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1536" y="1827637"/>
            <a:ext cx="66294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21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9E554-1EA4-4AC4-831B-AEEED06CD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Attribute</a:t>
            </a:r>
            <a:r>
              <a:rPr lang="nl-BE" dirty="0"/>
              <a:t> Routes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EA8EDD43-0972-4DC4-AA69-7E97F125F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8236" y="1462369"/>
            <a:ext cx="5075354" cy="4575175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D7B54803-558C-4230-AE8C-5EFD6EE2E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461" y="2091847"/>
            <a:ext cx="7351211" cy="3043824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32CD6AFA-D373-4EAB-A4D2-CA8947296C8B}"/>
              </a:ext>
            </a:extLst>
          </p:cNvPr>
          <p:cNvSpPr/>
          <p:nvPr/>
        </p:nvSpPr>
        <p:spPr>
          <a:xfrm>
            <a:off x="5513590" y="2229633"/>
            <a:ext cx="1087626" cy="23799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85678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0D590-896E-4AA0-AB79-70E39DEB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Attribute</a:t>
            </a:r>
            <a:r>
              <a:rPr lang="nl-BE" dirty="0"/>
              <a:t> Routes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5B8BF01B-6B4F-4008-AB8F-AEAFFD197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067" y="1587631"/>
            <a:ext cx="4653800" cy="435133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0B3CA0F-8F0B-4582-B6EA-C55A5A993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83253"/>
            <a:ext cx="4289814" cy="132556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CD070C27-4DF6-407E-A66F-00B0DA9EB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716573"/>
            <a:ext cx="42100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55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CBDBB-45FA-4B19-869D-F70BCAFB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Attribute</a:t>
            </a:r>
            <a:r>
              <a:rPr lang="nl-BE" dirty="0"/>
              <a:t> Routes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C0782C21-E6B5-47AB-B6CB-B0C562578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1333" y="1600156"/>
            <a:ext cx="43370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57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D0DC4-C59B-433B-B7F3-AC47F110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Attribute</a:t>
            </a:r>
            <a:r>
              <a:rPr lang="nl-BE" dirty="0"/>
              <a:t> Routes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3ACA445A-31E9-458C-8FD7-081C38FC3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68817" y="1587631"/>
            <a:ext cx="43019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31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3ECE81-2E66-408E-8AF3-8E6638D7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Attribute</a:t>
            </a:r>
            <a:r>
              <a:rPr lang="nl-BE" dirty="0"/>
              <a:t> Routes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772250EC-54A8-4FE2-ACF0-2B6F0F59F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6447" y="1487422"/>
            <a:ext cx="4939356" cy="435133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BE75A8E-B58F-475D-941B-AE5CF8076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486" y="2676851"/>
            <a:ext cx="4838700" cy="1228725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A4409604-F48E-43C8-85F2-FD9ADB81F12D}"/>
              </a:ext>
            </a:extLst>
          </p:cNvPr>
          <p:cNvSpPr/>
          <p:nvPr/>
        </p:nvSpPr>
        <p:spPr>
          <a:xfrm>
            <a:off x="7916449" y="2981195"/>
            <a:ext cx="3118981" cy="35072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1792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2ED903-413D-4636-8049-804E14D6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Controller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IActionResult</a:t>
            </a:r>
            <a:endParaRPr lang="nl-BE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DB1E582C-B1EE-47ED-9101-BEAFF26E6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66912"/>
            <a:ext cx="84963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18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531F52-1102-42EF-B7B5-27602835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Controller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IActionResult</a:t>
            </a:r>
            <a:endParaRPr lang="nl-BE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B38159CE-506B-4C63-8F55-915DCA2A1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9181" y="1587631"/>
            <a:ext cx="4882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5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59135-0E5B-4F65-91BC-F426EA12A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chemeClr val="tx1"/>
                </a:solidFill>
              </a:rPr>
              <a:t>ASP.NET </a:t>
            </a:r>
            <a:r>
              <a:rPr lang="nl-BE" dirty="0" err="1">
                <a:solidFill>
                  <a:schemeClr val="tx1"/>
                </a:solidFill>
              </a:rPr>
              <a:t>Core</a:t>
            </a:r>
            <a:r>
              <a:rPr lang="nl-BE" dirty="0">
                <a:solidFill>
                  <a:schemeClr val="tx1"/>
                </a:solidFill>
              </a:rPr>
              <a:t> Fundamentals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E2E0A6-EFA4-4CD7-8B6F-0A79F09B31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Controllers in </a:t>
            </a:r>
            <a:r>
              <a:rPr lang="nl-BE" dirty="0" err="1"/>
              <a:t>the</a:t>
            </a:r>
            <a:r>
              <a:rPr lang="nl-BE" dirty="0"/>
              <a:t> MVC Framework</a:t>
            </a:r>
          </a:p>
        </p:txBody>
      </p:sp>
    </p:spTree>
    <p:extLst>
      <p:ext uri="{BB962C8B-B14F-4D97-AF65-F5344CB8AC3E}">
        <p14:creationId xmlns:p14="http://schemas.microsoft.com/office/powerpoint/2010/main" val="3906371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905AA-9C4A-47CE-BB46-DECAAD36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Controller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IActionResult</a:t>
            </a:r>
            <a:endParaRPr lang="nl-BE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A9009F63-8AD3-4435-8F80-5C13BEFB7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1437" y="1575103"/>
            <a:ext cx="8123913" cy="4562649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E09AE345-50EE-47DF-8BAA-B4195A66C98F}"/>
              </a:ext>
            </a:extLst>
          </p:cNvPr>
          <p:cNvSpPr/>
          <p:nvPr/>
        </p:nvSpPr>
        <p:spPr>
          <a:xfrm>
            <a:off x="5674290" y="3018773"/>
            <a:ext cx="1152395" cy="3006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E2CB36DD-3B30-411C-A69E-74380078E64B}"/>
              </a:ext>
            </a:extLst>
          </p:cNvPr>
          <p:cNvSpPr/>
          <p:nvPr/>
        </p:nvSpPr>
        <p:spPr>
          <a:xfrm>
            <a:off x="4386197" y="4308953"/>
            <a:ext cx="1037573" cy="17536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9171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11875-D512-4B2E-B203-B48B929E2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Controller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IActionResult</a:t>
            </a:r>
            <a:endParaRPr lang="nl-BE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A28D73EB-CB09-41FF-B262-EC8ABA176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5915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50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D774D-0045-4BD3-A8FE-71FF81DA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Controller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IActionResult</a:t>
            </a:r>
            <a:endParaRPr lang="nl-BE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3CA89FC3-3F6E-4914-803C-08BB911E1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0971" y="1314908"/>
            <a:ext cx="5768104" cy="2362736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E8052FA9-BFD1-4C3B-9752-689379204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069" y="365125"/>
            <a:ext cx="3514725" cy="45720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2748ABF-03D3-4780-BE3C-64DDA801B5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337" y="3865448"/>
            <a:ext cx="6906472" cy="2805943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FAB1069-FD4E-49F3-BB09-28B8A22E87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5108" y="5686425"/>
            <a:ext cx="37623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98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8D3C5-BB5F-46AC-8558-894AD659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Rendering</a:t>
            </a:r>
            <a:r>
              <a:rPr lang="nl-BE" dirty="0"/>
              <a:t> Views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A0D5984D-A409-4DAA-AEE2-951D4E695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688797"/>
            <a:ext cx="10515600" cy="262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29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F1230-BBDD-4930-AE0A-5640BE53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Rendering</a:t>
            </a:r>
            <a:r>
              <a:rPr lang="nl-BE" dirty="0"/>
              <a:t> Views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588B57D8-FA6F-43B5-8D8F-3AB8001DE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2315" y="1439879"/>
            <a:ext cx="8694107" cy="3469845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B401773A-5C58-4869-882D-4C18896C6291}"/>
              </a:ext>
            </a:extLst>
          </p:cNvPr>
          <p:cNvSpPr/>
          <p:nvPr/>
        </p:nvSpPr>
        <p:spPr>
          <a:xfrm>
            <a:off x="2630466" y="3945699"/>
            <a:ext cx="1465545" cy="33820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1E24DA3-085E-4DD4-8679-4040D915E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128" y="3429000"/>
            <a:ext cx="5782588" cy="330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49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00B14-C730-4671-A8AD-8A89492C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Rendering</a:t>
            </a:r>
            <a:r>
              <a:rPr lang="nl-BE" dirty="0"/>
              <a:t> Views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71944D46-7531-49B8-BBA2-809CBF79F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5986" y="1467657"/>
            <a:ext cx="7151216" cy="3005765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E33CE6BB-C563-4DE2-971B-66CE7CB7075D}"/>
              </a:ext>
            </a:extLst>
          </p:cNvPr>
          <p:cNvSpPr/>
          <p:nvPr/>
        </p:nvSpPr>
        <p:spPr>
          <a:xfrm>
            <a:off x="2780779" y="3519814"/>
            <a:ext cx="1465545" cy="21294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114CBB0-78C6-4BFA-ADA4-86FEAF4A4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591" y="3719600"/>
            <a:ext cx="5553205" cy="312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79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92555B-45F6-4444-AC65-7D4E8626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Rendering</a:t>
            </a:r>
            <a:r>
              <a:rPr lang="nl-BE" dirty="0"/>
              <a:t> Views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94FE7C4E-5754-4D71-AE99-6452299D6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15" y="1690362"/>
            <a:ext cx="3447753" cy="240532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F7AFD5B-2860-4E09-B441-D65631A0F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551" y="1690362"/>
            <a:ext cx="4470015" cy="218018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28B036FB-BB26-4C4A-BA93-E9DC2612B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6339" y="1690362"/>
            <a:ext cx="2744270" cy="4169471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6CDEE067-E172-4AA8-89FE-4F826B5C69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9501" y="4850183"/>
            <a:ext cx="40195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41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A6B1F-A2D5-4956-84A7-85C4D31A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Rendering</a:t>
            </a:r>
            <a:r>
              <a:rPr lang="nl-BE" dirty="0"/>
              <a:t> Views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0568948C-7ACA-40DF-AC00-FE2A722C3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1395" y="1690688"/>
            <a:ext cx="6496050" cy="3048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9CF8B93-6A9C-4A8D-86AF-0E398DC76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499" y="2622050"/>
            <a:ext cx="38671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05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72232-F298-418D-ACAB-5F7610F2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Rendering</a:t>
            </a:r>
            <a:r>
              <a:rPr lang="nl-BE" dirty="0"/>
              <a:t> Views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18E459D6-1AE0-4EE7-87B3-E1ACB7343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2454" y="1690689"/>
            <a:ext cx="7913046" cy="425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26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F22217-5EFE-4E4A-8B4B-1DEC4A11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 </a:t>
            </a:r>
            <a:r>
              <a:rPr lang="nl-BE" dirty="0" err="1"/>
              <a:t>Table</a:t>
            </a:r>
            <a:r>
              <a:rPr lang="nl-BE" dirty="0"/>
              <a:t> full of Restaurants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98BCE963-C424-42E2-8214-0A75CD929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5597" y="1942132"/>
            <a:ext cx="5753100" cy="2314575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3F6683A7-6CA8-447E-9305-3F3A5D4100E8}"/>
              </a:ext>
            </a:extLst>
          </p:cNvPr>
          <p:cNvSpPr/>
          <p:nvPr/>
        </p:nvSpPr>
        <p:spPr>
          <a:xfrm>
            <a:off x="2793304" y="2354893"/>
            <a:ext cx="3302696" cy="26304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63067AD-7107-4053-826E-8E5CD8468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325" y="652592"/>
            <a:ext cx="34194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6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0CB84D-1FCC-413F-84AB-1B80B92B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Model View Controller Design </a:t>
            </a:r>
            <a:r>
              <a:rPr lang="nl-BE" dirty="0" err="1"/>
              <a:t>Pattern</a:t>
            </a:r>
            <a:endParaRPr lang="nl-BE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742775AA-4FED-4ACA-91DC-09A1DB21E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9764" y="1422148"/>
            <a:ext cx="9687328" cy="4953600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0C9B231B-801B-47C0-BF5F-2EB4AA6FD2FE}"/>
              </a:ext>
            </a:extLst>
          </p:cNvPr>
          <p:cNvSpPr txBox="1"/>
          <p:nvPr/>
        </p:nvSpPr>
        <p:spPr>
          <a:xfrm>
            <a:off x="4408267" y="2417523"/>
            <a:ext cx="3050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err="1"/>
              <a:t>Separation</a:t>
            </a:r>
            <a:r>
              <a:rPr lang="nl-BE" sz="2400" dirty="0"/>
              <a:t> of concerns</a:t>
            </a:r>
          </a:p>
        </p:txBody>
      </p:sp>
    </p:spTree>
    <p:extLst>
      <p:ext uri="{BB962C8B-B14F-4D97-AF65-F5344CB8AC3E}">
        <p14:creationId xmlns:p14="http://schemas.microsoft.com/office/powerpoint/2010/main" val="3172428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981AC-08D7-4C80-886D-CCF4B1A8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 </a:t>
            </a:r>
            <a:r>
              <a:rPr lang="nl-BE" dirty="0" err="1"/>
              <a:t>Table</a:t>
            </a:r>
            <a:r>
              <a:rPr lang="nl-BE" dirty="0"/>
              <a:t> full of Restaurants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8399C50A-0493-47A8-8A20-3920CB771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583" y="1503200"/>
            <a:ext cx="5315359" cy="3519737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DA07D63D-C01D-4B7F-95E8-661E3329F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140" y="1488727"/>
            <a:ext cx="6280587" cy="500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87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8431E-38A7-47B4-8C3D-D1BB1E81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 </a:t>
            </a:r>
            <a:r>
              <a:rPr lang="nl-BE" dirty="0" err="1"/>
              <a:t>Table</a:t>
            </a:r>
            <a:r>
              <a:rPr lang="nl-BE" dirty="0"/>
              <a:t> full of Restaurants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D6EAB88F-F355-4829-859F-ACCBAB008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5650" y="1338798"/>
            <a:ext cx="8145404" cy="4988477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B5ADCE5A-7C36-42BC-A3FF-C834E5AEB135}"/>
              </a:ext>
            </a:extLst>
          </p:cNvPr>
          <p:cNvSpPr/>
          <p:nvPr/>
        </p:nvSpPr>
        <p:spPr>
          <a:xfrm>
            <a:off x="2505205" y="2730674"/>
            <a:ext cx="2054269" cy="22546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B2494C47-0F0F-4087-87D6-C1687719E6B3}"/>
              </a:ext>
            </a:extLst>
          </p:cNvPr>
          <p:cNvSpPr/>
          <p:nvPr/>
        </p:nvSpPr>
        <p:spPr>
          <a:xfrm>
            <a:off x="3371589" y="4774504"/>
            <a:ext cx="5096006" cy="22546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276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D4006-37E0-44BA-8C3E-0670C1CB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 </a:t>
            </a:r>
            <a:r>
              <a:rPr lang="nl-BE" dirty="0" err="1"/>
              <a:t>Table</a:t>
            </a:r>
            <a:r>
              <a:rPr lang="nl-BE" dirty="0"/>
              <a:t> full of Restaurants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1E5A1B0C-9A46-4D71-A657-2DAFDE6C5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418" y="1590479"/>
            <a:ext cx="6611597" cy="435133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F61A9853-5C46-44B0-81BD-6216A8346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222" y="3706816"/>
            <a:ext cx="5828778" cy="315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46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EF04F-03AF-410D-B58B-B6962E11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 </a:t>
            </a:r>
            <a:r>
              <a:rPr lang="nl-BE" dirty="0" err="1"/>
              <a:t>Table</a:t>
            </a:r>
            <a:r>
              <a:rPr lang="nl-BE" dirty="0"/>
              <a:t> of Restaurants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D0815353-F675-40DD-8007-F5B7CC89E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3967" y="1690688"/>
            <a:ext cx="6259539" cy="435133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118F159-B10B-404F-8B19-1ADE890CE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1840" y="2528887"/>
            <a:ext cx="38671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2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5464B-3FDF-4E9E-9CE5-CFE87ACC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Routing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1D68493C-6D3B-490B-889D-B065FB52A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5096" y="2014895"/>
            <a:ext cx="8058150" cy="2028825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CE4342F0-DD22-4735-8EC9-08CE5444CE71}"/>
              </a:ext>
            </a:extLst>
          </p:cNvPr>
          <p:cNvSpPr txBox="1"/>
          <p:nvPr/>
        </p:nvSpPr>
        <p:spPr>
          <a:xfrm>
            <a:off x="739035" y="1753285"/>
            <a:ext cx="6289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b="1" dirty="0" err="1"/>
              <a:t>Convention-based</a:t>
            </a:r>
            <a:r>
              <a:rPr lang="nl-BE" sz="2800" b="1" dirty="0"/>
              <a:t> Routing (in </a:t>
            </a:r>
            <a:r>
              <a:rPr lang="nl-BE" sz="2800" b="1" dirty="0" err="1"/>
              <a:t>Startup.cs</a:t>
            </a:r>
            <a:r>
              <a:rPr lang="nl-BE" sz="2800" b="1" dirty="0"/>
              <a:t>)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039EEE0D-EF42-4DBF-B4B9-7EB3C83ED0DF}"/>
              </a:ext>
            </a:extLst>
          </p:cNvPr>
          <p:cNvSpPr txBox="1"/>
          <p:nvPr/>
        </p:nvSpPr>
        <p:spPr>
          <a:xfrm>
            <a:off x="838200" y="4106317"/>
            <a:ext cx="9258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b="1" dirty="0" err="1"/>
              <a:t>Attribute-based</a:t>
            </a:r>
            <a:r>
              <a:rPr lang="nl-BE" sz="2800" b="1" dirty="0"/>
              <a:t> Routing (on Controller Classes </a:t>
            </a:r>
            <a:r>
              <a:rPr lang="nl-BE" sz="2800" b="1" dirty="0" err="1"/>
              <a:t>and</a:t>
            </a:r>
            <a:r>
              <a:rPr lang="nl-BE" sz="2800" b="1" dirty="0"/>
              <a:t> </a:t>
            </a:r>
            <a:r>
              <a:rPr lang="nl-BE" sz="2800" b="1" dirty="0" err="1"/>
              <a:t>Methods</a:t>
            </a:r>
            <a:r>
              <a:rPr lang="nl-BE" sz="2800" b="1" dirty="0"/>
              <a:t>)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349B534B-B766-4855-AF65-9EF7B3801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01" y="4692134"/>
            <a:ext cx="57816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64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FEA41-218B-44FB-9373-2F246C1E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Conventional</a:t>
            </a:r>
            <a:r>
              <a:rPr lang="nl-BE" dirty="0"/>
              <a:t> Routes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4C43646C-717A-40C0-942D-1FC7639B1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6525" y="1690688"/>
            <a:ext cx="7927652" cy="435133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794B3CE-1341-4AF0-B9B4-642665F5E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125" y="3218657"/>
            <a:ext cx="3943350" cy="1295400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7BB88E8A-D127-4DA9-8678-C2DF0AF71AF5}"/>
              </a:ext>
            </a:extLst>
          </p:cNvPr>
          <p:cNvSpPr/>
          <p:nvPr/>
        </p:nvSpPr>
        <p:spPr>
          <a:xfrm>
            <a:off x="9219156" y="3429000"/>
            <a:ext cx="2555310" cy="55427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214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ADA46-C324-44E8-93A3-ACDF2284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Conventional</a:t>
            </a:r>
            <a:r>
              <a:rPr lang="nl-BE" dirty="0"/>
              <a:t> Routes</a:t>
            </a:r>
          </a:p>
        </p:txBody>
      </p:sp>
      <p:pic>
        <p:nvPicPr>
          <p:cNvPr id="15" name="Tijdelijke aanduiding voor inhoud 14">
            <a:extLst>
              <a:ext uri="{FF2B5EF4-FFF2-40B4-BE49-F238E27FC236}">
                <a16:creationId xmlns:a16="http://schemas.microsoft.com/office/drawing/2014/main" id="{46F68940-9EAE-482E-B5C2-9487AB2D7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5730" y="1582140"/>
            <a:ext cx="5825824" cy="4351338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32014664-3C07-43CC-9F17-F600D581181F}"/>
              </a:ext>
            </a:extLst>
          </p:cNvPr>
          <p:cNvSpPr/>
          <p:nvPr/>
        </p:nvSpPr>
        <p:spPr>
          <a:xfrm>
            <a:off x="1578280" y="4033382"/>
            <a:ext cx="1540702" cy="22546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B1F5DC10-1BD5-4F08-9CDA-6D4BC462B9F2}"/>
              </a:ext>
            </a:extLst>
          </p:cNvPr>
          <p:cNvSpPr/>
          <p:nvPr/>
        </p:nvSpPr>
        <p:spPr>
          <a:xfrm>
            <a:off x="5225441" y="5163126"/>
            <a:ext cx="1576191" cy="28569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0547ABCD-AE42-43AE-A7A5-B6D1C9DED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8959" y="2271485"/>
            <a:ext cx="3457575" cy="1181100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CA9FA09C-1518-48CE-B086-484271B5C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1554" y="3757809"/>
            <a:ext cx="4738361" cy="1364296"/>
          </a:xfrm>
          <a:prstGeom prst="rect">
            <a:avLst/>
          </a:prstGeom>
        </p:spPr>
      </p:pic>
      <p:sp>
        <p:nvSpPr>
          <p:cNvPr id="18" name="Rechthoek 17">
            <a:extLst>
              <a:ext uri="{FF2B5EF4-FFF2-40B4-BE49-F238E27FC236}">
                <a16:creationId xmlns:a16="http://schemas.microsoft.com/office/drawing/2014/main" id="{2CC54174-ED50-43A1-A088-B2ADFB8C6040}"/>
              </a:ext>
            </a:extLst>
          </p:cNvPr>
          <p:cNvSpPr/>
          <p:nvPr/>
        </p:nvSpPr>
        <p:spPr>
          <a:xfrm>
            <a:off x="7404104" y="4346532"/>
            <a:ext cx="4062430" cy="27557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484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F12A15-AF94-4919-A2FB-7F722E5D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Conventional</a:t>
            </a:r>
            <a:r>
              <a:rPr lang="nl-BE" dirty="0"/>
              <a:t> Routes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49A64CF9-4C18-4AF1-903B-638C2C267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393150"/>
            <a:ext cx="5807619" cy="5099725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359D04E2-4A9C-4EDC-9154-43AC58F56EAD}"/>
              </a:ext>
            </a:extLst>
          </p:cNvPr>
          <p:cNvSpPr/>
          <p:nvPr/>
        </p:nvSpPr>
        <p:spPr>
          <a:xfrm>
            <a:off x="2217107" y="3557392"/>
            <a:ext cx="1540701" cy="32567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1A350DB2-33F0-45F3-A276-1999C72AF5FD}"/>
              </a:ext>
            </a:extLst>
          </p:cNvPr>
          <p:cNvSpPr/>
          <p:nvPr/>
        </p:nvSpPr>
        <p:spPr>
          <a:xfrm>
            <a:off x="929014" y="5302011"/>
            <a:ext cx="5559468" cy="119086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12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AF3D8-C6E6-4ADB-B36D-2A862A01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Conventional</a:t>
            </a:r>
            <a:r>
              <a:rPr lang="nl-BE" dirty="0"/>
              <a:t> Routes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BDF87B9E-32D2-4913-8117-4E0634F10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6949" y="1690688"/>
            <a:ext cx="85248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94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D3809-ACD7-4BA0-B80C-6254762B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Conventional</a:t>
            </a:r>
            <a:r>
              <a:rPr lang="nl-BE" dirty="0"/>
              <a:t> Routes</a:t>
            </a:r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D1502F7D-8681-4E2C-9D62-3BB9B7439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1613" y="1690688"/>
            <a:ext cx="8471080" cy="2054594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F3DB8FC7-C5DD-4EA4-A87A-D11350532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613" y="4362384"/>
            <a:ext cx="3686175" cy="12573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8735E2F4-8A95-4CFF-B4CD-F28C6F20E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953" y="4362384"/>
            <a:ext cx="4572000" cy="1123950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6371A039-F43F-4052-ABBC-DFECE72B3B41}"/>
              </a:ext>
            </a:extLst>
          </p:cNvPr>
          <p:cNvSpPr/>
          <p:nvPr/>
        </p:nvSpPr>
        <p:spPr>
          <a:xfrm>
            <a:off x="2880986" y="4659682"/>
            <a:ext cx="2026802" cy="41116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BB9819B6-0379-4908-92C9-757D23AEC320}"/>
              </a:ext>
            </a:extLst>
          </p:cNvPr>
          <p:cNvSpPr/>
          <p:nvPr/>
        </p:nvSpPr>
        <p:spPr>
          <a:xfrm>
            <a:off x="8532311" y="4659574"/>
            <a:ext cx="2951641" cy="41127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388788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e37ab7a-2f9d-4b11-8a70-b8adeec1f2f3">
      <UserInfo>
        <DisplayName>Veerle Asaert</DisplayName>
        <AccountId>904</AccountId>
        <AccountType/>
      </UserInfo>
      <UserInfo>
        <DisplayName>Tristan Fransen</DisplayName>
        <AccountId>157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8F0E765827BE459D2E2F10D4AE71B1" ma:contentTypeVersion="" ma:contentTypeDescription="Een nieuw document maken." ma:contentTypeScope="" ma:versionID="2f46e66c7a6ec4a1edea36aaab90ab9d">
  <xsd:schema xmlns:xsd="http://www.w3.org/2001/XMLSchema" xmlns:xs="http://www.w3.org/2001/XMLSchema" xmlns:p="http://schemas.microsoft.com/office/2006/metadata/properties" xmlns:ns2="1e37ab7a-2f9d-4b11-8a70-b8adeec1f2f3" xmlns:ns3="2dc40555-4930-49f9-9de7-282035349440" xmlns:ns4="3b189b6c-2ec9-404f-8344-cfe33c8ec286" targetNamespace="http://schemas.microsoft.com/office/2006/metadata/properties" ma:root="true" ma:fieldsID="dc1186d27f3c290209c5efceca3a01c8" ns2:_="" ns3:_="" ns4:_="">
    <xsd:import namespace="1e37ab7a-2f9d-4b11-8a70-b8adeec1f2f3"/>
    <xsd:import namespace="2dc40555-4930-49f9-9de7-282035349440"/>
    <xsd:import namespace="3b189b6c-2ec9-404f-8344-cfe33c8ec28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7ab7a-2f9d-4b11-8a70-b8adeec1f2f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Hint-hash delen" ma:internalName="SharingHintHash" ma:readOnly="true">
      <xsd:simpleType>
        <xsd:restriction base="dms:Text"/>
      </xsd:simpleType>
    </xsd:element>
    <xsd:element name="SharedWithDetails" ma:index="10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c40555-4930-49f9-9de7-282035349440" elementFormDefault="qualified">
    <xsd:import namespace="http://schemas.microsoft.com/office/2006/documentManagement/types"/>
    <xsd:import namespace="http://schemas.microsoft.com/office/infopath/2007/PartnerControls"/>
    <xsd:element name="LastSharedByUser" ma:index="11" nillable="true" ma:displayName="Laatst gedeeld, per gebruik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atst gedeeld, per tijdstip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189b6c-2ec9-404f-8344-cfe33c8ec2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A3E96F-7133-41F5-80DF-B5FE2ECD7683}">
  <ds:schemaRefs>
    <ds:schemaRef ds:uri="3b189b6c-2ec9-404f-8344-cfe33c8ec286"/>
    <ds:schemaRef ds:uri="http://schemas.microsoft.com/office/2006/documentManagement/types"/>
    <ds:schemaRef ds:uri="http://schemas.microsoft.com/office/2006/metadata/properties"/>
    <ds:schemaRef ds:uri="2dc40555-4930-49f9-9de7-282035349440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1e37ab7a-2f9d-4b11-8a70-b8adeec1f2f3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7FB9B1D-9A8F-4396-9541-A1E9E30445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37ab7a-2f9d-4b11-8a70-b8adeec1f2f3"/>
    <ds:schemaRef ds:uri="2dc40555-4930-49f9-9de7-282035349440"/>
    <ds:schemaRef ds:uri="3b189b6c-2ec9-404f-8344-cfe33c8ec2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1D9E19-D54E-45B2-A90B-81CCF0C261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4794</TotalTime>
  <Words>8948</Words>
  <Application>Microsoft Office PowerPoint</Application>
  <PresentationFormat>Breedbeeld</PresentationFormat>
  <Paragraphs>515</Paragraphs>
  <Slides>33</Slides>
  <Notes>32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33</vt:i4>
      </vt:variant>
    </vt:vector>
  </HeadingPairs>
  <TitlesOfParts>
    <vt:vector size="36" baseType="lpstr">
      <vt:lpstr>Arial</vt:lpstr>
      <vt:lpstr>Calibri</vt:lpstr>
      <vt:lpstr>Kantoorthema</vt:lpstr>
      <vt:lpstr>ASP.NET Core</vt:lpstr>
      <vt:lpstr>ASP.NET Core Fundamentals</vt:lpstr>
      <vt:lpstr>The Model View Controller Design Pattern</vt:lpstr>
      <vt:lpstr>Routing</vt:lpstr>
      <vt:lpstr>Conventional Routes</vt:lpstr>
      <vt:lpstr>Conventional Routes</vt:lpstr>
      <vt:lpstr>Conventional Routes</vt:lpstr>
      <vt:lpstr>Conventional Routes</vt:lpstr>
      <vt:lpstr>Conventional Routes</vt:lpstr>
      <vt:lpstr>Conventional Routes</vt:lpstr>
      <vt:lpstr>Conventional Routes</vt:lpstr>
      <vt:lpstr>Attribute Routes</vt:lpstr>
      <vt:lpstr>Attribute Routes</vt:lpstr>
      <vt:lpstr>Attribute Routes</vt:lpstr>
      <vt:lpstr>Attribute Routes</vt:lpstr>
      <vt:lpstr>Attribute Routes</vt:lpstr>
      <vt:lpstr>Attribute Routes</vt:lpstr>
      <vt:lpstr>Controller and IActionResult</vt:lpstr>
      <vt:lpstr>Controller and IActionResult</vt:lpstr>
      <vt:lpstr>Controller and IActionResult</vt:lpstr>
      <vt:lpstr>Controller and IActionResult</vt:lpstr>
      <vt:lpstr>Controller and IActionResult</vt:lpstr>
      <vt:lpstr>Rendering Views</vt:lpstr>
      <vt:lpstr>Rendering Views</vt:lpstr>
      <vt:lpstr>Rendering Views</vt:lpstr>
      <vt:lpstr>Rendering Views</vt:lpstr>
      <vt:lpstr>Rendering Views</vt:lpstr>
      <vt:lpstr>Rendering Views</vt:lpstr>
      <vt:lpstr>A Table full of Restaurants</vt:lpstr>
      <vt:lpstr>A Table full of Restaurants</vt:lpstr>
      <vt:lpstr>A Table full of Restaurants</vt:lpstr>
      <vt:lpstr>A Table full of Restaurants</vt:lpstr>
      <vt:lpstr>A Table of Restaurants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Nick Daenen</dc:creator>
  <cp:lastModifiedBy>Wesley Hendrikx</cp:lastModifiedBy>
  <cp:revision>595</cp:revision>
  <dcterms:created xsi:type="dcterms:W3CDTF">2016-06-13T13:38:04Z</dcterms:created>
  <dcterms:modified xsi:type="dcterms:W3CDTF">2019-02-23T12:55:54Z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0x010100478F0E765827BE459D2E2F10D4AE71B1</vt:lpwstr>
  </property>
</Properties>
</file>