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48" r:id="rId6"/>
    <p:sldId id="315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0" r:id="rId17"/>
    <p:sldId id="358" r:id="rId18"/>
    <p:sldId id="359" r:id="rId19"/>
    <p:sldId id="361" r:id="rId20"/>
    <p:sldId id="362" r:id="rId21"/>
    <p:sldId id="363" r:id="rId22"/>
    <p:sldId id="364" r:id="rId23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  <a:srgbClr val="00E8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210" autoAdjust="0"/>
  </p:normalViewPr>
  <p:slideViewPr>
    <p:cSldViewPr snapToGrid="0" snapToObjects="1">
      <p:cViewPr varScale="1">
        <p:scale>
          <a:sx n="108" d="100"/>
          <a:sy n="108" d="100"/>
        </p:scale>
        <p:origin x="18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Hoofdstuk 0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A9D2-90B0-6F4F-A3E2-4E764F8EC1D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78585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BE"/>
              <a:t>Hoofdstuk 0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BDD9-0C1D-417A-9FDA-446EE78D31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602021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1</a:t>
            </a:fld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Hoofdstuk 0</a:t>
            </a:r>
          </a:p>
        </p:txBody>
      </p:sp>
    </p:spTree>
    <p:extLst>
      <p:ext uri="{BB962C8B-B14F-4D97-AF65-F5344CB8AC3E}">
        <p14:creationId xmlns:p14="http://schemas.microsoft.com/office/powerpoint/2010/main" val="398034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Hoofdstuk 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408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360" y="6399774"/>
            <a:ext cx="12656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BFA6F3-ECDC-4450-8F6A-C2AA52B655AF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3231570" y="6399774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4618" y="390626"/>
            <a:ext cx="1420504" cy="142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 userDrawn="1"/>
        </p:nvSpPr>
        <p:spPr>
          <a:xfrm>
            <a:off x="542241" y="6057401"/>
            <a:ext cx="5196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/>
              <a:t>Hogeschool PXL</a:t>
            </a:r>
            <a:r>
              <a:rPr lang="nl-NL" sz="1200" b="0" baseline="0" dirty="0"/>
              <a:t> – </a:t>
            </a:r>
            <a:r>
              <a:rPr lang="nl-NL" sz="1200" b="0" baseline="0" dirty="0" err="1"/>
              <a:t>Elfde-Liniestraat</a:t>
            </a:r>
            <a:r>
              <a:rPr lang="nl-NL" sz="1200" b="0" baseline="0" dirty="0"/>
              <a:t> 24 – B-3500 Hasselt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baseline="0" dirty="0" err="1"/>
              <a:t>www.pxl.be</a:t>
            </a:r>
            <a:r>
              <a:rPr lang="nl-NL" sz="1200" b="0" baseline="0" dirty="0"/>
              <a:t> - </a:t>
            </a:r>
            <a:r>
              <a:rPr lang="nl-NL" sz="1200" b="0" baseline="0" dirty="0" err="1"/>
              <a:t>www.pxl.be</a:t>
            </a:r>
            <a:r>
              <a:rPr lang="nl-NL" sz="1200" b="0" baseline="0" dirty="0"/>
              <a:t>/</a:t>
            </a:r>
            <a:r>
              <a:rPr lang="nl-NL" sz="1200" b="0" baseline="0" dirty="0" err="1"/>
              <a:t>facebook</a:t>
            </a:r>
            <a:endParaRPr lang="nl-NL" sz="1200" b="0" dirty="0"/>
          </a:p>
          <a:p>
            <a:endParaRPr lang="nl-NL" dirty="0"/>
          </a:p>
        </p:txBody>
      </p:sp>
      <p:pic>
        <p:nvPicPr>
          <p:cNvPr id="12" name="Afbeelding 11" descr="dehogeschoolmethetnetwer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936" y="5543474"/>
            <a:ext cx="2975517" cy="407605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 userDrawn="1"/>
        </p:nvSpPr>
        <p:spPr>
          <a:xfrm>
            <a:off x="5204798" y="433492"/>
            <a:ext cx="362170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>
                <a:solidFill>
                  <a:srgbClr val="58A618"/>
                </a:solidFill>
                <a:latin typeface="+mn-lt"/>
                <a:ea typeface="+mn-ea"/>
                <a:cs typeface="+mn-cs"/>
              </a:rPr>
              <a:t>Data Advanced</a:t>
            </a: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59" y="3341051"/>
            <a:ext cx="3682241" cy="3344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42238B09-DFB5-4A69-B4BA-1BA1D0C45347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6BF9252A-0B34-45DB-A8CF-1EC78FE8ADDC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1E0547EC-EF9D-4C5C-A6CA-2928FD1C9ED7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6DF3B4-C78A-44D8-9BAA-EE5A7C63C3C5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BF65CF60-EF85-49FB-B0CE-96047305B616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BC41CC7-9609-407B-AA2F-086E6BBF6108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548640"/>
            <a:ext cx="8209257" cy="5577523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6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77542" y="548640"/>
            <a:ext cx="8209257" cy="5577523"/>
          </a:xfrm>
        </p:spPr>
        <p:txBody>
          <a:bodyPr/>
          <a:lstStyle>
            <a:lvl1pPr marL="0" indent="0">
              <a:buNone/>
              <a:defRPr i="0">
                <a:solidFill>
                  <a:srgbClr val="00E800"/>
                </a:solidFill>
              </a:defRPr>
            </a:lvl1pPr>
          </a:lstStyle>
          <a:p>
            <a:pPr lvl="0"/>
            <a:r>
              <a:rPr lang="nl-NL" dirty="0"/>
              <a:t>1.1 Ondertitel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345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dr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77542" y="548640"/>
            <a:ext cx="8209257" cy="5577523"/>
          </a:xfrm>
        </p:spPr>
        <p:txBody>
          <a:bodyPr/>
          <a:lstStyle>
            <a:lvl1pPr marL="0" indent="0">
              <a:buNone/>
              <a:defRPr i="1">
                <a:solidFill>
                  <a:srgbClr val="CC00CC"/>
                </a:solidFill>
              </a:defRPr>
            </a:lvl1pPr>
          </a:lstStyle>
          <a:p>
            <a:pPr lvl="0"/>
            <a:r>
              <a:rPr lang="nl-NL" dirty="0"/>
              <a:t>Opdracht 1: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946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eeld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8615" y="0"/>
            <a:ext cx="54102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270757-16A9-4CE1-AAB7-D549E6BA228A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AF8E1C96-954A-4CBF-BB97-51C7414303B8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2" name="Afbeelding 11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030A206A-FCAE-49F3-9DA4-3BB84759074A}" type="datetime1">
              <a:rPr lang="nl-NL" smtClean="0"/>
              <a:t>21-3-2019</a:t>
            </a:fld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160" y="6356350"/>
            <a:ext cx="1265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14EA-3FAA-402A-B62D-C984B87F4144}" type="datetime1">
              <a:rPr lang="nl-NL" smtClean="0"/>
              <a:t>21-3-2019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6682275"/>
            <a:ext cx="9144000" cy="180000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Hoofdstuk 4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Machine Learning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</a:t>
            </a:fld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6. Types van ML - algoritmen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Classificatie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/>
              <a:t>Regressie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/>
              <a:t>Clustering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 err="1"/>
              <a:t>Recommendations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009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7. ML – problemen: uitgewerkt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Classificatie</a:t>
            </a:r>
          </a:p>
          <a:p>
            <a:pPr marL="0" lvl="0" indent="0">
              <a:buNone/>
            </a:pPr>
            <a:endParaRPr lang="nl-BE" dirty="0"/>
          </a:p>
          <a:p>
            <a:pPr lvl="1"/>
            <a:r>
              <a:rPr lang="nl-BE" dirty="0" err="1"/>
              <a:t>Classification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statement</a:t>
            </a:r>
          </a:p>
          <a:p>
            <a:pPr lvl="1"/>
            <a:r>
              <a:rPr lang="nl-BE" dirty="0"/>
              <a:t>Features</a:t>
            </a:r>
          </a:p>
          <a:p>
            <a:pPr lvl="1"/>
            <a:r>
              <a:rPr lang="nl-BE" dirty="0"/>
              <a:t>Training</a:t>
            </a:r>
          </a:p>
          <a:p>
            <a:pPr lvl="1"/>
            <a:r>
              <a:rPr lang="nl-BE" dirty="0" err="1"/>
              <a:t>Testing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26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7. Classificatie: uitgewerkt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nl-BE" dirty="0"/>
              <a:t>Sentiment Analysis</a:t>
            </a:r>
          </a:p>
          <a:p>
            <a:pPr lvl="1"/>
            <a:r>
              <a:rPr lang="nl-BE" dirty="0"/>
              <a:t>Doel: tweet positief of negatief</a:t>
            </a:r>
          </a:p>
          <a:p>
            <a:pPr lvl="1"/>
            <a:r>
              <a:rPr lang="nl-BE" dirty="0"/>
              <a:t>Categorieën: positief / negatief</a:t>
            </a:r>
          </a:p>
          <a:p>
            <a:pPr lvl="1"/>
            <a:r>
              <a:rPr lang="nl-BE" dirty="0" err="1"/>
              <a:t>Classifier</a:t>
            </a:r>
            <a:r>
              <a:rPr lang="nl-BE" dirty="0"/>
              <a:t>: </a:t>
            </a:r>
            <a:r>
              <a:rPr lang="nl-BE" dirty="0" err="1"/>
              <a:t>Naive</a:t>
            </a:r>
            <a:r>
              <a:rPr lang="nl-BE" dirty="0"/>
              <a:t> Bayes Algoritme</a:t>
            </a:r>
          </a:p>
          <a:p>
            <a:pPr lvl="1"/>
            <a:r>
              <a:rPr lang="nl-BE" dirty="0"/>
              <a:t>Training data: tweets reeds geclassificeerd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 err="1"/>
              <a:t>PluralSight</a:t>
            </a:r>
            <a:r>
              <a:rPr lang="nl-BE" dirty="0"/>
              <a:t>: 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Machine Learning </a:t>
            </a:r>
            <a:r>
              <a:rPr lang="nl-BE" dirty="0" err="1"/>
              <a:t>Algorithms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4.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2"/>
            <a:r>
              <a:rPr lang="nl-BE" dirty="0" err="1"/>
              <a:t>Implementing</a:t>
            </a:r>
            <a:r>
              <a:rPr lang="nl-BE" dirty="0"/>
              <a:t> </a:t>
            </a:r>
            <a:r>
              <a:rPr lang="nl-BE" dirty="0" err="1"/>
              <a:t>Naive</a:t>
            </a:r>
            <a:r>
              <a:rPr lang="nl-BE" dirty="0"/>
              <a:t> Bayes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689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7. Classificatie: uitgewerkt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nl-BE" dirty="0"/>
              <a:t>Reclame blokker</a:t>
            </a:r>
          </a:p>
          <a:p>
            <a:pPr lvl="1"/>
            <a:r>
              <a:rPr lang="nl-BE" dirty="0"/>
              <a:t>Doel: advertentie reclame of niet?</a:t>
            </a:r>
          </a:p>
          <a:p>
            <a:pPr lvl="1"/>
            <a:r>
              <a:rPr lang="nl-BE" dirty="0"/>
              <a:t>Categorieën: reclame / geen reclame</a:t>
            </a:r>
          </a:p>
          <a:p>
            <a:pPr lvl="1"/>
            <a:r>
              <a:rPr lang="nl-BE" dirty="0" err="1"/>
              <a:t>Classifier</a:t>
            </a:r>
            <a:r>
              <a:rPr lang="nl-BE" dirty="0"/>
              <a:t>: Support Vector Machine Algoritme</a:t>
            </a:r>
          </a:p>
          <a:p>
            <a:pPr lvl="1"/>
            <a:r>
              <a:rPr lang="nl-BE" dirty="0"/>
              <a:t>Training data: advertenties reeds geclassificeerd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 err="1"/>
              <a:t>Pluralsight</a:t>
            </a:r>
            <a:r>
              <a:rPr lang="nl-BE" dirty="0"/>
              <a:t>: 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Machine Learning </a:t>
            </a:r>
            <a:r>
              <a:rPr lang="nl-BE" dirty="0" err="1"/>
              <a:t>Algorithms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4.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2"/>
            <a:r>
              <a:rPr lang="nl-BE" dirty="0" err="1"/>
              <a:t>Implementing</a:t>
            </a:r>
            <a:r>
              <a:rPr lang="nl-BE" dirty="0"/>
              <a:t> </a:t>
            </a:r>
            <a:r>
              <a:rPr lang="nl-BE" dirty="0" err="1"/>
              <a:t>Suport</a:t>
            </a:r>
            <a:r>
              <a:rPr lang="nl-BE" dirty="0"/>
              <a:t> Vector Machine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690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7. ML – problemen: uitgewerkt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Regressie</a:t>
            </a:r>
          </a:p>
          <a:p>
            <a:pPr lvl="1"/>
            <a:r>
              <a:rPr lang="nl-BE" dirty="0"/>
              <a:t>Voorspellen continue variabele</a:t>
            </a:r>
          </a:p>
          <a:p>
            <a:pPr lvl="1"/>
            <a:r>
              <a:rPr lang="nl-BE" dirty="0"/>
              <a:t>Verband tussen 2 variabelen</a:t>
            </a:r>
          </a:p>
          <a:p>
            <a:pPr lvl="1"/>
            <a:endParaRPr lang="nl-BE" dirty="0"/>
          </a:p>
          <a:p>
            <a:pPr lvl="1"/>
            <a:r>
              <a:rPr lang="nl-BE" dirty="0" err="1"/>
              <a:t>Problem</a:t>
            </a:r>
            <a:r>
              <a:rPr lang="nl-BE" dirty="0"/>
              <a:t> Statement</a:t>
            </a:r>
          </a:p>
          <a:p>
            <a:pPr lvl="1"/>
            <a:r>
              <a:rPr lang="nl-BE" dirty="0"/>
              <a:t>Features</a:t>
            </a:r>
          </a:p>
          <a:p>
            <a:pPr lvl="1"/>
            <a:r>
              <a:rPr lang="nl-BE" dirty="0"/>
              <a:t>Training</a:t>
            </a:r>
          </a:p>
          <a:p>
            <a:pPr lvl="1"/>
            <a:r>
              <a:rPr lang="nl-BE" dirty="0" err="1"/>
              <a:t>Testing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05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7. Regressie: uitgewerkt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Methode van de kleinste kwadraten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 err="1"/>
              <a:t>PluralSight</a:t>
            </a:r>
            <a:r>
              <a:rPr lang="nl-BE" dirty="0"/>
              <a:t>: 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Machine Learning </a:t>
            </a:r>
            <a:r>
              <a:rPr lang="nl-BE" dirty="0" err="1"/>
              <a:t>Algorithms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6.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2"/>
            <a:r>
              <a:rPr lang="nl-BE" dirty="0" err="1"/>
              <a:t>Minimizing</a:t>
            </a:r>
            <a:r>
              <a:rPr lang="nl-BE" dirty="0"/>
              <a:t> Error Using 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  <a:p>
            <a:pPr lvl="2"/>
            <a:r>
              <a:rPr lang="nl-BE" dirty="0" err="1"/>
              <a:t>Implementing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in Python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583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7. ML – problemen: uitgewerkt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Clustering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/>
              <a:t>Dataset</a:t>
            </a:r>
          </a:p>
          <a:p>
            <a:pPr lvl="0"/>
            <a:r>
              <a:rPr lang="nl-BE" dirty="0"/>
              <a:t>Features</a:t>
            </a:r>
          </a:p>
          <a:p>
            <a:pPr lvl="0"/>
            <a:r>
              <a:rPr lang="nl-BE" dirty="0"/>
              <a:t>Algoritme</a:t>
            </a:r>
          </a:p>
          <a:p>
            <a:pPr lvl="0"/>
            <a:endParaRPr lang="nl-BE" dirty="0"/>
          </a:p>
          <a:p>
            <a:pPr lvl="0"/>
            <a:r>
              <a:rPr lang="nl-BE" dirty="0"/>
              <a:t>Classificatie </a:t>
            </a:r>
            <a:r>
              <a:rPr lang="nl-BE" dirty="0">
                <a:sym typeface="Wingdings" panose="05000000000000000000" pitchFamily="2" charset="2"/>
              </a:rPr>
              <a:t> Clustering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431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7. Clustering: uitgewerkt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nl-BE" dirty="0"/>
              <a:t>Dataset: set van documenten</a:t>
            </a:r>
          </a:p>
          <a:p>
            <a:pPr lvl="0"/>
            <a:r>
              <a:rPr lang="nl-BE" dirty="0"/>
              <a:t>Features: test </a:t>
            </a:r>
            <a:r>
              <a:rPr lang="nl-BE" dirty="0">
                <a:sym typeface="Wingdings" panose="05000000000000000000" pitchFamily="2" charset="2"/>
              </a:rPr>
              <a:t> numerieke waarden</a:t>
            </a:r>
            <a:endParaRPr lang="nl-BE" dirty="0"/>
          </a:p>
          <a:p>
            <a:pPr lvl="0"/>
            <a:r>
              <a:rPr lang="nl-BE" dirty="0"/>
              <a:t>Algoritme: K – means </a:t>
            </a:r>
          </a:p>
          <a:p>
            <a:pPr lvl="1"/>
            <a:r>
              <a:rPr lang="nl-BE" dirty="0"/>
              <a:t>Stap 1</a:t>
            </a:r>
          </a:p>
          <a:p>
            <a:pPr lvl="1"/>
            <a:r>
              <a:rPr lang="nl-BE" dirty="0"/>
              <a:t>Stap 2</a:t>
            </a:r>
          </a:p>
          <a:p>
            <a:pPr lvl="1"/>
            <a:r>
              <a:rPr lang="nl-BE" dirty="0"/>
              <a:t>Stap 3</a:t>
            </a:r>
          </a:p>
          <a:p>
            <a:pPr lvl="0"/>
            <a:endParaRPr lang="nl-BE" dirty="0"/>
          </a:p>
          <a:p>
            <a:pPr lvl="0"/>
            <a:r>
              <a:rPr lang="nl-BE" dirty="0" err="1"/>
              <a:t>PluralSight</a:t>
            </a:r>
            <a:r>
              <a:rPr lang="nl-BE" dirty="0"/>
              <a:t>: 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Machine Learning </a:t>
            </a:r>
            <a:r>
              <a:rPr lang="nl-BE" dirty="0" err="1"/>
              <a:t>Algorithms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8. Clustering Large Data Sets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Meaninful</a:t>
            </a:r>
            <a:r>
              <a:rPr lang="nl-BE" dirty="0"/>
              <a:t> </a:t>
            </a:r>
            <a:r>
              <a:rPr lang="nl-BE" dirty="0" err="1"/>
              <a:t>Groups</a:t>
            </a:r>
            <a:endParaRPr lang="nl-BE" dirty="0"/>
          </a:p>
          <a:p>
            <a:pPr lvl="2"/>
            <a:r>
              <a:rPr lang="nl-BE" dirty="0" err="1"/>
              <a:t>Implementing</a:t>
            </a:r>
            <a:r>
              <a:rPr lang="nl-BE" dirty="0"/>
              <a:t> K – means Clustering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766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7. ML – problemen: uitgewerkt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lvl="0"/>
            <a:r>
              <a:rPr lang="nl-BE" dirty="0" err="1"/>
              <a:t>Recommendations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/>
              <a:t>Nieuwe noden – trouw blijven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/>
              <a:t>Voorbeelden</a:t>
            </a:r>
          </a:p>
          <a:p>
            <a:pPr lvl="1"/>
            <a:r>
              <a:rPr lang="nl-BE" dirty="0"/>
              <a:t>Top 10 films</a:t>
            </a:r>
          </a:p>
          <a:p>
            <a:pPr lvl="1"/>
            <a:r>
              <a:rPr lang="nl-BE" dirty="0"/>
              <a:t>Browser geschiedenis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99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7. </a:t>
            </a:r>
            <a:r>
              <a:rPr lang="nl-BE" sz="4400" dirty="0" err="1">
                <a:solidFill>
                  <a:srgbClr val="92D050"/>
                </a:solidFill>
              </a:rPr>
              <a:t>Recommendations</a:t>
            </a:r>
            <a:r>
              <a:rPr lang="nl-BE" sz="4400" dirty="0">
                <a:solidFill>
                  <a:srgbClr val="92D050"/>
                </a:solidFill>
              </a:rPr>
              <a:t>: uitgewerkt</a:t>
            </a:r>
            <a:endParaRPr lang="nl-BE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nl-BE" dirty="0"/>
          </a:p>
          <a:p>
            <a:pPr lvl="0"/>
            <a:r>
              <a:rPr lang="nl-BE" dirty="0" err="1"/>
              <a:t>Collaborative</a:t>
            </a:r>
            <a:r>
              <a:rPr lang="nl-BE" dirty="0"/>
              <a:t> Filtering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/>
              <a:t>Latent Factor Analysis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 err="1"/>
              <a:t>PluralSight</a:t>
            </a:r>
            <a:r>
              <a:rPr lang="nl-BE" dirty="0"/>
              <a:t>: 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Machine Learning </a:t>
            </a:r>
            <a:r>
              <a:rPr lang="nl-BE" dirty="0" err="1"/>
              <a:t>Algorithms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7. </a:t>
            </a:r>
            <a:r>
              <a:rPr lang="nl-BE" dirty="0" err="1"/>
              <a:t>Recommending</a:t>
            </a:r>
            <a:r>
              <a:rPr lang="nl-BE" dirty="0"/>
              <a:t> Relevant </a:t>
            </a:r>
            <a:r>
              <a:rPr lang="nl-BE" dirty="0" err="1"/>
              <a:t>Producst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user</a:t>
            </a:r>
          </a:p>
          <a:p>
            <a:pPr lvl="2"/>
            <a:r>
              <a:rPr lang="nl-BE" dirty="0" err="1"/>
              <a:t>Implementing</a:t>
            </a:r>
            <a:r>
              <a:rPr lang="nl-BE" dirty="0"/>
              <a:t> </a:t>
            </a:r>
            <a:r>
              <a:rPr lang="nl-BE" dirty="0" err="1"/>
              <a:t>Alternvative</a:t>
            </a:r>
            <a:r>
              <a:rPr lang="nl-BE" dirty="0"/>
              <a:t> </a:t>
            </a:r>
            <a:r>
              <a:rPr lang="nl-BE" dirty="0" err="1"/>
              <a:t>Least</a:t>
            </a:r>
            <a:r>
              <a:rPr lang="nl-BE" dirty="0"/>
              <a:t> Squares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 movie </a:t>
            </a:r>
            <a:r>
              <a:rPr lang="nl-BE" dirty="0" err="1"/>
              <a:t>Recommendations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534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BE" dirty="0"/>
              <a:t>Historiek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BE" dirty="0"/>
              <a:t>ML problemen herkennen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BE" dirty="0"/>
              <a:t>Wanneer ML gebruiken?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BE" dirty="0"/>
              <a:t>Het ML proces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BE" dirty="0"/>
              <a:t>Type ML - problemen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BE" dirty="0"/>
              <a:t>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BE" dirty="0"/>
              <a:t>ML - algoritme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BE" dirty="0"/>
              <a:t>Types van ML – problemen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BE" dirty="0"/>
              <a:t>Classificatie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BE" dirty="0"/>
              <a:t>Regressie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BE" dirty="0"/>
              <a:t>Clustering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BE" dirty="0" err="1"/>
              <a:t>Recommendations</a:t>
            </a:r>
            <a:endParaRPr lang="nl-BE" dirty="0"/>
          </a:p>
          <a:p>
            <a:pPr marL="514350" lvl="0" indent="-514350">
              <a:buFont typeface="+mj-lt"/>
              <a:buAutoNum type="arabicPeriod"/>
            </a:pPr>
            <a:r>
              <a:rPr lang="nl-BE" dirty="0"/>
              <a:t>ML – problemen uitgewerkt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BE" dirty="0"/>
              <a:t>Bronnen</a:t>
            </a:r>
          </a:p>
          <a:p>
            <a:pPr marL="914400" lvl="1" indent="-51435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2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1. Inleiding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nl-BE" dirty="0"/>
              <a:t>Frequent gehoorde term</a:t>
            </a:r>
          </a:p>
          <a:p>
            <a:pPr lvl="0"/>
            <a:r>
              <a:rPr lang="nl-BE" dirty="0"/>
              <a:t>Wiskunde – statistiek?</a:t>
            </a:r>
          </a:p>
          <a:p>
            <a:pPr lvl="0"/>
            <a:r>
              <a:rPr lang="nl-BE" dirty="0"/>
              <a:t>Machines zelfstandig taken uitvoeren</a:t>
            </a:r>
          </a:p>
          <a:p>
            <a:pPr lvl="0"/>
            <a:r>
              <a:rPr lang="nl-BE" dirty="0" err="1"/>
              <a:t>Supervised</a:t>
            </a:r>
            <a:endParaRPr lang="nl-BE" dirty="0"/>
          </a:p>
          <a:p>
            <a:pPr lvl="1"/>
            <a:r>
              <a:rPr lang="nl-BE" dirty="0"/>
              <a:t>Classificatie</a:t>
            </a:r>
          </a:p>
          <a:p>
            <a:pPr lvl="1"/>
            <a:r>
              <a:rPr lang="nl-BE" dirty="0"/>
              <a:t>Regressie</a:t>
            </a:r>
          </a:p>
          <a:p>
            <a:pPr lvl="0"/>
            <a:r>
              <a:rPr lang="nl-BE" dirty="0" err="1"/>
              <a:t>Unsupervised</a:t>
            </a:r>
            <a:endParaRPr lang="nl-BE" dirty="0"/>
          </a:p>
          <a:p>
            <a:pPr lvl="1"/>
            <a:r>
              <a:rPr lang="nl-BE" dirty="0"/>
              <a:t>Clustering </a:t>
            </a:r>
          </a:p>
          <a:p>
            <a:pPr lvl="1"/>
            <a:r>
              <a:rPr lang="nl-BE" dirty="0" err="1"/>
              <a:t>Recommendations</a:t>
            </a:r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pPr marL="0" lv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308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2. Historiek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Arthur Samuel (jaren ‘50): schaakspel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/>
              <a:t>Frank </a:t>
            </a:r>
            <a:r>
              <a:rPr lang="nl-BE" dirty="0" err="1"/>
              <a:t>Rosenblatt</a:t>
            </a:r>
            <a:r>
              <a:rPr lang="nl-BE" dirty="0"/>
              <a:t>: </a:t>
            </a:r>
            <a:r>
              <a:rPr lang="nl-BE" dirty="0" err="1"/>
              <a:t>perceptron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/>
              <a:t>Stanford University (1979): bewegende robot</a:t>
            </a:r>
          </a:p>
          <a:p>
            <a:pPr marL="0" lvl="0" indent="0">
              <a:buNone/>
            </a:pPr>
            <a:endParaRPr lang="nl-BE" dirty="0"/>
          </a:p>
          <a:p>
            <a:pPr marL="0" lvl="0" indent="0">
              <a:buNone/>
            </a:pPr>
            <a:endParaRPr lang="nl-BE" dirty="0"/>
          </a:p>
          <a:p>
            <a:pPr marL="0" lv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820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 ML problemen herkennen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Voorbeeld: Alien</a:t>
            </a:r>
          </a:p>
          <a:p>
            <a:pPr lvl="0"/>
            <a:r>
              <a:rPr lang="nl-BE" dirty="0"/>
              <a:t>Klassieke aanpak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lvl="0"/>
            <a:r>
              <a:rPr lang="nl-BE" dirty="0"/>
              <a:t>ML aanpak</a:t>
            </a:r>
          </a:p>
          <a:p>
            <a:pPr marL="0" lvl="0" indent="0">
              <a:buNone/>
            </a:pPr>
            <a:endParaRPr lang="nl-BE" dirty="0"/>
          </a:p>
          <a:p>
            <a:pPr marL="0" lvl="0" indent="0">
              <a:buNone/>
            </a:pPr>
            <a:endParaRPr lang="nl-BE" dirty="0"/>
          </a:p>
          <a:p>
            <a:pPr marL="0" lv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BAFBB27-09BC-445B-8C9A-244C74B8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391" y="1404799"/>
            <a:ext cx="1726972" cy="215514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4FD9A62-FABD-4B7C-83FF-85B080FE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51" y="3679146"/>
            <a:ext cx="2630495" cy="19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3. ML problemen herkennen: </a:t>
            </a:r>
            <a:r>
              <a:rPr lang="nl-BE" sz="4800" dirty="0" err="1">
                <a:solidFill>
                  <a:srgbClr val="92D050"/>
                </a:solidFill>
              </a:rPr>
              <a:t>vb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 lnSpcReduction="10000"/>
          </a:bodyPr>
          <a:lstStyle/>
          <a:p>
            <a:pPr lvl="0"/>
            <a:r>
              <a:rPr lang="nl-BE" dirty="0" err="1"/>
              <a:t>Netflix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/>
              <a:t>E-mail: spam </a:t>
            </a:r>
            <a:r>
              <a:rPr lang="nl-BE" dirty="0">
                <a:sym typeface="Wingdings" panose="05000000000000000000" pitchFamily="2" charset="2"/>
              </a:rPr>
              <a:t> geen spam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pPr lvl="0"/>
            <a:r>
              <a:rPr lang="nl-BE" dirty="0">
                <a:sym typeface="Wingdings" panose="05000000000000000000" pitchFamily="2" charset="2"/>
              </a:rPr>
              <a:t>Zelfrijdende auto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/>
          </a:p>
          <a:p>
            <a:pPr lvl="0"/>
            <a:r>
              <a:rPr lang="nl-BE" dirty="0"/>
              <a:t>Slimme thermostaat</a:t>
            </a:r>
            <a:br>
              <a:rPr lang="nl-BE" dirty="0"/>
            </a:br>
            <a:endParaRPr lang="nl-BE" dirty="0"/>
          </a:p>
          <a:p>
            <a:pPr lvl="0"/>
            <a:r>
              <a:rPr lang="nl-BE" dirty="0"/>
              <a:t>Gezichtsherkenning</a:t>
            </a:r>
          </a:p>
          <a:p>
            <a:pPr marL="0" lvl="0" indent="0">
              <a:buNone/>
            </a:pPr>
            <a:endParaRPr lang="nl-BE" dirty="0"/>
          </a:p>
          <a:p>
            <a:pPr marL="0" lvl="0" indent="0">
              <a:buNone/>
            </a:pPr>
            <a:endParaRPr lang="nl-BE" dirty="0"/>
          </a:p>
          <a:p>
            <a:pPr marL="0" lv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88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4. Wanneer ML gebruiken?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Google </a:t>
            </a:r>
            <a:r>
              <a:rPr lang="nl-BE" dirty="0" err="1"/>
              <a:t>maps</a:t>
            </a:r>
            <a:endParaRPr lang="nl-BE" dirty="0"/>
          </a:p>
          <a:p>
            <a:pPr lvl="1"/>
            <a:r>
              <a:rPr lang="nl-BE" dirty="0">
                <a:sym typeface="Wingdings" panose="05000000000000000000" pitchFamily="2" charset="2"/>
              </a:rPr>
              <a:t>Statische aanpak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Dynamische aanpak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pPr lvl="0"/>
            <a:r>
              <a:rPr lang="nl-BE" dirty="0">
                <a:sym typeface="Wingdings" panose="05000000000000000000" pitchFamily="2" charset="2"/>
              </a:rPr>
              <a:t>Vuistregels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Moeilijk om regels op te stellen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Grote set historische data voorhanden?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Relaties zijn dynamisch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/>
          </a:p>
          <a:p>
            <a:pPr marL="0" lvl="0" indent="0">
              <a:buNone/>
            </a:pPr>
            <a:endParaRPr lang="nl-BE" dirty="0"/>
          </a:p>
          <a:p>
            <a:pPr marL="0" lvl="0" indent="0">
              <a:buNone/>
            </a:pPr>
            <a:endParaRPr lang="nl-BE" dirty="0"/>
          </a:p>
          <a:p>
            <a:pPr marL="0" lv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46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5. Het ML - proces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3 stappen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Welk type ML?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Welke data?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Welk algoritme?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/>
          </a:p>
          <a:p>
            <a:pPr marL="0" lvl="0" indent="0">
              <a:buNone/>
            </a:pPr>
            <a:endParaRPr lang="nl-BE" dirty="0"/>
          </a:p>
          <a:p>
            <a:pPr marL="0" lvl="0" indent="0">
              <a:buNone/>
            </a:pPr>
            <a:endParaRPr lang="nl-BE" dirty="0"/>
          </a:p>
          <a:p>
            <a:pPr marL="0" lv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040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5. Type – Data – ML Algoritme</a:t>
            </a:r>
            <a:endParaRPr lang="nl-B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lvl="0"/>
            <a:r>
              <a:rPr lang="nl-BE" dirty="0" err="1"/>
              <a:t>Supervised</a:t>
            </a:r>
            <a:endParaRPr lang="nl-BE" dirty="0"/>
          </a:p>
          <a:p>
            <a:pPr lvl="1"/>
            <a:r>
              <a:rPr lang="nl-BE" dirty="0"/>
              <a:t>Classificatie: </a:t>
            </a:r>
            <a:r>
              <a:rPr lang="nl-BE" dirty="0" err="1"/>
              <a:t>Naive</a:t>
            </a:r>
            <a:r>
              <a:rPr lang="nl-BE" dirty="0"/>
              <a:t> Bayes, …</a:t>
            </a:r>
          </a:p>
          <a:p>
            <a:pPr lvl="1"/>
            <a:r>
              <a:rPr lang="nl-BE" dirty="0"/>
              <a:t>Regressie</a:t>
            </a:r>
          </a:p>
          <a:p>
            <a:pPr lvl="0"/>
            <a:r>
              <a:rPr lang="nl-BE" dirty="0" err="1"/>
              <a:t>Unsupervised</a:t>
            </a:r>
            <a:endParaRPr lang="nl-BE" dirty="0"/>
          </a:p>
          <a:p>
            <a:pPr lvl="1"/>
            <a:r>
              <a:rPr lang="nl-BE" dirty="0"/>
              <a:t>Clustering: K – means clustering, …</a:t>
            </a:r>
          </a:p>
          <a:p>
            <a:pPr lvl="1"/>
            <a:r>
              <a:rPr lang="nl-BE" dirty="0" err="1"/>
              <a:t>Recommendations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472332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DF6DBDF68B64BB7A2E7560CE18559" ma:contentTypeVersion="3" ma:contentTypeDescription="Een nieuw document maken." ma:contentTypeScope="" ma:versionID="3819241e109e70baa0a232eca21851cb">
  <xsd:schema xmlns:xsd="http://www.w3.org/2001/XMLSchema" xmlns:xs="http://www.w3.org/2001/XMLSchema" xmlns:p="http://schemas.microsoft.com/office/2006/metadata/properties" xmlns:ns2="d6417362-778e-4ed5-9083-63826e8f8b42" targetNamespace="http://schemas.microsoft.com/office/2006/metadata/properties" ma:root="true" ma:fieldsID="dcf89f0ec42ac1f3753fdb4af2197f2b" ns2:_="">
    <xsd:import namespace="d6417362-778e-4ed5-9083-63826e8f8b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17362-778e-4ed5-9083-63826e8f8b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int-hash delen" ma:internalName="SharingHintHash" ma:readOnly="true">
      <xsd:simpleType>
        <xsd:restriction base="dms:Text"/>
      </xsd:simple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EA81E4-6E31-49A0-A3F8-1B23EB8E6F7A}">
  <ds:schemaRefs>
    <ds:schemaRef ds:uri="http://purl.org/dc/terms/"/>
    <ds:schemaRef ds:uri="http://schemas.openxmlformats.org/package/2006/metadata/core-properties"/>
    <ds:schemaRef ds:uri="d6417362-778e-4ed5-9083-63826e8f8b4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76354A-BC58-4C84-A5C5-53B9526F2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17362-778e-4ed5-9083-63826e8f8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0D4A7D-4AF3-41B8-85A1-0B40E6A1DD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36131</TotalTime>
  <Words>350</Words>
  <Application>Microsoft Office PowerPoint</Application>
  <PresentationFormat>Diavoorstelling (4:3)</PresentationFormat>
  <Paragraphs>189</Paragraphs>
  <Slides>19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2" baseType="lpstr">
      <vt:lpstr>Arial</vt:lpstr>
      <vt:lpstr>Calibri</vt:lpstr>
      <vt:lpstr>Presentatie</vt:lpstr>
      <vt:lpstr>Hoofdstuk 4</vt:lpstr>
      <vt:lpstr>Inhoud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Heidi Tans</cp:lastModifiedBy>
  <cp:revision>476</cp:revision>
  <dcterms:created xsi:type="dcterms:W3CDTF">2013-10-07T12:53:33Z</dcterms:created>
  <dcterms:modified xsi:type="dcterms:W3CDTF">2019-03-21T09:50:41Z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0x0101008DBDF6DBDF68B64BB7A2E7560CE18559</vt:lpwstr>
  </property>
</Properties>
</file>