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Hoofdstuk 2</a:t>
            </a:r>
            <a:endParaRPr/>
          </a:p>
        </p:txBody>
      </p:sp>
      <p:sp>
        <p:nvSpPr>
          <p:cNvPr id="101" name="Google Shape;101;p3:notes"/>
          <p:cNvSpPr txBox="1"/>
          <p:nvPr>
            <p:ph idx="3" type="hdr"/>
          </p:nvPr>
        </p:nvSpPr>
        <p:spPr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6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6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Hoofdstuk 2</a:t>
            </a:r>
            <a:endParaRPr/>
          </a:p>
        </p:txBody>
      </p:sp>
      <p:sp>
        <p:nvSpPr>
          <p:cNvPr id="194" name="Google Shape;194;p16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3094d9538_1_0:notes"/>
          <p:cNvSpPr/>
          <p:nvPr>
            <p:ph idx="2" type="sldImg"/>
          </p:nvPr>
        </p:nvSpPr>
        <p:spPr>
          <a:xfrm>
            <a:off x="992188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3094d9538_1_0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33094d9538_1_0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dia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4572889" y="-675456"/>
            <a:ext cx="2448271" cy="9248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59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900608" y="-2331640"/>
            <a:ext cx="7056784" cy="9248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59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verticale teks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e titel en teks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objec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1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38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leen titel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1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38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ekop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van twee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1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38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elijking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64" name="Google Shape;64;p7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1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65" name="Google Shape;65;p7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38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g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met bijschrift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fbeelding met bijschrift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0" y="0"/>
            <a:ext cx="179512" cy="6858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 rot="5400000">
            <a:off x="4477680" y="2191680"/>
            <a:ext cx="188640" cy="9144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e5.onthehub.com/WebStore/ProductsByMajorVersionList.aspx?ws=ca3ea045-629b-e011-969d-0030487d8897" TargetMode="External"/><Relationship Id="rId4" Type="http://schemas.openxmlformats.org/officeDocument/2006/relationships/hyperlink" Target="http://www.visualstudio.com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C#-ontwikkelomgeving</a:t>
            </a:r>
            <a:endParaRPr/>
          </a:p>
        </p:txBody>
      </p:sp>
      <p:sp>
        <p:nvSpPr>
          <p:cNvPr id="104" name="Google Shape;104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Arial"/>
              <a:buNone/>
            </a:pPr>
            <a:r>
              <a:rPr b="0" i="0" lang="nl-BE" sz="32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Hoofdstuk 2</a:t>
            </a:r>
            <a:endParaRPr/>
          </a:p>
        </p:txBody>
      </p:sp>
      <p:sp>
        <p:nvSpPr>
          <p:cNvPr id="105" name="Google Shape;105;p13"/>
          <p:cNvSpPr txBox="1"/>
          <p:nvPr>
            <p:ph idx="11" type="ftr"/>
          </p:nvPr>
        </p:nvSpPr>
        <p:spPr>
          <a:xfrm>
            <a:off x="0" y="6573838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XAML hiërarchie</a:t>
            </a:r>
            <a:endParaRPr/>
          </a:p>
        </p:txBody>
      </p:sp>
      <p:sp>
        <p:nvSpPr>
          <p:cNvPr id="178" name="Google Shape;178;p2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/>
          </a:p>
        </p:txBody>
      </p:sp>
      <p:sp>
        <p:nvSpPr>
          <p:cNvPr id="179" name="Google Shape;179;p2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3728" y="1844824"/>
            <a:ext cx="5149974" cy="3519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Demo: Hello Button</a:t>
            </a:r>
            <a:endParaRPr/>
          </a:p>
        </p:txBody>
      </p:sp>
      <p:sp>
        <p:nvSpPr>
          <p:cNvPr id="186" name="Google Shape;186;p2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3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3"/>
          <p:cNvSpPr/>
          <p:nvPr/>
        </p:nvSpPr>
        <p:spPr>
          <a:xfrm>
            <a:off x="323528" y="1556792"/>
            <a:ext cx="8640960" cy="3747501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partial class</a:t>
            </a:r>
            <a:r>
              <a:rPr b="0" i="0" lang="nl-BE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MainWindow</a:t>
            </a:r>
            <a:r>
              <a:rPr b="0" i="0" lang="nl-BE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Window</a:t>
            </a:r>
            <a:endParaRPr b="0" i="0" sz="18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MainWindow</a:t>
            </a:r>
            <a:r>
              <a:rPr b="0" i="0" lang="nl-BE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InitializeComponent</a:t>
            </a:r>
            <a:r>
              <a:rPr b="0" i="0" lang="nl-BE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testButton_Click</a:t>
            </a:r>
            <a:r>
              <a:rPr b="0" i="0" lang="nl-BE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nl-BE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sender</a:t>
            </a:r>
            <a:r>
              <a:rPr b="0" i="0" lang="nl-BE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nl-BE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RoutedEventArgs</a:t>
            </a:r>
            <a:r>
              <a:rPr b="0" i="0" lang="nl-BE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0" i="0" lang="nl-BE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resultLabel</a:t>
            </a:r>
            <a:r>
              <a:rPr b="0" i="0" lang="nl-BE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b="0" i="0" lang="nl-BE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nl-BE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"Hello world"</a:t>
            </a:r>
            <a:r>
              <a:rPr b="0" i="0" lang="nl-BE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nl-BE" sz="18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//MessageBox.Show("Hello world!");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nl-BE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Editorfaciliteiten - Programmeerfouten</a:t>
            </a:r>
            <a:endParaRPr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457200" y="1988840"/>
            <a:ext cx="8229600" cy="348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Autocompletion → ga nooit verder als de huidige lijn niet compileert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Layout (code convention)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Hoofdletter (code conventions)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Selecteren objecten, properties en methodes</a:t>
            </a:r>
            <a:endParaRPr/>
          </a:p>
        </p:txBody>
      </p:sp>
      <p:sp>
        <p:nvSpPr>
          <p:cNvPr id="198" name="Google Shape;198;p2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Grammatica</a:t>
            </a:r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8A618"/>
              </a:buClr>
              <a:buSzPts val="4000"/>
              <a:buFont typeface="Arial"/>
              <a:buNone/>
            </a:pPr>
            <a:r>
              <a:rPr b="1" i="0" lang="nl-BE" sz="4000" u="none" cap="none" strike="noStrike">
                <a:solidFill>
                  <a:srgbClr val="58A618"/>
                </a:solidFill>
                <a:latin typeface="Calibri"/>
                <a:ea typeface="Calibri"/>
                <a:cs typeface="Calibri"/>
                <a:sym typeface="Calibri"/>
              </a:rPr>
              <a:t>C#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na elk statement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Blokken: { … }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Opsplitsen van lange lijnen: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 haakje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 komma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 operator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Grammatica</a:t>
            </a:r>
            <a:endParaRPr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8A618"/>
              </a:buClr>
              <a:buSzPts val="4000"/>
              <a:buFont typeface="Arial"/>
              <a:buNone/>
            </a:pPr>
            <a:r>
              <a:rPr b="1" i="0" lang="nl-BE" sz="4000" u="none" cap="none" strike="noStrike">
                <a:solidFill>
                  <a:srgbClr val="58A618"/>
                </a:solidFill>
                <a:latin typeface="Calibri"/>
                <a:ea typeface="Calibri"/>
                <a:cs typeface="Calibri"/>
                <a:sym typeface="Calibri"/>
              </a:rPr>
              <a:t>XAML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Opentag (begintag) en sluittag (eindtag)</a:t>
            </a:r>
            <a:b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vb: &lt;Grid&gt; … &lt;/Grid&gt;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Lege elementen vb: &lt;Label /&gt;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Attributen: name = “value”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Opsplitsen van lange lijnen: 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 kan attribuut op een volgende regel beginnen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MessageBox</a:t>
            </a:r>
            <a:endParaRPr b="0" i="0" sz="4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MessageBox.Show("Hello");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Belangrijke boodschappen</a:t>
            </a:r>
            <a:b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(niet overdrijven)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Eventueel als debug hulpmiddel </a:t>
            </a: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(als je nog niet weet hoe je de Visual Studio debugger kan gebruiken. Zie hoofstuk 9)</a:t>
            </a:r>
            <a:endParaRPr/>
          </a:p>
        </p:txBody>
      </p:sp>
      <p:sp>
        <p:nvSpPr>
          <p:cNvPr id="222" name="Google Shape;222;p2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/>
          </a:p>
        </p:txBody>
      </p:sp>
      <p:sp>
        <p:nvSpPr>
          <p:cNvPr id="223" name="Google Shape;223;p2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Geïntegreerde Help</a:t>
            </a:r>
            <a:endParaRPr/>
          </a:p>
        </p:txBody>
      </p:sp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Zeer nuttig voor opzoekingswerk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Methodes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Objecten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niet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om de taal zelf aan te leren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OO principes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9"/>
          <p:cNvSpPr txBox="1"/>
          <p:nvPr>
            <p:ph idx="12" type="sldNum"/>
          </p:nvPr>
        </p:nvSpPr>
        <p:spPr>
          <a:xfrm>
            <a:off x="7001538" y="6574511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Compatibiliteit Visual Studio</a:t>
            </a:r>
            <a:endParaRPr/>
          </a:p>
        </p:txBody>
      </p:sp>
      <p:sp>
        <p:nvSpPr>
          <p:cNvPr id="245" name="Google Shape;245;p30"/>
          <p:cNvSpPr txBox="1"/>
          <p:nvPr>
            <p:ph idx="1" type="body"/>
          </p:nvPr>
        </p:nvSpPr>
        <p:spPr>
          <a:xfrm>
            <a:off x="611560" y="1844824"/>
            <a:ext cx="8229600" cy="3340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Het handboek gaat uit van VS 2013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Wij gebruiken VS 2017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Via </a:t>
            </a:r>
            <a:r>
              <a:rPr b="0" i="0" lang="nl-BE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OnTheHub</a:t>
            </a: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 downloaden (gratis account)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Gratis Community editie:</a:t>
            </a:r>
            <a:b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nl-BE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http://www.visualstudio.com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0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0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Compatibiliteit .NET runtime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“meeste” applicaties gemaakt met oudere edities van .NET zullen draaien in .NET 4.6</a:t>
            </a:r>
            <a:b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(zonder hercompileren, dus rechtstreeks via het .exe bestand)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“meeste” applicaties gemaakt met een hogere versie van .NET zullen “waarschijnlijk” niet draaien in een lagere versie van de runtime</a:t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Testen is de boodschap!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Nog beter: versieproblemen vermijden door de correcte versie van .NET te selecteren en te hercompileren!</a:t>
            </a:r>
            <a:endParaRPr/>
          </a:p>
          <a:p>
            <a:pPr indent="-15494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dit hoofdstuk …</a:t>
            </a:r>
            <a:endParaRPr/>
          </a:p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Kennismaking met de IDE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Projecten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Besturingselementen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programma runnen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Compilatiefouten opsporen</a:t>
            </a:r>
            <a:endParaRPr/>
          </a:p>
        </p:txBody>
      </p:sp>
      <p:sp>
        <p:nvSpPr>
          <p:cNvPr id="112" name="Google Shape;112;p1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framework selecteren</a:t>
            </a:r>
            <a:endParaRPr/>
          </a:p>
        </p:txBody>
      </p:sp>
      <p:sp>
        <p:nvSpPr>
          <p:cNvPr id="261" name="Google Shape;261;p32"/>
          <p:cNvSpPr txBox="1"/>
          <p:nvPr>
            <p:ph idx="1" type="body"/>
          </p:nvPr>
        </p:nvSpPr>
        <p:spPr>
          <a:xfrm>
            <a:off x="457200" y="1600200"/>
            <a:ext cx="8229600" cy="1108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properties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Voor ons: “.NET Framework 4.6.1”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2" y="2648113"/>
            <a:ext cx="6021897" cy="3709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i="0" lang="nl-BE" sz="3959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nl-BE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ntegrated </a:t>
            </a:r>
            <a:r>
              <a:rPr b="1" i="0" lang="nl-BE" sz="3959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nl-BE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evelopment </a:t>
            </a:r>
            <a:r>
              <a:rPr b="1" i="0" lang="nl-BE" sz="3959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nl-BE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nvironment</a:t>
            </a:r>
            <a:endParaRPr/>
          </a:p>
        </p:txBody>
      </p:sp>
      <p:sp>
        <p:nvSpPr>
          <p:cNvPr id="119" name="Google Shape;119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front-end voor de verschillende tools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editor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Compiler, linker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Debugger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 tekenen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Vaak voor verschillende talen en besturingssystemen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50" y="1287224"/>
            <a:ext cx="6595070" cy="49040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 Studio</a:t>
            </a:r>
            <a:endParaRPr/>
          </a:p>
        </p:txBody>
      </p:sp>
      <p:sp>
        <p:nvSpPr>
          <p:cNvPr id="128" name="Google Shape;128;p1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/>
          </a:p>
        </p:txBody>
      </p:sp>
      <p:sp>
        <p:nvSpPr>
          <p:cNvPr id="129" name="Google Shape;129;p1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971601" y="2195738"/>
            <a:ext cx="2088232" cy="392772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4932040" y="2159890"/>
            <a:ext cx="1440160" cy="428620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 Studio Community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/>
          </a:p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968" y="1268760"/>
            <a:ext cx="8388424" cy="4550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eerste programma schrijven</a:t>
            </a:r>
            <a:endParaRPr/>
          </a:p>
        </p:txBody>
      </p:sp>
      <p:sp>
        <p:nvSpPr>
          <p:cNvPr id="145" name="Google Shape;145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Kies voor WPF Application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Kies een projectnaam (“Name”)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Het project wordt opgeslagen in de map die je kiest bij “Location”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Uitvinken: “Create directory for solution”</a:t>
            </a:r>
            <a:endParaRPr/>
          </a:p>
        </p:txBody>
      </p:sp>
      <p:sp>
        <p:nvSpPr>
          <p:cNvPr id="146" name="Google Shape;146;p1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/>
          </a:p>
        </p:txBody>
      </p:sp>
      <p:sp>
        <p:nvSpPr>
          <p:cNvPr id="147" name="Google Shape;147;p1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Besturingselementen</a:t>
            </a:r>
            <a:endParaRPr/>
          </a:p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457200" y="1417638"/>
            <a:ext cx="8229600" cy="4248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35"/>
              <a:buFont typeface="Arial"/>
              <a:buChar char="•"/>
            </a:pPr>
            <a:r>
              <a:rPr b="0" i="0" lang="nl-BE" sz="26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(eng: Control)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ts val="2635"/>
              <a:buFont typeface="Arial"/>
              <a:buChar char="•"/>
            </a:pPr>
            <a:r>
              <a:rPr b="0" i="0" lang="nl-BE" sz="26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Informatie presenteren en/of interactie met de gebruiker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ts val="2635"/>
              <a:buFont typeface="Arial"/>
              <a:buChar char="•"/>
            </a:pPr>
            <a:r>
              <a:rPr b="0" i="0" lang="nl-BE" sz="26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“ontwerpfase” of “at design-time” kan je de lay-out en de properties instellen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ts val="2635"/>
              <a:buFont typeface="Arial"/>
              <a:buChar char="•"/>
            </a:pPr>
            <a:r>
              <a:rPr b="0" i="0" lang="nl-BE" sz="26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de “uitvoeringsfase” of “at run-time” worden de controls zichtbaar in een Windows applicatie en kunnen de properties eventueel nog veranderen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ts val="2635"/>
              <a:buFont typeface="Arial"/>
              <a:buChar char="•"/>
            </a:pPr>
            <a:r>
              <a:rPr b="0" i="0" lang="nl-BE" sz="26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Property = eigenschap, zoals kleur, font, positie, …</a:t>
            </a:r>
            <a:br>
              <a:rPr b="0" i="0" lang="nl-BE" sz="26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nl-BE" sz="26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Java → “getters” en “setters”</a:t>
            </a:r>
            <a:endParaRPr b="0" i="0" sz="263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ts val="2635"/>
              <a:buFont typeface="Arial"/>
              <a:buChar char="•"/>
            </a:pPr>
            <a:r>
              <a:rPr b="0" i="0" lang="nl-BE" sz="26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Name-property → de variabele naam van de control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ts val="2635"/>
              <a:buFont typeface="Arial"/>
              <a:buChar char="•"/>
            </a:pPr>
            <a:r>
              <a:rPr b="0" i="0" lang="nl-BE" sz="26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XAML &lt;-&gt; ontwerpvenster</a:t>
            </a:r>
            <a:endParaRPr b="0" i="0" sz="263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542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t/>
            </a:r>
            <a:endParaRPr b="0" i="0" sz="24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9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9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Events en de Button control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= gebeurtenis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Door de gebruiker, bv. Klik op knop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Door het systeem, bv. Nieuw bericht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Elke control kan reageren op events,</a:t>
            </a:r>
            <a:b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dit noemt men een event-handler</a:t>
            </a:r>
            <a:b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speciale methode die uitgevoerd wordt</a:t>
            </a:r>
            <a:endParaRPr/>
          </a:p>
        </p:txBody>
      </p:sp>
      <p:sp>
        <p:nvSpPr>
          <p:cNvPr id="162" name="Google Shape;162;p20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0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Demo: Hello Button</a:t>
            </a:r>
            <a:endParaRPr/>
          </a:p>
        </p:txBody>
      </p:sp>
      <p:sp>
        <p:nvSpPr>
          <p:cNvPr id="169" name="Google Shape;169;p2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457200" y="1700808"/>
            <a:ext cx="8229600" cy="460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XAML-code</a:t>
            </a:r>
            <a:endParaRPr/>
          </a:p>
        </p:txBody>
      </p:sp>
      <p:pic>
        <p:nvPicPr>
          <p:cNvPr id="172" name="Google Shape;17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239854"/>
            <a:ext cx="8229600" cy="3077029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antoor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antoor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