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0BCEA3-245C-4D4C-B7F6-281B4E4E23A4}">
  <a:tblStyle styleId="{150BCEA3-245C-4D4C-B7F6-281B4E4E23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4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208" name="Google Shape;208;p1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234" name="Google Shape;234;p1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246" name="Google Shape;246;p1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286" name="Google Shape;286;p2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4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122" name="Google Shape;122;p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133" name="Google Shape;133;p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144" name="Google Shape;144;p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156" name="Google Shape;156;p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169" name="Google Shape;169;p1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4</a:t>
            </a:r>
            <a:endParaRPr/>
          </a:p>
        </p:txBody>
      </p:sp>
      <p:sp>
        <p:nvSpPr>
          <p:cNvPr id="189" name="Google Shape;189;p1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msdn.microsoft.com/en-us/library/dwhawy9k.aspx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Variabelen en berekeningen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4</a:t>
            </a:r>
            <a:endParaRPr/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Operatoren</a:t>
            </a:r>
            <a:endParaRPr/>
          </a:p>
        </p:txBody>
      </p:sp>
      <p:sp>
        <p:nvSpPr>
          <p:cNvPr id="200" name="Google Shape;200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1331640" y="2060848"/>
            <a:ext cx="6480720" cy="2031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3;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+ 3;            </a:t>
            </a:r>
            <a:r>
              <a:rPr lang="nl-B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i krijgt de waarde 6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4;            </a:t>
            </a:r>
            <a:r>
              <a:rPr lang="nl-B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i krijgt de waarde 12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7 + 2 * 4;        </a:t>
            </a:r>
            <a:r>
              <a:rPr lang="nl-B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i krijgt de waarde 15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+ 2) * 4;  </a:t>
            </a:r>
            <a:r>
              <a:rPr lang="nl-B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n krijgt de waarde 60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3.5 / 2;          </a:t>
            </a:r>
            <a:r>
              <a:rPr lang="nl-B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d krijgt de waarde 1.75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7 / 4;            </a:t>
            </a:r>
            <a:r>
              <a:rPr lang="nl-B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n krijgt de waarde 1</a:t>
            </a:r>
            <a:endParaRPr sz="1800">
              <a:solidFill>
                <a:srgbClr val="008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457200" y="1700808"/>
            <a:ext cx="8229600" cy="195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is een verkorte schrijfwijze voor de .NET klasse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System.String</a:t>
            </a:r>
            <a:endParaRPr b="0" i="0" sz="27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Samenvoegen (concatenatie): +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waarden: dubbele quotes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1907704" y="3933056"/>
            <a:ext cx="5544616" cy="1477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"Anders";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wholeName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"Hejlsberg";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wholeName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" " +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wholeName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" invented C#";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en getallen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Automatisch omzetten naar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Soms verwarrend:</a:t>
            </a:r>
            <a:endParaRPr/>
          </a:p>
        </p:txBody>
      </p:sp>
      <p:sp>
        <p:nvSpPr>
          <p:cNvPr id="224" name="Google Shape;224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971600" y="2420888"/>
            <a:ext cx="4572000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7;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"th Avenue";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971600" y="4509120"/>
            <a:ext cx="4572000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2,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note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"Answer is 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note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5940152" y="4509120"/>
            <a:ext cx="3024336" cy="92333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 is 23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Waarom?</a:t>
            </a:r>
            <a:endParaRPr/>
          </a:p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Typeconversie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variabelen gebruikt op plaatsen waar andere types verwacht worden, krijg je een fout. (Demo)</a:t>
            </a: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Oplossing: omzetting naar het juiste type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899592" y="3068960"/>
            <a:ext cx="6840760" cy="8309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leeftijd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36; </a:t>
            </a:r>
            <a:r>
              <a:rPr lang="nl-BE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leeftijd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r>
              <a:rPr lang="nl-BE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wrong!</a:t>
            </a:r>
            <a:endParaRPr sz="2400">
              <a:solidFill>
                <a:srgbClr val="008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Conversiefuncties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3022670" y="2349500"/>
            <a:ext cx="3349530" cy="504825"/>
          </a:xfrm>
          <a:prstGeom prst="rightArrowCallout">
            <a:avLst>
              <a:gd fmla="val 25000" name="adj1"/>
              <a:gd fmla="val 25000" name="adj2"/>
              <a:gd fmla="val 57075" name="adj3"/>
              <a:gd fmla="val 66667" name="adj4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Convert.ToString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467544" y="2420938"/>
            <a:ext cx="1962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waarde 1234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6444208" y="2420938"/>
            <a:ext cx="2496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waarde “1234”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467544" y="3284538"/>
            <a:ext cx="2406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waarde 12.94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467544" y="4145755"/>
            <a:ext cx="2560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waarde “12,94”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6508331" y="3284537"/>
            <a:ext cx="1705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waarde 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(afgerond)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6516216" y="4144446"/>
            <a:ext cx="2406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waarde 12.94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3022670" y="3216791"/>
            <a:ext cx="3349530" cy="504825"/>
          </a:xfrm>
          <a:prstGeom prst="rightArrowCallout">
            <a:avLst>
              <a:gd fmla="val 25000" name="adj1"/>
              <a:gd fmla="val 25000" name="adj2"/>
              <a:gd fmla="val 57075" name="adj3"/>
              <a:gd fmla="val 66667" name="adj4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Convert.ToInt32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3022670" y="4078008"/>
            <a:ext cx="3349530" cy="504825"/>
          </a:xfrm>
          <a:prstGeom prst="rightArrowCallout">
            <a:avLst>
              <a:gd fmla="val 25000" name="adj1"/>
              <a:gd fmla="val 25000" name="adj2"/>
              <a:gd fmla="val 57075" name="adj3"/>
              <a:gd fmla="val 66667" name="adj4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Convert.ToDouble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Getallen formatteren</a:t>
            </a:r>
            <a:endParaRPr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Omslachtig en foutgevoelig: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Formatteren:</a:t>
            </a:r>
            <a:endParaRPr/>
          </a:p>
        </p:txBody>
      </p:sp>
      <p:sp>
        <p:nvSpPr>
          <p:cNvPr id="266" name="Google Shape;266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688030" y="3933056"/>
            <a:ext cx="813244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("{0} euros and {1} cents",                                 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euros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683568" y="2348880"/>
            <a:ext cx="813690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euros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" euros and " +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" cents"; 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688030" y="5384741"/>
            <a:ext cx="813244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$"{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euros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 euros and {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 cents";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4283968" y="479715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p28"/>
          <p:cNvGraphicFramePr/>
          <p:nvPr/>
        </p:nvGraphicFramePr>
        <p:xfrm>
          <a:off x="1907704" y="1996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{150BCEA3-245C-4D4C-B7F6-281B4E4E23A4}</a:tableStyleId>
              </a:tblPr>
              <a:tblGrid>
                <a:gridCol w="2743200"/>
                <a:gridCol w="2743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Placeholder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Voorbeeld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{0:c}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€ 32,54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{0:d}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3254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{0:0.000}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32,540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{0:0.###}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32,54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{0:t}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15:37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8" name="Google Shape;278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2555776" y="5373216"/>
            <a:ext cx="4320480" cy="6983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Online: </a:t>
            </a:r>
            <a:r>
              <a:rPr lang="nl-BE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Standard Numeric Format Strings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Nieuwe Componenten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Klasse: </a:t>
            </a:r>
            <a:r>
              <a:rPr b="0" i="0" lang="nl-BE" sz="22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TextBox</a:t>
            </a:r>
            <a:endParaRPr b="0" i="0" sz="22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Invoer van de gebruiker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Property: </a:t>
            </a:r>
            <a:r>
              <a:rPr b="0" i="0" lang="nl-BE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b="0" i="0" sz="22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Klasse: </a:t>
            </a:r>
            <a:r>
              <a:rPr b="0" i="0" lang="nl-BE" sz="22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Tekstuele informatie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wijzigbaar door gebruiker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 programmatorisch wijzigbaar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Property: </a:t>
            </a:r>
            <a:r>
              <a:rPr b="0" i="0" lang="nl-BE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 </a:t>
            </a: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Property: </a:t>
            </a:r>
            <a:r>
              <a:rPr b="0" i="0" lang="nl-BE" sz="194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Klasse: </a:t>
            </a:r>
            <a:r>
              <a:rPr b="0" i="0" lang="nl-BE" sz="22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TextBlock</a:t>
            </a:r>
            <a:endParaRPr b="0" i="0" sz="22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Tekstuele informatie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wijzigbaar door gebruiker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 programmatorisch wijzigbaar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–"/>
            </a:pPr>
            <a:r>
              <a:rPr b="0" i="0" lang="nl-BE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Property: </a:t>
            </a:r>
            <a:r>
              <a:rPr b="0" i="0" lang="nl-BE" sz="194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b="0" i="0" sz="1942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Euros and Cents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Typen van numerieke variabelen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Variabelen declareren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Toekenning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Rekenkundige operatoren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Getallen in labels/texblocks en tekstvakken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Eigenschappen van strings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een variabele?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1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 uit in je eigen woorden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belangrijke types: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gehele getallen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kommagetallen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bytes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Andere types voor getallen: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zeer lange gehele getallen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kommagetallen, kleiner bereik dan double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grote precisie (financiële berekeningen)</a:t>
            </a:r>
            <a:endParaRPr/>
          </a:p>
        </p:txBody>
      </p:sp>
      <p:sp>
        <p:nvSpPr>
          <p:cNvPr id="126" name="Google Shape;126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Zinvolle namen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Beginnen met een letter of _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Voorts letters of cijfers of _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 spaties, symbolen of keywords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255 tekens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camelCasing, bv: nieuweStudentBachelor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is hoofdlettergevoelig, maar de IDE helpt tijdens het typen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Area of Rectangle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457200" y="1981200"/>
            <a:ext cx="8229600" cy="53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b="0" i="0" lang="nl-BE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 varNaam [ = startExpr];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1547664" y="3079034"/>
            <a:ext cx="5544616" cy="23083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personHeight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1.68; 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3,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4; 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examMark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65; 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betterMark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examMark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+ 10; 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salary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unassigned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unassigned</a:t>
            </a:r>
            <a:endParaRPr sz="2400">
              <a:solidFill>
                <a:srgbClr val="008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Toekenningsopdracht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457200" y="3589338"/>
            <a:ext cx="8229600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variabele lengte krijgt de waarde 20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lengte wordt 20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Leesrichting: ←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Puntkomma 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Niet: lengte is gelijk aan 20!</a:t>
            </a:r>
            <a:endParaRPr/>
          </a:p>
        </p:txBody>
      </p:sp>
      <p:pic>
        <p:nvPicPr>
          <p:cNvPr descr="MCj03463170000[1]"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3215" y="5161182"/>
            <a:ext cx="1617891" cy="1296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/>
          <p:nvPr/>
        </p:nvSpPr>
        <p:spPr>
          <a:xfrm>
            <a:off x="2555776" y="1736102"/>
            <a:ext cx="4227439" cy="76944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4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lengte</a:t>
            </a:r>
            <a:r>
              <a:rPr lang="nl-BE" sz="4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20; </a:t>
            </a:r>
            <a:endParaRPr/>
          </a:p>
        </p:txBody>
      </p:sp>
      <p:sp>
        <p:nvSpPr>
          <p:cNvPr id="162" name="Google Shape;162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Berekeningen en operatoren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457200" y="3589338"/>
            <a:ext cx="8229600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nieuwe waarde van lengte wordt de oude waarde plus één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Links: variabele naam, rechts: expressie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Verkorte schrijfwijzen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2058149" y="1530658"/>
            <a:ext cx="5250155" cy="17543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lengte</a:t>
            </a:r>
            <a:r>
              <a:rPr lang="nl-BE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3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lengte</a:t>
            </a:r>
            <a:r>
              <a:rPr lang="nl-BE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+ 1;</a:t>
            </a:r>
            <a:br>
              <a:rPr lang="nl-BE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3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lengte</a:t>
            </a:r>
            <a:r>
              <a:rPr lang="nl-BE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+= 1;</a:t>
            </a:r>
            <a:br>
              <a:rPr lang="nl-BE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3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lengte</a:t>
            </a:r>
            <a:r>
              <a:rPr lang="nl-BE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 sz="3600">
              <a:solidFill>
                <a:schemeClr val="dk1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Operatoren</a:t>
            </a:r>
            <a:endParaRPr/>
          </a:p>
        </p:txBody>
      </p:sp>
      <p:graphicFrame>
        <p:nvGraphicFramePr>
          <p:cNvPr id="181" name="Google Shape;181;p2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{150BCEA3-245C-4D4C-B7F6-281B4E4E23A4}</a:tableStyleId>
              </a:tblPr>
              <a:tblGrid>
                <a:gridCol w="2530625"/>
                <a:gridCol w="2880325"/>
                <a:gridCol w="28186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 u="none" cap="none" strike="noStrike"/>
                        <a:t>Operator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Betekenis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Prioriteit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Vermenigvuldigen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Delen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Modulo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Optellen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Aftrekken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" name="Google Shape;182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Voorrangsregels: *, / en % voor + en –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Bij gelijke voorrang: van links naar rechts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van haakjes is aanbevolen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Opsplitsen van expressies is aanbevolen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(lange regels vermijden)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Zie testvragen</a:t>
            </a:r>
            <a:endParaRPr/>
          </a:p>
        </p:txBody>
      </p:sp>
      <p:sp>
        <p:nvSpPr>
          <p:cNvPr id="193" name="Google Shape;193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