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AD298D8-BCB3-4765-B367-3C3C3721E526}">
  <a:tblStyle styleId="{2AD298D8-BCB3-4765-B367-3C3C3721E52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DE78084-F508-4F66-B077-22D8D8F8E165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Hoofdstuk 5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p1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4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5</a:t>
            </a:r>
            <a:endParaRPr/>
          </a:p>
        </p:txBody>
      </p:sp>
      <p:sp>
        <p:nvSpPr>
          <p:cNvPr id="253" name="Google Shape;253;p14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1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5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5</a:t>
            </a:r>
            <a:endParaRPr/>
          </a:p>
        </p:txBody>
      </p:sp>
      <p:sp>
        <p:nvSpPr>
          <p:cNvPr id="265" name="Google Shape;265;p15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1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9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5</a:t>
            </a:r>
            <a:endParaRPr/>
          </a:p>
        </p:txBody>
      </p:sp>
      <p:sp>
        <p:nvSpPr>
          <p:cNvPr id="305" name="Google Shape;305;p19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p2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0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5</a:t>
            </a:r>
            <a:endParaRPr/>
          </a:p>
        </p:txBody>
      </p:sp>
      <p:sp>
        <p:nvSpPr>
          <p:cNvPr id="318" name="Google Shape;318;p20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2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2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2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5</a:t>
            </a:r>
            <a:endParaRPr/>
          </a:p>
        </p:txBody>
      </p:sp>
      <p:sp>
        <p:nvSpPr>
          <p:cNvPr id="329" name="Google Shape;329;p22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Google Shape;340;p2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3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5</a:t>
            </a:r>
            <a:endParaRPr/>
          </a:p>
        </p:txBody>
      </p:sp>
      <p:sp>
        <p:nvSpPr>
          <p:cNvPr id="342" name="Google Shape;342;p23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2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4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5</a:t>
            </a:r>
            <a:endParaRPr/>
          </a:p>
        </p:txBody>
      </p:sp>
      <p:sp>
        <p:nvSpPr>
          <p:cNvPr id="354" name="Google Shape;354;p24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5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Google Shape;365;p2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5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5</a:t>
            </a:r>
            <a:endParaRPr/>
          </a:p>
        </p:txBody>
      </p:sp>
      <p:sp>
        <p:nvSpPr>
          <p:cNvPr id="367" name="Google Shape;367;p25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6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Google Shape;376;p2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6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5</a:t>
            </a:r>
            <a:endParaRPr/>
          </a:p>
        </p:txBody>
      </p:sp>
      <p:sp>
        <p:nvSpPr>
          <p:cNvPr id="378" name="Google Shape;378;p26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7" name="Google Shape;387;p2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7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5</a:t>
            </a:r>
            <a:endParaRPr/>
          </a:p>
        </p:txBody>
      </p:sp>
      <p:sp>
        <p:nvSpPr>
          <p:cNvPr id="389" name="Google Shape;389;p27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9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5" name="Google Shape;405;p2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9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5</a:t>
            </a:r>
            <a:endParaRPr/>
          </a:p>
        </p:txBody>
      </p:sp>
      <p:sp>
        <p:nvSpPr>
          <p:cNvPr id="407" name="Google Shape;407;p29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6" name="Google Shape;416;p3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30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5</a:t>
            </a:r>
            <a:endParaRPr/>
          </a:p>
        </p:txBody>
      </p:sp>
      <p:sp>
        <p:nvSpPr>
          <p:cNvPr id="418" name="Google Shape;418;p30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1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7" name="Google Shape;427;p3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1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5</a:t>
            </a:r>
            <a:endParaRPr/>
          </a:p>
        </p:txBody>
      </p:sp>
      <p:sp>
        <p:nvSpPr>
          <p:cNvPr id="429" name="Google Shape;429;p31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2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5" name="Google Shape;445;p3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2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5</a:t>
            </a:r>
            <a:endParaRPr/>
          </a:p>
        </p:txBody>
      </p:sp>
      <p:sp>
        <p:nvSpPr>
          <p:cNvPr id="447" name="Google Shape;447;p32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3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3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2" name="Google Shape;472;p3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33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5</a:t>
            </a:r>
            <a:endParaRPr/>
          </a:p>
        </p:txBody>
      </p:sp>
      <p:sp>
        <p:nvSpPr>
          <p:cNvPr id="474" name="Google Shape;474;p33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4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3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4" name="Google Shape;484;p3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34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5</a:t>
            </a:r>
            <a:endParaRPr/>
          </a:p>
        </p:txBody>
      </p:sp>
      <p:sp>
        <p:nvSpPr>
          <p:cNvPr id="486" name="Google Shape;486;p34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5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6" name="Google Shape;496;p3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35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5</a:t>
            </a:r>
            <a:endParaRPr/>
          </a:p>
        </p:txBody>
      </p:sp>
      <p:sp>
        <p:nvSpPr>
          <p:cNvPr id="498" name="Google Shape;498;p35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5</a:t>
            </a:r>
            <a:endParaRPr/>
          </a:p>
        </p:txBody>
      </p:sp>
      <p:sp>
        <p:nvSpPr>
          <p:cNvPr id="135" name="Google Shape;135;p6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6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6" name="Google Shape;516;p3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6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5</a:t>
            </a:r>
            <a:endParaRPr/>
          </a:p>
        </p:txBody>
      </p:sp>
      <p:sp>
        <p:nvSpPr>
          <p:cNvPr id="518" name="Google Shape;518;p36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1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4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0" name="Google Shape;580;p4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5</a:t>
            </a:r>
            <a:endParaRPr/>
          </a:p>
        </p:txBody>
      </p:sp>
      <p:sp>
        <p:nvSpPr>
          <p:cNvPr id="582" name="Google Shape;582;p41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2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4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1" name="Google Shape;591;p4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42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5</a:t>
            </a:r>
            <a:endParaRPr/>
          </a:p>
        </p:txBody>
      </p:sp>
      <p:sp>
        <p:nvSpPr>
          <p:cNvPr id="593" name="Google Shape;593;p42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3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4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2" name="Google Shape;602;p4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43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5</a:t>
            </a:r>
            <a:endParaRPr/>
          </a:p>
        </p:txBody>
      </p:sp>
      <p:sp>
        <p:nvSpPr>
          <p:cNvPr id="604" name="Google Shape;604;p43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4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4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3" name="Google Shape;613;p4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44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5</a:t>
            </a:r>
            <a:endParaRPr/>
          </a:p>
        </p:txBody>
      </p:sp>
      <p:sp>
        <p:nvSpPr>
          <p:cNvPr id="615" name="Google Shape;615;p44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5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4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Google Shape;624;p4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45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5</a:t>
            </a:r>
            <a:endParaRPr/>
          </a:p>
        </p:txBody>
      </p:sp>
      <p:sp>
        <p:nvSpPr>
          <p:cNvPr id="626" name="Google Shape;626;p45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6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4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5" name="Google Shape;645;p4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46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5</a:t>
            </a:r>
            <a:endParaRPr/>
          </a:p>
        </p:txBody>
      </p:sp>
      <p:sp>
        <p:nvSpPr>
          <p:cNvPr id="647" name="Google Shape;647;p46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nl-BE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8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nl-BE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5</a:t>
            </a:r>
            <a:endParaRPr/>
          </a:p>
        </p:txBody>
      </p:sp>
      <p:sp>
        <p:nvSpPr>
          <p:cNvPr id="146" name="Google Shape;146;p8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7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4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5" name="Google Shape;675;p4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47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5</a:t>
            </a:r>
            <a:endParaRPr/>
          </a:p>
        </p:txBody>
      </p:sp>
      <p:sp>
        <p:nvSpPr>
          <p:cNvPr id="677" name="Google Shape;677;p47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9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5</a:t>
            </a:r>
            <a:endParaRPr/>
          </a:p>
        </p:txBody>
      </p:sp>
      <p:sp>
        <p:nvSpPr>
          <p:cNvPr id="163" name="Google Shape;163;p9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0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5</a:t>
            </a:r>
            <a:endParaRPr/>
          </a:p>
        </p:txBody>
      </p:sp>
      <p:sp>
        <p:nvSpPr>
          <p:cNvPr id="188" name="Google Shape;188;p10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1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5</a:t>
            </a:r>
            <a:endParaRPr/>
          </a:p>
        </p:txBody>
      </p:sp>
      <p:sp>
        <p:nvSpPr>
          <p:cNvPr id="210" name="Google Shape;210;p11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1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2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5</a:t>
            </a:r>
            <a:endParaRPr/>
          </a:p>
        </p:txBody>
      </p:sp>
      <p:sp>
        <p:nvSpPr>
          <p:cNvPr id="221" name="Google Shape;221;p12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3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5</a:t>
            </a:r>
            <a:endParaRPr/>
          </a:p>
        </p:txBody>
      </p:sp>
      <p:sp>
        <p:nvSpPr>
          <p:cNvPr id="232" name="Google Shape;232;p13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4572889" y="-675456"/>
            <a:ext cx="2448271" cy="92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59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900608" y="-2331640"/>
            <a:ext cx="7056784" cy="92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59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5" name="Google Shape;95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and Text" type="objAndTx">
  <p:cSld name="OBJECT_AND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over Text" type="objOverTx">
  <p:cSld name="OBJECT_OVER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981200"/>
            <a:ext cx="8229600" cy="18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57200" y="4000500"/>
            <a:ext cx="8229600" cy="18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 type="tbl">
  <p:cSld name="TAB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15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38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15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81" name="Google Shape;81;p10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38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0" y="0"/>
            <a:ext cx="179512" cy="6858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 rot="5400000">
            <a:off x="4477680" y="2191680"/>
            <a:ext cx="188640" cy="9144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Methoden en argumenten</a:t>
            </a:r>
            <a:endParaRPr/>
          </a:p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Arial"/>
              <a:buNone/>
            </a:pPr>
            <a:r>
              <a:rPr b="0" i="0" lang="nl-BE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Hoofdstuk 5</a:t>
            </a:r>
            <a:endParaRPr/>
          </a:p>
        </p:txBody>
      </p:sp>
      <p:sp>
        <p:nvSpPr>
          <p:cNvPr id="121" name="Google Shape;121;p1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 zijn de lokale variabelen?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5"/>
          <p:cNvSpPr/>
          <p:nvPr/>
        </p:nvSpPr>
        <p:spPr>
          <a:xfrm>
            <a:off x="1331640" y="3212976"/>
            <a:ext cx="4392488" cy="327309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5"/>
          <p:cNvSpPr/>
          <p:nvPr/>
        </p:nvSpPr>
        <p:spPr>
          <a:xfrm>
            <a:off x="819944" y="1268760"/>
            <a:ext cx="7656263" cy="5078313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DrawTriangle2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Canva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drawingArea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SolidColorBrush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brushToUse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xPlace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  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yPlace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  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  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rightCornerX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rightCornerY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rightCornerX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xPlace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+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rightCornerY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yPlace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+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DrawLine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drawingArea</a:t>
            </a: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brushToUse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xPlace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yPlace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xPlace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rightCornerY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DrawLine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drawingArea</a:t>
            </a: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brushToUse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xPlace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rightCornerY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rightCornerX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rightCornerY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DrawLine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drawingArea</a:t>
            </a: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brushToUse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xPlace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yPlace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rightCornerX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rightCornerY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sp>
        <p:nvSpPr>
          <p:cNvPr id="259" name="Google Shape;259;p2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Lokale variabelen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Hulpmiddel voor berekeningen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Zijn gedeclareerd binnen een methode body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 bestaan enkel tijdens de methode oproep</a:t>
            </a:r>
            <a:b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b="0" i="1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lokaal bereik</a:t>
            </a: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b="0" i="1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Lokale variabelen zijn enkel zichtbaar binnen een methode body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methodes met lokale variabelen met dezelfde naam zijn dus toegestaan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Optionele parameters</a:t>
            </a:r>
            <a:endParaRPr/>
          </a:p>
        </p:txBody>
      </p:sp>
      <p:sp>
        <p:nvSpPr>
          <p:cNvPr id="276" name="Google Shape;276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Normale aanroep: juiste type, correcte volgorde van de parameters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schrijver kan echter opteren voor standaardwaarden van argumenten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aanroeper hoeft enkel die parameters mee te geven die afwijken van deze standaardwaarden</a:t>
            </a:r>
            <a:endParaRPr/>
          </a:p>
        </p:txBody>
      </p:sp>
      <p:sp>
        <p:nvSpPr>
          <p:cNvPr id="277" name="Google Shape;277;p2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Optionele parameters</a:t>
            </a:r>
            <a:endParaRPr/>
          </a:p>
        </p:txBody>
      </p:sp>
      <p:sp>
        <p:nvSpPr>
          <p:cNvPr id="284" name="Google Shape;284;p2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8"/>
          <p:cNvSpPr/>
          <p:nvPr/>
        </p:nvSpPr>
        <p:spPr>
          <a:xfrm>
            <a:off x="4860032" y="2324408"/>
            <a:ext cx="2736304" cy="1188135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8"/>
          <p:cNvSpPr/>
          <p:nvPr/>
        </p:nvSpPr>
        <p:spPr>
          <a:xfrm>
            <a:off x="1072634" y="1665289"/>
            <a:ext cx="7802136" cy="1938992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DrawTriangle3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Canva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drawingArea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SolidColorBrush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brushToUse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xPlace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0,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   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yPlace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0,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   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30,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   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30)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8"/>
          <p:cNvSpPr/>
          <p:nvPr/>
        </p:nvSpPr>
        <p:spPr>
          <a:xfrm>
            <a:off x="1072634" y="3789040"/>
            <a:ext cx="6955750" cy="163121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20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overige parameters krijgen standaardwaarden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DrawTriangle3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paperCanvas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brush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waarden voor xPlace en yPlace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DrawTriangle3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paperCanvas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brush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50, 50);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/>
          <p:nvPr/>
        </p:nvSpPr>
        <p:spPr>
          <a:xfrm>
            <a:off x="4572000" y="2204294"/>
            <a:ext cx="2736304" cy="1188135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Optionele parameters</a:t>
            </a:r>
            <a:endParaRPr/>
          </a:p>
        </p:txBody>
      </p:sp>
      <p:sp>
        <p:nvSpPr>
          <p:cNvPr id="295" name="Google Shape;295;p2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9"/>
          <p:cNvSpPr txBox="1"/>
          <p:nvPr/>
        </p:nvSpPr>
        <p:spPr>
          <a:xfrm>
            <a:off x="179512" y="3501008"/>
            <a:ext cx="89205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Hoe </a:t>
            </a:r>
            <a:r>
              <a:rPr b="1" lang="nl-B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enkel</a:t>
            </a:r>
            <a:r>
              <a:rPr lang="nl-B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standaardwaarden voor </a:t>
            </a:r>
            <a:r>
              <a:rPr lang="nl-BE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nl-B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</a:t>
            </a:r>
            <a:r>
              <a:rPr lang="nl-BE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nl-B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veranderen?</a:t>
            </a:r>
            <a:endParaRPr/>
          </a:p>
        </p:txBody>
      </p:sp>
      <p:sp>
        <p:nvSpPr>
          <p:cNvPr id="297" name="Google Shape;297;p29"/>
          <p:cNvSpPr/>
          <p:nvPr/>
        </p:nvSpPr>
        <p:spPr>
          <a:xfrm>
            <a:off x="755577" y="4202837"/>
            <a:ext cx="8208912" cy="193899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20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named parameters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DrawTriangle3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paperCanvas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brush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25,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40);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volgorde wisselen mogelijk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DrawTriangle3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150,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150,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	     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drawingArea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paperCanvas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brushToUse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brush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9"/>
          <p:cNvSpPr/>
          <p:nvPr/>
        </p:nvSpPr>
        <p:spPr>
          <a:xfrm>
            <a:off x="755577" y="1507727"/>
            <a:ext cx="8208913" cy="1938992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DrawTriangle3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Canva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drawingArea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SolidColorBrush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brushToUse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xPlace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0,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   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yPlace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0,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   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30,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   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30)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Naamconflicten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0"/>
          <p:cNvSpPr/>
          <p:nvPr/>
        </p:nvSpPr>
        <p:spPr>
          <a:xfrm>
            <a:off x="1985392" y="1412776"/>
            <a:ext cx="5262979" cy="163121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MethodOne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0;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code...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0"/>
          <p:cNvSpPr/>
          <p:nvPr/>
        </p:nvSpPr>
        <p:spPr>
          <a:xfrm>
            <a:off x="1979712" y="3188008"/>
            <a:ext cx="5262979" cy="163121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MethodTwo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1;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code...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0"/>
          <p:cNvSpPr/>
          <p:nvPr/>
        </p:nvSpPr>
        <p:spPr>
          <a:xfrm>
            <a:off x="1985391" y="4916200"/>
            <a:ext cx="5257299" cy="132343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10;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MethodTwo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5);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sp>
        <p:nvSpPr>
          <p:cNvPr id="312" name="Google Shape;312;p3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 begrip Klasse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klasse kan een willekeurig aantal methoden in een willekeurige volgorde bevatten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 hiertoe, slechts 1 klasse: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MainWindow</a:t>
            </a:r>
            <a:endParaRPr b="0" i="0" sz="3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Methodes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Zelfgeschreven (methodes en functies)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Event-handling (</a:t>
            </a:r>
            <a:r>
              <a:rPr b="0" i="0" lang="nl-BE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void button1_Click</a:t>
            </a: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Klasse: Voorbeeld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2"/>
          <p:cNvSpPr txBox="1"/>
          <p:nvPr>
            <p:ph idx="2" type="body"/>
          </p:nvPr>
        </p:nvSpPr>
        <p:spPr>
          <a:xfrm>
            <a:off x="4651375" y="1981200"/>
            <a:ext cx="4035425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nl-BE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UML Notatie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nl-BE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Instantievariabelen</a:t>
            </a:r>
            <a:br>
              <a:rPr b="0" i="0" lang="nl-BE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nl-BE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(zie hoofdstuk 6)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nl-BE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Zelf geschreven methodes in </a:t>
            </a:r>
            <a:r>
              <a:rPr b="0" i="0" lang="nl-BE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MainWindow.xaml.cs</a:t>
            </a:r>
            <a:endParaRPr b="0" i="0" sz="18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899" lvl="2" marL="742950" marR="0" rtl="0" algn="l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Char char="•"/>
            </a:pPr>
            <a:r>
              <a:rPr b="0" i="0" lang="nl-BE" sz="148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button1_Click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nl-BE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Gegenereerde en zelfgeschreven Xaml-code in </a:t>
            </a:r>
            <a:r>
              <a:rPr b="0" i="0" lang="nl-BE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MainWindow.xaml</a:t>
            </a:r>
            <a:endParaRPr b="0" i="0" sz="18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nl-BE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methode </a:t>
            </a:r>
            <a:r>
              <a:rPr b="0" i="0" lang="nl-BE" sz="148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InitializeComponent</a:t>
            </a:r>
            <a:r>
              <a:rPr b="0" i="0" lang="nl-BE" sz="22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 </a:t>
            </a:r>
            <a:r>
              <a:rPr b="0" i="0" lang="nl-BE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MainWindow.g.i.cs</a:t>
            </a:r>
            <a:endParaRPr b="0" i="0" sz="18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01930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graphicFrame>
        <p:nvGraphicFramePr>
          <p:cNvPr id="335" name="Google Shape;335;p32"/>
          <p:cNvGraphicFramePr/>
          <p:nvPr/>
        </p:nvGraphicFramePr>
        <p:xfrm>
          <a:off x="755576" y="2060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{2AD298D8-BCB3-4765-B367-3C3C3721E526}</a:tableStyleId>
              </a:tblPr>
              <a:tblGrid>
                <a:gridCol w="3482800"/>
              </a:tblGrid>
              <a:tr h="47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MainWindow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7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-button1: Button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-components: Icontainer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7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-button1_Click: void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-SomeMethod:</a:t>
                      </a:r>
                      <a:r>
                        <a:rPr lang="nl-BE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void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-SomeOtherMethod: void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-InitializeComponent: void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6" name="Google Shape;336;p32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Functiemethoden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3"/>
          <p:cNvSpPr txBox="1"/>
          <p:nvPr>
            <p:ph idx="1" type="body"/>
          </p:nvPr>
        </p:nvSpPr>
        <p:spPr>
          <a:xfrm>
            <a:off x="457200" y="3779838"/>
            <a:ext cx="8229600" cy="208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functie retourneert (precies) één waarde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type declareren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Gebruik: altijd via een toekenning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3"/>
          <p:cNvSpPr/>
          <p:nvPr/>
        </p:nvSpPr>
        <p:spPr>
          <a:xfrm>
            <a:off x="928618" y="1490008"/>
            <a:ext cx="6955750" cy="193899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AreaRectangle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*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Bouwen op methoden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4"/>
          <p:cNvSpPr txBox="1"/>
          <p:nvPr>
            <p:ph idx="1" type="body"/>
          </p:nvPr>
        </p:nvSpPr>
        <p:spPr>
          <a:xfrm>
            <a:off x="457200" y="1600201"/>
            <a:ext cx="8229600" cy="1180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Bestudeer de code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Waarom schrijf je geen objectnaam voor de methode-aanroep DrawTriangle(…)?</a:t>
            </a:r>
            <a:endParaRPr/>
          </a:p>
        </p:txBody>
      </p:sp>
      <p:sp>
        <p:nvSpPr>
          <p:cNvPr id="358" name="Google Shape;358;p34"/>
          <p:cNvSpPr/>
          <p:nvPr/>
        </p:nvSpPr>
        <p:spPr>
          <a:xfrm>
            <a:off x="1907704" y="3212976"/>
            <a:ext cx="6099747" cy="181588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Consolas"/>
              <a:buNone/>
            </a:pPr>
            <a:r>
              <a:rPr lang="nl-BE" sz="2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paperCanvas</a:t>
            </a:r>
            <a:r>
              <a:rPr b="0" i="0" lang="nl-BE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Children</a:t>
            </a: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0" i="0" lang="nl-BE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(...);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br>
              <a:rPr b="0" i="0" lang="nl-BE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DrawTriangle</a:t>
            </a:r>
            <a:r>
              <a:rPr b="0" i="0" lang="nl-BE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(...);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4"/>
          <p:cNvSpPr/>
          <p:nvPr/>
        </p:nvSpPr>
        <p:spPr>
          <a:xfrm>
            <a:off x="4472945" y="3755738"/>
            <a:ext cx="315079" cy="730358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dit hoofdstuk …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Methodes en functies schrijven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Argumenten en parameters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Doorgeven als waarde en als referentie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 gebruik van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bij functies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Argumenten als referentie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Analogie met doorgeven van documenten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geven hier een iets “exactere” beschrijving van de werkelijkheid aan de hand van een geheugenmodel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 is van zeer groot belang om het verschil tussen doorgeven van parameters “als waarde” en “als referentie” te kunnen beschrijven, verklaren en gebruiken!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Geheugengebruik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computerprogramma dat wordt uitgevoerd, heeft geheugen nodig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 programma zelf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Variabelen, objecten, …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benodigde ruimte wordt vrijgemaakt in het RAM geheugen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Indien het RAM geheugen zou vol zijn, wordt geheugen op schijf aangesproken</a:t>
            </a:r>
            <a:b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(Swap space, virtueel geheugen)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Geheugenadressering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37"/>
          <p:cNvSpPr txBox="1"/>
          <p:nvPr>
            <p:ph idx="1" type="body"/>
          </p:nvPr>
        </p:nvSpPr>
        <p:spPr>
          <a:xfrm>
            <a:off x="457200" y="1981200"/>
            <a:ext cx="8229600" cy="1987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Elke locatie in het geheugen, heeft een adres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Denk aan een “doos” met een bepaalde inhoud en een bepaald nummer (adres)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Dit adres wordt in een programmeertaal voorgesteld door de naam van een variabele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2915642" y="4645819"/>
            <a:ext cx="1800225" cy="431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“Hallo C#”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7"/>
          <p:cNvSpPr txBox="1"/>
          <p:nvPr/>
        </p:nvSpPr>
        <p:spPr>
          <a:xfrm>
            <a:off x="1691680" y="4679156"/>
            <a:ext cx="1050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#0CA4D5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7"/>
          <p:cNvSpPr/>
          <p:nvPr/>
        </p:nvSpPr>
        <p:spPr>
          <a:xfrm rot="-5400000">
            <a:off x="2123529" y="4790281"/>
            <a:ext cx="215900" cy="936625"/>
          </a:xfrm>
          <a:prstGeom prst="leftBrace">
            <a:avLst>
              <a:gd fmla="val 36152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7"/>
          <p:cNvSpPr/>
          <p:nvPr/>
        </p:nvSpPr>
        <p:spPr>
          <a:xfrm rot="-5400000">
            <a:off x="3707805" y="4358481"/>
            <a:ext cx="215900" cy="1800225"/>
          </a:xfrm>
          <a:prstGeom prst="leftBrace">
            <a:avLst>
              <a:gd fmla="val 69485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7"/>
          <p:cNvSpPr txBox="1"/>
          <p:nvPr/>
        </p:nvSpPr>
        <p:spPr>
          <a:xfrm>
            <a:off x="1907704" y="5347494"/>
            <a:ext cx="6994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7"/>
          <p:cNvSpPr txBox="1"/>
          <p:nvPr/>
        </p:nvSpPr>
        <p:spPr>
          <a:xfrm>
            <a:off x="3418880" y="5366544"/>
            <a:ext cx="869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inhoud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5004544" y="4508569"/>
            <a:ext cx="2582758" cy="70788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msg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msg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"Hallo C#";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3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programma met 2 functies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pic>
        <p:nvPicPr>
          <p:cNvPr id="412" name="Google Shape;41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5034" y="1700808"/>
            <a:ext cx="4536504" cy="418006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programma met 2 functies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39"/>
          <p:cNvSpPr/>
          <p:nvPr/>
        </p:nvSpPr>
        <p:spPr>
          <a:xfrm>
            <a:off x="1187624" y="2276872"/>
            <a:ext cx="6391493" cy="286232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Som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getal1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getal2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getal1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+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getal2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Verschil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getal1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getal2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getal1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-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getal2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Parameterbinding als waarde</a:t>
            </a:r>
            <a:endParaRPr b="0" i="0" sz="44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432" name="Google Shape;432;p40"/>
          <p:cNvSpPr txBox="1"/>
          <p:nvPr>
            <p:ph idx="1" type="body"/>
          </p:nvPr>
        </p:nvSpPr>
        <p:spPr>
          <a:xfrm>
            <a:off x="457200" y="1981200"/>
            <a:ext cx="8229600" cy="65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None/>
            </a:pPr>
            <a:r>
              <a:rPr b="0" i="1" lang="nl-BE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inhoud van de geheugenlocaties worden gekopieerd en via de parameters doorgegeven</a:t>
            </a:r>
            <a:endParaRPr b="0" i="1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40"/>
          <p:cNvSpPr/>
          <p:nvPr/>
        </p:nvSpPr>
        <p:spPr>
          <a:xfrm>
            <a:off x="1115616" y="3208506"/>
            <a:ext cx="2723823" cy="101566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5;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2;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Som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4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4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40"/>
          <p:cNvSpPr/>
          <p:nvPr/>
        </p:nvSpPr>
        <p:spPr>
          <a:xfrm>
            <a:off x="6156325" y="2492375"/>
            <a:ext cx="1439863" cy="431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40"/>
          <p:cNvSpPr/>
          <p:nvPr/>
        </p:nvSpPr>
        <p:spPr>
          <a:xfrm>
            <a:off x="6156325" y="2924175"/>
            <a:ext cx="1439863" cy="431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40"/>
          <p:cNvSpPr txBox="1"/>
          <p:nvPr/>
        </p:nvSpPr>
        <p:spPr>
          <a:xfrm>
            <a:off x="5845175" y="248602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40"/>
          <p:cNvSpPr txBox="1"/>
          <p:nvPr/>
        </p:nvSpPr>
        <p:spPr>
          <a:xfrm>
            <a:off x="5867400" y="291782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0"/>
          <p:cNvSpPr txBox="1"/>
          <p:nvPr/>
        </p:nvSpPr>
        <p:spPr>
          <a:xfrm>
            <a:off x="5867400" y="3351213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40"/>
          <p:cNvSpPr/>
          <p:nvPr/>
        </p:nvSpPr>
        <p:spPr>
          <a:xfrm>
            <a:off x="6156325" y="3356992"/>
            <a:ext cx="1439863" cy="431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Parameterbinding als waarde</a:t>
            </a:r>
            <a:endParaRPr b="0" i="0" sz="44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450" name="Google Shape;450;p41"/>
          <p:cNvSpPr txBox="1"/>
          <p:nvPr>
            <p:ph idx="1" type="body"/>
          </p:nvPr>
        </p:nvSpPr>
        <p:spPr>
          <a:xfrm>
            <a:off x="457200" y="1981200"/>
            <a:ext cx="8229600" cy="65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None/>
            </a:pPr>
            <a:r>
              <a:rPr b="0" i="1" lang="nl-BE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inhoud van de geheugenlocaties worden gekopieerd en via de parameters doorgegeven</a:t>
            </a:r>
            <a:endParaRPr b="0" i="1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41"/>
          <p:cNvSpPr/>
          <p:nvPr/>
        </p:nvSpPr>
        <p:spPr>
          <a:xfrm>
            <a:off x="6156325" y="2492375"/>
            <a:ext cx="1439863" cy="431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41"/>
          <p:cNvSpPr/>
          <p:nvPr/>
        </p:nvSpPr>
        <p:spPr>
          <a:xfrm>
            <a:off x="6156325" y="2924175"/>
            <a:ext cx="1439863" cy="431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1"/>
          <p:cNvSpPr txBox="1"/>
          <p:nvPr/>
        </p:nvSpPr>
        <p:spPr>
          <a:xfrm>
            <a:off x="5845175" y="248602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41"/>
          <p:cNvSpPr txBox="1"/>
          <p:nvPr/>
        </p:nvSpPr>
        <p:spPr>
          <a:xfrm>
            <a:off x="5867400" y="291782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1"/>
          <p:cNvSpPr/>
          <p:nvPr/>
        </p:nvSpPr>
        <p:spPr>
          <a:xfrm>
            <a:off x="6156325" y="3357563"/>
            <a:ext cx="1439863" cy="431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41"/>
          <p:cNvSpPr txBox="1"/>
          <p:nvPr/>
        </p:nvSpPr>
        <p:spPr>
          <a:xfrm>
            <a:off x="5867400" y="3351213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41"/>
          <p:cNvSpPr/>
          <p:nvPr/>
        </p:nvSpPr>
        <p:spPr>
          <a:xfrm>
            <a:off x="2843213" y="4581525"/>
            <a:ext cx="1439862" cy="431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1"/>
          <p:cNvSpPr/>
          <p:nvPr/>
        </p:nvSpPr>
        <p:spPr>
          <a:xfrm>
            <a:off x="2843213" y="5013325"/>
            <a:ext cx="1439862" cy="431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41"/>
          <p:cNvSpPr txBox="1"/>
          <p:nvPr/>
        </p:nvSpPr>
        <p:spPr>
          <a:xfrm>
            <a:off x="2049463" y="4575175"/>
            <a:ext cx="806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getal1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1"/>
          <p:cNvSpPr txBox="1"/>
          <p:nvPr/>
        </p:nvSpPr>
        <p:spPr>
          <a:xfrm>
            <a:off x="2036763" y="5006975"/>
            <a:ext cx="806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getal2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1" name="Google Shape;461;p41"/>
          <p:cNvCxnSpPr>
            <a:stCxn id="451" idx="3"/>
            <a:endCxn id="457" idx="3"/>
          </p:cNvCxnSpPr>
          <p:nvPr/>
        </p:nvCxnSpPr>
        <p:spPr>
          <a:xfrm flipH="1">
            <a:off x="4282988" y="2708275"/>
            <a:ext cx="3313200" cy="2089200"/>
          </a:xfrm>
          <a:prstGeom prst="bentConnector3">
            <a:avLst>
              <a:gd fmla="val -6852" name="adj1"/>
            </a:avLst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2" name="Google Shape;462;p41"/>
          <p:cNvCxnSpPr>
            <a:stCxn id="452" idx="3"/>
            <a:endCxn id="458" idx="3"/>
          </p:cNvCxnSpPr>
          <p:nvPr/>
        </p:nvCxnSpPr>
        <p:spPr>
          <a:xfrm flipH="1">
            <a:off x="4282988" y="3140075"/>
            <a:ext cx="3313200" cy="2089200"/>
          </a:xfrm>
          <a:prstGeom prst="bentConnector3">
            <a:avLst>
              <a:gd fmla="val -6852" name="adj1"/>
            </a:avLst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3" name="Google Shape;463;p41"/>
          <p:cNvSpPr/>
          <p:nvPr/>
        </p:nvSpPr>
        <p:spPr>
          <a:xfrm>
            <a:off x="3203575" y="5516563"/>
            <a:ext cx="720725" cy="647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4" name="Google Shape;464;p41"/>
          <p:cNvCxnSpPr>
            <a:stCxn id="463" idx="6"/>
            <a:endCxn id="455" idx="2"/>
          </p:cNvCxnSpPr>
          <p:nvPr/>
        </p:nvCxnSpPr>
        <p:spPr>
          <a:xfrm flipH="1" rot="10800000">
            <a:off x="3924300" y="3789313"/>
            <a:ext cx="2952000" cy="2051100"/>
          </a:xfrm>
          <a:prstGeom prst="curvedConnector2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5" name="Google Shape;465;p41"/>
          <p:cNvSpPr/>
          <p:nvPr/>
        </p:nvSpPr>
        <p:spPr>
          <a:xfrm>
            <a:off x="6156325" y="3356992"/>
            <a:ext cx="1439863" cy="431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41"/>
          <p:cNvSpPr/>
          <p:nvPr/>
        </p:nvSpPr>
        <p:spPr>
          <a:xfrm>
            <a:off x="1115616" y="3208506"/>
            <a:ext cx="2723823" cy="101566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5;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2;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Som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4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4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Parameterbinding als waarde</a:t>
            </a:r>
            <a:endParaRPr b="0" i="0" sz="44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477" name="Google Shape;477;p42"/>
          <p:cNvSpPr txBox="1"/>
          <p:nvPr>
            <p:ph idx="1" type="body"/>
          </p:nvPr>
        </p:nvSpPr>
        <p:spPr>
          <a:xfrm>
            <a:off x="609600" y="1473200"/>
            <a:ext cx="7924800" cy="1036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1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 denk je van volgende code?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1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Maak een tekening van de geheugenlocaties.</a:t>
            </a:r>
            <a:endParaRPr b="0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4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4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42"/>
          <p:cNvSpPr/>
          <p:nvPr/>
        </p:nvSpPr>
        <p:spPr>
          <a:xfrm>
            <a:off x="758036" y="2545160"/>
            <a:ext cx="5686172" cy="378565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Som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getal1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getal2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getal1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+ 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getal2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getal1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getal1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+ 5;</a:t>
            </a:r>
            <a:b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getal2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getal2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+ 1;</a:t>
            </a:r>
            <a:b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5;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2;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Som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4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Idem met 1 procedure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3"/>
          <p:cNvSpPr/>
          <p:nvPr/>
        </p:nvSpPr>
        <p:spPr>
          <a:xfrm>
            <a:off x="3279792" y="2419301"/>
            <a:ext cx="5756704" cy="230832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onsolas"/>
              <a:buNone/>
            </a:pP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SomEnVerschil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getal1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getal2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som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verschil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som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getal1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+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getal2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verschil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getal1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-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getal2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4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pic>
        <p:nvPicPr>
          <p:cNvPr id="492" name="Google Shape;49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2116899"/>
            <a:ext cx="2830726" cy="260831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Parameterbinding als referentie</a:t>
            </a:r>
            <a:endParaRPr b="0" i="0" sz="44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501" name="Google Shape;501;p44"/>
          <p:cNvSpPr txBox="1"/>
          <p:nvPr>
            <p:ph idx="1" type="body"/>
          </p:nvPr>
        </p:nvSpPr>
        <p:spPr>
          <a:xfrm>
            <a:off x="609600" y="1341438"/>
            <a:ext cx="79248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1" lang="nl-B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adressen van de geheugenlocaties worden via de parameters doorgegeven.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1" lang="nl-B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parameters wijzen dus naar de effectieve geheugenplaatsen!</a:t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44"/>
          <p:cNvSpPr/>
          <p:nvPr/>
        </p:nvSpPr>
        <p:spPr>
          <a:xfrm>
            <a:off x="6156325" y="2492375"/>
            <a:ext cx="1439863" cy="431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44"/>
          <p:cNvSpPr/>
          <p:nvPr/>
        </p:nvSpPr>
        <p:spPr>
          <a:xfrm>
            <a:off x="6156325" y="2924175"/>
            <a:ext cx="1439863" cy="431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44"/>
          <p:cNvSpPr txBox="1"/>
          <p:nvPr/>
        </p:nvSpPr>
        <p:spPr>
          <a:xfrm>
            <a:off x="5845175" y="248602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44"/>
          <p:cNvSpPr txBox="1"/>
          <p:nvPr/>
        </p:nvSpPr>
        <p:spPr>
          <a:xfrm>
            <a:off x="5867400" y="291782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44"/>
          <p:cNvSpPr/>
          <p:nvPr/>
        </p:nvSpPr>
        <p:spPr>
          <a:xfrm>
            <a:off x="6156325" y="3357563"/>
            <a:ext cx="1439863" cy="431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44"/>
          <p:cNvSpPr txBox="1"/>
          <p:nvPr/>
        </p:nvSpPr>
        <p:spPr>
          <a:xfrm>
            <a:off x="5867400" y="3351213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44"/>
          <p:cNvSpPr/>
          <p:nvPr/>
        </p:nvSpPr>
        <p:spPr>
          <a:xfrm>
            <a:off x="6156325" y="3789363"/>
            <a:ext cx="1439863" cy="431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44"/>
          <p:cNvSpPr txBox="1"/>
          <p:nvPr/>
        </p:nvSpPr>
        <p:spPr>
          <a:xfrm>
            <a:off x="5867400" y="3783013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44"/>
          <p:cNvSpPr/>
          <p:nvPr/>
        </p:nvSpPr>
        <p:spPr>
          <a:xfrm>
            <a:off x="395536" y="2594808"/>
            <a:ext cx="4490332" cy="147732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onsolas"/>
              <a:buNone/>
            </a:pP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5;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2;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SomEnVerschil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4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4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 nut van methodes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Herhaalde statements groeperen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“Op een hoger niveau denken”</a:t>
            </a:r>
            <a:b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 splitst een programma op in deeltaken die je op hun beurt weer in deeltaken opsplitst, enz. De taken op het laagste niveau zijn eenvoudig te begrijpen en te programmeren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“Verdeel en Heers” principe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Parameterbinding als referentie</a:t>
            </a:r>
            <a:endParaRPr b="0" i="0" sz="44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521" name="Google Shape;521;p45"/>
          <p:cNvSpPr txBox="1"/>
          <p:nvPr>
            <p:ph idx="1" type="body"/>
          </p:nvPr>
        </p:nvSpPr>
        <p:spPr>
          <a:xfrm>
            <a:off x="609600" y="1341438"/>
            <a:ext cx="79248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1" lang="nl-B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adressen van de geheugenlocaties worden via de parameters doorgegeven.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1" lang="nl-B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parameters wijzen dus naar de effectieve geheugenplaatsen!</a:t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45"/>
          <p:cNvSpPr/>
          <p:nvPr/>
        </p:nvSpPr>
        <p:spPr>
          <a:xfrm>
            <a:off x="6156325" y="2492375"/>
            <a:ext cx="1439863" cy="431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45"/>
          <p:cNvSpPr/>
          <p:nvPr/>
        </p:nvSpPr>
        <p:spPr>
          <a:xfrm>
            <a:off x="6156325" y="2924175"/>
            <a:ext cx="1439863" cy="431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45"/>
          <p:cNvSpPr txBox="1"/>
          <p:nvPr/>
        </p:nvSpPr>
        <p:spPr>
          <a:xfrm>
            <a:off x="5845175" y="248602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45"/>
          <p:cNvSpPr txBox="1"/>
          <p:nvPr/>
        </p:nvSpPr>
        <p:spPr>
          <a:xfrm>
            <a:off x="5867400" y="291782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45"/>
          <p:cNvSpPr/>
          <p:nvPr/>
        </p:nvSpPr>
        <p:spPr>
          <a:xfrm>
            <a:off x="6156325" y="3357563"/>
            <a:ext cx="1439863" cy="431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45"/>
          <p:cNvSpPr txBox="1"/>
          <p:nvPr/>
        </p:nvSpPr>
        <p:spPr>
          <a:xfrm>
            <a:off x="5867400" y="3351213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45"/>
          <p:cNvSpPr/>
          <p:nvPr/>
        </p:nvSpPr>
        <p:spPr>
          <a:xfrm>
            <a:off x="6156325" y="3789363"/>
            <a:ext cx="1439863" cy="431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45"/>
          <p:cNvSpPr txBox="1"/>
          <p:nvPr/>
        </p:nvSpPr>
        <p:spPr>
          <a:xfrm>
            <a:off x="5867400" y="3783013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45"/>
          <p:cNvSpPr/>
          <p:nvPr/>
        </p:nvSpPr>
        <p:spPr>
          <a:xfrm>
            <a:off x="2843213" y="4298950"/>
            <a:ext cx="1439862" cy="431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5"/>
          <p:cNvSpPr/>
          <p:nvPr/>
        </p:nvSpPr>
        <p:spPr>
          <a:xfrm>
            <a:off x="2843213" y="4730750"/>
            <a:ext cx="1439862" cy="431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45"/>
          <p:cNvSpPr txBox="1"/>
          <p:nvPr/>
        </p:nvSpPr>
        <p:spPr>
          <a:xfrm>
            <a:off x="2049463" y="4292600"/>
            <a:ext cx="806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getal1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45"/>
          <p:cNvSpPr txBox="1"/>
          <p:nvPr/>
        </p:nvSpPr>
        <p:spPr>
          <a:xfrm>
            <a:off x="2036763" y="4724400"/>
            <a:ext cx="806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getal2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4" name="Google Shape;534;p45"/>
          <p:cNvCxnSpPr>
            <a:stCxn id="522" idx="3"/>
            <a:endCxn id="530" idx="3"/>
          </p:cNvCxnSpPr>
          <p:nvPr/>
        </p:nvCxnSpPr>
        <p:spPr>
          <a:xfrm flipH="1">
            <a:off x="4282988" y="2708275"/>
            <a:ext cx="3313200" cy="1806600"/>
          </a:xfrm>
          <a:prstGeom prst="bentConnector3">
            <a:avLst>
              <a:gd fmla="val -6852" name="adj1"/>
            </a:avLst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5" name="Google Shape;535;p45"/>
          <p:cNvCxnSpPr>
            <a:stCxn id="523" idx="3"/>
          </p:cNvCxnSpPr>
          <p:nvPr/>
        </p:nvCxnSpPr>
        <p:spPr>
          <a:xfrm flipH="1">
            <a:off x="4282988" y="3140075"/>
            <a:ext cx="3313200" cy="1801800"/>
          </a:xfrm>
          <a:prstGeom prst="bentConnector3">
            <a:avLst>
              <a:gd fmla="val -6852" name="adj1"/>
            </a:avLst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6" name="Google Shape;536;p45"/>
          <p:cNvSpPr/>
          <p:nvPr/>
        </p:nvSpPr>
        <p:spPr>
          <a:xfrm>
            <a:off x="2843213" y="5162550"/>
            <a:ext cx="1439862" cy="431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&lt;adres s&gt;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45"/>
          <p:cNvSpPr/>
          <p:nvPr/>
        </p:nvSpPr>
        <p:spPr>
          <a:xfrm>
            <a:off x="2843213" y="5594350"/>
            <a:ext cx="1439862" cy="431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&lt;adres v&gt;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45"/>
          <p:cNvSpPr txBox="1"/>
          <p:nvPr/>
        </p:nvSpPr>
        <p:spPr>
          <a:xfrm>
            <a:off x="2239963" y="5156200"/>
            <a:ext cx="6159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45"/>
          <p:cNvSpPr txBox="1"/>
          <p:nvPr/>
        </p:nvSpPr>
        <p:spPr>
          <a:xfrm>
            <a:off x="1884363" y="5588000"/>
            <a:ext cx="9588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verschil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0" name="Google Shape;540;p45"/>
          <p:cNvCxnSpPr>
            <a:stCxn id="536" idx="3"/>
            <a:endCxn id="527" idx="1"/>
          </p:cNvCxnSpPr>
          <p:nvPr/>
        </p:nvCxnSpPr>
        <p:spPr>
          <a:xfrm flipH="1" rot="10800000">
            <a:off x="4283075" y="3534650"/>
            <a:ext cx="1584300" cy="1843800"/>
          </a:xfrm>
          <a:prstGeom prst="bentConnector3">
            <a:avLst>
              <a:gd fmla="val 49899" name="adj1"/>
            </a:avLst>
          </a:prstGeom>
          <a:noFill/>
          <a:ln cap="flat" cmpd="sng" w="57150">
            <a:solidFill>
              <a:srgbClr val="FF0000"/>
            </a:solidFill>
            <a:prstDash val="dot"/>
            <a:miter lim="800000"/>
            <a:headEnd len="sm" w="sm" type="none"/>
            <a:tailEnd len="med" w="med" type="triangle"/>
          </a:ln>
        </p:spPr>
      </p:cxnSp>
      <p:cxnSp>
        <p:nvCxnSpPr>
          <p:cNvPr id="541" name="Google Shape;541;p45"/>
          <p:cNvCxnSpPr>
            <a:stCxn id="537" idx="3"/>
            <a:endCxn id="529" idx="1"/>
          </p:cNvCxnSpPr>
          <p:nvPr/>
        </p:nvCxnSpPr>
        <p:spPr>
          <a:xfrm flipH="1" rot="10800000">
            <a:off x="4283075" y="3966450"/>
            <a:ext cx="1584300" cy="1843800"/>
          </a:xfrm>
          <a:prstGeom prst="bentConnector3">
            <a:avLst>
              <a:gd fmla="val 49899" name="adj1"/>
            </a:avLst>
          </a:prstGeom>
          <a:noFill/>
          <a:ln cap="flat" cmpd="sng" w="57150">
            <a:solidFill>
              <a:srgbClr val="FF0000"/>
            </a:solidFill>
            <a:prstDash val="dot"/>
            <a:miter lim="800000"/>
            <a:headEnd len="sm" w="sm" type="none"/>
            <a:tailEnd len="med" w="med" type="triangle"/>
          </a:ln>
        </p:spPr>
      </p:cxnSp>
      <p:cxnSp>
        <p:nvCxnSpPr>
          <p:cNvPr id="542" name="Google Shape;542;p45"/>
          <p:cNvCxnSpPr/>
          <p:nvPr/>
        </p:nvCxnSpPr>
        <p:spPr>
          <a:xfrm rot="10800000">
            <a:off x="4067175" y="5373688"/>
            <a:ext cx="217488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43" name="Google Shape;543;p45"/>
          <p:cNvCxnSpPr/>
          <p:nvPr/>
        </p:nvCxnSpPr>
        <p:spPr>
          <a:xfrm rot="10800000">
            <a:off x="4067175" y="5805488"/>
            <a:ext cx="217488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544" name="Google Shape;544;p45"/>
          <p:cNvSpPr/>
          <p:nvPr/>
        </p:nvSpPr>
        <p:spPr>
          <a:xfrm>
            <a:off x="6156176" y="3357563"/>
            <a:ext cx="1439863" cy="431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545" name="Google Shape;545;p45"/>
          <p:cNvSpPr/>
          <p:nvPr/>
        </p:nvSpPr>
        <p:spPr>
          <a:xfrm>
            <a:off x="6156176" y="3789363"/>
            <a:ext cx="1439863" cy="431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45"/>
          <p:cNvSpPr/>
          <p:nvPr/>
        </p:nvSpPr>
        <p:spPr>
          <a:xfrm>
            <a:off x="395536" y="2594808"/>
            <a:ext cx="4490332" cy="147732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onsolas"/>
              <a:buNone/>
            </a:pP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5;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2;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SomEnVerschil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4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4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vs </a:t>
            </a: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endParaRPr/>
          </a:p>
        </p:txBody>
      </p:sp>
      <p:sp>
        <p:nvSpPr>
          <p:cNvPr id="554" name="Google Shape;554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Argumenten hebben initiële waarde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methode verandert deze waarde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tweerichtingsverkeer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Argumenten hebben nog geen waarde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methode geeft deze een initiële waarde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eenrichtingsverkeer</a:t>
            </a:r>
            <a:endParaRPr/>
          </a:p>
        </p:txBody>
      </p:sp>
      <p:sp>
        <p:nvSpPr>
          <p:cNvPr id="555" name="Google Shape;555;p4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4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Voorbeeld: </a:t>
            </a: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endParaRPr/>
          </a:p>
        </p:txBody>
      </p:sp>
      <p:sp>
        <p:nvSpPr>
          <p:cNvPr id="562" name="Google Shape;562;p4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47"/>
          <p:cNvSpPr/>
          <p:nvPr/>
        </p:nvSpPr>
        <p:spPr>
          <a:xfrm>
            <a:off x="4499992" y="2653578"/>
            <a:ext cx="3789315" cy="283555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47"/>
          <p:cNvSpPr/>
          <p:nvPr/>
        </p:nvSpPr>
        <p:spPr>
          <a:xfrm>
            <a:off x="323528" y="1484784"/>
            <a:ext cx="8750624" cy="4524315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onsolas"/>
              <a:buNone/>
            </a:pP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alculateButton_Click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sender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Routed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EventArgs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originalCents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wholeEuros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centsLeft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originalCents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Convert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ToInt32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amountT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extBox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urosAndCents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originalCents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wholeEuros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centsLeft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urosTextBlock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Convert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wholeEuros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entsTextBlock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Convert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centsLeft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EurosAndCents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totalCents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euros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centsLeft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euros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totalCents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/ 100;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centsLeft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totalCents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% 100;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47"/>
          <p:cNvSpPr/>
          <p:nvPr/>
        </p:nvSpPr>
        <p:spPr>
          <a:xfrm>
            <a:off x="6732240" y="4077072"/>
            <a:ext cx="2096761" cy="792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39322" y="-152854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Krijgen een nieuwe, berekende waarde</a:t>
            </a:r>
            <a:endParaRPr/>
          </a:p>
        </p:txBody>
      </p:sp>
      <p:sp>
        <p:nvSpPr>
          <p:cNvPr id="566" name="Google Shape;566;p4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Voorbeeld: </a:t>
            </a: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endParaRPr/>
          </a:p>
        </p:txBody>
      </p:sp>
      <p:sp>
        <p:nvSpPr>
          <p:cNvPr id="572" name="Google Shape;572;p4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sp>
        <p:nvSpPr>
          <p:cNvPr id="573" name="Google Shape;573;p48"/>
          <p:cNvSpPr/>
          <p:nvPr/>
        </p:nvSpPr>
        <p:spPr>
          <a:xfrm>
            <a:off x="2433542" y="2530244"/>
            <a:ext cx="3040417" cy="7419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48"/>
          <p:cNvSpPr/>
          <p:nvPr/>
        </p:nvSpPr>
        <p:spPr>
          <a:xfrm>
            <a:off x="467544" y="1712997"/>
            <a:ext cx="8151590" cy="4524315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button1_Click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sender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nl-BE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Routed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EventArgs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pieWidth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8,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pieLength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6;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IncreaseSize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pieWidth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pieLength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IncreaseSize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pieWidth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pieLength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IncreaseSize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pieWidth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pieLength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IncreaseSize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+ 2;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+ 2;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*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("Pie size: {0} by {1}. Area is {2}",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       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MessageBox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Show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48"/>
          <p:cNvSpPr/>
          <p:nvPr/>
        </p:nvSpPr>
        <p:spPr>
          <a:xfrm>
            <a:off x="6156176" y="2530244"/>
            <a:ext cx="2232248" cy="82674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33169" y="44887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Krijgen telkens een update van hun waarde</a:t>
            </a:r>
            <a:endParaRPr/>
          </a:p>
        </p:txBody>
      </p:sp>
      <p:sp>
        <p:nvSpPr>
          <p:cNvPr id="576" name="Google Shape;576;p4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Parameterbinding: conclusie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85" name="Google Shape;585;p49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{CDE78084-F508-4F66-B077-22D8D8F8E165}</a:tableStyleId>
              </a:tblPr>
              <a:tblGrid>
                <a:gridCol w="2395550"/>
                <a:gridCol w="1719250"/>
                <a:gridCol w="2057400"/>
                <a:gridCol w="2057400"/>
              </a:tblGrid>
              <a:tr h="404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nl-BE" sz="1600" u="none" cap="none" strike="noStrike"/>
                        <a:t>Mechanisme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nl-BE" sz="1600" u="none" cap="none" strike="noStrike"/>
                        <a:t>Uitleg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nl-BE" sz="1600" u="none" cap="none" strike="noStrike"/>
                        <a:t>Gevolg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nl-BE" sz="1600" u="none" cap="none" strike="noStrike"/>
                        <a:t>Voordeel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295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als waarde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Parameters zijn kopieën van de variabelen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Wijzigingen van de variabelen is onmogelijk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Beschermt variabelen tegen ongewenst overschrijven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295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ref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Parameters zijn referenties naar de variabelen zelf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Rechtstreeks wijzigen van de variabelen is mogelijk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Meerdere waarden kunnen teruggegeven worden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295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Parameters zijn referenties naar niet geïnitialiseerde variabelen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Rechtstreeks wijzigen van de variabelen is noodzakelijk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Meerdere waarden kunnen teruggegeven worden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86" name="Google Shape;586;p4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sp>
        <p:nvSpPr>
          <p:cNvPr id="587" name="Google Shape;587;p4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Opgelet voor misbruik!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5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Schrijf enkel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als het werkelijk noodzakelijk is, dus geen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als de body geen wijzigingen doorgeeft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Gebruik functies als je slechts 1 resultaat teruggeeft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 je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gebruikt, geef dan samenhangende waarden terug. Misbruik dit mechanisme niet om methodes samen te gooien. Elke methode heeft in principe slechts één doel</a:t>
            </a:r>
            <a:endParaRPr/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5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5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 sleutelwoord </a:t>
            </a: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7" name="Google Shape;607;p5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Stelt het “huidige” object voor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Heeft dus dezelfde betekenis als in Java</a:t>
            </a:r>
            <a:endParaRPr b="0" i="0" sz="32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08" name="Google Shape;608;p5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5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Overloading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5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Methodes/functies met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Dezelfde naam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Verschillende types/aantal parameters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Bestudeer de methode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Swap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het boek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5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5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nl-BE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Geheugenadressering bij objecten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53"/>
          <p:cNvSpPr txBox="1"/>
          <p:nvPr>
            <p:ph idx="1" type="body"/>
          </p:nvPr>
        </p:nvSpPr>
        <p:spPr>
          <a:xfrm>
            <a:off x="457200" y="1981200"/>
            <a:ext cx="8229600" cy="186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Objecten worden bewaard op een speciale plaats in het geheugen: de heap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object variabele is eigenlijk een referentie naar zo een geheugenlocatie</a:t>
            </a:r>
            <a:endParaRPr/>
          </a:p>
          <a:p>
            <a:pPr indent="-1397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53"/>
          <p:cNvSpPr/>
          <p:nvPr/>
        </p:nvSpPr>
        <p:spPr>
          <a:xfrm>
            <a:off x="2051050" y="4005263"/>
            <a:ext cx="1800225" cy="431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53"/>
          <p:cNvSpPr txBox="1"/>
          <p:nvPr/>
        </p:nvSpPr>
        <p:spPr>
          <a:xfrm>
            <a:off x="900113" y="4038600"/>
            <a:ext cx="112077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testLabel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53"/>
          <p:cNvSpPr/>
          <p:nvPr/>
        </p:nvSpPr>
        <p:spPr>
          <a:xfrm>
            <a:off x="2051050" y="5300663"/>
            <a:ext cx="1800225" cy="10080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53"/>
          <p:cNvSpPr/>
          <p:nvPr/>
        </p:nvSpPr>
        <p:spPr>
          <a:xfrm>
            <a:off x="2051050" y="5805488"/>
            <a:ext cx="792163" cy="2873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53"/>
          <p:cNvSpPr/>
          <p:nvPr/>
        </p:nvSpPr>
        <p:spPr>
          <a:xfrm>
            <a:off x="2051050" y="5300663"/>
            <a:ext cx="1800225" cy="10080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53"/>
          <p:cNvSpPr/>
          <p:nvPr/>
        </p:nvSpPr>
        <p:spPr>
          <a:xfrm>
            <a:off x="2051050" y="5805488"/>
            <a:ext cx="792163" cy="2873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53"/>
          <p:cNvSpPr/>
          <p:nvPr/>
        </p:nvSpPr>
        <p:spPr>
          <a:xfrm>
            <a:off x="2843213" y="5805488"/>
            <a:ext cx="1008062" cy="2873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“Hallo .NET”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7" name="Google Shape;637;p53"/>
          <p:cNvCxnSpPr>
            <a:stCxn id="630" idx="2"/>
            <a:endCxn id="634" idx="0"/>
          </p:cNvCxnSpPr>
          <p:nvPr/>
        </p:nvCxnSpPr>
        <p:spPr>
          <a:xfrm>
            <a:off x="2951163" y="4437063"/>
            <a:ext cx="0" cy="8637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8" name="Google Shape;638;p53"/>
          <p:cNvCxnSpPr/>
          <p:nvPr/>
        </p:nvCxnSpPr>
        <p:spPr>
          <a:xfrm rot="10800000">
            <a:off x="2954338" y="4221163"/>
            <a:ext cx="0" cy="2159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9" name="Google Shape;639;p53"/>
          <p:cNvSpPr/>
          <p:nvPr/>
        </p:nvSpPr>
        <p:spPr>
          <a:xfrm>
            <a:off x="4572000" y="4121578"/>
            <a:ext cx="4363695" cy="120032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nsolas"/>
              <a:buNone/>
            </a:pP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testLabel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' aanmaken met new of via XAML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testLabel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"Hallo .NET";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5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5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nl-BE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Objecten doorgeven aan methoden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54"/>
          <p:cNvSpPr txBox="1"/>
          <p:nvPr>
            <p:ph idx="1" type="body"/>
          </p:nvPr>
        </p:nvSpPr>
        <p:spPr>
          <a:xfrm>
            <a:off x="492918" y="5050681"/>
            <a:ext cx="8229600" cy="1392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 geeft een kopie van een referentie naar een object door. Je kan dus de properties van dit object wijzigen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54"/>
          <p:cNvSpPr/>
          <p:nvPr/>
        </p:nvSpPr>
        <p:spPr>
          <a:xfrm>
            <a:off x="504031" y="2638276"/>
            <a:ext cx="3527425" cy="503237"/>
          </a:xfrm>
          <a:prstGeom prst="foldedCorner">
            <a:avLst>
              <a:gd fmla="val 125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kx="-2453608" rotWithShape="0" sy="50000">
              <a:schemeClr val="lt2">
                <a:alpha val="49803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ShowSum(label1, 3, 4)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2" name="Google Shape;652;p54"/>
          <p:cNvSpPr/>
          <p:nvPr/>
        </p:nvSpPr>
        <p:spPr>
          <a:xfrm>
            <a:off x="6084143" y="2709713"/>
            <a:ext cx="1800225" cy="431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54"/>
          <p:cNvSpPr txBox="1"/>
          <p:nvPr/>
        </p:nvSpPr>
        <p:spPr>
          <a:xfrm>
            <a:off x="5201493" y="2743051"/>
            <a:ext cx="8002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label1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54"/>
          <p:cNvSpPr/>
          <p:nvPr/>
        </p:nvSpPr>
        <p:spPr>
          <a:xfrm>
            <a:off x="6084143" y="4005113"/>
            <a:ext cx="1800225" cy="100806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54"/>
          <p:cNvSpPr/>
          <p:nvPr/>
        </p:nvSpPr>
        <p:spPr>
          <a:xfrm>
            <a:off x="6084143" y="4509938"/>
            <a:ext cx="792163" cy="28733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54"/>
          <p:cNvSpPr/>
          <p:nvPr/>
        </p:nvSpPr>
        <p:spPr>
          <a:xfrm>
            <a:off x="6876306" y="4509938"/>
            <a:ext cx="1008062" cy="28733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""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7" name="Google Shape;657;p54"/>
          <p:cNvCxnSpPr>
            <a:stCxn id="652" idx="2"/>
            <a:endCxn id="654" idx="0"/>
          </p:cNvCxnSpPr>
          <p:nvPr/>
        </p:nvCxnSpPr>
        <p:spPr>
          <a:xfrm>
            <a:off x="6984255" y="3141513"/>
            <a:ext cx="0" cy="8637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8" name="Google Shape;658;p54"/>
          <p:cNvCxnSpPr/>
          <p:nvPr/>
        </p:nvCxnSpPr>
        <p:spPr>
          <a:xfrm rot="10800000">
            <a:off x="6987431" y="2925613"/>
            <a:ext cx="0" cy="2159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9" name="Google Shape;659;p54"/>
          <p:cNvSpPr/>
          <p:nvPr/>
        </p:nvSpPr>
        <p:spPr>
          <a:xfrm>
            <a:off x="1907431" y="4005113"/>
            <a:ext cx="1439862" cy="431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54"/>
          <p:cNvSpPr txBox="1"/>
          <p:nvPr/>
        </p:nvSpPr>
        <p:spPr>
          <a:xfrm>
            <a:off x="1608981" y="3998763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54"/>
          <p:cNvSpPr txBox="1"/>
          <p:nvPr/>
        </p:nvSpPr>
        <p:spPr>
          <a:xfrm>
            <a:off x="1596281" y="4430563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54"/>
          <p:cNvSpPr/>
          <p:nvPr/>
        </p:nvSpPr>
        <p:spPr>
          <a:xfrm>
            <a:off x="1907431" y="3573313"/>
            <a:ext cx="1439862" cy="431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54"/>
          <p:cNvSpPr txBox="1"/>
          <p:nvPr/>
        </p:nvSpPr>
        <p:spPr>
          <a:xfrm>
            <a:off x="478463" y="3573313"/>
            <a:ext cx="14670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displayLabel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54"/>
          <p:cNvSpPr/>
          <p:nvPr/>
        </p:nvSpPr>
        <p:spPr>
          <a:xfrm>
            <a:off x="1907431" y="4443263"/>
            <a:ext cx="1439862" cy="431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5" name="Google Shape;665;p54"/>
          <p:cNvCxnSpPr>
            <a:stCxn id="652" idx="2"/>
            <a:endCxn id="662" idx="0"/>
          </p:cNvCxnSpPr>
          <p:nvPr/>
        </p:nvCxnSpPr>
        <p:spPr>
          <a:xfrm rot="5400000">
            <a:off x="4589955" y="1178913"/>
            <a:ext cx="431700" cy="4356900"/>
          </a:xfrm>
          <a:prstGeom prst="bentConnector3">
            <a:avLst>
              <a:gd fmla="val 26474" name="adj1"/>
            </a:avLst>
          </a:prstGeom>
          <a:noFill/>
          <a:ln cap="rnd" cmpd="sng" w="57150">
            <a:solidFill>
              <a:schemeClr val="dk1"/>
            </a:solidFill>
            <a:prstDash val="dot"/>
            <a:miter lim="800000"/>
            <a:headEnd len="sm" w="sm" type="none"/>
            <a:tailEnd len="med" w="med" type="triangle"/>
          </a:ln>
        </p:spPr>
      </p:cxnSp>
      <p:cxnSp>
        <p:nvCxnSpPr>
          <p:cNvPr id="666" name="Google Shape;666;p54"/>
          <p:cNvCxnSpPr>
            <a:stCxn id="662" idx="3"/>
            <a:endCxn id="654" idx="1"/>
          </p:cNvCxnSpPr>
          <p:nvPr/>
        </p:nvCxnSpPr>
        <p:spPr>
          <a:xfrm>
            <a:off x="3347293" y="3789213"/>
            <a:ext cx="2736900" cy="720000"/>
          </a:xfrm>
          <a:prstGeom prst="bentConnector3">
            <a:avLst>
              <a:gd fmla="val 49939" name="adj1"/>
            </a:avLst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7" name="Google Shape;667;p54"/>
          <p:cNvCxnSpPr/>
          <p:nvPr/>
        </p:nvCxnSpPr>
        <p:spPr>
          <a:xfrm rot="10800000">
            <a:off x="2771031" y="3789213"/>
            <a:ext cx="576262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8" name="Google Shape;668;p54"/>
          <p:cNvSpPr/>
          <p:nvPr/>
        </p:nvSpPr>
        <p:spPr>
          <a:xfrm>
            <a:off x="6875834" y="4509938"/>
            <a:ext cx="1008062" cy="28733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"7"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5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5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54"/>
          <p:cNvSpPr txBox="1"/>
          <p:nvPr/>
        </p:nvSpPr>
        <p:spPr>
          <a:xfrm>
            <a:off x="504031" y="1245314"/>
            <a:ext cx="8229600" cy="1247582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void ShowSum(Label displayLabel, int a, int b)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displayLabel.Content = a + b;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/>
          <p:nvPr/>
        </p:nvSpPr>
        <p:spPr>
          <a:xfrm>
            <a:off x="2627784" y="3356992"/>
            <a:ext cx="3888432" cy="936104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bedrijfslogo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" name="Google Shape;150;p19"/>
          <p:cNvGrpSpPr/>
          <p:nvPr/>
        </p:nvGrpSpPr>
        <p:grpSpPr>
          <a:xfrm>
            <a:off x="628813" y="1179408"/>
            <a:ext cx="1368425" cy="1368425"/>
            <a:chOff x="385" y="1117"/>
            <a:chExt cx="1360" cy="1360"/>
          </a:xfrm>
        </p:grpSpPr>
        <p:sp>
          <p:nvSpPr>
            <p:cNvPr id="151" name="Google Shape;151;p19"/>
            <p:cNvSpPr/>
            <p:nvPr/>
          </p:nvSpPr>
          <p:spPr>
            <a:xfrm>
              <a:off x="385" y="1117"/>
              <a:ext cx="453" cy="453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385" y="1117"/>
              <a:ext cx="907" cy="907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385" y="1117"/>
              <a:ext cx="1360" cy="136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19"/>
          <p:cNvSpPr/>
          <p:nvPr/>
        </p:nvSpPr>
        <p:spPr>
          <a:xfrm>
            <a:off x="2635202" y="4918119"/>
            <a:ext cx="4097038" cy="865366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628813" y="2996797"/>
            <a:ext cx="7096815" cy="2862322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20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Draw logo at top left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DrawRectangle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paperCanvas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brush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10, 20, 60);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DrawRectangle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paperCanvas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brush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10, 20, 40);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DrawRectangle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paperCanvas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brush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10, 20, 20);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Draw logo at bottom right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DrawRectangle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paperCanvas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brush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100, 100, 60);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DrawRectangle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paperCanvas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brush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100, 100, 40);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DrawRectangle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paperCanvas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brush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100, 100, 20);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Discussie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5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Bestudeer </a:t>
            </a: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EurosAndCents / Swap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Maak schetsen van de geheugenlocaties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Swap ook te schrijven met doorgeven via waarden?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Waarom is </a:t>
            </a: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Swap(a,6) </a:t>
            </a: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fout? Hoe zou de methode eruit zien als dit toegestaan zou zijn?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Maak de tekening van </a:t>
            </a: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ShowSum</a:t>
            </a: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als het </a:t>
            </a: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 </a:t>
            </a: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zou doorgegeven worden. Zou dit een goede keuze zijn?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5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5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539552" y="3257689"/>
            <a:ext cx="5686172" cy="1323439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DrawLogo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paperCanvas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brush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10, 20);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DrawLogo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paperCanvas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brush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100, 100);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methode schrijven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457200" y="1844675"/>
            <a:ext cx="8229600" cy="141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Logo Method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Gebruik debugger om stap voor stap door het programma te lopen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8" name="Google Shape;168;p20"/>
          <p:cNvGrpSpPr/>
          <p:nvPr/>
        </p:nvGrpSpPr>
        <p:grpSpPr>
          <a:xfrm>
            <a:off x="5858401" y="3474191"/>
            <a:ext cx="2449513" cy="1394671"/>
            <a:chOff x="2578" y="2160"/>
            <a:chExt cx="1543" cy="907"/>
          </a:xfrm>
        </p:grpSpPr>
        <p:cxnSp>
          <p:nvCxnSpPr>
            <p:cNvPr id="169" name="Google Shape;169;p20"/>
            <p:cNvCxnSpPr/>
            <p:nvPr/>
          </p:nvCxnSpPr>
          <p:spPr>
            <a:xfrm rot="10800000">
              <a:off x="4105" y="2160"/>
              <a:ext cx="0" cy="907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70" name="Google Shape;170;p20"/>
            <p:cNvCxnSpPr/>
            <p:nvPr/>
          </p:nvCxnSpPr>
          <p:spPr>
            <a:xfrm rot="10800000">
              <a:off x="2578" y="2176"/>
              <a:ext cx="1543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71" name="Google Shape;171;p20"/>
          <p:cNvGrpSpPr/>
          <p:nvPr/>
        </p:nvGrpSpPr>
        <p:grpSpPr>
          <a:xfrm>
            <a:off x="383811" y="3429000"/>
            <a:ext cx="4764253" cy="2600399"/>
            <a:chOff x="340" y="2341"/>
            <a:chExt cx="2585" cy="1316"/>
          </a:xfrm>
        </p:grpSpPr>
        <p:cxnSp>
          <p:nvCxnSpPr>
            <p:cNvPr id="172" name="Google Shape;172;p20"/>
            <p:cNvCxnSpPr/>
            <p:nvPr/>
          </p:nvCxnSpPr>
          <p:spPr>
            <a:xfrm rot="10800000">
              <a:off x="340" y="3657"/>
              <a:ext cx="2585" cy="0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3" name="Google Shape;173;p20"/>
            <p:cNvCxnSpPr/>
            <p:nvPr/>
          </p:nvCxnSpPr>
          <p:spPr>
            <a:xfrm rot="10800000">
              <a:off x="340" y="2341"/>
              <a:ext cx="0" cy="1316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dash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74" name="Google Shape;174;p20"/>
          <p:cNvGrpSpPr/>
          <p:nvPr/>
        </p:nvGrpSpPr>
        <p:grpSpPr>
          <a:xfrm>
            <a:off x="6077613" y="4082588"/>
            <a:ext cx="1847850" cy="808779"/>
            <a:chOff x="2578" y="2160"/>
            <a:chExt cx="1543" cy="907"/>
          </a:xfrm>
        </p:grpSpPr>
        <p:cxnSp>
          <p:nvCxnSpPr>
            <p:cNvPr id="175" name="Google Shape;175;p20"/>
            <p:cNvCxnSpPr/>
            <p:nvPr/>
          </p:nvCxnSpPr>
          <p:spPr>
            <a:xfrm rot="10800000">
              <a:off x="4105" y="2160"/>
              <a:ext cx="0" cy="907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76" name="Google Shape;176;p20"/>
            <p:cNvCxnSpPr/>
            <p:nvPr/>
          </p:nvCxnSpPr>
          <p:spPr>
            <a:xfrm rot="10800000">
              <a:off x="2578" y="2176"/>
              <a:ext cx="1543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77" name="Google Shape;177;p20"/>
          <p:cNvGrpSpPr/>
          <p:nvPr/>
        </p:nvGrpSpPr>
        <p:grpSpPr>
          <a:xfrm>
            <a:off x="2412801" y="4214183"/>
            <a:ext cx="2735263" cy="1309359"/>
            <a:chOff x="340" y="2341"/>
            <a:chExt cx="2585" cy="1316"/>
          </a:xfrm>
        </p:grpSpPr>
        <p:cxnSp>
          <p:nvCxnSpPr>
            <p:cNvPr id="178" name="Google Shape;178;p20"/>
            <p:cNvCxnSpPr/>
            <p:nvPr/>
          </p:nvCxnSpPr>
          <p:spPr>
            <a:xfrm rot="10800000">
              <a:off x="340" y="3657"/>
              <a:ext cx="2585" cy="0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9" name="Google Shape;179;p20"/>
            <p:cNvCxnSpPr/>
            <p:nvPr/>
          </p:nvCxnSpPr>
          <p:spPr>
            <a:xfrm rot="10800000">
              <a:off x="340" y="2341"/>
              <a:ext cx="0" cy="1316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dash"/>
              <a:round/>
              <a:headEnd len="sm" w="sm" type="none"/>
              <a:tailEnd len="med" w="med" type="triangle"/>
            </a:ln>
          </p:spPr>
        </p:cxnSp>
      </p:grpSp>
      <p:sp>
        <p:nvSpPr>
          <p:cNvPr id="180" name="Google Shape;180;p20"/>
          <p:cNvSpPr/>
          <p:nvPr/>
        </p:nvSpPr>
        <p:spPr>
          <a:xfrm>
            <a:off x="5184159" y="4913873"/>
            <a:ext cx="3852337" cy="1323439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DrawLogo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(...)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body ...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Parameterbinding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6592838" y="3284984"/>
            <a:ext cx="1579562" cy="401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5789" y="34150"/>
                </a:moveTo>
                <a:lnTo>
                  <a:pt x="-48722" y="34150"/>
                </a:lnTo>
                <a:lnTo>
                  <a:pt x="-93344" y="-159845"/>
                </a:lnTo>
              </a:path>
            </a:pathLst>
          </a:cu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1"/>
          <p:cNvSpPr/>
          <p:nvPr/>
        </p:nvSpPr>
        <p:spPr>
          <a:xfrm>
            <a:off x="5435600" y="4581525"/>
            <a:ext cx="3097213" cy="129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950" y="10589"/>
                </a:moveTo>
                <a:lnTo>
                  <a:pt x="-26939" y="10589"/>
                </a:lnTo>
                <a:lnTo>
                  <a:pt x="-51850" y="-35884"/>
                </a:lnTo>
              </a:path>
            </a:pathLst>
          </a:cu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argumenten worden doorgegeven via de parameters = parameterbinding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1"/>
          <p:cNvSpPr/>
          <p:nvPr/>
        </p:nvSpPr>
        <p:spPr>
          <a:xfrm>
            <a:off x="672900" y="5445125"/>
            <a:ext cx="1306713" cy="360363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paperCanvas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1"/>
          <p:cNvSpPr/>
          <p:nvPr/>
        </p:nvSpPr>
        <p:spPr>
          <a:xfrm>
            <a:off x="2051050" y="5445125"/>
            <a:ext cx="863600" cy="360363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brush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2987675" y="5445125"/>
            <a:ext cx="863600" cy="360363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1"/>
          <p:cNvSpPr/>
          <p:nvPr/>
        </p:nvSpPr>
        <p:spPr>
          <a:xfrm>
            <a:off x="3924300" y="5445125"/>
            <a:ext cx="863600" cy="360363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 rot="-3008584">
            <a:off x="920968" y="4672807"/>
            <a:ext cx="1466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drawingArea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 rot="-3008584">
            <a:off x="2104339" y="4712772"/>
            <a:ext cx="14158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brushToUse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 rot="-3008584">
            <a:off x="3225007" y="4923631"/>
            <a:ext cx="692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xPos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 rot="-3008584">
            <a:off x="4161632" y="4923631"/>
            <a:ext cx="692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yPos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1345907" y="1412776"/>
            <a:ext cx="7096815" cy="1323439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DrawLogo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drawingArea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SolidColorBrush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brushToUse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xPos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yPos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1345907" y="3789040"/>
            <a:ext cx="6250429" cy="400110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DrawLogo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paperCanvas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brush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10, 20);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sp>
        <p:nvSpPr>
          <p:cNvPr id="204" name="Google Shape;204;p2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Spelregels voor methodes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b="0" i="1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schrijver</a:t>
            </a: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van de methode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Kiest de parameters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Kiest de parametertypes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Kiest een (betekenisvolle) naam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Kiest het type parameterbinding (zie verder)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b="0" i="1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gebruiker</a:t>
            </a: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van de methode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Geeft de argumenten mee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de juiste volgorde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 het correcte type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driehoekmethode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Bestudeer zelf de code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programma kan uit meerdere methodes bestaan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methode zal dikwijls op zijn beurt andere methodes oproepen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driehoekmethode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Bestudeer de code in het boek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Kan je een andere set van parameters bedenken om deze methode te schrijven?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Werk de implementatie uit (op papier)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Welke oproepen zijn nodig voor volgende afbeelding …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24"/>
          <p:cNvGrpSpPr/>
          <p:nvPr/>
        </p:nvGrpSpPr>
        <p:grpSpPr>
          <a:xfrm>
            <a:off x="7235825" y="5373688"/>
            <a:ext cx="647700" cy="647700"/>
            <a:chOff x="385" y="1117"/>
            <a:chExt cx="1360" cy="1360"/>
          </a:xfrm>
        </p:grpSpPr>
        <p:sp>
          <p:nvSpPr>
            <p:cNvPr id="237" name="Google Shape;237;p24"/>
            <p:cNvSpPr/>
            <p:nvPr/>
          </p:nvSpPr>
          <p:spPr>
            <a:xfrm>
              <a:off x="385" y="1117"/>
              <a:ext cx="453" cy="453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385" y="1117"/>
              <a:ext cx="907" cy="907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385" y="1117"/>
              <a:ext cx="1360" cy="136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0" name="Google Shape;240;p24"/>
          <p:cNvGrpSpPr/>
          <p:nvPr/>
        </p:nvGrpSpPr>
        <p:grpSpPr>
          <a:xfrm>
            <a:off x="6588125" y="5373688"/>
            <a:ext cx="647700" cy="647700"/>
            <a:chOff x="385" y="1117"/>
            <a:chExt cx="1360" cy="1360"/>
          </a:xfrm>
        </p:grpSpPr>
        <p:sp>
          <p:nvSpPr>
            <p:cNvPr id="241" name="Google Shape;241;p24"/>
            <p:cNvSpPr/>
            <p:nvPr/>
          </p:nvSpPr>
          <p:spPr>
            <a:xfrm>
              <a:off x="385" y="1117"/>
              <a:ext cx="453" cy="453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385" y="1117"/>
              <a:ext cx="907" cy="907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385" y="1117"/>
              <a:ext cx="1360" cy="136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24"/>
          <p:cNvSpPr/>
          <p:nvPr/>
        </p:nvSpPr>
        <p:spPr>
          <a:xfrm>
            <a:off x="7235825" y="4797425"/>
            <a:ext cx="936625" cy="576263"/>
          </a:xfrm>
          <a:prstGeom prst="rtTriangl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4"/>
          <p:cNvSpPr/>
          <p:nvPr/>
        </p:nvSpPr>
        <p:spPr>
          <a:xfrm flipH="1">
            <a:off x="6300788" y="4797425"/>
            <a:ext cx="936625" cy="576263"/>
          </a:xfrm>
          <a:prstGeom prst="rtTriangl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