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9144000"/>
  <p:notesSz cx="7099300" cy="10234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3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3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3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Hoofdstuk 14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4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4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5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5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6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6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7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7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8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8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9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9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0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1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1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2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2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3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3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4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4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5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5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6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7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8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9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0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2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3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dia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4572889" y="-675456"/>
            <a:ext cx="2448271" cy="9248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595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-900608" y="-2331640"/>
            <a:ext cx="7056784" cy="9248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595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20" name="Google Shape;20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538CD5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en verticale tekst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1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1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e titel en tekst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2" name="Google Shape;92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2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12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en objec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/>
          <p:nvPr/>
        </p:nvSpPr>
        <p:spPr>
          <a:xfrm>
            <a:off x="7524329" y="-233248"/>
            <a:ext cx="2448271" cy="18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115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6928806" y="-803215"/>
            <a:ext cx="2232248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138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28" name="Google Shape;2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lleen titel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sp>
        <p:nvSpPr>
          <p:cNvPr id="38" name="Google Shape;38;p4"/>
          <p:cNvSpPr/>
          <p:nvPr/>
        </p:nvSpPr>
        <p:spPr>
          <a:xfrm>
            <a:off x="7524329" y="-233248"/>
            <a:ext cx="2448271" cy="18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l-BE" sz="11500" cap="non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6928806" y="-803215"/>
            <a:ext cx="2232248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l-BE" sz="13800" cap="non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ekop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oud van twee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sp>
        <p:nvSpPr>
          <p:cNvPr id="53" name="Google Shape;53;p6"/>
          <p:cNvSpPr/>
          <p:nvPr/>
        </p:nvSpPr>
        <p:spPr>
          <a:xfrm>
            <a:off x="7524329" y="-233248"/>
            <a:ext cx="2448271" cy="18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l-BE" sz="11500" cap="non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endParaRPr/>
          </a:p>
        </p:txBody>
      </p:sp>
      <p:sp>
        <p:nvSpPr>
          <p:cNvPr id="54" name="Google Shape;54;p6"/>
          <p:cNvSpPr/>
          <p:nvPr/>
        </p:nvSpPr>
        <p:spPr>
          <a:xfrm>
            <a:off x="6928806" y="-803215"/>
            <a:ext cx="2232248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l-BE" sz="13800" cap="non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gelijking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7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7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sp>
        <p:nvSpPr>
          <p:cNvPr id="64" name="Google Shape;64;p7"/>
          <p:cNvSpPr/>
          <p:nvPr/>
        </p:nvSpPr>
        <p:spPr>
          <a:xfrm>
            <a:off x="7524329" y="-233248"/>
            <a:ext cx="2448271" cy="18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l-BE" sz="11500" cap="non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endParaRPr/>
          </a:p>
        </p:txBody>
      </p:sp>
      <p:sp>
        <p:nvSpPr>
          <p:cNvPr id="65" name="Google Shape;65;p7"/>
          <p:cNvSpPr/>
          <p:nvPr/>
        </p:nvSpPr>
        <p:spPr>
          <a:xfrm>
            <a:off x="6928806" y="-803215"/>
            <a:ext cx="2232248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l-BE" sz="13800" cap="non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eeg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oud met bijschrift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2" name="Google Shape;72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9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fbeelding met bijschrift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9" name="Google Shape;79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0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0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/>
          <p:nvPr/>
        </p:nvSpPr>
        <p:spPr>
          <a:xfrm>
            <a:off x="0" y="0"/>
            <a:ext cx="179512" cy="685800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/>
          <p:nvPr/>
        </p:nvSpPr>
        <p:spPr>
          <a:xfrm rot="5400000">
            <a:off x="4477680" y="2191680"/>
            <a:ext cx="188640" cy="914400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200"/>
              <a:buFont typeface="Arial"/>
              <a:buNone/>
            </a:pPr>
            <a:r>
              <a:rPr b="0" i="0" lang="nl-BE" sz="3200" u="none" cap="none" strike="noStrik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Hoofdstuk 14</a:t>
            </a:r>
            <a:endParaRPr b="0" i="0" sz="3200" u="none" cap="none" strike="noStrike">
              <a:solidFill>
                <a:srgbClr val="538CD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3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Een array initialiseren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 een lus statement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 alle elementen op voorhand gekend zijn, kan je een initialisatie combineren met de declaratie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2"/>
          <p:cNvSpPr/>
          <p:nvPr/>
        </p:nvSpPr>
        <p:spPr>
          <a:xfrm>
            <a:off x="323528" y="4437112"/>
            <a:ext cx="8366393" cy="40011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000"/>
              <a:buFont typeface="Consolas"/>
              <a:buNone/>
            </a:pP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band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{"Tinky Winky", "Dipsy", "LaaLaa", "Poo"};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2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2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Een voorbeeldprogramma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3"/>
          <p:cNvSpPr txBox="1"/>
          <p:nvPr>
            <p:ph idx="1" type="body"/>
          </p:nvPr>
        </p:nvSpPr>
        <p:spPr>
          <a:xfrm>
            <a:off x="457200" y="1600201"/>
            <a:ext cx="8229600" cy="1396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Char char="•"/>
            </a:pPr>
            <a:r>
              <a:rPr b="0" i="1" lang="nl-BE" sz="2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Bestudeer zelf de broncode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Char char="•"/>
            </a:pPr>
            <a:r>
              <a:rPr b="0" i="1" lang="nl-BE" sz="2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Verklaar de fout die je krijgt als je onmiddellijk op de knop klikt, zonder waarden in te vullen. Welke oplossing stel je voor?</a:t>
            </a:r>
            <a:endParaRPr b="0" i="1" sz="248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3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3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1" name="Google Shape;22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7744" y="3058696"/>
            <a:ext cx="4176464" cy="3120347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Een array als opzoektabel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Probleem: je hebt een zoeksleutel en je wil de bijhorende waarde opzoeken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het geval van arrays is de zoeksleutel de index. Typisch gebruik: weekdagen, maanden, seizoenen, …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Meer algemeen kan je ook met objecten als zoeksleutel werken. Hiervoor dienen andere datastructuren, bijvoorbeeld:</a:t>
            </a:r>
            <a:br>
              <a:rPr b="0" i="0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nl-BE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System.Collections.Generic.Dictionary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Een </a:t>
            </a:r>
            <a:r>
              <a:rPr b="0" i="0" lang="nl-BE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Dictionary</a:t>
            </a:r>
            <a:r>
              <a:rPr b="0" i="0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associeert met elke “key” een “value”. Deze “value” kan </a:t>
            </a:r>
            <a:r>
              <a:rPr b="0" i="1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onmiddellijk</a:t>
            </a:r>
            <a:r>
              <a:rPr b="0" i="0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op basis van deze “key” gevonden worden.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4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4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Voorbeeld 1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5"/>
          <p:cNvSpPr/>
          <p:nvPr/>
        </p:nvSpPr>
        <p:spPr>
          <a:xfrm>
            <a:off x="1006529" y="2132856"/>
            <a:ext cx="7237879" cy="255454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000"/>
              <a:buFont typeface="Consolas"/>
              <a:buNone/>
            </a:pP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dayNumber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dayName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{"Monday", "Tuesday", "Wednesday",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"Thursday",</a:t>
            </a:r>
            <a: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"Friday", "Saturday",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"Sunday"};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 zoek de dag, gegeven een nummer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dayName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dayNumber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5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5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Voorbeeld 2: </a:t>
            </a:r>
            <a:r>
              <a:rPr b="0" i="0" lang="nl-BE" sz="4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Dictionary</a:t>
            </a:r>
            <a:endParaRPr b="0" i="0" sz="4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3" name="Google Shape;243;p26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6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5" name="Google Shape;24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3648" y="2492896"/>
            <a:ext cx="6449447" cy="2448272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Voorbeeld 2: </a:t>
            </a:r>
            <a:r>
              <a:rPr b="0" i="0" lang="nl-BE" sz="4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Dictionary</a:t>
            </a:r>
            <a:endParaRPr b="0" i="0" sz="4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1" name="Google Shape;251;p27"/>
          <p:cNvSpPr/>
          <p:nvPr/>
        </p:nvSpPr>
        <p:spPr>
          <a:xfrm>
            <a:off x="827584" y="1628800"/>
            <a:ext cx="7520007" cy="409342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000"/>
              <a:buFont typeface="Consolas"/>
              <a:buNone/>
            </a:pP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A65300"/>
                </a:solidFill>
                <a:latin typeface="Consolas"/>
                <a:ea typeface="Consolas"/>
                <a:cs typeface="Consolas"/>
                <a:sym typeface="Consolas"/>
              </a:rPr>
              <a:t>Vak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Vak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naam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docent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uren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{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Naam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naam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Docent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docent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Uren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uren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0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    public</a:t>
            </a:r>
            <a: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nl-BE" sz="20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Naam</a:t>
            </a:r>
            <a: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{ </a:t>
            </a:r>
            <a:r>
              <a:rPr lang="nl-BE" sz="20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 </a:t>
            </a:r>
            <a:r>
              <a:rPr lang="nl-BE" sz="20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 }</a:t>
            </a:r>
            <a:b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nl-BE" sz="20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nl-BE" sz="20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Docent</a:t>
            </a:r>
            <a: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{ </a:t>
            </a:r>
            <a:r>
              <a:rPr lang="nl-BE" sz="20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 </a:t>
            </a:r>
            <a:r>
              <a:rPr lang="nl-BE" sz="20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 }</a:t>
            </a:r>
            <a:b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nl-BE" sz="20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nl-BE" sz="20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Uren</a:t>
            </a:r>
            <a: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{ </a:t>
            </a:r>
            <a:r>
              <a:rPr lang="nl-BE" sz="20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 </a:t>
            </a:r>
            <a:r>
              <a:rPr lang="nl-BE" sz="20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 }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7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7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Voorbeeld 2: </a:t>
            </a:r>
            <a:r>
              <a:rPr b="0" i="0" lang="nl-BE" sz="44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Dictionary</a:t>
            </a:r>
            <a:endParaRPr b="0" i="0" sz="4400" u="none" cap="none" strike="noStrike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259" name="Google Shape;259;p28"/>
          <p:cNvSpPr/>
          <p:nvPr/>
        </p:nvSpPr>
        <p:spPr>
          <a:xfrm>
            <a:off x="749540" y="1646505"/>
            <a:ext cx="7783990" cy="4524315"/>
          </a:xfrm>
          <a:prstGeom prst="rect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800"/>
              <a:buFont typeface="Consolas"/>
              <a:buNone/>
            </a:pP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A65300"/>
                </a:solidFill>
                <a:latin typeface="Consolas"/>
                <a:ea typeface="Consolas"/>
                <a:cs typeface="Consolas"/>
                <a:sym typeface="Consolas"/>
              </a:rPr>
              <a:t>Dictionary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Vak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lookup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A65300"/>
                </a:solidFill>
                <a:latin typeface="Consolas"/>
                <a:ea typeface="Consolas"/>
                <a:cs typeface="Consolas"/>
                <a:sym typeface="Consolas"/>
              </a:rPr>
              <a:t>Dictionary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Vak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&gt;();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MainWindow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InitializeComponent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Vak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v1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Vak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("</a:t>
            </a:r>
            <a:r>
              <a:rPr lang="nl-B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.NET Essentials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", "Kris Hermans", 6);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nl-BE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Vak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v2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Vak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("Logisch &amp; Algoritmisch Denken",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nl-BE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"Veerle Asaert", 7);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Vak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v3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Vak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("Webdesign",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nl-BE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"Rita Lambrechts", 4);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lookup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v1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Naam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v1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nl-BE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lookup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v2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Naam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v2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lookup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v3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Naam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v3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8"/>
          <p:cNvSpPr/>
          <p:nvPr/>
        </p:nvSpPr>
        <p:spPr>
          <a:xfrm>
            <a:off x="5214970" y="5642225"/>
            <a:ext cx="2093334" cy="3600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70746" y="-128884"/>
                </a:lnTo>
              </a:path>
            </a:pathLst>
          </a:cu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 zoeken waarde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28"/>
          <p:cNvSpPr/>
          <p:nvPr/>
        </p:nvSpPr>
        <p:spPr>
          <a:xfrm>
            <a:off x="5196820" y="6071262"/>
            <a:ext cx="2111484" cy="3600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125206" y="-255250"/>
                </a:lnTo>
              </a:path>
            </a:pathLst>
          </a:cu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Zoeksleutel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28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28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Voorbeeld 2: </a:t>
            </a:r>
            <a:r>
              <a:rPr b="0" i="0" lang="nl-BE" sz="44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Dictionary</a:t>
            </a:r>
            <a:endParaRPr b="0" i="0" sz="4400" u="none" cap="none" strike="noStrike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269" name="Google Shape;269;p29"/>
          <p:cNvSpPr/>
          <p:nvPr/>
        </p:nvSpPr>
        <p:spPr>
          <a:xfrm>
            <a:off x="971600" y="1262365"/>
            <a:ext cx="7478329" cy="526297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searchButton_Click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sender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nl-BE" sz="1600">
                <a:solidFill>
                  <a:srgbClr val="A65300"/>
                </a:solidFill>
                <a:latin typeface="Consolas"/>
                <a:ea typeface="Consolas"/>
                <a:cs typeface="Consolas"/>
                <a:sym typeface="Consolas"/>
              </a:rPr>
              <a:t>Routed</a:t>
            </a:r>
            <a:r>
              <a:rPr b="0" i="0" lang="nl-BE" sz="1600" u="none" cap="none" strike="noStrike">
                <a:solidFill>
                  <a:srgbClr val="A65300"/>
                </a:solidFill>
                <a:latin typeface="Consolas"/>
                <a:ea typeface="Consolas"/>
                <a:cs typeface="Consolas"/>
                <a:sym typeface="Consolas"/>
              </a:rPr>
              <a:t>EventArgs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Vak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vak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keyTextBox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!= "")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{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nl-BE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keyTextBox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lookup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ContainsKey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{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lang="nl-BE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vak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lookup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nl-BE" sz="16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 Schrijf het resultaat naar resultTextBox</a:t>
            </a:r>
            <a:br>
              <a:rPr lang="nl-BE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 ...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}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{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MessageBox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Show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("Vak: " +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+ " niet gevonden.");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}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}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9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29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Zoeken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30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30"/>
          <p:cNvSpPr/>
          <p:nvPr/>
        </p:nvSpPr>
        <p:spPr>
          <a:xfrm>
            <a:off x="2914913" y="3861048"/>
            <a:ext cx="3429144" cy="224676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onsolas"/>
              <a:buNone/>
            </a:pP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names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[0] = "Alex";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numbers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[0] = "2720774";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names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[1] = "Megan";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numbers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[1] = "5678554";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names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[2] = "END";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30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0" name="Google Shape;28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3728" y="1417638"/>
            <a:ext cx="4840350" cy="2011362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Zoeken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31"/>
          <p:cNvSpPr/>
          <p:nvPr/>
        </p:nvSpPr>
        <p:spPr>
          <a:xfrm>
            <a:off x="683568" y="1303015"/>
            <a:ext cx="7909538" cy="507831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800"/>
              <a:buFont typeface="Consolas"/>
              <a:buNone/>
            </a:pP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0;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wanted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nameTextBox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names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 !=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wanted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&amp;&amp; (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names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 != "END"))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++;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names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 ==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wanted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resultLabel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"Number is " +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numbers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resultLabel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"Name not found";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  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31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31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Inleiding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Een array is een object, dat andere objecten groepeert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4"/>
          <p:cNvSpPr/>
          <p:nvPr/>
        </p:nvSpPr>
        <p:spPr>
          <a:xfrm>
            <a:off x="1116013" y="3435697"/>
            <a:ext cx="792162" cy="36036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4"/>
          <p:cNvSpPr/>
          <p:nvPr/>
        </p:nvSpPr>
        <p:spPr>
          <a:xfrm>
            <a:off x="1908175" y="3435697"/>
            <a:ext cx="792163" cy="36036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54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4"/>
          <p:cNvSpPr/>
          <p:nvPr/>
        </p:nvSpPr>
        <p:spPr>
          <a:xfrm>
            <a:off x="2700338" y="3435697"/>
            <a:ext cx="792162" cy="36036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96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4"/>
          <p:cNvSpPr/>
          <p:nvPr/>
        </p:nvSpPr>
        <p:spPr>
          <a:xfrm>
            <a:off x="3492500" y="3435697"/>
            <a:ext cx="792163" cy="36036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4"/>
          <p:cNvSpPr/>
          <p:nvPr/>
        </p:nvSpPr>
        <p:spPr>
          <a:xfrm>
            <a:off x="4284663" y="3435697"/>
            <a:ext cx="792162" cy="36036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4"/>
          <p:cNvSpPr/>
          <p:nvPr/>
        </p:nvSpPr>
        <p:spPr>
          <a:xfrm>
            <a:off x="5076825" y="3435697"/>
            <a:ext cx="792163" cy="36036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4"/>
          <p:cNvSpPr/>
          <p:nvPr/>
        </p:nvSpPr>
        <p:spPr>
          <a:xfrm>
            <a:off x="1116013" y="4516785"/>
            <a:ext cx="1439862" cy="36036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Tinky Winky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4"/>
          <p:cNvSpPr/>
          <p:nvPr/>
        </p:nvSpPr>
        <p:spPr>
          <a:xfrm>
            <a:off x="2555875" y="4516785"/>
            <a:ext cx="1439863" cy="36036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Dipsy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4"/>
          <p:cNvSpPr/>
          <p:nvPr/>
        </p:nvSpPr>
        <p:spPr>
          <a:xfrm>
            <a:off x="3995738" y="4516785"/>
            <a:ext cx="1439862" cy="36036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LaaLaa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4"/>
          <p:cNvSpPr/>
          <p:nvPr/>
        </p:nvSpPr>
        <p:spPr>
          <a:xfrm>
            <a:off x="5435600" y="4516785"/>
            <a:ext cx="1439863" cy="36036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4"/>
          <p:cNvSpPr/>
          <p:nvPr/>
        </p:nvSpPr>
        <p:spPr>
          <a:xfrm>
            <a:off x="6011863" y="3219797"/>
            <a:ext cx="2592387" cy="333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114712" y="147427"/>
                </a:moveTo>
                <a:lnTo>
                  <a:pt x="-4333" y="147427"/>
                </a:lnTo>
              </a:path>
            </a:pathLst>
          </a:cu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 van </a:t>
            </a:r>
            <a:r>
              <a:rPr b="0" i="0" lang="nl-BE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14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b="0" i="0" lang="nl-BE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waarden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4"/>
          <p:cNvSpPr/>
          <p:nvPr/>
        </p:nvSpPr>
        <p:spPr>
          <a:xfrm>
            <a:off x="6011863" y="4011960"/>
            <a:ext cx="2490787" cy="3603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123672" y="38062"/>
                </a:moveTo>
                <a:lnTo>
                  <a:pt x="123672" y="38062"/>
                </a:lnTo>
                <a:lnTo>
                  <a:pt x="123672" y="224672"/>
                </a:lnTo>
                <a:lnTo>
                  <a:pt x="42450" y="230483"/>
                </a:lnTo>
              </a:path>
            </a:pathLst>
          </a:cu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 van </a:t>
            </a:r>
            <a:r>
              <a:rPr b="0" i="0" lang="nl-BE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nl-BE" sz="14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b="0" i="0" lang="nl-BE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objecten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4" name="Google Shape;124;p14"/>
          <p:cNvGrpSpPr/>
          <p:nvPr/>
        </p:nvGrpSpPr>
        <p:grpSpPr>
          <a:xfrm>
            <a:off x="2555875" y="4516462"/>
            <a:ext cx="1439863" cy="1720850"/>
            <a:chOff x="1610" y="2387"/>
            <a:chExt cx="907" cy="1084"/>
          </a:xfrm>
        </p:grpSpPr>
        <p:sp>
          <p:nvSpPr>
            <p:cNvPr id="125" name="Google Shape;125;p14"/>
            <p:cNvSpPr/>
            <p:nvPr/>
          </p:nvSpPr>
          <p:spPr>
            <a:xfrm>
              <a:off x="1610" y="2387"/>
              <a:ext cx="907" cy="227"/>
            </a:xfrm>
            <a:prstGeom prst="rect">
              <a:avLst/>
            </a:prstGeom>
            <a:noFill/>
            <a:ln cap="flat" cmpd="sng" w="508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6" name="Google Shape;126;p14"/>
            <p:cNvCxnSpPr/>
            <p:nvPr/>
          </p:nvCxnSpPr>
          <p:spPr>
            <a:xfrm>
              <a:off x="2064" y="2614"/>
              <a:ext cx="0" cy="499"/>
            </a:xfrm>
            <a:prstGeom prst="straightConnector1">
              <a:avLst/>
            </a:prstGeom>
            <a:noFill/>
            <a:ln cap="flat" cmpd="sng" w="50800">
              <a:solidFill>
                <a:srgbClr val="FF0000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sp>
          <p:nvSpPr>
            <p:cNvPr id="127" name="Google Shape;127;p14"/>
            <p:cNvSpPr txBox="1"/>
            <p:nvPr/>
          </p:nvSpPr>
          <p:spPr>
            <a:xfrm>
              <a:off x="1633" y="3067"/>
              <a:ext cx="860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nl-BE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Element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nl-BE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Component</a:t>
              </a:r>
              <a:endParaRPr b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" name="Google Shape;128;p14"/>
          <p:cNvGrpSpPr/>
          <p:nvPr/>
        </p:nvGrpSpPr>
        <p:grpSpPr>
          <a:xfrm>
            <a:off x="1600200" y="4921597"/>
            <a:ext cx="4722813" cy="393700"/>
            <a:chOff x="1008" y="2642"/>
            <a:chExt cx="2975" cy="248"/>
          </a:xfrm>
        </p:grpSpPr>
        <p:sp>
          <p:nvSpPr>
            <p:cNvPr id="129" name="Google Shape;129;p14"/>
            <p:cNvSpPr txBox="1"/>
            <p:nvPr/>
          </p:nvSpPr>
          <p:spPr>
            <a:xfrm>
              <a:off x="1008" y="2642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nl-BE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4"/>
            <p:cNvSpPr txBox="1"/>
            <p:nvPr/>
          </p:nvSpPr>
          <p:spPr>
            <a:xfrm>
              <a:off x="2109" y="2654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nl-BE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4"/>
            <p:cNvSpPr txBox="1"/>
            <p:nvPr/>
          </p:nvSpPr>
          <p:spPr>
            <a:xfrm>
              <a:off x="2880" y="2659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nl-BE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4"/>
            <p:cNvSpPr txBox="1"/>
            <p:nvPr/>
          </p:nvSpPr>
          <p:spPr>
            <a:xfrm>
              <a:off x="3787" y="2659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nl-BE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3" name="Google Shape;133;p14"/>
          <p:cNvGrpSpPr/>
          <p:nvPr/>
        </p:nvGrpSpPr>
        <p:grpSpPr>
          <a:xfrm>
            <a:off x="4475163" y="4935885"/>
            <a:ext cx="2071687" cy="1146175"/>
            <a:chOff x="2819" y="2651"/>
            <a:chExt cx="1305" cy="722"/>
          </a:xfrm>
        </p:grpSpPr>
        <p:sp>
          <p:nvSpPr>
            <p:cNvPr id="134" name="Google Shape;134;p14"/>
            <p:cNvSpPr/>
            <p:nvPr/>
          </p:nvSpPr>
          <p:spPr>
            <a:xfrm>
              <a:off x="2819" y="2651"/>
              <a:ext cx="317" cy="272"/>
            </a:xfrm>
            <a:prstGeom prst="rect">
              <a:avLst/>
            </a:prstGeom>
            <a:noFill/>
            <a:ln cap="flat" cmpd="sng" w="50800">
              <a:solidFill>
                <a:srgbClr val="3399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5" name="Google Shape;135;p14"/>
            <p:cNvCxnSpPr/>
            <p:nvPr/>
          </p:nvCxnSpPr>
          <p:spPr>
            <a:xfrm>
              <a:off x="3123" y="2915"/>
              <a:ext cx="408" cy="227"/>
            </a:xfrm>
            <a:prstGeom prst="straightConnector1">
              <a:avLst/>
            </a:prstGeom>
            <a:noFill/>
            <a:ln cap="flat" cmpd="sng" w="50800">
              <a:solidFill>
                <a:srgbClr val="339966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sp>
          <p:nvSpPr>
            <p:cNvPr id="136" name="Google Shape;136;p14"/>
            <p:cNvSpPr txBox="1"/>
            <p:nvPr/>
          </p:nvSpPr>
          <p:spPr>
            <a:xfrm>
              <a:off x="3408" y="2969"/>
              <a:ext cx="716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nl-BE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Index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nl-BE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Subscript</a:t>
              </a:r>
              <a:endParaRPr b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7" name="Google Shape;137;p14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4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Zoeken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3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1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Hoeveel elementen moet je in het beste/slechtste geval doorlopen om het te zoeken element te vinden?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1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Hoe evolueert de zoektijd als het aantal elementen in de array stijgt?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1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Herschrijf dit voorbeeld met een </a:t>
            </a:r>
            <a:r>
              <a:rPr b="0" i="1" lang="nl-BE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Dictionary</a:t>
            </a:r>
            <a:r>
              <a:rPr b="0" i="1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 onderzoek opnieuw de zoektijd. Conclusie?</a:t>
            </a:r>
            <a:endParaRPr b="0" i="1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32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32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Arrays van objecten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3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 hiertoe kennen we volgende datastructuren: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nl-BE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nl-BE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Dictionary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Elk van deze structuren kan objecten bevatten, zowel afkomstig uit de bibliotheken of instanties van eigen klassen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1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Bestudeer zelf de code van het voorbeeld</a:t>
            </a:r>
            <a:endParaRPr b="0" i="1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33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33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Een array creëren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5"/>
          <p:cNvSpPr txBox="1"/>
          <p:nvPr>
            <p:ph idx="1" type="body"/>
          </p:nvPr>
        </p:nvSpPr>
        <p:spPr>
          <a:xfrm>
            <a:off x="457200" y="2636912"/>
            <a:ext cx="8229600" cy="3489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Deze statements declareren twee variabelen: </a:t>
            </a:r>
            <a:r>
              <a:rPr b="0" i="0" lang="nl-BE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ages</a:t>
            </a: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 </a:t>
            </a:r>
            <a:r>
              <a:rPr b="0" i="0" lang="nl-BE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band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Automatisch worden twee array objecten aangemaakt die 6 resp. 4 elementen kunnen bevatten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5"/>
          <p:cNvSpPr/>
          <p:nvPr/>
        </p:nvSpPr>
        <p:spPr>
          <a:xfrm>
            <a:off x="2339752" y="1628800"/>
            <a:ext cx="4416594" cy="70788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000"/>
              <a:buFont typeface="Consolas"/>
              <a:buNone/>
            </a:pP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ages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[6];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20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band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nl-BE" sz="20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[4];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5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5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Indices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457200" y="1600201"/>
            <a:ext cx="8229600" cy="2260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nl-BE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Starten van 0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nl-BE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Zijn gehele waarden (</a:t>
            </a:r>
            <a:r>
              <a:rPr b="0" i="0" lang="nl-BE" sz="296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nl-BE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op dat je index niet buiten het bereik van de array valt!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nl-BE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Welk soort fout krijg je dan?</a:t>
            </a:r>
            <a:endParaRPr b="0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6"/>
          <p:cNvSpPr/>
          <p:nvPr/>
        </p:nvSpPr>
        <p:spPr>
          <a:xfrm>
            <a:off x="323528" y="3933056"/>
            <a:ext cx="8648521" cy="255454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onsolas"/>
              <a:buNone/>
            </a:pP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ages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[2] =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Convert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ToInt32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ageTextBox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band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[3] =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bandMemberTextBox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ageTextBox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"the first age is " +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ages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[0];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bandMemberTextBox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"the 4th teletubbie is " +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band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[3];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 Fout statement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ages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[6] = 45;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6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6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Sommeren van de elementen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458788" y="3789040"/>
            <a:ext cx="8229600" cy="442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0" i="1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Volgende code is verkeerd, waarom?</a:t>
            </a:r>
            <a:endParaRPr b="0" i="1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7"/>
          <p:cNvSpPr/>
          <p:nvPr/>
        </p:nvSpPr>
        <p:spPr>
          <a:xfrm>
            <a:off x="1763688" y="1768417"/>
            <a:ext cx="5404043" cy="163121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000"/>
              <a:buFont typeface="Consolas"/>
              <a:buNone/>
            </a:pP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0;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0;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&lt;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ages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++)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+=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ages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7"/>
          <p:cNvSpPr/>
          <p:nvPr/>
        </p:nvSpPr>
        <p:spPr>
          <a:xfrm>
            <a:off x="1763687" y="4509120"/>
            <a:ext cx="5545108" cy="163121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000"/>
              <a:buFont typeface="Consolas"/>
              <a:buNone/>
            </a:pP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0;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0;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&lt;=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ages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++)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+=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ages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7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7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lengte van een array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Property </a:t>
            </a:r>
            <a:r>
              <a:rPr b="0" i="0" lang="nl-BE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endParaRPr b="0" i="0" sz="3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Maximum aantal elementen in de array</a:t>
            </a:r>
            <a:endParaRPr b="0" i="0" sz="2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Lengte van een array is vast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Kan wel: met </a:t>
            </a:r>
            <a:r>
              <a:rPr b="0" i="0" lang="nl-BE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een nieuw array object toekennen aan de array variabele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Het vorige array object wordt opgeruimd door de garbage collector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8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8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nl-BE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Arrays doorgeven als parameters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9"/>
          <p:cNvSpPr txBox="1"/>
          <p:nvPr>
            <p:ph idx="1" type="body"/>
          </p:nvPr>
        </p:nvSpPr>
        <p:spPr>
          <a:xfrm>
            <a:off x="457200" y="6081663"/>
            <a:ext cx="8229600" cy="947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1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Bestudeer zelf de functie </a:t>
            </a:r>
            <a:r>
              <a:rPr b="0" i="1" lang="nl-BE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Sum() </a:t>
            </a:r>
            <a:r>
              <a:rPr b="0" i="1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het handboek</a:t>
            </a:r>
            <a:endParaRPr b="0" i="1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9"/>
          <p:cNvSpPr/>
          <p:nvPr/>
        </p:nvSpPr>
        <p:spPr>
          <a:xfrm>
            <a:off x="539552" y="1803588"/>
            <a:ext cx="8366393" cy="3785652"/>
          </a:xfrm>
          <a:prstGeom prst="rect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000"/>
              <a:buFont typeface="Consolas"/>
              <a:buNone/>
            </a:pP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PrintArrays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arrayObj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outputTextBox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Clear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outputTextBox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AppendText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("Array " +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+ " bevat:");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outputTextBox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AppendText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Environment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NewLine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0;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&lt;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arrayObj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++)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    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outputTextBox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AppendText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arrayObj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outputTextBox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AppendText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Environment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NewLine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  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9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9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 arrays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0"/>
          <p:cNvSpPr/>
          <p:nvPr/>
        </p:nvSpPr>
        <p:spPr>
          <a:xfrm>
            <a:off x="933020" y="4899192"/>
            <a:ext cx="3120557" cy="1141771"/>
          </a:xfrm>
          <a:prstGeom prst="rect">
            <a:avLst/>
          </a:prstGeom>
          <a:solidFill>
            <a:srgbClr val="FFFF00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0"/>
          <p:cNvSpPr/>
          <p:nvPr/>
        </p:nvSpPr>
        <p:spPr>
          <a:xfrm>
            <a:off x="395536" y="4012029"/>
            <a:ext cx="3730508" cy="2585323"/>
          </a:xfrm>
          <a:prstGeom prst="rect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800"/>
              <a:buFont typeface="Consolas"/>
              <a:buNone/>
            </a:pP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array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total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0;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array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{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total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+=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}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total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0"/>
          <p:cNvSpPr/>
          <p:nvPr/>
        </p:nvSpPr>
        <p:spPr>
          <a:xfrm>
            <a:off x="395536" y="1268760"/>
            <a:ext cx="7149714" cy="2585323"/>
          </a:xfrm>
          <a:prstGeom prst="rect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800"/>
              <a:buFont typeface="Consolas"/>
              <a:buNone/>
            </a:pP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array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total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0;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0;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&lt;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array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++)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{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total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+=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array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}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total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0"/>
          <p:cNvSpPr/>
          <p:nvPr/>
        </p:nvSpPr>
        <p:spPr>
          <a:xfrm>
            <a:off x="5148064" y="4827034"/>
            <a:ext cx="2397186" cy="7200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Korter, maar met beperkingen (H13)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0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0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Het gebruik van constanten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Definieer array dimensies altijd in termen van constanten. Zo vermijd je bugs als je later de dimensies wil wijzigen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1"/>
          <p:cNvSpPr/>
          <p:nvPr/>
        </p:nvSpPr>
        <p:spPr>
          <a:xfrm>
            <a:off x="539552" y="3789040"/>
            <a:ext cx="5404043" cy="1631216"/>
          </a:xfrm>
          <a:prstGeom prst="rect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000"/>
              <a:buFont typeface="Consolas"/>
              <a:buNone/>
            </a:pP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maxAges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6;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maxBands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4;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ages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maxAges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20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band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maxBands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1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1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Kantoorthema">
  <a:themeElements>
    <a:clrScheme name="Kantoor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Kantoorthema">
  <a:themeElements>
    <a:clrScheme name="Kantoor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