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363" cy="511731"/>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294" y="0"/>
            <a:ext cx="3076363" cy="511731"/>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0" y="4861441"/>
            <a:ext cx="5679440" cy="4605576"/>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06"/>
            <a:ext cx="3076363" cy="511731"/>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294" y="9721106"/>
            <a:ext cx="3076363" cy="511731"/>
          </a:xfrm>
          <a:prstGeom prst="rect">
            <a:avLst/>
          </a:prstGeom>
          <a:noFill/>
          <a:ln>
            <a:noFill/>
          </a:ln>
        </p:spPr>
        <p:txBody>
          <a:bodyPr anchorCtr="0" anchor="b" bIns="49500" lIns="99025" spcFirstLastPara="1" rIns="99025" wrap="square" tIns="49500">
            <a:noAutofit/>
          </a:bodyPr>
          <a:lstStyle/>
          <a:p>
            <a:pPr indent="0" lvl="0" marL="0" marR="0" rtl="0" algn="r">
              <a:spcBef>
                <a:spcPts val="0"/>
              </a:spcBef>
              <a:spcAft>
                <a:spcPts val="0"/>
              </a:spcAft>
              <a:buNone/>
            </a:pPr>
            <a:fld id="{00000000-1234-1234-1234-123412341234}" type="slidenum">
              <a:rPr b="0" i="0" lang="nl-BE"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3" name="Google Shape;103;p3:notes"/>
          <p:cNvSpPr txBox="1"/>
          <p:nvPr>
            <p:ph idx="12" type="sldNum"/>
          </p:nvPr>
        </p:nvSpPr>
        <p:spPr>
          <a:xfrm>
            <a:off x="4021294" y="9721106"/>
            <a:ext cx="3076363" cy="511731"/>
          </a:xfrm>
          <a:prstGeom prst="rect">
            <a:avLst/>
          </a:prstGeom>
          <a:noFill/>
          <a:ln>
            <a:noFill/>
          </a:ln>
        </p:spPr>
        <p:txBody>
          <a:bodyPr anchorCtr="0" anchor="b" bIns="49500" lIns="99025" spcFirstLastPara="1" rIns="99025" wrap="square" tIns="49500">
            <a:noAutofit/>
          </a:bodyPr>
          <a:lstStyle/>
          <a:p>
            <a:pPr indent="0" lvl="0" marL="0" marR="0" rtl="0" algn="r">
              <a:spcBef>
                <a:spcPts val="0"/>
              </a:spcBef>
              <a:spcAft>
                <a:spcPts val="0"/>
              </a:spcAft>
              <a:buNone/>
            </a:pPr>
            <a:fld id="{00000000-1234-1234-1234-123412341234}" type="slidenum">
              <a:rPr b="0" i="0" lang="nl-BE"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104" name="Google Shape;104;p3:notes"/>
          <p:cNvSpPr txBox="1"/>
          <p:nvPr>
            <p:ph idx="10" type="dt"/>
          </p:nvPr>
        </p:nvSpPr>
        <p:spPr>
          <a:xfrm>
            <a:off x="4021294" y="0"/>
            <a:ext cx="3076363" cy="511731"/>
          </a:xfrm>
          <a:prstGeom prst="rect">
            <a:avLst/>
          </a:prstGeom>
          <a:noFill/>
          <a:ln>
            <a:noFill/>
          </a:ln>
        </p:spPr>
        <p:txBody>
          <a:bodyPr anchorCtr="0" anchor="t" bIns="49500" lIns="99025" spcFirstLastPara="1" rIns="99025" wrap="square" tIns="49500">
            <a:noAutofit/>
          </a:bodyPr>
          <a:lstStyle/>
          <a:p>
            <a:pPr indent="0" lvl="0" marL="0" marR="0" rtl="0" algn="r">
              <a:spcBef>
                <a:spcPts val="0"/>
              </a:spcBef>
              <a:spcAft>
                <a:spcPts val="0"/>
              </a:spcAft>
              <a:buNone/>
            </a:pPr>
            <a:r>
              <a:t/>
            </a:r>
            <a:endParaRPr b="0" i="0" sz="1300" u="none" cap="none" strike="noStrike">
              <a:solidFill>
                <a:schemeClr val="dk1"/>
              </a:solidFill>
              <a:latin typeface="Calibri"/>
              <a:ea typeface="Calibri"/>
              <a:cs typeface="Calibri"/>
              <a:sym typeface="Calibri"/>
            </a:endParaRPr>
          </a:p>
        </p:txBody>
      </p:sp>
      <p:sp>
        <p:nvSpPr>
          <p:cNvPr id="105" name="Google Shape;105;p3:notes"/>
          <p:cNvSpPr txBox="1"/>
          <p:nvPr>
            <p:ph idx="11" type="ftr"/>
          </p:nvPr>
        </p:nvSpPr>
        <p:spPr>
          <a:xfrm>
            <a:off x="0" y="9721106"/>
            <a:ext cx="3076363" cy="511731"/>
          </a:xfrm>
          <a:prstGeom prst="rect">
            <a:avLst/>
          </a:prstGeom>
          <a:noFill/>
          <a:ln>
            <a:noFill/>
          </a:ln>
        </p:spPr>
        <p:txBody>
          <a:bodyPr anchorCtr="0" anchor="b" bIns="49500" lIns="99025" spcFirstLastPara="1" rIns="99025" wrap="square" tIns="49500">
            <a:noAutofit/>
          </a:bodyPr>
          <a:lstStyle/>
          <a:p>
            <a:pPr indent="0" lvl="0" marL="0" marR="0" rtl="0" algn="l">
              <a:spcBef>
                <a:spcPts val="0"/>
              </a:spcBef>
              <a:spcAft>
                <a:spcPts val="0"/>
              </a:spcAft>
              <a:buNone/>
            </a:pPr>
            <a:r>
              <a:rPr b="0" i="0" lang="nl-BE" sz="1300" u="none" cap="none" strike="noStrike">
                <a:solidFill>
                  <a:schemeClr val="dk1"/>
                </a:solidFill>
                <a:latin typeface="Calibri"/>
                <a:ea typeface="Calibri"/>
                <a:cs typeface="Calibri"/>
                <a:sym typeface="Calibri"/>
              </a:rPr>
              <a:t>Hoofdstuk 20</a:t>
            </a:r>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1" name="Google Shape;201;p14:notes"/>
          <p:cNvSpPr txBox="1"/>
          <p:nvPr>
            <p:ph idx="12" type="sldNum"/>
          </p:nvPr>
        </p:nvSpPr>
        <p:spPr>
          <a:xfrm>
            <a:off x="4021294" y="9721106"/>
            <a:ext cx="3076363" cy="511731"/>
          </a:xfrm>
          <a:prstGeom prst="rect">
            <a:avLst/>
          </a:prstGeom>
          <a:noFill/>
          <a:ln>
            <a:noFill/>
          </a:ln>
        </p:spPr>
        <p:txBody>
          <a:bodyPr anchorCtr="0" anchor="b" bIns="49500" lIns="99025" spcFirstLastPara="1" rIns="99025" wrap="square" tIns="49500">
            <a:noAutofit/>
          </a:bodyPr>
          <a:lstStyle/>
          <a:p>
            <a:pPr indent="0" lvl="0" marL="0" marR="0" rtl="0" algn="r">
              <a:spcBef>
                <a:spcPts val="0"/>
              </a:spcBef>
              <a:spcAft>
                <a:spcPts val="0"/>
              </a:spcAft>
              <a:buNone/>
            </a:pPr>
            <a:fld id="{00000000-1234-1234-1234-123412341234}" type="slidenum">
              <a:rPr b="0" i="0" lang="nl-BE"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202" name="Google Shape;202;p14:notes"/>
          <p:cNvSpPr txBox="1"/>
          <p:nvPr>
            <p:ph idx="10" type="dt"/>
          </p:nvPr>
        </p:nvSpPr>
        <p:spPr>
          <a:xfrm>
            <a:off x="4021294" y="0"/>
            <a:ext cx="3076363" cy="511731"/>
          </a:xfrm>
          <a:prstGeom prst="rect">
            <a:avLst/>
          </a:prstGeom>
          <a:noFill/>
          <a:ln>
            <a:noFill/>
          </a:ln>
        </p:spPr>
        <p:txBody>
          <a:bodyPr anchorCtr="0" anchor="t" bIns="49500" lIns="99025" spcFirstLastPara="1" rIns="99025" wrap="square" tIns="49500">
            <a:noAutofit/>
          </a:bodyPr>
          <a:lstStyle/>
          <a:p>
            <a:pPr indent="0" lvl="0" marL="0" marR="0" rtl="0" algn="r">
              <a:spcBef>
                <a:spcPts val="0"/>
              </a:spcBef>
              <a:spcAft>
                <a:spcPts val="0"/>
              </a:spcAft>
              <a:buNone/>
            </a:pPr>
            <a:r>
              <a:t/>
            </a:r>
            <a:endParaRPr b="0" i="0" sz="1300" u="none" cap="none" strike="noStrike">
              <a:solidFill>
                <a:schemeClr val="dk1"/>
              </a:solidFill>
              <a:latin typeface="Calibri"/>
              <a:ea typeface="Calibri"/>
              <a:cs typeface="Calibri"/>
              <a:sym typeface="Calibri"/>
            </a:endParaRPr>
          </a:p>
        </p:txBody>
      </p:sp>
      <p:sp>
        <p:nvSpPr>
          <p:cNvPr id="203" name="Google Shape;203;p14:notes"/>
          <p:cNvSpPr txBox="1"/>
          <p:nvPr>
            <p:ph idx="11" type="ftr"/>
          </p:nvPr>
        </p:nvSpPr>
        <p:spPr>
          <a:xfrm>
            <a:off x="0" y="9721106"/>
            <a:ext cx="3076363" cy="511731"/>
          </a:xfrm>
          <a:prstGeom prst="rect">
            <a:avLst/>
          </a:prstGeom>
          <a:noFill/>
          <a:ln>
            <a:noFill/>
          </a:ln>
        </p:spPr>
        <p:txBody>
          <a:bodyPr anchorCtr="0" anchor="b" bIns="49500" lIns="99025" spcFirstLastPara="1" rIns="99025" wrap="square" tIns="49500">
            <a:noAutofit/>
          </a:bodyPr>
          <a:lstStyle/>
          <a:p>
            <a:pPr indent="0" lvl="0" marL="0" marR="0" rtl="0" algn="l">
              <a:spcBef>
                <a:spcPts val="0"/>
              </a:spcBef>
              <a:spcAft>
                <a:spcPts val="0"/>
              </a:spcAft>
              <a:buNone/>
            </a:pPr>
            <a:r>
              <a:rPr b="0" i="0" lang="nl-BE" sz="1300" u="none" cap="none" strike="noStrike">
                <a:solidFill>
                  <a:schemeClr val="dk1"/>
                </a:solidFill>
                <a:latin typeface="Calibri"/>
                <a:ea typeface="Calibri"/>
                <a:cs typeface="Calibri"/>
                <a:sym typeface="Calibri"/>
              </a:rPr>
              <a:t>Hoofdstuk 20</a:t>
            </a:r>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8: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2" type="sldNum"/>
          </p:nvPr>
        </p:nvSpPr>
        <p:spPr>
          <a:xfrm>
            <a:off x="4021294" y="9721106"/>
            <a:ext cx="3076363" cy="511731"/>
          </a:xfrm>
          <a:prstGeom prst="rect">
            <a:avLst/>
          </a:prstGeom>
          <a:noFill/>
          <a:ln>
            <a:noFill/>
          </a:ln>
        </p:spPr>
        <p:txBody>
          <a:bodyPr anchorCtr="0" anchor="b" bIns="49500" lIns="99025" spcFirstLastPara="1" rIns="99025" wrap="square" tIns="49500">
            <a:noAutofit/>
          </a:bodyPr>
          <a:lstStyle/>
          <a:p>
            <a:pPr indent="0" lvl="0" marL="0" marR="0" rtl="0" algn="r">
              <a:spcBef>
                <a:spcPts val="0"/>
              </a:spcBef>
              <a:spcAft>
                <a:spcPts val="0"/>
              </a:spcAft>
              <a:buNone/>
            </a:pPr>
            <a:fld id="{00000000-1234-1234-1234-123412341234}" type="slidenum">
              <a:rPr b="0" i="0" lang="nl-BE"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12" name="Google Shape;112;p5: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5: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4" name="Google Shape;114;p5:notes"/>
          <p:cNvSpPr txBox="1"/>
          <p:nvPr>
            <p:ph idx="11" type="ftr"/>
          </p:nvPr>
        </p:nvSpPr>
        <p:spPr>
          <a:xfrm>
            <a:off x="0" y="9721106"/>
            <a:ext cx="3076363" cy="511731"/>
          </a:xfrm>
          <a:prstGeom prst="rect">
            <a:avLst/>
          </a:prstGeom>
          <a:noFill/>
          <a:ln>
            <a:noFill/>
          </a:ln>
        </p:spPr>
        <p:txBody>
          <a:bodyPr anchorCtr="0" anchor="b" bIns="49500" lIns="99025" spcFirstLastPara="1" rIns="99025" wrap="square" tIns="49500">
            <a:noAutofit/>
          </a:bodyPr>
          <a:lstStyle/>
          <a:p>
            <a:pPr indent="0" lvl="0" marL="0" marR="0" rtl="0" algn="l">
              <a:spcBef>
                <a:spcPts val="0"/>
              </a:spcBef>
              <a:spcAft>
                <a:spcPts val="0"/>
              </a:spcAft>
              <a:buNone/>
            </a:pPr>
            <a:r>
              <a:rPr b="0" i="0" lang="nl-BE" sz="1300" u="none" cap="none" strike="noStrike">
                <a:solidFill>
                  <a:schemeClr val="dk1"/>
                </a:solidFill>
                <a:latin typeface="Arial"/>
                <a:ea typeface="Arial"/>
                <a:cs typeface="Arial"/>
                <a:sym typeface="Arial"/>
              </a:rPr>
              <a:t>Hoofdstuk 20</a:t>
            </a:r>
            <a:endParaRPr/>
          </a:p>
        </p:txBody>
      </p:sp>
      <p:sp>
        <p:nvSpPr>
          <p:cNvPr id="115" name="Google Shape;115;p5:notes"/>
          <p:cNvSpPr txBox="1"/>
          <p:nvPr>
            <p:ph idx="10" type="dt"/>
          </p:nvPr>
        </p:nvSpPr>
        <p:spPr>
          <a:xfrm>
            <a:off x="4021294" y="0"/>
            <a:ext cx="3076363" cy="511731"/>
          </a:xfrm>
          <a:prstGeom prst="rect">
            <a:avLst/>
          </a:prstGeom>
          <a:noFill/>
          <a:ln>
            <a:noFill/>
          </a:ln>
        </p:spPr>
        <p:txBody>
          <a:bodyPr anchorCtr="0" anchor="t" bIns="49500" lIns="99025" spcFirstLastPara="1" rIns="99025" wrap="square" tIns="49500">
            <a:noAutofit/>
          </a:bodyPr>
          <a:lstStyle/>
          <a:p>
            <a:pPr indent="0" lvl="0" marL="0" marR="0" rtl="0" algn="r">
              <a:spcBef>
                <a:spcPts val="0"/>
              </a:spcBef>
              <a:spcAft>
                <a:spcPts val="0"/>
              </a:spcAft>
              <a:buNone/>
            </a:pPr>
            <a:r>
              <a:t/>
            </a:r>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709930" y="4861441"/>
            <a:ext cx="5679440" cy="460557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dia" type="title">
  <p:cSld name="TITLE">
    <p:spTree>
      <p:nvGrpSpPr>
        <p:cNvPr id="17" name="Shape 17"/>
        <p:cNvGrpSpPr/>
        <p:nvPr/>
      </p:nvGrpSpPr>
      <p:grpSpPr>
        <a:xfrm>
          <a:off x="0" y="0"/>
          <a:ext cx="0" cy="0"/>
          <a:chOff x="0" y="0"/>
          <a:chExt cx="0" cy="0"/>
        </a:xfrm>
      </p:grpSpPr>
      <p:sp>
        <p:nvSpPr>
          <p:cNvPr id="18" name="Google Shape;18;p2"/>
          <p:cNvSpPr/>
          <p:nvPr/>
        </p:nvSpPr>
        <p:spPr>
          <a:xfrm>
            <a:off x="4572889" y="-675456"/>
            <a:ext cx="2448271" cy="92486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59500" u="none" cap="none" strike="noStrike">
                <a:solidFill>
                  <a:srgbClr val="F8F8F8"/>
                </a:solidFill>
                <a:latin typeface="Calibri"/>
                <a:ea typeface="Calibri"/>
                <a:cs typeface="Calibri"/>
                <a:sym typeface="Calibri"/>
              </a:rPr>
              <a:t>#</a:t>
            </a:r>
            <a:endParaRPr/>
          </a:p>
        </p:txBody>
      </p:sp>
      <p:sp>
        <p:nvSpPr>
          <p:cNvPr id="19" name="Google Shape;19;p2"/>
          <p:cNvSpPr/>
          <p:nvPr/>
        </p:nvSpPr>
        <p:spPr>
          <a:xfrm>
            <a:off x="-900608" y="-2331640"/>
            <a:ext cx="7056784" cy="92486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59500" u="none" cap="none" strike="noStrike">
                <a:solidFill>
                  <a:srgbClr val="F8F8F8"/>
                </a:solidFill>
                <a:latin typeface="Calibri"/>
                <a:ea typeface="Calibri"/>
                <a:cs typeface="Calibri"/>
                <a:sym typeface="Calibri"/>
              </a:rPr>
              <a:t>c</a:t>
            </a:r>
            <a:endParaRPr/>
          </a:p>
        </p:txBody>
      </p:sp>
      <p:sp>
        <p:nvSpPr>
          <p:cNvPr id="20" name="Google Shape;20;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538CD5"/>
              </a:buClr>
              <a:buSzPts val="3200"/>
              <a:buFont typeface="Arial"/>
              <a:buNone/>
              <a:defRPr b="0" i="0" sz="3200" u="none" cap="none" strike="noStrike">
                <a:solidFill>
                  <a:srgbClr val="538CD5"/>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2" name="Google Shape;22;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2"/>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verticale tekst" type="vertTx">
  <p:cSld name="VERTICAL_TEXT">
    <p:spTree>
      <p:nvGrpSpPr>
        <p:cNvPr id="84" name="Shape 84"/>
        <p:cNvGrpSpPr/>
        <p:nvPr/>
      </p:nvGrpSpPr>
      <p:grpSpPr>
        <a:xfrm>
          <a:off x="0" y="0"/>
          <a:ext cx="0" cy="0"/>
          <a:chOff x="0" y="0"/>
          <a:chExt cx="0" cy="0"/>
        </a:xfrm>
      </p:grpSpPr>
      <p:sp>
        <p:nvSpPr>
          <p:cNvPr id="85" name="Google Shape;85;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1"/>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1"/>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e titel en tekst" type="vertTitleAndTx">
  <p:cSld name="VERTICAL_TITLE_AND_VERTICAL_TEXT">
    <p:spTree>
      <p:nvGrpSpPr>
        <p:cNvPr id="90" name="Shape 90"/>
        <p:cNvGrpSpPr/>
        <p:nvPr/>
      </p:nvGrpSpPr>
      <p:grpSpPr>
        <a:xfrm>
          <a:off x="0" y="0"/>
          <a:ext cx="0" cy="0"/>
          <a:chOff x="0" y="0"/>
          <a:chExt cx="0" cy="0"/>
        </a:xfrm>
      </p:grpSpPr>
      <p:sp>
        <p:nvSpPr>
          <p:cNvPr id="91" name="Google Shape;91;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2"/>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2"/>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96" name="Shape 96"/>
        <p:cNvGrpSpPr/>
        <p:nvPr/>
      </p:nvGrpSpPr>
      <p:grpSpPr>
        <a:xfrm>
          <a:off x="0" y="0"/>
          <a:ext cx="0" cy="0"/>
          <a:chOff x="0" y="0"/>
          <a:chExt cx="0" cy="0"/>
        </a:xfrm>
      </p:grpSpPr>
      <p:sp>
        <p:nvSpPr>
          <p:cNvPr id="97" name="Google Shape;97;p13"/>
          <p:cNvSpPr txBox="1"/>
          <p:nvPr>
            <p:ph type="title"/>
          </p:nvPr>
        </p:nvSpPr>
        <p:spPr>
          <a:xfrm>
            <a:off x="457200" y="457200"/>
            <a:ext cx="8229600" cy="13716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13"/>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3"/>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object" type="obj">
  <p:cSld name="OBJECT">
    <p:spTree>
      <p:nvGrpSpPr>
        <p:cNvPr id="25" name="Shape 25"/>
        <p:cNvGrpSpPr/>
        <p:nvPr/>
      </p:nvGrpSpPr>
      <p:grpSpPr>
        <a:xfrm>
          <a:off x="0" y="0"/>
          <a:ext cx="0" cy="0"/>
          <a:chOff x="0" y="0"/>
          <a:chExt cx="0" cy="0"/>
        </a:xfrm>
      </p:grpSpPr>
      <p:sp>
        <p:nvSpPr>
          <p:cNvPr id="26" name="Google Shape;26;p3"/>
          <p:cNvSpPr/>
          <p:nvPr/>
        </p:nvSpPr>
        <p:spPr>
          <a:xfrm>
            <a:off x="7524329" y="-233248"/>
            <a:ext cx="2448271" cy="18620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11500" u="none" cap="none" strike="noStrike">
                <a:solidFill>
                  <a:srgbClr val="F8F8F8"/>
                </a:solidFill>
                <a:latin typeface="Calibri"/>
                <a:ea typeface="Calibri"/>
                <a:cs typeface="Calibri"/>
                <a:sym typeface="Calibri"/>
              </a:rPr>
              <a:t>#</a:t>
            </a:r>
            <a:endParaRPr/>
          </a:p>
        </p:txBody>
      </p:sp>
      <p:sp>
        <p:nvSpPr>
          <p:cNvPr id="27" name="Google Shape;27;p3"/>
          <p:cNvSpPr/>
          <p:nvPr/>
        </p:nvSpPr>
        <p:spPr>
          <a:xfrm>
            <a:off x="6928806" y="-803215"/>
            <a:ext cx="2232248" cy="2215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13800" u="none" cap="none" strike="noStrike">
                <a:solidFill>
                  <a:srgbClr val="F8F8F8"/>
                </a:solidFill>
                <a:latin typeface="Calibri"/>
                <a:ea typeface="Calibri"/>
                <a:cs typeface="Calibri"/>
                <a:sym typeface="Calibri"/>
              </a:rPr>
              <a:t>c</a:t>
            </a:r>
            <a:endParaRPr/>
          </a:p>
        </p:txBody>
      </p:sp>
      <p:sp>
        <p:nvSpPr>
          <p:cNvPr id="28" name="Google Shape;2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een titel" type="titleOnly">
  <p:cSld name="TITLE_ONLY">
    <p:spTree>
      <p:nvGrpSpPr>
        <p:cNvPr id="33" name="Shape 33"/>
        <p:cNvGrpSpPr/>
        <p:nvPr/>
      </p:nvGrpSpPr>
      <p:grpSpPr>
        <a:xfrm>
          <a:off x="0" y="0"/>
          <a:ext cx="0" cy="0"/>
          <a:chOff x="0" y="0"/>
          <a:chExt cx="0" cy="0"/>
        </a:xfrm>
      </p:grpSpPr>
      <p:sp>
        <p:nvSpPr>
          <p:cNvPr id="34" name="Google Shape;34;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4"/>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4"/>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
        <p:nvSpPr>
          <p:cNvPr id="38" name="Google Shape;38;p4"/>
          <p:cNvSpPr/>
          <p:nvPr/>
        </p:nvSpPr>
        <p:spPr>
          <a:xfrm>
            <a:off x="7524329" y="-233248"/>
            <a:ext cx="2448271" cy="18620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11500" u="none" cap="none" strike="noStrike">
                <a:solidFill>
                  <a:srgbClr val="F8F8F8"/>
                </a:solidFill>
                <a:latin typeface="Calibri"/>
                <a:ea typeface="Calibri"/>
                <a:cs typeface="Calibri"/>
                <a:sym typeface="Calibri"/>
              </a:rPr>
              <a:t>#</a:t>
            </a:r>
            <a:endParaRPr/>
          </a:p>
        </p:txBody>
      </p:sp>
      <p:sp>
        <p:nvSpPr>
          <p:cNvPr id="39" name="Google Shape;39;p4"/>
          <p:cNvSpPr/>
          <p:nvPr/>
        </p:nvSpPr>
        <p:spPr>
          <a:xfrm>
            <a:off x="6928806" y="-803215"/>
            <a:ext cx="2232248" cy="2215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13800" u="none" cap="none" strike="noStrike">
                <a:solidFill>
                  <a:srgbClr val="F8F8F8"/>
                </a:solidFill>
                <a:latin typeface="Calibri"/>
                <a:ea typeface="Calibri"/>
                <a:cs typeface="Calibri"/>
                <a:sym typeface="Calibri"/>
              </a:rPr>
              <a:t>c</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ekop" type="secHead">
  <p:cSld name="SECTION_HEADER">
    <p:spTree>
      <p:nvGrpSpPr>
        <p:cNvPr id="40" name="Shape 40"/>
        <p:cNvGrpSpPr/>
        <p:nvPr/>
      </p:nvGrpSpPr>
      <p:grpSpPr>
        <a:xfrm>
          <a:off x="0" y="0"/>
          <a:ext cx="0" cy="0"/>
          <a:chOff x="0" y="0"/>
          <a:chExt cx="0" cy="0"/>
        </a:xfrm>
      </p:grpSpPr>
      <p:sp>
        <p:nvSpPr>
          <p:cNvPr id="41" name="Google Shape;41;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3" name="Google Shape;4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5"/>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5"/>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van twee"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6"/>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6"/>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6"/>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
        <p:nvSpPr>
          <p:cNvPr id="53" name="Google Shape;53;p6"/>
          <p:cNvSpPr/>
          <p:nvPr/>
        </p:nvSpPr>
        <p:spPr>
          <a:xfrm>
            <a:off x="7524329" y="-233248"/>
            <a:ext cx="2448271" cy="18620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11500" u="none" cap="none" strike="noStrike">
                <a:solidFill>
                  <a:srgbClr val="F8F8F8"/>
                </a:solidFill>
                <a:latin typeface="Calibri"/>
                <a:ea typeface="Calibri"/>
                <a:cs typeface="Calibri"/>
                <a:sym typeface="Calibri"/>
              </a:rPr>
              <a:t>#</a:t>
            </a:r>
            <a:endParaRPr/>
          </a:p>
        </p:txBody>
      </p:sp>
      <p:sp>
        <p:nvSpPr>
          <p:cNvPr id="54" name="Google Shape;54;p6"/>
          <p:cNvSpPr/>
          <p:nvPr/>
        </p:nvSpPr>
        <p:spPr>
          <a:xfrm>
            <a:off x="6928806" y="-803215"/>
            <a:ext cx="2232248" cy="2215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13800" u="none" cap="none" strike="noStrike">
                <a:solidFill>
                  <a:srgbClr val="F8F8F8"/>
                </a:solidFill>
                <a:latin typeface="Calibri"/>
                <a:ea typeface="Calibri"/>
                <a:cs typeface="Calibri"/>
                <a:sym typeface="Calibri"/>
              </a:rPr>
              <a:t>c</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gelijking"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8" name="Google Shape;58;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9" name="Google Shape;59;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0" name="Google Shape;60;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Google Shape;6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7"/>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7"/>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
        <p:nvSpPr>
          <p:cNvPr id="64" name="Google Shape;64;p7"/>
          <p:cNvSpPr/>
          <p:nvPr/>
        </p:nvSpPr>
        <p:spPr>
          <a:xfrm>
            <a:off x="7524329" y="-233248"/>
            <a:ext cx="2448271" cy="18620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11500" u="none" cap="none" strike="noStrike">
                <a:solidFill>
                  <a:srgbClr val="F8F8F8"/>
                </a:solidFill>
                <a:latin typeface="Calibri"/>
                <a:ea typeface="Calibri"/>
                <a:cs typeface="Calibri"/>
                <a:sym typeface="Calibri"/>
              </a:rPr>
              <a:t>#</a:t>
            </a:r>
            <a:endParaRPr/>
          </a:p>
        </p:txBody>
      </p:sp>
      <p:sp>
        <p:nvSpPr>
          <p:cNvPr id="65" name="Google Shape;65;p7"/>
          <p:cNvSpPr/>
          <p:nvPr/>
        </p:nvSpPr>
        <p:spPr>
          <a:xfrm>
            <a:off x="6928806" y="-803215"/>
            <a:ext cx="2232248" cy="2215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13800" u="none" cap="none" strike="noStrike">
                <a:solidFill>
                  <a:srgbClr val="F8F8F8"/>
                </a:solidFill>
                <a:latin typeface="Calibri"/>
                <a:ea typeface="Calibri"/>
                <a:cs typeface="Calibri"/>
                <a:sym typeface="Calibri"/>
              </a:rPr>
              <a:t>c</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eg"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8"/>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8"/>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4" name="Google Shape;74;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9"/>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9"/>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0" name="Google Shape;80;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81" name="Google Shape;81;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0"/>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0"/>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p:nvPr/>
        </p:nvSpPr>
        <p:spPr>
          <a:xfrm>
            <a:off x="0" y="0"/>
            <a:ext cx="179512" cy="685800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 name="Google Shape;14;p1"/>
          <p:cNvSpPr/>
          <p:nvPr/>
        </p:nvSpPr>
        <p:spPr>
          <a:xfrm rot="5400000">
            <a:off x="4477680" y="2191680"/>
            <a:ext cx="188640" cy="9144000"/>
          </a:xfrm>
          <a:prstGeom prst="rect">
            <a:avLst/>
          </a:prstGeom>
          <a:gradFill>
            <a:gsLst>
              <a:gs pos="0">
                <a:srgbClr val="BABABA"/>
              </a:gs>
              <a:gs pos="35000">
                <a:srgbClr val="CFCFCF"/>
              </a:gs>
              <a:gs pos="100000">
                <a:srgbClr val="EDEDED"/>
              </a:gs>
            </a:gsLst>
            <a:lin ang="16200000" scaled="0"/>
          </a:gra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 name="Google Shape;15;p1"/>
          <p:cNvSpPr txBox="1"/>
          <p:nvPr>
            <p:ph idx="11" type="ftr"/>
          </p:nvPr>
        </p:nvSpPr>
        <p:spPr>
          <a:xfrm>
            <a:off x="-627856" y="6573217"/>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B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Objectgeoriënteerd ontwerp</a:t>
            </a:r>
            <a:endParaRPr b="0" i="0" sz="4400" u="none" cap="none" strike="noStrike">
              <a:solidFill>
                <a:schemeClr val="dk1"/>
              </a:solidFill>
              <a:latin typeface="Calibri"/>
              <a:ea typeface="Calibri"/>
              <a:cs typeface="Calibri"/>
              <a:sym typeface="Calibri"/>
            </a:endParaRPr>
          </a:p>
        </p:txBody>
      </p:sp>
      <p:sp>
        <p:nvSpPr>
          <p:cNvPr id="108" name="Google Shape;108;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538CD5"/>
              </a:buClr>
              <a:buSzPts val="3200"/>
              <a:buFont typeface="Arial"/>
              <a:buNone/>
            </a:pPr>
            <a:r>
              <a:rPr b="0" i="0" lang="nl-BE" sz="3200" u="none" cap="none" strike="noStrike">
                <a:solidFill>
                  <a:srgbClr val="538CD5"/>
                </a:solidFill>
                <a:latin typeface="Calibri"/>
                <a:ea typeface="Calibri"/>
                <a:cs typeface="Calibri"/>
                <a:sym typeface="Calibri"/>
              </a:rPr>
              <a:t>Hoofdstuk 20</a:t>
            </a:r>
            <a:endParaRPr b="0" i="0" sz="3200" u="none" cap="none" strike="noStrike">
              <a:solidFill>
                <a:srgbClr val="538CD5"/>
              </a:solidFill>
              <a:latin typeface="Calibri"/>
              <a:ea typeface="Calibri"/>
              <a:cs typeface="Calibri"/>
              <a:sym typeface="Calibri"/>
            </a:endParaRPr>
          </a:p>
        </p:txBody>
      </p:sp>
      <p:sp>
        <p:nvSpPr>
          <p:cNvPr id="109" name="Google Shape;109;p14"/>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De klasse </a:t>
            </a:r>
            <a:r>
              <a:rPr b="0" i="0" lang="nl-BE" sz="4400" u="none" cap="none" strike="noStrike">
                <a:solidFill>
                  <a:schemeClr val="dk1"/>
                </a:solidFill>
                <a:latin typeface="Consolas"/>
                <a:ea typeface="Consolas"/>
                <a:cs typeface="Consolas"/>
                <a:sym typeface="Consolas"/>
              </a:rPr>
              <a:t>Game</a:t>
            </a:r>
            <a:endParaRPr b="0" i="0" sz="4400" u="none" cap="none" strike="noStrike">
              <a:solidFill>
                <a:schemeClr val="dk1"/>
              </a:solidFill>
              <a:latin typeface="Consolas"/>
              <a:ea typeface="Consolas"/>
              <a:cs typeface="Consolas"/>
              <a:sym typeface="Consolas"/>
            </a:endParaRPr>
          </a:p>
        </p:txBody>
      </p:sp>
      <p:sp>
        <p:nvSpPr>
          <p:cNvPr id="206" name="Google Shape;206;p23"/>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207" name="Google Shape;207;p23"/>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208" name="Google Shape;208;p23"/>
          <p:cNvPicPr preferRelativeResize="0"/>
          <p:nvPr/>
        </p:nvPicPr>
        <p:blipFill rotWithShape="1">
          <a:blip r:embed="rId3">
            <a:alphaModFix/>
          </a:blip>
          <a:srcRect b="0" l="0" r="0" t="0"/>
          <a:stretch/>
        </p:blipFill>
        <p:spPr>
          <a:xfrm>
            <a:off x="1763688" y="1417638"/>
            <a:ext cx="5616624" cy="50264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De klasse </a:t>
            </a:r>
            <a:r>
              <a:rPr b="0" i="0" lang="nl-BE" sz="4400" u="none" cap="none" strike="noStrike">
                <a:solidFill>
                  <a:schemeClr val="dk1"/>
                </a:solidFill>
                <a:latin typeface="Consolas"/>
                <a:ea typeface="Consolas"/>
                <a:cs typeface="Consolas"/>
                <a:sym typeface="Consolas"/>
              </a:rPr>
              <a:t>User</a:t>
            </a:r>
            <a:endParaRPr b="0" i="0" sz="4400" u="none" cap="none" strike="noStrike">
              <a:solidFill>
                <a:schemeClr val="dk1"/>
              </a:solidFill>
              <a:latin typeface="Consolas"/>
              <a:ea typeface="Consolas"/>
              <a:cs typeface="Consolas"/>
              <a:sym typeface="Consolas"/>
            </a:endParaRPr>
          </a:p>
        </p:txBody>
      </p:sp>
      <p:sp>
        <p:nvSpPr>
          <p:cNvPr id="214" name="Google Shape;214;p24"/>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15" name="Google Shape;215;p24"/>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pic>
        <p:nvPicPr>
          <p:cNvPr id="216" name="Google Shape;216;p24"/>
          <p:cNvPicPr preferRelativeResize="0"/>
          <p:nvPr/>
        </p:nvPicPr>
        <p:blipFill rotWithShape="1">
          <a:blip r:embed="rId3">
            <a:alphaModFix/>
          </a:blip>
          <a:srcRect b="0" l="0" r="0" t="0"/>
          <a:stretch/>
        </p:blipFill>
        <p:spPr>
          <a:xfrm>
            <a:off x="2483768" y="1556792"/>
            <a:ext cx="4824536" cy="415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De klasse </a:t>
            </a:r>
            <a:r>
              <a:rPr b="0" i="0" lang="nl-BE" sz="4400" u="none" cap="none" strike="noStrike">
                <a:solidFill>
                  <a:schemeClr val="dk1"/>
                </a:solidFill>
                <a:latin typeface="Consolas"/>
                <a:ea typeface="Consolas"/>
                <a:cs typeface="Consolas"/>
                <a:sym typeface="Consolas"/>
              </a:rPr>
              <a:t>Laser</a:t>
            </a:r>
            <a:endParaRPr b="0" i="0" sz="4400" u="none" cap="none" strike="noStrike">
              <a:solidFill>
                <a:schemeClr val="dk1"/>
              </a:solidFill>
              <a:latin typeface="Consolas"/>
              <a:ea typeface="Consolas"/>
              <a:cs typeface="Consolas"/>
              <a:sym typeface="Consolas"/>
            </a:endParaRPr>
          </a:p>
        </p:txBody>
      </p:sp>
      <p:sp>
        <p:nvSpPr>
          <p:cNvPr id="222" name="Google Shape;222;p25"/>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223" name="Google Shape;223;p25"/>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224" name="Google Shape;224;p25"/>
          <p:cNvPicPr preferRelativeResize="0"/>
          <p:nvPr/>
        </p:nvPicPr>
        <p:blipFill rotWithShape="1">
          <a:blip r:embed="rId3">
            <a:alphaModFix/>
          </a:blip>
          <a:srcRect b="0" l="0" r="0" t="0"/>
          <a:stretch/>
        </p:blipFill>
        <p:spPr>
          <a:xfrm>
            <a:off x="2411760" y="1556792"/>
            <a:ext cx="4877810" cy="41978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De klasse </a:t>
            </a:r>
            <a:r>
              <a:rPr b="0" i="0" lang="nl-BE" sz="4400" u="none" cap="none" strike="noStrike">
                <a:solidFill>
                  <a:schemeClr val="dk1"/>
                </a:solidFill>
                <a:latin typeface="Consolas"/>
                <a:ea typeface="Consolas"/>
                <a:cs typeface="Consolas"/>
                <a:sym typeface="Consolas"/>
              </a:rPr>
              <a:t>Alien</a:t>
            </a:r>
            <a:endParaRPr b="0" i="0" sz="4400" u="none" cap="none" strike="noStrike">
              <a:solidFill>
                <a:schemeClr val="dk1"/>
              </a:solidFill>
              <a:latin typeface="Consolas"/>
              <a:ea typeface="Consolas"/>
              <a:cs typeface="Consolas"/>
              <a:sym typeface="Consolas"/>
            </a:endParaRPr>
          </a:p>
        </p:txBody>
      </p:sp>
      <p:sp>
        <p:nvSpPr>
          <p:cNvPr id="230" name="Google Shape;230;p26"/>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231" name="Google Shape;231;p26"/>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232" name="Google Shape;232;p26"/>
          <p:cNvPicPr preferRelativeResize="0"/>
          <p:nvPr/>
        </p:nvPicPr>
        <p:blipFill rotWithShape="1">
          <a:blip r:embed="rId3">
            <a:alphaModFix/>
          </a:blip>
          <a:srcRect b="0" l="0" r="0" t="0"/>
          <a:stretch/>
        </p:blipFill>
        <p:spPr>
          <a:xfrm>
            <a:off x="2627784" y="1628800"/>
            <a:ext cx="4575884" cy="39380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Relaties</a:t>
            </a:r>
            <a:endParaRPr b="0" i="0" sz="4400" u="none" cap="none" strike="noStrike">
              <a:solidFill>
                <a:schemeClr val="dk1"/>
              </a:solidFill>
              <a:latin typeface="Calibri"/>
              <a:ea typeface="Calibri"/>
              <a:cs typeface="Calibri"/>
              <a:sym typeface="Calibri"/>
            </a:endParaRPr>
          </a:p>
        </p:txBody>
      </p:sp>
      <p:sp>
        <p:nvSpPr>
          <p:cNvPr id="238" name="Google Shape;238;p27"/>
          <p:cNvSpPr txBox="1"/>
          <p:nvPr>
            <p:ph idx="1" type="body"/>
          </p:nvPr>
        </p:nvSpPr>
        <p:spPr>
          <a:xfrm>
            <a:off x="457200" y="1600201"/>
            <a:ext cx="8229600" cy="226084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nl-BE" sz="3200" u="none" cap="none" strike="noStrike">
                <a:solidFill>
                  <a:schemeClr val="dk1"/>
                </a:solidFill>
                <a:latin typeface="Calibri"/>
                <a:ea typeface="Calibri"/>
                <a:cs typeface="Calibri"/>
                <a:sym typeface="Calibri"/>
              </a:rPr>
              <a:t>Compositie</a:t>
            </a:r>
            <a:endParaRPr/>
          </a:p>
          <a:p>
            <a:pPr indent="-285750" lvl="1" marL="74295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Heeft-een, Maakt-een, Bestaat-uit</a:t>
            </a:r>
            <a:endParaRPr/>
          </a:p>
          <a:p>
            <a:pPr indent="-342900" lvl="0" marL="342900" marR="0" rtl="0" algn="l">
              <a:spcBef>
                <a:spcPts val="640"/>
              </a:spcBef>
              <a:spcAft>
                <a:spcPts val="0"/>
              </a:spcAft>
              <a:buClr>
                <a:schemeClr val="dk1"/>
              </a:buClr>
              <a:buSzPts val="3200"/>
              <a:buFont typeface="Arial"/>
              <a:buChar char="•"/>
            </a:pPr>
            <a:r>
              <a:rPr b="0" i="0" lang="nl-BE" sz="3200" u="none" cap="none" strike="noStrike">
                <a:solidFill>
                  <a:schemeClr val="dk1"/>
                </a:solidFill>
                <a:latin typeface="Calibri"/>
                <a:ea typeface="Calibri"/>
                <a:cs typeface="Calibri"/>
                <a:sym typeface="Calibri"/>
              </a:rPr>
              <a:t>Overerving</a:t>
            </a:r>
            <a:endParaRPr/>
          </a:p>
          <a:p>
            <a:pPr indent="-285750" lvl="1" marL="74295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Is-een</a:t>
            </a:r>
            <a:endParaRPr/>
          </a:p>
        </p:txBody>
      </p:sp>
      <p:pic>
        <p:nvPicPr>
          <p:cNvPr descr="C:\Users\Kris\Dropbox\pearson-c-sharp\csharp\bewerking\h20\Figuur20_13_Overerving.png" id="239" name="Google Shape;239;p27"/>
          <p:cNvPicPr preferRelativeResize="0"/>
          <p:nvPr/>
        </p:nvPicPr>
        <p:blipFill rotWithShape="1">
          <a:blip r:embed="rId3">
            <a:alphaModFix/>
          </a:blip>
          <a:srcRect b="0" l="0" r="0" t="0"/>
          <a:stretch/>
        </p:blipFill>
        <p:spPr>
          <a:xfrm>
            <a:off x="1403648" y="4221088"/>
            <a:ext cx="6369938" cy="1800200"/>
          </a:xfrm>
          <a:prstGeom prst="rect">
            <a:avLst/>
          </a:prstGeom>
          <a:noFill/>
          <a:ln>
            <a:noFill/>
          </a:ln>
        </p:spPr>
      </p:pic>
      <p:sp>
        <p:nvSpPr>
          <p:cNvPr id="240" name="Google Shape;240;p27"/>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241" name="Google Shape;241;p27"/>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Richtlijnen</a:t>
            </a:r>
            <a:endParaRPr b="0" i="0" sz="4400" u="none" cap="none" strike="noStrike">
              <a:solidFill>
                <a:schemeClr val="dk1"/>
              </a:solidFill>
              <a:latin typeface="Calibri"/>
              <a:ea typeface="Calibri"/>
              <a:cs typeface="Calibri"/>
              <a:sym typeface="Calibri"/>
            </a:endParaRPr>
          </a:p>
        </p:txBody>
      </p:sp>
      <p:sp>
        <p:nvSpPr>
          <p:cNvPr id="247" name="Google Shape;247;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Arial"/>
              <a:buChar char="•"/>
            </a:pPr>
            <a:r>
              <a:rPr b="0" i="0" lang="nl-BE" sz="2960" u="none" cap="none" strike="noStrike">
                <a:solidFill>
                  <a:schemeClr val="dk1"/>
                </a:solidFill>
                <a:latin typeface="Calibri"/>
                <a:ea typeface="Calibri"/>
                <a:cs typeface="Calibri"/>
                <a:sym typeface="Calibri"/>
              </a:rPr>
              <a:t>Houdt gegevens </a:t>
            </a:r>
            <a:r>
              <a:rPr b="0" i="0" lang="nl-BE" sz="2960" u="none" cap="none" strike="noStrike">
                <a:solidFill>
                  <a:schemeClr val="dk1"/>
                </a:solidFill>
                <a:latin typeface="Consolas"/>
                <a:ea typeface="Consolas"/>
                <a:cs typeface="Consolas"/>
                <a:sym typeface="Consolas"/>
              </a:rPr>
              <a:t>private</a:t>
            </a:r>
            <a:endParaRPr/>
          </a:p>
          <a:p>
            <a:pPr indent="-285750" lvl="1" marL="742950" marR="0" rtl="0" algn="l">
              <a:lnSpc>
                <a:spcPct val="80000"/>
              </a:lnSpc>
              <a:spcBef>
                <a:spcPts val="518"/>
              </a:spcBef>
              <a:spcAft>
                <a:spcPts val="0"/>
              </a:spcAft>
              <a:buClr>
                <a:schemeClr val="dk1"/>
              </a:buClr>
              <a:buSzPts val="2590"/>
              <a:buFont typeface="Arial"/>
              <a:buChar char="–"/>
            </a:pPr>
            <a:r>
              <a:rPr b="0" i="0" lang="nl-BE" sz="2590" u="none" cap="none" strike="noStrike">
                <a:solidFill>
                  <a:schemeClr val="dk1"/>
                </a:solidFill>
                <a:latin typeface="Calibri"/>
                <a:ea typeface="Calibri"/>
                <a:cs typeface="Calibri"/>
                <a:sym typeface="Calibri"/>
              </a:rPr>
              <a:t>Toegang via properties of methodes</a:t>
            </a:r>
            <a:endParaRPr/>
          </a:p>
          <a:p>
            <a:pPr indent="-342900" lvl="0" marL="342900" marR="0" rtl="0" algn="l">
              <a:lnSpc>
                <a:spcPct val="80000"/>
              </a:lnSpc>
              <a:spcBef>
                <a:spcPts val="592"/>
              </a:spcBef>
              <a:spcAft>
                <a:spcPts val="0"/>
              </a:spcAft>
              <a:buClr>
                <a:schemeClr val="dk1"/>
              </a:buClr>
              <a:buSzPts val="2960"/>
              <a:buFont typeface="Arial"/>
              <a:buChar char="•"/>
            </a:pPr>
            <a:r>
              <a:rPr b="0" i="0" lang="nl-BE" sz="2960" u="none" cap="none" strike="noStrike">
                <a:solidFill>
                  <a:schemeClr val="dk1"/>
                </a:solidFill>
                <a:latin typeface="Calibri"/>
                <a:ea typeface="Calibri"/>
                <a:cs typeface="Calibri"/>
                <a:sym typeface="Calibri"/>
              </a:rPr>
              <a:t>Initialiseer gegevens</a:t>
            </a:r>
            <a:endParaRPr/>
          </a:p>
          <a:p>
            <a:pPr indent="-285750" lvl="1" marL="742950" marR="0" rtl="0" algn="l">
              <a:lnSpc>
                <a:spcPct val="80000"/>
              </a:lnSpc>
              <a:spcBef>
                <a:spcPts val="518"/>
              </a:spcBef>
              <a:spcAft>
                <a:spcPts val="0"/>
              </a:spcAft>
              <a:buClr>
                <a:schemeClr val="dk1"/>
              </a:buClr>
              <a:buSzPts val="2590"/>
              <a:buFont typeface="Arial"/>
              <a:buChar char="–"/>
            </a:pPr>
            <a:r>
              <a:rPr b="0" i="0" lang="nl-BE" sz="2590" u="none" cap="none" strike="noStrike">
                <a:solidFill>
                  <a:schemeClr val="dk1"/>
                </a:solidFill>
                <a:latin typeface="Calibri"/>
                <a:ea typeface="Calibri"/>
                <a:cs typeface="Calibri"/>
                <a:sym typeface="Calibri"/>
              </a:rPr>
              <a:t>In de declaratie of constructor</a:t>
            </a:r>
            <a:endParaRPr b="0" i="0" sz="2590" u="none" cap="none" strike="noStrike">
              <a:solidFill>
                <a:schemeClr val="dk1"/>
              </a:solidFill>
              <a:latin typeface="Calibri"/>
              <a:ea typeface="Calibri"/>
              <a:cs typeface="Calibri"/>
              <a:sym typeface="Calibri"/>
            </a:endParaRPr>
          </a:p>
          <a:p>
            <a:pPr indent="-342900" lvl="0" marL="342900" marR="0" rtl="0" algn="l">
              <a:lnSpc>
                <a:spcPct val="80000"/>
              </a:lnSpc>
              <a:spcBef>
                <a:spcPts val="592"/>
              </a:spcBef>
              <a:spcAft>
                <a:spcPts val="0"/>
              </a:spcAft>
              <a:buClr>
                <a:schemeClr val="dk1"/>
              </a:buClr>
              <a:buSzPts val="2960"/>
              <a:buFont typeface="Arial"/>
              <a:buChar char="•"/>
            </a:pPr>
            <a:r>
              <a:rPr b="0" i="0" lang="nl-BE" sz="2960" u="none" cap="none" strike="noStrike">
                <a:solidFill>
                  <a:schemeClr val="dk1"/>
                </a:solidFill>
                <a:latin typeface="Calibri"/>
                <a:ea typeface="Calibri"/>
                <a:cs typeface="Calibri"/>
                <a:sym typeface="Calibri"/>
              </a:rPr>
              <a:t>Vermijd grote klassen</a:t>
            </a:r>
            <a:endParaRPr/>
          </a:p>
          <a:p>
            <a:pPr indent="-342900" lvl="0" marL="342900" marR="0" rtl="0" algn="l">
              <a:lnSpc>
                <a:spcPct val="80000"/>
              </a:lnSpc>
              <a:spcBef>
                <a:spcPts val="592"/>
              </a:spcBef>
              <a:spcAft>
                <a:spcPts val="0"/>
              </a:spcAft>
              <a:buClr>
                <a:schemeClr val="dk1"/>
              </a:buClr>
              <a:buSzPts val="2960"/>
              <a:buFont typeface="Arial"/>
              <a:buChar char="•"/>
            </a:pPr>
            <a:r>
              <a:rPr b="0" i="0" lang="nl-BE" sz="2960" u="none" cap="none" strike="noStrike">
                <a:solidFill>
                  <a:schemeClr val="dk1"/>
                </a:solidFill>
                <a:latin typeface="Calibri"/>
                <a:ea typeface="Calibri"/>
                <a:cs typeface="Calibri"/>
                <a:sym typeface="Calibri"/>
              </a:rPr>
              <a:t>Kies veelzeggende namen</a:t>
            </a:r>
            <a:endParaRPr/>
          </a:p>
          <a:p>
            <a:pPr indent="-342900" lvl="0" marL="342900" marR="0" rtl="0" algn="l">
              <a:lnSpc>
                <a:spcPct val="80000"/>
              </a:lnSpc>
              <a:spcBef>
                <a:spcPts val="592"/>
              </a:spcBef>
              <a:spcAft>
                <a:spcPts val="0"/>
              </a:spcAft>
              <a:buClr>
                <a:schemeClr val="dk1"/>
              </a:buClr>
              <a:buSzPts val="2960"/>
              <a:buFont typeface="Arial"/>
              <a:buChar char="•"/>
            </a:pPr>
            <a:r>
              <a:rPr b="0" i="0" lang="nl-BE" sz="2960" u="none" cap="none" strike="noStrike">
                <a:solidFill>
                  <a:schemeClr val="dk1"/>
                </a:solidFill>
                <a:latin typeface="Calibri"/>
                <a:ea typeface="Calibri"/>
                <a:cs typeface="Calibri"/>
                <a:sym typeface="Calibri"/>
              </a:rPr>
              <a:t>Forceer geen overerving</a:t>
            </a:r>
            <a:endParaRPr/>
          </a:p>
          <a:p>
            <a:pPr indent="-342900" lvl="0" marL="342900" marR="0" rtl="0" algn="l">
              <a:lnSpc>
                <a:spcPct val="80000"/>
              </a:lnSpc>
              <a:spcBef>
                <a:spcPts val="592"/>
              </a:spcBef>
              <a:spcAft>
                <a:spcPts val="0"/>
              </a:spcAft>
              <a:buClr>
                <a:schemeClr val="dk1"/>
              </a:buClr>
              <a:buSzPts val="2960"/>
              <a:buFont typeface="Arial"/>
              <a:buChar char="•"/>
            </a:pPr>
            <a:r>
              <a:rPr b="0" i="0" lang="nl-BE" sz="2960" u="none" cap="none" strike="noStrike">
                <a:solidFill>
                  <a:schemeClr val="dk1"/>
                </a:solidFill>
                <a:latin typeface="Calibri"/>
                <a:ea typeface="Calibri"/>
                <a:cs typeface="Calibri"/>
                <a:sym typeface="Calibri"/>
              </a:rPr>
              <a:t>Bij overerving gedeelde items in de superklasse zetten</a:t>
            </a:r>
            <a:endParaRPr/>
          </a:p>
          <a:p>
            <a:pPr indent="-342900" lvl="0" marL="342900" marR="0" rtl="0" algn="l">
              <a:lnSpc>
                <a:spcPct val="80000"/>
              </a:lnSpc>
              <a:spcBef>
                <a:spcPts val="592"/>
              </a:spcBef>
              <a:spcAft>
                <a:spcPts val="0"/>
              </a:spcAft>
              <a:buClr>
                <a:schemeClr val="dk1"/>
              </a:buClr>
              <a:buSzPts val="2960"/>
              <a:buFont typeface="Arial"/>
              <a:buChar char="•"/>
            </a:pPr>
            <a:r>
              <a:rPr b="0" i="0" lang="nl-BE" sz="2960" u="none" cap="none" strike="noStrike">
                <a:solidFill>
                  <a:schemeClr val="dk1"/>
                </a:solidFill>
                <a:latin typeface="Calibri"/>
                <a:ea typeface="Calibri"/>
                <a:cs typeface="Calibri"/>
                <a:sym typeface="Calibri"/>
              </a:rPr>
              <a:t>Gebruik refactoring om je ontwerp te verbeteren</a:t>
            </a:r>
            <a:endParaRPr b="0" i="0" sz="2960" u="none" cap="none" strike="noStrike">
              <a:solidFill>
                <a:schemeClr val="dk1"/>
              </a:solidFill>
              <a:latin typeface="Calibri"/>
              <a:ea typeface="Calibri"/>
              <a:cs typeface="Calibri"/>
              <a:sym typeface="Calibri"/>
            </a:endParaRPr>
          </a:p>
        </p:txBody>
      </p:sp>
      <p:sp>
        <p:nvSpPr>
          <p:cNvPr id="248" name="Google Shape;248;p28"/>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249" name="Google Shape;249;p28"/>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Inleiding</a:t>
            </a:r>
            <a:endParaRPr b="0" i="0" sz="4400" u="none" cap="none" strike="noStrike">
              <a:solidFill>
                <a:schemeClr val="dk1"/>
              </a:solidFill>
              <a:latin typeface="Calibri"/>
              <a:ea typeface="Calibri"/>
              <a:cs typeface="Calibri"/>
              <a:sym typeface="Calibri"/>
            </a:endParaRPr>
          </a:p>
        </p:txBody>
      </p:sp>
      <p:sp>
        <p:nvSpPr>
          <p:cNvPr id="118" name="Google Shape;11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nl-BE" sz="3200" u="none" cap="none" strike="noStrike">
                <a:solidFill>
                  <a:schemeClr val="dk1"/>
                </a:solidFill>
                <a:latin typeface="Calibri"/>
                <a:ea typeface="Calibri"/>
                <a:cs typeface="Calibri"/>
                <a:sym typeface="Calibri"/>
              </a:rPr>
              <a:t>De oefeningen tot hiertoe: </a:t>
            </a:r>
            <a:r>
              <a:rPr b="0" i="1" lang="nl-BE" sz="3200" u="none" cap="none" strike="noStrike">
                <a:solidFill>
                  <a:schemeClr val="dk1"/>
                </a:solidFill>
                <a:latin typeface="Calibri"/>
                <a:ea typeface="Calibri"/>
                <a:cs typeface="Calibri"/>
                <a:sym typeface="Calibri"/>
              </a:rPr>
              <a:t>“trial and error”</a:t>
            </a:r>
            <a:r>
              <a:rPr b="0" i="0" lang="nl-BE" sz="3200" u="none" cap="none" strike="noStrike">
                <a:solidFill>
                  <a:schemeClr val="dk1"/>
                </a:solidFill>
                <a:latin typeface="Calibri"/>
                <a:ea typeface="Calibri"/>
                <a:cs typeface="Calibri"/>
                <a:sym typeface="Calibri"/>
              </a:rPr>
              <a:t> programmeren</a:t>
            </a:r>
            <a:endParaRPr/>
          </a:p>
          <a:p>
            <a:pPr indent="-285750" lvl="1" marL="74295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Onmiddellijk programmeren</a:t>
            </a:r>
            <a:endParaRPr/>
          </a:p>
          <a:p>
            <a:pPr indent="-285750" lvl="1" marL="74295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Geen overzicht over het geheel</a:t>
            </a:r>
            <a:endParaRPr/>
          </a:p>
          <a:p>
            <a:pPr indent="-285750" lvl="1" marL="74295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Werkt voor kleine programma’s</a:t>
            </a:r>
            <a:endParaRPr/>
          </a:p>
          <a:p>
            <a:pPr indent="-285750" lvl="1" marL="74295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Moeilijk te verdelen over verschillende programmeurs</a:t>
            </a:r>
            <a:endParaRPr b="0" i="0" sz="2800" u="none" cap="none" strike="noStrike">
              <a:solidFill>
                <a:schemeClr val="dk1"/>
              </a:solidFill>
              <a:latin typeface="Calibri"/>
              <a:ea typeface="Calibri"/>
              <a:cs typeface="Calibri"/>
              <a:sym typeface="Calibri"/>
            </a:endParaRPr>
          </a:p>
        </p:txBody>
      </p:sp>
      <p:sp>
        <p:nvSpPr>
          <p:cNvPr id="119" name="Google Shape;119;p15"/>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120" name="Google Shape;120;p15"/>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Ontwikkelmethodes</a:t>
            </a:r>
            <a:endParaRPr b="0" i="0" sz="4400" u="none" cap="none" strike="noStrike">
              <a:solidFill>
                <a:schemeClr val="dk1"/>
              </a:solidFill>
              <a:latin typeface="Calibri"/>
              <a:ea typeface="Calibri"/>
              <a:cs typeface="Calibri"/>
              <a:sym typeface="Calibri"/>
            </a:endParaRPr>
          </a:p>
        </p:txBody>
      </p:sp>
      <p:sp>
        <p:nvSpPr>
          <p:cNvPr id="126" name="Google Shape;12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Beschrijven een proces voor het ontwerpen en schrijven van programma’s</a:t>
            </a:r>
            <a:endParaRPr/>
          </a:p>
          <a:p>
            <a:pPr indent="-342900" lvl="0" marL="34290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UML is </a:t>
            </a:r>
            <a:r>
              <a:rPr b="0" i="1" lang="nl-BE" sz="2800" u="none" cap="none" strike="noStrike">
                <a:solidFill>
                  <a:schemeClr val="dk1"/>
                </a:solidFill>
                <a:latin typeface="Calibri"/>
                <a:ea typeface="Calibri"/>
                <a:cs typeface="Calibri"/>
                <a:sym typeface="Calibri"/>
              </a:rPr>
              <a:t>geen</a:t>
            </a:r>
            <a:r>
              <a:rPr b="0" i="0" lang="nl-BE" sz="2800" u="none" cap="none" strike="noStrike">
                <a:solidFill>
                  <a:schemeClr val="dk1"/>
                </a:solidFill>
                <a:latin typeface="Calibri"/>
                <a:ea typeface="Calibri"/>
                <a:cs typeface="Calibri"/>
                <a:sym typeface="Calibri"/>
              </a:rPr>
              <a:t> proces, enkel een hulpmiddel (tekeningen)</a:t>
            </a:r>
            <a:endParaRPr/>
          </a:p>
          <a:p>
            <a:pPr indent="-342900" lvl="0" marL="34290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Voorbeelden:</a:t>
            </a:r>
            <a:endParaRPr/>
          </a:p>
          <a:p>
            <a:pPr indent="-285750" lvl="1" marL="742950" marR="0" rtl="0" algn="l">
              <a:spcBef>
                <a:spcPts val="480"/>
              </a:spcBef>
              <a:spcAft>
                <a:spcPts val="0"/>
              </a:spcAft>
              <a:buClr>
                <a:schemeClr val="dk1"/>
              </a:buClr>
              <a:buSzPts val="2400"/>
              <a:buFont typeface="Arial"/>
              <a:buChar char="–"/>
            </a:pPr>
            <a:r>
              <a:rPr b="0" i="0" lang="nl-BE" sz="2400" u="none" cap="none" strike="noStrike">
                <a:solidFill>
                  <a:schemeClr val="dk1"/>
                </a:solidFill>
                <a:latin typeface="Calibri"/>
                <a:ea typeface="Calibri"/>
                <a:cs typeface="Calibri"/>
                <a:sym typeface="Calibri"/>
              </a:rPr>
              <a:t>Watervalmodel, spiraalmodel</a:t>
            </a:r>
            <a:endParaRPr/>
          </a:p>
          <a:p>
            <a:pPr indent="-285750" lvl="1" marL="742950" marR="0" rtl="0" algn="l">
              <a:spcBef>
                <a:spcPts val="480"/>
              </a:spcBef>
              <a:spcAft>
                <a:spcPts val="0"/>
              </a:spcAft>
              <a:buClr>
                <a:schemeClr val="dk1"/>
              </a:buClr>
              <a:buSzPts val="2400"/>
              <a:buFont typeface="Arial"/>
              <a:buChar char="–"/>
            </a:pPr>
            <a:r>
              <a:rPr b="0" i="0" lang="nl-BE" sz="2400" u="none" cap="none" strike="noStrike">
                <a:solidFill>
                  <a:schemeClr val="dk1"/>
                </a:solidFill>
                <a:latin typeface="Calibri"/>
                <a:ea typeface="Calibri"/>
                <a:cs typeface="Calibri"/>
                <a:sym typeface="Calibri"/>
              </a:rPr>
              <a:t>Rational Unified Process (RUP)</a:t>
            </a:r>
            <a:endParaRPr/>
          </a:p>
          <a:p>
            <a:pPr indent="-285750" lvl="1" marL="742950" marR="0" rtl="0" algn="l">
              <a:spcBef>
                <a:spcPts val="480"/>
              </a:spcBef>
              <a:spcAft>
                <a:spcPts val="0"/>
              </a:spcAft>
              <a:buClr>
                <a:schemeClr val="dk1"/>
              </a:buClr>
              <a:buSzPts val="2400"/>
              <a:buFont typeface="Arial"/>
              <a:buChar char="–"/>
            </a:pPr>
            <a:r>
              <a:rPr b="0" i="0" lang="nl-BE" sz="2400" u="none" cap="none" strike="noStrike">
                <a:solidFill>
                  <a:schemeClr val="dk1"/>
                </a:solidFill>
                <a:latin typeface="Calibri"/>
                <a:ea typeface="Calibri"/>
                <a:cs typeface="Calibri"/>
                <a:sym typeface="Calibri"/>
              </a:rPr>
              <a:t>eXtreme Programming (XP)</a:t>
            </a:r>
            <a:endParaRPr/>
          </a:p>
          <a:p>
            <a:pPr indent="-285750" lvl="1" marL="742950" marR="0" rtl="0" algn="l">
              <a:spcBef>
                <a:spcPts val="480"/>
              </a:spcBef>
              <a:spcAft>
                <a:spcPts val="0"/>
              </a:spcAft>
              <a:buClr>
                <a:schemeClr val="dk1"/>
              </a:buClr>
              <a:buSzPts val="2400"/>
              <a:buFont typeface="Arial"/>
              <a:buChar char="–"/>
            </a:pPr>
            <a:r>
              <a:rPr b="0" i="0" lang="nl-BE" sz="2400" u="none" cap="none" strike="noStrike">
                <a:solidFill>
                  <a:schemeClr val="dk1"/>
                </a:solidFill>
                <a:latin typeface="Calibri"/>
                <a:ea typeface="Calibri"/>
                <a:cs typeface="Calibri"/>
                <a:sym typeface="Calibri"/>
              </a:rPr>
              <a:t>Agile programming</a:t>
            </a:r>
            <a:endParaRPr b="0" i="0" sz="2400" u="none" cap="none" strike="noStrike">
              <a:solidFill>
                <a:schemeClr val="dk1"/>
              </a:solidFill>
              <a:latin typeface="Calibri"/>
              <a:ea typeface="Calibri"/>
              <a:cs typeface="Calibri"/>
              <a:sym typeface="Calibri"/>
            </a:endParaRPr>
          </a:p>
        </p:txBody>
      </p:sp>
      <p:sp>
        <p:nvSpPr>
          <p:cNvPr id="127" name="Google Shape;127;p16"/>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128" name="Google Shape;128;p16"/>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Het ontwerpprobleem</a:t>
            </a:r>
            <a:endParaRPr b="0" i="0" sz="4400" u="none" cap="none" strike="noStrike">
              <a:solidFill>
                <a:schemeClr val="dk1"/>
              </a:solidFill>
              <a:latin typeface="Calibri"/>
              <a:ea typeface="Calibri"/>
              <a:cs typeface="Calibri"/>
              <a:sym typeface="Calibri"/>
            </a:endParaRPr>
          </a:p>
        </p:txBody>
      </p:sp>
      <p:sp>
        <p:nvSpPr>
          <p:cNvPr id="134" name="Google Shape;13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nl-BE" sz="3200" u="none" cap="none" strike="noStrike">
                <a:solidFill>
                  <a:schemeClr val="dk1"/>
                </a:solidFill>
                <a:latin typeface="Calibri"/>
                <a:ea typeface="Calibri"/>
                <a:cs typeface="Calibri"/>
                <a:sym typeface="Calibri"/>
              </a:rPr>
              <a:t>Welke klassen hebben we nodig in ons programma? Hoe stellen we die vast?</a:t>
            </a:r>
            <a:endParaRPr/>
          </a:p>
          <a:p>
            <a:pPr indent="-285750" lvl="1" marL="74295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Zoveel mogelijk de objecten “</a:t>
            </a:r>
            <a:r>
              <a:rPr b="0" i="1" lang="nl-BE" sz="2800" u="none" cap="none" strike="noStrike">
                <a:solidFill>
                  <a:schemeClr val="dk1"/>
                </a:solidFill>
                <a:latin typeface="Calibri"/>
                <a:ea typeface="Calibri"/>
                <a:cs typeface="Calibri"/>
                <a:sym typeface="Calibri"/>
              </a:rPr>
              <a:t>uit de realiteit” </a:t>
            </a:r>
            <a:r>
              <a:rPr b="0" i="0" lang="nl-BE" sz="2800" u="none" cap="none" strike="noStrike">
                <a:solidFill>
                  <a:schemeClr val="dk1"/>
                </a:solidFill>
                <a:latin typeface="Calibri"/>
                <a:ea typeface="Calibri"/>
                <a:cs typeface="Calibri"/>
                <a:sym typeface="Calibri"/>
              </a:rPr>
              <a:t>beschouwen</a:t>
            </a:r>
            <a:endParaRPr/>
          </a:p>
          <a:p>
            <a:pPr indent="-285750" lvl="1" marL="742950" marR="0" rtl="0" algn="l">
              <a:spcBef>
                <a:spcPts val="560"/>
              </a:spcBef>
              <a:spcAft>
                <a:spcPts val="0"/>
              </a:spcAft>
              <a:buClr>
                <a:schemeClr val="dk1"/>
              </a:buClr>
              <a:buSzPts val="2800"/>
              <a:buFont typeface="Arial"/>
              <a:buChar char="–"/>
            </a:pPr>
            <a:r>
              <a:rPr b="0" i="0" lang="nl-BE" sz="2800" u="none" cap="none" strike="noStrike">
                <a:solidFill>
                  <a:schemeClr val="dk1"/>
                </a:solidFill>
                <a:latin typeface="Calibri"/>
                <a:ea typeface="Calibri"/>
                <a:cs typeface="Calibri"/>
                <a:sym typeface="Calibri"/>
              </a:rPr>
              <a:t>Abstractie: irrelevante details weglaten</a:t>
            </a:r>
            <a:endParaRPr/>
          </a:p>
          <a:p>
            <a:pPr indent="-342900" lvl="0" marL="342900" marR="0" rtl="0" algn="l">
              <a:spcBef>
                <a:spcPts val="640"/>
              </a:spcBef>
              <a:spcAft>
                <a:spcPts val="0"/>
              </a:spcAft>
              <a:buClr>
                <a:schemeClr val="dk1"/>
              </a:buClr>
              <a:buSzPts val="3200"/>
              <a:buFont typeface="Arial"/>
              <a:buChar char="•"/>
            </a:pPr>
            <a:r>
              <a:rPr b="0" i="0" lang="nl-BE" sz="3200" u="none" cap="none" strike="noStrike">
                <a:solidFill>
                  <a:schemeClr val="dk1"/>
                </a:solidFill>
                <a:latin typeface="Calibri"/>
                <a:ea typeface="Calibri"/>
                <a:cs typeface="Calibri"/>
                <a:sym typeface="Calibri"/>
              </a:rPr>
              <a:t>Merk op: dit is meestal een eerste aanzet, extra (hulp)klassen zullen eveneens nodig zijn.</a:t>
            </a:r>
            <a:endParaRPr b="0" i="0" sz="3200" u="none" cap="none" strike="noStrike">
              <a:solidFill>
                <a:schemeClr val="dk1"/>
              </a:solidFill>
              <a:latin typeface="Calibri"/>
              <a:ea typeface="Calibri"/>
              <a:cs typeface="Calibri"/>
              <a:sym typeface="Calibri"/>
            </a:endParaRPr>
          </a:p>
        </p:txBody>
      </p:sp>
      <p:sp>
        <p:nvSpPr>
          <p:cNvPr id="135" name="Google Shape;135;p17"/>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136" name="Google Shape;136;p17"/>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Calibri"/>
              <a:buNone/>
            </a:pPr>
            <a:r>
              <a:rPr b="0" i="0" lang="nl-BE" sz="3200" u="none" cap="none" strike="noStrike">
                <a:solidFill>
                  <a:schemeClr val="dk1"/>
                </a:solidFill>
                <a:latin typeface="Calibri"/>
                <a:ea typeface="Calibri"/>
                <a:cs typeface="Calibri"/>
                <a:sym typeface="Calibri"/>
              </a:rPr>
              <a:t>Het vaststellen van objecten, methoden en properties</a:t>
            </a:r>
            <a:endParaRPr b="0" i="0" sz="3200" u="none" cap="none" strike="noStrike">
              <a:solidFill>
                <a:schemeClr val="dk1"/>
              </a:solidFill>
              <a:latin typeface="Calibri"/>
              <a:ea typeface="Calibri"/>
              <a:cs typeface="Calibri"/>
              <a:sym typeface="Calibri"/>
            </a:endParaRPr>
          </a:p>
        </p:txBody>
      </p:sp>
      <p:sp>
        <p:nvSpPr>
          <p:cNvPr id="142" name="Google Shape;142;p18"/>
          <p:cNvSpPr txBox="1"/>
          <p:nvPr>
            <p:ph idx="1" type="body"/>
          </p:nvPr>
        </p:nvSpPr>
        <p:spPr>
          <a:xfrm>
            <a:off x="457200" y="3946525"/>
            <a:ext cx="8229600" cy="16430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nl-BE" sz="2000" u="none" cap="none" strike="noStrike">
                <a:solidFill>
                  <a:schemeClr val="dk1"/>
                </a:solidFill>
                <a:latin typeface="Calibri"/>
                <a:ea typeface="Calibri"/>
                <a:cs typeface="Calibri"/>
                <a:sym typeface="Calibri"/>
              </a:rPr>
              <a:t>Deze specificatie is reeds zeer specifiek, met een gedetailleerde GUI beschrijving. In de praktijk ontbreekt dit vaak.</a:t>
            </a:r>
            <a:endParaRPr/>
          </a:p>
          <a:p>
            <a:pPr indent="-342900" lvl="0" marL="342900" marR="0" rtl="0" algn="l">
              <a:lnSpc>
                <a:spcPct val="90000"/>
              </a:lnSpc>
              <a:spcBef>
                <a:spcPts val="400"/>
              </a:spcBef>
              <a:spcAft>
                <a:spcPts val="0"/>
              </a:spcAft>
              <a:buClr>
                <a:schemeClr val="dk1"/>
              </a:buClr>
              <a:buSzPts val="2000"/>
              <a:buFont typeface="Arial"/>
              <a:buChar char="•"/>
            </a:pPr>
            <a:r>
              <a:rPr b="0" i="0" lang="nl-BE" sz="2000" u="none" cap="none" strike="noStrike">
                <a:solidFill>
                  <a:schemeClr val="dk1"/>
                </a:solidFill>
                <a:latin typeface="Calibri"/>
                <a:ea typeface="Calibri"/>
                <a:cs typeface="Calibri"/>
                <a:sym typeface="Calibri"/>
              </a:rPr>
              <a:t>Niet elk zelfstandig naamwoord is een klasse. Vaak komen ook klassen voor die niet in de spec staan.</a:t>
            </a:r>
            <a:endParaRPr/>
          </a:p>
          <a:p>
            <a:pPr indent="-342900" lvl="0" marL="342900" marR="0" rtl="0" algn="l">
              <a:lnSpc>
                <a:spcPct val="90000"/>
              </a:lnSpc>
              <a:spcBef>
                <a:spcPts val="400"/>
              </a:spcBef>
              <a:spcAft>
                <a:spcPts val="0"/>
              </a:spcAft>
              <a:buClr>
                <a:schemeClr val="dk1"/>
              </a:buClr>
              <a:buSzPts val="2000"/>
              <a:buFont typeface="Arial"/>
              <a:buChar char="•"/>
            </a:pPr>
            <a:r>
              <a:rPr b="0" i="0" lang="nl-BE" sz="2000" u="none" cap="none" strike="noStrike">
                <a:solidFill>
                  <a:schemeClr val="dk1"/>
                </a:solidFill>
                <a:latin typeface="Calibri"/>
                <a:ea typeface="Calibri"/>
                <a:cs typeface="Calibri"/>
                <a:sym typeface="Calibri"/>
              </a:rPr>
              <a:t>→Veel oefenen en samenwerken met ervaren ontwerpers</a:t>
            </a:r>
            <a:endParaRPr b="0" i="0" sz="2000" u="none" cap="none" strike="noStrike">
              <a:solidFill>
                <a:schemeClr val="dk1"/>
              </a:solidFill>
              <a:latin typeface="Calibri"/>
              <a:ea typeface="Calibri"/>
              <a:cs typeface="Calibri"/>
              <a:sym typeface="Calibri"/>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43" name="Google Shape;143;p18"/>
          <p:cNvSpPr/>
          <p:nvPr/>
        </p:nvSpPr>
        <p:spPr>
          <a:xfrm>
            <a:off x="539750" y="1700213"/>
            <a:ext cx="8064500" cy="2160587"/>
          </a:xfrm>
          <a:prstGeom prst="foldedCorner">
            <a:avLst>
              <a:gd fmla="val 12500"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nl-BE" sz="1800" u="none" cap="none" strike="noStrike">
                <a:solidFill>
                  <a:schemeClr val="dk1"/>
                </a:solidFill>
                <a:latin typeface="Trebuchet MS"/>
                <a:ea typeface="Trebuchet MS"/>
                <a:cs typeface="Trebuchet MS"/>
                <a:sym typeface="Trebuchet MS"/>
              </a:rPr>
              <a:t>Schrijf een programma dat een ballon representeert en zorg ervoor dat de ballon via een GUI te bewerken is. De ballon wordt getoond als een cirkel in een Canvas. Met behulp van knoppen kan de plaats van de ballon worden veranderd door deze een vaste afstand naar boven of naar beneden te laten bewegen. Met behulp van een schuifregelaar kan de straal van de ballon worden veranderd. De straal wordt getoond op een label.</a:t>
            </a:r>
            <a:endParaRPr b="0" i="1" sz="1800" u="none" cap="none" strike="noStrike">
              <a:solidFill>
                <a:schemeClr val="dk1"/>
              </a:solidFill>
              <a:latin typeface="Trebuchet MS"/>
              <a:ea typeface="Trebuchet MS"/>
              <a:cs typeface="Trebuchet MS"/>
              <a:sym typeface="Trebuchet MS"/>
            </a:endParaRPr>
          </a:p>
        </p:txBody>
      </p:sp>
      <p:cxnSp>
        <p:nvCxnSpPr>
          <p:cNvPr id="144" name="Google Shape;144;p18"/>
          <p:cNvCxnSpPr/>
          <p:nvPr/>
        </p:nvCxnSpPr>
        <p:spPr>
          <a:xfrm>
            <a:off x="2134504" y="2375806"/>
            <a:ext cx="431800" cy="0"/>
          </a:xfrm>
          <a:prstGeom prst="straightConnector1">
            <a:avLst/>
          </a:prstGeom>
          <a:noFill/>
          <a:ln cap="flat" cmpd="sng" w="38100">
            <a:solidFill>
              <a:srgbClr val="FF0000"/>
            </a:solidFill>
            <a:prstDash val="solid"/>
            <a:round/>
            <a:headEnd len="sm" w="sm" type="none"/>
            <a:tailEnd len="sm" w="sm" type="none"/>
          </a:ln>
        </p:spPr>
      </p:cxnSp>
      <p:cxnSp>
        <p:nvCxnSpPr>
          <p:cNvPr id="145" name="Google Shape;145;p18"/>
          <p:cNvCxnSpPr/>
          <p:nvPr/>
        </p:nvCxnSpPr>
        <p:spPr>
          <a:xfrm>
            <a:off x="3946072" y="2082620"/>
            <a:ext cx="720725" cy="0"/>
          </a:xfrm>
          <a:prstGeom prst="straightConnector1">
            <a:avLst/>
          </a:prstGeom>
          <a:noFill/>
          <a:ln cap="flat" cmpd="sng" w="38100">
            <a:solidFill>
              <a:srgbClr val="FF0000"/>
            </a:solidFill>
            <a:prstDash val="solid"/>
            <a:round/>
            <a:headEnd len="sm" w="sm" type="none"/>
            <a:tailEnd len="sm" w="sm" type="none"/>
          </a:ln>
        </p:spPr>
      </p:cxnSp>
      <p:cxnSp>
        <p:nvCxnSpPr>
          <p:cNvPr id="146" name="Google Shape;146;p18"/>
          <p:cNvCxnSpPr/>
          <p:nvPr/>
        </p:nvCxnSpPr>
        <p:spPr>
          <a:xfrm flipH="1" rot="10800000">
            <a:off x="1259990" y="2628445"/>
            <a:ext cx="719722" cy="4310"/>
          </a:xfrm>
          <a:prstGeom prst="straightConnector1">
            <a:avLst/>
          </a:prstGeom>
          <a:noFill/>
          <a:ln cap="flat" cmpd="sng" w="38100">
            <a:solidFill>
              <a:srgbClr val="FF0000"/>
            </a:solidFill>
            <a:prstDash val="solid"/>
            <a:round/>
            <a:headEnd len="sm" w="sm" type="none"/>
            <a:tailEnd len="sm" w="sm" type="none"/>
          </a:ln>
        </p:spPr>
      </p:cxnSp>
      <p:cxnSp>
        <p:nvCxnSpPr>
          <p:cNvPr id="147" name="Google Shape;147;p18"/>
          <p:cNvCxnSpPr/>
          <p:nvPr/>
        </p:nvCxnSpPr>
        <p:spPr>
          <a:xfrm flipH="1" rot="10800000">
            <a:off x="3779912" y="2636912"/>
            <a:ext cx="831850" cy="6350"/>
          </a:xfrm>
          <a:prstGeom prst="straightConnector1">
            <a:avLst/>
          </a:prstGeom>
          <a:noFill/>
          <a:ln cap="flat" cmpd="sng" w="38100">
            <a:solidFill>
              <a:srgbClr val="FF0000"/>
            </a:solidFill>
            <a:prstDash val="solid"/>
            <a:round/>
            <a:headEnd len="sm" w="sm" type="none"/>
            <a:tailEnd len="sm" w="sm" type="none"/>
          </a:ln>
        </p:spPr>
      </p:cxnSp>
      <p:cxnSp>
        <p:nvCxnSpPr>
          <p:cNvPr id="148" name="Google Shape;148;p18"/>
          <p:cNvCxnSpPr/>
          <p:nvPr/>
        </p:nvCxnSpPr>
        <p:spPr>
          <a:xfrm>
            <a:off x="3995936" y="3178855"/>
            <a:ext cx="1439863" cy="0"/>
          </a:xfrm>
          <a:prstGeom prst="straightConnector1">
            <a:avLst/>
          </a:prstGeom>
          <a:noFill/>
          <a:ln cap="flat" cmpd="sng" w="38100">
            <a:solidFill>
              <a:srgbClr val="FF0000"/>
            </a:solidFill>
            <a:prstDash val="solid"/>
            <a:round/>
            <a:headEnd len="sm" w="sm" type="none"/>
            <a:tailEnd len="sm" w="sm" type="none"/>
          </a:ln>
        </p:spPr>
      </p:cxnSp>
      <p:cxnSp>
        <p:nvCxnSpPr>
          <p:cNvPr id="149" name="Google Shape;149;p18"/>
          <p:cNvCxnSpPr/>
          <p:nvPr/>
        </p:nvCxnSpPr>
        <p:spPr>
          <a:xfrm flipH="1" rot="10800000">
            <a:off x="6948065" y="3446008"/>
            <a:ext cx="576263" cy="6350"/>
          </a:xfrm>
          <a:prstGeom prst="straightConnector1">
            <a:avLst/>
          </a:prstGeom>
          <a:noFill/>
          <a:ln cap="flat" cmpd="sng" w="38100">
            <a:solidFill>
              <a:srgbClr val="FF0000"/>
            </a:solidFill>
            <a:prstDash val="solid"/>
            <a:round/>
            <a:headEnd len="sm" w="sm" type="none"/>
            <a:tailEnd len="sm" w="sm" type="none"/>
          </a:ln>
        </p:spPr>
      </p:cxnSp>
      <p:cxnSp>
        <p:nvCxnSpPr>
          <p:cNvPr id="150" name="Google Shape;150;p18"/>
          <p:cNvCxnSpPr/>
          <p:nvPr/>
        </p:nvCxnSpPr>
        <p:spPr>
          <a:xfrm flipH="1" rot="10800000">
            <a:off x="7674653" y="2361519"/>
            <a:ext cx="576262" cy="6350"/>
          </a:xfrm>
          <a:prstGeom prst="straightConnector1">
            <a:avLst/>
          </a:prstGeom>
          <a:noFill/>
          <a:ln cap="flat" cmpd="sng" w="38100">
            <a:solidFill>
              <a:srgbClr val="FF0000"/>
            </a:solidFill>
            <a:prstDash val="solid"/>
            <a:round/>
            <a:headEnd len="sm" w="sm" type="none"/>
            <a:tailEnd len="sm" w="sm" type="none"/>
          </a:ln>
        </p:spPr>
      </p:cxnSp>
      <p:cxnSp>
        <p:nvCxnSpPr>
          <p:cNvPr id="151" name="Google Shape;151;p18"/>
          <p:cNvCxnSpPr/>
          <p:nvPr/>
        </p:nvCxnSpPr>
        <p:spPr>
          <a:xfrm flipH="1" rot="10800000">
            <a:off x="5394852" y="2628445"/>
            <a:ext cx="720725" cy="6350"/>
          </a:xfrm>
          <a:prstGeom prst="straightConnector1">
            <a:avLst/>
          </a:prstGeom>
          <a:noFill/>
          <a:ln cap="flat" cmpd="sng" w="38100">
            <a:solidFill>
              <a:srgbClr val="FF0000"/>
            </a:solidFill>
            <a:prstDash val="solid"/>
            <a:round/>
            <a:headEnd len="sm" w="sm" type="none"/>
            <a:tailEnd len="sm" w="sm" type="none"/>
          </a:ln>
        </p:spPr>
      </p:cxnSp>
      <p:cxnSp>
        <p:nvCxnSpPr>
          <p:cNvPr id="152" name="Google Shape;152;p18"/>
          <p:cNvCxnSpPr/>
          <p:nvPr/>
        </p:nvCxnSpPr>
        <p:spPr>
          <a:xfrm flipH="1" rot="10800000">
            <a:off x="3851920" y="2924175"/>
            <a:ext cx="792162" cy="6350"/>
          </a:xfrm>
          <a:prstGeom prst="straightConnector1">
            <a:avLst/>
          </a:prstGeom>
          <a:noFill/>
          <a:ln cap="flat" cmpd="sng" w="38100">
            <a:solidFill>
              <a:srgbClr val="FF0000"/>
            </a:solidFill>
            <a:prstDash val="solid"/>
            <a:round/>
            <a:headEnd len="sm" w="sm" type="none"/>
            <a:tailEnd len="sm" w="sm" type="none"/>
          </a:ln>
        </p:spPr>
      </p:cxnSp>
      <p:cxnSp>
        <p:nvCxnSpPr>
          <p:cNvPr id="153" name="Google Shape;153;p18"/>
          <p:cNvCxnSpPr/>
          <p:nvPr/>
        </p:nvCxnSpPr>
        <p:spPr>
          <a:xfrm flipH="1" rot="10800000">
            <a:off x="6256536" y="3178855"/>
            <a:ext cx="720725" cy="6350"/>
          </a:xfrm>
          <a:prstGeom prst="straightConnector1">
            <a:avLst/>
          </a:prstGeom>
          <a:noFill/>
          <a:ln cap="flat" cmpd="sng" w="38100">
            <a:solidFill>
              <a:srgbClr val="FF0000"/>
            </a:solidFill>
            <a:prstDash val="solid"/>
            <a:round/>
            <a:headEnd len="sm" w="sm" type="none"/>
            <a:tailEnd len="sm" w="sm" type="none"/>
          </a:ln>
        </p:spPr>
      </p:cxnSp>
      <p:sp>
        <p:nvSpPr>
          <p:cNvPr id="154" name="Google Shape;154;p18"/>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155" name="Google Shape;155;p18"/>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156" name="Google Shape;156;p18"/>
          <p:cNvPicPr preferRelativeResize="0"/>
          <p:nvPr/>
        </p:nvPicPr>
        <p:blipFill rotWithShape="1">
          <a:blip r:embed="rId3">
            <a:alphaModFix/>
          </a:blip>
          <a:srcRect b="0" l="0" r="0" t="0"/>
          <a:stretch/>
        </p:blipFill>
        <p:spPr>
          <a:xfrm>
            <a:off x="1281888" y="4702354"/>
            <a:ext cx="7046945" cy="2496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Calibri"/>
              <a:buNone/>
            </a:pPr>
            <a:r>
              <a:rPr b="0" i="0" lang="nl-BE" sz="3200" u="none" cap="none" strike="noStrike">
                <a:solidFill>
                  <a:schemeClr val="dk1"/>
                </a:solidFill>
                <a:latin typeface="Calibri"/>
                <a:ea typeface="Calibri"/>
                <a:cs typeface="Calibri"/>
                <a:sym typeface="Calibri"/>
              </a:rPr>
              <a:t>Het vaststellen van objecten, methoden en properties</a:t>
            </a:r>
            <a:endParaRPr b="0" i="0" sz="3200" u="none" cap="none" strike="noStrike">
              <a:solidFill>
                <a:schemeClr val="dk1"/>
              </a:solidFill>
              <a:latin typeface="Calibri"/>
              <a:ea typeface="Calibri"/>
              <a:cs typeface="Calibri"/>
              <a:sym typeface="Calibri"/>
            </a:endParaRPr>
          </a:p>
        </p:txBody>
      </p:sp>
      <p:sp>
        <p:nvSpPr>
          <p:cNvPr id="162" name="Google Shape;162;p19"/>
          <p:cNvSpPr txBox="1"/>
          <p:nvPr>
            <p:ph idx="1" type="body"/>
          </p:nvPr>
        </p:nvSpPr>
        <p:spPr>
          <a:xfrm>
            <a:off x="457200" y="4233863"/>
            <a:ext cx="8229600" cy="164306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b="0" i="0" lang="nl-BE" sz="2000" u="none" cap="none" strike="noStrike">
                <a:solidFill>
                  <a:schemeClr val="dk1"/>
                </a:solidFill>
                <a:latin typeface="Calibri"/>
                <a:ea typeface="Calibri"/>
                <a:cs typeface="Calibri"/>
                <a:sym typeface="Calibri"/>
              </a:rPr>
              <a:t>Werkwoorden, acties, … bepalen de methodes</a:t>
            </a:r>
            <a:endParaRPr/>
          </a:p>
          <a:p>
            <a:pPr indent="-342900" lvl="0" marL="342900" marR="0" rtl="0" algn="l">
              <a:spcBef>
                <a:spcPts val="400"/>
              </a:spcBef>
              <a:spcAft>
                <a:spcPts val="0"/>
              </a:spcAft>
              <a:buClr>
                <a:schemeClr val="dk1"/>
              </a:buClr>
              <a:buSzPts val="2000"/>
              <a:buFont typeface="Arial"/>
              <a:buChar char="•"/>
            </a:pPr>
            <a:r>
              <a:rPr b="0" i="0" lang="nl-BE" sz="2000" u="none" cap="none" strike="noStrike">
                <a:solidFill>
                  <a:schemeClr val="dk1"/>
                </a:solidFill>
                <a:latin typeface="Calibri"/>
                <a:ea typeface="Calibri"/>
                <a:cs typeface="Calibri"/>
                <a:sym typeface="Calibri"/>
              </a:rPr>
              <a:t>Eigenschappen, toestanden, … bepalen properties</a:t>
            </a:r>
            <a:endParaRPr b="0" i="0" sz="20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dk1"/>
              </a:buClr>
              <a:buSzPts val="2000"/>
              <a:buFont typeface="Arial"/>
              <a:buChar char="•"/>
            </a:pPr>
            <a:r>
              <a:rPr b="0" i="0" lang="nl-BE" sz="2000" u="none" cap="none" strike="noStrike">
                <a:solidFill>
                  <a:schemeClr val="dk1"/>
                </a:solidFill>
                <a:latin typeface="Calibri"/>
                <a:ea typeface="Calibri"/>
                <a:cs typeface="Calibri"/>
                <a:sym typeface="Calibri"/>
              </a:rPr>
              <a:t>Soms is er keuze tussen een property en een methode</a:t>
            </a:r>
            <a:r>
              <a:rPr b="0" i="0" lang="nl-BE" sz="2800" u="none" cap="none" strike="noStrike">
                <a:solidFill>
                  <a:schemeClr val="dk1"/>
                </a:solidFill>
                <a:latin typeface="Calibri"/>
                <a:ea typeface="Calibri"/>
                <a:cs typeface="Calibri"/>
                <a:sym typeface="Calibri"/>
              </a:rPr>
              <a:t> </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63" name="Google Shape;163;p19"/>
          <p:cNvSpPr/>
          <p:nvPr/>
        </p:nvSpPr>
        <p:spPr>
          <a:xfrm>
            <a:off x="539750" y="1916113"/>
            <a:ext cx="8064500" cy="2160587"/>
          </a:xfrm>
          <a:prstGeom prst="foldedCorner">
            <a:avLst>
              <a:gd fmla="val 12500"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nl-BE" sz="1800" u="none" cap="none" strike="noStrike">
                <a:solidFill>
                  <a:schemeClr val="dk1"/>
                </a:solidFill>
                <a:latin typeface="Trebuchet MS"/>
                <a:ea typeface="Trebuchet MS"/>
                <a:cs typeface="Trebuchet MS"/>
                <a:sym typeface="Trebuchet MS"/>
              </a:rPr>
              <a:t>Schrijf een programma dat een ballon representeert en zorg ervoor dat de ballon via een GUI te bewerken is. De ballon wordt getoond als een cirkel in een Canvas. Met behulp van knoppen kan de plaats van de ballon worden veranderd door deze een vaste afstand naar boven of naar beneden te laten bewegen. Met behulp van een schuifregelaar kan de straal van de ballon worden veranderd. De straal wordt getoond op een label.</a:t>
            </a:r>
            <a:endParaRPr b="0" i="1" sz="1800" u="none" cap="none" strike="noStrike">
              <a:solidFill>
                <a:schemeClr val="dk1"/>
              </a:solidFill>
              <a:latin typeface="Trebuchet MS"/>
              <a:ea typeface="Trebuchet MS"/>
              <a:cs typeface="Trebuchet MS"/>
              <a:sym typeface="Trebuchet MS"/>
            </a:endParaRPr>
          </a:p>
        </p:txBody>
      </p:sp>
      <p:cxnSp>
        <p:nvCxnSpPr>
          <p:cNvPr id="164" name="Google Shape;164;p19"/>
          <p:cNvCxnSpPr/>
          <p:nvPr/>
        </p:nvCxnSpPr>
        <p:spPr>
          <a:xfrm>
            <a:off x="683617" y="3129189"/>
            <a:ext cx="1008063" cy="0"/>
          </a:xfrm>
          <a:prstGeom prst="straightConnector1">
            <a:avLst/>
          </a:prstGeom>
          <a:noFill/>
          <a:ln cap="flat" cmpd="sng" w="38100">
            <a:solidFill>
              <a:srgbClr val="003399"/>
            </a:solidFill>
            <a:prstDash val="solid"/>
            <a:round/>
            <a:headEnd len="sm" w="sm" type="none"/>
            <a:tailEnd len="sm" w="sm" type="none"/>
          </a:ln>
        </p:spPr>
      </p:cxnSp>
      <p:cxnSp>
        <p:nvCxnSpPr>
          <p:cNvPr id="165" name="Google Shape;165;p19"/>
          <p:cNvCxnSpPr/>
          <p:nvPr/>
        </p:nvCxnSpPr>
        <p:spPr>
          <a:xfrm>
            <a:off x="5990611" y="2597562"/>
            <a:ext cx="2232025" cy="0"/>
          </a:xfrm>
          <a:prstGeom prst="straightConnector1">
            <a:avLst/>
          </a:prstGeom>
          <a:noFill/>
          <a:ln cap="flat" cmpd="sng" w="38100">
            <a:solidFill>
              <a:srgbClr val="003399"/>
            </a:solidFill>
            <a:prstDash val="solid"/>
            <a:round/>
            <a:headEnd len="sm" w="sm" type="none"/>
            <a:tailEnd len="sm" w="sm" type="none"/>
          </a:ln>
        </p:spPr>
      </p:cxnSp>
      <p:cxnSp>
        <p:nvCxnSpPr>
          <p:cNvPr id="166" name="Google Shape;166;p19"/>
          <p:cNvCxnSpPr/>
          <p:nvPr/>
        </p:nvCxnSpPr>
        <p:spPr>
          <a:xfrm flipH="1" rot="10800000">
            <a:off x="5292080" y="3683680"/>
            <a:ext cx="2160588" cy="6350"/>
          </a:xfrm>
          <a:prstGeom prst="straightConnector1">
            <a:avLst/>
          </a:prstGeom>
          <a:noFill/>
          <a:ln cap="flat" cmpd="sng" w="38100">
            <a:solidFill>
              <a:srgbClr val="003399"/>
            </a:solidFill>
            <a:prstDash val="solid"/>
            <a:round/>
            <a:headEnd len="sm" w="sm" type="none"/>
            <a:tailEnd len="sm" w="sm" type="none"/>
          </a:ln>
        </p:spPr>
      </p:cxnSp>
      <p:cxnSp>
        <p:nvCxnSpPr>
          <p:cNvPr id="167" name="Google Shape;167;p19"/>
          <p:cNvCxnSpPr/>
          <p:nvPr/>
        </p:nvCxnSpPr>
        <p:spPr>
          <a:xfrm flipH="1" rot="10800000">
            <a:off x="827584" y="3394755"/>
            <a:ext cx="897846" cy="6350"/>
          </a:xfrm>
          <a:prstGeom prst="straightConnector1">
            <a:avLst/>
          </a:prstGeom>
          <a:noFill/>
          <a:ln cap="flat" cmpd="sng" w="38100">
            <a:solidFill>
              <a:srgbClr val="003399"/>
            </a:solidFill>
            <a:prstDash val="solid"/>
            <a:round/>
            <a:headEnd len="sm" w="sm" type="none"/>
            <a:tailEnd len="sm" w="sm" type="none"/>
          </a:ln>
        </p:spPr>
      </p:cxnSp>
      <p:sp>
        <p:nvSpPr>
          <p:cNvPr id="168" name="Google Shape;168;p19"/>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169" name="Google Shape;169;p19"/>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cxnSp>
        <p:nvCxnSpPr>
          <p:cNvPr id="170" name="Google Shape;170;p19"/>
          <p:cNvCxnSpPr/>
          <p:nvPr/>
        </p:nvCxnSpPr>
        <p:spPr>
          <a:xfrm>
            <a:off x="2411760" y="3698709"/>
            <a:ext cx="1080294" cy="0"/>
          </a:xfrm>
          <a:prstGeom prst="straightConnector1">
            <a:avLst/>
          </a:prstGeom>
          <a:noFill/>
          <a:ln cap="flat" cmpd="sng" w="38100">
            <a:solidFill>
              <a:srgbClr val="003399"/>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UML diagram</a:t>
            </a:r>
            <a:endParaRPr b="0" i="0" sz="4400" u="none" cap="none" strike="noStrike">
              <a:solidFill>
                <a:schemeClr val="dk1"/>
              </a:solidFill>
              <a:latin typeface="Calibri"/>
              <a:ea typeface="Calibri"/>
              <a:cs typeface="Calibri"/>
              <a:sym typeface="Calibri"/>
            </a:endParaRPr>
          </a:p>
        </p:txBody>
      </p:sp>
      <p:cxnSp>
        <p:nvCxnSpPr>
          <p:cNvPr id="176" name="Google Shape;176;p20"/>
          <p:cNvCxnSpPr/>
          <p:nvPr/>
        </p:nvCxnSpPr>
        <p:spPr>
          <a:xfrm flipH="1" rot="10800000">
            <a:off x="3707901" y="3663904"/>
            <a:ext cx="1800203" cy="11700"/>
          </a:xfrm>
          <a:prstGeom prst="straightConnector1">
            <a:avLst/>
          </a:prstGeom>
          <a:noFill/>
          <a:ln cap="flat" cmpd="sng" w="2540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177" name="Google Shape;177;p20"/>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178" name="Google Shape;178;p20"/>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179" name="Google Shape;179;p20"/>
          <p:cNvPicPr preferRelativeResize="0"/>
          <p:nvPr/>
        </p:nvPicPr>
        <p:blipFill rotWithShape="1">
          <a:blip r:embed="rId3">
            <a:alphaModFix/>
          </a:blip>
          <a:srcRect b="0" l="0" r="0" t="0"/>
          <a:stretch/>
        </p:blipFill>
        <p:spPr>
          <a:xfrm>
            <a:off x="5148064" y="2114641"/>
            <a:ext cx="3600400" cy="3098526"/>
          </a:xfrm>
          <a:prstGeom prst="rect">
            <a:avLst/>
          </a:prstGeom>
          <a:noFill/>
          <a:ln>
            <a:noFill/>
          </a:ln>
        </p:spPr>
      </p:pic>
      <p:pic>
        <p:nvPicPr>
          <p:cNvPr id="180" name="Google Shape;180;p20"/>
          <p:cNvPicPr preferRelativeResize="0"/>
          <p:nvPr/>
        </p:nvPicPr>
        <p:blipFill rotWithShape="1">
          <a:blip r:embed="rId4">
            <a:alphaModFix/>
          </a:blip>
          <a:srcRect b="0" l="0" r="0" t="0"/>
          <a:stretch/>
        </p:blipFill>
        <p:spPr>
          <a:xfrm>
            <a:off x="611560" y="2114641"/>
            <a:ext cx="3384376" cy="30287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Case study: Cyberspace Invader</a:t>
            </a:r>
            <a:endParaRPr b="0" i="0" sz="4400" u="none" cap="none" strike="noStrike">
              <a:solidFill>
                <a:schemeClr val="dk1"/>
              </a:solidFill>
              <a:latin typeface="Calibri"/>
              <a:ea typeface="Calibri"/>
              <a:cs typeface="Calibri"/>
              <a:sym typeface="Calibri"/>
            </a:endParaRPr>
          </a:p>
        </p:txBody>
      </p:sp>
      <p:sp>
        <p:nvSpPr>
          <p:cNvPr id="186" name="Google Shape;186;p21"/>
          <p:cNvSpPr/>
          <p:nvPr/>
        </p:nvSpPr>
        <p:spPr>
          <a:xfrm>
            <a:off x="251520" y="1270000"/>
            <a:ext cx="3960440" cy="5183335"/>
          </a:xfrm>
          <a:prstGeom prst="foldedCorner">
            <a:avLst>
              <a:gd fmla="val 12500"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1" lang="nl-BE" sz="1800" u="none" cap="none" strike="noStrike">
                <a:solidFill>
                  <a:schemeClr val="dk1"/>
                </a:solidFill>
                <a:latin typeface="Trebuchet MS"/>
                <a:ea typeface="Trebuchet MS"/>
                <a:cs typeface="Trebuchet MS"/>
                <a:sym typeface="Trebuchet MS"/>
              </a:rPr>
              <a:t>Het programma toont een speler en een alien. De alien beweegt zijwaarts. Wanneer de alien een muur raakt, keert deze van richting om. De alien gooit periodiek een bom die verticaal naar beneden beweegt. Als een bom de speler raakt, verliest de speler.</a:t>
            </a:r>
            <a:endParaRPr b="0" i="1" sz="18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0" i="1" lang="nl-BE" sz="1800" u="none" cap="none" strike="noStrike">
                <a:solidFill>
                  <a:schemeClr val="dk1"/>
                </a:solidFill>
                <a:latin typeface="Trebuchet MS"/>
                <a:ea typeface="Trebuchet MS"/>
                <a:cs typeface="Trebuchet MS"/>
                <a:sym typeface="Trebuchet MS"/>
              </a:rPr>
              <a:t>De speler beweegt naar links of naar rechts door overeenkomstige muisbewegingen. Bij een muisklik vuurt de verdediger een laserstraal af, die naar boven beweegt.Wanneer de alien geraakt wordt door een laserstraal wint de speler.</a:t>
            </a:r>
            <a:endParaRPr b="0" i="1" sz="1800" u="none" cap="none" strike="noStrike">
              <a:solidFill>
                <a:schemeClr val="dk1"/>
              </a:solidFill>
              <a:latin typeface="Trebuchet MS"/>
              <a:ea typeface="Trebuchet MS"/>
              <a:cs typeface="Trebuchet MS"/>
              <a:sym typeface="Trebuchet MS"/>
            </a:endParaRPr>
          </a:p>
        </p:txBody>
      </p:sp>
      <p:sp>
        <p:nvSpPr>
          <p:cNvPr id="187" name="Google Shape;187;p21"/>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188" name="Google Shape;188;p21"/>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189" name="Google Shape;189;p21"/>
          <p:cNvPicPr preferRelativeResize="0"/>
          <p:nvPr/>
        </p:nvPicPr>
        <p:blipFill rotWithShape="1">
          <a:blip r:embed="rId3">
            <a:alphaModFix/>
          </a:blip>
          <a:srcRect b="0" l="0" r="0" t="0"/>
          <a:stretch/>
        </p:blipFill>
        <p:spPr>
          <a:xfrm>
            <a:off x="4355976" y="1988840"/>
            <a:ext cx="4680520" cy="333421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nl-BE" sz="4400" u="none" cap="none" strike="noStrike">
                <a:solidFill>
                  <a:schemeClr val="dk1"/>
                </a:solidFill>
                <a:latin typeface="Calibri"/>
                <a:ea typeface="Calibri"/>
                <a:cs typeface="Calibri"/>
                <a:sym typeface="Calibri"/>
              </a:rPr>
              <a:t>Klassen ontdekken</a:t>
            </a:r>
            <a:endParaRPr b="0" i="0" sz="4400" u="none" cap="none" strike="noStrike">
              <a:solidFill>
                <a:schemeClr val="dk1"/>
              </a:solidFill>
              <a:latin typeface="Calibri"/>
              <a:ea typeface="Calibri"/>
              <a:cs typeface="Calibri"/>
              <a:sym typeface="Calibri"/>
            </a:endParaRPr>
          </a:p>
        </p:txBody>
      </p:sp>
      <p:pic>
        <p:nvPicPr>
          <p:cNvPr descr="C:\Users\Kris\Dropbox\pearson-c-sharp\csharp\bewerking\h20\Figuur20_6_NonLibs.png" id="195" name="Google Shape;195;p22"/>
          <p:cNvPicPr preferRelativeResize="0"/>
          <p:nvPr/>
        </p:nvPicPr>
        <p:blipFill rotWithShape="1">
          <a:blip r:embed="rId3">
            <a:alphaModFix/>
          </a:blip>
          <a:srcRect b="0" l="0" r="0" t="0"/>
          <a:stretch/>
        </p:blipFill>
        <p:spPr>
          <a:xfrm>
            <a:off x="467544" y="2348880"/>
            <a:ext cx="8118902" cy="2952328"/>
          </a:xfrm>
          <a:prstGeom prst="rect">
            <a:avLst/>
          </a:prstGeom>
          <a:noFill/>
          <a:ln>
            <a:noFill/>
          </a:ln>
        </p:spPr>
      </p:pic>
      <p:sp>
        <p:nvSpPr>
          <p:cNvPr id="196" name="Google Shape;196;p22"/>
          <p:cNvSpPr txBox="1"/>
          <p:nvPr>
            <p:ph idx="11" type="ftr"/>
          </p:nvPr>
        </p:nvSpPr>
        <p:spPr>
          <a:xfrm>
            <a:off x="-627856" y="6573217"/>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BE" sz="1200" u="none" cap="none" strike="noStrike">
                <a:solidFill>
                  <a:schemeClr val="lt2"/>
                </a:solidFill>
                <a:latin typeface="Calibri"/>
                <a:ea typeface="Calibri"/>
                <a:cs typeface="Calibri"/>
                <a:sym typeface="Calibri"/>
              </a:rPr>
              <a:t>Programmeren in C#</a:t>
            </a:r>
            <a:endParaRPr b="0" i="0" sz="1200" u="none" cap="none" strike="noStrike">
              <a:solidFill>
                <a:schemeClr val="lt2"/>
              </a:solidFill>
              <a:latin typeface="Calibri"/>
              <a:ea typeface="Calibri"/>
              <a:cs typeface="Calibri"/>
              <a:sym typeface="Calibri"/>
            </a:endParaRPr>
          </a:p>
        </p:txBody>
      </p:sp>
      <p:sp>
        <p:nvSpPr>
          <p:cNvPr id="197" name="Google Shape;197;p22"/>
          <p:cNvSpPr txBox="1"/>
          <p:nvPr>
            <p:ph idx="12" type="sldNum"/>
          </p:nvPr>
        </p:nvSpPr>
        <p:spPr>
          <a:xfrm>
            <a:off x="7001538" y="657451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B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Kantoorthema">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