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23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23</a:t>
            </a:r>
            <a:endParaRPr/>
          </a:p>
        </p:txBody>
      </p:sp>
      <p:sp>
        <p:nvSpPr>
          <p:cNvPr id="119" name="Google Shape;119;p6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572889" y="-675456"/>
            <a:ext cx="2448271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900608" y="-2331640"/>
            <a:ext cx="7056784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179512" cy="685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4477680" y="2191680"/>
            <a:ext cx="188640" cy="9144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</a:pPr>
            <a:r>
              <a:rPr b="0" i="0" lang="nl-BE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Hoofdstuk 23</a:t>
            </a:r>
            <a:endParaRPr b="0" i="0" sz="3200" u="none" cap="none" strike="noStrik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Voorbeeld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465244" y="1472253"/>
            <a:ext cx="7025375" cy="120032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D66B00"/>
                </a:solidFill>
                <a:latin typeface="Consolas"/>
                <a:ea typeface="Consolas"/>
                <a:cs typeface="Consolas"/>
                <a:sym typeface="Consolas"/>
              </a:rPr>
              <a:t>IDisplayable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DisplayOn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drawArea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467544" y="2852936"/>
            <a:ext cx="5503430" cy="369331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IDisplayable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Rectangle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rect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DisplayOn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drawArea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drawArea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Children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rect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other methods and properties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5868144" y="1157854"/>
            <a:ext cx="2443287" cy="11223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105" y="12222"/>
                </a:moveTo>
                <a:lnTo>
                  <a:pt x="-4105" y="12222"/>
                </a:lnTo>
                <a:lnTo>
                  <a:pt x="-4105" y="12222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Alle klassen die moeten getekend kunnen worden moeten deze interface implementeren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Voorbeeld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457200" y="1628775"/>
            <a:ext cx="8229600" cy="84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 grote voordeel is dat het gedeelte van het programma dat vormen moet tekenen kan gebruik maken van polymorfie (en dus enkel op de hoogte moet zijn van de interface)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971600" y="2780928"/>
            <a:ext cx="7478329" cy="329320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DrawingProgram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Displayable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shapes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IDisplayable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...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UpdateScreen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lang="nl-BE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IDisplayable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shapes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    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        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DisplayOn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myArea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 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    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...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Toepassing van interfaces: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IList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ListBox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control heeft achter de schermen een klasse die de items beheert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Deze klasse is een implementatie van een interface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IList</a:t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2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nl-BE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Toepassing van interfaces: </a:t>
            </a:r>
            <a:r>
              <a:rPr b="0" i="0" lang="nl-BE" sz="4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IList</a:t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1763688" y="1744355"/>
            <a:ext cx="5968301" cy="47089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D66B00"/>
                </a:solidFill>
                <a:latin typeface="Consolas"/>
                <a:ea typeface="Consolas"/>
                <a:cs typeface="Consolas"/>
                <a:sym typeface="Consolas"/>
              </a:rPr>
              <a:t>IList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: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ICollection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IEnumerable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Clear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IndexOf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RemoveAt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IsFixedSize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}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IsReadOnly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}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 {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}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Verschil met abstracte klassen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Calibri"/>
              <a:buAutoNum type="arabicPeriod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abstracte klasse kan voor sommige methodes een implementatie voorzien, een interface kan dit nooit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Calibri"/>
              <a:buAutoNum type="arabicPeriod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klasse kan meerdere interfaces implementeren, maar slechts van één (abstracte) klasse overerven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 over te erven hoeft de parent klasse niet abstract te zijn!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Calibri"/>
              <a:buAutoNum type="arabicPeriod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interface zorgt al tijdens compilatie voor controle, bij een abstracte klasse wordt er pas tijdens de uitvoering gekoppeld met een concrete methode/property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Calibri"/>
              <a:buAutoNum type="arabicPeriod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interface alleen wil nog niet zeggen dat deze zal gebruikt worden voor overerving</a:t>
            </a:r>
            <a:endParaRPr/>
          </a:p>
          <a:p>
            <a:pPr indent="-17018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dit hoofdstuk …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 gebruiken voor de structuur van een programma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Onderlinge aansluiting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 versus abstracte klassen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Inleiding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interface beschrijft de uiterlijke verschijningsvorm van een klasse</a:t>
            </a:r>
            <a:endParaRPr/>
          </a:p>
          <a:p>
            <a:pPr indent="-285750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1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Iemand enig idee wat dit is?</a:t>
            </a:r>
            <a:endParaRPr/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Niet te verwarren met grafische user interface</a:t>
            </a:r>
            <a:endParaRPr/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Doel:</a:t>
            </a:r>
            <a:endParaRPr/>
          </a:p>
          <a:p>
            <a:pPr indent="-285750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Ondersteunen van het ontwerp</a:t>
            </a:r>
            <a:endParaRPr/>
          </a:p>
          <a:p>
            <a:pPr indent="-285750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Bevorderen van onderlinge aansluiting</a:t>
            </a:r>
            <a:b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(eng: cohesion)</a:t>
            </a:r>
            <a:endParaRPr/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 concept interface bestaat eveneens in Java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 voor ontwerp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457200" y="3525838"/>
            <a:ext cx="8229600" cy="2783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Geen </a:t>
            </a:r>
            <a:r>
              <a:rPr b="0" i="0" lang="nl-BE" sz="259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sleutelwoord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Geen access modifiers bij methoden en properties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Dit is puur een beschrijving van diensten: uiterlijke verschijningsvorm van een klasse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 bevat </a:t>
            </a:r>
            <a:r>
              <a:rPr b="0" i="1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geen</a:t>
            </a: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implementatie!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nl-BE" sz="259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mogelijkheid tot lezen, </a:t>
            </a:r>
            <a:r>
              <a:rPr b="0" i="0" lang="nl-BE" sz="259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mogelijkheid tot schrijven</a:t>
            </a:r>
            <a:b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dit zijn ook </a:t>
            </a:r>
            <a:r>
              <a:rPr b="0" i="1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geen</a:t>
            </a: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implementaties!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1901309" y="1345992"/>
            <a:ext cx="5262979" cy="193899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D66B00"/>
                </a:solidFill>
                <a:latin typeface="Consolas"/>
                <a:ea typeface="Consolas"/>
                <a:cs typeface="Consolas"/>
                <a:sym typeface="Consolas"/>
              </a:rPr>
              <a:t>IBalloon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ChangeSize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diameter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DisplayOn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drawArea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}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 voor ontwerp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448498" y="1781941"/>
            <a:ext cx="5211733" cy="4278094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Consolas"/>
              <a:buNone/>
            </a:pP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IBalloon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diameter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nl-BE" sz="16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Balloon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CreateEllipse</a:t>
            </a: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ChangeSize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diameter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diameter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diameter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UpdateEllipse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5201313" y="2171328"/>
            <a:ext cx="3600450" cy="60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539" y="22500"/>
                </a:moveTo>
                <a:lnTo>
                  <a:pt x="-16612" y="22500"/>
                </a:lnTo>
                <a:lnTo>
                  <a:pt x="-30128" y="1072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klasse kan één of meerdere interfaces implementeren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5201313" y="2917812"/>
            <a:ext cx="3600450" cy="83099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klasse is </a:t>
            </a:r>
            <a:r>
              <a:rPr b="1" i="0" lang="nl-B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verplicht</a:t>
            </a:r>
            <a:r>
              <a:rPr b="0" i="0" lang="nl-B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om alle methodes en properties uit de interface te implementeren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 voor ontwerp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1448498" y="1742327"/>
            <a:ext cx="5553039" cy="4524315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DisplayOn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drawArea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drawArea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Children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  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UpdateEllipse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 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UpdateEllipse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{...}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CreateEllipse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{...}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5183273" y="2780928"/>
            <a:ext cx="3600450" cy="83099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klasse is </a:t>
            </a:r>
            <a:r>
              <a:rPr b="1" i="0" lang="nl-B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verplicht</a:t>
            </a:r>
            <a:r>
              <a:rPr b="0" i="0" lang="nl-B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om alle methodes en properties uit de interface te implementeren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 voor ontwerp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457200" y="1981200"/>
            <a:ext cx="8229600" cy="91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 kunnen ook overerven van andere interfaces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1475656" y="3284984"/>
            <a:ext cx="6250429" cy="132343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D66B00"/>
                </a:solidFill>
                <a:latin typeface="Consolas"/>
                <a:ea typeface="Consolas"/>
                <a:cs typeface="Consolas"/>
                <a:sym typeface="Consolas"/>
              </a:rPr>
              <a:t>IColoredBalloon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IBalloon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SetColor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 voor ontwerp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457200" y="1506538"/>
            <a:ext cx="8229600" cy="1417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 worden vaak eerst uitgeschreven aan de hand van een analyse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Vervolgens worden de interfaces verdeeld onder de programmeurs en geïmplementeerd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Voorbeeld: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899593" y="3167063"/>
            <a:ext cx="7488832" cy="27098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Stel Jan moet interface </a:t>
            </a:r>
            <a:r>
              <a:rPr b="0" i="1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IBalloon</a:t>
            </a:r>
            <a:r>
              <a:rPr b="0" i="1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implementeren en Mieke moet </a:t>
            </a:r>
            <a:r>
              <a:rPr b="0" i="1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IGame</a:t>
            </a:r>
            <a:r>
              <a:rPr b="0" i="1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implementeren. Bovendien heeft Mieke de implementatie van </a:t>
            </a:r>
            <a:r>
              <a:rPr b="0" i="1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IBalloon</a:t>
            </a:r>
            <a:r>
              <a:rPr b="0" i="1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nodig. Omdat je werkt met interfaces hoeft Mieke niet te wachten en kan ze onmiddellijk starten met de implementatie van </a:t>
            </a:r>
            <a:r>
              <a:rPr b="0" i="1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IGame</a:t>
            </a:r>
            <a:r>
              <a:rPr b="0" i="1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eventueel gebruik makend van een “Mock” implementatie van </a:t>
            </a:r>
            <a:r>
              <a:rPr b="0" i="1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IBalloon</a:t>
            </a:r>
            <a:r>
              <a:rPr b="0" i="1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Een “Mock” implementatie is een zeer eenvoudige implementatie die weinig of geen functionaliteit bevat, maar louter als bedoeling heeft testen of verdere implementaties te bewerkstelligen.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Onderlinge aansluiting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 afspreken van standaarden zorgt ervoor dat onderlinge uitwisselbaarheid verbetert, bijvoorbeeld: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Stopcontacten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Audio- en videoaansluitingen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DVD standaarden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 concept interface brengt deze voordelen naar de softwarewereld</a:t>
            </a:r>
            <a:endParaRPr/>
          </a:p>
          <a:p>
            <a:pPr indent="-1079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