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93" r:id="rId3"/>
    <p:sldId id="294" r:id="rId4"/>
    <p:sldId id="326" r:id="rId5"/>
    <p:sldId id="299" r:id="rId6"/>
    <p:sldId id="300" r:id="rId7"/>
    <p:sldId id="305" r:id="rId8"/>
    <p:sldId id="306" r:id="rId9"/>
    <p:sldId id="307" r:id="rId10"/>
    <p:sldId id="308" r:id="rId11"/>
    <p:sldId id="309" r:id="rId12"/>
    <p:sldId id="310" r:id="rId13"/>
    <p:sldId id="311" r:id="rId14"/>
    <p:sldId id="313" r:id="rId15"/>
    <p:sldId id="323" r:id="rId16"/>
    <p:sldId id="324" r:id="rId17"/>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D04BA"/>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61944" autoAdjust="0"/>
  </p:normalViewPr>
  <p:slideViewPr>
    <p:cSldViewPr snapToGrid="0" snapToObjects="1">
      <p:cViewPr varScale="1">
        <p:scale>
          <a:sx n="71" d="100"/>
          <a:sy n="71" d="100"/>
        </p:scale>
        <p:origin x="267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F3390C-42BA-0747-876F-D4E9DFFC27B5}" type="datetimeFigureOut">
              <a:rPr lang="nl-NL" smtClean="0"/>
              <a:pPr/>
              <a:t>23-10-2017</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75A9D2-90B0-6F4F-A3E2-4E764F8EC1D8}" type="slidenum">
              <a:rPr lang="nl-NL" smtClean="0"/>
              <a:pPr/>
              <a:t>‹nr.›</a:t>
            </a:fld>
            <a:endParaRPr lang="nl-NL"/>
          </a:p>
        </p:txBody>
      </p:sp>
    </p:spTree>
    <p:extLst>
      <p:ext uri="{BB962C8B-B14F-4D97-AF65-F5344CB8AC3E}">
        <p14:creationId xmlns:p14="http://schemas.microsoft.com/office/powerpoint/2010/main" val="3588785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7B6673-F49D-45FB-B7CA-39B64AA8B5DF}" type="datetimeFigureOut">
              <a:rPr lang="nl-BE" smtClean="0"/>
              <a:t>23/10/2017</a:t>
            </a:fld>
            <a:endParaRPr lang="nl-BE"/>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24541-15A6-4998-89F4-2D413E1EBC1E}" type="slidenum">
              <a:rPr lang="nl-BE" smtClean="0"/>
              <a:t>‹nr.›</a:t>
            </a:fld>
            <a:endParaRPr lang="nl-BE"/>
          </a:p>
        </p:txBody>
      </p:sp>
    </p:spTree>
    <p:extLst>
      <p:ext uri="{BB962C8B-B14F-4D97-AF65-F5344CB8AC3E}">
        <p14:creationId xmlns:p14="http://schemas.microsoft.com/office/powerpoint/2010/main" val="4079855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A597A720-6D9E-43F2-B145-BB73A41D5974}" type="slidenum">
              <a:rPr lang="en-US" altLang="nl-BE" sz="1200"/>
              <a:pPr algn="r"/>
              <a:t>2</a:t>
            </a:fld>
            <a:endParaRPr lang="en-US" altLang="nl-BE" sz="120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BE" altLang="nl-BE" b="0" u="sng" dirty="0"/>
              <a:t>An introduction to ADO.NET</a:t>
            </a:r>
          </a:p>
          <a:p>
            <a:endParaRPr lang="nl-BE" altLang="nl-BE" b="0" u="sng" dirty="0"/>
          </a:p>
          <a:p>
            <a:r>
              <a:rPr lang="en-US" sz="1200" kern="1200" dirty="0">
                <a:solidFill>
                  <a:schemeClr val="tx1"/>
                </a:solidFill>
                <a:effectLst/>
                <a:latin typeface="+mn-lt"/>
                <a:ea typeface="+mn-ea"/>
                <a:cs typeface="+mn-cs"/>
              </a:rPr>
              <a:t>ADO.NET consists of a set of classes defined by the .NET Framework that you can use to access the data in a database. </a:t>
            </a:r>
          </a:p>
          <a:p>
            <a:r>
              <a:rPr lang="en-US" sz="1200" kern="1200" dirty="0">
                <a:solidFill>
                  <a:schemeClr val="tx1"/>
                </a:solidFill>
                <a:effectLst/>
                <a:latin typeface="+mn-lt"/>
                <a:ea typeface="+mn-ea"/>
                <a:cs typeface="+mn-cs"/>
              </a:rPr>
              <a:t>This chapter introduces you to the primary ADO.NET classes that you'll use as you develop database applications with C#. </a:t>
            </a:r>
          </a:p>
          <a:p>
            <a:r>
              <a:rPr lang="en-US" sz="1200" kern="1200" dirty="0">
                <a:solidFill>
                  <a:schemeClr val="tx1"/>
                </a:solidFill>
                <a:effectLst/>
                <a:latin typeface="+mn-lt"/>
                <a:ea typeface="+mn-ea"/>
                <a:cs typeface="+mn-cs"/>
              </a:rPr>
              <a:t>This chapter also intro­duces you to the two basic ways that you can develop database applications with ADO.NET.</a:t>
            </a:r>
            <a:endParaRPr lang="nl-BE" altLang="nl-BE" dirty="0"/>
          </a:p>
        </p:txBody>
      </p:sp>
    </p:spTree>
    <p:extLst>
      <p:ext uri="{BB962C8B-B14F-4D97-AF65-F5344CB8AC3E}">
        <p14:creationId xmlns:p14="http://schemas.microsoft.com/office/powerpoint/2010/main" val="1140478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sng" kern="1200" dirty="0">
                <a:solidFill>
                  <a:schemeClr val="tx1"/>
                </a:solidFill>
                <a:effectLst/>
                <a:latin typeface="+mn-lt"/>
                <a:ea typeface="+mn-ea"/>
                <a:cs typeface="+mn-cs"/>
              </a:rPr>
              <a:t>How</a:t>
            </a:r>
            <a:r>
              <a:rPr lang="en-US" sz="1200" b="0" u="sng" kern="1200" baseline="0" dirty="0">
                <a:solidFill>
                  <a:schemeClr val="tx1"/>
                </a:solidFill>
                <a:effectLst/>
                <a:latin typeface="+mn-lt"/>
                <a:ea typeface="+mn-ea"/>
                <a:cs typeface="+mn-cs"/>
              </a:rPr>
              <a:t> </a:t>
            </a:r>
            <a:r>
              <a:rPr lang="en-US" sz="1200" b="0" u="sng" kern="1200" dirty="0">
                <a:solidFill>
                  <a:schemeClr val="tx1"/>
                </a:solidFill>
                <a:effectLst/>
                <a:latin typeface="+mn-lt"/>
                <a:ea typeface="+mn-ea"/>
                <a:cs typeface="+mn-cs"/>
              </a:rPr>
              <a:t>an application that uses business classes is structured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use commands and data readers to work with the data in a database instead of using data sources and datasets, you can structure a database applica­tion as shown on the slide. </a:t>
            </a:r>
          </a:p>
          <a:p>
            <a:r>
              <a:rPr lang="en-US" sz="1200" kern="1200" dirty="0">
                <a:solidFill>
                  <a:schemeClr val="tx1"/>
                </a:solidFill>
                <a:effectLst/>
                <a:latin typeface="+mn-lt"/>
                <a:ea typeface="+mn-ea"/>
                <a:cs typeface="+mn-cs"/>
              </a:rPr>
              <a:t>This </a:t>
            </a:r>
            <a:r>
              <a:rPr lang="en-US" sz="1200" b="1" i="1" kern="1200" dirty="0">
                <a:solidFill>
                  <a:schemeClr val="tx1"/>
                </a:solidFill>
                <a:effectLst/>
                <a:latin typeface="+mn-lt"/>
                <a:ea typeface="+mn-ea"/>
                <a:cs typeface="+mn-cs"/>
              </a:rPr>
              <a:t>three-layer architecture </a:t>
            </a:r>
            <a:r>
              <a:rPr lang="en-US" sz="1200" kern="1200" dirty="0">
                <a:solidFill>
                  <a:schemeClr val="tx1"/>
                </a:solidFill>
                <a:effectLst/>
                <a:latin typeface="+mn-lt"/>
                <a:ea typeface="+mn-ea"/>
                <a:cs typeface="+mn-cs"/>
              </a:rPr>
              <a:t>includes a </a:t>
            </a:r>
            <a:r>
              <a:rPr lang="en-US" sz="1200" i="1" kern="1200" dirty="0">
                <a:solidFill>
                  <a:schemeClr val="tx1"/>
                </a:solidFill>
                <a:effectLst/>
                <a:latin typeface="+mn-lt"/>
                <a:ea typeface="+mn-ea"/>
                <a:cs typeface="+mn-cs"/>
              </a:rPr>
              <a:t>middle layer </a:t>
            </a:r>
            <a:r>
              <a:rPr lang="en-US" sz="1200" kern="1200" dirty="0">
                <a:solidFill>
                  <a:schemeClr val="tx1"/>
                </a:solidFill>
                <a:effectLst/>
                <a:latin typeface="+mn-lt"/>
                <a:ea typeface="+mn-ea"/>
                <a:cs typeface="+mn-cs"/>
              </a:rPr>
              <a:t>that acts as an interface between the presentation and database layers. </a:t>
            </a:r>
          </a:p>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middle layer (or business layer) </a:t>
            </a:r>
            <a:r>
              <a:rPr lang="en-US" sz="1200" kern="1200" dirty="0">
                <a:solidFill>
                  <a:schemeClr val="tx1"/>
                </a:solidFill>
                <a:effectLst/>
                <a:latin typeface="+mn-lt"/>
                <a:ea typeface="+mn-ea"/>
                <a:cs typeface="+mn-cs"/>
              </a:rPr>
              <a:t>typically includes classes that correspond to business entities (for example, vendors and invoices). </a:t>
            </a:r>
          </a:p>
          <a:p>
            <a:r>
              <a:rPr lang="en-US" sz="1200" kern="1200" dirty="0">
                <a:solidFill>
                  <a:schemeClr val="tx1"/>
                </a:solidFill>
                <a:effectLst/>
                <a:latin typeface="+mn-lt"/>
                <a:ea typeface="+mn-ea"/>
                <a:cs typeface="+mn-cs"/>
              </a:rPr>
              <a:t>When the classes represent </a:t>
            </a:r>
            <a:r>
              <a:rPr lang="en-US" sz="1200" i="1" kern="1200" dirty="0">
                <a:solidFill>
                  <a:schemeClr val="tx1"/>
                </a:solidFill>
                <a:effectLst/>
                <a:latin typeface="+mn-lt"/>
                <a:ea typeface="+mn-ea"/>
                <a:cs typeface="+mn-cs"/>
              </a:rPr>
              <a:t>business objects, </a:t>
            </a:r>
            <a:r>
              <a:rPr lang="en-US" sz="1200" kern="1200" dirty="0">
                <a:solidFill>
                  <a:schemeClr val="tx1"/>
                </a:solidFill>
                <a:effectLst/>
                <a:latin typeface="+mn-lt"/>
                <a:ea typeface="+mn-ea"/>
                <a:cs typeface="+mn-cs"/>
              </a:rPr>
              <a:t>they are commonly called </a:t>
            </a:r>
            <a:r>
              <a:rPr lang="en-US" sz="1200" i="1" kern="1200" dirty="0">
                <a:solidFill>
                  <a:schemeClr val="tx1"/>
                </a:solidFill>
                <a:effectLst/>
                <a:latin typeface="+mn-lt"/>
                <a:ea typeface="+mn-ea"/>
                <a:cs typeface="+mn-cs"/>
              </a:rPr>
              <a:t>business classes.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you use a three-layer architecture like this, all of the code that's related to database access is stored in classes in the </a:t>
            </a:r>
            <a:r>
              <a:rPr lang="en-US" sz="1200" b="1" kern="1200" dirty="0">
                <a:solidFill>
                  <a:schemeClr val="tx1"/>
                </a:solidFill>
                <a:effectLst/>
                <a:latin typeface="+mn-lt"/>
                <a:ea typeface="+mn-ea"/>
                <a:cs typeface="+mn-cs"/>
              </a:rPr>
              <a:t>database layer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Then, a class in the </a:t>
            </a:r>
            <a:r>
              <a:rPr lang="en-US" sz="1200" b="1" kern="1200" dirty="0">
                <a:solidFill>
                  <a:schemeClr val="tx1"/>
                </a:solidFill>
                <a:effectLst/>
                <a:latin typeface="+mn-lt"/>
                <a:ea typeface="+mn-ea"/>
                <a:cs typeface="+mn-cs"/>
              </a:rPr>
              <a:t>presentation layer </a:t>
            </a:r>
            <a:r>
              <a:rPr lang="en-US" sz="1200" kern="1200" dirty="0">
                <a:solidFill>
                  <a:schemeClr val="tx1"/>
                </a:solidFill>
                <a:effectLst/>
                <a:latin typeface="+mn-lt"/>
                <a:ea typeface="+mn-ea"/>
                <a:cs typeface="+mn-cs"/>
              </a:rPr>
              <a:t>can </a:t>
            </a:r>
          </a:p>
          <a:p>
            <a:pPr marL="228600" indent="-228600">
              <a:buFont typeface="+mj-lt"/>
              <a:buAutoNum type="arabicPeriod"/>
            </a:pPr>
            <a:r>
              <a:rPr lang="en-US" sz="1200" kern="1200" dirty="0">
                <a:solidFill>
                  <a:schemeClr val="tx1"/>
                </a:solidFill>
                <a:effectLst/>
                <a:latin typeface="+mn-lt"/>
                <a:ea typeface="+mn-ea"/>
                <a:cs typeface="+mn-cs"/>
              </a:rPr>
              <a:t>Call methods of the business classes that at some point in turn will call the methods of the database classes to retrieve data from the database</a:t>
            </a:r>
          </a:p>
          <a:p>
            <a:pPr marL="228600" indent="-228600">
              <a:buFont typeface="+mj-lt"/>
              <a:buAutoNum type="arabicPeriod"/>
            </a:pPr>
            <a:r>
              <a:rPr lang="en-US" sz="1200" kern="1200" dirty="0">
                <a:solidFill>
                  <a:schemeClr val="tx1"/>
                </a:solidFill>
                <a:effectLst/>
                <a:latin typeface="+mn-lt"/>
                <a:ea typeface="+mn-ea"/>
                <a:cs typeface="+mn-cs"/>
              </a:rPr>
              <a:t>display the data in these business objects on the form. </a:t>
            </a:r>
          </a:p>
          <a:p>
            <a:pPr marL="0" indent="0">
              <a:buNone/>
            </a:pPr>
            <a:endParaRPr lang="en-US" sz="1200" kern="1200" dirty="0">
              <a:solidFill>
                <a:schemeClr val="tx1"/>
              </a:solidFill>
              <a:effectLst/>
              <a:latin typeface="+mn-lt"/>
              <a:ea typeface="+mn-ea"/>
              <a:cs typeface="+mn-cs"/>
            </a:endParaRPr>
          </a:p>
          <a:p>
            <a:pPr marL="0" indent="0">
              <a:buNone/>
            </a:pPr>
            <a:r>
              <a:rPr lang="en-US" sz="1200" kern="1200" dirty="0">
                <a:solidFill>
                  <a:schemeClr val="tx1"/>
                </a:solidFill>
                <a:effectLst/>
                <a:latin typeface="+mn-lt"/>
                <a:ea typeface="+mn-ea"/>
                <a:cs typeface="+mn-cs"/>
              </a:rPr>
              <a:t>Similarly, when the user adds, updates, or deletes data in a form, the form class in the presentation layer can </a:t>
            </a:r>
          </a:p>
          <a:p>
            <a:pPr marL="228600" indent="-228600">
              <a:buFont typeface="+mj-lt"/>
              <a:buAutoNum type="arabicPeriod"/>
            </a:pPr>
            <a:r>
              <a:rPr lang="en-US" sz="1200" kern="1200" dirty="0">
                <a:solidFill>
                  <a:schemeClr val="tx1"/>
                </a:solidFill>
                <a:effectLst/>
                <a:latin typeface="+mn-lt"/>
                <a:ea typeface="+mn-ea"/>
                <a:cs typeface="+mn-cs"/>
              </a:rPr>
              <a:t>change the data in the related business objects, and </a:t>
            </a:r>
          </a:p>
          <a:p>
            <a:pPr marL="228600" indent="-228600">
              <a:buFont typeface="+mj-lt"/>
              <a:buAutoNum type="arabicPeriod"/>
            </a:pPr>
            <a:r>
              <a:rPr lang="en-US" sz="1200" kern="1200" dirty="0">
                <a:solidFill>
                  <a:schemeClr val="tx1"/>
                </a:solidFill>
                <a:effectLst/>
                <a:latin typeface="+mn-lt"/>
                <a:ea typeface="+mn-ea"/>
                <a:cs typeface="+mn-cs"/>
              </a:rPr>
              <a:t>the business object can in turn call the methods of a database class to save the changes to the database.</a:t>
            </a:r>
          </a:p>
          <a:p>
            <a:pPr marL="0" indent="0">
              <a:buFont typeface="+mj-lt"/>
              <a:buNone/>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Although this approach to application development may seem complicated, using an architecture like this has some distinct </a:t>
            </a:r>
            <a:r>
              <a:rPr lang="en-US" sz="1200" b="1" kern="1200" dirty="0">
                <a:solidFill>
                  <a:schemeClr val="tx1"/>
                </a:solidFill>
                <a:effectLst/>
                <a:latin typeface="+mn-lt"/>
                <a:ea typeface="+mn-ea"/>
                <a:cs typeface="+mn-cs"/>
              </a:rPr>
              <a:t>advantages</a:t>
            </a:r>
            <a:r>
              <a:rPr lang="en-US"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First, it is usually </a:t>
            </a:r>
            <a:r>
              <a:rPr lang="en-US" sz="1200" b="1" kern="1200" dirty="0">
                <a:solidFill>
                  <a:schemeClr val="tx1"/>
                </a:solidFill>
                <a:effectLst/>
                <a:latin typeface="+mn-lt"/>
                <a:ea typeface="+mn-ea"/>
                <a:cs typeface="+mn-cs"/>
              </a:rPr>
              <a:t>easier to debug and maintain </a:t>
            </a:r>
            <a:r>
              <a:rPr lang="en-US" sz="1200" kern="1200" dirty="0">
                <a:solidFill>
                  <a:schemeClr val="tx1"/>
                </a:solidFill>
                <a:effectLst/>
                <a:latin typeface="+mn-lt"/>
                <a:ea typeface="+mn-ea"/>
                <a:cs typeface="+mn-cs"/>
              </a:rPr>
              <a:t>a three-layer application because you have com­plete control over the code.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 contrast, you are forced to rely on a large amount of generated code when you use data sources and datasets.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Second, a three-layer architecture </a:t>
            </a:r>
            <a:r>
              <a:rPr lang="en-US" sz="1200" b="1" kern="1200" dirty="0">
                <a:solidFill>
                  <a:schemeClr val="tx1"/>
                </a:solidFill>
                <a:effectLst/>
                <a:latin typeface="+mn-lt"/>
                <a:ea typeface="+mn-ea"/>
                <a:cs typeface="+mn-cs"/>
              </a:rPr>
              <a:t>allows classes to be shared among applications</a:t>
            </a:r>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 particular, the classes that make up the database and middle layers can be placed in </a:t>
            </a:r>
            <a:r>
              <a:rPr lang="en-US" sz="1200" i="1" kern="1200" dirty="0">
                <a:solidFill>
                  <a:schemeClr val="tx1"/>
                </a:solidFill>
                <a:effectLst/>
                <a:latin typeface="+mn-lt"/>
                <a:ea typeface="+mn-ea"/>
                <a:cs typeface="+mn-cs"/>
              </a:rPr>
              <a:t>class libraries </a:t>
            </a:r>
            <a:r>
              <a:rPr lang="en-US" sz="1200" kern="1200" dirty="0">
                <a:solidFill>
                  <a:schemeClr val="tx1"/>
                </a:solidFill>
                <a:effectLst/>
                <a:latin typeface="+mn-lt"/>
                <a:ea typeface="+mn-ea"/>
                <a:cs typeface="+mn-cs"/>
              </a:rPr>
              <a:t>that can be used by more than one application.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Third, a three-layer architecture </a:t>
            </a:r>
            <a:r>
              <a:rPr lang="en-US" sz="1200" b="1" kern="1200" dirty="0">
                <a:solidFill>
                  <a:schemeClr val="tx1"/>
                </a:solidFill>
                <a:effectLst/>
                <a:latin typeface="+mn-lt"/>
                <a:ea typeface="+mn-ea"/>
                <a:cs typeface="+mn-cs"/>
              </a:rPr>
              <a:t>allows application development to be spread among members of a development team</a:t>
            </a:r>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For instance, one group of developers can work on the database layer, another group on the middle layer, and a third group on the presentation layer.</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Fourth, you can </a:t>
            </a:r>
            <a:r>
              <a:rPr lang="en-US" sz="1200" b="1" kern="1200" dirty="0">
                <a:solidFill>
                  <a:schemeClr val="tx1"/>
                </a:solidFill>
                <a:effectLst/>
                <a:latin typeface="+mn-lt"/>
                <a:ea typeface="+mn-ea"/>
                <a:cs typeface="+mn-cs"/>
              </a:rPr>
              <a:t>run different layers </a:t>
            </a:r>
            <a:r>
              <a:rPr lang="en-US" sz="1200" kern="1200" dirty="0">
                <a:solidFill>
                  <a:schemeClr val="tx1"/>
                </a:solidFill>
                <a:effectLst/>
                <a:latin typeface="+mn-lt"/>
                <a:ea typeface="+mn-ea"/>
                <a:cs typeface="+mn-cs"/>
              </a:rPr>
              <a:t>of an application </a:t>
            </a:r>
            <a:r>
              <a:rPr lang="en-US" sz="1200" b="1" kern="1200" dirty="0">
                <a:solidFill>
                  <a:schemeClr val="tx1"/>
                </a:solidFill>
                <a:effectLst/>
                <a:latin typeface="+mn-lt"/>
                <a:ea typeface="+mn-ea"/>
                <a:cs typeface="+mn-cs"/>
              </a:rPr>
              <a:t>on different servers </a:t>
            </a:r>
            <a:r>
              <a:rPr lang="en-US" sz="1200" kern="1200" dirty="0">
                <a:solidFill>
                  <a:schemeClr val="tx1"/>
                </a:solidFill>
                <a:effectLst/>
                <a:latin typeface="+mn-lt"/>
                <a:ea typeface="+mn-ea"/>
                <a:cs typeface="+mn-cs"/>
              </a:rPr>
              <a:t>to improve performance.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 that case, a three-layer architecture is often referred to as a </a:t>
            </a:r>
            <a:r>
              <a:rPr lang="en-US" sz="1200" i="1" kern="1200" dirty="0">
                <a:solidFill>
                  <a:schemeClr val="tx1"/>
                </a:solidFill>
                <a:effectLst/>
                <a:latin typeface="+mn-lt"/>
                <a:ea typeface="+mn-ea"/>
                <a:cs typeface="+mn-cs"/>
              </a:rPr>
              <a:t>three-tier architecture. </a:t>
            </a:r>
            <a:br>
              <a:rPr lang="en-US" sz="1200" i="1"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But often, these terms are used interchangeably without implying how the layers are implemented in terms of hardware.</a:t>
            </a:r>
          </a:p>
        </p:txBody>
      </p:sp>
      <p:sp>
        <p:nvSpPr>
          <p:cNvPr id="4" name="Slide Number Placeholder 3"/>
          <p:cNvSpPr>
            <a:spLocks noGrp="1"/>
          </p:cNvSpPr>
          <p:nvPr>
            <p:ph type="sldNum" sz="quarter" idx="10"/>
          </p:nvPr>
        </p:nvSpPr>
        <p:spPr/>
        <p:txBody>
          <a:bodyPr/>
          <a:lstStyle/>
          <a:p>
            <a:fld id="{FC524541-15A6-4998-89F4-2D413E1EBC1E}" type="slidenum">
              <a:rPr lang="nl-BE" smtClean="0"/>
              <a:t>15</a:t>
            </a:fld>
            <a:endParaRPr lang="nl-BE"/>
          </a:p>
        </p:txBody>
      </p:sp>
    </p:spTree>
    <p:extLst>
      <p:ext uri="{BB962C8B-B14F-4D97-AF65-F5344CB8AC3E}">
        <p14:creationId xmlns:p14="http://schemas.microsoft.com/office/powerpoint/2010/main" val="3366794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0" u="sng" dirty="0"/>
              <a:t>An overview of ADO.NET</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ADO.NET (ActiveX Data Objects .NET) </a:t>
            </a:r>
            <a:r>
              <a:rPr lang="en-US" sz="1200" kern="1200" dirty="0">
                <a:solidFill>
                  <a:schemeClr val="tx1"/>
                </a:solidFill>
                <a:effectLst/>
                <a:latin typeface="+mn-lt"/>
                <a:ea typeface="+mn-ea"/>
                <a:cs typeface="+mn-cs"/>
              </a:rPr>
              <a:t>is the primary data access API for the .NET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provides the classes that you use as you develop database applications with C# as well as the other .NET languages.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topics that follow, you'll learn the basic ways that you can use the ADO.NET classes for accessing and updating the data in a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We will only discuss the Connected Data Architecture.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C524541-15A6-4998-89F4-2D413E1EBC1E}" type="slidenum">
              <a:rPr lang="nl-BE" smtClean="0"/>
              <a:t>4</a:t>
            </a:fld>
            <a:endParaRPr lang="nl-BE"/>
          </a:p>
        </p:txBody>
      </p:sp>
    </p:spTree>
    <p:extLst>
      <p:ext uri="{BB962C8B-B14F-4D97-AF65-F5344CB8AC3E}">
        <p14:creationId xmlns:p14="http://schemas.microsoft.com/office/powerpoint/2010/main" val="592807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sng" kern="1200" dirty="0">
                <a:solidFill>
                  <a:schemeClr val="tx1"/>
                </a:solidFill>
                <a:effectLst/>
                <a:latin typeface="+mn-lt"/>
                <a:ea typeface="+mn-ea"/>
                <a:cs typeface="+mn-cs"/>
              </a:rPr>
              <a:t>How to use  ADO.NET without using datasets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the method we will use to develop database applications using ADO.NET is to work with the database directly, without using datasets. </a:t>
            </a:r>
          </a:p>
          <a:p>
            <a:r>
              <a:rPr lang="en-US" sz="1200" kern="1200" dirty="0">
                <a:solidFill>
                  <a:schemeClr val="tx1"/>
                </a:solidFill>
                <a:effectLst/>
                <a:latin typeface="+mn-lt"/>
                <a:ea typeface="+mn-ea"/>
                <a:cs typeface="+mn-cs"/>
              </a:rPr>
              <a:t>This approach is illustrated on the slide. </a:t>
            </a:r>
          </a:p>
          <a:p>
            <a:r>
              <a:rPr lang="en-US" sz="1200" kern="1200" dirty="0">
                <a:solidFill>
                  <a:schemeClr val="tx1"/>
                </a:solidFill>
                <a:effectLst/>
                <a:latin typeface="+mn-lt"/>
                <a:ea typeface="+mn-ea"/>
                <a:cs typeface="+mn-cs"/>
              </a:rPr>
              <a:t>As you can see, you use command and connection objects to access the database.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you work this way, you have to provide the code that handles the result of each command. </a:t>
            </a:r>
          </a:p>
          <a:p>
            <a:r>
              <a:rPr lang="en-US" sz="1200" kern="1200" dirty="0">
                <a:solidFill>
                  <a:schemeClr val="tx1"/>
                </a:solidFill>
                <a:effectLst/>
                <a:latin typeface="+mn-lt"/>
                <a:ea typeface="+mn-ea"/>
                <a:cs typeface="+mn-cs"/>
              </a:rPr>
              <a:t>If you issue a command that contains an </a:t>
            </a:r>
            <a:r>
              <a:rPr lang="en-US" sz="1200" i="1" kern="1200" dirty="0">
                <a:solidFill>
                  <a:schemeClr val="tx1"/>
                </a:solidFill>
                <a:effectLst/>
                <a:latin typeface="+mn-lt"/>
                <a:ea typeface="+mn-ea"/>
                <a:cs typeface="+mn-cs"/>
              </a:rPr>
              <a:t>Insert</a:t>
            </a:r>
            <a:r>
              <a:rPr lang="en-US" sz="1200" kern="1200" dirty="0">
                <a:solidFill>
                  <a:schemeClr val="tx1"/>
                </a:solidFill>
                <a:effectLst/>
                <a:latin typeface="+mn-lt"/>
                <a:ea typeface="+mn-ea"/>
                <a:cs typeface="+mn-cs"/>
              </a:rPr>
              <a:t>, </a:t>
            </a:r>
            <a:r>
              <a:rPr lang="en-US" sz="1200" i="1" u="none" kern="1200" dirty="0">
                <a:solidFill>
                  <a:schemeClr val="tx1"/>
                </a:solidFill>
                <a:effectLst/>
                <a:latin typeface="+mn-lt"/>
                <a:ea typeface="+mn-ea"/>
                <a:cs typeface="+mn-cs"/>
              </a:rPr>
              <a:t>Update</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Delete</a:t>
            </a:r>
            <a:r>
              <a:rPr lang="en-US" sz="1200" kern="1200" dirty="0">
                <a:solidFill>
                  <a:schemeClr val="tx1"/>
                </a:solidFill>
                <a:effectLst/>
                <a:latin typeface="+mn-lt"/>
                <a:ea typeface="+mn-ea"/>
                <a:cs typeface="+mn-cs"/>
              </a:rPr>
              <a:t> statement, for example, the result is an integer that indicates the number of rows that were affected by the operation. </a:t>
            </a:r>
          </a:p>
          <a:p>
            <a:r>
              <a:rPr lang="en-US" sz="1200" kern="1200" dirty="0">
                <a:solidFill>
                  <a:schemeClr val="tx1"/>
                </a:solidFill>
                <a:effectLst/>
                <a:latin typeface="+mn-lt"/>
                <a:ea typeface="+mn-ea"/>
                <a:cs typeface="+mn-cs"/>
              </a:rPr>
              <a:t>You can use that information to determine if the operation was successful.</a:t>
            </a:r>
          </a:p>
        </p:txBody>
      </p:sp>
      <p:sp>
        <p:nvSpPr>
          <p:cNvPr id="4" name="Slide Number Placeholder 3"/>
          <p:cNvSpPr>
            <a:spLocks noGrp="1"/>
          </p:cNvSpPr>
          <p:nvPr>
            <p:ph type="sldNum" sz="quarter" idx="10"/>
          </p:nvPr>
        </p:nvSpPr>
        <p:spPr/>
        <p:txBody>
          <a:bodyPr/>
          <a:lstStyle/>
          <a:p>
            <a:fld id="{FC524541-15A6-4998-89F4-2D413E1EBC1E}" type="slidenum">
              <a:rPr lang="nl-BE" smtClean="0"/>
              <a:t>5</a:t>
            </a:fld>
            <a:endParaRPr lang="nl-BE"/>
          </a:p>
        </p:txBody>
      </p:sp>
    </p:spTree>
    <p:extLst>
      <p:ext uri="{BB962C8B-B14F-4D97-AF65-F5344CB8AC3E}">
        <p14:creationId xmlns:p14="http://schemas.microsoft.com/office/powerpoint/2010/main" val="1386114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u="sng" kern="1200" dirty="0">
                <a:solidFill>
                  <a:schemeClr val="tx1"/>
                </a:solidFill>
                <a:effectLst/>
                <a:latin typeface="+mn-lt"/>
                <a:ea typeface="+mn-ea"/>
                <a:cs typeface="+mn-cs"/>
              </a:rPr>
              <a:t>How to use  ADO.NET without using datasets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code example in this slide illustrates how this works. </a:t>
            </a:r>
          </a:p>
          <a:p>
            <a:r>
              <a:rPr lang="en-US" sz="1200" kern="1200" dirty="0">
                <a:solidFill>
                  <a:schemeClr val="tx1"/>
                </a:solidFill>
                <a:effectLst/>
                <a:latin typeface="+mn-lt"/>
                <a:ea typeface="+mn-ea"/>
                <a:cs typeface="+mn-cs"/>
              </a:rPr>
              <a:t>Here, a com­mand that inserts a row into the Vendors table is created. </a:t>
            </a:r>
          </a:p>
          <a:p>
            <a:r>
              <a:rPr lang="en-US" sz="1200" kern="1200" dirty="0">
                <a:solidFill>
                  <a:schemeClr val="tx1"/>
                </a:solidFill>
                <a:effectLst/>
                <a:latin typeface="+mn-lt"/>
                <a:ea typeface="+mn-ea"/>
                <a:cs typeface="+mn-cs"/>
              </a:rPr>
              <a:t>In this case, the </a:t>
            </a:r>
            <a:r>
              <a:rPr lang="en-US" sz="1200" i="1" kern="1200" dirty="0" err="1">
                <a:solidFill>
                  <a:schemeClr val="tx1"/>
                </a:solidFill>
                <a:effectLst/>
                <a:latin typeface="+mn-lt"/>
                <a:ea typeface="+mn-ea"/>
                <a:cs typeface="+mn-cs"/>
              </a:rPr>
              <a:t>lnsert</a:t>
            </a:r>
            <a:r>
              <a:rPr lang="en-US" sz="1200" kern="1200" dirty="0">
                <a:solidFill>
                  <a:schemeClr val="tx1"/>
                </a:solidFill>
                <a:effectLst/>
                <a:latin typeface="+mn-lt"/>
                <a:ea typeface="+mn-ea"/>
                <a:cs typeface="+mn-cs"/>
              </a:rPr>
              <a:t> statement uses parameters to identify the column values that must be supplied. </a:t>
            </a:r>
          </a:p>
          <a:p>
            <a:r>
              <a:rPr lang="en-US" sz="1200" kern="1200" dirty="0">
                <a:solidFill>
                  <a:schemeClr val="tx1"/>
                </a:solidFill>
                <a:effectLst/>
                <a:latin typeface="+mn-lt"/>
                <a:ea typeface="+mn-ea"/>
                <a:cs typeface="+mn-cs"/>
              </a:rPr>
              <a:t>Then, values are assigned to these parameters before the command is executed. </a:t>
            </a:r>
          </a:p>
          <a:p>
            <a:r>
              <a:rPr lang="en-US" sz="1200" kern="1200" dirty="0">
                <a:solidFill>
                  <a:schemeClr val="tx1"/>
                </a:solidFill>
                <a:effectLst/>
                <a:latin typeface="+mn-lt"/>
                <a:ea typeface="+mn-ea"/>
                <a:cs typeface="+mn-cs"/>
              </a:rPr>
              <a:t>Finally, the connection is opened, the command is executed, and the connection is closed.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execute a command that contains a </a:t>
            </a:r>
            <a:r>
              <a:rPr lang="en-US" sz="1200" i="1" kern="1200" dirty="0">
                <a:solidFill>
                  <a:schemeClr val="tx1"/>
                </a:solidFill>
                <a:effectLst/>
                <a:latin typeface="+mn-lt"/>
                <a:ea typeface="+mn-ea"/>
                <a:cs typeface="+mn-cs"/>
              </a:rPr>
              <a:t>Select</a:t>
            </a:r>
            <a:r>
              <a:rPr lang="en-US" sz="1200" kern="1200" dirty="0">
                <a:solidFill>
                  <a:schemeClr val="tx1"/>
                </a:solidFill>
                <a:effectLst/>
                <a:latin typeface="+mn-lt"/>
                <a:ea typeface="+mn-ea"/>
                <a:cs typeface="+mn-cs"/>
              </a:rPr>
              <a:t> statement, the result is a result set that contains the rows you requested. </a:t>
            </a:r>
          </a:p>
          <a:p>
            <a:r>
              <a:rPr lang="en-US" sz="1200" kern="1200" dirty="0">
                <a:solidFill>
                  <a:schemeClr val="tx1"/>
                </a:solidFill>
                <a:effectLst/>
                <a:latin typeface="+mn-lt"/>
                <a:ea typeface="+mn-ea"/>
                <a:cs typeface="+mn-cs"/>
              </a:rPr>
              <a:t>To read through the rows in the result set, you use a </a:t>
            </a:r>
            <a:r>
              <a:rPr lang="en-US" sz="1200" i="1" kern="1200" dirty="0">
                <a:solidFill>
                  <a:schemeClr val="tx1"/>
                </a:solidFill>
                <a:effectLst/>
                <a:latin typeface="+mn-lt"/>
                <a:ea typeface="+mn-ea"/>
                <a:cs typeface="+mn-cs"/>
              </a:rPr>
              <a:t>data reader </a:t>
            </a:r>
            <a:r>
              <a:rPr lang="en-US" sz="1200" kern="1200" dirty="0">
                <a:solidFill>
                  <a:schemeClr val="tx1"/>
                </a:solidFill>
                <a:effectLst/>
                <a:latin typeface="+mn-lt"/>
                <a:ea typeface="+mn-ea"/>
                <a:cs typeface="+mn-cs"/>
              </a:rPr>
              <a:t>object. </a:t>
            </a:r>
          </a:p>
          <a:p>
            <a:r>
              <a:rPr lang="en-US" sz="1200" kern="1200" dirty="0">
                <a:solidFill>
                  <a:schemeClr val="tx1"/>
                </a:solidFill>
                <a:effectLst/>
                <a:latin typeface="+mn-lt"/>
                <a:ea typeface="+mn-ea"/>
                <a:cs typeface="+mn-cs"/>
              </a:rPr>
              <a:t>Although a </a:t>
            </a:r>
            <a:r>
              <a:rPr lang="en-US" sz="1200" i="1" kern="1200" dirty="0">
                <a:solidFill>
                  <a:schemeClr val="tx1"/>
                </a:solidFill>
                <a:effectLst/>
                <a:latin typeface="+mn-lt"/>
                <a:ea typeface="+mn-ea"/>
                <a:cs typeface="+mn-cs"/>
              </a:rPr>
              <a:t>data reader </a:t>
            </a:r>
            <a:r>
              <a:rPr lang="en-US" sz="1200" kern="1200" dirty="0">
                <a:solidFill>
                  <a:schemeClr val="tx1"/>
                </a:solidFill>
                <a:effectLst/>
                <a:latin typeface="+mn-lt"/>
                <a:ea typeface="+mn-ea"/>
                <a:cs typeface="+mn-cs"/>
              </a:rPr>
              <a:t>provides an efficient way of reading the rows in a result set, you can't use it to modify those rows. </a:t>
            </a:r>
          </a:p>
          <a:p>
            <a:r>
              <a:rPr lang="en-US" sz="1200" kern="1200" dirty="0">
                <a:solidFill>
                  <a:schemeClr val="tx1"/>
                </a:solidFill>
                <a:effectLst/>
                <a:latin typeface="+mn-lt"/>
                <a:ea typeface="+mn-ea"/>
                <a:cs typeface="+mn-cs"/>
              </a:rPr>
              <a:t>In addition, it only </a:t>
            </a:r>
            <a:r>
              <a:rPr lang="en-US" sz="1200" kern="1200" dirty="0" err="1">
                <a:solidFill>
                  <a:schemeClr val="tx1"/>
                </a:solidFill>
                <a:effectLst/>
                <a:latin typeface="+mn-lt"/>
                <a:ea typeface="+mn-ea"/>
                <a:cs typeface="+mn-cs"/>
              </a:rPr>
              <a:t>Iets</a:t>
            </a:r>
            <a:r>
              <a:rPr lang="en-US" sz="1200" kern="1200" dirty="0">
                <a:solidFill>
                  <a:schemeClr val="tx1"/>
                </a:solidFill>
                <a:effectLst/>
                <a:latin typeface="+mn-lt"/>
                <a:ea typeface="+mn-ea"/>
                <a:cs typeface="+mn-cs"/>
              </a:rPr>
              <a:t> you read rows in a forward direction, so once you read the next row, the previous row is unavailable. </a:t>
            </a:r>
          </a:p>
          <a:p>
            <a:r>
              <a:rPr lang="en-US" sz="1200" kern="1200" dirty="0">
                <a:solidFill>
                  <a:schemeClr val="tx1"/>
                </a:solidFill>
                <a:effectLst/>
                <a:latin typeface="+mn-lt"/>
                <a:ea typeface="+mn-ea"/>
                <a:cs typeface="+mn-cs"/>
              </a:rPr>
              <a:t>Because of that, you typi­cally use a data reader either to retrieve rows that are displayed in a control such as a combo box, or to retrieve and work with a single database row at a time.</a:t>
            </a:r>
          </a:p>
          <a:p>
            <a:endParaRPr lang="nl-BE" dirty="0"/>
          </a:p>
        </p:txBody>
      </p:sp>
      <p:sp>
        <p:nvSpPr>
          <p:cNvPr id="4" name="Tijdelijke aanduiding voor dianummer 3"/>
          <p:cNvSpPr>
            <a:spLocks noGrp="1"/>
          </p:cNvSpPr>
          <p:nvPr>
            <p:ph type="sldNum" sz="quarter" idx="10"/>
          </p:nvPr>
        </p:nvSpPr>
        <p:spPr/>
        <p:txBody>
          <a:bodyPr/>
          <a:lstStyle/>
          <a:p>
            <a:fld id="{FC524541-15A6-4998-89F4-2D413E1EBC1E}" type="slidenum">
              <a:rPr lang="nl-BE" smtClean="0"/>
              <a:t>6</a:t>
            </a:fld>
            <a:endParaRPr lang="nl-BE"/>
          </a:p>
        </p:txBody>
      </p:sp>
    </p:spTree>
    <p:extLst>
      <p:ext uri="{BB962C8B-B14F-4D97-AF65-F5344CB8AC3E}">
        <p14:creationId xmlns:p14="http://schemas.microsoft.com/office/powerpoint/2010/main" val="1612846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sng" kern="1200" dirty="0">
                <a:solidFill>
                  <a:schemeClr val="tx1"/>
                </a:solidFill>
                <a:effectLst/>
                <a:latin typeface="+mn-lt"/>
                <a:ea typeface="+mn-ea"/>
                <a:cs typeface="+mn-cs"/>
              </a:rPr>
              <a:t>he</a:t>
            </a:r>
            <a:r>
              <a:rPr lang="en-US" sz="1200" b="0" u="sng" kern="1200" baseline="0" dirty="0">
                <a:solidFill>
                  <a:schemeClr val="tx1"/>
                </a:solidFill>
                <a:effectLst/>
                <a:latin typeface="+mn-lt"/>
                <a:ea typeface="+mn-ea"/>
                <a:cs typeface="+mn-cs"/>
              </a:rPr>
              <a:t> </a:t>
            </a:r>
            <a:r>
              <a:rPr lang="en-US" sz="1200" b="0" u="sng" kern="1200" dirty="0">
                <a:solidFill>
                  <a:schemeClr val="tx1"/>
                </a:solidFill>
                <a:effectLst/>
                <a:latin typeface="+mn-lt"/>
                <a:ea typeface="+mn-ea"/>
                <a:cs typeface="+mn-cs"/>
              </a:rPr>
              <a:t>ADO.NET data providers and  their classes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.NET data providers </a:t>
            </a:r>
            <a:r>
              <a:rPr lang="en-US" sz="1200" kern="1200" dirty="0">
                <a:solidFill>
                  <a:schemeClr val="tx1"/>
                </a:solidFill>
                <a:effectLst/>
                <a:latin typeface="+mn-lt"/>
                <a:ea typeface="+mn-ea"/>
                <a:cs typeface="+mn-cs"/>
              </a:rPr>
              <a:t>provide the ADO.NET classes that you use for connecting to and working directly with a database. </a:t>
            </a:r>
          </a:p>
          <a:p>
            <a:r>
              <a:rPr lang="en-US" sz="1200" kern="1200" dirty="0">
                <a:solidFill>
                  <a:schemeClr val="tx1"/>
                </a:solidFill>
                <a:effectLst/>
                <a:latin typeface="+mn-lt"/>
                <a:ea typeface="+mn-ea"/>
                <a:cs typeface="+mn-cs"/>
              </a:rPr>
              <a:t>That's why these classes are sometimes called the </a:t>
            </a:r>
            <a:r>
              <a:rPr lang="en-US" sz="1200" i="1" kern="1200" dirty="0">
                <a:solidFill>
                  <a:schemeClr val="tx1"/>
                </a:solidFill>
                <a:effectLst/>
                <a:latin typeface="+mn-lt"/>
                <a:ea typeface="+mn-ea"/>
                <a:cs typeface="+mn-cs"/>
              </a:rPr>
              <a:t>connected classes. </a:t>
            </a:r>
          </a:p>
          <a:p>
            <a:r>
              <a:rPr lang="en-US" sz="1200" kern="1200" dirty="0">
                <a:solidFill>
                  <a:schemeClr val="tx1"/>
                </a:solidFill>
                <a:effectLst/>
                <a:latin typeface="+mn-lt"/>
                <a:ea typeface="+mn-ea"/>
                <a:cs typeface="+mn-cs"/>
              </a:rPr>
              <a:t>In the topics that follow, you'll learn more about the data providers and the classes that they provide.</a:t>
            </a:r>
          </a:p>
          <a:p>
            <a:br>
              <a:rPr lang="en-US" sz="1200" kern="1200" dirty="0">
                <a:solidFill>
                  <a:schemeClr val="tx1"/>
                </a:solidFill>
                <a:effectLst/>
                <a:latin typeface="+mn-lt"/>
                <a:ea typeface="+mn-ea"/>
                <a:cs typeface="+mn-cs"/>
              </a:rPr>
            </a:br>
            <a:r>
              <a:rPr lang="en-US" sz="1200" b="0" u="sng" kern="1200" dirty="0">
                <a:solidFill>
                  <a:schemeClr val="tx1"/>
                </a:solidFill>
                <a:effectLst/>
                <a:latin typeface="+mn-lt"/>
                <a:ea typeface="+mn-ea"/>
                <a:cs typeface="+mn-cs"/>
              </a:rPr>
              <a:t>The  .NET data providers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All .NET data providers include the core classes for creating the four types of objects listed in the slide. </a:t>
            </a:r>
          </a:p>
          <a:p>
            <a:r>
              <a:rPr lang="en-US" sz="1200" kern="1200" dirty="0">
                <a:solidFill>
                  <a:schemeClr val="tx1"/>
                </a:solidFill>
                <a:effectLst/>
                <a:latin typeface="+mn-lt"/>
                <a:ea typeface="+mn-ea"/>
                <a:cs typeface="+mn-cs"/>
              </a:rPr>
              <a:t>You've already learned the basic functions of these classes, and you'll learn more about these classes throughout this course.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next slide lists the three data providers that come with the .NET Framework.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SQL Server data provider is designed to provide efficient access to a Microsoft SQL Server database.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OLE DB data provider is a generic data provider that can access any database that supports the industry standard OLE DB interface.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And the ODBC provider </a:t>
            </a:r>
            <a:r>
              <a:rPr lang="en-US" sz="1200" kern="1200" dirty="0" err="1">
                <a:solidFill>
                  <a:schemeClr val="tx1"/>
                </a:solidFill>
                <a:effectLst/>
                <a:latin typeface="+mn-lt"/>
                <a:ea typeface="+mn-ea"/>
                <a:cs typeface="+mn-cs"/>
              </a:rPr>
              <a:t>Iets</a:t>
            </a:r>
            <a:r>
              <a:rPr lang="en-US" sz="1200" kern="1200" dirty="0">
                <a:solidFill>
                  <a:schemeClr val="tx1"/>
                </a:solidFill>
                <a:effectLst/>
                <a:latin typeface="+mn-lt"/>
                <a:ea typeface="+mn-ea"/>
                <a:cs typeface="+mn-cs"/>
              </a:rPr>
              <a:t> you access any database that can work with ODBC, another industry standard database inter­face.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Although you can use the OLE DB data provider to access a SQL Server database, you shouldn't do that unless you plan on migrating the data to another database since the SQL Server data provider is optimized for accessing SQL Server data.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Besides the providers that come with the .NET Framework, several data­ base vendors have developed .NET data providers that are optimized for use with their databases. </a:t>
            </a:r>
          </a:p>
          <a:p>
            <a:r>
              <a:rPr lang="en-US" sz="1200" kern="1200" dirty="0">
                <a:solidFill>
                  <a:schemeClr val="tx1"/>
                </a:solidFill>
                <a:effectLst/>
                <a:latin typeface="+mn-lt"/>
                <a:ea typeface="+mn-ea"/>
                <a:cs typeface="+mn-cs"/>
              </a:rPr>
              <a:t>For example, .NET data providers are available for the popular MySQL and Sybase databases as well as fora variety of other data­ bases. </a:t>
            </a:r>
          </a:p>
          <a:p>
            <a:r>
              <a:rPr lang="en-US" sz="1200" kern="1200" dirty="0">
                <a:solidFill>
                  <a:schemeClr val="tx1"/>
                </a:solidFill>
                <a:effectLst/>
                <a:latin typeface="+mn-lt"/>
                <a:ea typeface="+mn-ea"/>
                <a:cs typeface="+mn-cs"/>
              </a:rPr>
              <a:t>Before you develop an application using the OLE DB provider, then, you should check with your database vendor to see if a specialized .NET data provider is available.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second slide after this slide lists the names of the classes you use to create objects using the SQL Server, OLE DB, and ODBC providers. </a:t>
            </a:r>
          </a:p>
          <a:p>
            <a:r>
              <a:rPr lang="en-US" sz="1200" kern="1200" dirty="0">
                <a:solidFill>
                  <a:schemeClr val="tx1"/>
                </a:solidFill>
                <a:effectLst/>
                <a:latin typeface="+mn-lt"/>
                <a:ea typeface="+mn-ea"/>
                <a:cs typeface="+mn-cs"/>
              </a:rPr>
              <a:t>Notice that these classes use prefixes ("</a:t>
            </a:r>
            <a:r>
              <a:rPr lang="en-US" sz="1200" kern="1200" dirty="0" err="1">
                <a:solidFill>
                  <a:schemeClr val="tx1"/>
                </a:solidFill>
                <a:effectLst/>
                <a:latin typeface="+mn-lt"/>
                <a:ea typeface="+mn-ea"/>
                <a:cs typeface="+mn-cs"/>
              </a:rPr>
              <a:t>Sql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OleDb</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Odbc</a:t>
            </a:r>
            <a:r>
              <a:rPr lang="en-US" sz="1200" kern="1200" dirty="0">
                <a:solidFill>
                  <a:schemeClr val="tx1"/>
                </a:solidFill>
                <a:effectLst/>
                <a:latin typeface="+mn-lt"/>
                <a:ea typeface="+mn-ea"/>
                <a:cs typeface="+mn-cs"/>
              </a:rPr>
              <a:t>") to indicate which provider each class belongs to.</a:t>
            </a:r>
          </a:p>
          <a:p>
            <a:r>
              <a:rPr lang="en-US" sz="1200" kern="1200" dirty="0">
                <a:solidFill>
                  <a:schemeClr val="tx1"/>
                </a:solidFill>
                <a:effectLst/>
                <a:latin typeface="+mn-lt"/>
                <a:ea typeface="+mn-ea"/>
                <a:cs typeface="+mn-cs"/>
              </a:rPr>
              <a:t>When you develop a C# application that uses ADO.NET, you'll want to add a using statement for the namespace that contains the data provider classes at the beginning of each source file that uses those classes. </a:t>
            </a:r>
          </a:p>
          <a:p>
            <a:r>
              <a:rPr lang="en-US" sz="1200" kern="1200" dirty="0">
                <a:solidFill>
                  <a:schemeClr val="tx1"/>
                </a:solidFill>
                <a:effectLst/>
                <a:latin typeface="+mn-lt"/>
                <a:ea typeface="+mn-ea"/>
                <a:cs typeface="+mn-cs"/>
              </a:rPr>
              <a:t>That way, you won't have to qualify the references to these classes. These namespaces are listed in the second column.</a:t>
            </a:r>
          </a:p>
          <a:p>
            <a:r>
              <a:rPr lang="en-US" sz="1200" kern="1200" dirty="0">
                <a:solidFill>
                  <a:schemeClr val="tx1"/>
                </a:solidFill>
                <a:effectLst/>
                <a:latin typeface="+mn-lt"/>
                <a:ea typeface="+mn-ea"/>
                <a:cs typeface="+mn-cs"/>
              </a:rPr>
              <a:t>Now that you're familiar with the core classes of the three .NET data providers that come with the .NET Framework, the next four topics describe the classes of the SQL Server data provider in more detail. </a:t>
            </a:r>
          </a:p>
          <a:p>
            <a:r>
              <a:rPr lang="en-US" sz="1200" kern="1200" dirty="0">
                <a:solidFill>
                  <a:schemeClr val="tx1"/>
                </a:solidFill>
                <a:effectLst/>
                <a:latin typeface="+mn-lt"/>
                <a:ea typeface="+mn-ea"/>
                <a:cs typeface="+mn-cs"/>
              </a:rPr>
              <a:t>You should realize, though, that the information presented in these topics applies to the classes of the other data providers as well.</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C524541-15A6-4998-89F4-2D413E1EBC1E}" type="slidenum">
              <a:rPr lang="nl-BE" smtClean="0"/>
              <a:t>7</a:t>
            </a:fld>
            <a:endParaRPr lang="nl-BE"/>
          </a:p>
        </p:txBody>
      </p:sp>
    </p:spTree>
    <p:extLst>
      <p:ext uri="{BB962C8B-B14F-4D97-AF65-F5344CB8AC3E}">
        <p14:creationId xmlns:p14="http://schemas.microsoft.com/office/powerpoint/2010/main" val="3038552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FC524541-15A6-4998-89F4-2D413E1EBC1E}" type="slidenum">
              <a:rPr lang="nl-BE" smtClean="0"/>
              <a:t>9</a:t>
            </a:fld>
            <a:endParaRPr lang="nl-BE"/>
          </a:p>
        </p:txBody>
      </p:sp>
    </p:spTree>
    <p:extLst>
      <p:ext uri="{BB962C8B-B14F-4D97-AF65-F5344CB8AC3E}">
        <p14:creationId xmlns:p14="http://schemas.microsoft.com/office/powerpoint/2010/main" val="2270008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sng" kern="1200" dirty="0">
                <a:solidFill>
                  <a:schemeClr val="tx1"/>
                </a:solidFill>
                <a:effectLst/>
                <a:latin typeface="+mn-lt"/>
                <a:ea typeface="+mn-ea"/>
                <a:cs typeface="+mn-cs"/>
              </a:rPr>
              <a:t>The </a:t>
            </a:r>
            <a:r>
              <a:rPr lang="en-US" sz="1200" b="0" u="sng" kern="1200" dirty="0" err="1">
                <a:solidFill>
                  <a:schemeClr val="tx1"/>
                </a:solidFill>
                <a:effectLst/>
                <a:latin typeface="+mn-lt"/>
                <a:ea typeface="+mn-ea"/>
                <a:cs typeface="+mn-cs"/>
              </a:rPr>
              <a:t>SqlConnection</a:t>
            </a:r>
            <a:r>
              <a:rPr lang="en-US" sz="1200" b="0" u="sng" kern="1200" dirty="0">
                <a:solidFill>
                  <a:schemeClr val="tx1"/>
                </a:solidFill>
                <a:effectLst/>
                <a:latin typeface="+mn-lt"/>
                <a:ea typeface="+mn-ea"/>
                <a:cs typeface="+mn-cs"/>
              </a:rPr>
              <a:t> class</a:t>
            </a:r>
          </a:p>
          <a:p>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Before you can access the data in a database, you have to create </a:t>
            </a:r>
            <a:r>
              <a:rPr lang="en-US" sz="1200" b="1" kern="1200" dirty="0">
                <a:solidFill>
                  <a:schemeClr val="tx1"/>
                </a:solidFill>
                <a:effectLst/>
                <a:latin typeface="+mn-lt"/>
                <a:ea typeface="+mn-ea"/>
                <a:cs typeface="+mn-cs"/>
              </a:rPr>
              <a:t>a connec­tion object </a:t>
            </a:r>
            <a:r>
              <a:rPr lang="en-US" sz="1200" kern="1200" dirty="0">
                <a:solidFill>
                  <a:schemeClr val="tx1"/>
                </a:solidFill>
                <a:effectLst/>
                <a:latin typeface="+mn-lt"/>
                <a:ea typeface="+mn-ea"/>
                <a:cs typeface="+mn-cs"/>
              </a:rPr>
              <a:t>that defines the connection to the database. </a:t>
            </a:r>
          </a:p>
          <a:p>
            <a:r>
              <a:rPr lang="en-US" sz="1200" kern="1200" dirty="0">
                <a:solidFill>
                  <a:schemeClr val="tx1"/>
                </a:solidFill>
                <a:effectLst/>
                <a:latin typeface="+mn-lt"/>
                <a:ea typeface="+mn-ea"/>
                <a:cs typeface="+mn-cs"/>
              </a:rPr>
              <a:t>To do that, you use the </a:t>
            </a:r>
            <a:r>
              <a:rPr lang="en-US" sz="1200" b="1" i="1" kern="1200" dirty="0" err="1">
                <a:solidFill>
                  <a:schemeClr val="tx1"/>
                </a:solidFill>
                <a:effectLst/>
                <a:latin typeface="+mn-lt"/>
                <a:ea typeface="+mn-ea"/>
                <a:cs typeface="+mn-cs"/>
              </a:rPr>
              <a:t>SqlConnection</a:t>
            </a:r>
            <a:r>
              <a:rPr lang="en-US" sz="1200" kern="1200" dirty="0">
                <a:solidFill>
                  <a:schemeClr val="tx1"/>
                </a:solidFill>
                <a:effectLst/>
                <a:latin typeface="+mn-lt"/>
                <a:ea typeface="+mn-ea"/>
                <a:cs typeface="+mn-cs"/>
              </a:rPr>
              <a:t> class presented in the slide.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most important property of the </a:t>
            </a:r>
            <a:r>
              <a:rPr lang="en-US" sz="1200" i="1" kern="1200" dirty="0" err="1">
                <a:solidFill>
                  <a:schemeClr val="tx1"/>
                </a:solidFill>
                <a:effectLst/>
                <a:latin typeface="+mn-lt"/>
                <a:ea typeface="+mn-ea"/>
                <a:cs typeface="+mn-cs"/>
              </a:rPr>
              <a:t>SqlConnection</a:t>
            </a:r>
            <a:r>
              <a:rPr lang="en-US" sz="1200" kern="1200" dirty="0">
                <a:solidFill>
                  <a:schemeClr val="tx1"/>
                </a:solidFill>
                <a:effectLst/>
                <a:latin typeface="+mn-lt"/>
                <a:ea typeface="+mn-ea"/>
                <a:cs typeface="+mn-cs"/>
              </a:rPr>
              <a:t> class is </a:t>
            </a:r>
            <a:r>
              <a:rPr lang="en-US" sz="1200" b="1" i="1" kern="1200" dirty="0" err="1">
                <a:solidFill>
                  <a:schemeClr val="tx1"/>
                </a:solidFill>
                <a:effectLst/>
                <a:latin typeface="+mn-lt"/>
                <a:ea typeface="+mn-ea"/>
                <a:cs typeface="+mn-cs"/>
              </a:rPr>
              <a:t>ConnectionString</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 </a:t>
            </a:r>
            <a:r>
              <a:rPr lang="en-US" sz="1200" i="1" kern="1200" dirty="0">
                <a:solidFill>
                  <a:schemeClr val="tx1"/>
                </a:solidFill>
                <a:effectLst/>
                <a:latin typeface="+mn-lt"/>
                <a:ea typeface="+mn-ea"/>
                <a:cs typeface="+mn-cs"/>
              </a:rPr>
              <a:t>connection string </a:t>
            </a:r>
            <a:r>
              <a:rPr lang="en-US" sz="1200" kern="1200" dirty="0">
                <a:solidFill>
                  <a:schemeClr val="tx1"/>
                </a:solidFill>
                <a:effectLst/>
                <a:latin typeface="+mn-lt"/>
                <a:ea typeface="+mn-ea"/>
                <a:cs typeface="+mn-cs"/>
              </a:rPr>
              <a:t>is a text string that provides the informa­tion necessary to establish a connection to a database. </a:t>
            </a:r>
          </a:p>
          <a:p>
            <a:r>
              <a:rPr lang="en-US" sz="1200" kern="1200" dirty="0">
                <a:solidFill>
                  <a:schemeClr val="tx1"/>
                </a:solidFill>
                <a:effectLst/>
                <a:latin typeface="+mn-lt"/>
                <a:ea typeface="+mn-ea"/>
                <a:cs typeface="+mn-cs"/>
              </a:rPr>
              <a:t>That means it includes information such as the name of the database you want to access and the database server that contains it. </a:t>
            </a:r>
          </a:p>
          <a:p>
            <a:r>
              <a:rPr lang="en-US" sz="1200" kern="1200" dirty="0">
                <a:solidFill>
                  <a:schemeClr val="tx1"/>
                </a:solidFill>
                <a:effectLst/>
                <a:latin typeface="+mn-lt"/>
                <a:ea typeface="+mn-ea"/>
                <a:cs typeface="+mn-cs"/>
              </a:rPr>
              <a:t>It can also contain authentication information such as a user ID and password.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two methods of the </a:t>
            </a:r>
            <a:r>
              <a:rPr lang="en-US" sz="1200" kern="1200" dirty="0" err="1">
                <a:solidFill>
                  <a:schemeClr val="tx1"/>
                </a:solidFill>
                <a:effectLst/>
                <a:latin typeface="+mn-lt"/>
                <a:ea typeface="+mn-ea"/>
                <a:cs typeface="+mn-cs"/>
              </a:rPr>
              <a:t>SqlConnection</a:t>
            </a:r>
            <a:r>
              <a:rPr lang="en-US" sz="1200" kern="1200" dirty="0">
                <a:solidFill>
                  <a:schemeClr val="tx1"/>
                </a:solidFill>
                <a:effectLst/>
                <a:latin typeface="+mn-lt"/>
                <a:ea typeface="+mn-ea"/>
                <a:cs typeface="+mn-cs"/>
              </a:rPr>
              <a:t> class shown in this slide let you open and close the connection. </a:t>
            </a:r>
          </a:p>
          <a:p>
            <a:r>
              <a:rPr lang="en-US" sz="1200" kern="1200" dirty="0">
                <a:solidFill>
                  <a:schemeClr val="tx1"/>
                </a:solidFill>
                <a:effectLst/>
                <a:latin typeface="+mn-lt"/>
                <a:ea typeface="+mn-ea"/>
                <a:cs typeface="+mn-cs"/>
              </a:rPr>
              <a:t>In general, you should leave a connection open only while data is being retrieved or updated. </a:t>
            </a:r>
          </a:p>
          <a:p>
            <a:r>
              <a:rPr lang="en-US" sz="1200" kern="1200" dirty="0">
                <a:solidFill>
                  <a:schemeClr val="tx1"/>
                </a:solidFill>
                <a:effectLst/>
                <a:latin typeface="+mn-lt"/>
                <a:ea typeface="+mn-ea"/>
                <a:cs typeface="+mn-cs"/>
              </a:rPr>
              <a:t>That's why when you use a data adapter (disconnected data architecture), the connection is opened and closed for you. In that case, you don't need to use the Open and Close methods.</a:t>
            </a:r>
          </a:p>
        </p:txBody>
      </p:sp>
      <p:sp>
        <p:nvSpPr>
          <p:cNvPr id="4" name="Slide Number Placeholder 3"/>
          <p:cNvSpPr>
            <a:spLocks noGrp="1"/>
          </p:cNvSpPr>
          <p:nvPr>
            <p:ph type="sldNum" sz="quarter" idx="10"/>
          </p:nvPr>
        </p:nvSpPr>
        <p:spPr/>
        <p:txBody>
          <a:bodyPr/>
          <a:lstStyle/>
          <a:p>
            <a:fld id="{FC524541-15A6-4998-89F4-2D413E1EBC1E}" type="slidenum">
              <a:rPr lang="nl-BE" smtClean="0"/>
              <a:t>11</a:t>
            </a:fld>
            <a:endParaRPr lang="nl-BE"/>
          </a:p>
        </p:txBody>
      </p:sp>
    </p:spTree>
    <p:extLst>
      <p:ext uri="{BB962C8B-B14F-4D97-AF65-F5344CB8AC3E}">
        <p14:creationId xmlns:p14="http://schemas.microsoft.com/office/powerpoint/2010/main" val="747032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sng" kern="1200" dirty="0">
                <a:solidFill>
                  <a:schemeClr val="tx1"/>
                </a:solidFill>
                <a:effectLst/>
                <a:latin typeface="+mn-lt"/>
                <a:ea typeface="+mn-ea"/>
                <a:cs typeface="+mn-cs"/>
              </a:rPr>
              <a:t>The </a:t>
            </a:r>
            <a:r>
              <a:rPr lang="en-US" sz="1200" b="0" u="sng" kern="1200" dirty="0" err="1">
                <a:solidFill>
                  <a:schemeClr val="tx1"/>
                </a:solidFill>
                <a:effectLst/>
                <a:latin typeface="+mn-lt"/>
                <a:ea typeface="+mn-ea"/>
                <a:cs typeface="+mn-cs"/>
              </a:rPr>
              <a:t>SqlCommand</a:t>
            </a:r>
            <a:r>
              <a:rPr lang="en-US" sz="1200" b="0" u="sng" kern="1200" dirty="0">
                <a:solidFill>
                  <a:schemeClr val="tx1"/>
                </a:solidFill>
                <a:effectLst/>
                <a:latin typeface="+mn-lt"/>
                <a:ea typeface="+mn-ea"/>
                <a:cs typeface="+mn-cs"/>
              </a:rPr>
              <a:t> class</a:t>
            </a:r>
          </a:p>
          <a:p>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execute a </a:t>
            </a:r>
            <a:r>
              <a:rPr lang="en-US" sz="1200" b="0" kern="1200" dirty="0">
                <a:solidFill>
                  <a:schemeClr val="tx1"/>
                </a:solidFill>
                <a:effectLst/>
                <a:latin typeface="+mn-lt"/>
                <a:ea typeface="+mn-ea"/>
                <a:cs typeface="+mn-cs"/>
              </a:rPr>
              <a:t>SQL</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statement against a </a:t>
            </a:r>
            <a:r>
              <a:rPr lang="en-US" sz="1200" b="0" kern="1200" dirty="0">
                <a:solidFill>
                  <a:schemeClr val="tx1"/>
                </a:solidFill>
                <a:effectLst/>
                <a:latin typeface="+mn-lt"/>
                <a:ea typeface="+mn-ea"/>
                <a:cs typeface="+mn-cs"/>
              </a:rPr>
              <a:t>SQL</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Server database, you create a </a:t>
            </a:r>
            <a:r>
              <a:rPr lang="en-US" sz="1200" b="1" i="1" kern="1200" dirty="0" err="1">
                <a:solidFill>
                  <a:schemeClr val="tx1"/>
                </a:solidFill>
                <a:effectLst/>
                <a:latin typeface="+mn-lt"/>
                <a:ea typeface="+mn-ea"/>
                <a:cs typeface="+mn-cs"/>
              </a:rPr>
              <a:t>SqlCommand</a:t>
            </a:r>
            <a:r>
              <a:rPr lang="en-US" sz="1200" kern="1200" dirty="0">
                <a:solidFill>
                  <a:schemeClr val="tx1"/>
                </a:solidFill>
                <a:effectLst/>
                <a:latin typeface="+mn-lt"/>
                <a:ea typeface="+mn-ea"/>
                <a:cs typeface="+mn-cs"/>
              </a:rPr>
              <a:t> object that contains the statement.</a:t>
            </a:r>
            <a:r>
              <a:rPr lang="en-US" sz="1200" kern="1200" baseline="0" dirty="0">
                <a:solidFill>
                  <a:schemeClr val="tx1"/>
                </a:solidFill>
                <a:effectLst/>
                <a:latin typeface="+mn-lt"/>
                <a:ea typeface="+mn-ea"/>
                <a:cs typeface="+mn-cs"/>
              </a:rPr>
              <a:t> </a:t>
            </a:r>
          </a:p>
          <a:p>
            <a:r>
              <a:rPr lang="en-US" sz="1200" kern="1200" baseline="0" dirty="0">
                <a:solidFill>
                  <a:schemeClr val="tx1"/>
                </a:solidFill>
                <a:effectLst/>
                <a:latin typeface="+mn-lt"/>
                <a:ea typeface="+mn-ea"/>
                <a:cs typeface="+mn-cs"/>
              </a:rPr>
              <a:t>The slide </a:t>
            </a:r>
            <a:r>
              <a:rPr lang="en-US" sz="1200" kern="1200" dirty="0">
                <a:solidFill>
                  <a:schemeClr val="tx1"/>
                </a:solidFill>
                <a:effectLst/>
                <a:latin typeface="+mn-lt"/>
                <a:ea typeface="+mn-ea"/>
                <a:cs typeface="+mn-cs"/>
              </a:rPr>
              <a:t>presents the </a:t>
            </a:r>
            <a:r>
              <a:rPr lang="en-US" sz="1200" i="1" kern="1200" dirty="0" err="1">
                <a:solidFill>
                  <a:schemeClr val="tx1"/>
                </a:solidFill>
                <a:effectLst/>
                <a:latin typeface="+mn-lt"/>
                <a:ea typeface="+mn-ea"/>
                <a:cs typeface="+mn-cs"/>
              </a:rPr>
              <a:t>SqlCommand</a:t>
            </a:r>
            <a:r>
              <a:rPr lang="en-US" sz="1200" kern="1200" dirty="0">
                <a:solidFill>
                  <a:schemeClr val="tx1"/>
                </a:solidFill>
                <a:effectLst/>
                <a:latin typeface="+mn-lt"/>
                <a:ea typeface="+mn-ea"/>
                <a:cs typeface="+mn-cs"/>
              </a:rPr>
              <a:t> class you use to create this object.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Notice that the </a:t>
            </a:r>
            <a:r>
              <a:rPr lang="en-US" sz="1200" b="0" i="1" kern="1200" dirty="0">
                <a:solidFill>
                  <a:schemeClr val="tx1"/>
                </a:solidFill>
                <a:effectLst/>
                <a:latin typeface="+mn-lt"/>
                <a:ea typeface="+mn-ea"/>
                <a:cs typeface="+mn-cs"/>
              </a:rPr>
              <a:t>Connection</a:t>
            </a:r>
            <a:r>
              <a:rPr lang="en-US" sz="1200" kern="1200" dirty="0">
                <a:solidFill>
                  <a:schemeClr val="tx1"/>
                </a:solidFill>
                <a:effectLst/>
                <a:latin typeface="+mn-lt"/>
                <a:ea typeface="+mn-ea"/>
                <a:cs typeface="+mn-cs"/>
              </a:rPr>
              <a:t> property of this class associates the command with a </a:t>
            </a:r>
            <a:r>
              <a:rPr lang="en-US" sz="1200" b="1" i="1" kern="1200" dirty="0" err="1">
                <a:solidFill>
                  <a:schemeClr val="tx1"/>
                </a:solidFill>
                <a:effectLst/>
                <a:latin typeface="+mn-lt"/>
                <a:ea typeface="+mn-ea"/>
                <a:cs typeface="+mn-cs"/>
              </a:rPr>
              <a:t>SqlConnection</a:t>
            </a:r>
            <a:r>
              <a:rPr lang="en-US" sz="1200" b="1" kern="1200" dirty="0">
                <a:solidFill>
                  <a:schemeClr val="tx1"/>
                </a:solidFill>
                <a:effectLst/>
                <a:latin typeface="+mn-lt"/>
                <a:ea typeface="+mn-ea"/>
                <a:cs typeface="+mn-cs"/>
              </a:rPr>
              <a:t> object</a:t>
            </a:r>
            <a:r>
              <a:rPr lang="en-US" sz="1200" kern="1200" dirty="0">
                <a:solidFill>
                  <a:schemeClr val="tx1"/>
                </a:solidFill>
                <a:effectLst/>
                <a:latin typeface="+mn-lt"/>
                <a:ea typeface="+mn-ea"/>
                <a:cs typeface="+mn-cs"/>
              </a:rPr>
              <a:t>, and the </a:t>
            </a:r>
            <a:r>
              <a:rPr lang="en-US" sz="1200" b="1" i="1" kern="1200" dirty="0" err="1">
                <a:solidFill>
                  <a:schemeClr val="tx1"/>
                </a:solidFill>
                <a:effectLst/>
                <a:latin typeface="+mn-lt"/>
                <a:ea typeface="+mn-ea"/>
                <a:cs typeface="+mn-cs"/>
              </a:rPr>
              <a:t>CommandText</a:t>
            </a:r>
            <a:r>
              <a:rPr lang="en-US" sz="1200" b="1" kern="1200" dirty="0">
                <a:solidFill>
                  <a:schemeClr val="tx1"/>
                </a:solidFill>
                <a:effectLst/>
                <a:latin typeface="+mn-lt"/>
                <a:ea typeface="+mn-ea"/>
                <a:cs typeface="+mn-cs"/>
              </a:rPr>
              <a:t> property </a:t>
            </a:r>
            <a:r>
              <a:rPr lang="en-US" sz="1200" kern="1200" dirty="0">
                <a:solidFill>
                  <a:schemeClr val="tx1"/>
                </a:solidFill>
                <a:effectLst/>
                <a:latin typeface="+mn-lt"/>
                <a:ea typeface="+mn-ea"/>
                <a:cs typeface="+mn-cs"/>
              </a:rPr>
              <a:t>contains the </a:t>
            </a:r>
            <a:r>
              <a:rPr lang="en-US" sz="1200" b="0" kern="1200" dirty="0">
                <a:solidFill>
                  <a:schemeClr val="tx1"/>
                </a:solidFill>
                <a:effectLst/>
                <a:latin typeface="+mn-lt"/>
                <a:ea typeface="+mn-ea"/>
                <a:cs typeface="+mn-cs"/>
              </a:rPr>
              <a:t>SQL</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statement to be executed.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t>
            </a:r>
            <a:r>
              <a:rPr lang="en-US" sz="1200" i="1" kern="1200" dirty="0" err="1">
                <a:solidFill>
                  <a:schemeClr val="tx1"/>
                </a:solidFill>
                <a:effectLst/>
                <a:latin typeface="+mn-lt"/>
                <a:ea typeface="+mn-ea"/>
                <a:cs typeface="+mn-cs"/>
              </a:rPr>
              <a:t>CommandType</a:t>
            </a:r>
            <a:r>
              <a:rPr lang="en-US" sz="1200" kern="1200" dirty="0">
                <a:solidFill>
                  <a:schemeClr val="tx1"/>
                </a:solidFill>
                <a:effectLst/>
                <a:latin typeface="+mn-lt"/>
                <a:ea typeface="+mn-ea"/>
                <a:cs typeface="+mn-cs"/>
              </a:rPr>
              <a:t> property indicates how the command object should interpret the value of the </a:t>
            </a:r>
            <a:r>
              <a:rPr lang="en-US" sz="1200" i="1" kern="1200" dirty="0" err="1">
                <a:solidFill>
                  <a:schemeClr val="tx1"/>
                </a:solidFill>
                <a:effectLst/>
                <a:latin typeface="+mn-lt"/>
                <a:ea typeface="+mn-ea"/>
                <a:cs typeface="+mn-cs"/>
              </a:rPr>
              <a:t>CommandText</a:t>
            </a:r>
            <a:r>
              <a:rPr lang="en-US" sz="1200" kern="1200" dirty="0">
                <a:solidFill>
                  <a:schemeClr val="tx1"/>
                </a:solidFill>
                <a:effectLst/>
                <a:latin typeface="+mn-lt"/>
                <a:ea typeface="+mn-ea"/>
                <a:cs typeface="+mn-cs"/>
              </a:rPr>
              <a:t> property. </a:t>
            </a:r>
          </a:p>
          <a:p>
            <a:r>
              <a:rPr lang="en-US" sz="1200" kern="1200" dirty="0" err="1">
                <a:solidFill>
                  <a:schemeClr val="tx1"/>
                </a:solidFill>
                <a:effectLst/>
                <a:latin typeface="+mn-lt"/>
                <a:ea typeface="+mn-ea"/>
                <a:cs typeface="+mn-cs"/>
              </a:rPr>
              <a:t>lnstead</a:t>
            </a:r>
            <a:r>
              <a:rPr lang="en-US" sz="1200" kern="1200" dirty="0">
                <a:solidFill>
                  <a:schemeClr val="tx1"/>
                </a:solidFill>
                <a:effectLst/>
                <a:latin typeface="+mn-lt"/>
                <a:ea typeface="+mn-ea"/>
                <a:cs typeface="+mn-cs"/>
              </a:rPr>
              <a:t> of specifying a SQL statement for the </a:t>
            </a:r>
            <a:r>
              <a:rPr lang="en-US" sz="1200" i="1" kern="1200" dirty="0" err="1">
                <a:solidFill>
                  <a:schemeClr val="tx1"/>
                </a:solidFill>
                <a:effectLst/>
                <a:latin typeface="+mn-lt"/>
                <a:ea typeface="+mn-ea"/>
                <a:cs typeface="+mn-cs"/>
              </a:rPr>
              <a:t>CommandText</a:t>
            </a:r>
            <a:r>
              <a:rPr lang="en-US" sz="1200" kern="1200" dirty="0">
                <a:solidFill>
                  <a:schemeClr val="tx1"/>
                </a:solidFill>
                <a:effectLst/>
                <a:latin typeface="+mn-lt"/>
                <a:ea typeface="+mn-ea"/>
                <a:cs typeface="+mn-cs"/>
              </a:rPr>
              <a:t> property, for example, you can specify the name of a stored procedure. </a:t>
            </a:r>
          </a:p>
          <a:p>
            <a:r>
              <a:rPr lang="en-US" sz="1200" kern="1200" dirty="0">
                <a:solidFill>
                  <a:schemeClr val="tx1"/>
                </a:solidFill>
                <a:effectLst/>
                <a:latin typeface="+mn-lt"/>
                <a:ea typeface="+mn-ea"/>
                <a:cs typeface="+mn-cs"/>
              </a:rPr>
              <a:t>If you specify a SQL statement, you set the value of the </a:t>
            </a:r>
            <a:r>
              <a:rPr lang="en-US" sz="1200" i="1" kern="1200" dirty="0" err="1">
                <a:solidFill>
                  <a:schemeClr val="tx1"/>
                </a:solidFill>
                <a:effectLst/>
                <a:latin typeface="+mn-lt"/>
                <a:ea typeface="+mn-ea"/>
                <a:cs typeface="+mn-cs"/>
              </a:rPr>
              <a:t>CommandType</a:t>
            </a:r>
            <a:r>
              <a:rPr lang="en-US" sz="1200" kern="1200" dirty="0">
                <a:solidFill>
                  <a:schemeClr val="tx1"/>
                </a:solidFill>
                <a:effectLst/>
                <a:latin typeface="+mn-lt"/>
                <a:ea typeface="+mn-ea"/>
                <a:cs typeface="+mn-cs"/>
              </a:rPr>
              <a:t> property to </a:t>
            </a:r>
            <a:r>
              <a:rPr lang="en-US" sz="1200" i="1" kern="1200" dirty="0" err="1">
                <a:solidFill>
                  <a:schemeClr val="tx1"/>
                </a:solidFill>
                <a:effectLst/>
                <a:latin typeface="+mn-lt"/>
                <a:ea typeface="+mn-ea"/>
                <a:cs typeface="+mn-cs"/>
              </a:rPr>
              <a:t>CommandType.Text</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If you specify the name of a stored procedure, you set it to </a:t>
            </a:r>
            <a:r>
              <a:rPr lang="en-US" sz="1200" i="1" kern="1200" dirty="0" err="1">
                <a:solidFill>
                  <a:schemeClr val="tx1"/>
                </a:solidFill>
                <a:effectLst/>
                <a:latin typeface="+mn-lt"/>
                <a:ea typeface="+mn-ea"/>
                <a:cs typeface="+mn-cs"/>
              </a:rPr>
              <a:t>CommandType.StoredProcedure</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can execute a command object directly using one of the three </a:t>
            </a:r>
            <a:r>
              <a:rPr lang="en-US" sz="1200" i="1" kern="1200" dirty="0">
                <a:solidFill>
                  <a:schemeClr val="tx1"/>
                </a:solidFill>
                <a:effectLst/>
                <a:latin typeface="+mn-lt"/>
                <a:ea typeface="+mn-ea"/>
                <a:cs typeface="+mn-cs"/>
              </a:rPr>
              <a:t>Execute</a:t>
            </a:r>
            <a:r>
              <a:rPr lang="en-US" sz="1200" kern="1200" dirty="0">
                <a:solidFill>
                  <a:schemeClr val="tx1"/>
                </a:solidFill>
                <a:effectLst/>
                <a:latin typeface="+mn-lt"/>
                <a:ea typeface="+mn-ea"/>
                <a:cs typeface="+mn-cs"/>
              </a:rPr>
              <a:t> methods shown in the next slide. </a:t>
            </a:r>
          </a:p>
          <a:p>
            <a:r>
              <a:rPr lang="en-US" sz="1200" kern="1200" dirty="0">
                <a:solidFill>
                  <a:schemeClr val="tx1"/>
                </a:solidFill>
                <a:effectLst/>
                <a:latin typeface="+mn-lt"/>
                <a:ea typeface="+mn-ea"/>
                <a:cs typeface="+mn-cs"/>
              </a:rPr>
              <a:t>If the command contains a </a:t>
            </a:r>
            <a:r>
              <a:rPr lang="en-US" sz="1200" i="1" kern="1200" dirty="0">
                <a:solidFill>
                  <a:schemeClr val="tx1"/>
                </a:solidFill>
                <a:effectLst/>
                <a:latin typeface="+mn-lt"/>
                <a:ea typeface="+mn-ea"/>
                <a:cs typeface="+mn-cs"/>
              </a:rPr>
              <a:t>Select</a:t>
            </a:r>
            <a:r>
              <a:rPr lang="en-US" sz="1200" kern="1200" dirty="0">
                <a:solidFill>
                  <a:schemeClr val="tx1"/>
                </a:solidFill>
                <a:effectLst/>
                <a:latin typeface="+mn-lt"/>
                <a:ea typeface="+mn-ea"/>
                <a:cs typeface="+mn-cs"/>
              </a:rPr>
              <a:t> statement, for example, you can execute it using either </a:t>
            </a:r>
            <a:r>
              <a:rPr lang="en-US" sz="1200" i="1" kern="1200" dirty="0" err="1">
                <a:solidFill>
                  <a:schemeClr val="tx1"/>
                </a:solidFill>
                <a:effectLst/>
                <a:latin typeface="+mn-lt"/>
                <a:ea typeface="+mn-ea"/>
                <a:cs typeface="+mn-cs"/>
              </a:rPr>
              <a:t>ExecuteReader</a:t>
            </a:r>
            <a:r>
              <a:rPr lang="en-US" sz="1200" kern="1200" dirty="0">
                <a:solidFill>
                  <a:schemeClr val="tx1"/>
                </a:solidFill>
                <a:effectLst/>
                <a:latin typeface="+mn-lt"/>
                <a:ea typeface="+mn-ea"/>
                <a:cs typeface="+mn-cs"/>
              </a:rPr>
              <a:t> or </a:t>
            </a:r>
            <a:r>
              <a:rPr lang="en-US" sz="1200" i="1" kern="1200" dirty="0" err="1">
                <a:solidFill>
                  <a:schemeClr val="tx1"/>
                </a:solidFill>
                <a:effectLst/>
                <a:latin typeface="+mn-lt"/>
                <a:ea typeface="+mn-ea"/>
                <a:cs typeface="+mn-cs"/>
              </a:rPr>
              <a:t>ExecuteScalar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If you use </a:t>
            </a:r>
            <a:r>
              <a:rPr lang="en-US" sz="1200" b="1" i="1" kern="1200" dirty="0" err="1">
                <a:solidFill>
                  <a:schemeClr val="tx1"/>
                </a:solidFill>
                <a:effectLst/>
                <a:latin typeface="+mn-lt"/>
                <a:ea typeface="+mn-ea"/>
                <a:cs typeface="+mn-cs"/>
              </a:rPr>
              <a:t>ExecuteReader</a:t>
            </a:r>
            <a:r>
              <a:rPr lang="en-US" sz="1200" kern="1200" dirty="0">
                <a:solidFill>
                  <a:schemeClr val="tx1"/>
                </a:solidFill>
                <a:effectLst/>
                <a:latin typeface="+mn-lt"/>
                <a:ea typeface="+mn-ea"/>
                <a:cs typeface="+mn-cs"/>
              </a:rPr>
              <a:t>, the results are returned as a </a:t>
            </a:r>
            <a:r>
              <a:rPr lang="en-US" sz="1200" i="1" kern="1200" dirty="0" err="1">
                <a:solidFill>
                  <a:schemeClr val="tx1"/>
                </a:solidFill>
                <a:effectLst/>
                <a:latin typeface="+mn-lt"/>
                <a:ea typeface="+mn-ea"/>
                <a:cs typeface="+mn-cs"/>
              </a:rPr>
              <a:t>DataReader</a:t>
            </a:r>
            <a:r>
              <a:rPr lang="en-US" sz="1200" kern="1200" dirty="0">
                <a:solidFill>
                  <a:schemeClr val="tx1"/>
                </a:solidFill>
                <a:effectLst/>
                <a:latin typeface="+mn-lt"/>
                <a:ea typeface="+mn-ea"/>
                <a:cs typeface="+mn-cs"/>
              </a:rPr>
              <a:t> object. </a:t>
            </a:r>
          </a:p>
          <a:p>
            <a:r>
              <a:rPr lang="en-US" sz="1200" kern="1200" dirty="0">
                <a:solidFill>
                  <a:schemeClr val="tx1"/>
                </a:solidFill>
                <a:effectLst/>
                <a:latin typeface="+mn-lt"/>
                <a:ea typeface="+mn-ea"/>
                <a:cs typeface="+mn-cs"/>
              </a:rPr>
              <a:t>If you use </a:t>
            </a:r>
            <a:r>
              <a:rPr lang="en-US" sz="1200" b="1" i="1" kern="1200" dirty="0" err="1">
                <a:solidFill>
                  <a:schemeClr val="tx1"/>
                </a:solidFill>
                <a:effectLst/>
                <a:latin typeface="+mn-lt"/>
                <a:ea typeface="+mn-ea"/>
                <a:cs typeface="+mn-cs"/>
              </a:rPr>
              <a:t>ExecuteScalar</a:t>
            </a:r>
            <a:r>
              <a:rPr lang="en-US" sz="1200" kern="1200" dirty="0">
                <a:solidFill>
                  <a:schemeClr val="tx1"/>
                </a:solidFill>
                <a:effectLst/>
                <a:latin typeface="+mn-lt"/>
                <a:ea typeface="+mn-ea"/>
                <a:cs typeface="+mn-cs"/>
              </a:rPr>
              <a:t>, only the value in the first column and row of the query results is returned. </a:t>
            </a:r>
          </a:p>
          <a:p>
            <a:r>
              <a:rPr lang="en-US" sz="1200" kern="1200" dirty="0">
                <a:solidFill>
                  <a:schemeClr val="tx1"/>
                </a:solidFill>
                <a:effectLst/>
                <a:latin typeface="+mn-lt"/>
                <a:ea typeface="+mn-ea"/>
                <a:cs typeface="+mn-cs"/>
              </a:rPr>
              <a:t>You're most likely to use this method with a </a:t>
            </a:r>
            <a:r>
              <a:rPr lang="en-US" sz="1200" i="1" kern="1200" dirty="0">
                <a:solidFill>
                  <a:schemeClr val="tx1"/>
                </a:solidFill>
                <a:effectLst/>
                <a:latin typeface="+mn-lt"/>
                <a:ea typeface="+mn-ea"/>
                <a:cs typeface="+mn-cs"/>
              </a:rPr>
              <a:t>Select</a:t>
            </a:r>
            <a:r>
              <a:rPr lang="en-US" sz="1200" kern="1200" dirty="0">
                <a:solidFill>
                  <a:schemeClr val="tx1"/>
                </a:solidFill>
                <a:effectLst/>
                <a:latin typeface="+mn-lt"/>
                <a:ea typeface="+mn-ea"/>
                <a:cs typeface="+mn-cs"/>
              </a:rPr>
              <a:t> statement that returns a single summary value or the value of an identity column for a row that was just inserted into the data­ base.</a:t>
            </a:r>
          </a:p>
          <a:p>
            <a:r>
              <a:rPr lang="en-US" sz="1200" kern="1200" dirty="0">
                <a:solidFill>
                  <a:schemeClr val="tx1"/>
                </a:solidFill>
                <a:effectLst/>
                <a:latin typeface="+mn-lt"/>
                <a:ea typeface="+mn-ea"/>
                <a:cs typeface="+mn-cs"/>
              </a:rPr>
              <a:t>If the command contains an </a:t>
            </a:r>
            <a:r>
              <a:rPr lang="en-US" sz="1200" i="1" kern="1200" dirty="0">
                <a:solidFill>
                  <a:schemeClr val="tx1"/>
                </a:solidFill>
                <a:effectLst/>
                <a:latin typeface="+mn-lt"/>
                <a:ea typeface="+mn-ea"/>
                <a:cs typeface="+mn-cs"/>
              </a:rPr>
              <a:t>Insert</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Update</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Delete</a:t>
            </a:r>
            <a:r>
              <a:rPr lang="en-US" sz="1200" kern="1200" dirty="0">
                <a:solidFill>
                  <a:schemeClr val="tx1"/>
                </a:solidFill>
                <a:effectLst/>
                <a:latin typeface="+mn-lt"/>
                <a:ea typeface="+mn-ea"/>
                <a:cs typeface="+mn-cs"/>
              </a:rPr>
              <a:t> statement, you'll use the </a:t>
            </a:r>
            <a:r>
              <a:rPr lang="en-US" sz="1200" b="1" i="1" kern="1200" dirty="0" err="1">
                <a:solidFill>
                  <a:schemeClr val="tx1"/>
                </a:solidFill>
                <a:effectLst/>
                <a:latin typeface="+mn-lt"/>
                <a:ea typeface="+mn-ea"/>
                <a:cs typeface="+mn-cs"/>
              </a:rPr>
              <a:t>ExecuteNonQuery</a:t>
            </a:r>
            <a:r>
              <a:rPr lang="en-US" sz="1200" kern="1200" dirty="0">
                <a:solidFill>
                  <a:schemeClr val="tx1"/>
                </a:solidFill>
                <a:effectLst/>
                <a:latin typeface="+mn-lt"/>
                <a:ea typeface="+mn-ea"/>
                <a:cs typeface="+mn-cs"/>
              </a:rPr>
              <a:t> method to execute it. </a:t>
            </a:r>
          </a:p>
          <a:p>
            <a:r>
              <a:rPr lang="en-US" sz="1200" kern="1200" dirty="0">
                <a:solidFill>
                  <a:schemeClr val="tx1"/>
                </a:solidFill>
                <a:effectLst/>
                <a:latin typeface="+mn-lt"/>
                <a:ea typeface="+mn-ea"/>
                <a:cs typeface="+mn-cs"/>
              </a:rPr>
              <a:t>This method returns an integer value that indicates the number of rows that were affected by the command. </a:t>
            </a:r>
          </a:p>
          <a:p>
            <a:r>
              <a:rPr lang="en-US" sz="1200" kern="1200" dirty="0">
                <a:solidFill>
                  <a:schemeClr val="tx1"/>
                </a:solidFill>
                <a:effectLst/>
                <a:latin typeface="+mn-lt"/>
                <a:ea typeface="+mn-ea"/>
                <a:cs typeface="+mn-cs"/>
              </a:rPr>
              <a:t>For example, if the command deletes a single row, the </a:t>
            </a:r>
            <a:r>
              <a:rPr lang="en-US" sz="1200" i="1" kern="1200" dirty="0" err="1">
                <a:solidFill>
                  <a:schemeClr val="tx1"/>
                </a:solidFill>
                <a:effectLst/>
                <a:latin typeface="+mn-lt"/>
                <a:ea typeface="+mn-ea"/>
                <a:cs typeface="+mn-cs"/>
              </a:rPr>
              <a:t>ExecuteNonQuery</a:t>
            </a:r>
            <a:r>
              <a:rPr lang="en-US" sz="1200" kern="1200" dirty="0">
                <a:solidFill>
                  <a:schemeClr val="tx1"/>
                </a:solidFill>
                <a:effectLst/>
                <a:latin typeface="+mn-lt"/>
                <a:ea typeface="+mn-ea"/>
                <a:cs typeface="+mn-cs"/>
              </a:rPr>
              <a:t> method returns 1.</a:t>
            </a:r>
          </a:p>
          <a:p>
            <a:endParaRPr lang="en-US" dirty="0"/>
          </a:p>
        </p:txBody>
      </p:sp>
      <p:sp>
        <p:nvSpPr>
          <p:cNvPr id="4" name="Slide Number Placeholder 3"/>
          <p:cNvSpPr>
            <a:spLocks noGrp="1"/>
          </p:cNvSpPr>
          <p:nvPr>
            <p:ph type="sldNum" sz="quarter" idx="10"/>
          </p:nvPr>
        </p:nvSpPr>
        <p:spPr/>
        <p:txBody>
          <a:bodyPr/>
          <a:lstStyle/>
          <a:p>
            <a:fld id="{FC524541-15A6-4998-89F4-2D413E1EBC1E}" type="slidenum">
              <a:rPr lang="nl-BE" smtClean="0"/>
              <a:t>12</a:t>
            </a:fld>
            <a:endParaRPr lang="nl-BE"/>
          </a:p>
        </p:txBody>
      </p:sp>
    </p:spTree>
    <p:extLst>
      <p:ext uri="{BB962C8B-B14F-4D97-AF65-F5344CB8AC3E}">
        <p14:creationId xmlns:p14="http://schemas.microsoft.com/office/powerpoint/2010/main" val="3771318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sng" kern="1200" dirty="0">
                <a:solidFill>
                  <a:schemeClr val="tx1"/>
                </a:solidFill>
                <a:effectLst/>
                <a:latin typeface="+mn-lt"/>
                <a:ea typeface="+mn-ea"/>
                <a:cs typeface="+mn-cs"/>
              </a:rPr>
              <a:t>The  </a:t>
            </a:r>
            <a:r>
              <a:rPr lang="en-US" sz="1200" b="0" u="sng" kern="1200" dirty="0" err="1">
                <a:solidFill>
                  <a:schemeClr val="tx1"/>
                </a:solidFill>
                <a:effectLst/>
                <a:latin typeface="+mn-lt"/>
                <a:ea typeface="+mn-ea"/>
                <a:cs typeface="+mn-cs"/>
              </a:rPr>
              <a:t>SqlDataReader</a:t>
            </a:r>
            <a:r>
              <a:rPr lang="en-US" sz="1200" b="0" u="sng" kern="1200" dirty="0">
                <a:solidFill>
                  <a:schemeClr val="tx1"/>
                </a:solidFill>
                <a:effectLst/>
                <a:latin typeface="+mn-lt"/>
                <a:ea typeface="+mn-ea"/>
                <a:cs typeface="+mn-cs"/>
              </a:rPr>
              <a:t> class</a:t>
            </a:r>
          </a:p>
          <a:p>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data reader provides an efficient way to read the rows in a result set returned by a database query. </a:t>
            </a:r>
          </a:p>
          <a:p>
            <a:r>
              <a:rPr lang="en-US" sz="1200" kern="1200" dirty="0">
                <a:solidFill>
                  <a:schemeClr val="tx1"/>
                </a:solidFill>
                <a:effectLst/>
                <a:latin typeface="+mn-lt"/>
                <a:ea typeface="+mn-ea"/>
                <a:cs typeface="+mn-cs"/>
              </a:rPr>
              <a:t>In fact, when you use a data adapter to retrieve data, the data adapter uses a data reader to read through the rows in the result set and store them in a dataset.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data reader is similar to other types of readers you may have encountered in the .NET Framework, such as a </a:t>
            </a:r>
            <a:r>
              <a:rPr lang="en-US" sz="1200" kern="1200" dirty="0" err="1">
                <a:solidFill>
                  <a:schemeClr val="tx1"/>
                </a:solidFill>
                <a:effectLst/>
                <a:latin typeface="+mn-lt"/>
                <a:ea typeface="+mn-ea"/>
                <a:cs typeface="+mn-cs"/>
              </a:rPr>
              <a:t>TextReader</a:t>
            </a:r>
            <a:r>
              <a:rPr lang="en-US" sz="1200" kern="1200" dirty="0">
                <a:solidFill>
                  <a:schemeClr val="tx1"/>
                </a:solidFill>
                <a:effectLst/>
                <a:latin typeface="+mn-lt"/>
                <a:ea typeface="+mn-ea"/>
                <a:cs typeface="+mn-cs"/>
              </a:rPr>
              <a:t>, a </a:t>
            </a:r>
            <a:r>
              <a:rPr lang="en-US" sz="1200" kern="1200" dirty="0" err="1">
                <a:solidFill>
                  <a:schemeClr val="tx1"/>
                </a:solidFill>
                <a:effectLst/>
                <a:latin typeface="+mn-lt"/>
                <a:ea typeface="+mn-ea"/>
                <a:cs typeface="+mn-cs"/>
              </a:rPr>
              <a:t>StreamReader</a:t>
            </a:r>
            <a:r>
              <a:rPr lang="en-US" sz="1200" kern="1200" dirty="0">
                <a:solidFill>
                  <a:schemeClr val="tx1"/>
                </a:solidFill>
                <a:effectLst/>
                <a:latin typeface="+mn-lt"/>
                <a:ea typeface="+mn-ea"/>
                <a:cs typeface="+mn-cs"/>
              </a:rPr>
              <a:t>, or an </a:t>
            </a:r>
            <a:r>
              <a:rPr lang="en-US" sz="1200" kern="1200" dirty="0" err="1">
                <a:solidFill>
                  <a:schemeClr val="tx1"/>
                </a:solidFill>
                <a:effectLst/>
                <a:latin typeface="+mn-lt"/>
                <a:ea typeface="+mn-ea"/>
                <a:cs typeface="+mn-cs"/>
              </a:rPr>
              <a:t>XmlReader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Like these other readers, a data reader lets you read rows but not modify them. In other words, a data reader is read-only. </a:t>
            </a:r>
          </a:p>
          <a:p>
            <a:r>
              <a:rPr lang="en-US" sz="1200" kern="1200" dirty="0">
                <a:solidFill>
                  <a:schemeClr val="tx1"/>
                </a:solidFill>
                <a:effectLst/>
                <a:latin typeface="+mn-lt"/>
                <a:ea typeface="+mn-ea"/>
                <a:cs typeface="+mn-cs"/>
              </a:rPr>
              <a:t>In addition, it only lets  you read rows in a forward direction. Once you read the next row, the previous  row is unavailable.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slide lists the most important properties and methods of the </a:t>
            </a:r>
            <a:r>
              <a:rPr lang="en-US" sz="1200" i="1" kern="1200" dirty="0" err="1">
                <a:solidFill>
                  <a:schemeClr val="tx1"/>
                </a:solidFill>
                <a:effectLst/>
                <a:latin typeface="+mn-lt"/>
                <a:ea typeface="+mn-ea"/>
                <a:cs typeface="+mn-cs"/>
              </a:rPr>
              <a:t>SqlDataReader</a:t>
            </a:r>
            <a:r>
              <a:rPr lang="en-US" sz="1200" kern="1200" dirty="0">
                <a:solidFill>
                  <a:schemeClr val="tx1"/>
                </a:solidFill>
                <a:effectLst/>
                <a:latin typeface="+mn-lt"/>
                <a:ea typeface="+mn-ea"/>
                <a:cs typeface="+mn-cs"/>
              </a:rPr>
              <a:t> class. </a:t>
            </a:r>
          </a:p>
          <a:p>
            <a:r>
              <a:rPr lang="en-US" sz="1200" kern="1200" dirty="0">
                <a:solidFill>
                  <a:schemeClr val="tx1"/>
                </a:solidFill>
                <a:effectLst/>
                <a:latin typeface="+mn-lt"/>
                <a:ea typeface="+mn-ea"/>
                <a:cs typeface="+mn-cs"/>
              </a:rPr>
              <a:t>You use the </a:t>
            </a:r>
            <a:r>
              <a:rPr lang="en-US" sz="1200" i="1" kern="1200" dirty="0">
                <a:solidFill>
                  <a:schemeClr val="tx1"/>
                </a:solidFill>
                <a:effectLst/>
                <a:latin typeface="+mn-lt"/>
                <a:ea typeface="+mn-ea"/>
                <a:cs typeface="+mn-cs"/>
              </a:rPr>
              <a:t>Read</a:t>
            </a:r>
            <a:r>
              <a:rPr lang="en-US" sz="1200" kern="1200" dirty="0">
                <a:solidFill>
                  <a:schemeClr val="tx1"/>
                </a:solidFill>
                <a:effectLst/>
                <a:latin typeface="+mn-lt"/>
                <a:ea typeface="+mn-ea"/>
                <a:cs typeface="+mn-cs"/>
              </a:rPr>
              <a:t> method to read the next row of data in the result set. </a:t>
            </a:r>
          </a:p>
          <a:p>
            <a:r>
              <a:rPr lang="en-US" sz="1200" kern="1200" dirty="0">
                <a:solidFill>
                  <a:schemeClr val="tx1"/>
                </a:solidFill>
                <a:effectLst/>
                <a:latin typeface="+mn-lt"/>
                <a:ea typeface="+mn-ea"/>
                <a:cs typeface="+mn-cs"/>
              </a:rPr>
              <a:t>In most cases, you'll code the </a:t>
            </a:r>
            <a:r>
              <a:rPr lang="en-US" sz="1200" i="1" kern="1200" dirty="0">
                <a:solidFill>
                  <a:schemeClr val="tx1"/>
                </a:solidFill>
                <a:effectLst/>
                <a:latin typeface="+mn-lt"/>
                <a:ea typeface="+mn-ea"/>
                <a:cs typeface="+mn-cs"/>
              </a:rPr>
              <a:t>Read</a:t>
            </a:r>
            <a:r>
              <a:rPr lang="en-US" sz="1200" kern="1200" dirty="0">
                <a:solidFill>
                  <a:schemeClr val="tx1"/>
                </a:solidFill>
                <a:effectLst/>
                <a:latin typeface="+mn-lt"/>
                <a:ea typeface="+mn-ea"/>
                <a:cs typeface="+mn-cs"/>
              </a:rPr>
              <a:t> method in a loop that reads and processes rows until the end of the data reader is reached.</a:t>
            </a:r>
          </a:p>
          <a:p>
            <a:r>
              <a:rPr lang="en-US" sz="1200" kern="1200" dirty="0">
                <a:solidFill>
                  <a:schemeClr val="tx1"/>
                </a:solidFill>
                <a:effectLst/>
                <a:latin typeface="+mn-lt"/>
                <a:ea typeface="+mn-ea"/>
                <a:cs typeface="+mn-cs"/>
              </a:rPr>
              <a:t>To access a column of data from the current row of a data reader, you use an indexer. </a:t>
            </a:r>
          </a:p>
          <a:p>
            <a:r>
              <a:rPr lang="en-US" sz="1200" kern="1200" dirty="0">
                <a:solidFill>
                  <a:schemeClr val="tx1"/>
                </a:solidFill>
                <a:effectLst/>
                <a:latin typeface="+mn-lt"/>
                <a:ea typeface="+mn-ea"/>
                <a:cs typeface="+mn-cs"/>
              </a:rPr>
              <a:t>The indexer can specify either the position of the column as an index value like this:</a:t>
            </a:r>
          </a:p>
          <a:p>
            <a:endParaRPr lang="en-US" sz="1200" b="1"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drVendors</a:t>
            </a:r>
            <a:r>
              <a:rPr lang="en-US" sz="1200" b="1" kern="1200" dirty="0">
                <a:solidFill>
                  <a:schemeClr val="tx1"/>
                </a:solidFill>
                <a:effectLst/>
                <a:latin typeface="+mn-lt"/>
                <a:ea typeface="+mn-ea"/>
                <a:cs typeface="+mn-cs"/>
              </a:rPr>
              <a:t>[O]</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or its name like this:</a:t>
            </a:r>
          </a:p>
          <a:p>
            <a:endParaRPr lang="en-US" sz="1200" b="1"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drVendors</a:t>
            </a:r>
            <a:r>
              <a:rPr lang="en-US" sz="1200" b="1" kern="1200" dirty="0">
                <a:solidFill>
                  <a:schemeClr val="tx1"/>
                </a:solidFill>
                <a:effectLst/>
                <a:latin typeface="+mn-lt"/>
                <a:ea typeface="+mn-ea"/>
                <a:cs typeface="+mn-cs"/>
              </a:rPr>
              <a:t>["Name"]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C524541-15A6-4998-89F4-2D413E1EBC1E}" type="slidenum">
              <a:rPr lang="nl-BE" smtClean="0"/>
              <a:t>14</a:t>
            </a:fld>
            <a:endParaRPr lang="nl-BE"/>
          </a:p>
        </p:txBody>
      </p:sp>
    </p:spTree>
    <p:extLst>
      <p:ext uri="{BB962C8B-B14F-4D97-AF65-F5344CB8AC3E}">
        <p14:creationId xmlns:p14="http://schemas.microsoft.com/office/powerpoint/2010/main" val="535246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9" name="Afbeelding 8" descr="beeld_geselecteerd.png"/>
          <p:cNvPicPr>
            <a:picLocks noChangeAspect="1"/>
          </p:cNvPicPr>
          <p:nvPr userDrawn="1"/>
        </p:nvPicPr>
        <p:blipFill>
          <a:blip r:embed="rId2"/>
          <a:stretch>
            <a:fillRect/>
          </a:stretch>
        </p:blipFill>
        <p:spPr>
          <a:xfrm>
            <a:off x="5349368" y="3373542"/>
            <a:ext cx="3838811" cy="3308792"/>
          </a:xfrm>
          <a:prstGeom prst="rect">
            <a:avLst/>
          </a:prstGeom>
        </p:spPr>
      </p:pic>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NL"/>
              <a:t>Klik om de stijl te bewerken</a:t>
            </a:r>
            <a:endParaRPr lang="nl-NL" dirty="0"/>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NL" dirty="0"/>
          </a:p>
        </p:txBody>
      </p:sp>
      <p:sp>
        <p:nvSpPr>
          <p:cNvPr id="4" name="Tijdelijke aanduiding voor datum 3"/>
          <p:cNvSpPr>
            <a:spLocks noGrp="1"/>
          </p:cNvSpPr>
          <p:nvPr>
            <p:ph type="dt" sz="half" idx="10"/>
          </p:nvPr>
        </p:nvSpPr>
        <p:spPr>
          <a:xfrm>
            <a:off x="536360" y="6399774"/>
            <a:ext cx="1265640" cy="365125"/>
          </a:xfrm>
        </p:spPr>
        <p:txBody>
          <a:bodyPr/>
          <a:lstStyle>
            <a:lvl1pPr>
              <a:defRPr>
                <a:solidFill>
                  <a:schemeClr val="tx1"/>
                </a:solidFill>
              </a:defRPr>
            </a:lvl1pPr>
          </a:lstStyle>
          <a:p>
            <a:fld id="{8359EA0C-8D83-4D49-9DB1-E39E994E5296}" type="datetimeFigureOut">
              <a:rPr lang="nl-NL" smtClean="0"/>
              <a:pPr/>
              <a:t>23-10-2017</a:t>
            </a:fld>
            <a:endParaRPr lang="nl-NL" dirty="0"/>
          </a:p>
        </p:txBody>
      </p:sp>
      <p:sp>
        <p:nvSpPr>
          <p:cNvPr id="6" name="Tijdelijke aanduiding voor dianummer 5"/>
          <p:cNvSpPr>
            <a:spLocks noGrp="1"/>
          </p:cNvSpPr>
          <p:nvPr>
            <p:ph type="sldNum" sz="quarter" idx="12"/>
          </p:nvPr>
        </p:nvSpPr>
        <p:spPr>
          <a:xfrm>
            <a:off x="3231570" y="6399774"/>
            <a:ext cx="2133600" cy="365125"/>
          </a:xfrm>
        </p:spPr>
        <p:txBody>
          <a:bodyPr/>
          <a:lstStyle>
            <a:lvl1pPr>
              <a:defRPr>
                <a:solidFill>
                  <a:schemeClr val="tx1"/>
                </a:solidFill>
              </a:defRPr>
            </a:lvl1pPr>
          </a:lstStyle>
          <a:p>
            <a:fld id="{65E3036D-0E03-9346-8FAD-2172B1B1F203}" type="slidenum">
              <a:rPr lang="nl-NL" smtClean="0"/>
              <a:pPr/>
              <a:t>‹nr.›</a:t>
            </a:fld>
            <a:endParaRPr lang="nl-NL" dirty="0"/>
          </a:p>
        </p:txBody>
      </p:sp>
      <p:pic>
        <p:nvPicPr>
          <p:cNvPr id="7" name="Afbeelding 6" descr="Macintosh HD:Users:nickdaenen:Desktop:logo_pxl.wmf"/>
          <p:cNvPicPr/>
          <p:nvPr userDrawn="1"/>
        </p:nvPicPr>
        <p:blipFill>
          <a:blip r:embed="rId3"/>
          <a:srcRect/>
          <a:stretch>
            <a:fillRect/>
          </a:stretch>
        </p:blipFill>
        <p:spPr bwMode="auto">
          <a:xfrm>
            <a:off x="574618" y="390626"/>
            <a:ext cx="1420504" cy="1420504"/>
          </a:xfrm>
          <a:prstGeom prst="rect">
            <a:avLst/>
          </a:prstGeom>
          <a:noFill/>
          <a:ln w="9525">
            <a:noFill/>
            <a:miter lim="800000"/>
            <a:headEnd/>
            <a:tailEnd/>
          </a:ln>
        </p:spPr>
      </p:pic>
      <p:sp>
        <p:nvSpPr>
          <p:cNvPr id="10" name="Tekstvak 9"/>
          <p:cNvSpPr txBox="1"/>
          <p:nvPr userDrawn="1"/>
        </p:nvSpPr>
        <p:spPr>
          <a:xfrm>
            <a:off x="542241" y="6057401"/>
            <a:ext cx="5196080" cy="738664"/>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l-NL" sz="1200" b="0" dirty="0"/>
              <a:t>Hogeschool PXL</a:t>
            </a:r>
            <a:r>
              <a:rPr lang="nl-NL" sz="1200" b="0" baseline="0" dirty="0"/>
              <a:t> – </a:t>
            </a:r>
            <a:r>
              <a:rPr lang="nl-NL" sz="1200" b="0" baseline="0" dirty="0" err="1"/>
              <a:t>Elfde-Liniestraat</a:t>
            </a:r>
            <a:r>
              <a:rPr lang="nl-NL" sz="1200" b="0" baseline="0" dirty="0"/>
              <a:t> 24 – B-3500 Hasselt</a:t>
            </a:r>
          </a:p>
          <a:p>
            <a:pPr marL="0" marR="0" indent="0" algn="l" defTabSz="457200" rtl="0" eaLnBrk="1" fontAlgn="auto" latinLnBrk="0" hangingPunct="1">
              <a:lnSpc>
                <a:spcPct val="100000"/>
              </a:lnSpc>
              <a:spcBef>
                <a:spcPts val="0"/>
              </a:spcBef>
              <a:spcAft>
                <a:spcPts val="0"/>
              </a:spcAft>
              <a:buClrTx/>
              <a:buSzTx/>
              <a:buFontTx/>
              <a:buNone/>
              <a:tabLst/>
              <a:defRPr/>
            </a:pPr>
            <a:r>
              <a:rPr lang="nl-NL" sz="1200" b="0" baseline="0" dirty="0" err="1"/>
              <a:t>www.pxl.be</a:t>
            </a:r>
            <a:r>
              <a:rPr lang="nl-NL" sz="1200" b="0" baseline="0" dirty="0"/>
              <a:t> - </a:t>
            </a:r>
            <a:r>
              <a:rPr lang="nl-NL" sz="1200" b="0" baseline="0" dirty="0" err="1"/>
              <a:t>www.pxl.be</a:t>
            </a:r>
            <a:r>
              <a:rPr lang="nl-NL" sz="1200" b="0" baseline="0" dirty="0"/>
              <a:t>/</a:t>
            </a:r>
            <a:r>
              <a:rPr lang="nl-NL" sz="1200" b="0" baseline="0" dirty="0" err="1"/>
              <a:t>facebook</a:t>
            </a:r>
            <a:endParaRPr lang="nl-NL" sz="1200" b="0" dirty="0"/>
          </a:p>
          <a:p>
            <a:endParaRPr lang="nl-NL" dirty="0"/>
          </a:p>
        </p:txBody>
      </p:sp>
      <p:pic>
        <p:nvPicPr>
          <p:cNvPr id="12" name="Afbeelding 11" descr="dehogeschoolmethetnetwerk.png"/>
          <p:cNvPicPr>
            <a:picLocks noChangeAspect="1"/>
          </p:cNvPicPr>
          <p:nvPr userDrawn="1"/>
        </p:nvPicPr>
        <p:blipFill>
          <a:blip r:embed="rId4"/>
          <a:stretch>
            <a:fillRect/>
          </a:stretch>
        </p:blipFill>
        <p:spPr>
          <a:xfrm>
            <a:off x="639936" y="5543474"/>
            <a:ext cx="2975517" cy="40760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pic>
        <p:nvPicPr>
          <p:cNvPr id="10" name="Afbeelding 9"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1" name="Tijdelijke aanduiding voor datum 3"/>
          <p:cNvSpPr>
            <a:spLocks noGrp="1"/>
          </p:cNvSpPr>
          <p:nvPr>
            <p:ph type="dt" sz="half" idx="10"/>
          </p:nvPr>
        </p:nvSpPr>
        <p:spPr>
          <a:xfrm>
            <a:off x="477542" y="6356350"/>
            <a:ext cx="1265640" cy="365125"/>
          </a:xfrm>
        </p:spPr>
        <p:txBody>
          <a:bodyPr/>
          <a:lstStyle>
            <a:lvl1pPr>
              <a:defRPr>
                <a:solidFill>
                  <a:schemeClr val="bg1"/>
                </a:solidFill>
              </a:defRPr>
            </a:lvl1pPr>
          </a:lstStyle>
          <a:p>
            <a:fld id="{8359EA0C-8D83-4D49-9DB1-E39E994E5296}" type="datetimeFigureOut">
              <a:rPr lang="nl-NL" smtClean="0"/>
              <a:pPr/>
              <a:t>23-10-2017</a:t>
            </a:fld>
            <a:endParaRPr lang="nl-NL" dirty="0"/>
          </a:p>
        </p:txBody>
      </p:sp>
      <p:sp>
        <p:nvSpPr>
          <p:cNvPr id="12" name="Tijdelijke aanduiding voor voettekst 4"/>
          <p:cNvSpPr>
            <a:spLocks noGrp="1"/>
          </p:cNvSpPr>
          <p:nvPr>
            <p:ph type="ftr" sz="quarter" idx="11"/>
          </p:nvPr>
        </p:nvSpPr>
        <p:spPr>
          <a:xfrm>
            <a:off x="3124200" y="6356350"/>
            <a:ext cx="2895600" cy="365125"/>
          </a:xfrm>
        </p:spPr>
        <p:txBody>
          <a:bodyPr/>
          <a:lstStyle>
            <a:lvl1pPr>
              <a:defRPr>
                <a:solidFill>
                  <a:schemeClr val="bg1"/>
                </a:solidFill>
              </a:defRPr>
            </a:lvl1pPr>
          </a:lstStyle>
          <a:p>
            <a:endParaRPr lang="nl-NL"/>
          </a:p>
        </p:txBody>
      </p:sp>
      <p:sp>
        <p:nvSpPr>
          <p:cNvPr id="13" name="Tijdelijke aanduiding voor dianummer 5"/>
          <p:cNvSpPr>
            <a:spLocks noGrp="1"/>
          </p:cNvSpPr>
          <p:nvPr>
            <p:ph type="sldNum" sz="quarter" idx="12"/>
          </p:nvPr>
        </p:nvSpPr>
        <p:spPr>
          <a:xfrm>
            <a:off x="6553200" y="6356350"/>
            <a:ext cx="1396047" cy="365125"/>
          </a:xfrm>
        </p:spPr>
        <p:txBody>
          <a:bodyPr/>
          <a:lstStyle>
            <a:lvl1pPr>
              <a:defRPr>
                <a:solidFill>
                  <a:schemeClr val="bg1"/>
                </a:solidFill>
              </a:defRPr>
            </a:lvl1pPr>
          </a:lstStyle>
          <a:p>
            <a:fld id="{65E3036D-0E03-9346-8FAD-2172B1B1F203}" type="slidenum">
              <a:rPr lang="nl-NL" smtClean="0"/>
              <a:pPr/>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9" name="Afbeelding 8"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0" name="Tijdelijke aanduiding voor datum 3"/>
          <p:cNvSpPr>
            <a:spLocks noGrp="1"/>
          </p:cNvSpPr>
          <p:nvPr>
            <p:ph type="dt" sz="half" idx="10"/>
          </p:nvPr>
        </p:nvSpPr>
        <p:spPr>
          <a:xfrm>
            <a:off x="477542" y="6356350"/>
            <a:ext cx="1265640" cy="365125"/>
          </a:xfrm>
        </p:spPr>
        <p:txBody>
          <a:bodyPr/>
          <a:lstStyle/>
          <a:p>
            <a:fld id="{8359EA0C-8D83-4D49-9DB1-E39E994E5296}" type="datetimeFigureOut">
              <a:rPr lang="nl-NL" smtClean="0"/>
              <a:pPr/>
              <a:t>23-10-2017</a:t>
            </a:fld>
            <a:endParaRPr lang="nl-NL" dirty="0"/>
          </a:p>
        </p:txBody>
      </p:sp>
      <p:sp>
        <p:nvSpPr>
          <p:cNvPr id="11"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2"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9" name="Afbeelding 8"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0" name="Tijdelijke aanduiding voor datum 3"/>
          <p:cNvSpPr>
            <a:spLocks noGrp="1"/>
          </p:cNvSpPr>
          <p:nvPr>
            <p:ph type="dt" sz="half" idx="10"/>
          </p:nvPr>
        </p:nvSpPr>
        <p:spPr>
          <a:xfrm>
            <a:off x="477542" y="6356350"/>
            <a:ext cx="1265640" cy="365125"/>
          </a:xfrm>
        </p:spPr>
        <p:txBody>
          <a:bodyPr/>
          <a:lstStyle/>
          <a:p>
            <a:fld id="{8359EA0C-8D83-4D49-9DB1-E39E994E5296}" type="datetimeFigureOut">
              <a:rPr lang="nl-NL" smtClean="0"/>
              <a:pPr/>
              <a:t>23-10-2017</a:t>
            </a:fld>
            <a:endParaRPr lang="nl-NL" dirty="0"/>
          </a:p>
        </p:txBody>
      </p:sp>
      <p:sp>
        <p:nvSpPr>
          <p:cNvPr id="11"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2"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datum 3"/>
          <p:cNvSpPr>
            <a:spLocks noGrp="1"/>
          </p:cNvSpPr>
          <p:nvPr>
            <p:ph type="dt" sz="half" idx="10"/>
          </p:nvPr>
        </p:nvSpPr>
        <p:spPr>
          <a:xfrm>
            <a:off x="477542" y="6356350"/>
            <a:ext cx="1265640" cy="365125"/>
          </a:xfrm>
        </p:spPr>
        <p:txBody>
          <a:bodyPr/>
          <a:lstStyle/>
          <a:p>
            <a:fld id="{8359EA0C-8D83-4D49-9DB1-E39E994E5296}" type="datetimeFigureOut">
              <a:rPr lang="nl-NL" smtClean="0"/>
              <a:pPr/>
              <a:t>23-10-2017</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dia">
    <p:spTree>
      <p:nvGrpSpPr>
        <p:cNvPr id="1" name=""/>
        <p:cNvGrpSpPr/>
        <p:nvPr/>
      </p:nvGrpSpPr>
      <p:grpSpPr>
        <a:xfrm>
          <a:off x="0" y="0"/>
          <a:ext cx="0" cy="0"/>
          <a:chOff x="0" y="0"/>
          <a:chExt cx="0" cy="0"/>
        </a:xfrm>
      </p:grpSpPr>
      <p:pic>
        <p:nvPicPr>
          <p:cNvPr id="5" name="Afbeelding 4" descr="beeldslogan.png"/>
          <p:cNvPicPr>
            <a:picLocks noChangeAspect="1"/>
          </p:cNvPicPr>
          <p:nvPr userDrawn="1"/>
        </p:nvPicPr>
        <p:blipFill>
          <a:blip r:embed="rId2"/>
          <a:stretch>
            <a:fillRect/>
          </a:stretch>
        </p:blipFill>
        <p:spPr>
          <a:xfrm>
            <a:off x="1858615" y="0"/>
            <a:ext cx="54102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7" name="Tijdelijke aanduiding voor datum 3"/>
          <p:cNvSpPr>
            <a:spLocks noGrp="1"/>
          </p:cNvSpPr>
          <p:nvPr>
            <p:ph type="dt" sz="half" idx="10"/>
          </p:nvPr>
        </p:nvSpPr>
        <p:spPr>
          <a:xfrm>
            <a:off x="477542" y="6356350"/>
            <a:ext cx="1265640" cy="365125"/>
          </a:xfrm>
        </p:spPr>
        <p:txBody>
          <a:bodyPr/>
          <a:lstStyle>
            <a:lvl1pPr>
              <a:defRPr>
                <a:solidFill>
                  <a:schemeClr val="bg1"/>
                </a:solidFill>
              </a:defRPr>
            </a:lvl1pPr>
          </a:lstStyle>
          <a:p>
            <a:fld id="{8359EA0C-8D83-4D49-9DB1-E39E994E5296}" type="datetimeFigureOut">
              <a:rPr lang="nl-NL" smtClean="0"/>
              <a:pPr/>
              <a:t>23-10-2017</a:t>
            </a:fld>
            <a:endParaRPr lang="nl-NL" dirty="0"/>
          </a:p>
        </p:txBody>
      </p:sp>
      <p:sp>
        <p:nvSpPr>
          <p:cNvPr id="8" name="Tijdelijke aanduiding voor voettekst 4"/>
          <p:cNvSpPr>
            <a:spLocks noGrp="1"/>
          </p:cNvSpPr>
          <p:nvPr>
            <p:ph type="ftr" sz="quarter" idx="11"/>
          </p:nvPr>
        </p:nvSpPr>
        <p:spPr>
          <a:xfrm>
            <a:off x="3124200" y="6356350"/>
            <a:ext cx="2895600" cy="365125"/>
          </a:xfrm>
        </p:spPr>
        <p:txBody>
          <a:bodyPr/>
          <a:lstStyle>
            <a:lvl1pPr>
              <a:defRPr>
                <a:solidFill>
                  <a:schemeClr val="bg1"/>
                </a:solidFill>
              </a:defRPr>
            </a:lvl1pPr>
          </a:lstStyle>
          <a:p>
            <a:endParaRPr lang="nl-NL"/>
          </a:p>
        </p:txBody>
      </p:sp>
      <p:sp>
        <p:nvSpPr>
          <p:cNvPr id="9" name="Tijdelijke aanduiding voor dianummer 5"/>
          <p:cNvSpPr>
            <a:spLocks noGrp="1"/>
          </p:cNvSpPr>
          <p:nvPr>
            <p:ph type="sldNum" sz="quarter" idx="12"/>
          </p:nvPr>
        </p:nvSpPr>
        <p:spPr>
          <a:xfrm>
            <a:off x="6553200" y="6356350"/>
            <a:ext cx="1396047" cy="365125"/>
          </a:xfrm>
        </p:spPr>
        <p:txBody>
          <a:bodyPr/>
          <a:lstStyle>
            <a:lvl1pPr>
              <a:defRPr>
                <a:solidFill>
                  <a:schemeClr val="bg1"/>
                </a:solidFill>
              </a:defRPr>
            </a:lvl1pPr>
          </a:lstStyle>
          <a:p>
            <a:fld id="{65E3036D-0E03-9346-8FAD-2172B1B1F203}" type="slidenum">
              <a:rPr lang="nl-NL" smtClean="0"/>
              <a:pPr/>
              <a:t>‹nr.›</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10" name="Afbeelding 9"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1" name="Tijdelijke aanduiding voor datum 3"/>
          <p:cNvSpPr>
            <a:spLocks noGrp="1"/>
          </p:cNvSpPr>
          <p:nvPr>
            <p:ph type="dt" sz="half" idx="10"/>
          </p:nvPr>
        </p:nvSpPr>
        <p:spPr>
          <a:xfrm>
            <a:off x="477542" y="6356350"/>
            <a:ext cx="1265640" cy="365125"/>
          </a:xfrm>
        </p:spPr>
        <p:txBody>
          <a:bodyPr/>
          <a:lstStyle/>
          <a:p>
            <a:fld id="{8359EA0C-8D83-4D49-9DB1-E39E994E5296}" type="datetimeFigureOut">
              <a:rPr lang="nl-NL" smtClean="0"/>
              <a:pPr/>
              <a:t>23-10-2017</a:t>
            </a:fld>
            <a:endParaRPr lang="nl-NL" dirty="0"/>
          </a:p>
        </p:txBody>
      </p:sp>
      <p:sp>
        <p:nvSpPr>
          <p:cNvPr id="12"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3"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12" name="Afbeelding 11"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3" name="Tijdelijke aanduiding voor datum 3"/>
          <p:cNvSpPr>
            <a:spLocks noGrp="1"/>
          </p:cNvSpPr>
          <p:nvPr>
            <p:ph type="dt" sz="half" idx="10"/>
          </p:nvPr>
        </p:nvSpPr>
        <p:spPr>
          <a:xfrm>
            <a:off x="477542" y="6356350"/>
            <a:ext cx="1265640" cy="365125"/>
          </a:xfrm>
        </p:spPr>
        <p:txBody>
          <a:bodyPr/>
          <a:lstStyle/>
          <a:p>
            <a:fld id="{8359EA0C-8D83-4D49-9DB1-E39E994E5296}" type="datetimeFigureOut">
              <a:rPr lang="nl-NL" smtClean="0"/>
              <a:pPr/>
              <a:t>23-10-2017</a:t>
            </a:fld>
            <a:endParaRPr lang="nl-NL" dirty="0"/>
          </a:p>
        </p:txBody>
      </p:sp>
      <p:sp>
        <p:nvSpPr>
          <p:cNvPr id="14"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5"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9" name="Tijdelijke aanduiding voor datum 3"/>
          <p:cNvSpPr>
            <a:spLocks noGrp="1"/>
          </p:cNvSpPr>
          <p:nvPr>
            <p:ph type="dt" sz="half" idx="10"/>
          </p:nvPr>
        </p:nvSpPr>
        <p:spPr>
          <a:xfrm>
            <a:off x="477542" y="6356350"/>
            <a:ext cx="1265640" cy="365125"/>
          </a:xfrm>
        </p:spPr>
        <p:txBody>
          <a:bodyPr/>
          <a:lstStyle/>
          <a:p>
            <a:fld id="{8359EA0C-8D83-4D49-9DB1-E39E994E5296}" type="datetimeFigureOut">
              <a:rPr lang="nl-NL" smtClean="0"/>
              <a:pPr/>
              <a:t>23-10-2017</a:t>
            </a:fld>
            <a:endParaRPr lang="nl-NL" dirty="0"/>
          </a:p>
        </p:txBody>
      </p:sp>
      <p:sp>
        <p:nvSpPr>
          <p:cNvPr id="10"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1"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7" name="Afbeelding 6"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8" name="Tijdelijke aanduiding voor datum 3"/>
          <p:cNvSpPr>
            <a:spLocks noGrp="1"/>
          </p:cNvSpPr>
          <p:nvPr>
            <p:ph type="dt" sz="half" idx="10"/>
          </p:nvPr>
        </p:nvSpPr>
        <p:spPr>
          <a:xfrm>
            <a:off x="477542" y="6356350"/>
            <a:ext cx="1265640" cy="365125"/>
          </a:xfrm>
        </p:spPr>
        <p:txBody>
          <a:bodyPr/>
          <a:lstStyle/>
          <a:p>
            <a:fld id="{8359EA0C-8D83-4D49-9DB1-E39E994E5296}" type="datetimeFigureOut">
              <a:rPr lang="nl-NL" smtClean="0"/>
              <a:pPr/>
              <a:t>23-10-2017</a:t>
            </a:fld>
            <a:endParaRPr lang="nl-NL" dirty="0"/>
          </a:p>
        </p:txBody>
      </p:sp>
      <p:sp>
        <p:nvSpPr>
          <p:cNvPr id="9"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0"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pic>
        <p:nvPicPr>
          <p:cNvPr id="10" name="Afbeelding 9"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1" name="Tijdelijke aanduiding voor datum 3"/>
          <p:cNvSpPr>
            <a:spLocks noGrp="1"/>
          </p:cNvSpPr>
          <p:nvPr>
            <p:ph type="dt" sz="half" idx="10"/>
          </p:nvPr>
        </p:nvSpPr>
        <p:spPr>
          <a:xfrm>
            <a:off x="477542" y="6356350"/>
            <a:ext cx="1265640" cy="365125"/>
          </a:xfrm>
        </p:spPr>
        <p:txBody>
          <a:bodyPr/>
          <a:lstStyle/>
          <a:p>
            <a:fld id="{8359EA0C-8D83-4D49-9DB1-E39E994E5296}" type="datetimeFigureOut">
              <a:rPr lang="nl-NL" smtClean="0"/>
              <a:pPr/>
              <a:t>23-10-2017</a:t>
            </a:fld>
            <a:endParaRPr lang="nl-NL" dirty="0"/>
          </a:p>
        </p:txBody>
      </p:sp>
      <p:sp>
        <p:nvSpPr>
          <p:cNvPr id="12"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3"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Titelstijl van model bewerken</a:t>
            </a:r>
            <a:endParaRPr lang="nl-NL"/>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4" name="Tijdelijke aanduiding voor datum 3"/>
          <p:cNvSpPr>
            <a:spLocks noGrp="1"/>
          </p:cNvSpPr>
          <p:nvPr>
            <p:ph type="dt" sz="half" idx="2"/>
          </p:nvPr>
        </p:nvSpPr>
        <p:spPr>
          <a:xfrm>
            <a:off x="1325160" y="6356350"/>
            <a:ext cx="126564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9EA0C-8D83-4D49-9DB1-E39E994E5296}" type="datetimeFigureOut">
              <a:rPr lang="nl-NL" smtClean="0"/>
              <a:pPr/>
              <a:t>23-10-2017</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dirty="0"/>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3036D-0E03-9346-8FAD-2172B1B1F203}" type="slidenum">
              <a:rPr lang="nl-NL" smtClean="0"/>
              <a:pPr/>
              <a:t>‹nr.›</a:t>
            </a:fld>
            <a:endParaRPr lang="nl-NL"/>
          </a:p>
        </p:txBody>
      </p:sp>
      <p:sp>
        <p:nvSpPr>
          <p:cNvPr id="7" name="Rechthoek 6"/>
          <p:cNvSpPr/>
          <p:nvPr/>
        </p:nvSpPr>
        <p:spPr>
          <a:xfrm>
            <a:off x="0" y="6682275"/>
            <a:ext cx="9144000" cy="180000"/>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b="1" kern="1200">
          <a:solidFill>
            <a:srgbClr val="58A618"/>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8.xml"/><Relationship Id="rId1" Type="http://schemas.openxmlformats.org/officeDocument/2006/relationships/vmlDrawing" Target="../drawings/vmlDrawing8.v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vmlDrawing" Target="../drawings/vmlDrawing9.vml"/><Relationship Id="rId5" Type="http://schemas.openxmlformats.org/officeDocument/2006/relationships/image" Target="../media/image13.emf"/><Relationship Id="rId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vmlDrawing" Target="../drawings/vmlDrawing10.vml"/><Relationship Id="rId5" Type="http://schemas.openxmlformats.org/officeDocument/2006/relationships/image" Target="../media/image14.emf"/><Relationship Id="rId4"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8.xml"/><Relationship Id="rId1" Type="http://schemas.openxmlformats.org/officeDocument/2006/relationships/vmlDrawing" Target="../drawings/vmlDrawing11.vml"/><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vmlDrawing" Target="../drawings/vmlDrawing12.vml"/><Relationship Id="rId5" Type="http://schemas.openxmlformats.org/officeDocument/2006/relationships/image" Target="../media/image16.emf"/><Relationship Id="rId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vmlDrawing" Target="../drawings/vmlDrawing13.vml"/><Relationship Id="rId5" Type="http://schemas.openxmlformats.org/officeDocument/2006/relationships/image" Target="../media/image17.wmf"/><Relationship Id="rId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8.xml"/><Relationship Id="rId1" Type="http://schemas.openxmlformats.org/officeDocument/2006/relationships/vmlDrawing" Target="../drawings/vmlDrawing14.v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8.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vmlDrawing" Target="../drawings/vmlDrawing7.vml"/><Relationship Id="rId5" Type="http://schemas.openxmlformats.org/officeDocument/2006/relationships/image" Target="../media/image11.e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7"/>
          <p:cNvGraphicFramePr>
            <a:graphicFrameLocks noChangeAspect="1"/>
          </p:cNvGraphicFramePr>
          <p:nvPr>
            <p:extLst>
              <p:ext uri="{D42A27DB-BD31-4B8C-83A1-F6EECF244321}">
                <p14:modId xmlns:p14="http://schemas.microsoft.com/office/powerpoint/2010/main" val="1557012464"/>
              </p:ext>
            </p:extLst>
          </p:nvPr>
        </p:nvGraphicFramePr>
        <p:xfrm>
          <a:off x="914400" y="1597025"/>
          <a:ext cx="7205663" cy="2265363"/>
        </p:xfrm>
        <a:graphic>
          <a:graphicData uri="http://schemas.openxmlformats.org/presentationml/2006/ole">
            <mc:AlternateContent xmlns:mc="http://schemas.openxmlformats.org/markup-compatibility/2006">
              <mc:Choice xmlns:v="urn:schemas-microsoft-com:vml" Requires="v">
                <p:oleObj spid="_x0000_s1173" name="Document" r:id="rId3" imgW="7331124" imgH="2331274" progId="Word.Document.8">
                  <p:embed/>
                </p:oleObj>
              </mc:Choice>
              <mc:Fallback>
                <p:oleObj name="Document" r:id="rId3" imgW="7331124" imgH="2331274" progId="Word.Document.8">
                  <p:embed/>
                  <p:pic>
                    <p:nvPicPr>
                      <p:cNvPr id="0" name=""/>
                      <p:cNvPicPr>
                        <a:picLocks noChangeAspect="1" noChangeArrowheads="1"/>
                      </p:cNvPicPr>
                      <p:nvPr/>
                    </p:nvPicPr>
                    <p:blipFill>
                      <a:blip r:embed="rId4"/>
                      <a:srcRect/>
                      <a:stretch>
                        <a:fillRect/>
                      </a:stretch>
                    </p:blipFill>
                    <p:spPr bwMode="auto">
                      <a:xfrm>
                        <a:off x="914400" y="1597025"/>
                        <a:ext cx="7205663" cy="2265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p:cNvGraphicFramePr>
          <p:nvPr>
            <p:extLst>
              <p:ext uri="{D42A27DB-BD31-4B8C-83A1-F6EECF244321}">
                <p14:modId xmlns:p14="http://schemas.microsoft.com/office/powerpoint/2010/main" val="142192843"/>
              </p:ext>
            </p:extLst>
          </p:nvPr>
        </p:nvGraphicFramePr>
        <p:xfrm>
          <a:off x="990600" y="762000"/>
          <a:ext cx="7277100" cy="5143500"/>
        </p:xfrm>
        <a:graphic>
          <a:graphicData uri="http://schemas.openxmlformats.org/presentationml/2006/ole">
            <mc:AlternateContent xmlns:mc="http://schemas.openxmlformats.org/markup-compatibility/2006">
              <mc:Choice xmlns:v="urn:schemas-microsoft-com:vml" Requires="v">
                <p:oleObj spid="_x0000_s52326" name="Document" r:id="rId3" imgW="7431868" imgH="5256963" progId="Word.Document.8">
                  <p:embed/>
                </p:oleObj>
              </mc:Choice>
              <mc:Fallback>
                <p:oleObj name="Document" r:id="rId3" imgW="7431868" imgH="5256963"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762000"/>
                        <a:ext cx="7277100" cy="5143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87640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1723151036"/>
              </p:ext>
            </p:extLst>
          </p:nvPr>
        </p:nvGraphicFramePr>
        <p:xfrm>
          <a:off x="914400" y="1669774"/>
          <a:ext cx="7321550" cy="1843088"/>
        </p:xfrm>
        <a:graphic>
          <a:graphicData uri="http://schemas.openxmlformats.org/presentationml/2006/ole">
            <mc:AlternateContent xmlns:mc="http://schemas.openxmlformats.org/markup-compatibility/2006">
              <mc:Choice xmlns:v="urn:schemas-microsoft-com:vml" Requires="v">
                <p:oleObj spid="_x0000_s53351" name="Document" r:id="rId4" imgW="7321366" imgH="1843794" progId="Word.Document.8">
                  <p:embed/>
                </p:oleObj>
              </mc:Choice>
              <mc:Fallback>
                <p:oleObj name="Document" r:id="rId4" imgW="7321366" imgH="1843794"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669774"/>
                        <a:ext cx="7321550" cy="1843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7582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nvGraphicFramePr>
        <p:xfrm>
          <a:off x="914400" y="1600200"/>
          <a:ext cx="7321550" cy="1647825"/>
        </p:xfrm>
        <a:graphic>
          <a:graphicData uri="http://schemas.openxmlformats.org/presentationml/2006/ole">
            <mc:AlternateContent xmlns:mc="http://schemas.openxmlformats.org/markup-compatibility/2006">
              <mc:Choice xmlns:v="urn:schemas-microsoft-com:vml" Requires="v">
                <p:oleObj spid="_x0000_s54375" name="Document" r:id="rId4" imgW="7321366" imgH="1648066" progId="Word.Document.8">
                  <p:embed/>
                </p:oleObj>
              </mc:Choice>
              <mc:Fallback>
                <p:oleObj name="Document" r:id="rId4" imgW="7321366" imgH="1648066"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600200"/>
                        <a:ext cx="7321550" cy="1647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62796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nvGraphicFramePr>
        <p:xfrm>
          <a:off x="922338" y="1597025"/>
          <a:ext cx="7304087" cy="1349375"/>
        </p:xfrm>
        <a:graphic>
          <a:graphicData uri="http://schemas.openxmlformats.org/presentationml/2006/ole">
            <mc:AlternateContent xmlns:mc="http://schemas.openxmlformats.org/markup-compatibility/2006">
              <mc:Choice xmlns:v="urn:schemas-microsoft-com:vml" Requires="v">
                <p:oleObj spid="_x0000_s55398" name="Document" r:id="rId3" imgW="7303899" imgH="1349177" progId="Word.Document.8">
                  <p:embed/>
                </p:oleObj>
              </mc:Choice>
              <mc:Fallback>
                <p:oleObj name="Document" r:id="rId3" imgW="7303899" imgH="1349177"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338" y="1597025"/>
                        <a:ext cx="7304087" cy="1349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75271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nvGraphicFramePr>
        <p:xfrm>
          <a:off x="922338" y="1554163"/>
          <a:ext cx="7304087" cy="2241550"/>
        </p:xfrm>
        <a:graphic>
          <a:graphicData uri="http://schemas.openxmlformats.org/presentationml/2006/ole">
            <mc:AlternateContent xmlns:mc="http://schemas.openxmlformats.org/markup-compatibility/2006">
              <mc:Choice xmlns:v="urn:schemas-microsoft-com:vml" Requires="v">
                <p:oleObj spid="_x0000_s57447" name="Document" r:id="rId4" imgW="7303899" imgH="2243826" progId="Word.Document.8">
                  <p:embed/>
                </p:oleObj>
              </mc:Choice>
              <mc:Fallback>
                <p:oleObj name="Document" r:id="rId4" imgW="7303899" imgH="2243826"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338" y="1554163"/>
                        <a:ext cx="7304087" cy="2241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7947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3"/>
          <p:cNvGraphicFramePr>
            <a:graphicFrameLocks noChangeAspect="1"/>
          </p:cNvGraphicFramePr>
          <p:nvPr/>
        </p:nvGraphicFramePr>
        <p:xfrm>
          <a:off x="914400" y="1676400"/>
          <a:ext cx="5105400" cy="4537075"/>
        </p:xfrm>
        <a:graphic>
          <a:graphicData uri="http://schemas.openxmlformats.org/presentationml/2006/ole">
            <mc:AlternateContent xmlns:mc="http://schemas.openxmlformats.org/markup-compatibility/2006">
              <mc:Choice xmlns:v="urn:schemas-microsoft-com:vml" Requires="v">
                <p:oleObj spid="_x0000_s67722" name="Visio" r:id="rId4" imgW="3878280" imgH="3446280" progId="Visio.Drawing.11">
                  <p:embed/>
                </p:oleObj>
              </mc:Choice>
              <mc:Fallback>
                <p:oleObj name="Visio" r:id="rId4" imgW="3878280" imgH="344628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676400"/>
                        <a:ext cx="5105400" cy="4537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Box 3"/>
          <p:cNvSpPr txBox="1"/>
          <p:nvPr/>
        </p:nvSpPr>
        <p:spPr>
          <a:xfrm>
            <a:off x="914400" y="875628"/>
            <a:ext cx="6263702" cy="523220"/>
          </a:xfrm>
          <a:prstGeom prst="rect">
            <a:avLst/>
          </a:prstGeom>
          <a:noFill/>
        </p:spPr>
        <p:txBody>
          <a:bodyPr wrap="none" rtlCol="0">
            <a:spAutoFit/>
          </a:bodyPr>
          <a:lstStyle/>
          <a:p>
            <a:r>
              <a:rPr lang="nl-BE" sz="2800" dirty="0">
                <a:solidFill>
                  <a:srgbClr val="3333FF"/>
                </a:solidFill>
              </a:rPr>
              <a:t>An </a:t>
            </a:r>
            <a:r>
              <a:rPr lang="nl-BE" sz="2800" dirty="0" err="1">
                <a:solidFill>
                  <a:srgbClr val="3333FF"/>
                </a:solidFill>
              </a:rPr>
              <a:t>architecture</a:t>
            </a:r>
            <a:r>
              <a:rPr lang="nl-BE" sz="2800" dirty="0">
                <a:solidFill>
                  <a:srgbClr val="3333FF"/>
                </a:solidFill>
              </a:rPr>
              <a:t> </a:t>
            </a:r>
            <a:r>
              <a:rPr lang="nl-BE" sz="2800" dirty="0" err="1">
                <a:solidFill>
                  <a:srgbClr val="3333FF"/>
                </a:solidFill>
              </a:rPr>
              <a:t>that</a:t>
            </a:r>
            <a:r>
              <a:rPr lang="nl-BE" sz="2800" dirty="0">
                <a:solidFill>
                  <a:srgbClr val="3333FF"/>
                </a:solidFill>
              </a:rPr>
              <a:t> </a:t>
            </a:r>
            <a:r>
              <a:rPr lang="nl-BE" sz="2800" dirty="0" err="1">
                <a:solidFill>
                  <a:srgbClr val="3333FF"/>
                </a:solidFill>
              </a:rPr>
              <a:t>uses</a:t>
            </a:r>
            <a:r>
              <a:rPr lang="nl-BE" sz="2800" dirty="0">
                <a:solidFill>
                  <a:srgbClr val="3333FF"/>
                </a:solidFill>
              </a:rPr>
              <a:t> business classes</a:t>
            </a:r>
            <a:endParaRPr lang="en-US" sz="2800" dirty="0">
              <a:solidFill>
                <a:srgbClr val="3333FF"/>
              </a:solidFill>
            </a:endParaRPr>
          </a:p>
        </p:txBody>
      </p:sp>
    </p:spTree>
    <p:extLst>
      <p:ext uri="{BB962C8B-B14F-4D97-AF65-F5344CB8AC3E}">
        <p14:creationId xmlns:p14="http://schemas.microsoft.com/office/powerpoint/2010/main" val="1606847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4140536314"/>
              </p:ext>
            </p:extLst>
          </p:nvPr>
        </p:nvGraphicFramePr>
        <p:xfrm>
          <a:off x="914400" y="685800"/>
          <a:ext cx="7321550" cy="5267325"/>
        </p:xfrm>
        <a:graphic>
          <a:graphicData uri="http://schemas.openxmlformats.org/presentationml/2006/ole">
            <mc:AlternateContent xmlns:mc="http://schemas.openxmlformats.org/markup-compatibility/2006">
              <mc:Choice xmlns:v="urn:schemas-microsoft-com:vml" Requires="v">
                <p:oleObj spid="_x0000_s68710" name="Document" r:id="rId3" imgW="7315200" imgH="5263066" progId="Word.Document.8">
                  <p:embed/>
                </p:oleObj>
              </mc:Choice>
              <mc:Fallback>
                <p:oleObj name="Document" r:id="rId3" imgW="7315200" imgH="5263066" progId="Word.Document.8">
                  <p:embed/>
                  <p:pic>
                    <p:nvPicPr>
                      <p:cNvPr id="0" name=""/>
                      <p:cNvPicPr>
                        <a:picLocks noChangeAspect="1" noChangeArrowheads="1"/>
                      </p:cNvPicPr>
                      <p:nvPr/>
                    </p:nvPicPr>
                    <p:blipFill>
                      <a:blip r:embed="rId4"/>
                      <a:srcRect/>
                      <a:stretch>
                        <a:fillRect/>
                      </a:stretch>
                    </p:blipFill>
                    <p:spPr bwMode="auto">
                      <a:xfrm>
                        <a:off x="914400" y="685800"/>
                        <a:ext cx="7321550" cy="5267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51404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endParaRPr lang="en-US" altLang="nl-BE" sz="1400">
              <a:latin typeface="Times New Roman" panose="02020603050405020304" pitchFamily="18" charset="0"/>
            </a:endParaRPr>
          </a:p>
          <a:p>
            <a:pPr algn="r"/>
            <a:r>
              <a:rPr lang="en-US" altLang="nl-BE"/>
              <a:t>Slide </a:t>
            </a:r>
            <a:fld id="{C9AF1693-D498-4A21-A879-9EF706E87459}" type="slidenum">
              <a:rPr lang="en-US" altLang="nl-BE"/>
              <a:pPr algn="r"/>
              <a:t>2</a:t>
            </a:fld>
            <a:endParaRPr lang="en-US" altLang="nl-BE"/>
          </a:p>
        </p:txBody>
      </p:sp>
      <p:graphicFrame>
        <p:nvGraphicFramePr>
          <p:cNvPr id="158722" name="Object 2"/>
          <p:cNvGraphicFramePr>
            <a:graphicFrameLocks noChangeAspect="1"/>
          </p:cNvGraphicFramePr>
          <p:nvPr>
            <p:extLst>
              <p:ext uri="{D42A27DB-BD31-4B8C-83A1-F6EECF244321}">
                <p14:modId xmlns:p14="http://schemas.microsoft.com/office/powerpoint/2010/main" val="3555236147"/>
              </p:ext>
            </p:extLst>
          </p:nvPr>
        </p:nvGraphicFramePr>
        <p:xfrm>
          <a:off x="914400" y="1101725"/>
          <a:ext cx="7212013" cy="5254625"/>
        </p:xfrm>
        <a:graphic>
          <a:graphicData uri="http://schemas.openxmlformats.org/presentationml/2006/ole">
            <mc:AlternateContent xmlns:mc="http://schemas.openxmlformats.org/markup-compatibility/2006">
              <mc:Choice xmlns:v="urn:schemas-microsoft-com:vml" Requires="v">
                <p:oleObj spid="_x0000_s38005" name="Document" r:id="rId4" imgW="7331124" imgH="5355159" progId="Word.Document.8">
                  <p:embed/>
                </p:oleObj>
              </mc:Choice>
              <mc:Fallback>
                <p:oleObj name="Document" r:id="rId4" imgW="7331124" imgH="5355159" progId="Word.Document.8">
                  <p:embed/>
                  <p:pic>
                    <p:nvPicPr>
                      <p:cNvPr id="0" name=""/>
                      <p:cNvPicPr>
                        <a:picLocks noChangeAspect="1" noChangeArrowheads="1"/>
                      </p:cNvPicPr>
                      <p:nvPr/>
                    </p:nvPicPr>
                    <p:blipFill>
                      <a:blip r:embed="rId5"/>
                      <a:srcRect/>
                      <a:stretch>
                        <a:fillRect/>
                      </a:stretch>
                    </p:blipFill>
                    <p:spPr bwMode="auto">
                      <a:xfrm>
                        <a:off x="914400" y="1101725"/>
                        <a:ext cx="7212013" cy="5254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81996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1143000" y="1236092"/>
            <a:ext cx="7146758" cy="3000821"/>
          </a:xfrm>
          <a:prstGeom prst="rect">
            <a:avLst/>
          </a:prstGeom>
        </p:spPr>
        <p:txBody>
          <a:bodyPr wrap="square">
            <a:spAutoFit/>
          </a:bodyPr>
          <a:lstStyle/>
          <a:p>
            <a:pPr>
              <a:spcAft>
                <a:spcPts val="600"/>
              </a:spcAft>
            </a:pPr>
            <a:r>
              <a:rPr lang="en-US" sz="2000"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Objectives (continued)</a:t>
            </a:r>
            <a:endParaRPr lang="nl-BE" sz="2000" b="1" dirty="0">
              <a:solidFill>
                <a:srgbClr val="0000FF"/>
              </a:solidFill>
              <a:latin typeface="Arial" panose="020B0604020202020204" pitchFamily="34" charset="0"/>
              <a:ea typeface="Times New Roman" panose="02020603050405020304" pitchFamily="18" charset="0"/>
              <a:cs typeface="Times New Roman" panose="02020603050405020304" pitchFamily="18" charset="0"/>
            </a:endParaRPr>
          </a:p>
          <a:p>
            <a:pPr marL="342900" marR="274320" lvl="0" indent="-342900">
              <a:spcAft>
                <a:spcPts val="600"/>
              </a:spcAft>
              <a:buFont typeface="Symbol" panose="05050102010706020507" pitchFamily="18" charset="2"/>
              <a:buChar char=""/>
              <a:tabLst>
                <a:tab pos="342900" algn="l"/>
                <a:tab pos="228600" algn="l"/>
              </a:tabLst>
            </a:pPr>
            <a:r>
              <a:rPr lang="en-US" spc="-10" dirty="0">
                <a:latin typeface="Times New Roman" panose="02020603050405020304" pitchFamily="18" charset="0"/>
                <a:ea typeface="Times New Roman" panose="02020603050405020304" pitchFamily="18" charset="0"/>
              </a:rPr>
              <a:t>Describe these methods of the </a:t>
            </a:r>
            <a:r>
              <a:rPr lang="en-US" spc="-10" dirty="0" err="1">
                <a:latin typeface="Times New Roman" panose="02020603050405020304" pitchFamily="18" charset="0"/>
                <a:ea typeface="Times New Roman" panose="02020603050405020304" pitchFamily="18" charset="0"/>
              </a:rPr>
              <a:t>SqlDataAdapter</a:t>
            </a:r>
            <a:r>
              <a:rPr lang="en-US" spc="-10" dirty="0">
                <a:latin typeface="Times New Roman" panose="02020603050405020304" pitchFamily="18" charset="0"/>
                <a:ea typeface="Times New Roman" panose="02020603050405020304" pitchFamily="18" charset="0"/>
              </a:rPr>
              <a:t> class: Fill, Update.</a:t>
            </a:r>
            <a:endParaRPr lang="nl-BE" spc="-10" dirty="0">
              <a:latin typeface="Times New Roman" panose="02020603050405020304" pitchFamily="18" charset="0"/>
              <a:ea typeface="Times New Roman" panose="02020603050405020304" pitchFamily="18" charset="0"/>
            </a:endParaRPr>
          </a:p>
          <a:p>
            <a:pPr marL="342900" marR="274320" lvl="0" indent="-342900">
              <a:spcAft>
                <a:spcPts val="600"/>
              </a:spcAft>
              <a:buFont typeface="Symbol" panose="05050102010706020507" pitchFamily="18" charset="2"/>
              <a:buChar char=""/>
              <a:tabLst>
                <a:tab pos="342900" algn="l"/>
                <a:tab pos="228600" algn="l"/>
              </a:tabLst>
            </a:pPr>
            <a:r>
              <a:rPr lang="en-US" spc="-10" dirty="0">
                <a:latin typeface="Times New Roman" panose="02020603050405020304" pitchFamily="18" charset="0"/>
                <a:ea typeface="Times New Roman" panose="02020603050405020304" pitchFamily="18" charset="0"/>
              </a:rPr>
              <a:t>Describe these methods of the </a:t>
            </a:r>
            <a:r>
              <a:rPr lang="en-US" spc="-10" dirty="0" err="1">
                <a:latin typeface="Times New Roman" panose="02020603050405020304" pitchFamily="18" charset="0"/>
                <a:ea typeface="Times New Roman" panose="02020603050405020304" pitchFamily="18" charset="0"/>
              </a:rPr>
              <a:t>SqlDataReader</a:t>
            </a:r>
            <a:r>
              <a:rPr lang="en-US" spc="-10" dirty="0">
                <a:latin typeface="Times New Roman" panose="02020603050405020304" pitchFamily="18" charset="0"/>
                <a:ea typeface="Times New Roman" panose="02020603050405020304" pitchFamily="18" charset="0"/>
              </a:rPr>
              <a:t> class: Read, Close.</a:t>
            </a:r>
            <a:endParaRPr lang="nl-BE" spc="-10" dirty="0">
              <a:latin typeface="Times New Roman" panose="02020603050405020304" pitchFamily="18" charset="0"/>
              <a:ea typeface="Times New Roman" panose="02020603050405020304" pitchFamily="18" charset="0"/>
            </a:endParaRPr>
          </a:p>
          <a:p>
            <a:pPr marL="342900" marR="274320" lvl="0" indent="-342900">
              <a:spcAft>
                <a:spcPts val="600"/>
              </a:spcAft>
              <a:buFont typeface="Symbol" panose="05050102010706020507" pitchFamily="18" charset="2"/>
              <a:buChar char=""/>
              <a:tabLst>
                <a:tab pos="342900" algn="l"/>
                <a:tab pos="228600" algn="l"/>
              </a:tabLst>
            </a:pPr>
            <a:r>
              <a:rPr lang="en-US" spc="-10" dirty="0">
                <a:latin typeface="Times New Roman" panose="02020603050405020304" pitchFamily="18" charset="0"/>
                <a:ea typeface="Times New Roman" panose="02020603050405020304" pitchFamily="18" charset="0"/>
              </a:rPr>
              <a:t>Describe these objects in the basic dataset object hierarchy: dataset, data table, data column, data row, and constraint.</a:t>
            </a:r>
            <a:endParaRPr lang="nl-BE" spc="-10" dirty="0">
              <a:latin typeface="Times New Roman" panose="02020603050405020304" pitchFamily="18" charset="0"/>
              <a:ea typeface="Times New Roman" panose="02020603050405020304" pitchFamily="18" charset="0"/>
            </a:endParaRPr>
          </a:p>
          <a:p>
            <a:pPr marL="342900" marR="274320" lvl="0" indent="-342900">
              <a:spcAft>
                <a:spcPts val="600"/>
              </a:spcAft>
              <a:buFont typeface="Symbol" panose="05050102010706020507" pitchFamily="18" charset="2"/>
              <a:buChar char=""/>
              <a:tabLst>
                <a:tab pos="342900" algn="l"/>
                <a:tab pos="228600" algn="l"/>
              </a:tabLst>
            </a:pPr>
            <a:r>
              <a:rPr lang="en-US" spc="-10" dirty="0">
                <a:latin typeface="Times New Roman" panose="02020603050405020304" pitchFamily="18" charset="0"/>
                <a:ea typeface="Times New Roman" panose="02020603050405020304" pitchFamily="18" charset="0"/>
              </a:rPr>
              <a:t>Describe the two layers in the structure of an application that uses datasets.</a:t>
            </a:r>
            <a:endParaRPr lang="nl-BE" spc="-10" dirty="0">
              <a:latin typeface="Times New Roman" panose="02020603050405020304" pitchFamily="18" charset="0"/>
              <a:ea typeface="Times New Roman" panose="02020603050405020304" pitchFamily="18" charset="0"/>
            </a:endParaRPr>
          </a:p>
          <a:p>
            <a:pPr marL="342900" marR="274320" lvl="0" indent="-342900">
              <a:spcAft>
                <a:spcPts val="600"/>
              </a:spcAft>
              <a:buFont typeface="Symbol" panose="05050102010706020507" pitchFamily="18" charset="2"/>
              <a:buChar char=""/>
              <a:tabLst>
                <a:tab pos="342900" algn="l"/>
                <a:tab pos="228600" algn="l"/>
              </a:tabLst>
            </a:pPr>
            <a:r>
              <a:rPr lang="en-US" spc="-10" dirty="0">
                <a:latin typeface="Times New Roman" panose="02020603050405020304" pitchFamily="18" charset="0"/>
                <a:ea typeface="Times New Roman" panose="02020603050405020304" pitchFamily="18" charset="0"/>
              </a:rPr>
              <a:t>Describe the three layers in the structure of an application that uses business classes.</a:t>
            </a:r>
            <a:endParaRPr lang="nl-BE" spc="-1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9139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solidFill>
                  <a:srgbClr val="0D04BA"/>
                </a:solidFill>
              </a:rPr>
              <a:t>ADO.NET</a:t>
            </a:r>
            <a:endParaRPr lang="en-US" dirty="0">
              <a:solidFill>
                <a:srgbClr val="0D04BA"/>
              </a:solidFill>
            </a:endParaRPr>
          </a:p>
        </p:txBody>
      </p:sp>
      <p:sp>
        <p:nvSpPr>
          <p:cNvPr id="3" name="Content Placeholder 2"/>
          <p:cNvSpPr>
            <a:spLocks noGrp="1"/>
          </p:cNvSpPr>
          <p:nvPr>
            <p:ph idx="1"/>
          </p:nvPr>
        </p:nvSpPr>
        <p:spPr/>
        <p:txBody>
          <a:bodyPr/>
          <a:lstStyle/>
          <a:p>
            <a:pPr marL="514350" indent="-514350">
              <a:buAutoNum type="arabicPeriod"/>
            </a:pPr>
            <a:r>
              <a:rPr lang="nl-BE" dirty="0"/>
              <a:t>ADO.NET </a:t>
            </a:r>
            <a:r>
              <a:rPr lang="nl-BE" dirty="0" err="1"/>
              <a:t>using</a:t>
            </a:r>
            <a:r>
              <a:rPr lang="nl-BE" dirty="0"/>
              <a:t> </a:t>
            </a:r>
            <a:r>
              <a:rPr lang="nl-BE" dirty="0" err="1"/>
              <a:t>DataSets</a:t>
            </a:r>
            <a:r>
              <a:rPr lang="nl-BE" dirty="0"/>
              <a:t> (</a:t>
            </a:r>
            <a:r>
              <a:rPr lang="nl-BE" dirty="0" err="1"/>
              <a:t>Disconnected</a:t>
            </a:r>
            <a:r>
              <a:rPr lang="nl-BE" dirty="0"/>
              <a:t> Data Architecture)</a:t>
            </a:r>
          </a:p>
          <a:p>
            <a:pPr marL="914400" lvl="1" indent="-514350">
              <a:buFont typeface="+mj-lt"/>
              <a:buAutoNum type="alphaLcParenR"/>
            </a:pPr>
            <a:r>
              <a:rPr lang="nl-BE" dirty="0"/>
              <a:t>Create ADO.Net objects from a datasource</a:t>
            </a:r>
          </a:p>
          <a:p>
            <a:pPr marL="914400" lvl="1" indent="-514350">
              <a:buFont typeface="+mj-lt"/>
              <a:buAutoNum type="alphaLcParenR"/>
            </a:pPr>
            <a:r>
              <a:rPr lang="nl-BE" dirty="0"/>
              <a:t>Write </a:t>
            </a:r>
            <a:r>
              <a:rPr lang="nl-BE" dirty="0" err="1"/>
              <a:t>the</a:t>
            </a:r>
            <a:r>
              <a:rPr lang="nl-BE" dirty="0"/>
              <a:t> code </a:t>
            </a:r>
            <a:r>
              <a:rPr lang="nl-BE" dirty="0" err="1"/>
              <a:t>yourself</a:t>
            </a:r>
            <a:endParaRPr lang="en-US" dirty="0"/>
          </a:p>
          <a:p>
            <a:pPr marL="514350" indent="-514350">
              <a:buAutoNum type="arabicPeriod"/>
            </a:pPr>
            <a:endParaRPr lang="nl-BE" dirty="0"/>
          </a:p>
          <a:p>
            <a:pPr marL="0" indent="0">
              <a:buNone/>
            </a:pPr>
            <a:r>
              <a:rPr lang="nl-BE" dirty="0"/>
              <a:t>2. ADO.NET </a:t>
            </a:r>
            <a:r>
              <a:rPr lang="nl-BE" b="1" dirty="0"/>
              <a:t>without</a:t>
            </a:r>
            <a:r>
              <a:rPr lang="nl-BE" dirty="0"/>
              <a:t> </a:t>
            </a:r>
            <a:r>
              <a:rPr lang="nl-BE" dirty="0" err="1"/>
              <a:t>using</a:t>
            </a:r>
            <a:r>
              <a:rPr lang="nl-BE" dirty="0"/>
              <a:t> </a:t>
            </a:r>
            <a:r>
              <a:rPr lang="nl-BE" dirty="0" err="1"/>
              <a:t>DataSets</a:t>
            </a:r>
            <a:r>
              <a:rPr lang="nl-BE" dirty="0"/>
              <a:t> (</a:t>
            </a:r>
            <a:r>
              <a:rPr lang="nl-BE" dirty="0" err="1"/>
              <a:t>Connected</a:t>
            </a:r>
            <a:r>
              <a:rPr lang="nl-BE" dirty="0"/>
              <a:t> Data Architecture)</a:t>
            </a:r>
          </a:p>
          <a:p>
            <a:endParaRPr lang="en-US" dirty="0"/>
          </a:p>
        </p:txBody>
      </p:sp>
    </p:spTree>
    <p:extLst>
      <p:ext uri="{BB962C8B-B14F-4D97-AF65-F5344CB8AC3E}">
        <p14:creationId xmlns:p14="http://schemas.microsoft.com/office/powerpoint/2010/main" val="54765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2975757587"/>
              </p:ext>
            </p:extLst>
          </p:nvPr>
        </p:nvGraphicFramePr>
        <p:xfrm>
          <a:off x="1371600" y="2057400"/>
          <a:ext cx="4800600" cy="4302125"/>
        </p:xfrm>
        <a:graphic>
          <a:graphicData uri="http://schemas.openxmlformats.org/presentationml/2006/ole">
            <mc:AlternateContent xmlns:mc="http://schemas.openxmlformats.org/markup-compatibility/2006">
              <mc:Choice xmlns:v="urn:schemas-microsoft-com:vml" Requires="v">
                <p:oleObj spid="_x0000_s43183" name="Visio" r:id="rId4" imgW="3122280" imgH="2798280" progId="Visio.Drawing.11">
                  <p:embed/>
                </p:oleObj>
              </mc:Choice>
              <mc:Fallback>
                <p:oleObj name="Visio" r:id="rId4" imgW="3122280" imgH="279828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057400"/>
                        <a:ext cx="4800600" cy="4302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343848" y="379138"/>
            <a:ext cx="6825202" cy="1077218"/>
          </a:xfrm>
          <a:prstGeom prst="rect">
            <a:avLst/>
          </a:prstGeom>
          <a:noFill/>
        </p:spPr>
        <p:txBody>
          <a:bodyPr wrap="none" rtlCol="0">
            <a:spAutoFit/>
          </a:bodyPr>
          <a:lstStyle/>
          <a:p>
            <a:r>
              <a:rPr lang="nl-BE" sz="3200" b="1" dirty="0">
                <a:solidFill>
                  <a:srgbClr val="3333FF"/>
                </a:solidFill>
              </a:rPr>
              <a:t>How to use ADO.NET without datasets </a:t>
            </a:r>
            <a:br>
              <a:rPr lang="nl-BE" sz="3200" b="1" dirty="0">
                <a:solidFill>
                  <a:srgbClr val="3333FF"/>
                </a:solidFill>
              </a:rPr>
            </a:br>
            <a:r>
              <a:rPr lang="nl-BE" sz="3200" b="1" dirty="0">
                <a:solidFill>
                  <a:srgbClr val="3333FF"/>
                </a:solidFill>
              </a:rPr>
              <a:t>(Connected Data Architecture)</a:t>
            </a:r>
            <a:endParaRPr lang="en-US" sz="3200" b="1" dirty="0">
              <a:solidFill>
                <a:srgbClr val="3333FF"/>
              </a:solidFill>
            </a:endParaRPr>
          </a:p>
        </p:txBody>
      </p:sp>
      <p:sp>
        <p:nvSpPr>
          <p:cNvPr id="6" name="TextBox 5"/>
          <p:cNvSpPr txBox="1"/>
          <p:nvPr/>
        </p:nvSpPr>
        <p:spPr>
          <a:xfrm>
            <a:off x="343848" y="1624256"/>
            <a:ext cx="7114896" cy="523220"/>
          </a:xfrm>
          <a:prstGeom prst="rect">
            <a:avLst/>
          </a:prstGeom>
          <a:noFill/>
        </p:spPr>
        <p:txBody>
          <a:bodyPr wrap="none" rtlCol="0">
            <a:spAutoFit/>
          </a:bodyPr>
          <a:lstStyle/>
          <a:p>
            <a:r>
              <a:rPr lang="nl-BE" sz="2800" dirty="0">
                <a:solidFill>
                  <a:srgbClr val="3333FF"/>
                </a:solidFill>
              </a:rPr>
              <a:t>ADO.NET </a:t>
            </a:r>
            <a:r>
              <a:rPr lang="nl-BE" sz="2800" dirty="0" err="1">
                <a:solidFill>
                  <a:srgbClr val="3333FF"/>
                </a:solidFill>
              </a:rPr>
              <a:t>components</a:t>
            </a:r>
            <a:r>
              <a:rPr lang="nl-BE" sz="2800" dirty="0">
                <a:solidFill>
                  <a:srgbClr val="3333FF"/>
                </a:solidFill>
              </a:rPr>
              <a:t> </a:t>
            </a:r>
            <a:r>
              <a:rPr lang="nl-BE" sz="2800" dirty="0" err="1">
                <a:solidFill>
                  <a:srgbClr val="3333FF"/>
                </a:solidFill>
              </a:rPr>
              <a:t>for</a:t>
            </a:r>
            <a:r>
              <a:rPr lang="nl-BE" sz="2800" dirty="0">
                <a:solidFill>
                  <a:srgbClr val="3333FF"/>
                </a:solidFill>
              </a:rPr>
              <a:t> </a:t>
            </a:r>
            <a:r>
              <a:rPr lang="nl-BE" sz="2800" dirty="0" err="1">
                <a:solidFill>
                  <a:srgbClr val="3333FF"/>
                </a:solidFill>
              </a:rPr>
              <a:t>accessing</a:t>
            </a:r>
            <a:r>
              <a:rPr lang="nl-BE" sz="2800" dirty="0">
                <a:solidFill>
                  <a:srgbClr val="3333FF"/>
                </a:solidFill>
              </a:rPr>
              <a:t> a database </a:t>
            </a:r>
            <a:endParaRPr lang="en-US" sz="2800" dirty="0">
              <a:solidFill>
                <a:srgbClr val="3333FF"/>
              </a:solidFill>
            </a:endParaRPr>
          </a:p>
        </p:txBody>
      </p:sp>
    </p:spTree>
    <p:extLst>
      <p:ext uri="{BB962C8B-B14F-4D97-AF65-F5344CB8AC3E}">
        <p14:creationId xmlns:p14="http://schemas.microsoft.com/office/powerpoint/2010/main" val="142614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nvGraphicFramePr>
        <p:xfrm>
          <a:off x="1085850" y="1143000"/>
          <a:ext cx="7162800" cy="3829050"/>
        </p:xfrm>
        <a:graphic>
          <a:graphicData uri="http://schemas.openxmlformats.org/presentationml/2006/ole">
            <mc:AlternateContent xmlns:mc="http://schemas.openxmlformats.org/markup-compatibility/2006">
              <mc:Choice xmlns:v="urn:schemas-microsoft-com:vml" Requires="v">
                <p:oleObj spid="_x0000_s44137" name="Document" r:id="rId4" imgW="7303899" imgH="3913549" progId="Word.Document.8">
                  <p:embed/>
                </p:oleObj>
              </mc:Choice>
              <mc:Fallback>
                <p:oleObj name="Document" r:id="rId4" imgW="7303899" imgH="3913549"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5850" y="1143000"/>
                        <a:ext cx="7162800" cy="3829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34320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2865981447"/>
              </p:ext>
            </p:extLst>
          </p:nvPr>
        </p:nvGraphicFramePr>
        <p:xfrm>
          <a:off x="914400" y="1600200"/>
          <a:ext cx="7397750" cy="3275013"/>
        </p:xfrm>
        <a:graphic>
          <a:graphicData uri="http://schemas.openxmlformats.org/presentationml/2006/ole">
            <mc:AlternateContent xmlns:mc="http://schemas.openxmlformats.org/markup-compatibility/2006">
              <mc:Choice xmlns:v="urn:schemas-microsoft-com:vml" Requires="v">
                <p:oleObj spid="_x0000_s49262" name="Document" r:id="rId4" imgW="7390800" imgH="3511942" progId="Word.Document.8">
                  <p:embed/>
                </p:oleObj>
              </mc:Choice>
              <mc:Fallback>
                <p:oleObj name="Document" r:id="rId4" imgW="7390800" imgH="3511942" progId="Word.Document.8">
                  <p:embed/>
                  <p:pic>
                    <p:nvPicPr>
                      <p:cNvPr id="0" name=""/>
                      <p:cNvPicPr>
                        <a:picLocks noChangeAspect="1" noChangeArrowheads="1"/>
                      </p:cNvPicPr>
                      <p:nvPr/>
                    </p:nvPicPr>
                    <p:blipFill>
                      <a:blip r:embed="rId5"/>
                      <a:srcRect/>
                      <a:stretch>
                        <a:fillRect/>
                      </a:stretch>
                    </p:blipFill>
                    <p:spPr bwMode="auto">
                      <a:xfrm>
                        <a:off x="914400" y="1600200"/>
                        <a:ext cx="7397750" cy="32750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914400" y="646043"/>
            <a:ext cx="4575868" cy="1077218"/>
          </a:xfrm>
          <a:prstGeom prst="rect">
            <a:avLst/>
          </a:prstGeom>
          <a:noFill/>
        </p:spPr>
        <p:txBody>
          <a:bodyPr wrap="none" rtlCol="0">
            <a:spAutoFit/>
          </a:bodyPr>
          <a:lstStyle/>
          <a:p>
            <a:r>
              <a:rPr lang="en-US" sz="3200" b="1" dirty="0">
                <a:solidFill>
                  <a:srgbClr val="3333FF"/>
                </a:solidFill>
              </a:rPr>
              <a:t>ADO. NET data providers  </a:t>
            </a:r>
          </a:p>
          <a:p>
            <a:endParaRPr lang="en-US" sz="3200" dirty="0"/>
          </a:p>
        </p:txBody>
      </p:sp>
    </p:spTree>
    <p:extLst>
      <p:ext uri="{BB962C8B-B14F-4D97-AF65-F5344CB8AC3E}">
        <p14:creationId xmlns:p14="http://schemas.microsoft.com/office/powerpoint/2010/main" val="749467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nvGraphicFramePr>
        <p:xfrm>
          <a:off x="914400" y="1600200"/>
          <a:ext cx="7397750" cy="1781175"/>
        </p:xfrm>
        <a:graphic>
          <a:graphicData uri="http://schemas.openxmlformats.org/presentationml/2006/ole">
            <mc:AlternateContent xmlns:mc="http://schemas.openxmlformats.org/markup-compatibility/2006">
              <mc:Choice xmlns:v="urn:schemas-microsoft-com:vml" Requires="v">
                <p:oleObj spid="_x0000_s50278" name="Document" r:id="rId3" imgW="7397754" imgH="1780945" progId="Word.Document.8">
                  <p:embed/>
                </p:oleObj>
              </mc:Choice>
              <mc:Fallback>
                <p:oleObj name="Document" r:id="rId3" imgW="7397754" imgH="178094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600200"/>
                        <a:ext cx="7397750" cy="1781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18182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extLst>
              <p:ext uri="{D42A27DB-BD31-4B8C-83A1-F6EECF244321}">
                <p14:modId xmlns:p14="http://schemas.microsoft.com/office/powerpoint/2010/main" val="160407564"/>
              </p:ext>
            </p:extLst>
          </p:nvPr>
        </p:nvGraphicFramePr>
        <p:xfrm>
          <a:off x="914400" y="1143000"/>
          <a:ext cx="7397750" cy="4441825"/>
        </p:xfrm>
        <a:graphic>
          <a:graphicData uri="http://schemas.openxmlformats.org/presentationml/2006/ole">
            <mc:AlternateContent xmlns:mc="http://schemas.openxmlformats.org/markup-compatibility/2006">
              <mc:Choice xmlns:v="urn:schemas-microsoft-com:vml" Requires="v">
                <p:oleObj spid="_x0000_s51302" name="Document" r:id="rId4" imgW="7390800" imgH="4430053" progId="Word.Document.8">
                  <p:embed/>
                </p:oleObj>
              </mc:Choice>
              <mc:Fallback>
                <p:oleObj name="Document" r:id="rId4" imgW="7390800" imgH="4430053" progId="Word.Document.8">
                  <p:embed/>
                  <p:pic>
                    <p:nvPicPr>
                      <p:cNvPr id="0" name=""/>
                      <p:cNvPicPr>
                        <a:picLocks noChangeAspect="1" noChangeArrowheads="1"/>
                      </p:cNvPicPr>
                      <p:nvPr/>
                    </p:nvPicPr>
                    <p:blipFill>
                      <a:blip r:embed="rId5"/>
                      <a:srcRect/>
                      <a:stretch>
                        <a:fillRect/>
                      </a:stretch>
                    </p:blipFill>
                    <p:spPr bwMode="auto">
                      <a:xfrm>
                        <a:off x="914400" y="1143000"/>
                        <a:ext cx="7397750" cy="4441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32903029"/>
      </p:ext>
    </p:extLst>
  </p:cSld>
  <p:clrMapOvr>
    <a:masterClrMapping/>
  </p:clrMapOvr>
</p:sld>
</file>

<file path=ppt/theme/theme1.xml><?xml version="1.0" encoding="utf-8"?>
<a:theme xmlns:a="http://schemas.openxmlformats.org/drawingml/2006/main" name="Presentati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Presentatie</Template>
  <TotalTime>549</TotalTime>
  <Words>1779</Words>
  <Application>Microsoft Office PowerPoint</Application>
  <PresentationFormat>Diavoorstelling (4:3)</PresentationFormat>
  <Paragraphs>160</Paragraphs>
  <Slides>16</Slides>
  <Notes>10</Notes>
  <HiddenSlides>0</HiddenSlides>
  <MMClips>0</MMClips>
  <ScaleCrop>false</ScaleCrop>
  <HeadingPairs>
    <vt:vector size="8" baseType="variant">
      <vt:variant>
        <vt:lpstr>Gebruikte lettertypen</vt:lpstr>
      </vt:variant>
      <vt:variant>
        <vt:i4>4</vt:i4>
      </vt:variant>
      <vt:variant>
        <vt:lpstr>Thema</vt:lpstr>
      </vt:variant>
      <vt:variant>
        <vt:i4>1</vt:i4>
      </vt:variant>
      <vt:variant>
        <vt:lpstr>Ingesloten OLE-bronprogramma's</vt:lpstr>
      </vt:variant>
      <vt:variant>
        <vt:i4>3</vt:i4>
      </vt:variant>
      <vt:variant>
        <vt:lpstr>Diatitels</vt:lpstr>
      </vt:variant>
      <vt:variant>
        <vt:i4>16</vt:i4>
      </vt:variant>
    </vt:vector>
  </HeadingPairs>
  <TitlesOfParts>
    <vt:vector size="24" baseType="lpstr">
      <vt:lpstr>Arial</vt:lpstr>
      <vt:lpstr>Calibri</vt:lpstr>
      <vt:lpstr>Symbol</vt:lpstr>
      <vt:lpstr>Times New Roman</vt:lpstr>
      <vt:lpstr>Presentatie</vt:lpstr>
      <vt:lpstr>Document</vt:lpstr>
      <vt:lpstr>Visio</vt:lpstr>
      <vt:lpstr>Microsoft Word 97 - 2003-document</vt:lpstr>
      <vt:lpstr>PowerPoint-presentatie</vt:lpstr>
      <vt:lpstr>PowerPoint-presentatie</vt:lpstr>
      <vt:lpstr>PowerPoint-presentatie</vt:lpstr>
      <vt:lpstr>ADO.NET</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Wesley Hendrikx</cp:lastModifiedBy>
  <cp:revision>120</cp:revision>
  <dcterms:created xsi:type="dcterms:W3CDTF">2013-10-07T12:53:33Z</dcterms:created>
  <dcterms:modified xsi:type="dcterms:W3CDTF">2017-10-23T13:50:46Z</dcterms:modified>
</cp:coreProperties>
</file>