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2" r:id="rId1"/>
  </p:sldMasterIdLst>
  <p:notesMasterIdLst>
    <p:notesMasterId r:id="rId22"/>
  </p:notesMasterIdLst>
  <p:handoutMasterIdLst>
    <p:handoutMasterId r:id="rId23"/>
  </p:handoutMasterIdLst>
  <p:sldIdLst>
    <p:sldId id="351" r:id="rId2"/>
    <p:sldId id="257" r:id="rId3"/>
    <p:sldId id="437" r:id="rId4"/>
    <p:sldId id="258" r:id="rId5"/>
    <p:sldId id="259" r:id="rId6"/>
    <p:sldId id="307" r:id="rId7"/>
    <p:sldId id="261" r:id="rId8"/>
    <p:sldId id="308" r:id="rId9"/>
    <p:sldId id="309" r:id="rId10"/>
    <p:sldId id="310" r:id="rId11"/>
    <p:sldId id="311" r:id="rId12"/>
    <p:sldId id="438" r:id="rId13"/>
    <p:sldId id="266" r:id="rId14"/>
    <p:sldId id="267" r:id="rId15"/>
    <p:sldId id="268" r:id="rId16"/>
    <p:sldId id="428" r:id="rId17"/>
    <p:sldId id="347" r:id="rId18"/>
    <p:sldId id="348" r:id="rId19"/>
    <p:sldId id="349" r:id="rId20"/>
    <p:sldId id="350" r:id="rId21"/>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6" autoAdjust="0"/>
    <p:restoredTop sz="56287" autoAdjust="0"/>
  </p:normalViewPr>
  <p:slideViewPr>
    <p:cSldViewPr>
      <p:cViewPr varScale="1">
        <p:scale>
          <a:sx n="64" d="100"/>
          <a:sy n="64" d="100"/>
        </p:scale>
        <p:origin x="2958"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972"/>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defRPr sz="1300"/>
            </a:lvl1pPr>
          </a:lstStyle>
          <a:p>
            <a:endParaRPr lang="en-US" altLang="nl-BE"/>
          </a:p>
        </p:txBody>
      </p:sp>
      <p:sp>
        <p:nvSpPr>
          <p:cNvPr id="27651" name="Rectangle 3"/>
          <p:cNvSpPr>
            <a:spLocks noGrp="1" noChangeArrowheads="1"/>
          </p:cNvSpPr>
          <p:nvPr>
            <p:ph type="dt" sz="quarter" idx="1"/>
          </p:nvPr>
        </p:nvSpPr>
        <p:spPr bwMode="auto">
          <a:xfrm>
            <a:off x="4021294"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defRPr sz="1300"/>
            </a:lvl1pPr>
          </a:lstStyle>
          <a:p>
            <a:fld id="{072EA921-9B30-47D6-8FBF-EF9B0F43DD32}" type="datetimeFigureOut">
              <a:rPr lang="en-US" altLang="nl-BE"/>
              <a:pPr/>
              <a:t>11/10/2018</a:t>
            </a:fld>
            <a:endParaRPr lang="en-US" altLang="nl-BE"/>
          </a:p>
        </p:txBody>
      </p:sp>
      <p:sp>
        <p:nvSpPr>
          <p:cNvPr id="27652" name="Rectangle 4"/>
          <p:cNvSpPr>
            <a:spLocks noGrp="1" noChangeArrowheads="1"/>
          </p:cNvSpPr>
          <p:nvPr>
            <p:ph type="ftr" sz="quarter" idx="2"/>
          </p:nvPr>
        </p:nvSpPr>
        <p:spPr bwMode="auto">
          <a:xfrm>
            <a:off x="0"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defRPr sz="1300"/>
            </a:lvl1pPr>
          </a:lstStyle>
          <a:p>
            <a:endParaRPr lang="en-US" altLang="nl-BE"/>
          </a:p>
        </p:txBody>
      </p:sp>
      <p:sp>
        <p:nvSpPr>
          <p:cNvPr id="27653" name="Rectangle 5"/>
          <p:cNvSpPr>
            <a:spLocks noGrp="1" noChangeArrowheads="1"/>
          </p:cNvSpPr>
          <p:nvPr>
            <p:ph type="sldNum" sz="quarter" idx="3"/>
          </p:nvPr>
        </p:nvSpPr>
        <p:spPr bwMode="auto">
          <a:xfrm>
            <a:off x="4021294"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defRPr sz="1300"/>
            </a:lvl1pPr>
          </a:lstStyle>
          <a:p>
            <a:fld id="{8E848880-F4F9-4734-AEAF-EB73EDA442E7}" type="slidenum">
              <a:rPr lang="en-US" altLang="nl-BE"/>
              <a:pPr/>
              <a:t>‹nr.›</a:t>
            </a:fld>
            <a:endParaRPr lang="en-US" altLang="nl-BE"/>
          </a:p>
        </p:txBody>
      </p:sp>
    </p:spTree>
    <p:extLst>
      <p:ext uri="{BB962C8B-B14F-4D97-AF65-F5344CB8AC3E}">
        <p14:creationId xmlns:p14="http://schemas.microsoft.com/office/powerpoint/2010/main" val="4152161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smtClean="0"/>
            </a:lvl1pPr>
          </a:lstStyle>
          <a:p>
            <a:pPr>
              <a:defRPr/>
            </a:pPr>
            <a:endParaRPr lang="en-US"/>
          </a:p>
        </p:txBody>
      </p:sp>
      <p:sp>
        <p:nvSpPr>
          <p:cNvPr id="53251" name="Rectangle 3"/>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smtClean="0"/>
            </a:lvl1pPr>
          </a:lstStyle>
          <a:p>
            <a:pPr>
              <a:defRPr/>
            </a:pPr>
            <a:endParaRPr lang="en-US"/>
          </a:p>
        </p:txBody>
      </p:sp>
      <p:sp>
        <p:nvSpPr>
          <p:cNvPr id="143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smtClean="0"/>
            </a:lvl1pPr>
          </a:lstStyle>
          <a:p>
            <a:pPr>
              <a:defRPr/>
            </a:pPr>
            <a:endParaRPr lang="en-US"/>
          </a:p>
        </p:txBody>
      </p:sp>
      <p:sp>
        <p:nvSpPr>
          <p:cNvPr id="53255" name="Rectangle 7"/>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07BD254A-3ED1-43FA-B87B-9CDE0D256C6A}" type="slidenum">
              <a:rPr lang="en-US" altLang="nl-BE"/>
              <a:pPr/>
              <a:t>‹nr.›</a:t>
            </a:fld>
            <a:endParaRPr lang="en-US" altLang="nl-BE"/>
          </a:p>
        </p:txBody>
      </p:sp>
    </p:spTree>
    <p:extLst>
      <p:ext uri="{BB962C8B-B14F-4D97-AF65-F5344CB8AC3E}">
        <p14:creationId xmlns:p14="http://schemas.microsoft.com/office/powerpoint/2010/main" val="36115084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BD254A-3ED1-43FA-B87B-9CDE0D256C6A}" type="slidenum">
              <a:rPr lang="en-US" altLang="nl-BE" smtClean="0"/>
              <a:pPr/>
              <a:t>1</a:t>
            </a:fld>
            <a:endParaRPr lang="en-US" altLang="nl-BE"/>
          </a:p>
        </p:txBody>
      </p:sp>
    </p:spTree>
    <p:extLst>
      <p:ext uri="{BB962C8B-B14F-4D97-AF65-F5344CB8AC3E}">
        <p14:creationId xmlns:p14="http://schemas.microsoft.com/office/powerpoint/2010/main" val="47289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Output Parameters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a:t>
            </a:r>
            <a:r>
              <a:rPr lang="en-CA" sz="1200" kern="1200" baseline="0" dirty="0">
                <a:solidFill>
                  <a:schemeClr val="tx1"/>
                </a:solidFill>
                <a:effectLst/>
                <a:latin typeface="Times New Roman" pitchFamily="18" charset="0"/>
                <a:ea typeface="+mn-ea"/>
                <a:cs typeface="+mn-cs"/>
              </a:rPr>
              <a:t> </a:t>
            </a:r>
            <a:r>
              <a:rPr lang="en-CA" sz="1200" kern="1200" dirty="0">
                <a:solidFill>
                  <a:schemeClr val="tx1"/>
                </a:solidFill>
                <a:effectLst/>
                <a:latin typeface="Times New Roman" pitchFamily="18" charset="0"/>
                <a:ea typeface="+mn-ea"/>
                <a:cs typeface="+mn-cs"/>
              </a:rPr>
              <a:t>example on this slide shows how to work with a command that uses </a:t>
            </a:r>
            <a:r>
              <a:rPr lang="en-CA" sz="1200" b="1" kern="1200" dirty="0">
                <a:solidFill>
                  <a:schemeClr val="tx1"/>
                </a:solidFill>
                <a:effectLst/>
                <a:latin typeface="Times New Roman" pitchFamily="18" charset="0"/>
                <a:ea typeface="+mn-ea"/>
                <a:cs typeface="+mn-cs"/>
              </a:rPr>
              <a:t>output parameters</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Although it's not shown here, this command contains the last Select statement shown on slide 5. </a:t>
            </a:r>
          </a:p>
          <a:p>
            <a:r>
              <a:rPr lang="en-CA" sz="1200" kern="1200" dirty="0">
                <a:solidFill>
                  <a:schemeClr val="tx1"/>
                </a:solidFill>
                <a:effectLst/>
                <a:latin typeface="Times New Roman" pitchFamily="18" charset="0"/>
                <a:ea typeface="+mn-ea"/>
                <a:cs typeface="+mn-cs"/>
              </a:rPr>
              <a:t>The first thing you should notice is that the </a:t>
            </a:r>
            <a:r>
              <a:rPr lang="en-CA" sz="1200" b="1" kern="1200" dirty="0" err="1">
                <a:solidFill>
                  <a:schemeClr val="tx1"/>
                </a:solidFill>
                <a:effectLst/>
                <a:latin typeface="Times New Roman" pitchFamily="18" charset="0"/>
                <a:ea typeface="+mn-ea"/>
                <a:cs typeface="+mn-cs"/>
              </a:rPr>
              <a:t>ExecuteNonQuery</a:t>
            </a:r>
            <a:r>
              <a:rPr lang="en-CA" sz="1200" kern="1200" dirty="0">
                <a:solidFill>
                  <a:schemeClr val="tx1"/>
                </a:solidFill>
                <a:effectLst/>
                <a:latin typeface="Times New Roman" pitchFamily="18" charset="0"/>
                <a:ea typeface="+mn-ea"/>
                <a:cs typeface="+mn-cs"/>
              </a:rPr>
              <a:t> method is used to execute this command, even though it contains a Select statement. That's because </a:t>
            </a:r>
            <a:r>
              <a:rPr lang="en-CA" sz="1200" b="1" kern="1200" dirty="0">
                <a:solidFill>
                  <a:schemeClr val="tx1"/>
                </a:solidFill>
                <a:effectLst/>
                <a:latin typeface="Times New Roman" pitchFamily="18" charset="0"/>
                <a:ea typeface="+mn-ea"/>
                <a:cs typeface="+mn-cs"/>
              </a:rPr>
              <a:t>you don't need a data reader to get the results of the query</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Instead, the </a:t>
            </a:r>
            <a:r>
              <a:rPr lang="en-CA" sz="1200" b="1" kern="1200" dirty="0">
                <a:solidFill>
                  <a:schemeClr val="tx1"/>
                </a:solidFill>
                <a:effectLst/>
                <a:latin typeface="Times New Roman" pitchFamily="18" charset="0"/>
                <a:ea typeface="+mn-ea"/>
                <a:cs typeface="+mn-cs"/>
              </a:rPr>
              <a:t>results will be stored in the output parameters</a:t>
            </a:r>
            <a:r>
              <a:rPr lang="en-CA" sz="1200" kern="1200" dirty="0">
                <a:solidFill>
                  <a:schemeClr val="tx1"/>
                </a:solidFill>
                <a:effectLst/>
                <a:latin typeface="Times New Roman" pitchFamily="18" charset="0"/>
                <a:ea typeface="+mn-ea"/>
                <a:cs typeface="+mn-cs"/>
              </a:rPr>
              <a:t>.</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you execute a command that contains output parameters, you can refer to the parameters using the same techniques you use to refer to input parameters. </a:t>
            </a:r>
          </a:p>
          <a:p>
            <a:r>
              <a:rPr lang="en-CA" sz="1200" kern="1200" dirty="0">
                <a:solidFill>
                  <a:schemeClr val="tx1"/>
                </a:solidFill>
                <a:effectLst/>
                <a:latin typeface="Times New Roman" pitchFamily="18" charset="0"/>
                <a:ea typeface="+mn-ea"/>
                <a:cs typeface="+mn-cs"/>
              </a:rPr>
              <a:t>In this example, parameter variables are used to display the parameter values in text boxes. </a:t>
            </a:r>
          </a:p>
          <a:p>
            <a:r>
              <a:rPr lang="en-CA" sz="1200" kern="1200" dirty="0">
                <a:solidFill>
                  <a:schemeClr val="tx1"/>
                </a:solidFill>
                <a:effectLst/>
                <a:latin typeface="Times New Roman" pitchFamily="18" charset="0"/>
                <a:ea typeface="+mn-ea"/>
                <a:cs typeface="+mn-cs"/>
              </a:rPr>
              <a:t>Notice that the values of the parameters are converted to strings. That's necessary because </a:t>
            </a:r>
            <a:r>
              <a:rPr lang="en-CA" sz="1200" b="1" kern="1200" dirty="0">
                <a:solidFill>
                  <a:schemeClr val="tx1"/>
                </a:solidFill>
                <a:effectLst/>
                <a:latin typeface="Times New Roman" pitchFamily="18" charset="0"/>
                <a:ea typeface="+mn-ea"/>
                <a:cs typeface="+mn-cs"/>
              </a:rPr>
              <a:t>the Value property is an Object type</a:t>
            </a:r>
            <a:r>
              <a:rPr lang="en-CA" sz="1200"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983258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BD254A-3ED1-43FA-B87B-9CDE0D256C6A}" type="slidenum">
              <a:rPr lang="en-US" altLang="nl-BE" smtClean="0"/>
              <a:pPr/>
              <a:t>12</a:t>
            </a:fld>
            <a:endParaRPr lang="en-US" altLang="nl-BE"/>
          </a:p>
        </p:txBody>
      </p:sp>
    </p:spTree>
    <p:extLst>
      <p:ext uri="{BB962C8B-B14F-4D97-AF65-F5344CB8AC3E}">
        <p14:creationId xmlns:p14="http://schemas.microsoft.com/office/powerpoint/2010/main" val="4273806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B4D62442-2612-4B35-8F59-E5368B0E7EF5}" type="slidenum">
              <a:rPr lang="en-US" altLang="nl-BE" sz="1300"/>
              <a:pPr algn="r"/>
              <a:t>13</a:t>
            </a:fld>
            <a:endParaRPr lang="en-US" altLang="nl-BE" sz="13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p>
        </p:txBody>
      </p:sp>
    </p:spTree>
    <p:extLst>
      <p:ext uri="{BB962C8B-B14F-4D97-AF65-F5344CB8AC3E}">
        <p14:creationId xmlns:p14="http://schemas.microsoft.com/office/powerpoint/2010/main" val="1377088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CAF070B6-19CC-413F-A92B-51403178D5D6}" type="slidenum">
              <a:rPr lang="en-US" altLang="nl-BE" sz="1300"/>
              <a:pPr algn="r"/>
              <a:t>14</a:t>
            </a:fld>
            <a:endParaRPr lang="en-US" altLang="nl-BE" sz="13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dirty="0"/>
          </a:p>
        </p:txBody>
      </p:sp>
    </p:spTree>
    <p:extLst>
      <p:ext uri="{BB962C8B-B14F-4D97-AF65-F5344CB8AC3E}">
        <p14:creationId xmlns:p14="http://schemas.microsoft.com/office/powerpoint/2010/main" val="3110025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FF410AA3-C84E-42CA-A567-0D38053778BF}" type="slidenum">
              <a:rPr lang="en-US" altLang="nl-BE" sz="1300"/>
              <a:pPr algn="r"/>
              <a:t>15</a:t>
            </a:fld>
            <a:endParaRPr lang="en-US" altLang="nl-BE" sz="13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p>
        </p:txBody>
      </p:sp>
    </p:spTree>
    <p:extLst>
      <p:ext uri="{BB962C8B-B14F-4D97-AF65-F5344CB8AC3E}">
        <p14:creationId xmlns:p14="http://schemas.microsoft.com/office/powerpoint/2010/main" val="363100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200" b="0" u="sng" kern="1200" dirty="0">
                <a:solidFill>
                  <a:schemeClr val="tx1"/>
                </a:solidFill>
                <a:effectLst/>
                <a:latin typeface="Times New Roman" pitchFamily="18" charset="0"/>
                <a:ea typeface="+mn-ea"/>
                <a:cs typeface="+mn-cs"/>
              </a:rPr>
              <a:t>Stored Procedures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Instead of using Select, Insert, Update, and Delete statements that are coded in your application, you can </a:t>
            </a:r>
            <a:r>
              <a:rPr lang="en-CA" sz="1200" b="1" kern="1200" dirty="0">
                <a:solidFill>
                  <a:schemeClr val="tx1"/>
                </a:solidFill>
                <a:effectLst/>
                <a:latin typeface="Times New Roman" pitchFamily="18" charset="0"/>
                <a:ea typeface="+mn-ea"/>
                <a:cs typeface="+mn-cs"/>
              </a:rPr>
              <a:t>use stored procedures that contain the statements you need</a:t>
            </a:r>
            <a:r>
              <a:rPr lang="en-CA" sz="1200" kern="1200" dirty="0">
                <a:solidFill>
                  <a:schemeClr val="tx1"/>
                </a:solidFill>
                <a:effectLst/>
                <a:latin typeface="Times New Roman" pitchFamily="18" charset="0"/>
                <a:ea typeface="+mn-ea"/>
                <a:cs typeface="+mn-cs"/>
              </a:rPr>
              <a:t>. </a:t>
            </a:r>
          </a:p>
          <a:p>
            <a:r>
              <a:rPr lang="en-CA" sz="1200" b="1" kern="1200" dirty="0">
                <a:solidFill>
                  <a:schemeClr val="tx1"/>
                </a:solidFill>
                <a:effectLst/>
                <a:latin typeface="Times New Roman" pitchFamily="18" charset="0"/>
                <a:ea typeface="+mn-ea"/>
                <a:cs typeface="+mn-cs"/>
              </a:rPr>
              <a:t>A </a:t>
            </a:r>
            <a:r>
              <a:rPr lang="en-CA" sz="1200" b="1" i="1" kern="1200" dirty="0">
                <a:solidFill>
                  <a:schemeClr val="tx1"/>
                </a:solidFill>
                <a:effectLst/>
                <a:latin typeface="Times New Roman" pitchFamily="18" charset="0"/>
                <a:ea typeface="+mn-ea"/>
                <a:cs typeface="+mn-cs"/>
              </a:rPr>
              <a:t>stored procedure </a:t>
            </a:r>
            <a:r>
              <a:rPr lang="en-CA" sz="1200" b="1" kern="1200" dirty="0">
                <a:solidFill>
                  <a:schemeClr val="tx1"/>
                </a:solidFill>
                <a:effectLst/>
                <a:latin typeface="Times New Roman" pitchFamily="18" charset="0"/>
                <a:ea typeface="+mn-ea"/>
                <a:cs typeface="+mn-cs"/>
              </a:rPr>
              <a:t>is a database object that contains one or more SQL statements.</a:t>
            </a:r>
          </a:p>
          <a:p>
            <a:endParaRPr lang="en-US" sz="1200" b="1"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 the topics that follow, you'll learn how to work with stored procedures. But keep in mind as you read these topics that they're not meant to teach you how to code stored procedures. They're just meant to give you an idea of how stored procedures work and how you can </a:t>
            </a:r>
            <a:r>
              <a:rPr lang="en-CA" sz="1200" b="1" kern="1200" dirty="0">
                <a:solidFill>
                  <a:schemeClr val="tx1"/>
                </a:solidFill>
                <a:effectLst/>
                <a:latin typeface="Times New Roman" pitchFamily="18" charset="0"/>
                <a:ea typeface="+mn-ea"/>
                <a:cs typeface="+mn-cs"/>
              </a:rPr>
              <a:t>use</a:t>
            </a:r>
            <a:r>
              <a:rPr lang="en-CA" sz="1200" kern="1200" dirty="0">
                <a:solidFill>
                  <a:schemeClr val="tx1"/>
                </a:solidFill>
                <a:effectLst/>
                <a:latin typeface="Times New Roman" pitchFamily="18" charset="0"/>
                <a:ea typeface="+mn-ea"/>
                <a:cs typeface="+mn-cs"/>
              </a:rPr>
              <a:t> them from C# applications.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When you send a SQL statement to a database management system for processing, the </a:t>
            </a:r>
            <a:r>
              <a:rPr lang="en-CA" sz="1200" b="1" kern="1200" dirty="0">
                <a:solidFill>
                  <a:schemeClr val="tx1"/>
                </a:solidFill>
                <a:effectLst/>
                <a:latin typeface="Times New Roman" pitchFamily="18" charset="0"/>
                <a:ea typeface="+mn-ea"/>
                <a:cs typeface="+mn-cs"/>
              </a:rPr>
              <a:t>DBMS must compile and optimize the query before it executes it.</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In contrast, because a </a:t>
            </a:r>
            <a:r>
              <a:rPr lang="en-CA" sz="1200" b="1" kern="1200" dirty="0">
                <a:solidFill>
                  <a:schemeClr val="tx1"/>
                </a:solidFill>
                <a:effectLst/>
                <a:latin typeface="Times New Roman" pitchFamily="18" charset="0"/>
                <a:ea typeface="+mn-ea"/>
                <a:cs typeface="+mn-cs"/>
              </a:rPr>
              <a:t>stored proce</a:t>
            </a:r>
            <a:r>
              <a:rPr lang="en-CA" sz="1200" kern="1200" dirty="0">
                <a:solidFill>
                  <a:schemeClr val="tx1"/>
                </a:solidFill>
                <a:effectLst/>
                <a:latin typeface="Times New Roman" pitchFamily="18" charset="0"/>
                <a:ea typeface="+mn-ea"/>
                <a:cs typeface="+mn-cs"/>
              </a:rPr>
              <a:t>dure is stored with the database, it </a:t>
            </a:r>
            <a:r>
              <a:rPr lang="en-CA" sz="1200" b="1" kern="1200" dirty="0">
                <a:solidFill>
                  <a:schemeClr val="tx1"/>
                </a:solidFill>
                <a:effectLst/>
                <a:latin typeface="Times New Roman" pitchFamily="18" charset="0"/>
                <a:ea typeface="+mn-ea"/>
                <a:cs typeface="+mn-cs"/>
              </a:rPr>
              <a:t>only has to be compiled and optimized the first time it's executed</a:t>
            </a:r>
            <a:r>
              <a:rPr lang="en-CA" sz="1200" kern="1200" dirty="0">
                <a:solidFill>
                  <a:schemeClr val="tx1"/>
                </a:solidFill>
                <a:effectLst/>
                <a:latin typeface="Times New Roman" pitchFamily="18" charset="0"/>
                <a:ea typeface="+mn-ea"/>
                <a:cs typeface="+mn-cs"/>
              </a:rPr>
              <a:t>. Because of that, stored procedures can improve the efficiency of a database application. </a:t>
            </a:r>
            <a:br>
              <a:rPr lang="en-CA" sz="1200" kern="1200" dirty="0">
                <a:solidFill>
                  <a:schemeClr val="tx1"/>
                </a:solidFill>
                <a:effectLst/>
                <a:latin typeface="Times New Roman" pitchFamily="18" charset="0"/>
                <a:ea typeface="+mn-ea"/>
                <a:cs typeface="+mn-cs"/>
              </a:rPr>
            </a:br>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slide illustrates how a stored procedure works. You can see a </a:t>
            </a:r>
            <a:r>
              <a:rPr lang="en-CA" sz="1200" b="1" kern="1200" dirty="0">
                <a:solidFill>
                  <a:schemeClr val="tx1"/>
                </a:solidFill>
                <a:effectLst/>
                <a:latin typeface="Times New Roman" pitchFamily="18" charset="0"/>
                <a:ea typeface="+mn-ea"/>
                <a:cs typeface="+mn-cs"/>
              </a:rPr>
              <a:t>Create Procedure statement</a:t>
            </a:r>
            <a:r>
              <a:rPr lang="en-CA" sz="1200" kern="1200" dirty="0">
                <a:solidFill>
                  <a:schemeClr val="tx1"/>
                </a:solidFill>
                <a:effectLst/>
                <a:latin typeface="Times New Roman" pitchFamily="18" charset="0"/>
                <a:ea typeface="+mn-ea"/>
                <a:cs typeface="+mn-cs"/>
              </a:rPr>
              <a:t> that creates a stored procedure named </a:t>
            </a:r>
            <a:r>
              <a:rPr lang="en-CA" sz="1200" b="1" kern="1200" dirty="0" err="1">
                <a:solidFill>
                  <a:schemeClr val="tx1"/>
                </a:solidFill>
                <a:effectLst/>
                <a:latin typeface="Times New Roman" pitchFamily="18" charset="0"/>
                <a:ea typeface="+mn-ea"/>
                <a:cs typeface="+mn-cs"/>
              </a:rPr>
              <a:t>spGetVendorAddress</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This stored procedure contains a Select statement that retrieves data for a vendor from the Vendors table based on the Vendor ID. </a:t>
            </a:r>
          </a:p>
          <a:p>
            <a:r>
              <a:rPr lang="en-CA" sz="1200" kern="1200" dirty="0">
                <a:solidFill>
                  <a:schemeClr val="tx1"/>
                </a:solidFill>
                <a:effectLst/>
                <a:latin typeface="Times New Roman" pitchFamily="18" charset="0"/>
                <a:ea typeface="+mn-ea"/>
                <a:cs typeface="+mn-cs"/>
              </a:rPr>
              <a:t>Notice that this stored procedure requires a </a:t>
            </a:r>
            <a:r>
              <a:rPr lang="en-CA" sz="1200" b="1" kern="1200" dirty="0">
                <a:solidFill>
                  <a:schemeClr val="tx1"/>
                </a:solidFill>
                <a:effectLst/>
                <a:latin typeface="Times New Roman" pitchFamily="18" charset="0"/>
                <a:ea typeface="+mn-ea"/>
                <a:cs typeface="+mn-cs"/>
              </a:rPr>
              <a:t>parameter</a:t>
            </a:r>
            <a:r>
              <a:rPr lang="en-CA" sz="1200" kern="1200" dirty="0">
                <a:solidFill>
                  <a:schemeClr val="tx1"/>
                </a:solidFill>
                <a:effectLst/>
                <a:latin typeface="Times New Roman" pitchFamily="18" charset="0"/>
                <a:ea typeface="+mn-ea"/>
                <a:cs typeface="+mn-cs"/>
              </a:rPr>
              <a:t>, which is defined at the beginning of the procedure.</a:t>
            </a:r>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92372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Stored Procedures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To </a:t>
            </a:r>
            <a:r>
              <a:rPr lang="en-CA" sz="1200" b="1" kern="1200" dirty="0">
                <a:solidFill>
                  <a:schemeClr val="tx1"/>
                </a:solidFill>
                <a:effectLst/>
                <a:latin typeface="Times New Roman" pitchFamily="18" charset="0"/>
                <a:ea typeface="+mn-ea"/>
                <a:cs typeface="+mn-cs"/>
              </a:rPr>
              <a:t>execute</a:t>
            </a:r>
            <a:r>
              <a:rPr lang="en-CA" sz="1200" kern="1200" dirty="0">
                <a:solidFill>
                  <a:schemeClr val="tx1"/>
                </a:solidFill>
                <a:effectLst/>
                <a:latin typeface="Times New Roman" pitchFamily="18" charset="0"/>
                <a:ea typeface="+mn-ea"/>
                <a:cs typeface="+mn-cs"/>
              </a:rPr>
              <a:t> a stored procedure, you use a </a:t>
            </a:r>
            <a:r>
              <a:rPr lang="en-CA" sz="1200" b="1" kern="1200" dirty="0">
                <a:solidFill>
                  <a:schemeClr val="tx1"/>
                </a:solidFill>
                <a:effectLst/>
                <a:latin typeface="Times New Roman" pitchFamily="18" charset="0"/>
                <a:ea typeface="+mn-ea"/>
                <a:cs typeface="+mn-cs"/>
              </a:rPr>
              <a:t>command object </a:t>
            </a:r>
            <a:r>
              <a:rPr lang="en-CA" sz="1200" kern="1200" dirty="0">
                <a:solidFill>
                  <a:schemeClr val="tx1"/>
                </a:solidFill>
                <a:effectLst/>
                <a:latin typeface="Times New Roman" pitchFamily="18" charset="0"/>
                <a:ea typeface="+mn-ea"/>
                <a:cs typeface="+mn-cs"/>
              </a:rPr>
              <a:t>as on the slide. </a:t>
            </a:r>
          </a:p>
          <a:p>
            <a:r>
              <a:rPr lang="en-CA" sz="1200" kern="1200" dirty="0">
                <a:solidFill>
                  <a:schemeClr val="tx1"/>
                </a:solidFill>
                <a:effectLst/>
                <a:latin typeface="Times New Roman" pitchFamily="18" charset="0"/>
                <a:ea typeface="+mn-ea"/>
                <a:cs typeface="+mn-cs"/>
              </a:rPr>
              <a:t>The </a:t>
            </a:r>
            <a:r>
              <a:rPr lang="en-CA" sz="1200" b="1" kern="1200" dirty="0" err="1">
                <a:solidFill>
                  <a:schemeClr val="tx1"/>
                </a:solidFill>
                <a:effectLst/>
                <a:latin typeface="Times New Roman" pitchFamily="18" charset="0"/>
                <a:ea typeface="+mn-ea"/>
                <a:cs typeface="+mn-cs"/>
              </a:rPr>
              <a:t>CommandText</a:t>
            </a:r>
            <a:r>
              <a:rPr lang="en-CA" sz="1200" kern="1200" dirty="0">
                <a:solidFill>
                  <a:schemeClr val="tx1"/>
                </a:solidFill>
                <a:effectLst/>
                <a:latin typeface="Times New Roman" pitchFamily="18" charset="0"/>
                <a:ea typeface="+mn-ea"/>
                <a:cs typeface="+mn-cs"/>
              </a:rPr>
              <a:t> property is set to the </a:t>
            </a:r>
            <a:r>
              <a:rPr lang="en-CA" sz="1200" b="1" kern="1200" dirty="0">
                <a:solidFill>
                  <a:schemeClr val="tx1"/>
                </a:solidFill>
                <a:effectLst/>
                <a:latin typeface="Times New Roman" pitchFamily="18" charset="0"/>
                <a:ea typeface="+mn-ea"/>
                <a:cs typeface="+mn-cs"/>
              </a:rPr>
              <a:t>name of the stored procedure</a:t>
            </a:r>
            <a:r>
              <a:rPr lang="en-CA" sz="1200" kern="1200" dirty="0">
                <a:solidFill>
                  <a:schemeClr val="tx1"/>
                </a:solidFill>
                <a:effectLst/>
                <a:latin typeface="Times New Roman" pitchFamily="18" charset="0"/>
                <a:ea typeface="+mn-ea"/>
                <a:cs typeface="+mn-cs"/>
              </a:rPr>
              <a:t>, and the </a:t>
            </a:r>
            <a:r>
              <a:rPr lang="en-CA" sz="1200" b="1" kern="1200" dirty="0" err="1">
                <a:solidFill>
                  <a:schemeClr val="tx1"/>
                </a:solidFill>
                <a:effectLst/>
                <a:latin typeface="Times New Roman" pitchFamily="18" charset="0"/>
                <a:ea typeface="+mn-ea"/>
                <a:cs typeface="+mn-cs"/>
              </a:rPr>
              <a:t>CommandType</a:t>
            </a:r>
            <a:r>
              <a:rPr lang="en-CA" sz="1200" kern="1200" dirty="0">
                <a:solidFill>
                  <a:schemeClr val="tx1"/>
                </a:solidFill>
                <a:effectLst/>
                <a:latin typeface="Times New Roman" pitchFamily="18" charset="0"/>
                <a:ea typeface="+mn-ea"/>
                <a:cs typeface="+mn-cs"/>
              </a:rPr>
              <a:t> property is set to </a:t>
            </a:r>
            <a:r>
              <a:rPr lang="en-CA" sz="1200" b="1" kern="1200" dirty="0" err="1">
                <a:solidFill>
                  <a:schemeClr val="tx1"/>
                </a:solidFill>
                <a:effectLst/>
                <a:latin typeface="Times New Roman" pitchFamily="18" charset="0"/>
                <a:ea typeface="+mn-ea"/>
                <a:cs typeface="+mn-cs"/>
              </a:rPr>
              <a:t>CommandType.StoredProcedure</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In addition, a parameter that will contain the value that's passed to the stored procedure is added to the Parameters collection of the command.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connection is opened and the command is executed. </a:t>
            </a:r>
          </a:p>
          <a:p>
            <a:r>
              <a:rPr lang="en-CA" sz="1200" kern="1200" dirty="0">
                <a:solidFill>
                  <a:schemeClr val="tx1"/>
                </a:solidFill>
                <a:effectLst/>
                <a:latin typeface="Times New Roman" pitchFamily="18" charset="0"/>
                <a:ea typeface="+mn-ea"/>
                <a:cs typeface="+mn-cs"/>
              </a:rPr>
              <a:t>Because the stored procedure in this example contains a Select statement, the </a:t>
            </a:r>
            <a:r>
              <a:rPr lang="en-CA" sz="1200" kern="1200" dirty="0" err="1">
                <a:solidFill>
                  <a:schemeClr val="tx1"/>
                </a:solidFill>
                <a:effectLst/>
                <a:latin typeface="Times New Roman" pitchFamily="18" charset="0"/>
                <a:ea typeface="+mn-ea"/>
                <a:cs typeface="+mn-cs"/>
              </a:rPr>
              <a:t>ExecuteReader</a:t>
            </a:r>
            <a:r>
              <a:rPr lang="en-CA" sz="1200" kern="1200" dirty="0">
                <a:solidFill>
                  <a:schemeClr val="tx1"/>
                </a:solidFill>
                <a:effectLst/>
                <a:latin typeface="Times New Roman" pitchFamily="18" charset="0"/>
                <a:ea typeface="+mn-ea"/>
                <a:cs typeface="+mn-cs"/>
              </a:rPr>
              <a:t> method is used to execute the command and store the result set in a data reader. </a:t>
            </a:r>
          </a:p>
          <a:p>
            <a:r>
              <a:rPr lang="en-CA" sz="1200" kern="1200" dirty="0">
                <a:solidFill>
                  <a:schemeClr val="tx1"/>
                </a:solidFill>
                <a:effectLst/>
                <a:latin typeface="Times New Roman" pitchFamily="18" charset="0"/>
                <a:ea typeface="+mn-ea"/>
                <a:cs typeface="+mn-cs"/>
              </a:rPr>
              <a:t>You can use the </a:t>
            </a:r>
            <a:r>
              <a:rPr lang="en-CA" sz="1200" kern="1200" dirty="0" err="1">
                <a:solidFill>
                  <a:schemeClr val="tx1"/>
                </a:solidFill>
                <a:effectLst/>
                <a:latin typeface="Times New Roman" pitchFamily="18" charset="0"/>
                <a:ea typeface="+mn-ea"/>
                <a:cs typeface="+mn-cs"/>
              </a:rPr>
              <a:t>ExecuteNonQuery</a:t>
            </a:r>
            <a:r>
              <a:rPr lang="en-CA" sz="1200" kern="1200" dirty="0">
                <a:solidFill>
                  <a:schemeClr val="tx1"/>
                </a:solidFill>
                <a:effectLst/>
                <a:latin typeface="Times New Roman" pitchFamily="18" charset="0"/>
                <a:ea typeface="+mn-ea"/>
                <a:cs typeface="+mn-cs"/>
              </a:rPr>
              <a:t> method to execute a stored procedure that contains an Insert, Update, or Delete statement, and you can use the </a:t>
            </a:r>
            <a:r>
              <a:rPr lang="en-CA" sz="1200" kern="1200" dirty="0" err="1">
                <a:solidFill>
                  <a:schemeClr val="tx1"/>
                </a:solidFill>
                <a:effectLst/>
                <a:latin typeface="Times New Roman" pitchFamily="18" charset="0"/>
                <a:ea typeface="+mn-ea"/>
                <a:cs typeface="+mn-cs"/>
              </a:rPr>
              <a:t>ExecuteScalar</a:t>
            </a:r>
            <a:r>
              <a:rPr lang="en-CA" sz="1200" kern="1200" dirty="0">
                <a:solidFill>
                  <a:schemeClr val="tx1"/>
                </a:solidFill>
                <a:effectLst/>
                <a:latin typeface="Times New Roman" pitchFamily="18" charset="0"/>
                <a:ea typeface="+mn-ea"/>
                <a:cs typeface="+mn-cs"/>
              </a:rPr>
              <a:t> method to execute a stored procedure that returns a single value. </a:t>
            </a:r>
            <a:br>
              <a:rPr lang="en-CA" sz="1200" kern="1200" dirty="0">
                <a:solidFill>
                  <a:schemeClr val="tx1"/>
                </a:solidFill>
                <a:effectLst/>
                <a:latin typeface="Times New Roman" pitchFamily="18" charset="0"/>
                <a:ea typeface="+mn-ea"/>
                <a:cs typeface="+mn-cs"/>
              </a:rPr>
            </a:br>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When you use a stored procedure in a three-layer application, you </a:t>
            </a:r>
            <a:r>
              <a:rPr lang="en-CA" sz="1200" b="1" kern="1200" dirty="0">
                <a:solidFill>
                  <a:schemeClr val="tx1"/>
                </a:solidFill>
                <a:effectLst/>
                <a:latin typeface="Times New Roman" pitchFamily="18" charset="0"/>
                <a:ea typeface="+mn-ea"/>
                <a:cs typeface="+mn-cs"/>
              </a:rPr>
              <a:t>execute it from a database class</a:t>
            </a:r>
            <a:r>
              <a:rPr lang="en-CA" sz="1200" kern="1200" dirty="0">
                <a:solidFill>
                  <a:schemeClr val="tx1"/>
                </a:solidFill>
                <a:effectLst/>
                <a:latin typeface="Times New Roman" pitchFamily="18" charset="0"/>
                <a:ea typeface="+mn-ea"/>
                <a:cs typeface="+mn-cs"/>
              </a:rPr>
              <a:t>. In the Vendor Maintenance application, for example, the command in the </a:t>
            </a:r>
            <a:r>
              <a:rPr lang="en-CA" sz="1200" kern="1200" dirty="0" err="1">
                <a:solidFill>
                  <a:schemeClr val="tx1"/>
                </a:solidFill>
                <a:effectLst/>
                <a:latin typeface="Times New Roman" pitchFamily="18" charset="0"/>
                <a:ea typeface="+mn-ea"/>
                <a:cs typeface="+mn-cs"/>
              </a:rPr>
              <a:t>GetVendor</a:t>
            </a:r>
            <a:r>
              <a:rPr lang="en-CA" sz="1200" kern="1200" dirty="0">
                <a:solidFill>
                  <a:schemeClr val="tx1"/>
                </a:solidFill>
                <a:effectLst/>
                <a:latin typeface="Times New Roman" pitchFamily="18" charset="0"/>
                <a:ea typeface="+mn-ea"/>
                <a:cs typeface="+mn-cs"/>
              </a:rPr>
              <a:t> method in the </a:t>
            </a:r>
            <a:r>
              <a:rPr lang="en-CA" sz="1200" kern="1200" dirty="0" err="1">
                <a:solidFill>
                  <a:schemeClr val="tx1"/>
                </a:solidFill>
                <a:effectLst/>
                <a:latin typeface="Times New Roman" pitchFamily="18" charset="0"/>
                <a:ea typeface="+mn-ea"/>
                <a:cs typeface="+mn-cs"/>
              </a:rPr>
              <a:t>VendorRepository</a:t>
            </a:r>
            <a:r>
              <a:rPr lang="en-CA" sz="1200" kern="1200" dirty="0">
                <a:solidFill>
                  <a:schemeClr val="tx1"/>
                </a:solidFill>
                <a:effectLst/>
                <a:latin typeface="Times New Roman" pitchFamily="18" charset="0"/>
                <a:ea typeface="+mn-ea"/>
                <a:cs typeface="+mn-cs"/>
              </a:rPr>
              <a:t> class could be replaced with a command that uses a stored procedure. In other words, when you call a method like this in a database class, it will work equally well whether it uses a query or a stored procedure. And you can change a method in a database class so it uses a stored procedure without changing anything else in the application.</a:t>
            </a:r>
            <a:endParaRPr lang="en-US" sz="1200"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1527338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Stored Procedures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stored procedure you saw in the last slide used just an input parameter. But stored procedures can also use </a:t>
            </a:r>
            <a:r>
              <a:rPr lang="en-CA" sz="1200" b="1" kern="1200" dirty="0">
                <a:solidFill>
                  <a:schemeClr val="tx1"/>
                </a:solidFill>
                <a:effectLst/>
                <a:latin typeface="Times New Roman" pitchFamily="18" charset="0"/>
                <a:ea typeface="+mn-ea"/>
                <a:cs typeface="+mn-cs"/>
              </a:rPr>
              <a:t>output parameters</a:t>
            </a:r>
            <a:r>
              <a:rPr lang="en-CA" sz="1200" kern="1200" dirty="0">
                <a:solidFill>
                  <a:schemeClr val="tx1"/>
                </a:solidFill>
                <a:effectLst/>
                <a:latin typeface="Times New Roman" pitchFamily="18" charset="0"/>
                <a:ea typeface="+mn-ea"/>
                <a:cs typeface="+mn-cs"/>
              </a:rPr>
              <a:t>, and they </a:t>
            </a:r>
            <a:r>
              <a:rPr lang="en-CA" sz="1200" b="1" kern="1200" dirty="0">
                <a:solidFill>
                  <a:schemeClr val="tx1"/>
                </a:solidFill>
                <a:effectLst/>
                <a:latin typeface="Times New Roman" pitchFamily="18" charset="0"/>
                <a:ea typeface="+mn-ea"/>
                <a:cs typeface="+mn-cs"/>
              </a:rPr>
              <a:t>can return a return value</a:t>
            </a:r>
            <a:r>
              <a:rPr lang="en-CA" sz="1200" kern="1200" dirty="0">
                <a:solidFill>
                  <a:schemeClr val="tx1"/>
                </a:solidFill>
                <a:effectLst/>
                <a:latin typeface="Times New Roman" pitchFamily="18" charset="0"/>
                <a:ea typeface="+mn-ea"/>
                <a:cs typeface="+mn-cs"/>
              </a:rPr>
              <a:t>. The slide illustrates how this works.</a:t>
            </a: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At the top of this slide, you can see a stored procedure that inserts a new row into the Vendors table.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This procedure uses </a:t>
            </a:r>
            <a:r>
              <a:rPr lang="en-CA" sz="1200" b="1" kern="1200" dirty="0">
                <a:solidFill>
                  <a:schemeClr val="tx1"/>
                </a:solidFill>
                <a:effectLst/>
                <a:latin typeface="Times New Roman" pitchFamily="18" charset="0"/>
                <a:ea typeface="+mn-ea"/>
                <a:cs typeface="+mn-cs"/>
              </a:rPr>
              <a:t>input parameters for each of the required columns in this table</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In addition, it uses an </a:t>
            </a:r>
            <a:r>
              <a:rPr lang="en-CA" sz="1200" b="1" kern="1200" dirty="0">
                <a:solidFill>
                  <a:schemeClr val="tx1"/>
                </a:solidFill>
                <a:effectLst/>
                <a:latin typeface="Times New Roman" pitchFamily="18" charset="0"/>
                <a:ea typeface="+mn-ea"/>
                <a:cs typeface="+mn-cs"/>
              </a:rPr>
              <a:t>output parameter that will return the identity value that's generated for the Vendor ID column</a:t>
            </a:r>
            <a:r>
              <a:rPr lang="en-CA" sz="1200" kern="1200" dirty="0">
                <a:solidFill>
                  <a:schemeClr val="tx1"/>
                </a:solidFill>
                <a:effectLst/>
                <a:latin typeface="Times New Roman" pitchFamily="18" charset="0"/>
                <a:ea typeface="+mn-ea"/>
                <a:cs typeface="+mn-cs"/>
              </a:rPr>
              <a:t>.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To assign a value to this parameter, the procedure uses a </a:t>
            </a:r>
            <a:r>
              <a:rPr lang="en-CA" sz="1200" b="1" kern="1200" dirty="0">
                <a:solidFill>
                  <a:schemeClr val="tx1"/>
                </a:solidFill>
                <a:effectLst/>
                <a:latin typeface="Times New Roman" pitchFamily="18" charset="0"/>
                <a:ea typeface="+mn-ea"/>
                <a:cs typeface="+mn-cs"/>
              </a:rPr>
              <a:t>Set statement</a:t>
            </a:r>
            <a:r>
              <a:rPr lang="en-CA" sz="1200" kern="1200" dirty="0">
                <a:solidFill>
                  <a:schemeClr val="tx1"/>
                </a:solidFill>
                <a:effectLst/>
                <a:latin typeface="Times New Roman" pitchFamily="18" charset="0"/>
                <a:ea typeface="+mn-ea"/>
                <a:cs typeface="+mn-cs"/>
              </a:rPr>
              <a:t>. As you can see, this statement assigns the value of the </a:t>
            </a:r>
            <a:r>
              <a:rPr lang="en-CA" sz="1200" b="1" kern="1200" dirty="0">
                <a:solidFill>
                  <a:schemeClr val="tx1"/>
                </a:solidFill>
                <a:effectLst/>
                <a:latin typeface="Times New Roman" pitchFamily="18" charset="0"/>
                <a:ea typeface="+mn-ea"/>
                <a:cs typeface="+mn-cs"/>
              </a:rPr>
              <a:t>SCOPE_IDENTITY </a:t>
            </a:r>
            <a:r>
              <a:rPr lang="en-CA" sz="1200" kern="1200" dirty="0">
                <a:solidFill>
                  <a:schemeClr val="tx1"/>
                </a:solidFill>
                <a:effectLst/>
                <a:latin typeface="Times New Roman" pitchFamily="18" charset="0"/>
                <a:ea typeface="+mn-ea"/>
                <a:cs typeface="+mn-cs"/>
              </a:rPr>
              <a:t>function to this parameter. SCOPE_IDENTITY is a </a:t>
            </a:r>
            <a:r>
              <a:rPr lang="en-CA" sz="1200" b="1" kern="1200" dirty="0">
                <a:solidFill>
                  <a:schemeClr val="tx1"/>
                </a:solidFill>
                <a:effectLst/>
                <a:latin typeface="Times New Roman" pitchFamily="18" charset="0"/>
                <a:ea typeface="+mn-ea"/>
                <a:cs typeface="+mn-cs"/>
              </a:rPr>
              <a:t>SQL Server system function that returns the last value that was generated for an identity column within the current scope</a:t>
            </a:r>
            <a:r>
              <a:rPr lang="en-CA" sz="1200" kern="1200" dirty="0">
                <a:solidFill>
                  <a:schemeClr val="tx1"/>
                </a:solidFill>
                <a:effectLst/>
                <a:latin typeface="Times New Roman" pitchFamily="18" charset="0"/>
                <a:ea typeface="+mn-ea"/>
                <a:cs typeface="+mn-cs"/>
              </a:rPr>
              <a:t>. In this case, the scope is the stored procedure.</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This procedure also includes a </a:t>
            </a:r>
            <a:r>
              <a:rPr lang="en-CA" sz="1200" b="1" kern="1200" dirty="0">
                <a:solidFill>
                  <a:schemeClr val="tx1"/>
                </a:solidFill>
                <a:effectLst/>
                <a:latin typeface="Times New Roman" pitchFamily="18" charset="0"/>
                <a:ea typeface="+mn-ea"/>
                <a:cs typeface="+mn-cs"/>
              </a:rPr>
              <a:t>Return statement </a:t>
            </a:r>
            <a:r>
              <a:rPr lang="en-CA" sz="1200" kern="1200" dirty="0">
                <a:solidFill>
                  <a:schemeClr val="tx1"/>
                </a:solidFill>
                <a:effectLst/>
                <a:latin typeface="Times New Roman" pitchFamily="18" charset="0"/>
                <a:ea typeface="+mn-ea"/>
                <a:cs typeface="+mn-cs"/>
              </a:rPr>
              <a:t>that passes a return value back to the program. In this case, the procedure simply returns the value of the </a:t>
            </a:r>
            <a:r>
              <a:rPr lang="en-CA" sz="1200" b="1" kern="1200" dirty="0">
                <a:solidFill>
                  <a:schemeClr val="tx1"/>
                </a:solidFill>
                <a:effectLst/>
                <a:latin typeface="Times New Roman" pitchFamily="18" charset="0"/>
                <a:ea typeface="+mn-ea"/>
                <a:cs typeface="+mn-cs"/>
              </a:rPr>
              <a:t>@@ERROR system function</a:t>
            </a:r>
            <a:r>
              <a:rPr lang="en-CA" sz="1200" kern="1200" dirty="0">
                <a:solidFill>
                  <a:schemeClr val="tx1"/>
                </a:solidFill>
                <a:effectLst/>
                <a:latin typeface="Times New Roman" pitchFamily="18" charset="0"/>
                <a:ea typeface="+mn-ea"/>
                <a:cs typeface="+mn-cs"/>
              </a:rPr>
              <a:t>, which will contain the error number that was generated by the Insert statement. If no error was generated, this function will return a value of zero.</a:t>
            </a:r>
          </a:p>
          <a:p>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3216564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dirty="0"/>
          </a:p>
        </p:txBody>
      </p:sp>
    </p:spTree>
    <p:extLst>
      <p:ext uri="{BB962C8B-B14F-4D97-AF65-F5344CB8AC3E}">
        <p14:creationId xmlns:p14="http://schemas.microsoft.com/office/powerpoint/2010/main" val="4074354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altLang="nl-BE" u="sng" dirty="0"/>
              <a:t>Stored Procedures</a:t>
            </a:r>
          </a:p>
          <a:p>
            <a:endParaRPr lang="nl-BE" altLang="nl-BE" dirty="0"/>
          </a:p>
          <a:p>
            <a:r>
              <a:rPr lang="en-CA" sz="1200" kern="1200" dirty="0">
                <a:solidFill>
                  <a:schemeClr val="tx1"/>
                </a:solidFill>
                <a:effectLst/>
                <a:latin typeface="Times New Roman" pitchFamily="18" charset="0"/>
                <a:ea typeface="+mn-ea"/>
                <a:cs typeface="+mn-cs"/>
              </a:rPr>
              <a:t>The C# code shown on the slide illustrates how you can use the output parameter and return value included in this stored procedure. </a:t>
            </a:r>
          </a:p>
          <a:p>
            <a:r>
              <a:rPr lang="en-CA" sz="1200" kern="1200" dirty="0">
                <a:solidFill>
                  <a:schemeClr val="tx1"/>
                </a:solidFill>
                <a:effectLst/>
                <a:latin typeface="Times New Roman" pitchFamily="18" charset="0"/>
                <a:ea typeface="+mn-ea"/>
                <a:cs typeface="+mn-cs"/>
              </a:rPr>
              <a:t>To do that, you </a:t>
            </a:r>
            <a:r>
              <a:rPr lang="en-CA" sz="1200" b="1" kern="1200" dirty="0">
                <a:solidFill>
                  <a:schemeClr val="tx1"/>
                </a:solidFill>
                <a:effectLst/>
                <a:latin typeface="Times New Roman" pitchFamily="18" charset="0"/>
                <a:ea typeface="+mn-ea"/>
                <a:cs typeface="+mn-cs"/>
              </a:rPr>
              <a:t>add parameter objects to the Parameters collection of the command that will execute the stored procedure.</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To indicate that a parameter will receive a return value or output from the stored procedure, you set its </a:t>
            </a:r>
            <a:r>
              <a:rPr lang="en-CA" sz="1200" b="1" kern="1200" dirty="0">
                <a:solidFill>
                  <a:schemeClr val="tx1"/>
                </a:solidFill>
                <a:effectLst/>
                <a:latin typeface="Times New Roman" pitchFamily="18" charset="0"/>
                <a:ea typeface="+mn-ea"/>
                <a:cs typeface="+mn-cs"/>
              </a:rPr>
              <a:t>Direction property </a:t>
            </a:r>
            <a:r>
              <a:rPr lang="en-CA" sz="1200" kern="1200" dirty="0">
                <a:solidFill>
                  <a:schemeClr val="tx1"/>
                </a:solidFill>
                <a:effectLst/>
                <a:latin typeface="Times New Roman" pitchFamily="18" charset="0"/>
                <a:ea typeface="+mn-ea"/>
                <a:cs typeface="+mn-cs"/>
              </a:rPr>
              <a:t>as shown here.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the query is executed, you can get the values of the parameters through the Parameters collection.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 this example, the @Error parameter is checked to see if it has a value of zero, which indicates that no error occurred. </a:t>
            </a:r>
          </a:p>
          <a:p>
            <a:r>
              <a:rPr lang="en-CA" sz="1200" kern="1200" dirty="0">
                <a:solidFill>
                  <a:schemeClr val="tx1"/>
                </a:solidFill>
                <a:effectLst/>
                <a:latin typeface="Times New Roman" pitchFamily="18" charset="0"/>
                <a:ea typeface="+mn-ea"/>
                <a:cs typeface="+mn-cs"/>
              </a:rPr>
              <a:t>Then, the value of the @</a:t>
            </a:r>
            <a:r>
              <a:rPr lang="en-CA" sz="1200" kern="1200" dirty="0" err="1">
                <a:solidFill>
                  <a:schemeClr val="tx1"/>
                </a:solidFill>
                <a:effectLst/>
                <a:latin typeface="Times New Roman" pitchFamily="18" charset="0"/>
                <a:ea typeface="+mn-ea"/>
                <a:cs typeface="+mn-cs"/>
              </a:rPr>
              <a:t>VendorID</a:t>
            </a:r>
            <a:r>
              <a:rPr lang="en-CA" sz="1200" kern="1200" dirty="0">
                <a:solidFill>
                  <a:schemeClr val="tx1"/>
                </a:solidFill>
                <a:effectLst/>
                <a:latin typeface="Times New Roman" pitchFamily="18" charset="0"/>
                <a:ea typeface="+mn-ea"/>
                <a:cs typeface="+mn-cs"/>
              </a:rPr>
              <a:t> parameter is assigned to the </a:t>
            </a:r>
            <a:r>
              <a:rPr lang="en-CA" sz="1200" kern="1200" dirty="0" err="1">
                <a:solidFill>
                  <a:schemeClr val="tx1"/>
                </a:solidFill>
                <a:effectLst/>
                <a:latin typeface="Times New Roman" pitchFamily="18" charset="0"/>
                <a:ea typeface="+mn-ea"/>
                <a:cs typeface="+mn-cs"/>
              </a:rPr>
              <a:t>VendorlD</a:t>
            </a:r>
            <a:r>
              <a:rPr lang="en-CA" sz="1200" kern="1200" dirty="0">
                <a:solidFill>
                  <a:schemeClr val="tx1"/>
                </a:solidFill>
                <a:effectLst/>
                <a:latin typeface="Times New Roman" pitchFamily="18" charset="0"/>
                <a:ea typeface="+mn-ea"/>
                <a:cs typeface="+mn-cs"/>
              </a:rPr>
              <a:t> property of a Vendor object. Otherwise, some other processing is performed.</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If you understand how to use commands to execute queries, you shouldn't have any trouble using them with stored procedures. Before you use an existing stored procedure, though, you'll need to find out how it's defined, what parameters it uses, and whether it includes a Return statement. That way, you can define your command objects accordingly.</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1468588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969C3B60-3F50-4324-895E-1CA48494E18E}" type="slidenum">
              <a:rPr lang="en-US" altLang="nl-BE" sz="1300"/>
              <a:pPr algn="r"/>
              <a:t>2</a:t>
            </a:fld>
            <a:endParaRPr lang="en-US" altLang="nl-BE" sz="13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BE" b="0" u="sng" dirty="0"/>
              <a:t>Parameters and Stored</a:t>
            </a:r>
            <a:r>
              <a:rPr lang="nl-BE" b="0" u="sng" baseline="0" dirty="0"/>
              <a:t> Procedures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This chapter builds on the skills you learned in the last chapter by presenting some additional techniques for working with commands Specifically, you'll learn how to work with commands that use </a:t>
            </a:r>
            <a:r>
              <a:rPr lang="en-CA" sz="1200" b="1" kern="1200" dirty="0">
                <a:solidFill>
                  <a:schemeClr val="tx1"/>
                </a:solidFill>
                <a:effectLst/>
                <a:latin typeface="Times New Roman" pitchFamily="18" charset="0"/>
                <a:ea typeface="+mn-ea"/>
                <a:cs typeface="+mn-cs"/>
              </a:rPr>
              <a:t>parameters</a:t>
            </a:r>
            <a:r>
              <a:rPr lang="en-CA" sz="1200" kern="1200" dirty="0">
                <a:solidFill>
                  <a:schemeClr val="tx1"/>
                </a:solidFill>
                <a:effectLst/>
                <a:latin typeface="Times New Roman" pitchFamily="18" charset="0"/>
                <a:ea typeface="+mn-ea"/>
                <a:cs typeface="+mn-cs"/>
              </a:rPr>
              <a:t> to retrieve, insert, update, and delete data. And you'll learn how to execute a </a:t>
            </a:r>
            <a:r>
              <a:rPr lang="en-CA" sz="1200" b="1" kern="1200" dirty="0">
                <a:solidFill>
                  <a:schemeClr val="tx1"/>
                </a:solidFill>
                <a:effectLst/>
                <a:latin typeface="Times New Roman" pitchFamily="18" charset="0"/>
                <a:ea typeface="+mn-ea"/>
                <a:cs typeface="+mn-cs"/>
              </a:rPr>
              <a:t>stored procedure </a:t>
            </a:r>
            <a:r>
              <a:rPr lang="en-CA" sz="1200" kern="1200" dirty="0">
                <a:solidFill>
                  <a:schemeClr val="tx1"/>
                </a:solidFill>
                <a:effectLst/>
                <a:latin typeface="Times New Roman" pitchFamily="18" charset="0"/>
                <a:ea typeface="+mn-ea"/>
                <a:cs typeface="+mn-cs"/>
              </a:rPr>
              <a:t>from a command.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When you complete this chapter, you'll have all the skills you need for working with commands in the three-layer applications that you develop.</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167667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839CECD7-5FE2-4D23-8CE9-A043B4317387}" type="slidenum">
              <a:rPr lang="en-US" altLang="nl-BE" sz="1300"/>
              <a:pPr algn="r"/>
              <a:t>4</a:t>
            </a:fld>
            <a:endParaRPr lang="en-US" altLang="nl-BE" sz="13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200" b="0" u="sng" kern="1200" dirty="0">
                <a:solidFill>
                  <a:schemeClr val="tx1"/>
                </a:solidFill>
                <a:effectLst/>
                <a:latin typeface="Times New Roman" pitchFamily="18" charset="0"/>
                <a:ea typeface="+mn-ea"/>
                <a:cs typeface="+mn-cs"/>
              </a:rPr>
              <a:t>Parameters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When you work with commands, you have to </a:t>
            </a:r>
            <a:r>
              <a:rPr lang="en-CA" sz="1200" b="1" kern="1200" dirty="0">
                <a:solidFill>
                  <a:schemeClr val="tx1"/>
                </a:solidFill>
                <a:effectLst/>
                <a:latin typeface="Times New Roman" pitchFamily="18" charset="0"/>
                <a:ea typeface="+mn-ea"/>
                <a:cs typeface="+mn-cs"/>
              </a:rPr>
              <a:t>create the parameters yourself</a:t>
            </a:r>
            <a:r>
              <a:rPr lang="en-CA" sz="1200" kern="1200" dirty="0">
                <a:solidFill>
                  <a:schemeClr val="tx1"/>
                </a:solidFill>
                <a:effectLst/>
                <a:latin typeface="Times New Roman" pitchFamily="18" charset="0"/>
                <a:ea typeface="+mn-ea"/>
                <a:cs typeface="+mn-cs"/>
              </a:rPr>
              <a:t>. You'll learn how to do that in the next slides. But first, you need to know </a:t>
            </a:r>
            <a:r>
              <a:rPr lang="en-CA" sz="1200" b="1" kern="1200" dirty="0">
                <a:solidFill>
                  <a:schemeClr val="tx1"/>
                </a:solidFill>
                <a:effectLst/>
                <a:latin typeface="Times New Roman" pitchFamily="18" charset="0"/>
                <a:ea typeface="+mn-ea"/>
                <a:cs typeface="+mn-cs"/>
              </a:rPr>
              <a:t>how to use parameters in the SQL statements</a:t>
            </a:r>
            <a:r>
              <a:rPr lang="en-CA" sz="1200" kern="1200" dirty="0">
                <a:solidFill>
                  <a:schemeClr val="tx1"/>
                </a:solidFill>
                <a:effectLst/>
                <a:latin typeface="Times New Roman" pitchFamily="18" charset="0"/>
                <a:ea typeface="+mn-ea"/>
                <a:cs typeface="+mn-cs"/>
              </a:rPr>
              <a:t> you code.</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 </a:t>
            </a:r>
            <a:r>
              <a:rPr lang="en-CA" sz="1200" b="1" i="1" kern="1200" dirty="0">
                <a:solidFill>
                  <a:schemeClr val="tx1"/>
                </a:solidFill>
                <a:effectLst/>
                <a:latin typeface="Times New Roman" pitchFamily="18" charset="0"/>
                <a:ea typeface="+mn-ea"/>
                <a:cs typeface="+mn-cs"/>
              </a:rPr>
              <a:t>parameter</a:t>
            </a:r>
            <a:r>
              <a:rPr lang="en-CA" sz="1200" i="1" kern="1200" dirty="0">
                <a:solidFill>
                  <a:schemeClr val="tx1"/>
                </a:solidFill>
                <a:effectLst/>
                <a:latin typeface="Times New Roman" pitchFamily="18" charset="0"/>
                <a:ea typeface="+mn-ea"/>
                <a:cs typeface="+mn-cs"/>
              </a:rPr>
              <a:t> </a:t>
            </a:r>
            <a:r>
              <a:rPr lang="en-CA" sz="1200" kern="1200" dirty="0">
                <a:solidFill>
                  <a:schemeClr val="tx1"/>
                </a:solidFill>
                <a:effectLst/>
                <a:latin typeface="Times New Roman" pitchFamily="18" charset="0"/>
                <a:ea typeface="+mn-ea"/>
                <a:cs typeface="+mn-cs"/>
              </a:rPr>
              <a:t>is a </a:t>
            </a:r>
            <a:r>
              <a:rPr lang="en-CA" sz="1200" b="1" kern="1200" dirty="0">
                <a:solidFill>
                  <a:schemeClr val="tx1"/>
                </a:solidFill>
                <a:effectLst/>
                <a:latin typeface="Times New Roman" pitchFamily="18" charset="0"/>
                <a:ea typeface="+mn-ea"/>
                <a:cs typeface="+mn-cs"/>
              </a:rPr>
              <a:t>variable that's used in a SQL statement</a:t>
            </a:r>
            <a:r>
              <a:rPr lang="en-CA" sz="1200" kern="1200" dirty="0">
                <a:solidFill>
                  <a:schemeClr val="tx1"/>
                </a:solidFill>
                <a:effectLst/>
                <a:latin typeface="Times New Roman" pitchFamily="18" charset="0"/>
                <a:ea typeface="+mn-ea"/>
                <a:cs typeface="+mn-cs"/>
              </a:rPr>
              <a:t>. Parameters let you </a:t>
            </a:r>
            <a:r>
              <a:rPr lang="en-CA" sz="1200" b="1" kern="1200" dirty="0">
                <a:solidFill>
                  <a:schemeClr val="tx1"/>
                </a:solidFill>
                <a:effectLst/>
                <a:latin typeface="Times New Roman" pitchFamily="18" charset="0"/>
                <a:ea typeface="+mn-ea"/>
                <a:cs typeface="+mn-cs"/>
              </a:rPr>
              <a:t>create statements that retrieve or update database data based on variable information</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For example, an application that maintains the Vendors table can use a parameter in the Where clause of a Select statement to retrieve a specific row from the Vendors table based on the value of the </a:t>
            </a:r>
            <a:r>
              <a:rPr lang="en-CA" sz="1200" kern="1200" dirty="0" err="1">
                <a:solidFill>
                  <a:schemeClr val="tx1"/>
                </a:solidFill>
                <a:effectLst/>
                <a:latin typeface="Times New Roman" pitchFamily="18" charset="0"/>
                <a:ea typeface="+mn-ea"/>
                <a:cs typeface="+mn-cs"/>
              </a:rPr>
              <a:t>VendorlD</a:t>
            </a:r>
            <a:r>
              <a:rPr lang="en-CA" sz="1200" kern="1200" dirty="0">
                <a:solidFill>
                  <a:schemeClr val="tx1"/>
                </a:solidFill>
                <a:effectLst/>
                <a:latin typeface="Times New Roman" pitchFamily="18" charset="0"/>
                <a:ea typeface="+mn-ea"/>
                <a:cs typeface="+mn-cs"/>
              </a:rPr>
              <a:t> column. </a:t>
            </a:r>
          </a:p>
          <a:p>
            <a:r>
              <a:rPr lang="en-CA" sz="1200" kern="1200" dirty="0">
                <a:solidFill>
                  <a:schemeClr val="tx1"/>
                </a:solidFill>
                <a:effectLst/>
                <a:latin typeface="Times New Roman" pitchFamily="18" charset="0"/>
                <a:ea typeface="+mn-ea"/>
                <a:cs typeface="+mn-cs"/>
              </a:rPr>
              <a:t>A Select statement that uses parameters in the Where clause is called </a:t>
            </a:r>
            <a:r>
              <a:rPr lang="en-CA" sz="1200" b="1" kern="1200" dirty="0">
                <a:solidFill>
                  <a:schemeClr val="tx1"/>
                </a:solidFill>
                <a:effectLst/>
                <a:latin typeface="Times New Roman" pitchFamily="18" charset="0"/>
                <a:ea typeface="+mn-ea"/>
                <a:cs typeface="+mn-cs"/>
              </a:rPr>
              <a:t>a </a:t>
            </a:r>
            <a:r>
              <a:rPr lang="en-CA" sz="1200" b="1" i="1" kern="1200" dirty="0">
                <a:solidFill>
                  <a:schemeClr val="tx1"/>
                </a:solidFill>
                <a:effectLst/>
                <a:latin typeface="Times New Roman" pitchFamily="18" charset="0"/>
                <a:ea typeface="+mn-ea"/>
                <a:cs typeface="+mn-cs"/>
              </a:rPr>
              <a:t>parameterized query</a:t>
            </a:r>
            <a:r>
              <a:rPr lang="en-CA" sz="1200" i="1" kern="1200" dirty="0">
                <a:solidFill>
                  <a:schemeClr val="tx1"/>
                </a:solidFill>
                <a:effectLst/>
                <a:latin typeface="Times New Roman" pitchFamily="18" charset="0"/>
                <a:ea typeface="+mn-ea"/>
                <a:cs typeface="+mn-cs"/>
              </a:rPr>
              <a:t>. </a:t>
            </a:r>
            <a:r>
              <a:rPr lang="en-CA" sz="1200" kern="1200" dirty="0">
                <a:solidFill>
                  <a:schemeClr val="tx1"/>
                </a:solidFill>
                <a:effectLst/>
                <a:latin typeface="Times New Roman" pitchFamily="18" charset="0"/>
                <a:ea typeface="+mn-ea"/>
                <a:cs typeface="+mn-cs"/>
              </a:rPr>
              <a:t>You can also use parameters in other types of SQL statements, including Insert, Update, and Delete statements.</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To use parameters in a SQL statement, you use </a:t>
            </a:r>
            <a:r>
              <a:rPr lang="en-CA" sz="1200" b="1" kern="1200" dirty="0">
                <a:solidFill>
                  <a:schemeClr val="tx1"/>
                </a:solidFill>
                <a:effectLst/>
                <a:latin typeface="Times New Roman" pitchFamily="18" charset="0"/>
                <a:ea typeface="+mn-ea"/>
                <a:cs typeface="+mn-cs"/>
              </a:rPr>
              <a:t>placeholders</a:t>
            </a:r>
            <a:r>
              <a:rPr lang="en-CA" sz="1200" kern="1200" dirty="0">
                <a:solidFill>
                  <a:schemeClr val="tx1"/>
                </a:solidFill>
                <a:effectLst/>
                <a:latin typeface="Times New Roman" pitchFamily="18" charset="0"/>
                <a:ea typeface="+mn-ea"/>
                <a:cs typeface="+mn-cs"/>
              </a:rPr>
              <a:t> as shown in the slide. These placeholders </a:t>
            </a:r>
            <a:r>
              <a:rPr lang="en-CA" sz="1200" b="1" kern="1200" dirty="0">
                <a:solidFill>
                  <a:schemeClr val="tx1"/>
                </a:solidFill>
                <a:effectLst/>
                <a:latin typeface="Times New Roman" pitchFamily="18" charset="0"/>
                <a:ea typeface="+mn-ea"/>
                <a:cs typeface="+mn-cs"/>
              </a:rPr>
              <a:t>indicate where the parameters should be inserted </a:t>
            </a:r>
            <a:r>
              <a:rPr lang="en-CA" sz="1200" kern="1200" dirty="0">
                <a:solidFill>
                  <a:schemeClr val="tx1"/>
                </a:solidFill>
                <a:effectLst/>
                <a:latin typeface="Times New Roman" pitchFamily="18" charset="0"/>
                <a:ea typeface="+mn-ea"/>
                <a:cs typeface="+mn-cs"/>
              </a:rPr>
              <a:t>when the statement is executed. </a:t>
            </a:r>
          </a:p>
          <a:p>
            <a:r>
              <a:rPr lang="en-CA" sz="1200" kern="1200" dirty="0">
                <a:solidFill>
                  <a:schemeClr val="tx1"/>
                </a:solidFill>
                <a:effectLst/>
                <a:latin typeface="Times New Roman" pitchFamily="18" charset="0"/>
                <a:ea typeface="+mn-ea"/>
                <a:cs typeface="+mn-cs"/>
              </a:rPr>
              <a:t>Unfortunately, database management systems don't use a standard syntax for coding placeholders.</a:t>
            </a: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For example, the first Select statement in this slide is for SQL Server. As you can see, you use a </a:t>
            </a:r>
            <a:r>
              <a:rPr lang="en-CA" sz="1200" i="1" kern="1200" dirty="0">
                <a:solidFill>
                  <a:schemeClr val="tx1"/>
                </a:solidFill>
                <a:effectLst/>
                <a:latin typeface="Times New Roman" pitchFamily="18" charset="0"/>
                <a:ea typeface="+mn-ea"/>
                <a:cs typeface="+mn-cs"/>
              </a:rPr>
              <a:t>named variable </a:t>
            </a:r>
            <a:r>
              <a:rPr lang="en-CA" sz="1200" kern="1200" dirty="0">
                <a:solidFill>
                  <a:schemeClr val="tx1"/>
                </a:solidFill>
                <a:effectLst/>
                <a:latin typeface="Times New Roman" pitchFamily="18" charset="0"/>
                <a:ea typeface="+mn-ea"/>
                <a:cs typeface="+mn-cs"/>
              </a:rPr>
              <a:t>to identify a parameter. Note that the name of the variable must begin with an at sign </a:t>
            </a:r>
            <a:r>
              <a:rPr lang="en-CA" sz="1200" b="1" kern="1200" dirty="0">
                <a:solidFill>
                  <a:schemeClr val="tx1"/>
                </a:solidFill>
                <a:effectLst/>
                <a:latin typeface="Times New Roman" pitchFamily="18" charset="0"/>
                <a:ea typeface="+mn-ea"/>
                <a:cs typeface="+mn-cs"/>
              </a:rPr>
              <a:t>(@)</a:t>
            </a:r>
            <a:r>
              <a:rPr lang="en-CA" sz="1200" kern="1200" dirty="0">
                <a:solidFill>
                  <a:schemeClr val="tx1"/>
                </a:solidFill>
                <a:effectLst/>
                <a:latin typeface="Times New Roman" pitchFamily="18" charset="0"/>
                <a:ea typeface="+mn-ea"/>
                <a:cs typeface="+mn-cs"/>
              </a:rPr>
              <a:t> and is usually given the </a:t>
            </a:r>
            <a:r>
              <a:rPr lang="en-CA" sz="1200" b="1" kern="1200" dirty="0">
                <a:solidFill>
                  <a:schemeClr val="tx1"/>
                </a:solidFill>
                <a:effectLst/>
                <a:latin typeface="Times New Roman" pitchFamily="18" charset="0"/>
                <a:ea typeface="+mn-ea"/>
                <a:cs typeface="+mn-cs"/>
              </a:rPr>
              <a:t>same name as the column </a:t>
            </a:r>
            <a:r>
              <a:rPr lang="en-CA" sz="1200" kern="1200" dirty="0">
                <a:solidFill>
                  <a:schemeClr val="tx1"/>
                </a:solidFill>
                <a:effectLst/>
                <a:latin typeface="Times New Roman" pitchFamily="18" charset="0"/>
                <a:ea typeface="+mn-ea"/>
                <a:cs typeface="+mn-cs"/>
              </a:rPr>
              <a:t>it's associated with. </a:t>
            </a:r>
          </a:p>
          <a:p>
            <a:r>
              <a:rPr lang="en-CA" sz="1200" kern="1200" dirty="0">
                <a:solidFill>
                  <a:schemeClr val="tx1"/>
                </a:solidFill>
                <a:effectLst/>
                <a:latin typeface="Times New Roman" pitchFamily="18" charset="0"/>
                <a:ea typeface="+mn-ea"/>
                <a:cs typeface="+mn-cs"/>
              </a:rPr>
              <a:t>Oracle also uses named variables, but the names must begin with a colon (:) as illustrated in the second Select statement.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 contrast, the placeholder for an OLE DB or ODBC parameter is a question mark, as shown in the third Select statement. </a:t>
            </a:r>
            <a:br>
              <a:rPr lang="en-CA" sz="1200" kern="1200" dirty="0">
                <a:solidFill>
                  <a:schemeClr val="tx1"/>
                </a:solidFill>
                <a:effectLst/>
                <a:latin typeface="Times New Roman" pitchFamily="18" charset="0"/>
                <a:ea typeface="+mn-ea"/>
                <a:cs typeface="+mn-cs"/>
              </a:rPr>
            </a:br>
            <a:endParaRPr lang="nl-BE" altLang="nl-BE" dirty="0"/>
          </a:p>
        </p:txBody>
      </p:sp>
    </p:spTree>
    <p:extLst>
      <p:ext uri="{BB962C8B-B14F-4D97-AF65-F5344CB8AC3E}">
        <p14:creationId xmlns:p14="http://schemas.microsoft.com/office/powerpoint/2010/main" val="87274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16105000-94CF-4A70-BF10-37610E1869EA}" type="slidenum">
              <a:rPr lang="en-US" altLang="nl-BE" sz="1300"/>
              <a:pPr algn="r"/>
              <a:t>5</a:t>
            </a:fld>
            <a:endParaRPr lang="en-US" altLang="nl-BE" sz="13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200" b="0" u="sng" kern="1200" dirty="0">
                <a:solidFill>
                  <a:schemeClr val="tx1"/>
                </a:solidFill>
                <a:effectLst/>
                <a:latin typeface="Times New Roman" pitchFamily="18" charset="0"/>
                <a:ea typeface="+mn-ea"/>
                <a:cs typeface="+mn-cs"/>
              </a:rPr>
              <a:t>Parameters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first example on this slide shows how you can use parameters in an Insert statement: a row is being inserted into the Vendors table. </a:t>
            </a:r>
          </a:p>
          <a:p>
            <a:r>
              <a:rPr lang="en-CA" sz="1200" kern="1200" dirty="0">
                <a:solidFill>
                  <a:schemeClr val="tx1"/>
                </a:solidFill>
                <a:effectLst/>
                <a:latin typeface="Times New Roman" pitchFamily="18" charset="0"/>
                <a:ea typeface="+mn-ea"/>
                <a:cs typeface="+mn-cs"/>
              </a:rPr>
              <a:t>To do that, a variable is included in the Values clause for each required column in the table. </a:t>
            </a:r>
          </a:p>
          <a:p>
            <a:r>
              <a:rPr lang="en-CA" sz="1200" kern="1200" dirty="0">
                <a:solidFill>
                  <a:schemeClr val="tx1"/>
                </a:solidFill>
                <a:effectLst/>
                <a:latin typeface="Times New Roman" pitchFamily="18" charset="0"/>
                <a:ea typeface="+mn-ea"/>
                <a:cs typeface="+mn-cs"/>
              </a:rPr>
              <a:t>All of the parameters in</a:t>
            </a:r>
            <a:r>
              <a:rPr lang="en-CA" sz="1200" kern="1200" baseline="0" dirty="0">
                <a:solidFill>
                  <a:schemeClr val="tx1"/>
                </a:solidFill>
                <a:effectLst/>
                <a:latin typeface="Times New Roman" pitchFamily="18" charset="0"/>
                <a:ea typeface="+mn-ea"/>
                <a:cs typeface="+mn-cs"/>
              </a:rPr>
              <a:t> these</a:t>
            </a:r>
            <a:r>
              <a:rPr lang="en-CA" sz="1200" kern="1200" dirty="0">
                <a:solidFill>
                  <a:schemeClr val="tx1"/>
                </a:solidFill>
                <a:effectLst/>
                <a:latin typeface="Times New Roman" pitchFamily="18" charset="0"/>
                <a:ea typeface="+mn-ea"/>
                <a:cs typeface="+mn-cs"/>
              </a:rPr>
              <a:t> first examples are </a:t>
            </a:r>
            <a:r>
              <a:rPr lang="en-CA" sz="1200" b="1" i="1" kern="1200" dirty="0">
                <a:solidFill>
                  <a:schemeClr val="tx1"/>
                </a:solidFill>
                <a:effectLst/>
                <a:latin typeface="Times New Roman" pitchFamily="18" charset="0"/>
                <a:ea typeface="+mn-ea"/>
                <a:cs typeface="+mn-cs"/>
              </a:rPr>
              <a:t>input parameters </a:t>
            </a:r>
            <a:r>
              <a:rPr lang="en-CA" sz="1200" kern="1200" dirty="0">
                <a:solidFill>
                  <a:schemeClr val="tx1"/>
                </a:solidFill>
                <a:effectLst/>
                <a:latin typeface="Times New Roman" pitchFamily="18" charset="0"/>
                <a:ea typeface="+mn-ea"/>
                <a:cs typeface="+mn-cs"/>
              </a:rPr>
              <a:t>because they provide input to the database.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 contrast, the last example uses </a:t>
            </a:r>
            <a:r>
              <a:rPr lang="en-CA" sz="1200" b="1" i="1" kern="1200" dirty="0">
                <a:solidFill>
                  <a:schemeClr val="tx1"/>
                </a:solidFill>
                <a:effectLst/>
                <a:latin typeface="Times New Roman" pitchFamily="18" charset="0"/>
                <a:ea typeface="+mn-ea"/>
                <a:cs typeface="+mn-cs"/>
              </a:rPr>
              <a:t>output parameters</a:t>
            </a:r>
            <a:r>
              <a:rPr lang="en-CA" sz="1200" i="1" kern="1200" dirty="0">
                <a:solidFill>
                  <a:schemeClr val="tx1"/>
                </a:solidFill>
                <a:effectLst/>
                <a:latin typeface="Times New Roman" pitchFamily="18" charset="0"/>
                <a:ea typeface="+mn-ea"/>
                <a:cs typeface="+mn-cs"/>
              </a:rPr>
              <a:t>, </a:t>
            </a:r>
            <a:r>
              <a:rPr lang="en-CA" sz="1200" kern="1200" dirty="0">
                <a:solidFill>
                  <a:schemeClr val="tx1"/>
                </a:solidFill>
                <a:effectLst/>
                <a:latin typeface="Times New Roman" pitchFamily="18" charset="0"/>
                <a:ea typeface="+mn-ea"/>
                <a:cs typeface="+mn-cs"/>
              </a:rPr>
              <a:t>which receive values from the database. </a:t>
            </a:r>
          </a:p>
          <a:p>
            <a:r>
              <a:rPr lang="en-CA" sz="1200" kern="1200" dirty="0">
                <a:solidFill>
                  <a:schemeClr val="tx1"/>
                </a:solidFill>
                <a:effectLst/>
                <a:latin typeface="Times New Roman" pitchFamily="18" charset="0"/>
                <a:ea typeface="+mn-ea"/>
                <a:cs typeface="+mn-cs"/>
              </a:rPr>
              <a:t>The Select statement retrieves six columns from a single row of the Vendors table just as the Select statement in the first example does, but in this case the column values are stored in output parameters.</a:t>
            </a: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When you use output parameters, </a:t>
            </a:r>
            <a:r>
              <a:rPr lang="en-CA" sz="1200" b="1" kern="1200" dirty="0">
                <a:solidFill>
                  <a:schemeClr val="tx1"/>
                </a:solidFill>
                <a:effectLst/>
                <a:latin typeface="Times New Roman" pitchFamily="18" charset="0"/>
                <a:ea typeface="+mn-ea"/>
                <a:cs typeface="+mn-cs"/>
              </a:rPr>
              <a:t>you don't have to use a data reader </a:t>
            </a:r>
            <a:r>
              <a:rPr lang="en-CA" sz="1200" kern="1200" dirty="0">
                <a:solidFill>
                  <a:schemeClr val="tx1"/>
                </a:solidFill>
                <a:effectLst/>
                <a:latin typeface="Times New Roman" pitchFamily="18" charset="0"/>
                <a:ea typeface="+mn-ea"/>
                <a:cs typeface="+mn-cs"/>
              </a:rPr>
              <a:t>to get the values, which can </a:t>
            </a:r>
            <a:r>
              <a:rPr lang="en-CA" sz="1200" b="1" kern="1200" dirty="0">
                <a:solidFill>
                  <a:schemeClr val="tx1"/>
                </a:solidFill>
                <a:effectLst/>
                <a:latin typeface="Times New Roman" pitchFamily="18" charset="0"/>
                <a:ea typeface="+mn-ea"/>
                <a:cs typeface="+mn-cs"/>
              </a:rPr>
              <a:t>improve the efficiency </a:t>
            </a:r>
            <a:r>
              <a:rPr lang="en-CA" sz="1200" kern="1200" dirty="0">
                <a:solidFill>
                  <a:schemeClr val="tx1"/>
                </a:solidFill>
                <a:effectLst/>
                <a:latin typeface="Times New Roman" pitchFamily="18" charset="0"/>
                <a:ea typeface="+mn-ea"/>
                <a:cs typeface="+mn-cs"/>
              </a:rPr>
              <a:t>of an application. However, you'll probably want to use this technique only </a:t>
            </a:r>
            <a:r>
              <a:rPr lang="en-CA" sz="1200" b="1" kern="1200" dirty="0">
                <a:solidFill>
                  <a:schemeClr val="tx1"/>
                </a:solidFill>
                <a:effectLst/>
                <a:latin typeface="Times New Roman" pitchFamily="18" charset="0"/>
                <a:ea typeface="+mn-ea"/>
                <a:cs typeface="+mn-cs"/>
              </a:rPr>
              <a:t>when you're retrieving a small number of values</a:t>
            </a:r>
            <a:r>
              <a:rPr lang="en-CA" sz="1200" kern="1200" dirty="0">
                <a:solidFill>
                  <a:schemeClr val="tx1"/>
                </a:solidFill>
                <a:effectLst/>
                <a:latin typeface="Times New Roman" pitchFamily="18" charset="0"/>
                <a:ea typeface="+mn-ea"/>
                <a:cs typeface="+mn-cs"/>
              </a:rPr>
              <a:t>. Otherwise, the parameters can get unwieldy.</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701182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Parameters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you define a SQL statement that contains parameters, you </a:t>
            </a:r>
            <a:r>
              <a:rPr lang="en-CA" sz="1200" b="1" kern="1200" dirty="0">
                <a:solidFill>
                  <a:schemeClr val="tx1"/>
                </a:solidFill>
                <a:effectLst/>
                <a:latin typeface="Times New Roman" pitchFamily="18" charset="0"/>
                <a:ea typeface="+mn-ea"/>
                <a:cs typeface="+mn-cs"/>
              </a:rPr>
              <a:t>create the parameter objects</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This slide shows you how to do that. You can see four constructors for the </a:t>
            </a:r>
            <a:r>
              <a:rPr lang="en-CA" sz="1200" kern="1200" dirty="0" err="1">
                <a:solidFill>
                  <a:schemeClr val="tx1"/>
                </a:solidFill>
                <a:effectLst/>
                <a:latin typeface="Times New Roman" pitchFamily="18" charset="0"/>
                <a:ea typeface="+mn-ea"/>
                <a:cs typeface="+mn-cs"/>
              </a:rPr>
              <a:t>SqlParameter</a:t>
            </a:r>
            <a:r>
              <a:rPr lang="en-CA" sz="1200" kern="1200" dirty="0">
                <a:solidFill>
                  <a:schemeClr val="tx1"/>
                </a:solidFill>
                <a:effectLst/>
                <a:latin typeface="Times New Roman" pitchFamily="18" charset="0"/>
                <a:ea typeface="+mn-ea"/>
                <a:cs typeface="+mn-cs"/>
              </a:rPr>
              <a:t> class. Although there are others, these are the ones you're most likely to use. </a:t>
            </a:r>
          </a:p>
          <a:p>
            <a:r>
              <a:rPr lang="en-CA" sz="1200" kern="1200" dirty="0">
                <a:solidFill>
                  <a:schemeClr val="tx1"/>
                </a:solidFill>
                <a:effectLst/>
                <a:latin typeface="Times New Roman" pitchFamily="18" charset="0"/>
                <a:ea typeface="+mn-ea"/>
                <a:cs typeface="+mn-cs"/>
              </a:rPr>
              <a:t>You can create a parameter for an OLE DB,  ODBC, or Oracle command using similar techniques.</a:t>
            </a:r>
            <a:endParaRPr lang="en-US" sz="1200"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Before you can </a:t>
            </a:r>
            <a:r>
              <a:rPr lang="en-CA" sz="1200" b="1" kern="1200" dirty="0">
                <a:solidFill>
                  <a:schemeClr val="tx1"/>
                </a:solidFill>
                <a:effectLst/>
                <a:latin typeface="Times New Roman" pitchFamily="18" charset="0"/>
                <a:ea typeface="+mn-ea"/>
                <a:cs typeface="+mn-cs"/>
              </a:rPr>
              <a:t>use a parameter</a:t>
            </a:r>
            <a:r>
              <a:rPr lang="en-CA" sz="1200" kern="1200" dirty="0">
                <a:solidFill>
                  <a:schemeClr val="tx1"/>
                </a:solidFill>
                <a:effectLst/>
                <a:latin typeface="Times New Roman" pitchFamily="18" charset="0"/>
                <a:ea typeface="+mn-ea"/>
                <a:cs typeface="+mn-cs"/>
              </a:rPr>
              <a:t>, you must assign a </a:t>
            </a:r>
            <a:r>
              <a:rPr lang="en-CA" sz="1200" b="1" kern="1200" dirty="0">
                <a:solidFill>
                  <a:schemeClr val="tx1"/>
                </a:solidFill>
                <a:effectLst/>
                <a:latin typeface="Times New Roman" pitchFamily="18" charset="0"/>
                <a:ea typeface="+mn-ea"/>
                <a:cs typeface="+mn-cs"/>
              </a:rPr>
              <a:t>name</a:t>
            </a:r>
            <a:r>
              <a:rPr lang="en-CA" sz="1200" kern="1200" dirty="0">
                <a:solidFill>
                  <a:schemeClr val="tx1"/>
                </a:solidFill>
                <a:effectLst/>
                <a:latin typeface="Times New Roman" pitchFamily="18" charset="0"/>
                <a:ea typeface="+mn-ea"/>
                <a:cs typeface="+mn-cs"/>
              </a:rPr>
              <a:t> to it. </a:t>
            </a:r>
          </a:p>
          <a:p>
            <a:r>
              <a:rPr lang="en-CA" sz="1200" kern="1200" dirty="0">
                <a:solidFill>
                  <a:schemeClr val="tx1"/>
                </a:solidFill>
                <a:effectLst/>
                <a:latin typeface="Times New Roman" pitchFamily="18" charset="0"/>
                <a:ea typeface="+mn-ea"/>
                <a:cs typeface="+mn-cs"/>
              </a:rPr>
              <a:t>In addition, if the parameter will be used for </a:t>
            </a:r>
            <a:r>
              <a:rPr lang="en-CA" sz="1200" b="1" kern="1200" dirty="0">
                <a:solidFill>
                  <a:schemeClr val="tx1"/>
                </a:solidFill>
                <a:effectLst/>
                <a:latin typeface="Times New Roman" pitchFamily="18" charset="0"/>
                <a:ea typeface="+mn-ea"/>
                <a:cs typeface="+mn-cs"/>
              </a:rPr>
              <a:t>input</a:t>
            </a:r>
            <a:r>
              <a:rPr lang="en-CA" sz="1200" kern="1200" dirty="0">
                <a:solidFill>
                  <a:schemeClr val="tx1"/>
                </a:solidFill>
                <a:effectLst/>
                <a:latin typeface="Times New Roman" pitchFamily="18" charset="0"/>
                <a:ea typeface="+mn-ea"/>
                <a:cs typeface="+mn-cs"/>
              </a:rPr>
              <a:t>, you must also </a:t>
            </a:r>
            <a:r>
              <a:rPr lang="en-CA" sz="1200" b="1" kern="1200" dirty="0">
                <a:solidFill>
                  <a:schemeClr val="tx1"/>
                </a:solidFill>
                <a:effectLst/>
                <a:latin typeface="Times New Roman" pitchFamily="18" charset="0"/>
                <a:ea typeface="+mn-ea"/>
                <a:cs typeface="+mn-cs"/>
              </a:rPr>
              <a:t>assign a value </a:t>
            </a:r>
            <a:r>
              <a:rPr lang="en-CA" sz="1200" kern="1200" dirty="0">
                <a:solidFill>
                  <a:schemeClr val="tx1"/>
                </a:solidFill>
                <a:effectLst/>
                <a:latin typeface="Times New Roman" pitchFamily="18" charset="0"/>
                <a:ea typeface="+mn-ea"/>
                <a:cs typeface="+mn-cs"/>
              </a:rPr>
              <a:t>to it. </a:t>
            </a:r>
          </a:p>
          <a:p>
            <a:r>
              <a:rPr lang="en-CA" sz="1200" kern="1200" dirty="0">
                <a:solidFill>
                  <a:schemeClr val="tx1"/>
                </a:solidFill>
                <a:effectLst/>
                <a:latin typeface="Times New Roman" pitchFamily="18" charset="0"/>
                <a:ea typeface="+mn-ea"/>
                <a:cs typeface="+mn-cs"/>
              </a:rPr>
              <a:t>If the parameter will be used for </a:t>
            </a:r>
            <a:r>
              <a:rPr lang="en-CA" sz="1200" b="1" kern="1200" dirty="0">
                <a:solidFill>
                  <a:schemeClr val="tx1"/>
                </a:solidFill>
                <a:effectLst/>
                <a:latin typeface="Times New Roman" pitchFamily="18" charset="0"/>
                <a:ea typeface="+mn-ea"/>
                <a:cs typeface="+mn-cs"/>
              </a:rPr>
              <a:t>output</a:t>
            </a:r>
            <a:r>
              <a:rPr lang="en-CA" sz="1200" kern="1200" dirty="0">
                <a:solidFill>
                  <a:schemeClr val="tx1"/>
                </a:solidFill>
                <a:effectLst/>
                <a:latin typeface="Times New Roman" pitchFamily="18" charset="0"/>
                <a:ea typeface="+mn-ea"/>
                <a:cs typeface="+mn-cs"/>
              </a:rPr>
              <a:t> and it will hold string data, you must assign a </a:t>
            </a:r>
            <a:r>
              <a:rPr lang="en-CA" sz="1200" b="1" kern="1200" dirty="0">
                <a:solidFill>
                  <a:schemeClr val="tx1"/>
                </a:solidFill>
                <a:effectLst/>
                <a:latin typeface="Times New Roman" pitchFamily="18" charset="0"/>
                <a:ea typeface="+mn-ea"/>
                <a:cs typeface="+mn-cs"/>
              </a:rPr>
              <a:t>size</a:t>
            </a:r>
            <a:r>
              <a:rPr lang="en-CA" sz="1200" kern="1200" dirty="0">
                <a:solidFill>
                  <a:schemeClr val="tx1"/>
                </a:solidFill>
                <a:effectLst/>
                <a:latin typeface="Times New Roman" pitchFamily="18" charset="0"/>
                <a:ea typeface="+mn-ea"/>
                <a:cs typeface="+mn-cs"/>
              </a:rPr>
              <a:t> to it. </a:t>
            </a:r>
            <a:endParaRPr lang="nl-BE" altLang="nl-BE" dirty="0"/>
          </a:p>
        </p:txBody>
      </p:sp>
    </p:spTree>
    <p:extLst>
      <p:ext uri="{BB962C8B-B14F-4D97-AF65-F5344CB8AC3E}">
        <p14:creationId xmlns:p14="http://schemas.microsoft.com/office/powerpoint/2010/main" val="84975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976A4FF6-C54A-4E6F-AEB9-B7D60D0E1A47}" type="slidenum">
              <a:rPr lang="en-US" altLang="nl-BE" sz="1300"/>
              <a:pPr algn="r"/>
              <a:t>7</a:t>
            </a:fld>
            <a:endParaRPr lang="en-US" altLang="nl-BE" sz="13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Parameters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If you don't pass these values as arguments to the constructor when you create the parameter, you can do that using some of the properties shown on this slide.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Note here that you can specify the data type using either the </a:t>
            </a:r>
            <a:r>
              <a:rPr lang="en-CA" sz="1200" b="0" kern="1200" dirty="0" err="1">
                <a:solidFill>
                  <a:schemeClr val="tx1"/>
                </a:solidFill>
                <a:effectLst/>
                <a:latin typeface="Times New Roman" pitchFamily="18" charset="0"/>
                <a:ea typeface="+mn-ea"/>
                <a:cs typeface="+mn-cs"/>
              </a:rPr>
              <a:t>DbType</a:t>
            </a:r>
            <a:r>
              <a:rPr lang="en-CA" sz="1200" kern="1200" dirty="0">
                <a:solidFill>
                  <a:schemeClr val="tx1"/>
                </a:solidFill>
                <a:effectLst/>
                <a:latin typeface="Times New Roman" pitchFamily="18" charset="0"/>
                <a:ea typeface="+mn-ea"/>
                <a:cs typeface="+mn-cs"/>
              </a:rPr>
              <a:t> or </a:t>
            </a:r>
            <a:r>
              <a:rPr lang="en-CA" sz="1200" b="1" kern="1200" dirty="0" err="1">
                <a:solidFill>
                  <a:schemeClr val="tx1"/>
                </a:solidFill>
                <a:effectLst/>
                <a:latin typeface="Times New Roman" pitchFamily="18" charset="0"/>
                <a:ea typeface="+mn-ea"/>
                <a:cs typeface="+mn-cs"/>
              </a:rPr>
              <a:t>SqlDbType</a:t>
            </a:r>
            <a:r>
              <a:rPr lang="en-CA" sz="1200" kern="1200" dirty="0">
                <a:solidFill>
                  <a:schemeClr val="tx1"/>
                </a:solidFill>
                <a:effectLst/>
                <a:latin typeface="Times New Roman" pitchFamily="18" charset="0"/>
                <a:ea typeface="+mn-ea"/>
                <a:cs typeface="+mn-cs"/>
              </a:rPr>
              <a:t> property for a </a:t>
            </a:r>
            <a:r>
              <a:rPr lang="en-CA" sz="1200" b="1" kern="1200" dirty="0">
                <a:solidFill>
                  <a:schemeClr val="tx1"/>
                </a:solidFill>
                <a:effectLst/>
                <a:latin typeface="Times New Roman" pitchFamily="18" charset="0"/>
                <a:ea typeface="+mn-ea"/>
                <a:cs typeface="+mn-cs"/>
              </a:rPr>
              <a:t>SQL Server parameter</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Because the data type is inferred from the value of the parameter, you usually won't set the type for an input parameter. However, you may want to specify the </a:t>
            </a:r>
            <a:r>
              <a:rPr lang="en-CA" sz="1200" b="1" kern="1200" dirty="0">
                <a:solidFill>
                  <a:schemeClr val="tx1"/>
                </a:solidFill>
                <a:effectLst/>
                <a:latin typeface="Times New Roman" pitchFamily="18" charset="0"/>
                <a:ea typeface="+mn-ea"/>
                <a:cs typeface="+mn-cs"/>
              </a:rPr>
              <a:t>type</a:t>
            </a:r>
            <a:r>
              <a:rPr lang="en-CA" sz="1200" kern="1200" dirty="0">
                <a:solidFill>
                  <a:schemeClr val="tx1"/>
                </a:solidFill>
                <a:effectLst/>
                <a:latin typeface="Times New Roman" pitchFamily="18" charset="0"/>
                <a:ea typeface="+mn-ea"/>
                <a:cs typeface="+mn-cs"/>
              </a:rPr>
              <a:t> for an </a:t>
            </a:r>
            <a:r>
              <a:rPr lang="en-CA" sz="1200" b="1" kern="1200" dirty="0">
                <a:solidFill>
                  <a:schemeClr val="tx1"/>
                </a:solidFill>
                <a:effectLst/>
                <a:latin typeface="Times New Roman" pitchFamily="18" charset="0"/>
                <a:ea typeface="+mn-ea"/>
                <a:cs typeface="+mn-cs"/>
              </a:rPr>
              <a:t>output</a:t>
            </a:r>
            <a:r>
              <a:rPr lang="en-CA" sz="1200" kern="1200" dirty="0">
                <a:solidFill>
                  <a:schemeClr val="tx1"/>
                </a:solidFill>
                <a:effectLst/>
                <a:latin typeface="Times New Roman" pitchFamily="18" charset="0"/>
                <a:ea typeface="+mn-ea"/>
                <a:cs typeface="+mn-cs"/>
              </a:rPr>
              <a:t> parameter. </a:t>
            </a:r>
            <a:br>
              <a:rPr lang="en-CA" sz="1200" kern="1200" dirty="0">
                <a:solidFill>
                  <a:schemeClr val="tx1"/>
                </a:solidFill>
                <a:effectLst/>
                <a:latin typeface="Times New Roman" pitchFamily="18" charset="0"/>
                <a:ea typeface="+mn-ea"/>
                <a:cs typeface="+mn-cs"/>
              </a:rPr>
            </a:br>
            <a:endParaRPr lang="nl-BE" altLang="nl-BE" dirty="0"/>
          </a:p>
        </p:txBody>
      </p:sp>
    </p:spTree>
    <p:extLst>
      <p:ext uri="{BB962C8B-B14F-4D97-AF65-F5344CB8AC3E}">
        <p14:creationId xmlns:p14="http://schemas.microsoft.com/office/powerpoint/2010/main" val="1987027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Input Parameters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first example on this slide shows how to create a parameter object using the </a:t>
            </a:r>
            <a:r>
              <a:rPr lang="en-CA" sz="1200" b="1" kern="1200" dirty="0">
                <a:solidFill>
                  <a:schemeClr val="tx1"/>
                </a:solidFill>
                <a:effectLst/>
                <a:latin typeface="Times New Roman" pitchFamily="18" charset="0"/>
                <a:ea typeface="+mn-ea"/>
                <a:cs typeface="+mn-cs"/>
              </a:rPr>
              <a:t>first constructor </a:t>
            </a:r>
            <a:r>
              <a:rPr lang="en-CA" sz="1200" kern="1200" dirty="0">
                <a:solidFill>
                  <a:schemeClr val="tx1"/>
                </a:solidFill>
                <a:effectLst/>
                <a:latin typeface="Times New Roman" pitchFamily="18" charset="0"/>
                <a:ea typeface="+mn-ea"/>
                <a:cs typeface="+mn-cs"/>
              </a:rPr>
              <a:t>for the </a:t>
            </a:r>
            <a:r>
              <a:rPr lang="en-CA" sz="1200" kern="1200" dirty="0" err="1">
                <a:solidFill>
                  <a:schemeClr val="tx1"/>
                </a:solidFill>
                <a:effectLst/>
                <a:latin typeface="Times New Roman" pitchFamily="18" charset="0"/>
                <a:ea typeface="+mn-ea"/>
                <a:cs typeface="+mn-cs"/>
              </a:rPr>
              <a:t>SqlParameter</a:t>
            </a:r>
            <a:r>
              <a:rPr lang="en-CA" sz="1200" kern="1200" dirty="0">
                <a:solidFill>
                  <a:schemeClr val="tx1"/>
                </a:solidFill>
                <a:effectLst/>
                <a:latin typeface="Times New Roman" pitchFamily="18" charset="0"/>
                <a:ea typeface="+mn-ea"/>
                <a:cs typeface="+mn-cs"/>
              </a:rPr>
              <a:t> class. This parameter is assigned to a variable named </a:t>
            </a:r>
            <a:r>
              <a:rPr lang="en-CA" sz="1200" kern="1200" dirty="0" err="1">
                <a:solidFill>
                  <a:schemeClr val="tx1"/>
                </a:solidFill>
                <a:effectLst/>
                <a:latin typeface="Times New Roman" pitchFamily="18" charset="0"/>
                <a:ea typeface="+mn-ea"/>
                <a:cs typeface="+mn-cs"/>
              </a:rPr>
              <a:t>vendorlDParm</a:t>
            </a:r>
            <a:r>
              <a:rPr lang="en-CA" sz="1200" kern="1200" dirty="0">
                <a:solidFill>
                  <a:schemeClr val="tx1"/>
                </a:solidFill>
                <a:effectLst/>
                <a:latin typeface="Times New Roman" pitchFamily="18" charset="0"/>
                <a:ea typeface="+mn-ea"/>
                <a:cs typeface="+mn-cs"/>
              </a:rPr>
              <a:t>. Then, this variable is used to set the parameter's properties.</a:t>
            </a:r>
            <a:endParaRPr lang="en-US" sz="1200"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second example shows how to create a parameter using a </a:t>
            </a:r>
            <a:r>
              <a:rPr lang="en-CA" sz="1200" b="1" kern="1200" dirty="0">
                <a:solidFill>
                  <a:schemeClr val="tx1"/>
                </a:solidFill>
                <a:effectLst/>
                <a:latin typeface="Times New Roman" pitchFamily="18" charset="0"/>
                <a:ea typeface="+mn-ea"/>
                <a:cs typeface="+mn-cs"/>
              </a:rPr>
              <a:t>single statement</a:t>
            </a:r>
            <a:r>
              <a:rPr lang="en-CA" sz="1200" kern="1200" dirty="0">
                <a:solidFill>
                  <a:schemeClr val="tx1"/>
                </a:solidFill>
                <a:effectLst/>
                <a:latin typeface="Times New Roman" pitchFamily="18" charset="0"/>
                <a:ea typeface="+mn-ea"/>
                <a:cs typeface="+mn-cs"/>
              </a:rPr>
              <a:t>. This statement uses the </a:t>
            </a:r>
            <a:r>
              <a:rPr lang="en-CA" sz="1200" b="1" kern="1200" dirty="0">
                <a:solidFill>
                  <a:schemeClr val="tx1"/>
                </a:solidFill>
                <a:effectLst/>
                <a:latin typeface="Times New Roman" pitchFamily="18" charset="0"/>
                <a:ea typeface="+mn-ea"/>
                <a:cs typeface="+mn-cs"/>
              </a:rPr>
              <a:t>second constructor </a:t>
            </a:r>
            <a:r>
              <a:rPr lang="en-CA" sz="1200" kern="1200" dirty="0">
                <a:solidFill>
                  <a:schemeClr val="tx1"/>
                </a:solidFill>
                <a:effectLst/>
                <a:latin typeface="Times New Roman" pitchFamily="18" charset="0"/>
                <a:ea typeface="+mn-ea"/>
                <a:cs typeface="+mn-cs"/>
              </a:rPr>
              <a:t>for the </a:t>
            </a:r>
            <a:r>
              <a:rPr lang="en-CA" sz="1200" kern="1200" dirty="0" err="1">
                <a:solidFill>
                  <a:schemeClr val="tx1"/>
                </a:solidFill>
                <a:effectLst/>
                <a:latin typeface="Times New Roman" pitchFamily="18" charset="0"/>
                <a:ea typeface="+mn-ea"/>
                <a:cs typeface="+mn-cs"/>
              </a:rPr>
              <a:t>SqlParameter</a:t>
            </a:r>
            <a:r>
              <a:rPr lang="en-CA" sz="1200" kern="1200" dirty="0">
                <a:solidFill>
                  <a:schemeClr val="tx1"/>
                </a:solidFill>
                <a:effectLst/>
                <a:latin typeface="Times New Roman" pitchFamily="18" charset="0"/>
                <a:ea typeface="+mn-ea"/>
                <a:cs typeface="+mn-cs"/>
              </a:rPr>
              <a:t> class to create a parameter named @</a:t>
            </a:r>
            <a:r>
              <a:rPr lang="en-CA" sz="1200" kern="1200" dirty="0" err="1">
                <a:solidFill>
                  <a:schemeClr val="tx1"/>
                </a:solidFill>
                <a:effectLst/>
                <a:latin typeface="Times New Roman" pitchFamily="18" charset="0"/>
                <a:ea typeface="+mn-ea"/>
                <a:cs typeface="+mn-cs"/>
              </a:rPr>
              <a:t>VendorID</a:t>
            </a:r>
            <a:r>
              <a:rPr lang="en-CA" sz="1200" kern="1200" dirty="0">
                <a:solidFill>
                  <a:schemeClr val="tx1"/>
                </a:solidFill>
                <a:effectLst/>
                <a:latin typeface="Times New Roman" pitchFamily="18" charset="0"/>
                <a:ea typeface="+mn-ea"/>
                <a:cs typeface="+mn-cs"/>
              </a:rPr>
              <a:t> with the value specified by the </a:t>
            </a:r>
            <a:r>
              <a:rPr lang="en-CA" sz="1200" kern="1200" dirty="0" err="1">
                <a:solidFill>
                  <a:schemeClr val="tx1"/>
                </a:solidFill>
                <a:effectLst/>
                <a:latin typeface="Times New Roman" pitchFamily="18" charset="0"/>
                <a:ea typeface="+mn-ea"/>
                <a:cs typeface="+mn-cs"/>
              </a:rPr>
              <a:t>vendorlD</a:t>
            </a:r>
            <a:r>
              <a:rPr lang="en-CA" sz="1200" kern="1200" dirty="0">
                <a:solidFill>
                  <a:schemeClr val="tx1"/>
                </a:solidFill>
                <a:effectLst/>
                <a:latin typeface="Times New Roman" pitchFamily="18" charset="0"/>
                <a:ea typeface="+mn-ea"/>
                <a:cs typeface="+mn-cs"/>
              </a:rPr>
              <a:t> variable.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 contrast to the first two examples, the third example creates an </a:t>
            </a:r>
            <a:r>
              <a:rPr lang="en-CA" sz="1200" b="1" kern="1200" dirty="0">
                <a:solidFill>
                  <a:schemeClr val="tx1"/>
                </a:solidFill>
                <a:effectLst/>
                <a:latin typeface="Times New Roman" pitchFamily="18" charset="0"/>
                <a:ea typeface="+mn-ea"/>
                <a:cs typeface="+mn-cs"/>
              </a:rPr>
              <a:t>output parameter</a:t>
            </a:r>
            <a:r>
              <a:rPr lang="en-CA" sz="1200" kern="1200" dirty="0">
                <a:solidFill>
                  <a:schemeClr val="tx1"/>
                </a:solidFill>
                <a:effectLst/>
                <a:latin typeface="Times New Roman" pitchFamily="18" charset="0"/>
                <a:ea typeface="+mn-ea"/>
                <a:cs typeface="+mn-cs"/>
              </a:rPr>
              <a:t>. It uses the </a:t>
            </a:r>
            <a:r>
              <a:rPr lang="en-CA" sz="1200" b="1" kern="1200" dirty="0">
                <a:solidFill>
                  <a:schemeClr val="tx1"/>
                </a:solidFill>
                <a:effectLst/>
                <a:latin typeface="Times New Roman" pitchFamily="18" charset="0"/>
                <a:ea typeface="+mn-ea"/>
                <a:cs typeface="+mn-cs"/>
              </a:rPr>
              <a:t>fourth constructor </a:t>
            </a:r>
            <a:r>
              <a:rPr lang="en-CA" sz="1200" kern="1200" dirty="0">
                <a:solidFill>
                  <a:schemeClr val="tx1"/>
                </a:solidFill>
                <a:effectLst/>
                <a:latin typeface="Times New Roman" pitchFamily="18" charset="0"/>
                <a:ea typeface="+mn-ea"/>
                <a:cs typeface="+mn-cs"/>
              </a:rPr>
              <a:t>to specify the name, type, and size for the parameter. Then, it sets the Direction property of the parameter to </a:t>
            </a:r>
            <a:r>
              <a:rPr lang="en-CA" sz="1200" b="1" kern="1200" dirty="0" err="1">
                <a:solidFill>
                  <a:schemeClr val="tx1"/>
                </a:solidFill>
                <a:effectLst/>
                <a:latin typeface="Times New Roman" pitchFamily="18" charset="0"/>
                <a:ea typeface="+mn-ea"/>
                <a:cs typeface="+mn-cs"/>
              </a:rPr>
              <a:t>ParameterDirection.Output</a:t>
            </a:r>
            <a:r>
              <a:rPr lang="en-CA" sz="1200" kern="1200" dirty="0">
                <a:solidFill>
                  <a:schemeClr val="tx1"/>
                </a:solidFill>
                <a:effectLst/>
                <a:latin typeface="Times New Roman" pitchFamily="18" charset="0"/>
                <a:ea typeface="+mn-ea"/>
                <a:cs typeface="+mn-cs"/>
              </a:rPr>
              <a:t>.</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When you assign a name to a SQL Server or Oracle parameter, that </a:t>
            </a:r>
            <a:r>
              <a:rPr lang="en-CA" sz="1200" b="1" kern="1200" dirty="0">
                <a:solidFill>
                  <a:schemeClr val="tx1"/>
                </a:solidFill>
                <a:effectLst/>
                <a:latin typeface="Times New Roman" pitchFamily="18" charset="0"/>
                <a:ea typeface="+mn-ea"/>
                <a:cs typeface="+mn-cs"/>
              </a:rPr>
              <a:t>name must be the same as the name that's specified in the SQL statement</a:t>
            </a:r>
            <a:r>
              <a:rPr lang="en-CA" sz="1200" kern="1200" dirty="0">
                <a:solidFill>
                  <a:schemeClr val="tx1"/>
                </a:solidFill>
                <a:effectLst/>
                <a:latin typeface="Times New Roman" pitchFamily="18" charset="0"/>
                <a:ea typeface="+mn-ea"/>
                <a:cs typeface="+mn-cs"/>
              </a:rPr>
              <a:t>. That's because ADO.NET associates the parameters with the placeholders </a:t>
            </a:r>
            <a:r>
              <a:rPr lang="en-CA" sz="1200" b="1" kern="1200" dirty="0">
                <a:solidFill>
                  <a:schemeClr val="tx1"/>
                </a:solidFill>
                <a:effectLst/>
                <a:latin typeface="Times New Roman" pitchFamily="18" charset="0"/>
                <a:ea typeface="+mn-ea"/>
                <a:cs typeface="+mn-cs"/>
              </a:rPr>
              <a:t>by name</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As a result, if a statement uses </a:t>
            </a:r>
            <a:r>
              <a:rPr lang="en-CA" sz="1200" b="1" kern="1200" dirty="0">
                <a:solidFill>
                  <a:schemeClr val="tx1"/>
                </a:solidFill>
                <a:effectLst/>
                <a:latin typeface="Times New Roman" pitchFamily="18" charset="0"/>
                <a:ea typeface="+mn-ea"/>
                <a:cs typeface="+mn-cs"/>
              </a:rPr>
              <a:t>two or more parameters</a:t>
            </a:r>
            <a:r>
              <a:rPr lang="en-CA" sz="1200" kern="1200" dirty="0">
                <a:solidFill>
                  <a:schemeClr val="tx1"/>
                </a:solidFill>
                <a:effectLst/>
                <a:latin typeface="Times New Roman" pitchFamily="18" charset="0"/>
                <a:ea typeface="+mn-ea"/>
                <a:cs typeface="+mn-cs"/>
              </a:rPr>
              <a:t>, you can add them to the </a:t>
            </a:r>
            <a:r>
              <a:rPr lang="en-CA" sz="1200" b="1" kern="1200" dirty="0">
                <a:solidFill>
                  <a:schemeClr val="tx1"/>
                </a:solidFill>
                <a:effectLst/>
                <a:latin typeface="Times New Roman" pitchFamily="18" charset="0"/>
                <a:ea typeface="+mn-ea"/>
                <a:cs typeface="+mn-cs"/>
              </a:rPr>
              <a:t>Parameters collection</a:t>
            </a:r>
            <a:r>
              <a:rPr lang="en-CA" sz="1200" kern="1200" dirty="0">
                <a:solidFill>
                  <a:schemeClr val="tx1"/>
                </a:solidFill>
                <a:effectLst/>
                <a:latin typeface="Times New Roman" pitchFamily="18" charset="0"/>
                <a:ea typeface="+mn-ea"/>
                <a:cs typeface="+mn-cs"/>
              </a:rPr>
              <a:t> in any sequence.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 contrast, OLE DB and ODBC parameters must be added to the collection in the same order that they appear in the SQL statement. </a:t>
            </a:r>
          </a:p>
          <a:p>
            <a:r>
              <a:rPr lang="en-CA" sz="1200" kern="1200" dirty="0">
                <a:solidFill>
                  <a:schemeClr val="tx1"/>
                </a:solidFill>
                <a:effectLst/>
                <a:latin typeface="Times New Roman" pitchFamily="18" charset="0"/>
                <a:ea typeface="+mn-ea"/>
                <a:cs typeface="+mn-cs"/>
              </a:rPr>
              <a:t>In that case, ADO.NET associates the parameters with the placeholders by sequence since the placeholders aren't named.</a:t>
            </a:r>
            <a:endParaRPr lang="nl-BE" altLang="nl-BE" dirty="0"/>
          </a:p>
          <a:p>
            <a:endParaRPr lang="nl-BE" altLang="nl-BE" dirty="0"/>
          </a:p>
        </p:txBody>
      </p:sp>
    </p:spTree>
    <p:extLst>
      <p:ext uri="{BB962C8B-B14F-4D97-AF65-F5344CB8AC3E}">
        <p14:creationId xmlns:p14="http://schemas.microsoft.com/office/powerpoint/2010/main" val="1685044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altLang="nl-BE" b="0" u="sng" dirty="0"/>
              <a:t>Parameters</a:t>
            </a:r>
          </a:p>
          <a:p>
            <a:endParaRPr lang="nl-BE" altLang="nl-BE" dirty="0"/>
          </a:p>
          <a:p>
            <a:r>
              <a:rPr lang="en-CA" sz="1200" kern="1200" dirty="0">
                <a:solidFill>
                  <a:schemeClr val="tx1"/>
                </a:solidFill>
                <a:effectLst/>
                <a:latin typeface="Times New Roman" pitchFamily="18" charset="0"/>
                <a:ea typeface="+mn-ea"/>
                <a:cs typeface="+mn-cs"/>
              </a:rPr>
              <a:t>After you create a parameter, you must add it to the Parameters collection of the command that will use the parameter. </a:t>
            </a:r>
          </a:p>
          <a:p>
            <a:r>
              <a:rPr lang="en-CA" sz="1200" kern="1200" dirty="0">
                <a:solidFill>
                  <a:schemeClr val="tx1"/>
                </a:solidFill>
                <a:effectLst/>
                <a:latin typeface="Times New Roman" pitchFamily="18" charset="0"/>
                <a:ea typeface="+mn-ea"/>
                <a:cs typeface="+mn-cs"/>
              </a:rPr>
              <a:t>On the slide you can find</a:t>
            </a:r>
            <a:r>
              <a:rPr lang="en-CA" sz="1200" kern="1200" baseline="0" dirty="0">
                <a:solidFill>
                  <a:schemeClr val="tx1"/>
                </a:solidFill>
                <a:effectLst/>
                <a:latin typeface="Times New Roman" pitchFamily="18" charset="0"/>
                <a:ea typeface="+mn-ea"/>
                <a:cs typeface="+mn-cs"/>
              </a:rPr>
              <a:t> the members of the Parameters Collection. </a:t>
            </a:r>
          </a:p>
          <a:p>
            <a:r>
              <a:rPr lang="en-CA" sz="1200" kern="1200" dirty="0">
                <a:solidFill>
                  <a:schemeClr val="tx1"/>
                </a:solidFill>
                <a:effectLst/>
                <a:latin typeface="Times New Roman" pitchFamily="18" charset="0"/>
                <a:ea typeface="+mn-ea"/>
                <a:cs typeface="+mn-cs"/>
              </a:rPr>
              <a:t>The Parameters property of the command is used to refer to the Parameters collection. </a:t>
            </a:r>
          </a:p>
          <a:p>
            <a:r>
              <a:rPr lang="en-CA" sz="1200" kern="1200" baseline="0" dirty="0">
                <a:solidFill>
                  <a:schemeClr val="tx1"/>
                </a:solidFill>
                <a:effectLst/>
                <a:latin typeface="Times New Roman" pitchFamily="18" charset="0"/>
                <a:ea typeface="+mn-ea"/>
                <a:cs typeface="+mn-cs"/>
              </a:rPr>
              <a:t>On the next slide we’ll see some examples to add input and output parameters to this collection.</a:t>
            </a:r>
            <a:endParaRPr lang="nl-BE" altLang="nl-BE" b="1" dirty="0"/>
          </a:p>
        </p:txBody>
      </p:sp>
    </p:spTree>
    <p:extLst>
      <p:ext uri="{BB962C8B-B14F-4D97-AF65-F5344CB8AC3E}">
        <p14:creationId xmlns:p14="http://schemas.microsoft.com/office/powerpoint/2010/main" val="1044177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1" kern="1200" dirty="0">
                <a:solidFill>
                  <a:schemeClr val="tx1"/>
                </a:solidFill>
                <a:effectLst/>
                <a:latin typeface="Times New Roman" pitchFamily="18" charset="0"/>
                <a:ea typeface="+mn-ea"/>
                <a:cs typeface="+mn-cs"/>
              </a:rPr>
              <a:t>Parameters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a:t>
            </a:r>
            <a:r>
              <a:rPr lang="en-CA" sz="1200" b="1" kern="1200" dirty="0">
                <a:solidFill>
                  <a:schemeClr val="tx1"/>
                </a:solidFill>
                <a:effectLst/>
                <a:latin typeface="Times New Roman" pitchFamily="18" charset="0"/>
                <a:ea typeface="+mn-ea"/>
                <a:cs typeface="+mn-cs"/>
              </a:rPr>
              <a:t>Add method </a:t>
            </a:r>
            <a:r>
              <a:rPr lang="en-CA" sz="1200" kern="1200" dirty="0">
                <a:solidFill>
                  <a:schemeClr val="tx1"/>
                </a:solidFill>
                <a:effectLst/>
                <a:latin typeface="Times New Roman" pitchFamily="18" charset="0"/>
                <a:ea typeface="+mn-ea"/>
                <a:cs typeface="+mn-cs"/>
              </a:rPr>
              <a:t>of the collection is used to add the </a:t>
            </a:r>
            <a:r>
              <a:rPr lang="en-CA" sz="1200" kern="1200" dirty="0" err="1">
                <a:solidFill>
                  <a:schemeClr val="tx1"/>
                </a:solidFill>
                <a:effectLst/>
                <a:latin typeface="Times New Roman" pitchFamily="18" charset="0"/>
                <a:ea typeface="+mn-ea"/>
                <a:cs typeface="+mn-cs"/>
              </a:rPr>
              <a:t>vendorlDParm</a:t>
            </a:r>
            <a:r>
              <a:rPr lang="en-CA" sz="1200" kern="1200" dirty="0">
                <a:solidFill>
                  <a:schemeClr val="tx1"/>
                </a:solidFill>
                <a:effectLst/>
                <a:latin typeface="Times New Roman" pitchFamily="18" charset="0"/>
                <a:ea typeface="+mn-ea"/>
                <a:cs typeface="+mn-cs"/>
              </a:rPr>
              <a:t> parameter that was created on</a:t>
            </a:r>
            <a:r>
              <a:rPr lang="en-CA" sz="1200" kern="1200" baseline="0" dirty="0">
                <a:solidFill>
                  <a:schemeClr val="tx1"/>
                </a:solidFill>
                <a:effectLst/>
                <a:latin typeface="Times New Roman" pitchFamily="18" charset="0"/>
                <a:ea typeface="+mn-ea"/>
                <a:cs typeface="+mn-cs"/>
              </a:rPr>
              <a:t> slide 8</a:t>
            </a:r>
            <a:r>
              <a:rPr lang="en-CA" sz="1200"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You can also use one of the overloaded Add methods to </a:t>
            </a:r>
            <a:r>
              <a:rPr lang="en-CA" sz="1200" b="1" kern="1200" dirty="0">
                <a:solidFill>
                  <a:schemeClr val="tx1"/>
                </a:solidFill>
                <a:effectLst/>
                <a:latin typeface="Times New Roman" pitchFamily="18" charset="0"/>
                <a:ea typeface="+mn-ea"/>
                <a:cs typeface="+mn-cs"/>
              </a:rPr>
              <a:t>create a parameter and add it to the Parameters collection in a single statement</a:t>
            </a:r>
            <a:r>
              <a:rPr lang="en-CA" sz="1200" kern="1200" dirty="0">
                <a:solidFill>
                  <a:schemeClr val="tx1"/>
                </a:solidFill>
                <a:effectLst/>
                <a:latin typeface="Times New Roman" pitchFamily="18" charset="0"/>
                <a:ea typeface="+mn-ea"/>
                <a:cs typeface="+mn-cs"/>
              </a:rPr>
              <a:t>. These methods let you specify a name and type or a name, type, and size, and they return the parameter that's created. That way, you can store the parameter in a variable so you can refer to it later if you need to.</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Another way to create a parameter and add it to the Parameters collection is to use the </a:t>
            </a:r>
            <a:r>
              <a:rPr lang="en-CA" sz="1200" b="1" kern="1200" dirty="0" err="1">
                <a:solidFill>
                  <a:schemeClr val="tx1"/>
                </a:solidFill>
                <a:effectLst/>
                <a:latin typeface="Times New Roman" pitchFamily="18" charset="0"/>
                <a:ea typeface="+mn-ea"/>
                <a:cs typeface="+mn-cs"/>
              </a:rPr>
              <a:t>AddWithValue</a:t>
            </a:r>
            <a:r>
              <a:rPr lang="en-CA" sz="1200" kern="1200" dirty="0">
                <a:solidFill>
                  <a:schemeClr val="tx1"/>
                </a:solidFill>
                <a:effectLst/>
                <a:latin typeface="Times New Roman" pitchFamily="18" charset="0"/>
                <a:ea typeface="+mn-ea"/>
                <a:cs typeface="+mn-cs"/>
              </a:rPr>
              <a:t> method. This is illustrated in the second example on</a:t>
            </a:r>
            <a:r>
              <a:rPr lang="en-CA" sz="1200" kern="1200" baseline="0" dirty="0">
                <a:solidFill>
                  <a:schemeClr val="tx1"/>
                </a:solidFill>
                <a:effectLst/>
                <a:latin typeface="Times New Roman" pitchFamily="18" charset="0"/>
                <a:ea typeface="+mn-ea"/>
                <a:cs typeface="+mn-cs"/>
              </a:rPr>
              <a:t> this slide</a:t>
            </a:r>
            <a:r>
              <a:rPr lang="en-CA" sz="1200" kern="1200" dirty="0">
                <a:solidFill>
                  <a:schemeClr val="tx1"/>
                </a:solidFill>
                <a:effectLst/>
                <a:latin typeface="Times New Roman" pitchFamily="18" charset="0"/>
                <a:ea typeface="+mn-ea"/>
                <a:cs typeface="+mn-cs"/>
              </a:rPr>
              <a:t>, and this is the </a:t>
            </a:r>
            <a:r>
              <a:rPr lang="en-CA" sz="1200" b="1" kern="1200" dirty="0">
                <a:solidFill>
                  <a:schemeClr val="tx1"/>
                </a:solidFill>
                <a:effectLst/>
                <a:latin typeface="Times New Roman" pitchFamily="18" charset="0"/>
                <a:ea typeface="+mn-ea"/>
                <a:cs typeface="+mn-cs"/>
              </a:rPr>
              <a:t>easiest way to create an input parameter</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Like the Add methods, the </a:t>
            </a:r>
            <a:r>
              <a:rPr lang="en-CA" sz="1200" kern="1200" dirty="0" err="1">
                <a:solidFill>
                  <a:schemeClr val="tx1"/>
                </a:solidFill>
                <a:effectLst/>
                <a:latin typeface="Times New Roman" pitchFamily="18" charset="0"/>
                <a:ea typeface="+mn-ea"/>
                <a:cs typeface="+mn-cs"/>
              </a:rPr>
              <a:t>AddWithValue</a:t>
            </a:r>
            <a:r>
              <a:rPr lang="en-CA" sz="1200" kern="1200" dirty="0">
                <a:solidFill>
                  <a:schemeClr val="tx1"/>
                </a:solidFill>
                <a:effectLst/>
                <a:latin typeface="Times New Roman" pitchFamily="18" charset="0"/>
                <a:ea typeface="+mn-ea"/>
                <a:cs typeface="+mn-cs"/>
              </a:rPr>
              <a:t> method returns the parameter that's created in case you want to refer to it later: </a:t>
            </a:r>
            <a:r>
              <a:rPr lang="en-CA" sz="1200" i="1" kern="1200" dirty="0" err="1">
                <a:solidFill>
                  <a:schemeClr val="tx1"/>
                </a:solidFill>
                <a:effectLst/>
                <a:latin typeface="Times New Roman" pitchFamily="18" charset="0"/>
                <a:ea typeface="+mn-ea"/>
                <a:cs typeface="+mn-cs"/>
              </a:rPr>
              <a:t>SqlParameter</a:t>
            </a:r>
            <a:r>
              <a:rPr lang="en-CA" sz="1200" i="1" kern="1200" dirty="0">
                <a:solidFill>
                  <a:schemeClr val="tx1"/>
                </a:solidFill>
                <a:effectLst/>
                <a:latin typeface="Times New Roman" pitchFamily="18" charset="0"/>
                <a:ea typeface="+mn-ea"/>
                <a:cs typeface="+mn-cs"/>
              </a:rPr>
              <a:t> </a:t>
            </a:r>
            <a:r>
              <a:rPr lang="en-CA" sz="1200" i="1" kern="1200" dirty="0" err="1">
                <a:solidFill>
                  <a:schemeClr val="tx1"/>
                </a:solidFill>
                <a:effectLst/>
                <a:latin typeface="Times New Roman" pitchFamily="18" charset="0"/>
                <a:ea typeface="+mn-ea"/>
                <a:cs typeface="+mn-cs"/>
              </a:rPr>
              <a:t>param</a:t>
            </a:r>
            <a:r>
              <a:rPr lang="en-CA" sz="1200" i="1" kern="1200" dirty="0">
                <a:solidFill>
                  <a:schemeClr val="tx1"/>
                </a:solidFill>
                <a:effectLst/>
                <a:latin typeface="Times New Roman" pitchFamily="18" charset="0"/>
                <a:ea typeface="+mn-ea"/>
                <a:cs typeface="+mn-cs"/>
              </a:rPr>
              <a:t> = </a:t>
            </a:r>
            <a:r>
              <a:rPr lang="en-CA" sz="1200" i="1" kern="1200" dirty="0" err="1">
                <a:solidFill>
                  <a:schemeClr val="tx1"/>
                </a:solidFill>
                <a:effectLst/>
                <a:latin typeface="Times New Roman" pitchFamily="18" charset="0"/>
                <a:ea typeface="+mn-ea"/>
                <a:cs typeface="+mn-cs"/>
              </a:rPr>
              <a:t>selectCommand.Parameters.AddWithValue</a:t>
            </a:r>
            <a:r>
              <a:rPr lang="en-CA" sz="1200" i="1" kern="1200" dirty="0">
                <a:solidFill>
                  <a:schemeClr val="tx1"/>
                </a:solidFill>
                <a:effectLst/>
                <a:latin typeface="Times New Roman" pitchFamily="18" charset="0"/>
                <a:ea typeface="+mn-ea"/>
                <a:cs typeface="+mn-cs"/>
              </a:rPr>
              <a:t>(“@</a:t>
            </a:r>
            <a:r>
              <a:rPr lang="en-CA" sz="1200" i="1" kern="1200" dirty="0" err="1">
                <a:solidFill>
                  <a:schemeClr val="tx1"/>
                </a:solidFill>
                <a:effectLst/>
                <a:latin typeface="Times New Roman" pitchFamily="18" charset="0"/>
                <a:ea typeface="+mn-ea"/>
                <a:cs typeface="+mn-cs"/>
              </a:rPr>
              <a:t>VendorID</a:t>
            </a:r>
            <a:r>
              <a:rPr lang="en-CA" sz="1200" i="1" kern="1200" dirty="0">
                <a:solidFill>
                  <a:schemeClr val="tx1"/>
                </a:solidFill>
                <a:effectLst/>
                <a:latin typeface="Times New Roman" pitchFamily="18" charset="0"/>
                <a:ea typeface="+mn-ea"/>
                <a:cs typeface="+mn-cs"/>
              </a:rPr>
              <a:t>”, </a:t>
            </a:r>
            <a:r>
              <a:rPr lang="en-CA" sz="1200" i="1" kern="1200" dirty="0" err="1">
                <a:solidFill>
                  <a:schemeClr val="tx1"/>
                </a:solidFill>
                <a:effectLst/>
                <a:latin typeface="Times New Roman" pitchFamily="18" charset="0"/>
                <a:ea typeface="+mn-ea"/>
                <a:cs typeface="+mn-cs"/>
              </a:rPr>
              <a:t>vendorID</a:t>
            </a:r>
            <a:r>
              <a:rPr lang="en-CA" sz="1200" i="1" kern="1200" dirty="0">
                <a:solidFill>
                  <a:schemeClr val="tx1"/>
                </a:solidFill>
                <a:effectLst/>
                <a:latin typeface="Times New Roman" pitchFamily="18" charset="0"/>
                <a:ea typeface="+mn-ea"/>
                <a:cs typeface="+mn-cs"/>
              </a:rPr>
              <a:t>);</a:t>
            </a:r>
          </a:p>
          <a:p>
            <a:endParaRPr lang="en-US" sz="1200"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If you don't create a variable to hold a parameter, you can refer to it through the Parameters collection as illustrated in the third example. Here, the value of the @</a:t>
            </a:r>
            <a:r>
              <a:rPr lang="en-CA" sz="1200" kern="1200" dirty="0" err="1">
                <a:solidFill>
                  <a:schemeClr val="tx1"/>
                </a:solidFill>
                <a:effectLst/>
                <a:latin typeface="Times New Roman" pitchFamily="18" charset="0"/>
                <a:ea typeface="+mn-ea"/>
                <a:cs typeface="+mn-cs"/>
              </a:rPr>
              <a:t>VendorID</a:t>
            </a:r>
            <a:r>
              <a:rPr lang="en-CA" sz="1200" kern="1200" dirty="0">
                <a:solidFill>
                  <a:schemeClr val="tx1"/>
                </a:solidFill>
                <a:effectLst/>
                <a:latin typeface="Times New Roman" pitchFamily="18" charset="0"/>
                <a:ea typeface="+mn-ea"/>
                <a:cs typeface="+mn-cs"/>
              </a:rPr>
              <a:t> parameter is set to the value of a variable named </a:t>
            </a:r>
            <a:r>
              <a:rPr lang="en-CA" sz="1200" kern="1200" dirty="0" err="1">
                <a:solidFill>
                  <a:schemeClr val="tx1"/>
                </a:solidFill>
                <a:effectLst/>
                <a:latin typeface="Times New Roman" pitchFamily="18" charset="0"/>
                <a:ea typeface="+mn-ea"/>
                <a:cs typeface="+mn-cs"/>
              </a:rPr>
              <a:t>vendorlD</a:t>
            </a:r>
            <a:r>
              <a:rPr lang="en-CA" sz="1200"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3516374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descr="beeld_geselecteerd.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8" descr="Macintosh HD:Users:nickdaenen:Desktop:logo_pxl.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675" y="390525"/>
            <a:ext cx="142081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p:cNvSpPr txBox="1">
            <a:spLocks noChangeArrowheads="1"/>
          </p:cNvSpPr>
          <p:nvPr/>
        </p:nvSpPr>
        <p:spPr bwMode="auto">
          <a:xfrm>
            <a:off x="542925" y="6057900"/>
            <a:ext cx="51958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defRPr/>
            </a:pPr>
            <a:r>
              <a:rPr lang="nl-NL" sz="1200"/>
              <a:t>Hogeschool PXL – Elfde-Liniestraat 24 – B-3500 Hasselt</a:t>
            </a:r>
          </a:p>
          <a:p>
            <a:pPr eaLnBrk="1" hangingPunct="1">
              <a:defRPr/>
            </a:pPr>
            <a:r>
              <a:rPr lang="nl-NL" sz="1200"/>
              <a:t>www.pxl.be - www.pxl.be/facebook</a:t>
            </a:r>
          </a:p>
          <a:p>
            <a:pPr eaLnBrk="1" hangingPunct="1">
              <a:defRPr/>
            </a:pPr>
            <a:endParaRPr lang="nl-NL"/>
          </a:p>
        </p:txBody>
      </p:sp>
      <p:pic>
        <p:nvPicPr>
          <p:cNvPr id="7" name="Afbeelding 10" descr="dehogeschoolmethetnetwer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8" name="Tijdelijke aanduiding voor datum 3"/>
          <p:cNvSpPr>
            <a:spLocks noGrp="1"/>
          </p:cNvSpPr>
          <p:nvPr>
            <p:ph type="dt" sz="half" idx="10"/>
          </p:nvPr>
        </p:nvSpPr>
        <p:spPr>
          <a:xfrm>
            <a:off x="536575" y="6399213"/>
            <a:ext cx="1265238" cy="365125"/>
          </a:xfrm>
        </p:spPr>
        <p:txBody>
          <a:bodyPr/>
          <a:lstStyle>
            <a:lvl1pPr>
              <a:defRPr>
                <a:solidFill>
                  <a:schemeClr val="tx1"/>
                </a:solidFill>
              </a:defRPr>
            </a:lvl1pPr>
          </a:lstStyle>
          <a:p>
            <a:r>
              <a:rPr lang="en-US" altLang="nl-BE"/>
              <a:t>ADO.NET 4 C#, C7Murach’s JavaScript, C1</a:t>
            </a:r>
            <a:endParaRPr lang="en-US" altLang="nl-BE" sz="1200"/>
          </a:p>
        </p:txBody>
      </p:sp>
      <p:sp>
        <p:nvSpPr>
          <p:cNvPr id="9" name="Tijdelijke aanduiding voor dianummer 5"/>
          <p:cNvSpPr>
            <a:spLocks noGrp="1"/>
          </p:cNvSpPr>
          <p:nvPr>
            <p:ph type="sldNum" sz="quarter" idx="11"/>
          </p:nvPr>
        </p:nvSpPr>
        <p:spPr>
          <a:xfrm>
            <a:off x="3232150" y="6399213"/>
            <a:ext cx="2133600" cy="365125"/>
          </a:xfrm>
        </p:spPr>
        <p:txBody>
          <a:bodyPr/>
          <a:lstStyle>
            <a:lvl1pPr>
              <a:defRPr>
                <a:solidFill>
                  <a:schemeClr val="tx1"/>
                </a:solidFill>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1253645008"/>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p:cNvSpPr>
            <a:spLocks noGrp="1"/>
          </p:cNvSpPr>
          <p:nvPr>
            <p:ph type="dt" sz="half" idx="10"/>
          </p:nvPr>
        </p:nvSpPr>
        <p:spPr/>
        <p:txBody>
          <a:bodyPr/>
          <a:lstStyle>
            <a:lvl1pPr>
              <a:defRPr>
                <a:solidFill>
                  <a:srgbClr val="FFFFFF"/>
                </a:solidFill>
              </a:defRPr>
            </a:lvl1pPr>
          </a:lstStyle>
          <a:p>
            <a:r>
              <a:rPr lang="en-US" altLang="nl-BE"/>
              <a:t>ADO.NET 4 C#, C7Murach’s JavaScript, C1</a:t>
            </a:r>
            <a:endParaRPr lang="en-US" altLang="nl-BE" sz="1200"/>
          </a:p>
        </p:txBody>
      </p:sp>
      <p:sp>
        <p:nvSpPr>
          <p:cNvPr id="7" name="Tijdelijke aanduiding voor voettekst 5"/>
          <p:cNvSpPr>
            <a:spLocks noGrp="1"/>
          </p:cNvSpPr>
          <p:nvPr>
            <p:ph type="ftr" sz="quarter" idx="11"/>
          </p:nvPr>
        </p:nvSpPr>
        <p:spPr/>
        <p:txBody>
          <a:bodyPr/>
          <a:lstStyle>
            <a:lvl1pPr>
              <a:defRPr>
                <a:solidFill>
                  <a:srgbClr val="FFFFFF"/>
                </a:solidFill>
              </a:defRPr>
            </a:lvl1pPr>
          </a:lstStyle>
          <a:p>
            <a:r>
              <a:rPr lang="en-US" altLang="nl-BE"/>
              <a:t>© 2011, Mike Murach &amp; Associates, Inc.© 2009, Mike Murach &amp; Associates, Inc.</a:t>
            </a:r>
            <a:endParaRPr lang="en-US" altLang="nl-BE" sz="1400"/>
          </a:p>
        </p:txBody>
      </p:sp>
      <p:sp>
        <p:nvSpPr>
          <p:cNvPr id="8" name="Tijdelijke aanduiding voor dianummer 6"/>
          <p:cNvSpPr>
            <a:spLocks noGrp="1"/>
          </p:cNvSpPr>
          <p:nvPr>
            <p:ph type="sldNum" sz="quarter" idx="12"/>
          </p:nvPr>
        </p:nvSpPr>
        <p:spPr/>
        <p:txBody>
          <a:bodyPr/>
          <a:lstStyle>
            <a:lvl1pPr>
              <a:defRPr>
                <a:solidFill>
                  <a:srgbClr val="FFFFFF"/>
                </a:solidFill>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36153589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p:cNvSpPr>
            <a:spLocks noGrp="1"/>
          </p:cNvSpPr>
          <p:nvPr>
            <p:ph type="dt" sz="half" idx="10"/>
          </p:nvPr>
        </p:nvSpPr>
        <p:spPr/>
        <p:txBody>
          <a:bodyPr/>
          <a:lstStyle>
            <a:lvl1pPr>
              <a:defRPr/>
            </a:lvl1pPr>
          </a:lstStyle>
          <a:p>
            <a:r>
              <a:rPr lang="en-US" altLang="nl-BE"/>
              <a:t>ADO.NET 4 C#, C7Murach’s JavaScript, C1</a:t>
            </a:r>
            <a:endParaRPr lang="en-US" altLang="nl-BE" sz="1200"/>
          </a:p>
        </p:txBody>
      </p:sp>
      <p:sp>
        <p:nvSpPr>
          <p:cNvPr id="6" name="Tijdelijke aanduiding voor voettekst 4"/>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7" name="Tijdelijke aanduiding voor dianummer 5"/>
          <p:cNvSpPr>
            <a:spLocks noGrp="1"/>
          </p:cNvSpPr>
          <p:nvPr>
            <p:ph type="sldNum" sz="quarter" idx="12"/>
          </p:nvPr>
        </p:nvSpPr>
        <p:spPr/>
        <p:txBody>
          <a:bodyPr/>
          <a:lstStyle>
            <a:lvl1pPr>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30365867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p:cNvSpPr>
            <a:spLocks noGrp="1"/>
          </p:cNvSpPr>
          <p:nvPr>
            <p:ph type="dt" sz="half" idx="10"/>
          </p:nvPr>
        </p:nvSpPr>
        <p:spPr/>
        <p:txBody>
          <a:bodyPr/>
          <a:lstStyle>
            <a:lvl1pPr>
              <a:defRPr/>
            </a:lvl1pPr>
          </a:lstStyle>
          <a:p>
            <a:r>
              <a:rPr lang="en-US" altLang="nl-BE"/>
              <a:t>ADO.NET 4 C#, C7Murach’s JavaScript, C1</a:t>
            </a:r>
            <a:endParaRPr lang="en-US" altLang="nl-BE" sz="1200"/>
          </a:p>
        </p:txBody>
      </p:sp>
      <p:sp>
        <p:nvSpPr>
          <p:cNvPr id="6" name="Tijdelijke aanduiding voor voettekst 4"/>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7" name="Tijdelijke aanduiding voor dianummer 5"/>
          <p:cNvSpPr>
            <a:spLocks noGrp="1"/>
          </p:cNvSpPr>
          <p:nvPr>
            <p:ph type="sldNum" sz="quarter" idx="12"/>
          </p:nvPr>
        </p:nvSpPr>
        <p:spPr/>
        <p:txBody>
          <a:bodyPr/>
          <a:lstStyle>
            <a:lvl1pPr>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58110302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3"/>
          <p:cNvSpPr>
            <a:spLocks noGrp="1"/>
          </p:cNvSpPr>
          <p:nvPr>
            <p:ph type="dt" sz="half" idx="10"/>
          </p:nvPr>
        </p:nvSpPr>
        <p:spPr/>
        <p:txBody>
          <a:bodyPr/>
          <a:lstStyle>
            <a:lvl1pPr>
              <a:defRPr/>
            </a:lvl1pPr>
          </a:lstStyle>
          <a:p>
            <a:r>
              <a:rPr lang="en-US" altLang="nl-BE"/>
              <a:t>ADO.NET 4 C#, C7Murach’s JavaScript, C1</a:t>
            </a:r>
            <a:endParaRPr lang="en-US" altLang="nl-BE" sz="1200"/>
          </a:p>
        </p:txBody>
      </p:sp>
      <p:sp>
        <p:nvSpPr>
          <p:cNvPr id="6" name="Tijdelijke aanduiding voor voettekst 4"/>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7" name="Tijdelijke aanduiding voor dianummer 5"/>
          <p:cNvSpPr>
            <a:spLocks noGrp="1"/>
          </p:cNvSpPr>
          <p:nvPr>
            <p:ph type="sldNum" sz="quarter" idx="12"/>
          </p:nvPr>
        </p:nvSpPr>
        <p:spPr/>
        <p:txBody>
          <a:bodyPr/>
          <a:lstStyle>
            <a:lvl1pPr>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124112535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dia">
    <p:spTree>
      <p:nvGrpSpPr>
        <p:cNvPr id="1" name=""/>
        <p:cNvGrpSpPr/>
        <p:nvPr/>
      </p:nvGrpSpPr>
      <p:grpSpPr>
        <a:xfrm>
          <a:off x="0" y="0"/>
          <a:ext cx="0" cy="0"/>
          <a:chOff x="0" y="0"/>
          <a:chExt cx="0" cy="0"/>
        </a:xfrm>
      </p:grpSpPr>
      <p:pic>
        <p:nvPicPr>
          <p:cNvPr id="2" name="Afbeelding 7" descr="beeldsloga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534622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lvl1pPr>
              <a:defRPr>
                <a:solidFill>
                  <a:srgbClr val="FFFFFF"/>
                </a:solidFill>
              </a:defRPr>
            </a:lvl1pPr>
          </a:lstStyle>
          <a:p>
            <a:r>
              <a:rPr lang="en-US" altLang="nl-BE"/>
              <a:t>ADO.NET 4 C#, C7Murach’s JavaScript, C1</a:t>
            </a:r>
            <a:endParaRPr lang="en-US" altLang="nl-BE" sz="1200"/>
          </a:p>
        </p:txBody>
      </p:sp>
      <p:sp>
        <p:nvSpPr>
          <p:cNvPr id="5" name="Tijdelijke aanduiding voor voettekst 4"/>
          <p:cNvSpPr>
            <a:spLocks noGrp="1"/>
          </p:cNvSpPr>
          <p:nvPr>
            <p:ph type="ftr" sz="quarter" idx="11"/>
          </p:nvPr>
        </p:nvSpPr>
        <p:spPr/>
        <p:txBody>
          <a:bodyPr/>
          <a:lstStyle>
            <a:lvl1pPr>
              <a:defRPr>
                <a:solidFill>
                  <a:srgbClr val="FFFFFF"/>
                </a:solidFill>
              </a:defRPr>
            </a:lvl1pPr>
          </a:lstStyle>
          <a:p>
            <a:r>
              <a:rPr lang="en-US" altLang="nl-BE"/>
              <a:t>© 2011, Mike Murach &amp; Associates, Inc.© 2009, Mike Murach &amp; Associates, Inc.</a:t>
            </a:r>
            <a:endParaRPr lang="en-US" altLang="nl-BE" sz="1400"/>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348950086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datum 4"/>
          <p:cNvSpPr>
            <a:spLocks noGrp="1"/>
          </p:cNvSpPr>
          <p:nvPr>
            <p:ph type="dt" sz="half" idx="10"/>
          </p:nvPr>
        </p:nvSpPr>
        <p:spPr/>
        <p:txBody>
          <a:bodyPr/>
          <a:lstStyle>
            <a:lvl1pPr>
              <a:defRPr/>
            </a:lvl1pPr>
          </a:lstStyle>
          <a:p>
            <a:r>
              <a:rPr lang="en-US" altLang="nl-BE"/>
              <a:t>ADO.NET 4 C#, C7Murach’s JavaScript, C1</a:t>
            </a:r>
            <a:endParaRPr lang="en-US" altLang="nl-BE" sz="1200"/>
          </a:p>
        </p:txBody>
      </p:sp>
      <p:sp>
        <p:nvSpPr>
          <p:cNvPr id="7" name="Tijdelijke aanduiding voor voettekst 5"/>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8" name="Tijdelijke aanduiding voor dianummer 6"/>
          <p:cNvSpPr>
            <a:spLocks noGrp="1"/>
          </p:cNvSpPr>
          <p:nvPr>
            <p:ph type="sldNum" sz="quarter" idx="12"/>
          </p:nvPr>
        </p:nvSpPr>
        <p:spPr/>
        <p:txBody>
          <a:bodyPr/>
          <a:lstStyle>
            <a:lvl1pPr>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169239316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datum 6"/>
          <p:cNvSpPr>
            <a:spLocks noGrp="1"/>
          </p:cNvSpPr>
          <p:nvPr>
            <p:ph type="dt" sz="half" idx="10"/>
          </p:nvPr>
        </p:nvSpPr>
        <p:spPr/>
        <p:txBody>
          <a:bodyPr/>
          <a:lstStyle>
            <a:lvl1pPr>
              <a:defRPr/>
            </a:lvl1pPr>
          </a:lstStyle>
          <a:p>
            <a:r>
              <a:rPr lang="en-US" altLang="nl-BE"/>
              <a:t>ADO.NET 4 C#, C7Murach’s JavaScript, C1</a:t>
            </a:r>
            <a:endParaRPr lang="en-US" altLang="nl-BE" sz="1200"/>
          </a:p>
        </p:txBody>
      </p:sp>
      <p:sp>
        <p:nvSpPr>
          <p:cNvPr id="9" name="Tijdelijke aanduiding voor voettekst 7"/>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10" name="Tijdelijke aanduiding voor dianummer 8"/>
          <p:cNvSpPr>
            <a:spLocks noGrp="1"/>
          </p:cNvSpPr>
          <p:nvPr>
            <p:ph type="sldNum" sz="quarter" idx="12"/>
          </p:nvPr>
        </p:nvSpPr>
        <p:spPr/>
        <p:txBody>
          <a:bodyPr/>
          <a:lstStyle>
            <a:lvl1pPr>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31932508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4" name="Tijdelijke aanduiding voor datum 2"/>
          <p:cNvSpPr>
            <a:spLocks noGrp="1"/>
          </p:cNvSpPr>
          <p:nvPr>
            <p:ph type="dt" sz="half" idx="10"/>
          </p:nvPr>
        </p:nvSpPr>
        <p:spPr/>
        <p:txBody>
          <a:bodyPr/>
          <a:lstStyle>
            <a:lvl1pPr>
              <a:defRPr/>
            </a:lvl1pPr>
          </a:lstStyle>
          <a:p>
            <a:r>
              <a:rPr lang="en-US" altLang="nl-BE"/>
              <a:t>ADO.NET 4 C#, C7Murach’s JavaScript, C1</a:t>
            </a:r>
            <a:endParaRPr lang="en-US" altLang="nl-BE" sz="1200"/>
          </a:p>
        </p:txBody>
      </p:sp>
      <p:sp>
        <p:nvSpPr>
          <p:cNvPr id="5" name="Tijdelijke aanduiding voor voettekst 3"/>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6" name="Tijdelijke aanduiding voor dianummer 4"/>
          <p:cNvSpPr>
            <a:spLocks noGrp="1"/>
          </p:cNvSpPr>
          <p:nvPr>
            <p:ph type="sldNum" sz="quarter" idx="12"/>
          </p:nvPr>
        </p:nvSpPr>
        <p:spPr/>
        <p:txBody>
          <a:bodyPr/>
          <a:lstStyle>
            <a:lvl1pPr>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4756566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jdelijke aanduiding voor datum 1"/>
          <p:cNvSpPr>
            <a:spLocks noGrp="1"/>
          </p:cNvSpPr>
          <p:nvPr>
            <p:ph type="dt" sz="half" idx="10"/>
          </p:nvPr>
        </p:nvSpPr>
        <p:spPr/>
        <p:txBody>
          <a:bodyPr/>
          <a:lstStyle>
            <a:lvl1pPr>
              <a:defRPr/>
            </a:lvl1pPr>
          </a:lstStyle>
          <a:p>
            <a:r>
              <a:rPr lang="en-US" altLang="nl-BE"/>
              <a:t>ADO.NET 4 C#, C7Murach’s JavaScript, C1</a:t>
            </a:r>
            <a:endParaRPr lang="en-US" altLang="nl-BE" sz="1200"/>
          </a:p>
        </p:txBody>
      </p:sp>
      <p:sp>
        <p:nvSpPr>
          <p:cNvPr id="4" name="Tijdelijke aanduiding voor voettekst 2"/>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5" name="Tijdelijke aanduiding voor dianummer 3"/>
          <p:cNvSpPr>
            <a:spLocks noGrp="1"/>
          </p:cNvSpPr>
          <p:nvPr>
            <p:ph type="sldNum" sz="quarter" idx="12"/>
          </p:nvPr>
        </p:nvSpPr>
        <p:spPr/>
        <p:txBody>
          <a:bodyPr/>
          <a:lstStyle>
            <a:lvl1pPr>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363282509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p:cNvSpPr>
            <a:spLocks noGrp="1"/>
          </p:cNvSpPr>
          <p:nvPr>
            <p:ph type="dt" sz="half" idx="10"/>
          </p:nvPr>
        </p:nvSpPr>
        <p:spPr/>
        <p:txBody>
          <a:bodyPr/>
          <a:lstStyle>
            <a:lvl1pPr>
              <a:defRPr/>
            </a:lvl1pPr>
          </a:lstStyle>
          <a:p>
            <a:r>
              <a:rPr lang="en-US" altLang="nl-BE"/>
              <a:t>ADO.NET 4 C#, C7Murach’s JavaScript, C1</a:t>
            </a:r>
            <a:endParaRPr lang="en-US" altLang="nl-BE" sz="1200"/>
          </a:p>
        </p:txBody>
      </p:sp>
      <p:sp>
        <p:nvSpPr>
          <p:cNvPr id="7" name="Tijdelijke aanduiding voor voettekst 5"/>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8" name="Tijdelijke aanduiding voor dianummer 6"/>
          <p:cNvSpPr>
            <a:spLocks noGrp="1"/>
          </p:cNvSpPr>
          <p:nvPr>
            <p:ph type="sldNum" sz="quarter" idx="12"/>
          </p:nvPr>
        </p:nvSpPr>
        <p:spPr/>
        <p:txBody>
          <a:bodyPr/>
          <a:lstStyle>
            <a:lvl1pPr>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405721421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Titelstijl van model bewerken</a:t>
            </a:r>
            <a:endParaRPr lang="nl-NL" altLang="nl-BE"/>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Klik om de tekststijl van het model te bewerken</a:t>
            </a:r>
          </a:p>
          <a:p>
            <a:pPr lvl="1"/>
            <a:r>
              <a:rPr lang="en-US" altLang="nl-BE"/>
              <a:t>Tweede niveau</a:t>
            </a:r>
          </a:p>
          <a:p>
            <a:pPr lvl="2"/>
            <a:r>
              <a:rPr lang="en-US" altLang="nl-BE"/>
              <a:t>Derde niveau</a:t>
            </a:r>
          </a:p>
          <a:p>
            <a:pPr lvl="3"/>
            <a:r>
              <a:rPr lang="en-US" altLang="nl-BE"/>
              <a:t>Vierde niveau</a:t>
            </a:r>
          </a:p>
          <a:p>
            <a:pPr lvl="4"/>
            <a:r>
              <a:rPr lang="en-US" altLang="nl-BE"/>
              <a:t>Vijfde niveau</a:t>
            </a:r>
            <a:endParaRPr lang="nl-NL" altLang="nl-BE"/>
          </a:p>
        </p:txBody>
      </p:sp>
      <p:sp>
        <p:nvSpPr>
          <p:cNvPr id="4" name="Tijdelijke aanduiding voor datum 3"/>
          <p:cNvSpPr>
            <a:spLocks noGrp="1"/>
          </p:cNvSpPr>
          <p:nvPr>
            <p:ph type="dt" sz="half" idx="2"/>
          </p:nvPr>
        </p:nvSpPr>
        <p:spPr>
          <a:xfrm>
            <a:off x="1325563" y="6356350"/>
            <a:ext cx="126523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r>
              <a:rPr lang="en-US" altLang="nl-BE"/>
              <a:t>ADO.NET 4 C#, C7Murach’s JavaScript, C1</a:t>
            </a:r>
            <a:endParaRPr lang="en-US" altLang="nl-BE" sz="1200"/>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r>
              <a:rPr lang="en-US" altLang="nl-BE"/>
              <a:t>© 2011, Mike Murach &amp; Associates, Inc.© 2009, Mike Murach &amp; Associates, Inc.</a:t>
            </a:r>
            <a:endParaRPr lang="en-US" altLang="nl-BE" sz="140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endParaRPr lang="en-US" altLang="nl-BE" sz="1400"/>
          </a:p>
          <a:p>
            <a:r>
              <a:rPr lang="en-US" altLang="nl-BE"/>
              <a:t>Slide </a:t>
            </a:r>
            <a:fld id="{8AC023EB-A795-424E-BE97-DA4E37861254}" type="slidenum">
              <a:rPr lang="en-US" altLang="nl-BE" smtClean="0"/>
              <a:pPr/>
              <a:t>‹nr.›</a:t>
            </a:fld>
            <a:endParaRPr lang="en-US" altLang="nl-BE"/>
          </a:p>
        </p:txBody>
      </p:sp>
      <p:sp>
        <p:nvSpPr>
          <p:cNvPr id="7" name="Rechthoek 6"/>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nl-NL"/>
          </a:p>
        </p:txBody>
      </p:sp>
    </p:spTree>
    <p:extLst>
      <p:ext uri="{BB962C8B-B14F-4D97-AF65-F5344CB8AC3E}">
        <p14:creationId xmlns:p14="http://schemas.microsoft.com/office/powerpoint/2010/main" val="103262737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hdr="0"/>
  <p:txStyles>
    <p:titleStyle>
      <a:lvl1pPr algn="ctr" defTabSz="457200" rtl="0" eaLnBrk="1" fontAlgn="base" hangingPunct="1">
        <a:spcBef>
          <a:spcPct val="0"/>
        </a:spcBef>
        <a:spcAft>
          <a:spcPct val="0"/>
        </a:spcAft>
        <a:defRPr sz="4400" b="1" kern="1200">
          <a:solidFill>
            <a:srgbClr val="58A618"/>
          </a:solidFill>
          <a:latin typeface="+mj-lt"/>
          <a:ea typeface="+mj-ea"/>
          <a:cs typeface="+mj-cs"/>
        </a:defRPr>
      </a:lvl1pPr>
      <a:lvl2pPr algn="ctr" defTabSz="457200" rtl="0" eaLnBrk="1" fontAlgn="base" hangingPunct="1">
        <a:spcBef>
          <a:spcPct val="0"/>
        </a:spcBef>
        <a:spcAft>
          <a:spcPct val="0"/>
        </a:spcAft>
        <a:defRPr sz="4400" b="1">
          <a:solidFill>
            <a:srgbClr val="58A618"/>
          </a:solidFill>
          <a:latin typeface="Calibri" panose="020F0502020204030204" pitchFamily="34" charset="0"/>
        </a:defRPr>
      </a:lvl2pPr>
      <a:lvl3pPr algn="ctr" defTabSz="457200" rtl="0" eaLnBrk="1" fontAlgn="base" hangingPunct="1">
        <a:spcBef>
          <a:spcPct val="0"/>
        </a:spcBef>
        <a:spcAft>
          <a:spcPct val="0"/>
        </a:spcAft>
        <a:defRPr sz="4400" b="1">
          <a:solidFill>
            <a:srgbClr val="58A618"/>
          </a:solidFill>
          <a:latin typeface="Calibri" panose="020F0502020204030204" pitchFamily="34" charset="0"/>
        </a:defRPr>
      </a:lvl3pPr>
      <a:lvl4pPr algn="ctr" defTabSz="457200" rtl="0" eaLnBrk="1" fontAlgn="base" hangingPunct="1">
        <a:spcBef>
          <a:spcPct val="0"/>
        </a:spcBef>
        <a:spcAft>
          <a:spcPct val="0"/>
        </a:spcAft>
        <a:defRPr sz="4400" b="1">
          <a:solidFill>
            <a:srgbClr val="58A618"/>
          </a:solidFill>
          <a:latin typeface="Calibri" panose="020F0502020204030204" pitchFamily="34" charset="0"/>
        </a:defRPr>
      </a:lvl4pPr>
      <a:lvl5pPr algn="ctr" defTabSz="457200" rtl="0" eaLnBrk="1" fontAlgn="base" hangingPunct="1">
        <a:spcBef>
          <a:spcPct val="0"/>
        </a:spcBef>
        <a:spcAft>
          <a:spcPct val="0"/>
        </a:spcAft>
        <a:defRPr sz="4400" b="1">
          <a:solidFill>
            <a:srgbClr val="58A618"/>
          </a:solidFill>
          <a:latin typeface="Calibri" panose="020F0502020204030204" pitchFamily="34" charset="0"/>
        </a:defRPr>
      </a:lvl5pPr>
      <a:lvl6pPr marL="457200" algn="ctr" defTabSz="457200" rtl="0" eaLnBrk="1" fontAlgn="base" hangingPunct="1">
        <a:spcBef>
          <a:spcPct val="0"/>
        </a:spcBef>
        <a:spcAft>
          <a:spcPct val="0"/>
        </a:spcAft>
        <a:defRPr sz="4400" b="1">
          <a:solidFill>
            <a:srgbClr val="58A618"/>
          </a:solidFill>
          <a:latin typeface="Calibri" panose="020F0502020204030204" pitchFamily="34" charset="0"/>
        </a:defRPr>
      </a:lvl6pPr>
      <a:lvl7pPr marL="914400" algn="ctr" defTabSz="457200" rtl="0" eaLnBrk="1" fontAlgn="base" hangingPunct="1">
        <a:spcBef>
          <a:spcPct val="0"/>
        </a:spcBef>
        <a:spcAft>
          <a:spcPct val="0"/>
        </a:spcAft>
        <a:defRPr sz="4400" b="1">
          <a:solidFill>
            <a:srgbClr val="58A618"/>
          </a:solidFill>
          <a:latin typeface="Calibri" panose="020F0502020204030204" pitchFamily="34" charset="0"/>
        </a:defRPr>
      </a:lvl7pPr>
      <a:lvl8pPr marL="1371600" algn="ctr" defTabSz="457200" rtl="0" eaLnBrk="1" fontAlgn="base" hangingPunct="1">
        <a:spcBef>
          <a:spcPct val="0"/>
        </a:spcBef>
        <a:spcAft>
          <a:spcPct val="0"/>
        </a:spcAft>
        <a:defRPr sz="4400" b="1">
          <a:solidFill>
            <a:srgbClr val="58A618"/>
          </a:solidFill>
          <a:latin typeface="Calibri" panose="020F0502020204030204" pitchFamily="34" charset="0"/>
        </a:defRPr>
      </a:lvl8pPr>
      <a:lvl9pPr marL="1828800" algn="ctr" defTabSz="457200" rtl="0" eaLnBrk="1" fontAlgn="base" hangingPunct="1">
        <a:spcBef>
          <a:spcPct val="0"/>
        </a:spcBef>
        <a:spcAft>
          <a:spcPct val="0"/>
        </a:spcAft>
        <a:defRPr sz="4400" b="1">
          <a:solidFill>
            <a:srgbClr val="58A618"/>
          </a:solidFill>
          <a:latin typeface="Calibri" panose="020F0502020204030204" pitchFamily="34"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vmlDrawing" Target="../drawings/vmlDrawing8.vml"/><Relationship Id="rId5" Type="http://schemas.openxmlformats.org/officeDocument/2006/relationships/image" Target="../media/image12.emf"/><Relationship Id="rId4" Type="http://schemas.openxmlformats.org/officeDocument/2006/relationships/oleObject" Target="../embeddings/Microsoft_Word_97_-_2003_Document.doc"/></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vmlDrawing" Target="../drawings/vmlDrawing9.v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vmlDrawing" Target="../drawings/vmlDrawing10.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vmlDrawing" Target="../drawings/vmlDrawing11.vml"/><Relationship Id="rId5" Type="http://schemas.openxmlformats.org/officeDocument/2006/relationships/image" Target="../media/image18.emf"/><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vmlDrawing" Target="../drawings/vmlDrawing12.vml"/><Relationship Id="rId5" Type="http://schemas.openxmlformats.org/officeDocument/2006/relationships/image" Target="../media/image19.emf"/><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vmlDrawing" Target="../drawings/vmlDrawing13.vml"/><Relationship Id="rId5" Type="http://schemas.openxmlformats.org/officeDocument/2006/relationships/image" Target="../media/image20.emf"/><Relationship Id="rId4"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vmlDrawing" Target="../drawings/vmlDrawing14.vml"/><Relationship Id="rId5" Type="http://schemas.openxmlformats.org/officeDocument/2006/relationships/image" Target="../media/image21.emf"/><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vmlDrawing" Target="../drawings/vmlDrawing15.vml"/><Relationship Id="rId5" Type="http://schemas.openxmlformats.org/officeDocument/2006/relationships/image" Target="../media/image22.emf"/><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el 1"/>
          <p:cNvSpPr>
            <a:spLocks noGrp="1"/>
          </p:cNvSpPr>
          <p:nvPr>
            <p:ph type="ctrTitle"/>
          </p:nvPr>
        </p:nvSpPr>
        <p:spPr>
          <a:xfrm>
            <a:off x="531812" y="1903413"/>
            <a:ext cx="8231187" cy="1470025"/>
          </a:xfrm>
        </p:spPr>
        <p:txBody>
          <a:bodyPr/>
          <a:lstStyle/>
          <a:p>
            <a:r>
              <a:rPr lang="en-US" dirty="0"/>
              <a:t>How to work with parameters and </a:t>
            </a:r>
            <a:br>
              <a:rPr lang="en-US" dirty="0"/>
            </a:br>
            <a:r>
              <a:rPr lang="en-US" dirty="0"/>
              <a:t>stored procedures</a:t>
            </a:r>
            <a:endParaRPr lang="nl-BE" dirty="0"/>
          </a:p>
        </p:txBody>
      </p:sp>
      <p:sp>
        <p:nvSpPr>
          <p:cNvPr id="97283" name="Subtitel 2"/>
          <p:cNvSpPr>
            <a:spLocks noGrp="1"/>
          </p:cNvSpPr>
          <p:nvPr>
            <p:ph type="subTitle" idx="1"/>
          </p:nvPr>
        </p:nvSpPr>
        <p:spPr>
          <a:xfrm>
            <a:off x="542925" y="3876675"/>
            <a:ext cx="4806950" cy="1136650"/>
          </a:xfrm>
        </p:spPr>
        <p:txBody>
          <a:bodyPr/>
          <a:lstStyle/>
          <a:p>
            <a:pPr eaLnBrk="1" hangingPunct="1"/>
            <a:endParaRPr lang="nl-BE" altLang="nl-BE"/>
          </a:p>
        </p:txBody>
      </p:sp>
    </p:spTree>
    <p:extLst>
      <p:ext uri="{BB962C8B-B14F-4D97-AF65-F5344CB8AC3E}">
        <p14:creationId xmlns:p14="http://schemas.microsoft.com/office/powerpoint/2010/main" val="168599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0" name="Object 2"/>
          <p:cNvGraphicFramePr>
            <a:graphicFrameLocks noChangeAspect="1"/>
          </p:cNvGraphicFramePr>
          <p:nvPr>
            <p:extLst>
              <p:ext uri="{D42A27DB-BD31-4B8C-83A1-F6EECF244321}">
                <p14:modId xmlns:p14="http://schemas.microsoft.com/office/powerpoint/2010/main" val="150070035"/>
              </p:ext>
            </p:extLst>
          </p:nvPr>
        </p:nvGraphicFramePr>
        <p:xfrm>
          <a:off x="914400" y="989013"/>
          <a:ext cx="7527925" cy="4310062"/>
        </p:xfrm>
        <a:graphic>
          <a:graphicData uri="http://schemas.openxmlformats.org/presentationml/2006/ole">
            <mc:AlternateContent xmlns:mc="http://schemas.openxmlformats.org/markup-compatibility/2006">
              <mc:Choice xmlns:v="urn:schemas-microsoft-com:vml" Requires="v">
                <p:oleObj spid="_x0000_s140506" name="Document" r:id="rId4" imgW="7534030" imgH="4313445" progId="Word.Document.8">
                  <p:embed/>
                </p:oleObj>
              </mc:Choice>
              <mc:Fallback>
                <p:oleObj name="Document" r:id="rId4" imgW="7534030" imgH="4313445" progId="Word.Document.8">
                  <p:embed/>
                  <p:pic>
                    <p:nvPicPr>
                      <p:cNvPr id="0" name="Object 2"/>
                      <p:cNvPicPr>
                        <a:picLocks noChangeAspect="1" noChangeArrowheads="1"/>
                      </p:cNvPicPr>
                      <p:nvPr/>
                    </p:nvPicPr>
                    <p:blipFill>
                      <a:blip r:embed="rId5"/>
                      <a:srcRect/>
                      <a:stretch>
                        <a:fillRect/>
                      </a:stretch>
                    </p:blipFill>
                    <p:spPr bwMode="auto">
                      <a:xfrm>
                        <a:off x="914400" y="989013"/>
                        <a:ext cx="7527925" cy="4310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2338" name="Object 2"/>
          <p:cNvGraphicFramePr>
            <a:graphicFrameLocks noChangeAspect="1"/>
          </p:cNvGraphicFramePr>
          <p:nvPr>
            <p:extLst>
              <p:ext uri="{D42A27DB-BD31-4B8C-83A1-F6EECF244321}">
                <p14:modId xmlns:p14="http://schemas.microsoft.com/office/powerpoint/2010/main" val="834376675"/>
              </p:ext>
            </p:extLst>
          </p:nvPr>
        </p:nvGraphicFramePr>
        <p:xfrm>
          <a:off x="693738" y="457200"/>
          <a:ext cx="7804150" cy="4697413"/>
        </p:xfrm>
        <a:graphic>
          <a:graphicData uri="http://schemas.openxmlformats.org/presentationml/2006/ole">
            <mc:AlternateContent xmlns:mc="http://schemas.openxmlformats.org/markup-compatibility/2006">
              <mc:Choice xmlns:v="urn:schemas-microsoft-com:vml" Requires="v">
                <p:oleObj spid="_x0000_s142554" name="Document" r:id="rId4" imgW="8010876" imgH="4814732" progId="Word.Document.8">
                  <p:embed/>
                </p:oleObj>
              </mc:Choice>
              <mc:Fallback>
                <p:oleObj name="Document" r:id="rId4" imgW="8010876" imgH="4814732" progId="Word.Document.8">
                  <p:embed/>
                  <p:pic>
                    <p:nvPicPr>
                      <p:cNvPr id="0" name="Object 2"/>
                      <p:cNvPicPr>
                        <a:picLocks noChangeAspect="1" noChangeArrowheads="1"/>
                      </p:cNvPicPr>
                      <p:nvPr/>
                    </p:nvPicPr>
                    <p:blipFill>
                      <a:blip r:embed="rId5"/>
                      <a:srcRect/>
                      <a:stretch>
                        <a:fillRect/>
                      </a:stretch>
                    </p:blipFill>
                    <p:spPr bwMode="auto">
                      <a:xfrm>
                        <a:off x="693738" y="457200"/>
                        <a:ext cx="7804150" cy="4697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8AC023EB-A795-424E-BE97-DA4E37861254}" type="slidenum">
              <a:rPr lang="en-US" altLang="nl-BE" smtClean="0"/>
              <a:pPr/>
              <a:t>12</a:t>
            </a:fld>
            <a:endParaRPr lang="en-US" altLang="nl-BE"/>
          </a:p>
        </p:txBody>
      </p:sp>
      <p:sp>
        <p:nvSpPr>
          <p:cNvPr id="5" name="Title 1"/>
          <p:cNvSpPr txBox="1">
            <a:spLocks/>
          </p:cNvSpPr>
          <p:nvPr/>
        </p:nvSpPr>
        <p:spPr>
          <a:xfrm>
            <a:off x="304800" y="1219200"/>
            <a:ext cx="8686800" cy="2819400"/>
          </a:xfrm>
          <a:prstGeom prst="rect">
            <a:avLst/>
          </a:prstGeom>
        </p:spPr>
        <p:txBody>
          <a:bodyPr/>
          <a:lstStyle>
            <a:lvl1pPr algn="ctr" defTabSz="457200" rtl="0" eaLnBrk="1" fontAlgn="base" hangingPunct="1">
              <a:spcBef>
                <a:spcPct val="0"/>
              </a:spcBef>
              <a:spcAft>
                <a:spcPct val="0"/>
              </a:spcAft>
              <a:defRPr sz="4400" b="1" kern="1200">
                <a:solidFill>
                  <a:srgbClr val="58A618"/>
                </a:solidFill>
                <a:latin typeface="+mj-lt"/>
                <a:ea typeface="+mj-ea"/>
                <a:cs typeface="+mj-cs"/>
              </a:defRPr>
            </a:lvl1pPr>
            <a:lvl2pPr algn="ctr" defTabSz="457200" rtl="0" eaLnBrk="1" fontAlgn="base" hangingPunct="1">
              <a:spcBef>
                <a:spcPct val="0"/>
              </a:spcBef>
              <a:spcAft>
                <a:spcPct val="0"/>
              </a:spcAft>
              <a:defRPr sz="4400" b="1">
                <a:solidFill>
                  <a:srgbClr val="58A618"/>
                </a:solidFill>
                <a:latin typeface="Calibri" panose="020F0502020204030204" pitchFamily="34" charset="0"/>
              </a:defRPr>
            </a:lvl2pPr>
            <a:lvl3pPr algn="ctr" defTabSz="457200" rtl="0" eaLnBrk="1" fontAlgn="base" hangingPunct="1">
              <a:spcBef>
                <a:spcPct val="0"/>
              </a:spcBef>
              <a:spcAft>
                <a:spcPct val="0"/>
              </a:spcAft>
              <a:defRPr sz="4400" b="1">
                <a:solidFill>
                  <a:srgbClr val="58A618"/>
                </a:solidFill>
                <a:latin typeface="Calibri" panose="020F0502020204030204" pitchFamily="34" charset="0"/>
              </a:defRPr>
            </a:lvl3pPr>
            <a:lvl4pPr algn="ctr" defTabSz="457200" rtl="0" eaLnBrk="1" fontAlgn="base" hangingPunct="1">
              <a:spcBef>
                <a:spcPct val="0"/>
              </a:spcBef>
              <a:spcAft>
                <a:spcPct val="0"/>
              </a:spcAft>
              <a:defRPr sz="4400" b="1">
                <a:solidFill>
                  <a:srgbClr val="58A618"/>
                </a:solidFill>
                <a:latin typeface="Calibri" panose="020F0502020204030204" pitchFamily="34" charset="0"/>
              </a:defRPr>
            </a:lvl4pPr>
            <a:lvl5pPr algn="ctr" defTabSz="457200" rtl="0" eaLnBrk="1" fontAlgn="base" hangingPunct="1">
              <a:spcBef>
                <a:spcPct val="0"/>
              </a:spcBef>
              <a:spcAft>
                <a:spcPct val="0"/>
              </a:spcAft>
              <a:defRPr sz="4400" b="1">
                <a:solidFill>
                  <a:srgbClr val="58A618"/>
                </a:solidFill>
                <a:latin typeface="Calibri" panose="020F0502020204030204" pitchFamily="34" charset="0"/>
              </a:defRPr>
            </a:lvl5pPr>
            <a:lvl6pPr marL="457200" algn="ctr" defTabSz="457200" rtl="0" eaLnBrk="1" fontAlgn="base" hangingPunct="1">
              <a:spcBef>
                <a:spcPct val="0"/>
              </a:spcBef>
              <a:spcAft>
                <a:spcPct val="0"/>
              </a:spcAft>
              <a:defRPr sz="4400" b="1">
                <a:solidFill>
                  <a:srgbClr val="58A618"/>
                </a:solidFill>
                <a:latin typeface="Calibri" panose="020F0502020204030204" pitchFamily="34" charset="0"/>
              </a:defRPr>
            </a:lvl6pPr>
            <a:lvl7pPr marL="914400" algn="ctr" defTabSz="457200" rtl="0" eaLnBrk="1" fontAlgn="base" hangingPunct="1">
              <a:spcBef>
                <a:spcPct val="0"/>
              </a:spcBef>
              <a:spcAft>
                <a:spcPct val="0"/>
              </a:spcAft>
              <a:defRPr sz="4400" b="1">
                <a:solidFill>
                  <a:srgbClr val="58A618"/>
                </a:solidFill>
                <a:latin typeface="Calibri" panose="020F0502020204030204" pitchFamily="34" charset="0"/>
              </a:defRPr>
            </a:lvl7pPr>
            <a:lvl8pPr marL="1371600" algn="ctr" defTabSz="457200" rtl="0" eaLnBrk="1" fontAlgn="base" hangingPunct="1">
              <a:spcBef>
                <a:spcPct val="0"/>
              </a:spcBef>
              <a:spcAft>
                <a:spcPct val="0"/>
              </a:spcAft>
              <a:defRPr sz="4400" b="1">
                <a:solidFill>
                  <a:srgbClr val="58A618"/>
                </a:solidFill>
                <a:latin typeface="Calibri" panose="020F0502020204030204" pitchFamily="34" charset="0"/>
              </a:defRPr>
            </a:lvl8pPr>
            <a:lvl9pPr marL="1828800" algn="ctr" defTabSz="457200" rtl="0" eaLnBrk="1" fontAlgn="base" hangingPunct="1">
              <a:spcBef>
                <a:spcPct val="0"/>
              </a:spcBef>
              <a:spcAft>
                <a:spcPct val="0"/>
              </a:spcAft>
              <a:defRPr sz="4400" b="1">
                <a:solidFill>
                  <a:srgbClr val="58A618"/>
                </a:solidFill>
                <a:latin typeface="Calibri" panose="020F0502020204030204" pitchFamily="34" charset="0"/>
              </a:defRPr>
            </a:lvl9pPr>
          </a:lstStyle>
          <a:p>
            <a:r>
              <a:rPr lang="nl-BE" dirty="0"/>
              <a:t>Demo: </a:t>
            </a:r>
          </a:p>
          <a:p>
            <a:r>
              <a:rPr lang="nl-BE" dirty="0"/>
              <a:t>A </a:t>
            </a:r>
            <a:r>
              <a:rPr lang="nl-BE" dirty="0" err="1"/>
              <a:t>Vendor</a:t>
            </a:r>
            <a:r>
              <a:rPr lang="nl-BE" dirty="0"/>
              <a:t> Maintenance </a:t>
            </a:r>
            <a:r>
              <a:rPr lang="nl-BE" dirty="0" err="1"/>
              <a:t>application</a:t>
            </a:r>
            <a:r>
              <a:rPr lang="nl-BE" dirty="0"/>
              <a:t> </a:t>
            </a:r>
            <a:r>
              <a:rPr lang="nl-BE" dirty="0" err="1"/>
              <a:t>that</a:t>
            </a:r>
            <a:r>
              <a:rPr lang="nl-BE" dirty="0"/>
              <a:t> </a:t>
            </a:r>
            <a:r>
              <a:rPr lang="nl-BE" dirty="0" err="1"/>
              <a:t>uses</a:t>
            </a:r>
            <a:r>
              <a:rPr lang="nl-BE" dirty="0"/>
              <a:t> parameters</a:t>
            </a:r>
          </a:p>
          <a:p>
            <a:r>
              <a:rPr lang="nl-BE" sz="2400" dirty="0"/>
              <a:t>(Source Code: </a:t>
            </a:r>
            <a:r>
              <a:rPr lang="nl-BE" sz="2400" dirty="0" err="1"/>
              <a:t>wpfVendorMaintenanceDemo</a:t>
            </a:r>
            <a:r>
              <a:rPr lang="nl-BE" sz="2400" dirty="0"/>
              <a:t> : </a:t>
            </a:r>
            <a:r>
              <a:rPr lang="nl-BE" sz="2400" dirty="0" err="1"/>
              <a:t>BlackBoard</a:t>
            </a:r>
            <a:r>
              <a:rPr lang="nl-BE" sz="2400" dirty="0"/>
              <a:t>)</a:t>
            </a:r>
            <a:endParaRPr lang="en-US" sz="2400" dirty="0"/>
          </a:p>
        </p:txBody>
      </p:sp>
    </p:spTree>
    <p:extLst>
      <p:ext uri="{BB962C8B-B14F-4D97-AF65-F5344CB8AC3E}">
        <p14:creationId xmlns:p14="http://schemas.microsoft.com/office/powerpoint/2010/main" val="876567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9574A2E8-1AB1-4649-9221-856FE3A7B505}"/>
              </a:ext>
            </a:extLst>
          </p:cNvPr>
          <p:cNvPicPr>
            <a:picLocks noChangeAspect="1"/>
          </p:cNvPicPr>
          <p:nvPr/>
        </p:nvPicPr>
        <p:blipFill>
          <a:blip r:embed="rId3"/>
          <a:stretch>
            <a:fillRect/>
          </a:stretch>
        </p:blipFill>
        <p:spPr>
          <a:xfrm>
            <a:off x="2057400" y="1714500"/>
            <a:ext cx="5029200" cy="3429000"/>
          </a:xfrm>
          <a:prstGeom prst="rect">
            <a:avLst/>
          </a:prstGeom>
        </p:spPr>
      </p:pic>
      <p:sp>
        <p:nvSpPr>
          <p:cNvPr id="4" name="TextBox 2">
            <a:extLst>
              <a:ext uri="{FF2B5EF4-FFF2-40B4-BE49-F238E27FC236}">
                <a16:creationId xmlns:a16="http://schemas.microsoft.com/office/drawing/2014/main" id="{E8B39641-E7A2-45F5-B8C5-0A09CA03FC51}"/>
              </a:ext>
            </a:extLst>
          </p:cNvPr>
          <p:cNvSpPr txBox="1"/>
          <p:nvPr/>
        </p:nvSpPr>
        <p:spPr>
          <a:xfrm>
            <a:off x="304800" y="228600"/>
            <a:ext cx="5337167" cy="584775"/>
          </a:xfrm>
          <a:prstGeom prst="rect">
            <a:avLst/>
          </a:prstGeom>
          <a:noFill/>
        </p:spPr>
        <p:txBody>
          <a:bodyPr wrap="none" rtlCol="0">
            <a:spAutoFit/>
          </a:bodyPr>
          <a:lstStyle/>
          <a:p>
            <a:r>
              <a:rPr lang="nl-BE" sz="3200" b="1" dirty="0">
                <a:solidFill>
                  <a:srgbClr val="00B050"/>
                </a:solidFill>
                <a:latin typeface="+mn-lt"/>
              </a:rPr>
              <a:t>The </a:t>
            </a:r>
            <a:r>
              <a:rPr lang="nl-BE" sz="3200" b="1" dirty="0" err="1">
                <a:solidFill>
                  <a:srgbClr val="00B050"/>
                </a:solidFill>
                <a:latin typeface="+mn-lt"/>
              </a:rPr>
              <a:t>vendor</a:t>
            </a:r>
            <a:r>
              <a:rPr lang="nl-BE" sz="3200" b="1" dirty="0">
                <a:solidFill>
                  <a:srgbClr val="00B050"/>
                </a:solidFill>
                <a:latin typeface="+mn-lt"/>
              </a:rPr>
              <a:t> maintenance form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0" name="Object 2"/>
          <p:cNvGraphicFramePr>
            <a:graphicFrameLocks noChangeAspect="1"/>
          </p:cNvGraphicFramePr>
          <p:nvPr>
            <p:extLst>
              <p:ext uri="{D42A27DB-BD31-4B8C-83A1-F6EECF244321}">
                <p14:modId xmlns:p14="http://schemas.microsoft.com/office/powerpoint/2010/main" val="2348584697"/>
              </p:ext>
            </p:extLst>
          </p:nvPr>
        </p:nvGraphicFramePr>
        <p:xfrm>
          <a:off x="304800" y="152400"/>
          <a:ext cx="7302500" cy="438150"/>
        </p:xfrm>
        <a:graphic>
          <a:graphicData uri="http://schemas.openxmlformats.org/presentationml/2006/ole">
            <mc:AlternateContent xmlns:mc="http://schemas.openxmlformats.org/markup-compatibility/2006">
              <mc:Choice xmlns:v="urn:schemas-microsoft-com:vml" Requires="v">
                <p:oleObj spid="_x0000_s94426" name="Document" r:id="rId4" imgW="7313055" imgH="447930" progId="Word.Document.8">
                  <p:embed/>
                </p:oleObj>
              </mc:Choice>
              <mc:Fallback>
                <p:oleObj name="Document" r:id="rId4" imgW="7313055" imgH="447930" progId="Word.Document.8">
                  <p:embed/>
                  <p:pic>
                    <p:nvPicPr>
                      <p:cNvPr id="0" name="Object 2"/>
                      <p:cNvPicPr>
                        <a:picLocks noChangeAspect="1" noChangeArrowheads="1"/>
                      </p:cNvPicPr>
                      <p:nvPr/>
                    </p:nvPicPr>
                    <p:blipFill>
                      <a:blip r:embed="rId5"/>
                      <a:srcRect/>
                      <a:stretch>
                        <a:fillRect/>
                      </a:stretch>
                    </p:blipFill>
                    <p:spPr bwMode="auto">
                      <a:xfrm>
                        <a:off x="304800" y="152400"/>
                        <a:ext cx="7302500" cy="438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Afbeelding 2">
            <a:extLst>
              <a:ext uri="{FF2B5EF4-FFF2-40B4-BE49-F238E27FC236}">
                <a16:creationId xmlns:a16="http://schemas.microsoft.com/office/drawing/2014/main" id="{2FDB3446-1397-41BC-BB3D-8F4CEC192312}"/>
              </a:ext>
            </a:extLst>
          </p:cNvPr>
          <p:cNvPicPr>
            <a:picLocks noChangeAspect="1"/>
          </p:cNvPicPr>
          <p:nvPr/>
        </p:nvPicPr>
        <p:blipFill>
          <a:blip r:embed="rId6"/>
          <a:stretch>
            <a:fillRect/>
          </a:stretch>
        </p:blipFill>
        <p:spPr>
          <a:xfrm>
            <a:off x="1895475" y="838200"/>
            <a:ext cx="5353050" cy="562581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9" name="Object 7"/>
          <p:cNvGraphicFramePr>
            <a:graphicFrameLocks noChangeAspect="1"/>
          </p:cNvGraphicFramePr>
          <p:nvPr>
            <p:extLst>
              <p:ext uri="{D42A27DB-BD31-4B8C-83A1-F6EECF244321}">
                <p14:modId xmlns:p14="http://schemas.microsoft.com/office/powerpoint/2010/main" val="3978335771"/>
              </p:ext>
            </p:extLst>
          </p:nvPr>
        </p:nvGraphicFramePr>
        <p:xfrm>
          <a:off x="914400" y="688975"/>
          <a:ext cx="7302500" cy="438150"/>
        </p:xfrm>
        <a:graphic>
          <a:graphicData uri="http://schemas.openxmlformats.org/presentationml/2006/ole">
            <mc:AlternateContent xmlns:mc="http://schemas.openxmlformats.org/markup-compatibility/2006">
              <mc:Choice xmlns:v="urn:schemas-microsoft-com:vml" Requires="v">
                <p:oleObj spid="_x0000_s95455" name="Document" r:id="rId4" imgW="7313055" imgH="447930" progId="Word.Document.8">
                  <p:embed/>
                </p:oleObj>
              </mc:Choice>
              <mc:Fallback>
                <p:oleObj name="Document" r:id="rId4" imgW="7313055" imgH="447930" progId="Word.Document.8">
                  <p:embed/>
                  <p:pic>
                    <p:nvPicPr>
                      <p:cNvPr id="0" name="Object 7"/>
                      <p:cNvPicPr>
                        <a:picLocks noChangeAspect="1" noChangeArrowheads="1"/>
                      </p:cNvPicPr>
                      <p:nvPr/>
                    </p:nvPicPr>
                    <p:blipFill>
                      <a:blip r:embed="rId5"/>
                      <a:srcRect/>
                      <a:stretch>
                        <a:fillRect/>
                      </a:stretch>
                    </p:blipFill>
                    <p:spPr bwMode="auto">
                      <a:xfrm>
                        <a:off x="914400" y="688975"/>
                        <a:ext cx="7302500" cy="438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Afbeelding 2"/>
          <p:cNvPicPr>
            <a:picLocks noChangeAspect="1"/>
          </p:cNvPicPr>
          <p:nvPr/>
        </p:nvPicPr>
        <p:blipFill>
          <a:blip r:embed="rId6"/>
          <a:stretch>
            <a:fillRect/>
          </a:stretch>
        </p:blipFill>
        <p:spPr>
          <a:xfrm>
            <a:off x="561975" y="1214437"/>
            <a:ext cx="8020050" cy="4429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018" name="Object 2"/>
          <p:cNvGraphicFramePr>
            <a:graphicFrameLocks noChangeAspect="1"/>
          </p:cNvGraphicFramePr>
          <p:nvPr>
            <p:extLst>
              <p:ext uri="{D42A27DB-BD31-4B8C-83A1-F6EECF244321}">
                <p14:modId xmlns:p14="http://schemas.microsoft.com/office/powerpoint/2010/main" val="2992018685"/>
              </p:ext>
            </p:extLst>
          </p:nvPr>
        </p:nvGraphicFramePr>
        <p:xfrm>
          <a:off x="914400" y="1065213"/>
          <a:ext cx="7427913" cy="2943225"/>
        </p:xfrm>
        <a:graphic>
          <a:graphicData uri="http://schemas.openxmlformats.org/presentationml/2006/ole">
            <mc:AlternateContent xmlns:mc="http://schemas.openxmlformats.org/markup-compatibility/2006">
              <mc:Choice xmlns:v="urn:schemas-microsoft-com:vml" Requires="v">
                <p:oleObj spid="_x0000_s230561" name="Document" r:id="rId4" imgW="7441177" imgH="2956341" progId="Word.Document.8">
                  <p:embed/>
                </p:oleObj>
              </mc:Choice>
              <mc:Fallback>
                <p:oleObj name="Document" r:id="rId4" imgW="7441177" imgH="2956341" progId="Word.Document.8">
                  <p:embed/>
                  <p:pic>
                    <p:nvPicPr>
                      <p:cNvPr id="0" name=""/>
                      <p:cNvPicPr>
                        <a:picLocks noChangeAspect="1" noChangeArrowheads="1"/>
                      </p:cNvPicPr>
                      <p:nvPr/>
                    </p:nvPicPr>
                    <p:blipFill>
                      <a:blip r:embed="rId5"/>
                      <a:srcRect/>
                      <a:stretch>
                        <a:fillRect/>
                      </a:stretch>
                    </p:blipFill>
                    <p:spPr bwMode="auto">
                      <a:xfrm>
                        <a:off x="914400" y="1065213"/>
                        <a:ext cx="7427913" cy="2943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93342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066" name="Object 2"/>
          <p:cNvGraphicFramePr>
            <a:graphicFrameLocks noChangeAspect="1"/>
          </p:cNvGraphicFramePr>
          <p:nvPr>
            <p:extLst>
              <p:ext uri="{D42A27DB-BD31-4B8C-83A1-F6EECF244321}">
                <p14:modId xmlns:p14="http://schemas.microsoft.com/office/powerpoint/2010/main" val="1436535187"/>
              </p:ext>
            </p:extLst>
          </p:nvPr>
        </p:nvGraphicFramePr>
        <p:xfrm>
          <a:off x="989013" y="1139825"/>
          <a:ext cx="7302500" cy="3394075"/>
        </p:xfrm>
        <a:graphic>
          <a:graphicData uri="http://schemas.openxmlformats.org/presentationml/2006/ole">
            <mc:AlternateContent xmlns:mc="http://schemas.openxmlformats.org/markup-compatibility/2006">
              <mc:Choice xmlns:v="urn:schemas-microsoft-com:vml" Requires="v">
                <p:oleObj spid="_x0000_s216282" name="Document" r:id="rId4" imgW="7313055" imgH="3407150" progId="Word.Document.8">
                  <p:embed/>
                </p:oleObj>
              </mc:Choice>
              <mc:Fallback>
                <p:oleObj name="Document" r:id="rId4" imgW="7313055" imgH="3407150" progId="Word.Document.8">
                  <p:embed/>
                  <p:pic>
                    <p:nvPicPr>
                      <p:cNvPr id="0" name="Object 2"/>
                      <p:cNvPicPr>
                        <a:picLocks noChangeAspect="1" noChangeArrowheads="1"/>
                      </p:cNvPicPr>
                      <p:nvPr/>
                    </p:nvPicPr>
                    <p:blipFill>
                      <a:blip r:embed="rId5"/>
                      <a:srcRect/>
                      <a:stretch>
                        <a:fillRect/>
                      </a:stretch>
                    </p:blipFill>
                    <p:spPr bwMode="auto">
                      <a:xfrm>
                        <a:off x="989013" y="1139825"/>
                        <a:ext cx="7302500" cy="339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8114" name="Object 2"/>
          <p:cNvGraphicFramePr>
            <a:graphicFrameLocks noChangeAspect="1"/>
          </p:cNvGraphicFramePr>
          <p:nvPr>
            <p:extLst>
              <p:ext uri="{D42A27DB-BD31-4B8C-83A1-F6EECF244321}">
                <p14:modId xmlns:p14="http://schemas.microsoft.com/office/powerpoint/2010/main" val="1103409547"/>
              </p:ext>
            </p:extLst>
          </p:nvPr>
        </p:nvGraphicFramePr>
        <p:xfrm>
          <a:off x="914400" y="989013"/>
          <a:ext cx="7302500" cy="3870325"/>
        </p:xfrm>
        <a:graphic>
          <a:graphicData uri="http://schemas.openxmlformats.org/presentationml/2006/ole">
            <mc:AlternateContent xmlns:mc="http://schemas.openxmlformats.org/markup-compatibility/2006">
              <mc:Choice xmlns:v="urn:schemas-microsoft-com:vml" Requires="v">
                <p:oleObj spid="_x0000_s218329" name="Document" r:id="rId4" imgW="7313055" imgH="3874869" progId="Word.Document.8">
                  <p:embed/>
                </p:oleObj>
              </mc:Choice>
              <mc:Fallback>
                <p:oleObj name="Document" r:id="rId4" imgW="7313055" imgH="3874869" progId="Word.Document.8">
                  <p:embed/>
                  <p:pic>
                    <p:nvPicPr>
                      <p:cNvPr id="0" name="Object 2"/>
                      <p:cNvPicPr>
                        <a:picLocks noChangeAspect="1" noChangeArrowheads="1"/>
                      </p:cNvPicPr>
                      <p:nvPr/>
                    </p:nvPicPr>
                    <p:blipFill>
                      <a:blip r:embed="rId5"/>
                      <a:srcRect/>
                      <a:stretch>
                        <a:fillRect/>
                      </a:stretch>
                    </p:blipFill>
                    <p:spPr bwMode="auto">
                      <a:xfrm>
                        <a:off x="914400" y="989013"/>
                        <a:ext cx="7302500" cy="3870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0162" name="Object 2"/>
          <p:cNvGraphicFramePr>
            <a:graphicFrameLocks noChangeAspect="1"/>
          </p:cNvGraphicFramePr>
          <p:nvPr>
            <p:extLst>
              <p:ext uri="{D42A27DB-BD31-4B8C-83A1-F6EECF244321}">
                <p14:modId xmlns:p14="http://schemas.microsoft.com/office/powerpoint/2010/main" val="654058048"/>
              </p:ext>
            </p:extLst>
          </p:nvPr>
        </p:nvGraphicFramePr>
        <p:xfrm>
          <a:off x="914400" y="685800"/>
          <a:ext cx="7321550" cy="4824413"/>
        </p:xfrm>
        <a:graphic>
          <a:graphicData uri="http://schemas.openxmlformats.org/presentationml/2006/ole">
            <mc:AlternateContent xmlns:mc="http://schemas.openxmlformats.org/markup-compatibility/2006">
              <mc:Choice xmlns:v="urn:schemas-microsoft-com:vml" Requires="v">
                <p:oleObj spid="_x0000_s220377" name="Document" r:id="rId4" imgW="7313055" imgH="4829734" progId="Word.Document.8">
                  <p:embed/>
                </p:oleObj>
              </mc:Choice>
              <mc:Fallback>
                <p:oleObj name="Document" r:id="rId4" imgW="7313055" imgH="4829734" progId="Word.Document.8">
                  <p:embed/>
                  <p:pic>
                    <p:nvPicPr>
                      <p:cNvPr id="0" name="Object 2"/>
                      <p:cNvPicPr>
                        <a:picLocks noChangeAspect="1" noChangeArrowheads="1"/>
                      </p:cNvPicPr>
                      <p:nvPr/>
                    </p:nvPicPr>
                    <p:blipFill>
                      <a:blip r:embed="rId5"/>
                      <a:srcRect/>
                      <a:stretch>
                        <a:fillRect/>
                      </a:stretch>
                    </p:blipFill>
                    <p:spPr bwMode="auto">
                      <a:xfrm>
                        <a:off x="914400" y="685800"/>
                        <a:ext cx="7321550" cy="4824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Object 2"/>
          <p:cNvGraphicFramePr>
            <a:graphicFrameLocks noChangeAspect="1"/>
          </p:cNvGraphicFramePr>
          <p:nvPr>
            <p:extLst>
              <p:ext uri="{D42A27DB-BD31-4B8C-83A1-F6EECF244321}">
                <p14:modId xmlns:p14="http://schemas.microsoft.com/office/powerpoint/2010/main" val="3167036196"/>
              </p:ext>
            </p:extLst>
          </p:nvPr>
        </p:nvGraphicFramePr>
        <p:xfrm>
          <a:off x="926306" y="457200"/>
          <a:ext cx="7291388" cy="5272088"/>
        </p:xfrm>
        <a:graphic>
          <a:graphicData uri="http://schemas.openxmlformats.org/presentationml/2006/ole">
            <mc:AlternateContent xmlns:mc="http://schemas.openxmlformats.org/markup-compatibility/2006">
              <mc:Choice xmlns:v="urn:schemas-microsoft-com:vml" Requires="v">
                <p:oleObj spid="_x0000_s84185" name="Document" r:id="rId4" imgW="7331124" imgH="5321488" progId="Word.Document.8">
                  <p:embed/>
                </p:oleObj>
              </mc:Choice>
              <mc:Fallback>
                <p:oleObj name="Document" r:id="rId4" imgW="7331124" imgH="5321488" progId="Word.Document.8">
                  <p:embed/>
                  <p:pic>
                    <p:nvPicPr>
                      <p:cNvPr id="0" name="Object 2"/>
                      <p:cNvPicPr>
                        <a:picLocks noChangeAspect="1" noChangeArrowheads="1"/>
                      </p:cNvPicPr>
                      <p:nvPr/>
                    </p:nvPicPr>
                    <p:blipFill>
                      <a:blip r:embed="rId5"/>
                      <a:srcRect/>
                      <a:stretch>
                        <a:fillRect/>
                      </a:stretch>
                    </p:blipFill>
                    <p:spPr bwMode="auto">
                      <a:xfrm>
                        <a:off x="926306" y="457200"/>
                        <a:ext cx="7291388" cy="527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2210" name="Object 2"/>
          <p:cNvGraphicFramePr>
            <a:graphicFrameLocks noChangeAspect="1"/>
          </p:cNvGraphicFramePr>
          <p:nvPr>
            <p:extLst>
              <p:ext uri="{D42A27DB-BD31-4B8C-83A1-F6EECF244321}">
                <p14:modId xmlns:p14="http://schemas.microsoft.com/office/powerpoint/2010/main" val="13986351"/>
              </p:ext>
            </p:extLst>
          </p:nvPr>
        </p:nvGraphicFramePr>
        <p:xfrm>
          <a:off x="1295400" y="688975"/>
          <a:ext cx="7478713" cy="5411788"/>
        </p:xfrm>
        <a:graphic>
          <a:graphicData uri="http://schemas.openxmlformats.org/presentationml/2006/ole">
            <mc:AlternateContent xmlns:mc="http://schemas.openxmlformats.org/markup-compatibility/2006">
              <mc:Choice xmlns:v="urn:schemas-microsoft-com:vml" Requires="v">
                <p:oleObj spid="_x0000_s222425" name="Document" r:id="rId4" imgW="7489763" imgH="5412943" progId="Word.Document.8">
                  <p:embed/>
                </p:oleObj>
              </mc:Choice>
              <mc:Fallback>
                <p:oleObj name="Document" r:id="rId4" imgW="7489763" imgH="5412943" progId="Word.Document.8">
                  <p:embed/>
                  <p:pic>
                    <p:nvPicPr>
                      <p:cNvPr id="0" name="Object 2"/>
                      <p:cNvPicPr>
                        <a:picLocks noChangeAspect="1" noChangeArrowheads="1"/>
                      </p:cNvPicPr>
                      <p:nvPr/>
                    </p:nvPicPr>
                    <p:blipFill>
                      <a:blip r:embed="rId5"/>
                      <a:srcRect/>
                      <a:stretch>
                        <a:fillRect/>
                      </a:stretch>
                    </p:blipFill>
                    <p:spPr bwMode="auto">
                      <a:xfrm>
                        <a:off x="1295400" y="688975"/>
                        <a:ext cx="7478713" cy="54117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endParaRPr lang="en-US" altLang="nl-BE" sz="1400"/>
          </a:p>
          <a:p>
            <a:r>
              <a:rPr lang="en-US" altLang="nl-BE"/>
              <a:t>Slide </a:t>
            </a:r>
            <a:fld id="{8AC023EB-A795-424E-BE97-DA4E37861254}" type="slidenum">
              <a:rPr lang="en-US" altLang="nl-BE" smtClean="0"/>
              <a:pPr/>
              <a:t>3</a:t>
            </a:fld>
            <a:endParaRPr lang="en-US" altLang="nl-BE"/>
          </a:p>
        </p:txBody>
      </p:sp>
      <p:sp>
        <p:nvSpPr>
          <p:cNvPr id="8" name="Rechthoek 7"/>
          <p:cNvSpPr/>
          <p:nvPr/>
        </p:nvSpPr>
        <p:spPr>
          <a:xfrm>
            <a:off x="381000" y="152400"/>
            <a:ext cx="7543800" cy="523220"/>
          </a:xfrm>
          <a:prstGeom prst="rect">
            <a:avLst/>
          </a:prstGeom>
        </p:spPr>
        <p:txBody>
          <a:bodyPr wrap="square">
            <a:spAutoFit/>
          </a:bodyPr>
          <a:lstStyle/>
          <a:p>
            <a:pPr>
              <a:spcAft>
                <a:spcPts val="600"/>
              </a:spcAft>
            </a:pPr>
            <a:r>
              <a:rPr lang="en-US" sz="2800" b="1" dirty="0">
                <a:solidFill>
                  <a:srgbClr val="00B050"/>
                </a:solidFill>
                <a:latin typeface="+mn-lt"/>
                <a:ea typeface="Times New Roman" panose="02020603050405020304" pitchFamily="18" charset="0"/>
                <a:cs typeface="Times New Roman" panose="02020603050405020304" pitchFamily="18" charset="0"/>
              </a:rPr>
              <a:t>Benefit parameters</a:t>
            </a:r>
            <a:endParaRPr lang="nl-BE" sz="2800" b="1" dirty="0">
              <a:solidFill>
                <a:srgbClr val="00B050"/>
              </a:solidFill>
              <a:latin typeface="+mn-lt"/>
              <a:ea typeface="Times New Roman" panose="02020603050405020304" pitchFamily="18" charset="0"/>
              <a:cs typeface="Times New Roman" panose="02020603050405020304" pitchFamily="18" charset="0"/>
            </a:endParaRPr>
          </a:p>
        </p:txBody>
      </p:sp>
      <p:sp>
        <p:nvSpPr>
          <p:cNvPr id="9" name="Rechthoek 8"/>
          <p:cNvSpPr/>
          <p:nvPr/>
        </p:nvSpPr>
        <p:spPr>
          <a:xfrm>
            <a:off x="304800" y="914400"/>
            <a:ext cx="8382000" cy="5078313"/>
          </a:xfrm>
          <a:prstGeom prst="rect">
            <a:avLst/>
          </a:prstGeom>
        </p:spPr>
        <p:txBody>
          <a:bodyPr wrap="square">
            <a:spAutoFit/>
          </a:bodyPr>
          <a:lstStyle/>
          <a:p>
            <a:pPr>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b="1" dirty="0">
                <a:solidFill>
                  <a:srgbClr val="00B050"/>
                </a:solidFill>
                <a:latin typeface="+mn-lt"/>
                <a:ea typeface="Times New Roman" panose="02020603050405020304" pitchFamily="18" charset="0"/>
                <a:cs typeface="Times New Roman" panose="02020603050405020304" pitchFamily="18" charset="0"/>
              </a:rPr>
              <a:t>// don't ever do this (any more)</a:t>
            </a:r>
            <a:endParaRPr lang="nl-BE" sz="2800" b="1" dirty="0">
              <a:solidFill>
                <a:srgbClr val="00B050"/>
              </a:solidFill>
              <a:latin typeface="+mn-lt"/>
              <a:ea typeface="Times New Roman" panose="02020603050405020304" pitchFamily="18"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800" b="1" dirty="0">
              <a:solidFill>
                <a:srgbClr val="00B050"/>
              </a:solidFill>
              <a:latin typeface="+mn-lt"/>
              <a:ea typeface="Times New Roman" panose="02020603050405020304" pitchFamily="18"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solidFill>
                  <a:srgbClr val="000000"/>
                </a:solidFill>
                <a:latin typeface="Courier New" panose="02070309020205020404" pitchFamily="49" charset="0"/>
                <a:ea typeface="Times New Roman" panose="02020603050405020304" pitchFamily="18" charset="0"/>
              </a:rPr>
              <a:t>SqlCommand</a:t>
            </a:r>
            <a:r>
              <a:rPr lang="en-US" sz="1600" dirty="0">
                <a:solidFill>
                  <a:srgbClr val="000000"/>
                </a:solidFill>
                <a:latin typeface="Courier New" panose="02070309020205020404" pitchFamily="49" charset="0"/>
                <a:ea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rPr>
              <a:t>cmd</a:t>
            </a:r>
            <a:r>
              <a:rPr lang="en-US" sz="1600" dirty="0">
                <a:solidFill>
                  <a:srgbClr val="000000"/>
                </a:solidFill>
                <a:latin typeface="Courier New" panose="02070309020205020404" pitchFamily="49" charset="0"/>
                <a:ea typeface="Times New Roman" panose="02020603050405020304" pitchFamily="18" charset="0"/>
              </a:rPr>
              <a:t> = </a:t>
            </a:r>
            <a:r>
              <a:rPr lang="en-US" sz="1600" dirty="0">
                <a:solidFill>
                  <a:srgbClr val="0000FF"/>
                </a:solidFill>
                <a:latin typeface="Courier New" panose="02070309020205020404" pitchFamily="49" charset="0"/>
                <a:ea typeface="Times New Roman" panose="02020603050405020304" pitchFamily="18" charset="0"/>
              </a:rPr>
              <a:t>new</a:t>
            </a:r>
            <a:r>
              <a:rPr lang="en-US" sz="1600" dirty="0">
                <a:solidFill>
                  <a:srgbClr val="000000"/>
                </a:solidFill>
                <a:latin typeface="Courier New" panose="02070309020205020404" pitchFamily="49" charset="0"/>
                <a:ea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rPr>
              <a:t>SqlCommand</a:t>
            </a:r>
            <a:r>
              <a:rPr lang="en-US" sz="1600" dirty="0">
                <a:solidFill>
                  <a:srgbClr val="000000"/>
                </a:solidFill>
                <a:latin typeface="Courier New" panose="02070309020205020404" pitchFamily="49" charset="0"/>
                <a:ea typeface="Times New Roman" panose="02020603050405020304" pitchFamily="18" charset="0"/>
              </a:rPr>
              <a:t>("select * from Customers where city = '" + </a:t>
            </a:r>
            <a:r>
              <a:rPr lang="en-US" sz="1600" dirty="0" err="1">
                <a:solidFill>
                  <a:srgbClr val="000000"/>
                </a:solidFill>
                <a:latin typeface="Courier New" panose="02070309020205020404" pitchFamily="49" charset="0"/>
                <a:ea typeface="Times New Roman" panose="02020603050405020304" pitchFamily="18" charset="0"/>
              </a:rPr>
              <a:t>inputCity</a:t>
            </a:r>
            <a:r>
              <a:rPr lang="en-US" sz="1600" dirty="0">
                <a:solidFill>
                  <a:srgbClr val="000000"/>
                </a:solidFill>
                <a:latin typeface="Courier New" panose="02070309020205020404" pitchFamily="49" charset="0"/>
                <a:ea typeface="Times New Roman" panose="02020603050405020304" pitchFamily="18" charset="0"/>
              </a:rPr>
              <a:t> + “’”);</a:t>
            </a:r>
            <a:endParaRPr lang="nl-BE" sz="1600" dirty="0">
              <a:ea typeface="Times New Roman" panose="02020603050405020304" pitchFamily="18" charset="0"/>
            </a:endParaRPr>
          </a:p>
          <a:p>
            <a:pPr marL="347345">
              <a:spcAft>
                <a:spcPts val="600"/>
              </a:spcAft>
              <a:tabLst>
                <a:tab pos="1371600" algn="l"/>
              </a:tabLst>
            </a:pPr>
            <a:r>
              <a:rPr lang="en-US" b="1" dirty="0">
                <a:latin typeface="Calibri" panose="020F0502020204030204" pitchFamily="34" charset="0"/>
                <a:ea typeface="Times New Roman" panose="02020603050405020304" pitchFamily="18" charset="0"/>
                <a:cs typeface="Times New Roman" panose="02020603050405020304" pitchFamily="18" charset="0"/>
              </a:rPr>
              <a:t> </a:t>
            </a:r>
            <a:endParaRPr lang="nl-BE" b="1" dirty="0">
              <a:latin typeface="Courier New" panose="02070309020205020404" pitchFamily="49" charset="0"/>
              <a:ea typeface="Times New Roman" panose="02020603050405020304" pitchFamily="18" charset="0"/>
              <a:cs typeface="Times New Roman" panose="02020603050405020304" pitchFamily="18" charset="0"/>
            </a:endParaRPr>
          </a:p>
          <a:p>
            <a:pPr marL="690245" indent="-342900">
              <a:spcAft>
                <a:spcPts val="600"/>
              </a:spcAft>
              <a:buFont typeface="Arial" panose="020B0604020202020204" pitchFamily="34" charset="0"/>
              <a:buChar char="•"/>
              <a:tabLst>
                <a:tab pos="1371600" algn="l"/>
              </a:tabLst>
            </a:pPr>
            <a:r>
              <a:rPr lang="en-US" dirty="0" err="1">
                <a:latin typeface="+mn-lt"/>
                <a:ea typeface="Times New Roman" panose="02020603050405020304" pitchFamily="18" charset="0"/>
                <a:cs typeface="Times New Roman" panose="02020603050405020304" pitchFamily="18" charset="0"/>
              </a:rPr>
              <a:t>inputCity</a:t>
            </a:r>
            <a:r>
              <a:rPr lang="en-US" dirty="0">
                <a:latin typeface="+mn-lt"/>
                <a:ea typeface="Times New Roman" panose="02020603050405020304" pitchFamily="18" charset="0"/>
                <a:cs typeface="Times New Roman" panose="02020603050405020304" pitchFamily="18" charset="0"/>
              </a:rPr>
              <a:t> </a:t>
            </a:r>
            <a:r>
              <a:rPr lang="en-US" dirty="0">
                <a:latin typeface="+mn-lt"/>
                <a:ea typeface="Times New Roman" panose="02020603050405020304" pitchFamily="18" charset="0"/>
                <a:cs typeface="Times New Roman" panose="02020603050405020304" pitchFamily="18" charset="0"/>
                <a:sym typeface="Wingdings" panose="05000000000000000000" pitchFamily="2" charset="2"/>
              </a:rPr>
              <a:t></a:t>
            </a:r>
            <a:r>
              <a:rPr lang="en-US" dirty="0">
                <a:latin typeface="+mn-lt"/>
                <a:ea typeface="Times New Roman" panose="02020603050405020304" pitchFamily="18" charset="0"/>
                <a:cs typeface="Times New Roman" panose="02020603050405020304" pitchFamily="18" charset="0"/>
              </a:rPr>
              <a:t> </a:t>
            </a:r>
            <a:r>
              <a:rPr lang="en-US" dirty="0">
                <a:solidFill>
                  <a:srgbClr val="000000"/>
                </a:solidFill>
                <a:latin typeface="+mn-lt"/>
                <a:ea typeface="Times New Roman" panose="02020603050405020304" pitchFamily="18" charset="0"/>
                <a:cs typeface="Times New Roman" panose="02020603050405020304" pitchFamily="18" charset="0"/>
              </a:rPr>
              <a:t>typically retrieved from a </a:t>
            </a:r>
            <a:r>
              <a:rPr lang="en-US" dirty="0" err="1">
                <a:solidFill>
                  <a:srgbClr val="000000"/>
                </a:solidFill>
                <a:latin typeface="+mn-lt"/>
                <a:ea typeface="Times New Roman" panose="02020603050405020304" pitchFamily="18" charset="0"/>
                <a:cs typeface="Times New Roman" panose="02020603050405020304" pitchFamily="18" charset="0"/>
              </a:rPr>
              <a:t>TextBox</a:t>
            </a:r>
            <a:r>
              <a:rPr lang="en-US" dirty="0">
                <a:solidFill>
                  <a:srgbClr val="000000"/>
                </a:solidFill>
                <a:latin typeface="+mn-lt"/>
                <a:ea typeface="Times New Roman" panose="02020603050405020304" pitchFamily="18" charset="0"/>
                <a:cs typeface="Times New Roman" panose="02020603050405020304" pitchFamily="18" charset="0"/>
              </a:rPr>
              <a:t> or other control </a:t>
            </a:r>
          </a:p>
          <a:p>
            <a:pPr marL="690245" indent="-342900">
              <a:spcAft>
                <a:spcPts val="600"/>
              </a:spcAft>
              <a:buFont typeface="Arial" panose="020B0604020202020204" pitchFamily="34" charset="0"/>
              <a:buChar char="•"/>
              <a:tabLst>
                <a:tab pos="1371600" algn="l"/>
              </a:tabLst>
            </a:pPr>
            <a:r>
              <a:rPr lang="en-US" dirty="0">
                <a:latin typeface="+mn-lt"/>
              </a:rPr>
              <a:t>Anything placed into that </a:t>
            </a:r>
            <a:r>
              <a:rPr lang="en-US" dirty="0" err="1">
                <a:latin typeface="+mn-lt"/>
              </a:rPr>
              <a:t>TextBox</a:t>
            </a:r>
            <a:r>
              <a:rPr lang="en-US" dirty="0">
                <a:latin typeface="+mn-lt"/>
              </a:rPr>
              <a:t> control will be put into </a:t>
            </a:r>
            <a:r>
              <a:rPr lang="en-US" i="1" dirty="0" err="1">
                <a:latin typeface="+mn-lt"/>
              </a:rPr>
              <a:t>inputCity</a:t>
            </a:r>
            <a:r>
              <a:rPr lang="en-US" dirty="0">
                <a:latin typeface="+mn-lt"/>
              </a:rPr>
              <a:t> and added to your SQL string </a:t>
            </a:r>
            <a:r>
              <a:rPr lang="en-US" dirty="0">
                <a:latin typeface="+mn-lt"/>
                <a:sym typeface="Wingdings" panose="05000000000000000000" pitchFamily="2" charset="2"/>
              </a:rPr>
              <a:t> </a:t>
            </a:r>
            <a:r>
              <a:rPr lang="en-US" dirty="0">
                <a:latin typeface="+mn-lt"/>
              </a:rPr>
              <a:t>invites a hacker to replace that string with something malicious (= </a:t>
            </a:r>
            <a:r>
              <a:rPr lang="en-US">
                <a:latin typeface="+mn-lt"/>
              </a:rPr>
              <a:t>SQL Injection)</a:t>
            </a:r>
            <a:endParaRPr lang="en-US" dirty="0">
              <a:latin typeface="+mn-lt"/>
            </a:endParaRPr>
          </a:p>
          <a:p>
            <a:pPr marL="690245" indent="-342900">
              <a:spcAft>
                <a:spcPts val="600"/>
              </a:spcAft>
              <a:buFont typeface="Arial" panose="020B0604020202020204" pitchFamily="34" charset="0"/>
              <a:buChar char="•"/>
              <a:tabLst>
                <a:tab pos="1371600" algn="l"/>
              </a:tabLst>
            </a:pPr>
            <a:r>
              <a:rPr lang="en-US" dirty="0">
                <a:latin typeface="+mn-lt"/>
              </a:rPr>
              <a:t>In the worst case, you could give full control of your computer away</a:t>
            </a:r>
            <a:endParaRPr lang="nl-BE" dirty="0">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70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4" name="Object 2"/>
          <p:cNvGraphicFramePr>
            <a:graphicFrameLocks noChangeAspect="1"/>
          </p:cNvGraphicFramePr>
          <p:nvPr>
            <p:extLst>
              <p:ext uri="{D42A27DB-BD31-4B8C-83A1-F6EECF244321}">
                <p14:modId xmlns:p14="http://schemas.microsoft.com/office/powerpoint/2010/main" val="3538536312"/>
              </p:ext>
            </p:extLst>
          </p:nvPr>
        </p:nvGraphicFramePr>
        <p:xfrm>
          <a:off x="685800" y="1066800"/>
          <a:ext cx="9031288" cy="5422900"/>
        </p:xfrm>
        <a:graphic>
          <a:graphicData uri="http://schemas.openxmlformats.org/presentationml/2006/ole">
            <mc:AlternateContent xmlns:mc="http://schemas.openxmlformats.org/markup-compatibility/2006">
              <mc:Choice xmlns:v="urn:schemas-microsoft-com:vml" Requires="v">
                <p:oleObj spid="_x0000_s85209" name="Document" r:id="rId4" imgW="7315200" imgH="4474217" progId="Word.Document.8">
                  <p:embed/>
                </p:oleObj>
              </mc:Choice>
              <mc:Fallback>
                <p:oleObj name="Document" r:id="rId4" imgW="7315200" imgH="4474217" progId="Word.Document.8">
                  <p:embed/>
                  <p:pic>
                    <p:nvPicPr>
                      <p:cNvPr id="0" name="Object 2"/>
                      <p:cNvPicPr>
                        <a:picLocks noChangeAspect="1" noChangeArrowheads="1"/>
                      </p:cNvPicPr>
                      <p:nvPr/>
                    </p:nvPicPr>
                    <p:blipFill>
                      <a:blip r:embed="rId5"/>
                      <a:srcRect/>
                      <a:stretch>
                        <a:fillRect/>
                      </a:stretch>
                    </p:blipFill>
                    <p:spPr bwMode="auto">
                      <a:xfrm>
                        <a:off x="685800" y="1066800"/>
                        <a:ext cx="9031288" cy="542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304800" y="228600"/>
            <a:ext cx="8268610" cy="646331"/>
          </a:xfrm>
          <a:prstGeom prst="rect">
            <a:avLst/>
          </a:prstGeom>
          <a:noFill/>
        </p:spPr>
        <p:txBody>
          <a:bodyPr wrap="none" rtlCol="0">
            <a:spAutoFit/>
          </a:bodyPr>
          <a:lstStyle/>
          <a:p>
            <a:r>
              <a:rPr lang="nl-BE" sz="3600" b="1" dirty="0">
                <a:solidFill>
                  <a:srgbClr val="00B050"/>
                </a:solidFill>
                <a:latin typeface="+mn-lt"/>
              </a:rPr>
              <a:t>How to Use Parameters in SQL Statements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2"/>
          <p:cNvGraphicFramePr>
            <a:graphicFrameLocks noChangeAspect="1"/>
          </p:cNvGraphicFramePr>
          <p:nvPr>
            <p:extLst>
              <p:ext uri="{D42A27DB-BD31-4B8C-83A1-F6EECF244321}">
                <p14:modId xmlns:p14="http://schemas.microsoft.com/office/powerpoint/2010/main" val="1133107403"/>
              </p:ext>
            </p:extLst>
          </p:nvPr>
        </p:nvGraphicFramePr>
        <p:xfrm>
          <a:off x="685800" y="1219200"/>
          <a:ext cx="7302500" cy="4170363"/>
        </p:xfrm>
        <a:graphic>
          <a:graphicData uri="http://schemas.openxmlformats.org/presentationml/2006/ole">
            <mc:AlternateContent xmlns:mc="http://schemas.openxmlformats.org/markup-compatibility/2006">
              <mc:Choice xmlns:v="urn:schemas-microsoft-com:vml" Requires="v">
                <p:oleObj spid="_x0000_s86233" name="Document" r:id="rId4" imgW="7315200" imgH="4170095" progId="Word.Document.8">
                  <p:embed/>
                </p:oleObj>
              </mc:Choice>
              <mc:Fallback>
                <p:oleObj name="Document" r:id="rId4" imgW="7315200" imgH="4170095" progId="Word.Document.8">
                  <p:embed/>
                  <p:pic>
                    <p:nvPicPr>
                      <p:cNvPr id="0" name="Object 2"/>
                      <p:cNvPicPr>
                        <a:picLocks noChangeAspect="1" noChangeArrowheads="1"/>
                      </p:cNvPicPr>
                      <p:nvPr/>
                    </p:nvPicPr>
                    <p:blipFill>
                      <a:blip r:embed="rId5"/>
                      <a:srcRect/>
                      <a:stretch>
                        <a:fillRect/>
                      </a:stretch>
                    </p:blipFill>
                    <p:spPr bwMode="auto">
                      <a:xfrm>
                        <a:off x="685800" y="1219200"/>
                        <a:ext cx="7302500" cy="4170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304800" y="228600"/>
            <a:ext cx="5808065" cy="646331"/>
          </a:xfrm>
          <a:prstGeom prst="rect">
            <a:avLst/>
          </a:prstGeom>
          <a:noFill/>
        </p:spPr>
        <p:txBody>
          <a:bodyPr wrap="none" rtlCol="0">
            <a:spAutoFit/>
          </a:bodyPr>
          <a:lstStyle/>
          <a:p>
            <a:r>
              <a:rPr lang="nl-BE" sz="3600" b="1" dirty="0">
                <a:solidFill>
                  <a:srgbClr val="00B050"/>
                </a:solidFill>
                <a:latin typeface="+mn-lt"/>
              </a:rPr>
              <a:t>Input and Output Parameters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46" name="Object 2"/>
          <p:cNvGraphicFramePr>
            <a:graphicFrameLocks noChangeAspect="1"/>
          </p:cNvGraphicFramePr>
          <p:nvPr>
            <p:extLst>
              <p:ext uri="{D42A27DB-BD31-4B8C-83A1-F6EECF244321}">
                <p14:modId xmlns:p14="http://schemas.microsoft.com/office/powerpoint/2010/main" val="3763858245"/>
              </p:ext>
            </p:extLst>
          </p:nvPr>
        </p:nvGraphicFramePr>
        <p:xfrm>
          <a:off x="381000" y="1524000"/>
          <a:ext cx="9194800" cy="3557588"/>
        </p:xfrm>
        <a:graphic>
          <a:graphicData uri="http://schemas.openxmlformats.org/presentationml/2006/ole">
            <mc:AlternateContent xmlns:mc="http://schemas.openxmlformats.org/markup-compatibility/2006">
              <mc:Choice xmlns:v="urn:schemas-microsoft-com:vml" Requires="v">
                <p:oleObj spid="_x0000_s134361" name="Document" r:id="rId4" imgW="7473514" imgH="2973560" progId="Word.Document.8">
                  <p:embed/>
                </p:oleObj>
              </mc:Choice>
              <mc:Fallback>
                <p:oleObj name="Document" r:id="rId4" imgW="7473514" imgH="2973560" progId="Word.Document.8">
                  <p:embed/>
                  <p:pic>
                    <p:nvPicPr>
                      <p:cNvPr id="0" name="Object 2"/>
                      <p:cNvPicPr>
                        <a:picLocks noChangeAspect="1" noChangeArrowheads="1"/>
                      </p:cNvPicPr>
                      <p:nvPr/>
                    </p:nvPicPr>
                    <p:blipFill>
                      <a:blip r:embed="rId5"/>
                      <a:srcRect/>
                      <a:stretch>
                        <a:fillRect/>
                      </a:stretch>
                    </p:blipFill>
                    <p:spPr bwMode="auto">
                      <a:xfrm>
                        <a:off x="381000" y="1524000"/>
                        <a:ext cx="9194800" cy="3557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304800" y="381000"/>
            <a:ext cx="7734297" cy="646331"/>
          </a:xfrm>
          <a:prstGeom prst="rect">
            <a:avLst/>
          </a:prstGeom>
          <a:noFill/>
        </p:spPr>
        <p:txBody>
          <a:bodyPr wrap="none" rtlCol="0">
            <a:spAutoFit/>
          </a:bodyPr>
          <a:lstStyle/>
          <a:p>
            <a:r>
              <a:rPr lang="nl-BE" sz="3600" b="1" dirty="0">
                <a:solidFill>
                  <a:srgbClr val="00B050"/>
                </a:solidFill>
                <a:latin typeface="+mn-lt"/>
              </a:rPr>
              <a:t>Create a Parameter: SqlParameter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2"/>
          <p:cNvGraphicFramePr>
            <a:graphicFrameLocks noChangeAspect="1"/>
          </p:cNvGraphicFramePr>
          <p:nvPr>
            <p:extLst>
              <p:ext uri="{D42A27DB-BD31-4B8C-83A1-F6EECF244321}">
                <p14:modId xmlns:p14="http://schemas.microsoft.com/office/powerpoint/2010/main" val="3480561760"/>
              </p:ext>
            </p:extLst>
          </p:nvPr>
        </p:nvGraphicFramePr>
        <p:xfrm>
          <a:off x="762000" y="1295400"/>
          <a:ext cx="7302500" cy="4208463"/>
        </p:xfrm>
        <a:graphic>
          <a:graphicData uri="http://schemas.openxmlformats.org/presentationml/2006/ole">
            <mc:AlternateContent xmlns:mc="http://schemas.openxmlformats.org/markup-compatibility/2006">
              <mc:Choice xmlns:v="urn:schemas-microsoft-com:vml" Requires="v">
                <p:oleObj spid="_x0000_s88282" name="Document" r:id="rId4" imgW="7313055" imgH="4209827" progId="Word.Document.8">
                  <p:embed/>
                </p:oleObj>
              </mc:Choice>
              <mc:Fallback>
                <p:oleObj name="Document" r:id="rId4" imgW="7313055" imgH="4209827" progId="Word.Document.8">
                  <p:embed/>
                  <p:pic>
                    <p:nvPicPr>
                      <p:cNvPr id="0" name="Object 2"/>
                      <p:cNvPicPr>
                        <a:picLocks noChangeAspect="1" noChangeArrowheads="1"/>
                      </p:cNvPicPr>
                      <p:nvPr/>
                    </p:nvPicPr>
                    <p:blipFill>
                      <a:blip r:embed="rId5"/>
                      <a:srcRect/>
                      <a:stretch>
                        <a:fillRect/>
                      </a:stretch>
                    </p:blipFill>
                    <p:spPr bwMode="auto">
                      <a:xfrm>
                        <a:off x="762000" y="1295400"/>
                        <a:ext cx="7302500" cy="4208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304800" y="228600"/>
            <a:ext cx="4855881" cy="646331"/>
          </a:xfrm>
          <a:prstGeom prst="rect">
            <a:avLst/>
          </a:prstGeom>
          <a:noFill/>
        </p:spPr>
        <p:txBody>
          <a:bodyPr wrap="none" rtlCol="0">
            <a:spAutoFit/>
          </a:bodyPr>
          <a:lstStyle/>
          <a:p>
            <a:r>
              <a:rPr lang="nl-BE" sz="3600" b="1" dirty="0">
                <a:solidFill>
                  <a:srgbClr val="00B050"/>
                </a:solidFill>
                <a:latin typeface="+mn-lt"/>
              </a:rPr>
              <a:t>SqlParameter Properties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194" name="Object 2"/>
          <p:cNvGraphicFramePr>
            <a:graphicFrameLocks noChangeAspect="1"/>
          </p:cNvGraphicFramePr>
          <p:nvPr>
            <p:extLst>
              <p:ext uri="{D42A27DB-BD31-4B8C-83A1-F6EECF244321}">
                <p14:modId xmlns:p14="http://schemas.microsoft.com/office/powerpoint/2010/main" val="837749281"/>
              </p:ext>
            </p:extLst>
          </p:nvPr>
        </p:nvGraphicFramePr>
        <p:xfrm>
          <a:off x="1143000" y="914400"/>
          <a:ext cx="8843963" cy="5499100"/>
        </p:xfrm>
        <a:graphic>
          <a:graphicData uri="http://schemas.openxmlformats.org/presentationml/2006/ole">
            <mc:AlternateContent xmlns:mc="http://schemas.openxmlformats.org/markup-compatibility/2006">
              <mc:Choice xmlns:v="urn:schemas-microsoft-com:vml" Requires="v">
                <p:oleObj spid="_x0000_s136409" name="Document" r:id="rId4" imgW="7313055" imgH="4552341" progId="Word.Document.8">
                  <p:embed/>
                </p:oleObj>
              </mc:Choice>
              <mc:Fallback>
                <p:oleObj name="Document" r:id="rId4" imgW="7313055" imgH="4552341" progId="Word.Document.8">
                  <p:embed/>
                  <p:pic>
                    <p:nvPicPr>
                      <p:cNvPr id="0" name="Object 2"/>
                      <p:cNvPicPr>
                        <a:picLocks noChangeAspect="1" noChangeArrowheads="1"/>
                      </p:cNvPicPr>
                      <p:nvPr/>
                    </p:nvPicPr>
                    <p:blipFill>
                      <a:blip r:embed="rId5"/>
                      <a:srcRect/>
                      <a:stretch>
                        <a:fillRect/>
                      </a:stretch>
                    </p:blipFill>
                    <p:spPr bwMode="auto">
                      <a:xfrm>
                        <a:off x="1143000" y="914400"/>
                        <a:ext cx="8843963" cy="549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304800" y="228600"/>
            <a:ext cx="7157087" cy="646331"/>
          </a:xfrm>
          <a:prstGeom prst="rect">
            <a:avLst/>
          </a:prstGeom>
          <a:noFill/>
        </p:spPr>
        <p:txBody>
          <a:bodyPr wrap="none" rtlCol="0">
            <a:spAutoFit/>
          </a:bodyPr>
          <a:lstStyle/>
          <a:p>
            <a:r>
              <a:rPr lang="nl-BE" sz="3600" b="1" dirty="0">
                <a:solidFill>
                  <a:srgbClr val="00B050"/>
                </a:solidFill>
                <a:latin typeface="+mn-lt"/>
              </a:rPr>
              <a:t>Create Input and Output Parameters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 1"/>
          <p:cNvGraphicFramePr>
            <a:graphicFrameLocks noGrp="1"/>
          </p:cNvGraphicFramePr>
          <p:nvPr>
            <p:extLst>
              <p:ext uri="{D42A27DB-BD31-4B8C-83A1-F6EECF244321}">
                <p14:modId xmlns:p14="http://schemas.microsoft.com/office/powerpoint/2010/main" val="3136901393"/>
              </p:ext>
            </p:extLst>
          </p:nvPr>
        </p:nvGraphicFramePr>
        <p:xfrm>
          <a:off x="533400" y="1478280"/>
          <a:ext cx="73914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r>
                        <a:rPr lang="en-US" sz="1800" dirty="0">
                          <a:effectLst/>
                          <a:latin typeface="+mn-lt"/>
                          <a:ea typeface="Times New Roman" panose="02020603050405020304" pitchFamily="18" charset="0"/>
                        </a:rPr>
                        <a:t>Indexer</a:t>
                      </a:r>
                      <a:endParaRPr lang="nl-BE" dirty="0">
                        <a:latin typeface="+mn-lt"/>
                      </a:endParaRPr>
                    </a:p>
                  </a:txBody>
                  <a:tcPr/>
                </a:tc>
                <a:tc>
                  <a:txBody>
                    <a:bodyPr/>
                    <a:lstStyle/>
                    <a:p>
                      <a:r>
                        <a:rPr lang="en-US" sz="1800" dirty="0">
                          <a:effectLst/>
                          <a:latin typeface="+mn-lt"/>
                          <a:ea typeface="Times New Roman" panose="02020603050405020304" pitchFamily="18" charset="0"/>
                        </a:rPr>
                        <a:t>Gets the parameter…</a:t>
                      </a:r>
                      <a:endParaRPr lang="nl-BE" dirty="0">
                        <a:latin typeface="+mn-lt"/>
                      </a:endParaRPr>
                    </a:p>
                  </a:txBody>
                  <a:tcPr/>
                </a:tc>
                <a:extLst>
                  <a:ext uri="{0D108BD9-81ED-4DB2-BD59-A6C34878D82A}">
                    <a16:rowId xmlns:a16="http://schemas.microsoft.com/office/drawing/2014/main" val="10000"/>
                  </a:ext>
                </a:extLst>
              </a:tr>
              <a:tr h="370840">
                <a:tc>
                  <a:txBody>
                    <a:bodyPr/>
                    <a:lstStyle/>
                    <a:p>
                      <a:r>
                        <a:rPr lang="en-US" sz="1800" b="1" dirty="0">
                          <a:effectLst/>
                          <a:latin typeface="+mn-lt"/>
                          <a:ea typeface="Times New Roman" panose="02020603050405020304" pitchFamily="18" charset="0"/>
                        </a:rPr>
                        <a:t>[</a:t>
                      </a:r>
                      <a:r>
                        <a:rPr lang="en-US" sz="1800" dirty="0" err="1">
                          <a:effectLst/>
                          <a:latin typeface="+mn-lt"/>
                          <a:ea typeface="Times New Roman" panose="02020603050405020304" pitchFamily="18" charset="0"/>
                        </a:rPr>
                        <a:t>parametername</a:t>
                      </a:r>
                      <a:r>
                        <a:rPr lang="en-US" sz="1800" b="1" dirty="0">
                          <a:effectLst/>
                          <a:latin typeface="+mn-lt"/>
                          <a:ea typeface="Times New Roman" panose="02020603050405020304" pitchFamily="18" charset="0"/>
                        </a:rPr>
                        <a:t>]</a:t>
                      </a:r>
                      <a:endParaRPr lang="nl-BE" dirty="0">
                        <a:latin typeface="+mn-lt"/>
                      </a:endParaRPr>
                    </a:p>
                  </a:txBody>
                  <a:tcPr/>
                </a:tc>
                <a:tc>
                  <a:txBody>
                    <a:bodyPr/>
                    <a:lstStyle/>
                    <a:p>
                      <a:r>
                        <a:rPr lang="en-US" sz="1800" dirty="0">
                          <a:effectLst/>
                          <a:latin typeface="+mn-lt"/>
                          <a:ea typeface="Times New Roman" panose="02020603050405020304" pitchFamily="18" charset="0"/>
                        </a:rPr>
                        <a:t>With the specified name</a:t>
                      </a:r>
                      <a:endParaRPr lang="nl-BE" dirty="0">
                        <a:latin typeface="+mn-lt"/>
                      </a:endParaRPr>
                    </a:p>
                  </a:txBody>
                  <a:tcPr/>
                </a:tc>
                <a:extLst>
                  <a:ext uri="{0D108BD9-81ED-4DB2-BD59-A6C34878D82A}">
                    <a16:rowId xmlns:a16="http://schemas.microsoft.com/office/drawing/2014/main" val="10001"/>
                  </a:ext>
                </a:extLst>
              </a:tr>
              <a:tr h="370840">
                <a:tc>
                  <a:txBody>
                    <a:bodyPr/>
                    <a:lstStyle/>
                    <a:p>
                      <a:r>
                        <a:rPr lang="en-US" sz="1800" b="1" dirty="0">
                          <a:effectLst/>
                          <a:latin typeface="+mn-lt"/>
                          <a:ea typeface="Times New Roman" panose="02020603050405020304" pitchFamily="18" charset="0"/>
                        </a:rPr>
                        <a:t>[</a:t>
                      </a:r>
                      <a:r>
                        <a:rPr lang="en-US" sz="1800" dirty="0">
                          <a:effectLst/>
                          <a:latin typeface="+mn-lt"/>
                          <a:ea typeface="Times New Roman" panose="02020603050405020304" pitchFamily="18" charset="0"/>
                        </a:rPr>
                        <a:t>index</a:t>
                      </a:r>
                      <a:r>
                        <a:rPr lang="en-US" sz="1800" b="1" dirty="0">
                          <a:effectLst/>
                          <a:latin typeface="+mn-lt"/>
                          <a:ea typeface="Times New Roman" panose="02020603050405020304" pitchFamily="18" charset="0"/>
                        </a:rPr>
                        <a:t>]</a:t>
                      </a:r>
                      <a:endParaRPr lang="nl-BE" dirty="0">
                        <a:latin typeface="+mn-lt"/>
                      </a:endParaRPr>
                    </a:p>
                  </a:txBody>
                  <a:tcPr/>
                </a:tc>
                <a:tc>
                  <a:txBody>
                    <a:bodyPr/>
                    <a:lstStyle/>
                    <a:p>
                      <a:r>
                        <a:rPr lang="en-US" sz="1800" dirty="0">
                          <a:effectLst/>
                          <a:latin typeface="+mn-lt"/>
                          <a:ea typeface="Times New Roman" panose="02020603050405020304" pitchFamily="18" charset="0"/>
                        </a:rPr>
                        <a:t>At the specified position</a:t>
                      </a:r>
                      <a:endParaRPr lang="nl-BE" dirty="0">
                        <a:latin typeface="+mn-lt"/>
                      </a:endParaRPr>
                    </a:p>
                  </a:txBody>
                  <a:tcPr/>
                </a:tc>
                <a:extLst>
                  <a:ext uri="{0D108BD9-81ED-4DB2-BD59-A6C34878D82A}">
                    <a16:rowId xmlns:a16="http://schemas.microsoft.com/office/drawing/2014/main" val="10002"/>
                  </a:ext>
                </a:extLst>
              </a:tr>
            </a:tbl>
          </a:graphicData>
        </a:graphic>
      </p:graphicFrame>
      <p:sp>
        <p:nvSpPr>
          <p:cNvPr id="6" name="Rechthoek 5"/>
          <p:cNvSpPr/>
          <p:nvPr/>
        </p:nvSpPr>
        <p:spPr>
          <a:xfrm>
            <a:off x="533400" y="152400"/>
            <a:ext cx="8763000" cy="1200329"/>
          </a:xfrm>
          <a:prstGeom prst="rect">
            <a:avLst/>
          </a:prstGeom>
        </p:spPr>
        <p:txBody>
          <a:bodyPr wrap="square">
            <a:spAutoFit/>
          </a:bodyPr>
          <a:lstStyle/>
          <a:p>
            <a:pPr>
              <a:spcAft>
                <a:spcPts val="600"/>
              </a:spcAft>
            </a:pPr>
            <a:r>
              <a:rPr lang="en-US" sz="3600" b="1" dirty="0">
                <a:solidFill>
                  <a:srgbClr val="00B050"/>
                </a:solidFill>
                <a:latin typeface="+mn-lt"/>
                <a:ea typeface="Times New Roman" panose="02020603050405020304" pitchFamily="18" charset="0"/>
                <a:cs typeface="Times New Roman" panose="02020603050405020304" pitchFamily="18" charset="0"/>
              </a:rPr>
              <a:t>Common members of the Parameters collection of the Command Class</a:t>
            </a:r>
            <a:endParaRPr lang="nl-BE" sz="3600" b="1" dirty="0">
              <a:solidFill>
                <a:srgbClr val="00B050"/>
              </a:solidFill>
              <a:latin typeface="+mn-lt"/>
              <a:ea typeface="Times New Roman" panose="02020603050405020304" pitchFamily="18" charset="0"/>
              <a:cs typeface="Times New Roman" panose="02020603050405020304" pitchFamily="18" charset="0"/>
            </a:endParaRPr>
          </a:p>
        </p:txBody>
      </p:sp>
      <p:graphicFrame>
        <p:nvGraphicFramePr>
          <p:cNvPr id="7" name="Tabel 6"/>
          <p:cNvGraphicFramePr>
            <a:graphicFrameLocks noGrp="1"/>
          </p:cNvGraphicFramePr>
          <p:nvPr>
            <p:extLst>
              <p:ext uri="{D42A27DB-BD31-4B8C-83A1-F6EECF244321}">
                <p14:modId xmlns:p14="http://schemas.microsoft.com/office/powerpoint/2010/main" val="1941235097"/>
              </p:ext>
            </p:extLst>
          </p:nvPr>
        </p:nvGraphicFramePr>
        <p:xfrm>
          <a:off x="533400" y="2590800"/>
          <a:ext cx="7391400" cy="32054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r>
                        <a:rPr lang="en-US" sz="1800" dirty="0">
                          <a:effectLst/>
                          <a:latin typeface="+mn-lt"/>
                          <a:ea typeface="Times New Roman" panose="02020603050405020304" pitchFamily="18" charset="0"/>
                        </a:rPr>
                        <a:t>Method</a:t>
                      </a:r>
                      <a:endParaRPr lang="nl-BE" dirty="0">
                        <a:latin typeface="+mn-lt"/>
                      </a:endParaRPr>
                    </a:p>
                  </a:txBody>
                  <a:tcPr/>
                </a:tc>
                <a:tc>
                  <a:txBody>
                    <a:bodyPr/>
                    <a:lstStyle/>
                    <a:p>
                      <a:r>
                        <a:rPr lang="en-US" sz="1800" dirty="0">
                          <a:effectLst/>
                          <a:latin typeface="+mn-lt"/>
                          <a:ea typeface="Times New Roman" panose="02020603050405020304" pitchFamily="18" charset="0"/>
                        </a:rPr>
                        <a:t>Adds…</a:t>
                      </a:r>
                      <a:endParaRPr lang="nl-BE" dirty="0">
                        <a:latin typeface="+mn-lt"/>
                      </a:endParaRPr>
                    </a:p>
                  </a:txBody>
                  <a:tcPr/>
                </a:tc>
                <a:extLst>
                  <a:ext uri="{0D108BD9-81ED-4DB2-BD59-A6C34878D82A}">
                    <a16:rowId xmlns:a16="http://schemas.microsoft.com/office/drawing/2014/main" val="10000"/>
                  </a:ext>
                </a:extLst>
              </a:tr>
              <a:tr h="370840">
                <a:tc>
                  <a:txBody>
                    <a:bodyPr/>
                    <a:lstStyle/>
                    <a:p>
                      <a:r>
                        <a:rPr lang="en-US" sz="1800" b="1" dirty="0">
                          <a:effectLst/>
                          <a:latin typeface="+mn-lt"/>
                          <a:ea typeface="Times New Roman" panose="02020603050405020304" pitchFamily="18" charset="0"/>
                        </a:rPr>
                        <a:t>Add(</a:t>
                      </a:r>
                      <a:r>
                        <a:rPr lang="en-US" sz="1800" dirty="0">
                          <a:effectLst/>
                          <a:latin typeface="+mn-lt"/>
                          <a:ea typeface="Times New Roman" panose="02020603050405020304" pitchFamily="18" charset="0"/>
                        </a:rPr>
                        <a:t>parameter</a:t>
                      </a:r>
                      <a:r>
                        <a:rPr lang="en-US" sz="1800" b="1" dirty="0">
                          <a:effectLst/>
                          <a:latin typeface="+mn-lt"/>
                          <a:ea typeface="Times New Roman" panose="02020603050405020304" pitchFamily="18" charset="0"/>
                        </a:rPr>
                        <a:t>)</a:t>
                      </a:r>
                      <a:endParaRPr lang="nl-BE" dirty="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mn-lt"/>
                          <a:ea typeface="Times New Roman" panose="02020603050405020304" pitchFamily="18" charset="0"/>
                        </a:rPr>
                        <a:t>The specified parameter to the collection.</a:t>
                      </a:r>
                      <a:endParaRPr lang="nl-BE" sz="1800" dirty="0">
                        <a:effectLst/>
                        <a:latin typeface="+mn-lt"/>
                        <a:ea typeface="Times New Roman" panose="02020603050405020304" pitchFamily="18" charset="0"/>
                      </a:endParaRPr>
                    </a:p>
                    <a:p>
                      <a:endParaRPr lang="nl-BE" dirty="0">
                        <a:latin typeface="+mn-lt"/>
                      </a:endParaRPr>
                    </a:p>
                  </a:txBody>
                  <a:tcPr/>
                </a:tc>
                <a:extLst>
                  <a:ext uri="{0D108BD9-81ED-4DB2-BD59-A6C34878D82A}">
                    <a16:rowId xmlns:a16="http://schemas.microsoft.com/office/drawing/2014/main" val="10001"/>
                  </a:ext>
                </a:extLst>
              </a:tr>
              <a:tr h="370840">
                <a:tc>
                  <a:txBody>
                    <a:bodyPr/>
                    <a:lstStyle/>
                    <a:p>
                      <a:r>
                        <a:rPr lang="en-US" sz="1800" b="1" dirty="0">
                          <a:effectLst/>
                          <a:latin typeface="+mn-lt"/>
                          <a:ea typeface="Times New Roman" panose="02020603050405020304" pitchFamily="18" charset="0"/>
                        </a:rPr>
                        <a:t>Add(</a:t>
                      </a:r>
                      <a:r>
                        <a:rPr lang="en-US" sz="1800" dirty="0">
                          <a:effectLst/>
                          <a:latin typeface="+mn-lt"/>
                          <a:ea typeface="Times New Roman" panose="02020603050405020304" pitchFamily="18" charset="0"/>
                        </a:rPr>
                        <a:t>name</a:t>
                      </a:r>
                      <a:r>
                        <a:rPr lang="en-US" sz="1800" b="1" dirty="0">
                          <a:effectLst/>
                          <a:latin typeface="+mn-lt"/>
                          <a:ea typeface="Times New Roman" panose="02020603050405020304" pitchFamily="18" charset="0"/>
                        </a:rPr>
                        <a:t>, </a:t>
                      </a:r>
                      <a:r>
                        <a:rPr lang="en-US" sz="1800" dirty="0">
                          <a:effectLst/>
                          <a:latin typeface="+mn-lt"/>
                          <a:ea typeface="Times New Roman" panose="02020603050405020304" pitchFamily="18" charset="0"/>
                        </a:rPr>
                        <a:t>type</a:t>
                      </a:r>
                      <a:r>
                        <a:rPr lang="en-US" sz="1800" b="1" dirty="0">
                          <a:effectLst/>
                          <a:latin typeface="+mn-lt"/>
                          <a:ea typeface="Times New Roman" panose="02020603050405020304" pitchFamily="18" charset="0"/>
                        </a:rPr>
                        <a:t>)</a:t>
                      </a:r>
                      <a:endParaRPr lang="nl-BE" dirty="0">
                        <a:latin typeface="+mn-lt"/>
                      </a:endParaRPr>
                    </a:p>
                  </a:txBody>
                  <a:tcPr/>
                </a:tc>
                <a:tc>
                  <a:txBody>
                    <a:bodyPr/>
                    <a:lstStyle/>
                    <a:p>
                      <a:r>
                        <a:rPr lang="en-US" sz="1800" dirty="0">
                          <a:effectLst/>
                          <a:latin typeface="+mn-lt"/>
                          <a:ea typeface="Times New Roman" panose="02020603050405020304" pitchFamily="18" charset="0"/>
                        </a:rPr>
                        <a:t>A parameter with the specified name and type to the collection</a:t>
                      </a:r>
                      <a:endParaRPr lang="nl-BE" dirty="0">
                        <a:latin typeface="+mn-lt"/>
                      </a:endParaRPr>
                    </a:p>
                  </a:txBody>
                  <a:tcPr/>
                </a:tc>
                <a:extLst>
                  <a:ext uri="{0D108BD9-81ED-4DB2-BD59-A6C34878D82A}">
                    <a16:rowId xmlns:a16="http://schemas.microsoft.com/office/drawing/2014/main" val="10002"/>
                  </a:ext>
                </a:extLst>
              </a:tr>
              <a:tr h="370840">
                <a:tc>
                  <a:txBody>
                    <a:bodyPr/>
                    <a:lstStyle/>
                    <a:p>
                      <a:r>
                        <a:rPr lang="en-US" sz="1800" b="1" dirty="0">
                          <a:effectLst/>
                          <a:latin typeface="+mn-lt"/>
                          <a:ea typeface="Times New Roman" panose="02020603050405020304" pitchFamily="18" charset="0"/>
                        </a:rPr>
                        <a:t>Add(</a:t>
                      </a:r>
                      <a:r>
                        <a:rPr lang="en-US" sz="1800" dirty="0">
                          <a:effectLst/>
                          <a:latin typeface="+mn-lt"/>
                          <a:ea typeface="Times New Roman" panose="02020603050405020304" pitchFamily="18" charset="0"/>
                        </a:rPr>
                        <a:t>name</a:t>
                      </a:r>
                      <a:r>
                        <a:rPr lang="en-US" sz="1800" b="1" dirty="0">
                          <a:effectLst/>
                          <a:latin typeface="+mn-lt"/>
                          <a:ea typeface="Times New Roman" panose="02020603050405020304" pitchFamily="18" charset="0"/>
                        </a:rPr>
                        <a:t>, </a:t>
                      </a:r>
                      <a:r>
                        <a:rPr lang="en-US" sz="1800" dirty="0">
                          <a:effectLst/>
                          <a:latin typeface="+mn-lt"/>
                          <a:ea typeface="Times New Roman" panose="02020603050405020304" pitchFamily="18" charset="0"/>
                        </a:rPr>
                        <a:t>type</a:t>
                      </a:r>
                      <a:r>
                        <a:rPr lang="en-US" sz="1800" b="1" dirty="0">
                          <a:effectLst/>
                          <a:latin typeface="+mn-lt"/>
                          <a:ea typeface="Times New Roman" panose="02020603050405020304" pitchFamily="18" charset="0"/>
                        </a:rPr>
                        <a:t>, </a:t>
                      </a:r>
                      <a:r>
                        <a:rPr lang="en-US" sz="1800" dirty="0">
                          <a:effectLst/>
                          <a:latin typeface="+mn-lt"/>
                          <a:ea typeface="Times New Roman" panose="02020603050405020304" pitchFamily="18" charset="0"/>
                        </a:rPr>
                        <a:t>size</a:t>
                      </a:r>
                      <a:r>
                        <a:rPr lang="en-US" sz="1800" b="1" dirty="0">
                          <a:effectLst/>
                          <a:latin typeface="+mn-lt"/>
                          <a:ea typeface="Times New Roman" panose="02020603050405020304" pitchFamily="18" charset="0"/>
                        </a:rPr>
                        <a:t>)</a:t>
                      </a:r>
                      <a:endParaRPr lang="nl-BE" dirty="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mn-lt"/>
                          <a:ea typeface="Times New Roman" panose="02020603050405020304" pitchFamily="18" charset="0"/>
                        </a:rPr>
                        <a:t>A parameter with the specified name, type, and size to the collection.</a:t>
                      </a:r>
                      <a:endParaRPr lang="nl-BE" sz="1800" dirty="0">
                        <a:effectLst/>
                        <a:latin typeface="+mn-lt"/>
                        <a:ea typeface="Times New Roman" panose="02020603050405020304" pitchFamily="18" charset="0"/>
                      </a:endParaRPr>
                    </a:p>
                    <a:p>
                      <a:endParaRPr lang="nl-BE" dirty="0">
                        <a:latin typeface="+mn-lt"/>
                      </a:endParaRPr>
                    </a:p>
                  </a:txBody>
                  <a:tcPr/>
                </a:tc>
                <a:extLst>
                  <a:ext uri="{0D108BD9-81ED-4DB2-BD59-A6C34878D82A}">
                    <a16:rowId xmlns:a16="http://schemas.microsoft.com/office/drawing/2014/main" val="10003"/>
                  </a:ext>
                </a:extLst>
              </a:tr>
              <a:tr h="370840">
                <a:tc>
                  <a:txBody>
                    <a:bodyPr/>
                    <a:lstStyle/>
                    <a:p>
                      <a:r>
                        <a:rPr lang="en-US" sz="1800" b="1" dirty="0" err="1">
                          <a:effectLst/>
                          <a:latin typeface="+mn-lt"/>
                          <a:ea typeface="Times New Roman" panose="02020603050405020304" pitchFamily="18" charset="0"/>
                        </a:rPr>
                        <a:t>AddWithValue</a:t>
                      </a:r>
                      <a:r>
                        <a:rPr lang="en-US" sz="1800" b="1" dirty="0">
                          <a:effectLst/>
                          <a:latin typeface="+mn-lt"/>
                          <a:ea typeface="Times New Roman" panose="02020603050405020304" pitchFamily="18" charset="0"/>
                        </a:rPr>
                        <a:t>(</a:t>
                      </a:r>
                      <a:r>
                        <a:rPr lang="en-US" sz="1800" dirty="0">
                          <a:effectLst/>
                          <a:latin typeface="+mn-lt"/>
                          <a:ea typeface="Times New Roman" panose="02020603050405020304" pitchFamily="18" charset="0"/>
                        </a:rPr>
                        <a:t>name</a:t>
                      </a:r>
                      <a:r>
                        <a:rPr lang="en-US" sz="1800" b="1" dirty="0">
                          <a:effectLst/>
                          <a:latin typeface="+mn-lt"/>
                          <a:ea typeface="Times New Roman" panose="02020603050405020304" pitchFamily="18" charset="0"/>
                        </a:rPr>
                        <a:t>, </a:t>
                      </a:r>
                      <a:r>
                        <a:rPr lang="en-US" sz="1800" dirty="0">
                          <a:effectLst/>
                          <a:latin typeface="+mn-lt"/>
                          <a:ea typeface="Times New Roman" panose="02020603050405020304" pitchFamily="18" charset="0"/>
                        </a:rPr>
                        <a:t>value</a:t>
                      </a:r>
                      <a:r>
                        <a:rPr lang="en-US" sz="1800" b="1" dirty="0">
                          <a:effectLst/>
                          <a:latin typeface="+mn-lt"/>
                          <a:ea typeface="Times New Roman" panose="02020603050405020304" pitchFamily="18" charset="0"/>
                        </a:rPr>
                        <a:t>)</a:t>
                      </a:r>
                      <a:endParaRPr lang="nl-BE" dirty="0">
                        <a:latin typeface="+mn-lt"/>
                      </a:endParaRPr>
                    </a:p>
                  </a:txBody>
                  <a:tcPr/>
                </a:tc>
                <a:tc>
                  <a:txBody>
                    <a:bodyPr/>
                    <a:lstStyle/>
                    <a:p>
                      <a:r>
                        <a:rPr lang="en-US" sz="1800" dirty="0">
                          <a:effectLst/>
                          <a:latin typeface="+mn-lt"/>
                          <a:ea typeface="Times New Roman" panose="02020603050405020304" pitchFamily="18" charset="0"/>
                        </a:rPr>
                        <a:t>A parameter with the specified name and value to the collection</a:t>
                      </a:r>
                      <a:endParaRPr lang="nl-BE" dirty="0">
                        <a:latin typeface="+mn-lt"/>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XL_layout">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XL_layout" id="{F78E4EEF-C937-4A91-8849-C01AA33B5EC6}" vid="{FBFEF568-117F-4753-85FC-D1E5DC7D641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PXL_layout</Template>
  <TotalTime>903</TotalTime>
  <Words>2456</Words>
  <Application>Microsoft Office PowerPoint</Application>
  <PresentationFormat>Diavoorstelling (4:3)</PresentationFormat>
  <Paragraphs>175</Paragraphs>
  <Slides>20</Slides>
  <Notes>19</Notes>
  <HiddenSlides>0</HiddenSlides>
  <MMClips>0</MMClips>
  <ScaleCrop>false</ScaleCrop>
  <HeadingPairs>
    <vt:vector size="8" baseType="variant">
      <vt:variant>
        <vt:lpstr>Gebruikte lettertypen</vt:lpstr>
      </vt:variant>
      <vt:variant>
        <vt:i4>5</vt:i4>
      </vt:variant>
      <vt:variant>
        <vt:lpstr>Thema</vt:lpstr>
      </vt:variant>
      <vt:variant>
        <vt:i4>1</vt:i4>
      </vt:variant>
      <vt:variant>
        <vt:lpstr>Ingesloten OLE-bronprogramma's</vt:lpstr>
      </vt:variant>
      <vt:variant>
        <vt:i4>2</vt:i4>
      </vt:variant>
      <vt:variant>
        <vt:lpstr>Diatitels</vt:lpstr>
      </vt:variant>
      <vt:variant>
        <vt:i4>20</vt:i4>
      </vt:variant>
    </vt:vector>
  </HeadingPairs>
  <TitlesOfParts>
    <vt:vector size="28" baseType="lpstr">
      <vt:lpstr>Arial</vt:lpstr>
      <vt:lpstr>Calibri</vt:lpstr>
      <vt:lpstr>Courier New</vt:lpstr>
      <vt:lpstr>Times New Roman</vt:lpstr>
      <vt:lpstr>Wingdings</vt:lpstr>
      <vt:lpstr>PXL_layout</vt:lpstr>
      <vt:lpstr>Document</vt:lpstr>
      <vt:lpstr>Microsoft Word 97 - 2003-document</vt:lpstr>
      <vt:lpstr>How to work with parameters and  stored procedures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Mike Murach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Wesley Hendrikx</cp:lastModifiedBy>
  <cp:revision>201</cp:revision>
  <cp:lastPrinted>2014-11-16T13:12:32Z</cp:lastPrinted>
  <dcterms:created xsi:type="dcterms:W3CDTF">2011-02-08T23:20:43Z</dcterms:created>
  <dcterms:modified xsi:type="dcterms:W3CDTF">2018-11-10T14:20:48Z</dcterms:modified>
</cp:coreProperties>
</file>