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16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16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msdn.microsoft.com/en-us/library/system.string(v=vs.110).asp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Bewerkingen met strings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16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Methoden en Properties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457200" y="2362745"/>
            <a:ext cx="4762872" cy="293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Testprogramma</a:t>
            </a:r>
            <a:endParaRPr/>
          </a:p>
          <a:p>
            <a:pPr indent="-342900" lvl="0" marL="3429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kan nieuwe code uittesten onder</a:t>
            </a:r>
            <a:br>
              <a:rPr b="0" i="0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2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place example code here</a:t>
            </a:r>
            <a:endParaRPr b="0" i="0" sz="222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r>
              <a:rPr b="0" i="1" lang="nl-BE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Formuleer je bedenkingen over deze aanpak …</a:t>
            </a:r>
            <a:endParaRPr b="0" i="1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001" y="2492896"/>
            <a:ext cx="3496799" cy="22107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Methoden en Properties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het testprogramma om volgende methoden uit te proberen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ToLower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ToUpper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Trim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Substring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LastIndexOf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StartsWith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EndsWith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ook de </a:t>
            </a:r>
            <a:r>
              <a:rPr b="0" i="0" lang="nl-BE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online Help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van deze methoden en properties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Voorbeeld: Split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1844824"/>
            <a:ext cx="5262875" cy="332728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25152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br>
              <a:rPr b="0" i="0" lang="nl-B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  <p:sp>
        <p:nvSpPr>
          <p:cNvPr id="235" name="Google Shape;235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553046" y="1260056"/>
            <a:ext cx="8229600" cy="532453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executeButton_Click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string1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string1TextBox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place example code here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separators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{ ',' };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string1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separators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+= "[" +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Trim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 + "] 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resultLabel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Voorbeeld: Split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“Een voorbeeld van stringbewerking”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 zelf bestuderen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“Case study: Frasier”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 zelf bestuderen</a:t>
            </a:r>
            <a:endParaRPr/>
          </a:p>
        </p:txBody>
      </p:sp>
      <p:sp>
        <p:nvSpPr>
          <p:cNvPr id="245" name="Google Shape;245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nl-B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Bewerkingen met </a:t>
            </a:r>
            <a:r>
              <a:rPr b="0" i="0" lang="nl-BE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StringBuilder</a:t>
            </a:r>
            <a:endParaRPr b="0" i="0" sz="3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457200" y="1600201"/>
            <a:ext cx="8229600" cy="1756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zijn 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Elke stringbewerking geeft aanleiding tot een nieuw object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3923928" y="4830763"/>
            <a:ext cx="5035770" cy="96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050" y="14138"/>
                </a:moveTo>
                <a:lnTo>
                  <a:pt x="-2734" y="14138"/>
                </a:lnTo>
                <a:lnTo>
                  <a:pt x="-28402" y="-75215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ToUpper()</a:t>
            </a: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zorgt ervoor dat er een nieuwe 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toegekend wordt aan de variabele naam, het oude object wordt weggegooid.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971600" y="3506857"/>
            <a:ext cx="4557658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ToUpper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nl-B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Bewerkingen met </a:t>
            </a:r>
            <a:r>
              <a:rPr b="0" i="0" lang="nl-BE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StringBuilder</a:t>
            </a:r>
            <a:endParaRPr b="0" i="0" sz="3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1375348" y="1916832"/>
            <a:ext cx="6250429" cy="1938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artikel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ErZijnNogWoorden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artikel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artikel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LeesVolgendWoord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artikelTextBox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artikel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4500563" y="4330700"/>
            <a:ext cx="4464050" cy="133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050" y="10312"/>
                </a:moveTo>
                <a:lnTo>
                  <a:pt x="-2734" y="10312"/>
                </a:lnTo>
                <a:lnTo>
                  <a:pt x="-5206" y="-9479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Probleem: zeer veel weggooien van objecten → de garbage collector neemt teveel CPU tijd in beslag ten nadele van het feitelijke programma!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/>
          <p:nvPr/>
        </p:nvSpPr>
        <p:spPr>
          <a:xfrm>
            <a:off x="467544" y="2457890"/>
            <a:ext cx="8084264" cy="1938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StringBuilder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artikelBuilder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StringBuilder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ErZijnNogWoorden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artikelBuilder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LeesVolgendWoord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artikelTextBox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Convert.ToString(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artikelBuilder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nl-B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Bewerkingen met </a:t>
            </a:r>
            <a:r>
              <a:rPr b="0" i="0" lang="nl-BE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StringBuilder</a:t>
            </a:r>
            <a:endParaRPr b="0" i="0" sz="3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3906133" y="1628800"/>
            <a:ext cx="4913893" cy="7202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050" y="23800"/>
                </a:moveTo>
                <a:lnTo>
                  <a:pt x="-4612" y="23800"/>
                </a:lnTo>
                <a:lnTo>
                  <a:pt x="-13867" y="15979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leeg 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StringBuilder</a:t>
            </a:r>
            <a:r>
              <a:rPr lang="nl-B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→ dient om hierin een string “op te bouwen”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3906133" y="4788388"/>
            <a:ext cx="4895850" cy="64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95862" y="1478"/>
                </a:moveTo>
                <a:lnTo>
                  <a:pt x="85255" y="-138604"/>
                </a:lnTo>
                <a:lnTo>
                  <a:pt x="47933" y="-184320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Voegt een 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nl-B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toe, zonder extra objecten aan te maken en oude weg te gooien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Bewerkingen met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Efficiënt programmeren met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StringBuilder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een basistype in C#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System.String</a:t>
            </a: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de klasse uit de basisbibliotheek die strings voorstelt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zijn synoniemen van elkaar, ze stellen dezelfde objecten voor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Analoog: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System.String</a:t>
            </a:r>
            <a:endParaRPr b="0" i="0" sz="238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System.Boolean</a:t>
            </a:r>
            <a:endParaRPr b="0" i="0" sz="238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System.Int32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System.Double</a:t>
            </a:r>
            <a:endParaRPr b="0" i="0" sz="238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0" i="0" lang="nl-BE" sz="238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System.Char</a:t>
            </a:r>
            <a:endParaRPr b="0" i="0" sz="238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536054" y="1129382"/>
            <a:ext cx="4112023" cy="5539978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"Nederland";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"België";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"Duitsland";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"";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("Ik woon in " +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+= " is een land.";</a:t>
            </a:r>
            <a:br>
              <a:rPr b="0" i="0" lang="nl-B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== "Duitsland")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doe iets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("Duitsland"))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doe iets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gebruiken: herhaling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232525" y="1556792"/>
            <a:ext cx="2227263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05" y="34016"/>
                </a:moveTo>
                <a:lnTo>
                  <a:pt x="-61838" y="34016"/>
                </a:lnTo>
                <a:lnTo>
                  <a:pt x="-160502" y="33815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6232525" y="2060030"/>
            <a:ext cx="2227263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05" y="34016"/>
                </a:moveTo>
                <a:lnTo>
                  <a:pt x="-103922" y="34016"/>
                </a:lnTo>
                <a:lnTo>
                  <a:pt x="-207500" y="103466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Toekenning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6232525" y="2852192"/>
            <a:ext cx="2227263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05" y="34016"/>
                </a:moveTo>
                <a:lnTo>
                  <a:pt x="-69967" y="34016"/>
                </a:lnTo>
                <a:lnTo>
                  <a:pt x="-195108" y="44004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lege 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6232525" y="3428455"/>
            <a:ext cx="2227263" cy="649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05" y="21122"/>
                </a:moveTo>
                <a:lnTo>
                  <a:pt x="-51150" y="21122"/>
                </a:lnTo>
                <a:lnTo>
                  <a:pt x="-91186" y="21587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Concatenatie (Samenvoegen)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232525" y="4149180"/>
            <a:ext cx="2227263" cy="649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05" y="21122"/>
                </a:moveTo>
                <a:lnTo>
                  <a:pt x="-104178" y="21122"/>
                </a:lnTo>
                <a:lnTo>
                  <a:pt x="-175754" y="-19949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Appending (Uitbreiden)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6232525" y="5012780"/>
            <a:ext cx="2227263" cy="4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767" y="31766"/>
                </a:moveTo>
                <a:lnTo>
                  <a:pt x="-42917" y="31766"/>
                </a:lnTo>
                <a:lnTo>
                  <a:pt x="-142049" y="30883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Vergelijken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395536" y="2695118"/>
            <a:ext cx="4839786" cy="2246769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cities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[10];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3;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"123";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ToInt32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gebruiken: herhaling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6089650" y="2801484"/>
            <a:ext cx="2227263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05" y="34016"/>
                </a:moveTo>
                <a:lnTo>
                  <a:pt x="-27835" y="37256"/>
                </a:lnTo>
                <a:lnTo>
                  <a:pt x="-50111" y="48799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van strings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089650" y="4077072"/>
            <a:ext cx="2227263" cy="403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05" y="34016"/>
                </a:moveTo>
                <a:lnTo>
                  <a:pt x="-84334" y="34016"/>
                </a:lnTo>
                <a:lnTo>
                  <a:pt x="-107230" y="29899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Typeconversies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Stringindices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457200" y="3779838"/>
            <a:ext cx="8229600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beheert een array van letters. Elke letter wordt voorgesteld door een 2-byte positief getal uit de Unicode tekenset (hetgeen backwards compatible is met ASCII)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8"/>
          <p:cNvGrpSpPr/>
          <p:nvPr/>
        </p:nvGrpSpPr>
        <p:grpSpPr>
          <a:xfrm>
            <a:off x="2555776" y="1766888"/>
            <a:ext cx="3960812" cy="720725"/>
            <a:chOff x="1111" y="981"/>
            <a:chExt cx="1451" cy="181"/>
          </a:xfrm>
        </p:grpSpPr>
        <p:sp>
          <p:nvSpPr>
            <p:cNvPr id="153" name="Google Shape;153;p18"/>
            <p:cNvSpPr/>
            <p:nvPr/>
          </p:nvSpPr>
          <p:spPr>
            <a:xfrm>
              <a:off x="1111" y="981"/>
              <a:ext cx="181" cy="1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2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endPara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292" y="981"/>
              <a:ext cx="181" cy="1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2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endPara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474" y="981"/>
              <a:ext cx="181" cy="1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2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endPara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655" y="981"/>
              <a:ext cx="181" cy="1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2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endPara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837" y="981"/>
              <a:ext cx="181" cy="1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2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2018" y="981"/>
              <a:ext cx="181" cy="1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2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2200" y="981"/>
              <a:ext cx="181" cy="1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2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381" y="981"/>
              <a:ext cx="181" cy="1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nl-BE" sz="2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endPara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1" name="Google Shape;161;p18"/>
          <p:cNvSpPr txBox="1"/>
          <p:nvPr/>
        </p:nvSpPr>
        <p:spPr>
          <a:xfrm>
            <a:off x="2576413" y="2701925"/>
            <a:ext cx="3603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132038" y="2701925"/>
            <a:ext cx="3603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3635276" y="2701925"/>
            <a:ext cx="3603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4140101" y="2701925"/>
            <a:ext cx="3603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579838" y="2701925"/>
            <a:ext cx="3603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110063" y="2701925"/>
            <a:ext cx="3603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652988" y="2701925"/>
            <a:ext cx="3603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6080026" y="2701925"/>
            <a:ext cx="3603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Tekens in een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 je dubbele quotes wil opnemen, dien je deze te “escapen”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Nieuwe regel en tab: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Escapen met \ of @: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756348" y="2204864"/>
            <a:ext cx="274051" cy="288032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882433" y="2207540"/>
            <a:ext cx="274051" cy="285355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900113" y="2132856"/>
            <a:ext cx="5686172" cy="40011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textBox1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"Het woord \"Object\"";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900113" y="3212976"/>
            <a:ext cx="7096815" cy="1015663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"Tom" +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NewLine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"Jerry";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"Tom\r\nJerry";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"een\ttwee\tdrie\tvier";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900113" y="4869160"/>
            <a:ext cx="7802136" cy="1631216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"Het \\-teken noemt men ook \"backslash\""; 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"C:\\Program Files\\Microsoft Visual Studio 10.0";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@"Het \-teken noemt men ook ""backslash""";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@"C:\Program Files\Microsoft Visual Studio 10.0";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type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met 1 teken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16bit Unicode karakter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dan efficiënter dan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/>
          </a:p>
        </p:txBody>
      </p:sp>
      <p:sp>
        <p:nvSpPr>
          <p:cNvPr id="193" name="Google Shape;193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899592" y="3573016"/>
            <a:ext cx="7096815" cy="286232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'M';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'\t';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== 'B')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initial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ToChar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("x");</a:t>
            </a:r>
            <a:b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letterAsString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vergelijken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vergelijkt de waarde van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vergelijkt strings alfabetisch</a:t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899592" y="2996952"/>
            <a:ext cx="6250429" cy="3477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"Ella";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"Gilles";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orde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naam2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orde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0) </a:t>
            </a: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naam1 komt voor naam2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orde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&gt; 0) </a:t>
            </a: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naam2 komt voor naam1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b="0" i="0" lang="nl-BE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naam1 en naam2 zijn gelijk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