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6" r:id="rId21"/>
    <p:sldId id="277" r:id="rId22"/>
    <p:sldId id="284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7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7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9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9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3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lliope.be/dutch/html/resources/92/9283D9EA-BF95-4C34-98C4-AE3407225434/lucida_13_06.pdf" TargetMode="External"/><Relationship Id="rId2" Type="http://schemas.openxmlformats.org/officeDocument/2006/relationships/hyperlink" Target="http://www.calliope.b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Schrijven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sz="3200" dirty="0"/>
              <a:t>Zoals het moet, </a:t>
            </a:r>
          </a:p>
          <a:p>
            <a:r>
              <a:rPr lang="nl-BE" sz="3200" dirty="0"/>
              <a:t>omdat het moet…					p28-48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457200"/>
            <a:ext cx="5288402" cy="35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3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2.7.1   Vermijd moeilijke woorden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sz="2800" dirty="0"/>
          </a:p>
          <a:p>
            <a:r>
              <a:rPr lang="nl-BE" sz="3200" u="sng" dirty="0"/>
              <a:t>Waarom</a:t>
            </a:r>
            <a:r>
              <a:rPr lang="nl-BE" sz="3200" dirty="0"/>
              <a:t>?!</a:t>
            </a:r>
          </a:p>
          <a:p>
            <a:r>
              <a:rPr lang="nl-BE" sz="3200" dirty="0"/>
              <a:t>-indruk maken op lezer</a:t>
            </a:r>
          </a:p>
          <a:p>
            <a:r>
              <a:rPr lang="nl-BE" sz="3200" dirty="0"/>
              <a:t>-onbewust (vakjargon)</a:t>
            </a:r>
          </a:p>
          <a:p>
            <a:pPr lvl="3"/>
            <a:r>
              <a:rPr lang="nl-BE" sz="3200" dirty="0"/>
              <a:t>vgl. ‘metastase’ vs. ‘uitzaaiing’</a:t>
            </a:r>
          </a:p>
          <a:p>
            <a:endParaRPr lang="nl-BE" sz="3200" dirty="0"/>
          </a:p>
          <a:p>
            <a:r>
              <a:rPr lang="nl-BE" sz="3200" dirty="0">
                <a:sym typeface="Wingdings" panose="05000000000000000000" pitchFamily="2" charset="2"/>
              </a:rPr>
              <a:t></a:t>
            </a:r>
            <a:r>
              <a:rPr lang="nl-BE" sz="3200" b="1" dirty="0"/>
              <a:t>Oefening p31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7" y="3034145"/>
            <a:ext cx="4700041" cy="31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2.7.2  Vermijd moeilijke zinnen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  <a:p>
            <a:r>
              <a:rPr lang="nl-BE" sz="3200" dirty="0"/>
              <a:t>= te veel info in 1 zin gepropt</a:t>
            </a:r>
          </a:p>
          <a:p>
            <a:r>
              <a:rPr lang="nl-BE" sz="3200" dirty="0">
                <a:sym typeface="Wingdings" panose="05000000000000000000" pitchFamily="2" charset="2"/>
              </a:rPr>
              <a:t></a:t>
            </a:r>
            <a:r>
              <a:rPr lang="nl-BE" sz="3200" dirty="0"/>
              <a:t>! Te kort is ook niet goed…</a:t>
            </a:r>
          </a:p>
          <a:p>
            <a:pPr marL="1517120" lvl="8" indent="0">
              <a:buNone/>
            </a:pPr>
            <a:r>
              <a:rPr lang="nl-BE" sz="3200" dirty="0">
                <a:sym typeface="Wingdings" panose="05000000000000000000" pitchFamily="2" charset="2"/>
              </a:rPr>
              <a:t>				 afwisseling</a:t>
            </a:r>
            <a:endParaRPr lang="nl-BE" sz="3200" dirty="0"/>
          </a:p>
          <a:p>
            <a:endParaRPr lang="nl-BE" sz="3200" dirty="0"/>
          </a:p>
          <a:p>
            <a:r>
              <a:rPr lang="nl-BE" sz="3200" dirty="0">
                <a:sym typeface="Wingdings" panose="05000000000000000000" pitchFamily="2" charset="2"/>
              </a:rPr>
              <a:t> </a:t>
            </a:r>
            <a:r>
              <a:rPr lang="nl-BE" sz="3200" b="1" dirty="0">
                <a:sym typeface="Wingdings" panose="05000000000000000000" pitchFamily="2" charset="2"/>
              </a:rPr>
              <a:t>oefening p32</a:t>
            </a:r>
            <a:endParaRPr lang="nl-BE" sz="3200" b="1" dirty="0"/>
          </a:p>
        </p:txBody>
      </p:sp>
    </p:spTree>
    <p:extLst>
      <p:ext uri="{BB962C8B-B14F-4D97-AF65-F5344CB8AC3E}">
        <p14:creationId xmlns:p14="http://schemas.microsoft.com/office/powerpoint/2010/main" val="84730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2.7.3 Schrijven is schrappen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90148"/>
          </a:xfrm>
        </p:spPr>
        <p:txBody>
          <a:bodyPr>
            <a:normAutofit fontScale="92500" lnSpcReduction="10000"/>
          </a:bodyPr>
          <a:lstStyle/>
          <a:p>
            <a:endParaRPr lang="nl-BE" dirty="0"/>
          </a:p>
          <a:p>
            <a:r>
              <a:rPr lang="nl-BE" sz="3600" u="sng" dirty="0"/>
              <a:t>Vergelijk</a:t>
            </a:r>
            <a:r>
              <a:rPr lang="nl-BE" sz="3600" dirty="0"/>
              <a:t>: vb. p33 </a:t>
            </a:r>
          </a:p>
          <a:p>
            <a:endParaRPr lang="nl-BE" sz="3600" dirty="0"/>
          </a:p>
          <a:p>
            <a:r>
              <a:rPr lang="nl-BE" sz="3600" u="sng" dirty="0"/>
              <a:t>Vermijd</a:t>
            </a:r>
            <a:r>
              <a:rPr lang="nl-BE" sz="3600" dirty="0"/>
              <a:t>:</a:t>
            </a:r>
          </a:p>
          <a:p>
            <a:r>
              <a:rPr lang="nl-BE" sz="3600" dirty="0"/>
              <a:t>-overbodige herhalingen</a:t>
            </a:r>
          </a:p>
          <a:p>
            <a:r>
              <a:rPr lang="nl-BE" sz="3600" dirty="0"/>
              <a:t>-pleonasmen</a:t>
            </a:r>
          </a:p>
          <a:p>
            <a:r>
              <a:rPr lang="nl-BE" sz="3600" dirty="0"/>
              <a:t>-omslachtige openers (lege woorden)</a:t>
            </a:r>
            <a:endParaRPr lang="nl-BE" sz="3200" dirty="0"/>
          </a:p>
          <a:p>
            <a:pPr algn="r"/>
            <a:r>
              <a:rPr lang="nl-BE" sz="3200" dirty="0">
                <a:sym typeface="Wingdings" panose="05000000000000000000" pitchFamily="2" charset="2"/>
              </a:rPr>
              <a:t></a:t>
            </a:r>
            <a:r>
              <a:rPr lang="nl-BE" sz="3200" b="1" dirty="0"/>
              <a:t>Oefening p34-35</a:t>
            </a:r>
            <a:endParaRPr lang="nl-BE" sz="2600" b="1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18" y="1850754"/>
            <a:ext cx="4431228" cy="34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2.7.4   Schrijf persoonlijk en lezergericht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  <a:p>
            <a:r>
              <a:rPr lang="nl-BE" sz="3200" u="sng" dirty="0"/>
              <a:t>1) Vermijd ouderwetse taal</a:t>
            </a:r>
          </a:p>
          <a:p>
            <a:r>
              <a:rPr lang="nl-BE" sz="3200" dirty="0"/>
              <a:t>=</a:t>
            </a:r>
            <a:r>
              <a:rPr lang="nl-BE" sz="3200" dirty="0" err="1"/>
              <a:t>vbn</a:t>
            </a:r>
            <a:r>
              <a:rPr lang="nl-BE" sz="3200" dirty="0"/>
              <a:t>. p36</a:t>
            </a:r>
          </a:p>
          <a:p>
            <a:endParaRPr lang="nl-BE" sz="3200" dirty="0">
              <a:sym typeface="Wingdings" panose="05000000000000000000" pitchFamily="2" charset="2"/>
            </a:endParaRPr>
          </a:p>
          <a:p>
            <a:pPr algn="r"/>
            <a:r>
              <a:rPr lang="nl-BE" sz="3200" dirty="0">
                <a:sym typeface="Wingdings" panose="05000000000000000000" pitchFamily="2" charset="2"/>
              </a:rPr>
              <a:t></a:t>
            </a:r>
            <a:r>
              <a:rPr lang="nl-BE" sz="3200" b="1" dirty="0">
                <a:sym typeface="Wingdings" panose="05000000000000000000" pitchFamily="2" charset="2"/>
              </a:rPr>
              <a:t>oefening p37</a:t>
            </a:r>
            <a:endParaRPr lang="nl-BE" sz="3200" b="1" dirty="0"/>
          </a:p>
        </p:txBody>
      </p:sp>
    </p:spTree>
    <p:extLst>
      <p:ext uri="{BB962C8B-B14F-4D97-AF65-F5344CB8AC3E}">
        <p14:creationId xmlns:p14="http://schemas.microsoft.com/office/powerpoint/2010/main" val="426266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/>
              <a:t>2) Spreek de lezer persoonlijk aan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  <a:p>
            <a:r>
              <a:rPr lang="nl-BE" sz="3200" dirty="0"/>
              <a:t>p38: juiste werkwoordsvormen bij ‘u’</a:t>
            </a:r>
          </a:p>
          <a:p>
            <a:endParaRPr lang="nl-BE" sz="3200" dirty="0"/>
          </a:p>
          <a:p>
            <a:pPr algn="r"/>
            <a:r>
              <a:rPr lang="nl-BE" sz="3200" dirty="0">
                <a:sym typeface="Wingdings" panose="05000000000000000000" pitchFamily="2" charset="2"/>
              </a:rPr>
              <a:t> oefening p38</a:t>
            </a:r>
            <a:endParaRPr lang="nl-BE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55" y="3522518"/>
            <a:ext cx="4422371" cy="27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5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 3) Vermijd overdreven gebruik van passieve </a:t>
            </a:r>
            <a:r>
              <a:rPr lang="nl-BE" sz="3200" dirty="0" err="1"/>
              <a:t>ww</a:t>
            </a:r>
            <a:r>
              <a:rPr lang="nl-BE" sz="3200" dirty="0"/>
              <a:t>-vormen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sz="3200" i="1" dirty="0"/>
              <a:t>Er wordt momenteel onderzocht hoe het probleem opgelost kan worden.</a:t>
            </a:r>
          </a:p>
          <a:p>
            <a:pPr marL="749808" lvl="4" indent="0">
              <a:buNone/>
            </a:pPr>
            <a:r>
              <a:rPr lang="nl-BE" sz="2600" dirty="0"/>
              <a:t>				vs.</a:t>
            </a:r>
          </a:p>
          <a:p>
            <a:r>
              <a:rPr lang="nl-BE" sz="3200" i="1" dirty="0"/>
              <a:t>Wij onderzoeken momenteel hoe we het probleem kunnen oplossen.</a:t>
            </a:r>
          </a:p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46472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(Goede) redenen voor passief p39/40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800" dirty="0"/>
              <a:t>1) onderwerp is niet bekend of niet belangrijk</a:t>
            </a:r>
          </a:p>
          <a:p>
            <a:pPr marL="0" indent="0">
              <a:buNone/>
            </a:pPr>
            <a:r>
              <a:rPr lang="nl-BE" sz="2800" dirty="0"/>
              <a:t>2) je wil om tactische redenen de verantwoordelijke(n) niet noemen</a:t>
            </a:r>
          </a:p>
          <a:p>
            <a:pPr marL="0" indent="0">
              <a:buNone/>
            </a:pPr>
            <a:r>
              <a:rPr lang="nl-BE" sz="2800" dirty="0"/>
              <a:t>3) om een zinsdeel te benadrukken</a:t>
            </a:r>
          </a:p>
          <a:p>
            <a:pPr marL="0" indent="0">
              <a:buNone/>
            </a:pPr>
            <a:r>
              <a:rPr lang="nl-BE" sz="2800" dirty="0"/>
              <a:t>4) om misverstanden te voorkomen</a:t>
            </a:r>
          </a:p>
          <a:p>
            <a:pPr marL="0" indent="0">
              <a:buNone/>
            </a:pPr>
            <a:r>
              <a:rPr lang="nl-BE" sz="2800" dirty="0"/>
              <a:t>5) om het zinsverband beter uit te drukken</a:t>
            </a:r>
          </a:p>
          <a:p>
            <a:pPr marL="0" indent="0">
              <a:buNone/>
            </a:pPr>
            <a:endParaRPr lang="nl-BE" sz="2800" dirty="0"/>
          </a:p>
          <a:p>
            <a:pPr marL="0" indent="0" algn="r">
              <a:buNone/>
            </a:pPr>
            <a:r>
              <a:rPr lang="nl-BE" sz="2800" dirty="0">
                <a:sym typeface="Wingdings" panose="05000000000000000000" pitchFamily="2" charset="2"/>
              </a:rPr>
              <a:t></a:t>
            </a:r>
            <a:r>
              <a:rPr lang="nl-BE" sz="2800" b="1" dirty="0"/>
              <a:t>Oef. p41-42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63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4) Vermijd naamwoordconstructies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sz="3200" dirty="0">
                <a:sym typeface="Wingdings" panose="05000000000000000000" pitchFamily="2" charset="2"/>
              </a:rPr>
              <a:t>Zinnen met veel werkwoorden zijn prettiger te lezen dan zinnen met weinig werkwoorden.</a:t>
            </a:r>
          </a:p>
          <a:p>
            <a:endParaRPr lang="nl-BE" sz="3200" dirty="0">
              <a:sym typeface="Wingdings" panose="05000000000000000000" pitchFamily="2" charset="2"/>
            </a:endParaRPr>
          </a:p>
          <a:p>
            <a:r>
              <a:rPr lang="nl-BE" sz="3200" dirty="0">
                <a:sym typeface="Wingdings" panose="05000000000000000000" pitchFamily="2" charset="2"/>
              </a:rPr>
              <a:t> </a:t>
            </a:r>
            <a:r>
              <a:rPr lang="nl-BE" sz="3200" b="1" dirty="0">
                <a:sym typeface="Wingdings" panose="05000000000000000000" pitchFamily="2" charset="2"/>
              </a:rPr>
              <a:t>oefening p43-44</a:t>
            </a:r>
            <a:endParaRPr lang="nl-BE" sz="3200" b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64" y="3224087"/>
            <a:ext cx="4460008" cy="29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DC34A-7D7A-43CC-BD49-35EDB1E3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4FA25D-614A-4F60-8F86-4C137986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180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2.8   Vorm van een brief/e-mail       p45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sz="2800" dirty="0"/>
              <a:t>&lt; </a:t>
            </a:r>
            <a:r>
              <a:rPr lang="nl-BE" sz="2800" i="1" dirty="0"/>
              <a:t>Belgisch Instituut voor Normalisatie </a:t>
            </a:r>
            <a:r>
              <a:rPr lang="nl-BE" sz="2800" dirty="0"/>
              <a:t>(BIN) (°2002)</a:t>
            </a:r>
          </a:p>
          <a:p>
            <a:endParaRPr lang="nl-BE" sz="2800" dirty="0"/>
          </a:p>
          <a:p>
            <a:r>
              <a:rPr lang="nl-BE" sz="2800" u="sng" dirty="0"/>
              <a:t>Doelstellingen</a:t>
            </a:r>
            <a:r>
              <a:rPr lang="nl-BE" sz="2800" dirty="0"/>
              <a:t>: </a:t>
            </a:r>
          </a:p>
          <a:p>
            <a:r>
              <a:rPr lang="nl-BE" sz="2800" dirty="0"/>
              <a:t>- grotere leesbaarheid</a:t>
            </a:r>
          </a:p>
          <a:p>
            <a:r>
              <a:rPr lang="nl-BE" sz="2800" dirty="0"/>
              <a:t>- eenvoud</a:t>
            </a:r>
          </a:p>
          <a:p>
            <a:r>
              <a:rPr lang="nl-BE" sz="2800" dirty="0"/>
              <a:t>- uniformiteit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0" y="2884594"/>
            <a:ext cx="2984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2.1. Telefoon 		vs. 		e-mail/brief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buNone/>
            </a:pPr>
            <a:r>
              <a:rPr lang="nl-BE" sz="2600" dirty="0"/>
              <a:t>					</a:t>
            </a:r>
            <a:r>
              <a:rPr lang="nl-BE" sz="4000" b="1" dirty="0">
                <a:sym typeface="Wingdings 2" panose="05020102010507070707" pitchFamily="18" charset="2"/>
              </a:rPr>
              <a:t></a:t>
            </a:r>
            <a:r>
              <a:rPr lang="nl-BE" sz="2600" dirty="0"/>
              <a:t>	</a:t>
            </a:r>
            <a:r>
              <a:rPr lang="nl-BE" sz="3200" dirty="0"/>
              <a:t>zwart op wit</a:t>
            </a:r>
          </a:p>
          <a:p>
            <a:endParaRPr lang="nl-BE" sz="3200" dirty="0"/>
          </a:p>
          <a:p>
            <a:pPr marL="201168" lvl="1" indent="0">
              <a:buNone/>
            </a:pPr>
            <a:r>
              <a:rPr lang="nl-BE" sz="3000" dirty="0"/>
              <a:t>					</a:t>
            </a:r>
            <a:r>
              <a:rPr lang="nl-BE" sz="4000" b="1" dirty="0">
                <a:sym typeface="Wingdings 2" panose="05020102010507070707" pitchFamily="18" charset="2"/>
              </a:rPr>
              <a:t></a:t>
            </a:r>
            <a:r>
              <a:rPr lang="nl-BE" sz="3000" dirty="0"/>
              <a:t>	geen non-verbale feedback!</a:t>
            </a:r>
          </a:p>
          <a:p>
            <a:pPr marL="201168" lvl="1" indent="0">
              <a:buNone/>
            </a:pPr>
            <a:r>
              <a:rPr lang="nl-BE" sz="3000" dirty="0"/>
              <a:t>						bindend</a:t>
            </a:r>
          </a:p>
          <a:p>
            <a:pPr marL="384048" lvl="2" indent="0">
              <a:buNone/>
            </a:pPr>
            <a:endParaRPr lang="nl-BE" sz="3200" dirty="0"/>
          </a:p>
          <a:p>
            <a:pPr marL="384048" lvl="2" indent="0">
              <a:buNone/>
            </a:pPr>
            <a:endParaRPr lang="nl-BE" sz="3200" dirty="0"/>
          </a:p>
          <a:p>
            <a:pPr marL="384048" lvl="2" indent="0">
              <a:buNone/>
            </a:pPr>
            <a:r>
              <a:rPr lang="nl-BE" sz="3200" dirty="0"/>
              <a:t>					!	Visitekaartje! (vorm/stijl…)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25" y="2059785"/>
            <a:ext cx="3555856" cy="22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www.calliope.be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800" dirty="0">
                <a:sym typeface="Wingdings" panose="05000000000000000000" pitchFamily="2" charset="2"/>
              </a:rPr>
              <a:t> Briefconventies: BIN-norm</a:t>
            </a:r>
            <a:endParaRPr lang="nl-BE" sz="2800" dirty="0"/>
          </a:p>
          <a:p>
            <a:endParaRPr lang="nl-BE" sz="2800" dirty="0"/>
          </a:p>
          <a:p>
            <a:pPr lvl="2"/>
            <a:r>
              <a:rPr lang="nl-BE" sz="2200" dirty="0"/>
              <a:t>Zie voorbeeldbrief</a:t>
            </a:r>
          </a:p>
          <a:p>
            <a:pPr marL="384048" lvl="2" indent="0">
              <a:buNone/>
            </a:pPr>
            <a:r>
              <a:rPr lang="nl-BE" sz="2200" dirty="0">
                <a:hlinkClick r:id="rId3"/>
              </a:rPr>
              <a:t>http://www.calliope.be/dutch/html/resources/92/9283D9EA-BF95-4C34-98C4-AE3407225434/lucida_13_06.pdf</a:t>
            </a:r>
            <a:r>
              <a:rPr lang="nl-BE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776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758537"/>
            <a:ext cx="10058400" cy="51105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BE" sz="3200" dirty="0"/>
              <a:t>VASTE ONDERDELEN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3200" dirty="0"/>
              <a:t>onderwerp: niet vaag: p45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3200" dirty="0"/>
              <a:t>aanspreking p46-47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3200" dirty="0"/>
              <a:t>spatie tussen alinea’s (‘adempauze’) p47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3200" dirty="0"/>
              <a:t>slotformule p47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54" y="758537"/>
            <a:ext cx="4036287" cy="26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N.B.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3200" dirty="0"/>
              <a:t>bijlage / bestandsnaam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3200" dirty="0"/>
              <a:t>leesbaar lettertype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3200" dirty="0"/>
              <a:t>!!elektronische handtekening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3200" dirty="0"/>
              <a:t>antwoord binnen 24 uur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221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mail schrijven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sz="3200" b="1" u="sng" dirty="0"/>
              <a:t>Zie opgave </a:t>
            </a:r>
            <a:r>
              <a:rPr lang="nl-BE" sz="3200" b="1" u="sng" dirty="0" err="1"/>
              <a:t>Bb</a:t>
            </a:r>
            <a:r>
              <a:rPr lang="nl-BE" sz="3200" b="1" u="sng" dirty="0"/>
              <a:t>:</a:t>
            </a:r>
          </a:p>
          <a:p>
            <a:r>
              <a:rPr lang="nl-BE" sz="3200" dirty="0"/>
              <a:t>2 korte mails</a:t>
            </a:r>
          </a:p>
          <a:p>
            <a:r>
              <a:rPr lang="nl-BE" sz="3200" dirty="0"/>
              <a:t>1 langere mail</a:t>
            </a:r>
          </a:p>
          <a:p>
            <a:r>
              <a:rPr lang="nl-BE" sz="3200" dirty="0"/>
              <a:t>voorbeelden van slechte mails</a:t>
            </a:r>
          </a:p>
          <a:p>
            <a:r>
              <a:rPr lang="nl-BE" sz="3200" dirty="0"/>
              <a:t>2 extra oefenmails</a:t>
            </a:r>
          </a:p>
        </p:txBody>
      </p:sp>
    </p:spTree>
    <p:extLst>
      <p:ext uri="{BB962C8B-B14F-4D97-AF65-F5344CB8AC3E}">
        <p14:creationId xmlns:p14="http://schemas.microsoft.com/office/powerpoint/2010/main" val="428712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2.2 Brief vs. e-mail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  <a:p>
            <a:r>
              <a:rPr lang="nl-BE" sz="3200" dirty="0"/>
              <a:t>brief = ‘knop in je hoofd’ naar formeler</a:t>
            </a:r>
          </a:p>
          <a:p>
            <a:endParaRPr lang="nl-BE" sz="3200" dirty="0"/>
          </a:p>
          <a:p>
            <a:r>
              <a:rPr lang="nl-BE" sz="3200" dirty="0"/>
              <a:t>vs.</a:t>
            </a:r>
          </a:p>
          <a:p>
            <a:endParaRPr lang="nl-BE" sz="3200" dirty="0"/>
          </a:p>
          <a:p>
            <a:r>
              <a:rPr lang="nl-BE" sz="3200" dirty="0"/>
              <a:t>e-mail: varieert van heel informeel tot (heel) formeel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67" y="921809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1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2.3		Stel jezelf deze vragen: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dirty="0"/>
          </a:p>
          <a:p>
            <a:r>
              <a:rPr lang="nl-BE" sz="3200" dirty="0"/>
              <a:t>-Wie is mijn lezer?</a:t>
            </a:r>
          </a:p>
          <a:p>
            <a:r>
              <a:rPr lang="nl-BE" sz="3200" dirty="0"/>
              <a:t>-Wat is mijn schrijfdoel?</a:t>
            </a:r>
          </a:p>
          <a:p>
            <a:r>
              <a:rPr lang="nl-BE" sz="3200" dirty="0"/>
              <a:t>-Welke actie verwacht ik van de lezer?</a:t>
            </a:r>
          </a:p>
          <a:p>
            <a:endParaRPr lang="nl-BE" sz="3200" dirty="0"/>
          </a:p>
          <a:p>
            <a:pPr algn="r"/>
            <a:r>
              <a:rPr lang="nl-BE" sz="3200" dirty="0"/>
              <a:t>= ‘</a:t>
            </a:r>
            <a:r>
              <a:rPr lang="nl-BE" sz="3200" b="1" dirty="0" err="1"/>
              <a:t>audience</a:t>
            </a:r>
            <a:r>
              <a:rPr lang="nl-BE" sz="3200" b="1" dirty="0"/>
              <a:t> design</a:t>
            </a:r>
            <a:r>
              <a:rPr lang="nl-BE" sz="3200" dirty="0"/>
              <a:t>’</a:t>
            </a:r>
          </a:p>
          <a:p>
            <a:endParaRPr lang="nl-BE" sz="3200" dirty="0"/>
          </a:p>
          <a:p>
            <a:endParaRPr lang="nl-BE" sz="32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165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2.3		Vraag bij de lezer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sz="4400" dirty="0"/>
          </a:p>
          <a:p>
            <a:r>
              <a:rPr lang="nl-BE" sz="4400" dirty="0"/>
              <a:t>WHIE?*</a:t>
            </a:r>
          </a:p>
          <a:p>
            <a:endParaRPr lang="nl-BE" sz="4400" dirty="0"/>
          </a:p>
          <a:p>
            <a:pPr algn="r"/>
            <a:r>
              <a:rPr lang="nl-BE" sz="3600" dirty="0"/>
              <a:t>*Wat heb ik eraan?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98" y="3434293"/>
            <a:ext cx="3562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8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2.4 Opbouw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sz="3200" dirty="0"/>
          </a:p>
          <a:p>
            <a:r>
              <a:rPr lang="nl-BE" sz="3200" dirty="0"/>
              <a:t>-logisch (ook voor anderen)</a:t>
            </a:r>
          </a:p>
          <a:p>
            <a:endParaRPr lang="nl-BE" sz="3200" dirty="0"/>
          </a:p>
          <a:p>
            <a:r>
              <a:rPr lang="nl-BE" sz="3200" dirty="0"/>
              <a:t>-1 alinea = 1 idee</a:t>
            </a:r>
          </a:p>
          <a:p>
            <a:r>
              <a:rPr lang="nl-BE" sz="3200" dirty="0"/>
              <a:t>-alineagebruik = ademruimte</a:t>
            </a:r>
          </a:p>
          <a:p>
            <a:endParaRPr lang="nl-BE" sz="3200" dirty="0"/>
          </a:p>
          <a:p>
            <a:r>
              <a:rPr lang="nl-BE" sz="3200" dirty="0"/>
              <a:t>-signaalwoorden (= ‘cement’)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27" y="3940542"/>
            <a:ext cx="2310246" cy="23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5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2.5 Vormgeving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nl-BE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3200" dirty="0"/>
              <a:t>bladspiegel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sz="3200" dirty="0"/>
              <a:t>lettertype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sz="3200" dirty="0"/>
              <a:t>lettergrootte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sz="3200" dirty="0"/>
              <a:t>géén </a:t>
            </a:r>
            <a:r>
              <a:rPr lang="nl-BE" sz="3200" dirty="0" err="1"/>
              <a:t>emoticons</a:t>
            </a:r>
            <a:r>
              <a:rPr lang="nl-BE" sz="3200" dirty="0"/>
              <a:t>, sms-taal/chattaal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36" y="3412980"/>
            <a:ext cx="3810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2.6	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  <a:p>
            <a:r>
              <a:rPr lang="nl-BE" sz="3200" dirty="0"/>
              <a:t>Hou rekening met de lezer: </a:t>
            </a:r>
          </a:p>
          <a:p>
            <a:r>
              <a:rPr lang="nl-BE" sz="3200" dirty="0">
                <a:sym typeface="Wingdings" panose="05000000000000000000" pitchFamily="2" charset="2"/>
              </a:rPr>
              <a:t></a:t>
            </a:r>
            <a:r>
              <a:rPr lang="nl-BE" sz="3200" dirty="0"/>
              <a:t>kennis, verwachtingen, achtergrond</a:t>
            </a:r>
          </a:p>
          <a:p>
            <a:endParaRPr lang="nl-BE" sz="3200" dirty="0"/>
          </a:p>
          <a:p>
            <a:endParaRPr lang="nl-BE" sz="3200" dirty="0"/>
          </a:p>
          <a:p>
            <a:r>
              <a:rPr lang="nl-BE" sz="3200" dirty="0"/>
              <a:t>Anders schiet je brief/mail zijn doel voorbij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35" y="3182437"/>
            <a:ext cx="3209925" cy="2982402"/>
          </a:xfrm>
          <a:prstGeom prst="rect">
            <a:avLst/>
          </a:prstGeom>
        </p:spPr>
      </p:pic>
      <p:sp>
        <p:nvSpPr>
          <p:cNvPr id="5" name="Pijl: omlaag 4"/>
          <p:cNvSpPr/>
          <p:nvPr/>
        </p:nvSpPr>
        <p:spPr>
          <a:xfrm>
            <a:off x="3741490" y="3892491"/>
            <a:ext cx="780176" cy="75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06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2.7   STIJL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800" dirty="0"/>
              <a:t>2.7.1 		Vermijd moeilijke woorden</a:t>
            </a:r>
          </a:p>
          <a:p>
            <a:r>
              <a:rPr lang="nl-BE" sz="2800" dirty="0"/>
              <a:t>2.7.2 		Vermijd moeilijke zinnen</a:t>
            </a:r>
          </a:p>
          <a:p>
            <a:r>
              <a:rPr lang="nl-BE" sz="2800" dirty="0"/>
              <a:t>2.7.3 		Schrijven is schrappen</a:t>
            </a:r>
          </a:p>
          <a:p>
            <a:r>
              <a:rPr lang="nl-BE" sz="2800" dirty="0"/>
              <a:t>2.7.4 		Schrijf persoonlijk en lezergericht:</a:t>
            </a:r>
          </a:p>
          <a:p>
            <a:r>
              <a:rPr lang="nl-BE" sz="2800" dirty="0"/>
              <a:t>      		  1) vermijd ouderwetse taal</a:t>
            </a:r>
          </a:p>
          <a:p>
            <a:pPr marL="201168" lvl="1" indent="0">
              <a:buNone/>
            </a:pPr>
            <a:r>
              <a:rPr lang="nl-BE" sz="2800" dirty="0"/>
              <a:t>    		  2) spreek de lezer persoonlijk aan</a:t>
            </a:r>
          </a:p>
          <a:p>
            <a:pPr marL="201168" lvl="1" indent="0">
              <a:buNone/>
            </a:pPr>
            <a:r>
              <a:rPr lang="nl-BE" sz="2800" dirty="0"/>
              <a:t>       		  3) vermijd overdreven gebruik van passieve </a:t>
            </a:r>
            <a:r>
              <a:rPr lang="nl-BE" sz="2800" dirty="0" err="1"/>
              <a:t>ww</a:t>
            </a:r>
            <a:r>
              <a:rPr lang="nl-BE" sz="2800" dirty="0"/>
              <a:t>-vormen</a:t>
            </a:r>
          </a:p>
          <a:p>
            <a:pPr marL="201168" lvl="1" indent="0">
              <a:buNone/>
            </a:pPr>
            <a:r>
              <a:rPr lang="nl-BE" sz="2800" dirty="0"/>
              <a:t>       		  4) vermijd naamwoordconstructies</a:t>
            </a:r>
          </a:p>
          <a:p>
            <a:pPr marL="201168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0955208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14724</TotalTime>
  <Words>461</Words>
  <Application>Microsoft Office PowerPoint</Application>
  <PresentationFormat>Breedbeeld</PresentationFormat>
  <Paragraphs>147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Wingdings</vt:lpstr>
      <vt:lpstr>Wingdings 2</vt:lpstr>
      <vt:lpstr>Terugblik</vt:lpstr>
      <vt:lpstr>Schrijven</vt:lpstr>
      <vt:lpstr>2.1. Telefoon   vs.   e-mail/brief</vt:lpstr>
      <vt:lpstr>2.2 Brief vs. e-mail</vt:lpstr>
      <vt:lpstr>2.3  Stel jezelf deze vragen:</vt:lpstr>
      <vt:lpstr>2.3  Vraag bij de lezer</vt:lpstr>
      <vt:lpstr>2.4 Opbouw</vt:lpstr>
      <vt:lpstr>2.5 Vormgeving</vt:lpstr>
      <vt:lpstr>2.6 Inhoud</vt:lpstr>
      <vt:lpstr>2.7   STIJL</vt:lpstr>
      <vt:lpstr>2.7.1   Vermijd moeilijke woorden</vt:lpstr>
      <vt:lpstr>2.7.2  Vermijd moeilijke zinnen</vt:lpstr>
      <vt:lpstr>2.7.3 Schrijven is schrappen</vt:lpstr>
      <vt:lpstr>2.7.4   Schrijf persoonlijk en lezergericht</vt:lpstr>
      <vt:lpstr>2) Spreek de lezer persoonlijk aan</vt:lpstr>
      <vt:lpstr> 3) Vermijd overdreven gebruik van passieve ww-vormen</vt:lpstr>
      <vt:lpstr>(Goede) redenen voor passief p39/40</vt:lpstr>
      <vt:lpstr>4) Vermijd naamwoordconstructies</vt:lpstr>
      <vt:lpstr>PowerPoint-presentatie</vt:lpstr>
      <vt:lpstr>2.8   Vorm van een brief/e-mail       p45</vt:lpstr>
      <vt:lpstr>www.calliope.be</vt:lpstr>
      <vt:lpstr>PowerPoint-presentatie</vt:lpstr>
      <vt:lpstr>N.B.</vt:lpstr>
      <vt:lpstr>Oefeningen op mail schrijven</vt:lpstr>
    </vt:vector>
  </TitlesOfParts>
  <Company>PXL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Schrijven</dc:title>
  <dc:creator>Saskia Schoefs</dc:creator>
  <cp:lastModifiedBy>Saskia Schoefs</cp:lastModifiedBy>
  <cp:revision>53</cp:revision>
  <dcterms:created xsi:type="dcterms:W3CDTF">2014-02-22T23:03:32Z</dcterms:created>
  <dcterms:modified xsi:type="dcterms:W3CDTF">2018-03-27T20:15:26Z</dcterms:modified>
</cp:coreProperties>
</file>