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98" r:id="rId4"/>
    <p:sldMasterId id="2147483699" r:id="rId5"/>
    <p:sldMasterId id="2147483700" r:id="rId6"/>
    <p:sldMasterId id="2147483701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2" name="Tim Dupont"/>
  <p:cmAuthor clrIdx="1" id="1" initials="" lastIdx="1" name="Sam Van Rijn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33" Type="http://schemas.openxmlformats.org/officeDocument/2006/relationships/slide" Target="slides/slide25.xml"/><Relationship Id="rId10" Type="http://schemas.openxmlformats.org/officeDocument/2006/relationships/slide" Target="slides/slide2.xml"/><Relationship Id="rId32" Type="http://schemas.openxmlformats.org/officeDocument/2006/relationships/slide" Target="slides/slide24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34" Type="http://schemas.openxmlformats.org/officeDocument/2006/relationships/slide" Target="slides/slide26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9-03-04T07:42:47.609">
    <p:pos x="2263" y="93"/>
    <p:text>I added the goals. ;-)</p:text>
  </p:cm>
  <p:cm authorId="1" idx="1" dt="2019-03-04T07:39:17.298">
    <p:pos x="2263" y="93"/>
    <p:text>Thanks!</p:text>
  </p:cm>
  <p:cm authorId="0" idx="2" dt="2019-03-04T07:42:47.609">
    <p:pos x="2263" y="93"/>
    <p:text>NP! Wish I could be there! But cloning isn't allowed ;-)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502f099894_4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g502f099894_4_4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51b90d0c3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g51b90d0c39_0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e15a61379f08d28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https://www.neverstopbuilding.com/blog/minimax</a:t>
            </a:r>
            <a:endParaRPr/>
          </a:p>
        </p:txBody>
      </p:sp>
      <p:sp>
        <p:nvSpPr>
          <p:cNvPr id="488" name="Google Shape;488;ge15a61379f08d28_1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e15a61379f08d28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ge15a61379f08d28_2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502f099894_4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g502f099894_4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e15a61379f08d28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ge15a61379f08d28_2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e15a61379f08d28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ge15a61379f08d28_2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4fe3bc075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g4fe3bc0753_0_1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502e01ec4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g502e01ec47_1_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e15a61379f08d28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ge15a61379f08d28_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4f8956a2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g4f8956a201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502e01ec47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g502e01ec47_5_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502e01ec47_5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g502e01ec47_5_5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e15a61379f08d28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ge15a61379f08d28_13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e15a61379f08d28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ge15a61379f08d28_14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502f099894_4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g502f099894_4_15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e15a61379f08d28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ge15a61379f08d28_15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e15a61379f08d28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ge15a61379f08d28_16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4fe3bc075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g4fe3bc0753_0_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509592133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g5095921332_0_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509592133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g5095921332_0_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51b90d0c39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g51b90d0c39_6_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502f09989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g502f099894_1_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502f099894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g502f099894_6_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15a61379f08d28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ge15a61379f08d28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5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jp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Relationship Id="rId3" Type="http://schemas.openxmlformats.org/officeDocument/2006/relationships/image" Target="../media/image7.jp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eeg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1820918" y="4767263"/>
            <a:ext cx="1058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628650" y="4767263"/>
            <a:ext cx="1058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0" name="Google Shape;60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62043" y="4719042"/>
            <a:ext cx="1853305" cy="354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en object" type="obj">
  <p:cSld name="OBJEC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0" type="dt"/>
          </p:nvPr>
        </p:nvSpPr>
        <p:spPr>
          <a:xfrm>
            <a:off x="1820918" y="4767263"/>
            <a:ext cx="1058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628650" y="4767263"/>
            <a:ext cx="1058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62043" y="4719042"/>
            <a:ext cx="1853305" cy="354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dia" type="title">
  <p:cSld name="TITL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ctrTitle"/>
          </p:nvPr>
        </p:nvSpPr>
        <p:spPr>
          <a:xfrm>
            <a:off x="1142999" y="834885"/>
            <a:ext cx="6858000" cy="15252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6"/>
          <p:cNvSpPr txBox="1"/>
          <p:nvPr>
            <p:ph idx="1" type="subTitle"/>
          </p:nvPr>
        </p:nvSpPr>
        <p:spPr>
          <a:xfrm>
            <a:off x="2773016" y="2492135"/>
            <a:ext cx="3597900" cy="16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1820918" y="4767263"/>
            <a:ext cx="1058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628650" y="4767263"/>
            <a:ext cx="1058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64820" y="2628265"/>
            <a:ext cx="2768822" cy="2515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45346" y="4686588"/>
            <a:ext cx="1853305" cy="354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Titeldia">
  <p:cSld name="3_Titeldia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ctrTitle"/>
          </p:nvPr>
        </p:nvSpPr>
        <p:spPr>
          <a:xfrm>
            <a:off x="1142999" y="834885"/>
            <a:ext cx="6858000" cy="15252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1" type="subTitle"/>
          </p:nvPr>
        </p:nvSpPr>
        <p:spPr>
          <a:xfrm>
            <a:off x="2773016" y="2492135"/>
            <a:ext cx="3597900" cy="16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7563250" y="4767263"/>
            <a:ext cx="1058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6370982" y="4767263"/>
            <a:ext cx="1058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45346" y="4686588"/>
            <a:ext cx="1853305" cy="354518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256" y="2628265"/>
            <a:ext cx="2768822" cy="25152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el en object">
  <p:cSld name="1_Titel en objec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8"/>
          <p:cNvSpPr txBox="1"/>
          <p:nvPr>
            <p:ph idx="10" type="dt"/>
          </p:nvPr>
        </p:nvSpPr>
        <p:spPr>
          <a:xfrm>
            <a:off x="1820918" y="4767263"/>
            <a:ext cx="1058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8"/>
          <p:cNvSpPr txBox="1"/>
          <p:nvPr>
            <p:ph idx="12" type="sldNum"/>
          </p:nvPr>
        </p:nvSpPr>
        <p:spPr>
          <a:xfrm>
            <a:off x="628650" y="4767263"/>
            <a:ext cx="1058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62043" y="4719042"/>
            <a:ext cx="1853305" cy="354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angepaste indeling">
  <p:cSld name="Aangepaste indeling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1820918" y="4767263"/>
            <a:ext cx="1058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628650" y="4767263"/>
            <a:ext cx="1058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62043" y="4719042"/>
            <a:ext cx="1853305" cy="354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ekop" type="secHead">
  <p:cSld name="SECTION_HEADER">
    <p:bg>
      <p:bgPr>
        <a:solidFill>
          <a:srgbClr val="58A618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20"/>
          <p:cNvSpPr txBox="1"/>
          <p:nvPr>
            <p:ph idx="10" type="dt"/>
          </p:nvPr>
        </p:nvSpPr>
        <p:spPr>
          <a:xfrm>
            <a:off x="1820918" y="4767263"/>
            <a:ext cx="1058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20"/>
          <p:cNvSpPr txBox="1"/>
          <p:nvPr>
            <p:ph idx="12" type="sldNum"/>
          </p:nvPr>
        </p:nvSpPr>
        <p:spPr>
          <a:xfrm>
            <a:off x="628650" y="4767263"/>
            <a:ext cx="1058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62043" y="4719042"/>
            <a:ext cx="1853305" cy="354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oud van twee" type="twoObj">
  <p:cSld name="TWO_OBJECTS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21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21"/>
          <p:cNvSpPr txBox="1"/>
          <p:nvPr>
            <p:ph idx="10" type="dt"/>
          </p:nvPr>
        </p:nvSpPr>
        <p:spPr>
          <a:xfrm>
            <a:off x="1820918" y="4767263"/>
            <a:ext cx="1058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Google Shape;107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Google Shape;108;p21"/>
          <p:cNvSpPr txBox="1"/>
          <p:nvPr>
            <p:ph idx="12" type="sldNum"/>
          </p:nvPr>
        </p:nvSpPr>
        <p:spPr>
          <a:xfrm>
            <a:off x="628650" y="4767263"/>
            <a:ext cx="1058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62043" y="4719042"/>
            <a:ext cx="1853305" cy="354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gelijking" type="twoTxTwoObj">
  <p:cSld name="TWO_OBJECTS_WITH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Google Shape;113;p22"/>
          <p:cNvSpPr txBox="1"/>
          <p:nvPr>
            <p:ph idx="2" type="body"/>
          </p:nvPr>
        </p:nvSpPr>
        <p:spPr>
          <a:xfrm>
            <a:off x="629841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Google Shape;114;p22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22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22"/>
          <p:cNvSpPr txBox="1"/>
          <p:nvPr>
            <p:ph idx="10" type="dt"/>
          </p:nvPr>
        </p:nvSpPr>
        <p:spPr>
          <a:xfrm>
            <a:off x="1820918" y="4767263"/>
            <a:ext cx="1058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Google Shape;117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Google Shape;118;p22"/>
          <p:cNvSpPr txBox="1"/>
          <p:nvPr>
            <p:ph idx="12" type="sldNum"/>
          </p:nvPr>
        </p:nvSpPr>
        <p:spPr>
          <a:xfrm>
            <a:off x="628650" y="4767263"/>
            <a:ext cx="1058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62043" y="4719042"/>
            <a:ext cx="1853305" cy="354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lleen titel" type="titleOnly">
  <p:cSld name="TITLE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23"/>
          <p:cNvSpPr txBox="1"/>
          <p:nvPr>
            <p:ph idx="10" type="dt"/>
          </p:nvPr>
        </p:nvSpPr>
        <p:spPr>
          <a:xfrm>
            <a:off x="1820918" y="4767263"/>
            <a:ext cx="1058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628650" y="4767263"/>
            <a:ext cx="1058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62043" y="4719042"/>
            <a:ext cx="1853305" cy="354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oud met bijschrift" type="objTx">
  <p:cSld name="OBJECT_WITH_CAPTION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810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" name="Google Shape;129;p24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Google Shape;130;p24"/>
          <p:cNvSpPr txBox="1"/>
          <p:nvPr>
            <p:ph idx="10" type="dt"/>
          </p:nvPr>
        </p:nvSpPr>
        <p:spPr>
          <a:xfrm>
            <a:off x="1820918" y="4767263"/>
            <a:ext cx="1058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Google Shape;131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Google Shape;132;p24"/>
          <p:cNvSpPr txBox="1"/>
          <p:nvPr>
            <p:ph idx="12" type="sldNum"/>
          </p:nvPr>
        </p:nvSpPr>
        <p:spPr>
          <a:xfrm>
            <a:off x="628650" y="4767263"/>
            <a:ext cx="1058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62043" y="4719042"/>
            <a:ext cx="1853305" cy="354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fbeelding met bijschrift" type="picTx">
  <p:cSld name="PICTURE_WITH_CAPTION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25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Google Shape;138;p25"/>
          <p:cNvSpPr txBox="1"/>
          <p:nvPr>
            <p:ph idx="10" type="dt"/>
          </p:nvPr>
        </p:nvSpPr>
        <p:spPr>
          <a:xfrm>
            <a:off x="1820918" y="4767263"/>
            <a:ext cx="1058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Google Shape;139;p2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" name="Google Shape;140;p25"/>
          <p:cNvSpPr txBox="1"/>
          <p:nvPr>
            <p:ph idx="12" type="sldNum"/>
          </p:nvPr>
        </p:nvSpPr>
        <p:spPr>
          <a:xfrm>
            <a:off x="628650" y="4767263"/>
            <a:ext cx="1058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1" name="Google Shape;141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62043" y="4719042"/>
            <a:ext cx="1853305" cy="354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en verticale tekst" type="vertTx">
  <p:cSld name="VERTICAL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5" name="Google Shape;145;p26"/>
          <p:cNvSpPr txBox="1"/>
          <p:nvPr>
            <p:ph idx="10" type="dt"/>
          </p:nvPr>
        </p:nvSpPr>
        <p:spPr>
          <a:xfrm>
            <a:off x="1820918" y="4767263"/>
            <a:ext cx="1058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Google Shape;146;p2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7" name="Google Shape;147;p26"/>
          <p:cNvSpPr txBox="1"/>
          <p:nvPr>
            <p:ph idx="12" type="sldNum"/>
          </p:nvPr>
        </p:nvSpPr>
        <p:spPr>
          <a:xfrm>
            <a:off x="628650" y="4767263"/>
            <a:ext cx="1058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8" name="Google Shape;148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62043" y="4719042"/>
            <a:ext cx="1853305" cy="354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e titel en tekst" type="vertTitleAndTx">
  <p:cSld name="VERTICAL_TITLE_AND_VERTICAL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2" name="Google Shape;152;p27"/>
          <p:cNvSpPr txBox="1"/>
          <p:nvPr>
            <p:ph idx="10" type="dt"/>
          </p:nvPr>
        </p:nvSpPr>
        <p:spPr>
          <a:xfrm>
            <a:off x="1820918" y="4767263"/>
            <a:ext cx="1058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3" name="Google Shape;153;p2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4" name="Google Shape;154;p27"/>
          <p:cNvSpPr txBox="1"/>
          <p:nvPr>
            <p:ph idx="12" type="sldNum"/>
          </p:nvPr>
        </p:nvSpPr>
        <p:spPr>
          <a:xfrm>
            <a:off x="628650" y="4767263"/>
            <a:ext cx="1058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5" name="Google Shape;155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62043" y="4719042"/>
            <a:ext cx="1853305" cy="354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4" name="Google Shape;164;p29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5" name="Google Shape;165;p2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6" name="Google Shape;166;p2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7" name="Google Shape;167;p2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0" name="Google Shape;170;p30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71" name="Google Shape;171;p3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2" name="Google Shape;172;p3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3" name="Google Shape;173;p3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6" name="Google Shape;176;p31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77" name="Google Shape;177;p3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8" name="Google Shape;178;p3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9" name="Google Shape;179;p3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2" name="Google Shape;182;p32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3" name="Google Shape;183;p32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4" name="Google Shape;184;p3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5" name="Google Shape;185;p3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6" name="Google Shape;186;p3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9" name="Google Shape;189;p33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90" name="Google Shape;190;p33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1" name="Google Shape;191;p33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92" name="Google Shape;192;p33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3" name="Google Shape;193;p3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4" name="Google Shape;194;p3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5" name="Google Shape;195;p3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8" name="Google Shape;198;p3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9" name="Google Shape;199;p3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0" name="Google Shape;200;p3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3" name="Google Shape;203;p3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4" name="Google Shape;204;p3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6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7" name="Google Shape;207;p36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208" name="Google Shape;208;p36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209" name="Google Shape;209;p3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0" name="Google Shape;210;p3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1" name="Google Shape;211;p3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7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4" name="Google Shape;214;p37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5" name="Google Shape;215;p37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216" name="Google Shape;216;p3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7" name="Google Shape;217;p3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8" name="Google Shape;218;p3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1" name="Google Shape;221;p38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22" name="Google Shape;222;p3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3" name="Google Shape;223;p3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4" name="Google Shape;224;p3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9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7" name="Google Shape;227;p39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28" name="Google Shape;228;p3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9" name="Google Shape;229;p3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0" name="Google Shape;230;p3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eeg" type="blank">
  <p:cSld name="BLANK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1"/>
          <p:cNvSpPr txBox="1"/>
          <p:nvPr>
            <p:ph idx="10" type="dt"/>
          </p:nvPr>
        </p:nvSpPr>
        <p:spPr>
          <a:xfrm>
            <a:off x="1820918" y="4767263"/>
            <a:ext cx="1058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9" name="Google Shape;239;p4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0" name="Google Shape;240;p41"/>
          <p:cNvSpPr txBox="1"/>
          <p:nvPr>
            <p:ph idx="12" type="sldNum"/>
          </p:nvPr>
        </p:nvSpPr>
        <p:spPr>
          <a:xfrm>
            <a:off x="628650" y="4767263"/>
            <a:ext cx="1058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1" name="Google Shape;241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62043" y="4719042"/>
            <a:ext cx="1853305" cy="354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en object" type="obj">
  <p:cSld name="OBJECT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4" name="Google Shape;244;p42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5" name="Google Shape;245;p42"/>
          <p:cNvSpPr txBox="1"/>
          <p:nvPr>
            <p:ph idx="10" type="dt"/>
          </p:nvPr>
        </p:nvSpPr>
        <p:spPr>
          <a:xfrm>
            <a:off x="1820918" y="4767263"/>
            <a:ext cx="1058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6" name="Google Shape;246;p4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7" name="Google Shape;247;p42"/>
          <p:cNvSpPr txBox="1"/>
          <p:nvPr>
            <p:ph idx="12" type="sldNum"/>
          </p:nvPr>
        </p:nvSpPr>
        <p:spPr>
          <a:xfrm>
            <a:off x="628650" y="4767263"/>
            <a:ext cx="1058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8" name="Google Shape;248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62043" y="4719042"/>
            <a:ext cx="1853305" cy="354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dia" type="title">
  <p:cSld name="TITLE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3"/>
          <p:cNvSpPr txBox="1"/>
          <p:nvPr>
            <p:ph type="ctrTitle"/>
          </p:nvPr>
        </p:nvSpPr>
        <p:spPr>
          <a:xfrm>
            <a:off x="1142999" y="834885"/>
            <a:ext cx="6858000" cy="15252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1" name="Google Shape;251;p43"/>
          <p:cNvSpPr txBox="1"/>
          <p:nvPr>
            <p:ph idx="1" type="subTitle"/>
          </p:nvPr>
        </p:nvSpPr>
        <p:spPr>
          <a:xfrm>
            <a:off x="2773016" y="2492135"/>
            <a:ext cx="3597900" cy="16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2" name="Google Shape;252;p43"/>
          <p:cNvSpPr txBox="1"/>
          <p:nvPr>
            <p:ph idx="10" type="dt"/>
          </p:nvPr>
        </p:nvSpPr>
        <p:spPr>
          <a:xfrm>
            <a:off x="1820918" y="4767263"/>
            <a:ext cx="1058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3" name="Google Shape;253;p43"/>
          <p:cNvSpPr txBox="1"/>
          <p:nvPr>
            <p:ph idx="12" type="sldNum"/>
          </p:nvPr>
        </p:nvSpPr>
        <p:spPr>
          <a:xfrm>
            <a:off x="628650" y="4767263"/>
            <a:ext cx="1058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4" name="Google Shape;254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64820" y="2628265"/>
            <a:ext cx="2768822" cy="2515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45346" y="4686588"/>
            <a:ext cx="1853305" cy="354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Titeldia">
  <p:cSld name="3_Titeldia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4"/>
          <p:cNvSpPr txBox="1"/>
          <p:nvPr>
            <p:ph type="ctrTitle"/>
          </p:nvPr>
        </p:nvSpPr>
        <p:spPr>
          <a:xfrm>
            <a:off x="1142999" y="834885"/>
            <a:ext cx="6858000" cy="15252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8" name="Google Shape;258;p44"/>
          <p:cNvSpPr txBox="1"/>
          <p:nvPr>
            <p:ph idx="1" type="subTitle"/>
          </p:nvPr>
        </p:nvSpPr>
        <p:spPr>
          <a:xfrm>
            <a:off x="2773016" y="2492135"/>
            <a:ext cx="3597900" cy="16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9" name="Google Shape;259;p44"/>
          <p:cNvSpPr txBox="1"/>
          <p:nvPr>
            <p:ph idx="10" type="dt"/>
          </p:nvPr>
        </p:nvSpPr>
        <p:spPr>
          <a:xfrm>
            <a:off x="7563250" y="4767263"/>
            <a:ext cx="1058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0" name="Google Shape;260;p44"/>
          <p:cNvSpPr txBox="1"/>
          <p:nvPr>
            <p:ph idx="12" type="sldNum"/>
          </p:nvPr>
        </p:nvSpPr>
        <p:spPr>
          <a:xfrm>
            <a:off x="6370982" y="4767263"/>
            <a:ext cx="1058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1" name="Google Shape;261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45346" y="4686588"/>
            <a:ext cx="1853305" cy="3545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256" y="2628265"/>
            <a:ext cx="2768822" cy="25152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el en object">
  <p:cSld name="1_Titel en object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5" name="Google Shape;265;p4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6" name="Google Shape;266;p45"/>
          <p:cNvSpPr txBox="1"/>
          <p:nvPr>
            <p:ph idx="10" type="dt"/>
          </p:nvPr>
        </p:nvSpPr>
        <p:spPr>
          <a:xfrm>
            <a:off x="1820918" y="4767263"/>
            <a:ext cx="1058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7" name="Google Shape;267;p4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8" name="Google Shape;268;p45"/>
          <p:cNvSpPr txBox="1"/>
          <p:nvPr>
            <p:ph idx="12" type="sldNum"/>
          </p:nvPr>
        </p:nvSpPr>
        <p:spPr>
          <a:xfrm>
            <a:off x="628650" y="4767263"/>
            <a:ext cx="1058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9" name="Google Shape;269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62043" y="4719042"/>
            <a:ext cx="1853305" cy="354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angepaste indeling">
  <p:cSld name="Aangepaste indeling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2" name="Google Shape;272;p46"/>
          <p:cNvSpPr txBox="1"/>
          <p:nvPr>
            <p:ph idx="10" type="dt"/>
          </p:nvPr>
        </p:nvSpPr>
        <p:spPr>
          <a:xfrm>
            <a:off x="1820918" y="4767263"/>
            <a:ext cx="1058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3" name="Google Shape;273;p4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4" name="Google Shape;274;p46"/>
          <p:cNvSpPr txBox="1"/>
          <p:nvPr>
            <p:ph idx="12" type="sldNum"/>
          </p:nvPr>
        </p:nvSpPr>
        <p:spPr>
          <a:xfrm>
            <a:off x="628650" y="4767263"/>
            <a:ext cx="1058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5" name="Google Shape;275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62043" y="4719042"/>
            <a:ext cx="1853305" cy="354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ekop" type="secHead">
  <p:cSld name="SECTION_HEADER">
    <p:bg>
      <p:bgPr>
        <a:solidFill>
          <a:srgbClr val="58A618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7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8" name="Google Shape;278;p47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9" name="Google Shape;279;p47"/>
          <p:cNvSpPr txBox="1"/>
          <p:nvPr>
            <p:ph idx="10" type="dt"/>
          </p:nvPr>
        </p:nvSpPr>
        <p:spPr>
          <a:xfrm>
            <a:off x="1820918" y="4767263"/>
            <a:ext cx="1058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0" name="Google Shape;280;p4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1" name="Google Shape;281;p47"/>
          <p:cNvSpPr txBox="1"/>
          <p:nvPr>
            <p:ph idx="12" type="sldNum"/>
          </p:nvPr>
        </p:nvSpPr>
        <p:spPr>
          <a:xfrm>
            <a:off x="628650" y="4767263"/>
            <a:ext cx="1058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2" name="Google Shape;282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62043" y="4719042"/>
            <a:ext cx="1853305" cy="354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oud van twee" type="twoObj">
  <p:cSld name="TWO_OBJECTS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5" name="Google Shape;285;p48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6" name="Google Shape;286;p48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7" name="Google Shape;287;p48"/>
          <p:cNvSpPr txBox="1"/>
          <p:nvPr>
            <p:ph idx="10" type="dt"/>
          </p:nvPr>
        </p:nvSpPr>
        <p:spPr>
          <a:xfrm>
            <a:off x="1820918" y="4767263"/>
            <a:ext cx="1058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8" name="Google Shape;288;p4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9" name="Google Shape;289;p48"/>
          <p:cNvSpPr txBox="1"/>
          <p:nvPr>
            <p:ph idx="12" type="sldNum"/>
          </p:nvPr>
        </p:nvSpPr>
        <p:spPr>
          <a:xfrm>
            <a:off x="628650" y="4767263"/>
            <a:ext cx="1058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0" name="Google Shape;290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62043" y="4719042"/>
            <a:ext cx="1853305" cy="354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gelijking" type="twoTxTwoObj">
  <p:cSld name="TWO_OBJECTS_WITH_TEXT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9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3" name="Google Shape;293;p49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4" name="Google Shape;294;p49"/>
          <p:cNvSpPr txBox="1"/>
          <p:nvPr>
            <p:ph idx="2" type="body"/>
          </p:nvPr>
        </p:nvSpPr>
        <p:spPr>
          <a:xfrm>
            <a:off x="629841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5" name="Google Shape;295;p49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6" name="Google Shape;296;p49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7" name="Google Shape;297;p49"/>
          <p:cNvSpPr txBox="1"/>
          <p:nvPr>
            <p:ph idx="10" type="dt"/>
          </p:nvPr>
        </p:nvSpPr>
        <p:spPr>
          <a:xfrm>
            <a:off x="1820918" y="4767263"/>
            <a:ext cx="1058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8" name="Google Shape;298;p4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9" name="Google Shape;299;p49"/>
          <p:cNvSpPr txBox="1"/>
          <p:nvPr>
            <p:ph idx="12" type="sldNum"/>
          </p:nvPr>
        </p:nvSpPr>
        <p:spPr>
          <a:xfrm>
            <a:off x="628650" y="4767263"/>
            <a:ext cx="1058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0" name="Google Shape;300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62043" y="4719042"/>
            <a:ext cx="1853305" cy="354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lleen titel" type="titleOnly">
  <p:cSld name="TITLE_ONLY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3" name="Google Shape;303;p50"/>
          <p:cNvSpPr txBox="1"/>
          <p:nvPr>
            <p:ph idx="10" type="dt"/>
          </p:nvPr>
        </p:nvSpPr>
        <p:spPr>
          <a:xfrm>
            <a:off x="1820918" y="4767263"/>
            <a:ext cx="1058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4" name="Google Shape;304;p5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5" name="Google Shape;305;p50"/>
          <p:cNvSpPr txBox="1"/>
          <p:nvPr>
            <p:ph idx="12" type="sldNum"/>
          </p:nvPr>
        </p:nvSpPr>
        <p:spPr>
          <a:xfrm>
            <a:off x="628650" y="4767263"/>
            <a:ext cx="1058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6" name="Google Shape;306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62043" y="4719042"/>
            <a:ext cx="1853305" cy="354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oud met bijschrift" type="objTx">
  <p:cSld name="OBJECT_WITH_CAPTION_TEXT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1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9" name="Google Shape;309;p51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810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0" name="Google Shape;310;p51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1" name="Google Shape;311;p51"/>
          <p:cNvSpPr txBox="1"/>
          <p:nvPr>
            <p:ph idx="10" type="dt"/>
          </p:nvPr>
        </p:nvSpPr>
        <p:spPr>
          <a:xfrm>
            <a:off x="1820918" y="4767263"/>
            <a:ext cx="1058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2" name="Google Shape;312;p5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3" name="Google Shape;313;p51"/>
          <p:cNvSpPr txBox="1"/>
          <p:nvPr>
            <p:ph idx="12" type="sldNum"/>
          </p:nvPr>
        </p:nvSpPr>
        <p:spPr>
          <a:xfrm>
            <a:off x="628650" y="4767263"/>
            <a:ext cx="1058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4" name="Google Shape;314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62043" y="4719042"/>
            <a:ext cx="1853305" cy="354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fbeelding met bijschrift" type="picTx">
  <p:cSld name="PICTURE_WITH_CAPTION_TEXT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2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7" name="Google Shape;317;p52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8" name="Google Shape;318;p52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9" name="Google Shape;319;p52"/>
          <p:cNvSpPr txBox="1"/>
          <p:nvPr>
            <p:ph idx="10" type="dt"/>
          </p:nvPr>
        </p:nvSpPr>
        <p:spPr>
          <a:xfrm>
            <a:off x="1820918" y="4767263"/>
            <a:ext cx="1058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0" name="Google Shape;320;p5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1" name="Google Shape;321;p52"/>
          <p:cNvSpPr txBox="1"/>
          <p:nvPr>
            <p:ph idx="12" type="sldNum"/>
          </p:nvPr>
        </p:nvSpPr>
        <p:spPr>
          <a:xfrm>
            <a:off x="628650" y="4767263"/>
            <a:ext cx="1058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2" name="Google Shape;322;p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62043" y="4719042"/>
            <a:ext cx="1853305" cy="354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en verticale tekst" type="vertTx">
  <p:cSld name="VERTICAL_TEXT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5" name="Google Shape;325;p53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6" name="Google Shape;326;p53"/>
          <p:cNvSpPr txBox="1"/>
          <p:nvPr>
            <p:ph idx="10" type="dt"/>
          </p:nvPr>
        </p:nvSpPr>
        <p:spPr>
          <a:xfrm>
            <a:off x="1820918" y="4767263"/>
            <a:ext cx="1058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7" name="Google Shape;327;p5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8" name="Google Shape;328;p53"/>
          <p:cNvSpPr txBox="1"/>
          <p:nvPr>
            <p:ph idx="12" type="sldNum"/>
          </p:nvPr>
        </p:nvSpPr>
        <p:spPr>
          <a:xfrm>
            <a:off x="628650" y="4767263"/>
            <a:ext cx="1058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9" name="Google Shape;329;p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62043" y="4719042"/>
            <a:ext cx="1853305" cy="354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e titel en tekst" type="vertTitleAndTx">
  <p:cSld name="VERTICAL_TITLE_AND_VERTICAL_TEXT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4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2" name="Google Shape;332;p54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3" name="Google Shape;333;p54"/>
          <p:cNvSpPr txBox="1"/>
          <p:nvPr>
            <p:ph idx="10" type="dt"/>
          </p:nvPr>
        </p:nvSpPr>
        <p:spPr>
          <a:xfrm>
            <a:off x="1820918" y="4767263"/>
            <a:ext cx="1058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4" name="Google Shape;334;p5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5" name="Google Shape;335;p54"/>
          <p:cNvSpPr txBox="1"/>
          <p:nvPr>
            <p:ph idx="12" type="sldNum"/>
          </p:nvPr>
        </p:nvSpPr>
        <p:spPr>
          <a:xfrm>
            <a:off x="628650" y="4767263"/>
            <a:ext cx="1058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6" name="Google Shape;336;p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62043" y="4719042"/>
            <a:ext cx="1853305" cy="354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theme" Target="../theme/theme4.xml"/><Relationship Id="rId1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5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3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0" type="dt"/>
          </p:nvPr>
        </p:nvSpPr>
        <p:spPr>
          <a:xfrm>
            <a:off x="1820918" y="4767263"/>
            <a:ext cx="1058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28650" y="4767263"/>
            <a:ext cx="1058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9" name="Google Shape;159;p2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" name="Google Shape;160;p2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1" name="Google Shape;161;p2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0"/>
          <p:cNvSpPr txBox="1"/>
          <p:nvPr>
            <p:ph idx="10" type="dt"/>
          </p:nvPr>
        </p:nvSpPr>
        <p:spPr>
          <a:xfrm>
            <a:off x="1820918" y="4767263"/>
            <a:ext cx="1058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3" name="Google Shape;233;p4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4" name="Google Shape;234;p40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5" name="Google Shape;235;p4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6" name="Google Shape;236;p40"/>
          <p:cNvSpPr txBox="1"/>
          <p:nvPr>
            <p:ph idx="12" type="sldNum"/>
          </p:nvPr>
        </p:nvSpPr>
        <p:spPr>
          <a:xfrm>
            <a:off x="628650" y="4767263"/>
            <a:ext cx="1058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Relationship Id="rId4" Type="http://schemas.openxmlformats.org/officeDocument/2006/relationships/image" Target="../media/image2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&amp; Robotics</a:t>
            </a:r>
            <a:endParaRPr/>
          </a:p>
        </p:txBody>
      </p:sp>
      <p:sp>
        <p:nvSpPr>
          <p:cNvPr id="342" name="Google Shape;342;p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space and game AI</a:t>
            </a:r>
            <a:endParaRPr/>
          </a:p>
        </p:txBody>
      </p:sp>
      <p:pic>
        <p:nvPicPr>
          <p:cNvPr id="343" name="Google Shape;343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3672" y="4386150"/>
            <a:ext cx="3396656" cy="4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"/>
              <a:t>MiniMax</a:t>
            </a:r>
            <a:endParaRPr i="0" sz="3300" u="none" cap="none" strike="noStrike">
              <a:solidFill>
                <a:schemeClr val="dk1"/>
              </a:solidFill>
            </a:endParaRPr>
          </a:p>
        </p:txBody>
      </p:sp>
      <p:sp>
        <p:nvSpPr>
          <p:cNvPr id="479" name="Google Shape;479;p64"/>
          <p:cNvSpPr txBox="1"/>
          <p:nvPr/>
        </p:nvSpPr>
        <p:spPr>
          <a:xfrm>
            <a:off x="457200" y="1200150"/>
            <a:ext cx="80580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Analysis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54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complexity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=&gt; Same as iterative deepening (search bounded by depth m): </a:t>
            </a:r>
            <a:r>
              <a:rPr b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O(b</a:t>
            </a:r>
            <a:r>
              <a:rPr b="1" baseline="30000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b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54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Space complexity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=&gt; Same as iterative deepening (search bounded by depth m): </a:t>
            </a:r>
            <a:r>
              <a:rPr b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O(b*m)</a:t>
            </a:r>
            <a:endParaRPr b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"/>
              <a:t>MiniMax: Tic-Tac-Toe</a:t>
            </a:r>
            <a:endParaRPr/>
          </a:p>
        </p:txBody>
      </p:sp>
      <p:sp>
        <p:nvSpPr>
          <p:cNvPr id="485" name="Google Shape;485;p65"/>
          <p:cNvSpPr txBox="1"/>
          <p:nvPr>
            <p:ph idx="1" type="body"/>
          </p:nvPr>
        </p:nvSpPr>
        <p:spPr>
          <a:xfrm>
            <a:off x="457200" y="1200150"/>
            <a:ext cx="80580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55600" lvl="0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Calibri"/>
              <a:buChar char="•"/>
            </a:pPr>
            <a:r>
              <a:rPr lang="en" sz="2000"/>
              <a:t>2 players: X and O</a:t>
            </a:r>
            <a:endParaRPr sz="2000"/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•"/>
            </a:pPr>
            <a:r>
              <a:rPr lang="en" sz="2000"/>
              <a:t>State representation of the board: i.e. matrix</a:t>
            </a:r>
            <a:endParaRPr sz="2000"/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•"/>
            </a:pPr>
            <a:r>
              <a:rPr lang="en" sz="2000"/>
              <a:t>Production rules:</a:t>
            </a:r>
            <a:endParaRPr sz="2000"/>
          </a:p>
          <a:p>
            <a:pPr indent="-355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X move: place X on a free spot on the board</a:t>
            </a:r>
            <a:endParaRPr sz="2000"/>
          </a:p>
          <a:p>
            <a:pPr indent="-355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O move: place O on a free spot on the board</a:t>
            </a:r>
            <a:endParaRPr sz="2000"/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•"/>
            </a:pPr>
            <a:r>
              <a:rPr lang="en" sz="2000"/>
              <a:t>Start state: empty board</a:t>
            </a:r>
            <a:endParaRPr sz="2000"/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•"/>
            </a:pPr>
            <a:r>
              <a:rPr lang="en" sz="2000"/>
              <a:t>Goal state: </a:t>
            </a:r>
            <a:endParaRPr sz="2000"/>
          </a:p>
          <a:p>
            <a:pPr indent="-355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3 X’s in a row </a:t>
            </a:r>
            <a:endParaRPr sz="2000"/>
          </a:p>
          <a:p>
            <a:pPr indent="-355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3 O’s in a row</a:t>
            </a:r>
            <a:endParaRPr sz="2000"/>
          </a:p>
          <a:p>
            <a:pPr indent="-355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Full board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6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"/>
              <a:t>MiniMax: Tic-Tac-Toe</a:t>
            </a:r>
            <a:endParaRPr/>
          </a:p>
        </p:txBody>
      </p:sp>
      <p:pic>
        <p:nvPicPr>
          <p:cNvPr id="491" name="Google Shape;491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6050" y="125719"/>
            <a:ext cx="2683246" cy="2002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3250" y="2506175"/>
            <a:ext cx="3188849" cy="2484649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66"/>
          <p:cNvSpPr txBox="1"/>
          <p:nvPr>
            <p:ph idx="1" type="body"/>
          </p:nvPr>
        </p:nvSpPr>
        <p:spPr>
          <a:xfrm>
            <a:off x="457200" y="1200150"/>
            <a:ext cx="37911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55600" lvl="0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b="1" lang="en" sz="2000">
                <a:solidFill>
                  <a:srgbClr val="000099"/>
                </a:solidFill>
              </a:rPr>
              <a:t>MAX</a:t>
            </a:r>
            <a:r>
              <a:rPr lang="en" sz="2000"/>
              <a:t>-player (X)</a:t>
            </a:r>
            <a:r>
              <a:rPr lang="en" sz="2000"/>
              <a:t> wins: +10</a:t>
            </a:r>
            <a:endParaRPr sz="2000"/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•"/>
            </a:pPr>
            <a:r>
              <a:rPr b="1" lang="en" sz="2000">
                <a:solidFill>
                  <a:srgbClr val="CC0000"/>
                </a:solidFill>
              </a:rPr>
              <a:t>MIN</a:t>
            </a:r>
            <a:r>
              <a:rPr lang="en" sz="2000"/>
              <a:t>-player (O)</a:t>
            </a:r>
            <a:r>
              <a:rPr lang="en" sz="2000"/>
              <a:t> wins: -10</a:t>
            </a:r>
            <a:endParaRPr sz="2000"/>
          </a:p>
        </p:txBody>
      </p:sp>
      <p:pic>
        <p:nvPicPr>
          <p:cNvPr id="494" name="Google Shape;494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33134" y="1703099"/>
            <a:ext cx="835151" cy="368031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66"/>
          <p:cNvSpPr txBox="1"/>
          <p:nvPr/>
        </p:nvSpPr>
        <p:spPr>
          <a:xfrm>
            <a:off x="633428" y="2694000"/>
            <a:ext cx="3146700" cy="20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01600" lvl="0" marL="254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function eval(board, depth):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101600" lvl="0" marL="254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if maximizer(depth)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101600" lvl="0" marL="254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	return 10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101600" lvl="0" marL="254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else if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minimizer(depth)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01600" lvl="0" marL="254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return -10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01600" lvl="0" marL="254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else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01600" lvl="0" marL="254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return 0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6" name="Google Shape;496;p66"/>
          <p:cNvSpPr/>
          <p:nvPr/>
        </p:nvSpPr>
        <p:spPr>
          <a:xfrm>
            <a:off x="628653" y="2676750"/>
            <a:ext cx="3443700" cy="2187900"/>
          </a:xfrm>
          <a:prstGeom prst="rect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" name="Google Shape;501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4775" y="898075"/>
            <a:ext cx="4928250" cy="4245425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6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"/>
              <a:t>MiniMax: Tic-Tac-Toe</a:t>
            </a:r>
            <a:endParaRPr/>
          </a:p>
        </p:txBody>
      </p:sp>
      <p:sp>
        <p:nvSpPr>
          <p:cNvPr id="503" name="Google Shape;503;p67"/>
          <p:cNvSpPr txBox="1"/>
          <p:nvPr>
            <p:ph idx="1" type="body"/>
          </p:nvPr>
        </p:nvSpPr>
        <p:spPr>
          <a:xfrm>
            <a:off x="457200" y="1200150"/>
            <a:ext cx="39864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</a:rPr>
              <a:t>MAX</a:t>
            </a:r>
            <a:r>
              <a:rPr b="1" lang="en" sz="1600"/>
              <a:t>-player</a:t>
            </a:r>
            <a:r>
              <a:rPr lang="en" sz="1600"/>
              <a:t> </a:t>
            </a:r>
            <a:r>
              <a:rPr b="1" lang="en" sz="1600"/>
              <a:t>X's turn in State 1</a:t>
            </a:r>
            <a:endParaRPr b="1" sz="1600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•"/>
            </a:pPr>
            <a:r>
              <a:rPr lang="en" sz="1600">
                <a:solidFill>
                  <a:srgbClr val="000000"/>
                </a:solidFill>
              </a:rPr>
              <a:t>State 1: generates states 2, 3, and 4 and calls minimax on those states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•"/>
            </a:pPr>
            <a:r>
              <a:rPr lang="en" sz="1600">
                <a:solidFill>
                  <a:srgbClr val="000000"/>
                </a:solidFill>
              </a:rPr>
              <a:t>State 2: goal state</a:t>
            </a:r>
            <a:endParaRPr sz="1600"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=&gt; X win: return +10 to state 1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•"/>
            </a:pPr>
            <a:r>
              <a:rPr lang="en" sz="1600">
                <a:solidFill>
                  <a:srgbClr val="000000"/>
                </a:solidFill>
              </a:rPr>
              <a:t>State 3: generates states 5 and 6 and calls minimax on them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•"/>
            </a:pPr>
            <a:r>
              <a:rPr lang="en" sz="1600">
                <a:solidFill>
                  <a:srgbClr val="000000"/>
                </a:solidFill>
              </a:rPr>
              <a:t>State 4: generates states 7 and 8 and calls minimax on them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•"/>
            </a:pPr>
            <a:r>
              <a:rPr lang="en" sz="1600">
                <a:solidFill>
                  <a:srgbClr val="000000"/>
                </a:solidFill>
              </a:rPr>
              <a:t>State 5: </a:t>
            </a:r>
            <a:r>
              <a:rPr lang="en" sz="1600"/>
              <a:t>goal state</a:t>
            </a:r>
            <a:endParaRPr sz="1600"/>
          </a:p>
          <a:p>
            <a:pPr indent="0" lvl="0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=&gt; O win: return -10 to state 3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•"/>
            </a:pPr>
            <a:r>
              <a:rPr lang="en" sz="1600">
                <a:solidFill>
                  <a:srgbClr val="000000"/>
                </a:solidFill>
              </a:rPr>
              <a:t>S</a:t>
            </a:r>
            <a:r>
              <a:rPr lang="en" sz="1600">
                <a:solidFill>
                  <a:srgbClr val="000000"/>
                </a:solidFill>
              </a:rPr>
              <a:t>tate 7: goal state</a:t>
            </a:r>
            <a:endParaRPr sz="1600"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/>
              <a:t>=&gt; O win: return -10 to state 4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8" name="Google Shape;508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4775" y="898075"/>
            <a:ext cx="4928250" cy="4245425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6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"/>
              <a:t>MiniMax: Tic-Tac-Toe</a:t>
            </a:r>
            <a:endParaRPr/>
          </a:p>
        </p:txBody>
      </p:sp>
      <p:sp>
        <p:nvSpPr>
          <p:cNvPr id="510" name="Google Shape;510;p68"/>
          <p:cNvSpPr txBox="1"/>
          <p:nvPr>
            <p:ph idx="1" type="body"/>
          </p:nvPr>
        </p:nvSpPr>
        <p:spPr>
          <a:xfrm>
            <a:off x="457200" y="1200150"/>
            <a:ext cx="43248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0200" lvl="0" marL="457200" rtl="0" algn="l">
              <a:spcBef>
                <a:spcPts val="500"/>
              </a:spcBef>
              <a:spcAft>
                <a:spcPts val="0"/>
              </a:spcAft>
              <a:buSzPts val="1600"/>
              <a:buFont typeface="Calibri"/>
              <a:buChar char="•"/>
            </a:pPr>
            <a:r>
              <a:rPr lang="en" sz="1600"/>
              <a:t>State 6 and 8: generate states 9 and 10 and call minimax on them</a:t>
            </a:r>
            <a:endParaRPr sz="1600"/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FF"/>
              </a:solidFill>
            </a:endParaRPr>
          </a:p>
        </p:txBody>
      </p:sp>
      <p:pic>
        <p:nvPicPr>
          <p:cNvPr id="511" name="Google Shape;511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7025" y="3111150"/>
            <a:ext cx="314325" cy="19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86800" y="3111150"/>
            <a:ext cx="314325" cy="1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68"/>
          <p:cNvSpPr txBox="1"/>
          <p:nvPr>
            <p:ph idx="1" type="body"/>
          </p:nvPr>
        </p:nvSpPr>
        <p:spPr>
          <a:xfrm>
            <a:off x="457200" y="1802250"/>
            <a:ext cx="43248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0200" lvl="0" marL="457200" rtl="0" algn="l">
              <a:spcBef>
                <a:spcPts val="500"/>
              </a:spcBef>
              <a:spcAft>
                <a:spcPts val="0"/>
              </a:spcAft>
              <a:buSzPts val="1600"/>
              <a:buFont typeface="Calibri"/>
              <a:buChar char="•"/>
            </a:pPr>
            <a:r>
              <a:rPr lang="en" sz="1600"/>
              <a:t>State 9 and 10: goal states</a:t>
            </a:r>
            <a:endParaRPr sz="1600"/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/>
              <a:t>=&gt; return +10 to states 6 and 8</a:t>
            </a:r>
            <a:endParaRPr sz="1600"/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/>
              <a:t>=&gt; return +10 to states 3 and 4</a:t>
            </a:r>
            <a:endParaRPr sz="1600"/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FF"/>
              </a:solidFill>
            </a:endParaRPr>
          </a:p>
        </p:txBody>
      </p:sp>
      <p:sp>
        <p:nvSpPr>
          <p:cNvPr id="514" name="Google Shape;514;p68"/>
          <p:cNvSpPr txBox="1"/>
          <p:nvPr>
            <p:ph idx="1" type="body"/>
          </p:nvPr>
        </p:nvSpPr>
        <p:spPr>
          <a:xfrm>
            <a:off x="457200" y="2796450"/>
            <a:ext cx="43248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0200" lvl="0" marL="457200" rtl="0" algn="l">
              <a:spcBef>
                <a:spcPts val="500"/>
              </a:spcBef>
              <a:spcAft>
                <a:spcPts val="0"/>
              </a:spcAft>
              <a:buSzPts val="1600"/>
              <a:buFont typeface="Calibri"/>
              <a:buChar char="•"/>
            </a:pPr>
            <a:r>
              <a:rPr lang="en" sz="1600"/>
              <a:t>State 3 and 4: O’s turn</a:t>
            </a:r>
            <a:endParaRPr sz="1600"/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=&gt; </a:t>
            </a:r>
            <a:r>
              <a:rPr b="1" lang="en" sz="1600">
                <a:solidFill>
                  <a:srgbClr val="CC0000"/>
                </a:solidFill>
              </a:rPr>
              <a:t>MIN</a:t>
            </a:r>
            <a:r>
              <a:rPr lang="en" sz="1600"/>
              <a:t>imize score: </a:t>
            </a:r>
            <a:r>
              <a:rPr b="1" lang="en" sz="1600">
                <a:solidFill>
                  <a:srgbClr val="CC0000"/>
                </a:solidFill>
              </a:rPr>
              <a:t>MIN</a:t>
            </a:r>
            <a:r>
              <a:rPr lang="en" sz="1600"/>
              <a:t>(-10, +10) = -10 </a:t>
            </a:r>
            <a:endParaRPr sz="1600"/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=&gt; states 3 and 4 return -10</a:t>
            </a:r>
            <a:endParaRPr sz="1600"/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FF"/>
              </a:solidFill>
            </a:endParaRPr>
          </a:p>
        </p:txBody>
      </p:sp>
      <p:sp>
        <p:nvSpPr>
          <p:cNvPr id="515" name="Google Shape;515;p68"/>
          <p:cNvSpPr txBox="1"/>
          <p:nvPr>
            <p:ph idx="1" type="body"/>
          </p:nvPr>
        </p:nvSpPr>
        <p:spPr>
          <a:xfrm>
            <a:off x="457200" y="3790650"/>
            <a:ext cx="43983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0200" lvl="0" marL="457200" rtl="0" algn="l">
              <a:spcBef>
                <a:spcPts val="500"/>
              </a:spcBef>
              <a:spcAft>
                <a:spcPts val="0"/>
              </a:spcAft>
              <a:buSzPts val="1600"/>
              <a:buFont typeface="Calibri"/>
              <a:buChar char="•"/>
            </a:pPr>
            <a:r>
              <a:rPr lang="en" sz="1600"/>
              <a:t>State 1: X’s turn</a:t>
            </a:r>
            <a:endParaRPr sz="1600"/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=&gt;  </a:t>
            </a:r>
            <a:r>
              <a:rPr b="1" lang="en" sz="1600">
                <a:solidFill>
                  <a:srgbClr val="000099"/>
                </a:solidFill>
              </a:rPr>
              <a:t>MAX</a:t>
            </a:r>
            <a:r>
              <a:rPr lang="en" sz="1600"/>
              <a:t>imize score </a:t>
            </a:r>
            <a:r>
              <a:rPr b="1" lang="en" sz="1600">
                <a:solidFill>
                  <a:srgbClr val="000099"/>
                </a:solidFill>
              </a:rPr>
              <a:t>MAX</a:t>
            </a:r>
            <a:r>
              <a:rPr lang="en" sz="1600"/>
              <a:t>(+10, -10, -10) = +10 </a:t>
            </a:r>
            <a:endParaRPr sz="1600"/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=&gt; Choose State 2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516" name="Google Shape;516;p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67475" y="2056445"/>
            <a:ext cx="314325" cy="266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77225" y="2056445"/>
            <a:ext cx="314325" cy="266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1738" y="1006125"/>
            <a:ext cx="314325" cy="1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68"/>
          <p:cNvSpPr/>
          <p:nvPr/>
        </p:nvSpPr>
        <p:spPr>
          <a:xfrm>
            <a:off x="6419888" y="2037200"/>
            <a:ext cx="409500" cy="3048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68"/>
          <p:cNvSpPr/>
          <p:nvPr/>
        </p:nvSpPr>
        <p:spPr>
          <a:xfrm>
            <a:off x="8229625" y="2037200"/>
            <a:ext cx="409500" cy="3048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68"/>
          <p:cNvSpPr/>
          <p:nvPr/>
        </p:nvSpPr>
        <p:spPr>
          <a:xfrm>
            <a:off x="6494150" y="950738"/>
            <a:ext cx="409500" cy="304800"/>
          </a:xfrm>
          <a:prstGeom prst="rect">
            <a:avLst/>
          </a:prstGeom>
          <a:noFill/>
          <a:ln cap="flat" cmpd="sng" w="38100">
            <a:solidFill>
              <a:srgbClr val="0000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6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"/>
              <a:t>MiniMax: Improvement</a:t>
            </a:r>
            <a:endParaRPr/>
          </a:p>
        </p:txBody>
      </p:sp>
      <p:pic>
        <p:nvPicPr>
          <p:cNvPr id="527" name="Google Shape;527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5375" y="1292594"/>
            <a:ext cx="4294776" cy="3570656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69"/>
          <p:cNvSpPr txBox="1"/>
          <p:nvPr>
            <p:ph idx="1" type="body"/>
          </p:nvPr>
        </p:nvSpPr>
        <p:spPr>
          <a:xfrm>
            <a:off x="457200" y="1200150"/>
            <a:ext cx="39864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Problem</a:t>
            </a:r>
            <a:endParaRPr b="1" sz="18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Early demise: algorithm doesn’t differentiate between an early and a late defeat</a:t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=&gt; O player could choose state 2, 4 or 5 instead of state 3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7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"/>
              <a:t>MiniMax: Improvement</a:t>
            </a:r>
            <a:endParaRPr/>
          </a:p>
        </p:txBody>
      </p:sp>
      <p:sp>
        <p:nvSpPr>
          <p:cNvPr id="534" name="Google Shape;534;p70"/>
          <p:cNvSpPr txBox="1"/>
          <p:nvPr>
            <p:ph idx="1" type="body"/>
          </p:nvPr>
        </p:nvSpPr>
        <p:spPr>
          <a:xfrm>
            <a:off x="457200" y="1200150"/>
            <a:ext cx="40797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800"/>
              <a:t>Solution</a:t>
            </a:r>
            <a:endParaRPr b="1" sz="1800"/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/>
              <a:t>Delay demise: take depth into account for evaluation score</a:t>
            </a:r>
            <a:endParaRPr sz="1800"/>
          </a:p>
        </p:txBody>
      </p:sp>
      <p:sp>
        <p:nvSpPr>
          <p:cNvPr id="535" name="Google Shape;535;p70"/>
          <p:cNvSpPr/>
          <p:nvPr/>
        </p:nvSpPr>
        <p:spPr>
          <a:xfrm>
            <a:off x="628650" y="2676750"/>
            <a:ext cx="3657600" cy="2187900"/>
          </a:xfrm>
          <a:prstGeom prst="rect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70"/>
          <p:cNvSpPr txBox="1"/>
          <p:nvPr/>
        </p:nvSpPr>
        <p:spPr>
          <a:xfrm>
            <a:off x="633425" y="2694000"/>
            <a:ext cx="3528900" cy="20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01600" lvl="0" marL="254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function eval(board, depth):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101600" lvl="0" marL="254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if maximizer(depth)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101600" lvl="0" marL="254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	return 10 - depth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101600" lvl="0" marL="254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else if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minimizer(depth)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01600" lvl="0" marL="254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return depth - 10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01600" lvl="0" marL="254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else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01600" lvl="0" marL="254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return 0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37" name="Google Shape;537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3475" y="1200150"/>
            <a:ext cx="4079774" cy="3888450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70"/>
          <p:cNvSpPr/>
          <p:nvPr/>
        </p:nvSpPr>
        <p:spPr>
          <a:xfrm>
            <a:off x="7299625" y="1191838"/>
            <a:ext cx="409500" cy="304800"/>
          </a:xfrm>
          <a:prstGeom prst="rect">
            <a:avLst/>
          </a:prstGeom>
          <a:noFill/>
          <a:ln cap="flat" cmpd="sng" w="38100">
            <a:solidFill>
              <a:srgbClr val="0000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9" name="Google Shape;539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0825" y="1243000"/>
            <a:ext cx="207110" cy="20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70"/>
          <p:cNvSpPr txBox="1"/>
          <p:nvPr/>
        </p:nvSpPr>
        <p:spPr>
          <a:xfrm>
            <a:off x="8632075" y="1140700"/>
            <a:ext cx="621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MAX</a:t>
            </a:r>
            <a:endParaRPr b="1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70"/>
          <p:cNvSpPr txBox="1"/>
          <p:nvPr/>
        </p:nvSpPr>
        <p:spPr>
          <a:xfrm>
            <a:off x="8691723" y="1764438"/>
            <a:ext cx="520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MIN</a:t>
            </a:r>
            <a:endParaRPr b="1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70"/>
          <p:cNvSpPr txBox="1"/>
          <p:nvPr/>
        </p:nvSpPr>
        <p:spPr>
          <a:xfrm>
            <a:off x="8652499" y="2676750"/>
            <a:ext cx="621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MAX</a:t>
            </a:r>
            <a:endParaRPr b="1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70"/>
          <p:cNvSpPr txBox="1"/>
          <p:nvPr/>
        </p:nvSpPr>
        <p:spPr>
          <a:xfrm>
            <a:off x="8657280" y="3589038"/>
            <a:ext cx="520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MIN</a:t>
            </a:r>
            <a:endParaRPr b="1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70"/>
          <p:cNvSpPr txBox="1"/>
          <p:nvPr/>
        </p:nvSpPr>
        <p:spPr>
          <a:xfrm>
            <a:off x="8632075" y="4278150"/>
            <a:ext cx="621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MAX</a:t>
            </a:r>
            <a:endParaRPr b="1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7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"/>
              <a:t>Alpha-Beta pruning</a:t>
            </a:r>
            <a:endParaRPr/>
          </a:p>
        </p:txBody>
      </p:sp>
      <p:sp>
        <p:nvSpPr>
          <p:cNvPr id="550" name="Google Shape;550;p71"/>
          <p:cNvSpPr txBox="1"/>
          <p:nvPr>
            <p:ph idx="1" type="body"/>
          </p:nvPr>
        </p:nvSpPr>
        <p:spPr>
          <a:xfrm>
            <a:off x="457200" y="1200150"/>
            <a:ext cx="80580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556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</a:pPr>
            <a:r>
              <a:rPr lang="en" sz="2000">
                <a:solidFill>
                  <a:srgbClr val="000000"/>
                </a:solidFill>
              </a:rPr>
              <a:t>Optimization for MiniMax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" sz="2000">
                <a:solidFill>
                  <a:srgbClr val="000000"/>
                </a:solidFill>
              </a:rPr>
              <a:t>Instead of: 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" sz="2000">
                <a:solidFill>
                  <a:srgbClr val="000000"/>
                </a:solidFill>
              </a:rPr>
              <a:t>first creating the entire tree (up to depth-level)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" sz="2000">
                <a:solidFill>
                  <a:srgbClr val="000000"/>
                </a:solidFill>
              </a:rPr>
              <a:t>then doing all propagation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" sz="2000">
                <a:solidFill>
                  <a:srgbClr val="000000"/>
                </a:solidFill>
              </a:rPr>
              <a:t>Interleave the generation of the tree and the propagation of values.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=&gt; some of the obtained values in the tree will provide information that other (non-generated) parts are redundant and do not need to be generated.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-101600" lvl="0" marL="2540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5" name="Google Shape;555;p72"/>
          <p:cNvGrpSpPr/>
          <p:nvPr/>
        </p:nvGrpSpPr>
        <p:grpSpPr>
          <a:xfrm>
            <a:off x="5238750" y="1352550"/>
            <a:ext cx="4629150" cy="3086100"/>
            <a:chOff x="48" y="1584"/>
            <a:chExt cx="3888" cy="2592"/>
          </a:xfrm>
        </p:grpSpPr>
        <p:grpSp>
          <p:nvGrpSpPr>
            <p:cNvPr id="556" name="Google Shape;556;p72"/>
            <p:cNvGrpSpPr/>
            <p:nvPr/>
          </p:nvGrpSpPr>
          <p:grpSpPr>
            <a:xfrm>
              <a:off x="48" y="1584"/>
              <a:ext cx="3888" cy="2592"/>
              <a:chOff x="48" y="1584"/>
              <a:chExt cx="3888" cy="2592"/>
            </a:xfrm>
          </p:grpSpPr>
          <p:grpSp>
            <p:nvGrpSpPr>
              <p:cNvPr id="557" name="Google Shape;557;p72"/>
              <p:cNvGrpSpPr/>
              <p:nvPr/>
            </p:nvGrpSpPr>
            <p:grpSpPr>
              <a:xfrm>
                <a:off x="48" y="1584"/>
                <a:ext cx="3888" cy="2592"/>
                <a:chOff x="48" y="1584"/>
                <a:chExt cx="3888" cy="2592"/>
              </a:xfrm>
            </p:grpSpPr>
            <p:grpSp>
              <p:nvGrpSpPr>
                <p:cNvPr id="558" name="Google Shape;558;p72"/>
                <p:cNvGrpSpPr/>
                <p:nvPr/>
              </p:nvGrpSpPr>
              <p:grpSpPr>
                <a:xfrm>
                  <a:off x="48" y="1584"/>
                  <a:ext cx="3888" cy="2592"/>
                  <a:chOff x="48" y="1584"/>
                  <a:chExt cx="3888" cy="2592"/>
                </a:xfrm>
              </p:grpSpPr>
              <p:sp>
                <p:nvSpPr>
                  <p:cNvPr id="559" name="Google Shape;559;p72"/>
                  <p:cNvSpPr/>
                  <p:nvPr/>
                </p:nvSpPr>
                <p:spPr>
                  <a:xfrm>
                    <a:off x="48" y="1584"/>
                    <a:ext cx="3888" cy="2592"/>
                  </a:xfrm>
                  <a:prstGeom prst="rect">
                    <a:avLst/>
                  </a:prstGeom>
                  <a:gradFill>
                    <a:gsLst>
                      <a:gs pos="0">
                        <a:srgbClr val="FFFF99"/>
                      </a:gs>
                      <a:gs pos="100000">
                        <a:srgbClr val="FFFFFF"/>
                      </a:gs>
                    </a:gsLst>
                    <a:lin ang="2700000" scaled="0"/>
                  </a:gra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500">
                      <a:solidFill>
                        <a:srgbClr val="FFFF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60" name="Google Shape;560;p72"/>
                  <p:cNvSpPr/>
                  <p:nvPr/>
                </p:nvSpPr>
                <p:spPr>
                  <a:xfrm>
                    <a:off x="1920" y="1632"/>
                    <a:ext cx="192" cy="192"/>
                  </a:xfrm>
                  <a:prstGeom prst="bevel">
                    <a:avLst>
                      <a:gd fmla="val 12500" name="adj"/>
                    </a:avLst>
                  </a:prstGeom>
                  <a:gradFill>
                    <a:gsLst>
                      <a:gs pos="0">
                        <a:srgbClr val="000099"/>
                      </a:gs>
                      <a:gs pos="100000">
                        <a:srgbClr val="00006B"/>
                      </a:gs>
                    </a:gsLst>
                    <a:lin ang="2700000" scaled="0"/>
                  </a:gra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61" name="Google Shape;561;p72"/>
                  <p:cNvSpPr txBox="1"/>
                  <p:nvPr/>
                </p:nvSpPr>
                <p:spPr>
                  <a:xfrm>
                    <a:off x="57" y="2678"/>
                    <a:ext cx="399" cy="25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500">
                        <a:solidFill>
                          <a:srgbClr val="CC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MIN</a:t>
                    </a:r>
                    <a:endParaRPr sz="1500">
                      <a:solidFill>
                        <a:srgbClr val="0066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62" name="Google Shape;562;p72"/>
                  <p:cNvSpPr/>
                  <p:nvPr/>
                </p:nvSpPr>
                <p:spPr>
                  <a:xfrm>
                    <a:off x="1056" y="2688"/>
                    <a:ext cx="192" cy="192"/>
                  </a:xfrm>
                  <a:prstGeom prst="bevel">
                    <a:avLst>
                      <a:gd fmla="val 12500" name="adj"/>
                    </a:avLst>
                  </a:prstGeom>
                  <a:solidFill>
                    <a:srgbClr val="CC0000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63" name="Google Shape;563;p72"/>
                  <p:cNvSpPr/>
                  <p:nvPr/>
                </p:nvSpPr>
                <p:spPr>
                  <a:xfrm>
                    <a:off x="624" y="3648"/>
                    <a:ext cx="192" cy="192"/>
                  </a:xfrm>
                  <a:prstGeom prst="bevel">
                    <a:avLst>
                      <a:gd fmla="val 12500" name="adj"/>
                    </a:avLst>
                  </a:prstGeom>
                  <a:gradFill>
                    <a:gsLst>
                      <a:gs pos="0">
                        <a:srgbClr val="000099"/>
                      </a:gs>
                      <a:gs pos="100000">
                        <a:srgbClr val="00006B"/>
                      </a:gs>
                    </a:gsLst>
                    <a:lin ang="2700000" scaled="0"/>
                  </a:gra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64" name="Google Shape;564;p72"/>
                  <p:cNvSpPr txBox="1"/>
                  <p:nvPr/>
                </p:nvSpPr>
                <p:spPr>
                  <a:xfrm>
                    <a:off x="48" y="3638"/>
                    <a:ext cx="432" cy="25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500">
                        <a:solidFill>
                          <a:srgbClr val="000099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MAX</a:t>
                    </a:r>
                    <a:endParaRPr sz="1500">
                      <a:solidFill>
                        <a:srgbClr val="FFFF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565" name="Google Shape;565;p72"/>
                  <p:cNvCxnSpPr>
                    <a:stCxn id="560" idx="2"/>
                    <a:endCxn id="562" idx="6"/>
                  </p:cNvCxnSpPr>
                  <p:nvPr/>
                </p:nvCxnSpPr>
                <p:spPr>
                  <a:xfrm flipH="1">
                    <a:off x="1116" y="1824"/>
                    <a:ext cx="900" cy="900"/>
                  </a:xfrm>
                  <a:prstGeom prst="straightConnector1">
                    <a:avLst/>
                  </a:prstGeom>
                  <a:noFill/>
                  <a:ln>
                    <a:noFill/>
                  </a:ln>
                </p:spPr>
              </p:cxnSp>
              <p:cxnSp>
                <p:nvCxnSpPr>
                  <p:cNvPr id="566" name="Google Shape;566;p72"/>
                  <p:cNvCxnSpPr/>
                  <p:nvPr/>
                </p:nvCxnSpPr>
                <p:spPr>
                  <a:xfrm flipH="1">
                    <a:off x="720" y="2880"/>
                    <a:ext cx="432" cy="768"/>
                  </a:xfrm>
                  <a:prstGeom prst="straightConnector1">
                    <a:avLst/>
                  </a:prstGeom>
                  <a:noFill/>
                  <a:ln>
                    <a:noFill/>
                  </a:ln>
                </p:spPr>
              </p:cxnSp>
              <p:sp>
                <p:nvSpPr>
                  <p:cNvPr id="567" name="Google Shape;567;p72"/>
                  <p:cNvSpPr txBox="1"/>
                  <p:nvPr/>
                </p:nvSpPr>
                <p:spPr>
                  <a:xfrm>
                    <a:off x="48" y="1584"/>
                    <a:ext cx="432" cy="25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500">
                        <a:solidFill>
                          <a:srgbClr val="000099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MAX</a:t>
                    </a:r>
                    <a:endParaRPr sz="1500">
                      <a:solidFill>
                        <a:srgbClr val="FFFF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568" name="Google Shape;568;p72"/>
                <p:cNvSpPr txBox="1"/>
                <p:nvPr/>
              </p:nvSpPr>
              <p:spPr>
                <a:xfrm>
                  <a:off x="593" y="3792"/>
                  <a:ext cx="190" cy="23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400">
                      <a:solidFill>
                        <a:srgbClr val="000099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 sz="1100"/>
                </a:p>
              </p:txBody>
            </p:sp>
          </p:grpSp>
          <p:cxnSp>
            <p:nvCxnSpPr>
              <p:cNvPr id="569" name="Google Shape;569;p72"/>
              <p:cNvCxnSpPr/>
              <p:nvPr/>
            </p:nvCxnSpPr>
            <p:spPr>
              <a:xfrm flipH="1">
                <a:off x="1152" y="1824"/>
                <a:ext cx="864" cy="864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0" name="Google Shape;570;p72"/>
              <p:cNvCxnSpPr/>
              <p:nvPr/>
            </p:nvCxnSpPr>
            <p:spPr>
              <a:xfrm flipH="1">
                <a:off x="720" y="2880"/>
                <a:ext cx="432" cy="768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571" name="Google Shape;571;p72"/>
            <p:cNvSpPr/>
            <p:nvPr/>
          </p:nvSpPr>
          <p:spPr>
            <a:xfrm>
              <a:off x="48" y="1584"/>
              <a:ext cx="3888" cy="2592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2" name="Google Shape;572;p72"/>
          <p:cNvGrpSpPr/>
          <p:nvPr/>
        </p:nvGrpSpPr>
        <p:grpSpPr>
          <a:xfrm>
            <a:off x="5810744" y="2668005"/>
            <a:ext cx="625078" cy="1071562"/>
            <a:chOff x="528" y="2659"/>
            <a:chExt cx="430" cy="890"/>
          </a:xfrm>
        </p:grpSpPr>
        <p:sp>
          <p:nvSpPr>
            <p:cNvPr id="573" name="Google Shape;573;p72"/>
            <p:cNvSpPr/>
            <p:nvPr/>
          </p:nvSpPr>
          <p:spPr>
            <a:xfrm flipH="1" rot="10800000">
              <a:off x="528" y="2928"/>
              <a:ext cx="192" cy="621"/>
            </a:xfrm>
            <a:prstGeom prst="curvedRightArrow">
              <a:avLst>
                <a:gd fmla="val 64688" name="adj1"/>
                <a:gd fmla="val 129375" name="adj2"/>
                <a:gd fmla="val 33333" name="adj3"/>
              </a:avLst>
            </a:prstGeom>
            <a:solidFill>
              <a:srgbClr val="FFCC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72"/>
            <p:cNvSpPr txBox="1"/>
            <p:nvPr/>
          </p:nvSpPr>
          <p:spPr>
            <a:xfrm>
              <a:off x="688" y="2659"/>
              <a:ext cx="270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≤ </a:t>
              </a:r>
              <a:r>
                <a:rPr lang="en" sz="1400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100"/>
            </a:p>
          </p:txBody>
        </p:sp>
      </p:grpSp>
      <p:grpSp>
        <p:nvGrpSpPr>
          <p:cNvPr id="575" name="Google Shape;575;p72"/>
          <p:cNvGrpSpPr/>
          <p:nvPr/>
        </p:nvGrpSpPr>
        <p:grpSpPr>
          <a:xfrm>
            <a:off x="6553202" y="2895600"/>
            <a:ext cx="432197" cy="1363266"/>
            <a:chOff x="1152" y="2880"/>
            <a:chExt cx="363" cy="1145"/>
          </a:xfrm>
        </p:grpSpPr>
        <p:grpSp>
          <p:nvGrpSpPr>
            <p:cNvPr id="576" name="Google Shape;576;p72"/>
            <p:cNvGrpSpPr/>
            <p:nvPr/>
          </p:nvGrpSpPr>
          <p:grpSpPr>
            <a:xfrm>
              <a:off x="1152" y="2880"/>
              <a:ext cx="363" cy="960"/>
              <a:chOff x="4272" y="2976"/>
              <a:chExt cx="363" cy="960"/>
            </a:xfrm>
          </p:grpSpPr>
          <p:sp>
            <p:nvSpPr>
              <p:cNvPr id="577" name="Google Shape;577;p72"/>
              <p:cNvSpPr/>
              <p:nvPr/>
            </p:nvSpPr>
            <p:spPr>
              <a:xfrm>
                <a:off x="4443" y="3744"/>
                <a:ext cx="192" cy="192"/>
              </a:xfrm>
              <a:prstGeom prst="bevel">
                <a:avLst>
                  <a:gd fmla="val 12500" name="adj"/>
                </a:avLst>
              </a:prstGeom>
              <a:gradFill>
                <a:gsLst>
                  <a:gs pos="0">
                    <a:srgbClr val="000099"/>
                  </a:gs>
                  <a:gs pos="100000">
                    <a:srgbClr val="00006B"/>
                  </a:gs>
                </a:gsLst>
                <a:lin ang="27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578" name="Google Shape;578;p72"/>
              <p:cNvCxnSpPr/>
              <p:nvPr/>
            </p:nvCxnSpPr>
            <p:spPr>
              <a:xfrm>
                <a:off x="4272" y="2976"/>
                <a:ext cx="267" cy="768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579" name="Google Shape;579;p72"/>
            <p:cNvSpPr txBox="1"/>
            <p:nvPr/>
          </p:nvSpPr>
          <p:spPr>
            <a:xfrm>
              <a:off x="1313" y="3792"/>
              <a:ext cx="190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sz="140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0" name="Google Shape;580;p72"/>
          <p:cNvGrpSpPr/>
          <p:nvPr/>
        </p:nvGrpSpPr>
        <p:grpSpPr>
          <a:xfrm>
            <a:off x="6688923" y="2632476"/>
            <a:ext cx="492928" cy="1063225"/>
            <a:chOff x="1266" y="2659"/>
            <a:chExt cx="414" cy="893"/>
          </a:xfrm>
        </p:grpSpPr>
        <p:sp>
          <p:nvSpPr>
            <p:cNvPr id="581" name="Google Shape;581;p72"/>
            <p:cNvSpPr txBox="1"/>
            <p:nvPr/>
          </p:nvSpPr>
          <p:spPr>
            <a:xfrm>
              <a:off x="1266" y="2659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=</a:t>
              </a:r>
              <a:r>
                <a:rPr lang="en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 2</a:t>
              </a:r>
              <a:endParaRPr sz="140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72"/>
            <p:cNvSpPr/>
            <p:nvPr/>
          </p:nvSpPr>
          <p:spPr>
            <a:xfrm rot="10800000">
              <a:off x="1488" y="2931"/>
              <a:ext cx="192" cy="621"/>
            </a:xfrm>
            <a:prstGeom prst="curvedRightArrow">
              <a:avLst>
                <a:gd fmla="val 64688" name="adj1"/>
                <a:gd fmla="val 129375" name="adj2"/>
                <a:gd fmla="val 33333" name="adj3"/>
              </a:avLst>
            </a:prstGeom>
            <a:solidFill>
              <a:srgbClr val="FFCC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3" name="Google Shape;583;p72"/>
          <p:cNvGrpSpPr/>
          <p:nvPr/>
        </p:nvGrpSpPr>
        <p:grpSpPr>
          <a:xfrm>
            <a:off x="5817421" y="1341501"/>
            <a:ext cx="1983552" cy="1266304"/>
            <a:chOff x="534" y="1575"/>
            <a:chExt cx="1666" cy="1064"/>
          </a:xfrm>
        </p:grpSpPr>
        <p:sp>
          <p:nvSpPr>
            <p:cNvPr id="584" name="Google Shape;584;p72"/>
            <p:cNvSpPr/>
            <p:nvPr/>
          </p:nvSpPr>
          <p:spPr>
            <a:xfrm flipH="1" rot="-10015950">
              <a:off x="633" y="1633"/>
              <a:ext cx="624" cy="947"/>
            </a:xfrm>
            <a:prstGeom prst="curvedRightArrow">
              <a:avLst>
                <a:gd fmla="val 30353" name="adj1"/>
                <a:gd fmla="val 60705" name="adj2"/>
                <a:gd fmla="val 33333" name="adj3"/>
              </a:avLst>
            </a:prstGeom>
            <a:solidFill>
              <a:srgbClr val="FFCC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72"/>
            <p:cNvSpPr txBox="1"/>
            <p:nvPr/>
          </p:nvSpPr>
          <p:spPr>
            <a:xfrm>
              <a:off x="1600" y="1603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≥ </a:t>
              </a:r>
              <a:r>
                <a:rPr lang="en" sz="1400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40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6" name="Google Shape;586;p72"/>
          <p:cNvGrpSpPr/>
          <p:nvPr/>
        </p:nvGrpSpPr>
        <p:grpSpPr>
          <a:xfrm>
            <a:off x="7596188" y="1595438"/>
            <a:ext cx="1185863" cy="2663428"/>
            <a:chOff x="2028" y="1788"/>
            <a:chExt cx="996" cy="2237"/>
          </a:xfrm>
        </p:grpSpPr>
        <p:grpSp>
          <p:nvGrpSpPr>
            <p:cNvPr id="587" name="Google Shape;587;p72"/>
            <p:cNvGrpSpPr/>
            <p:nvPr/>
          </p:nvGrpSpPr>
          <p:grpSpPr>
            <a:xfrm>
              <a:off x="2028" y="1788"/>
              <a:ext cx="996" cy="2052"/>
              <a:chOff x="4236" y="1884"/>
              <a:chExt cx="996" cy="2052"/>
            </a:xfrm>
          </p:grpSpPr>
          <p:sp>
            <p:nvSpPr>
              <p:cNvPr id="588" name="Google Shape;588;p72"/>
              <p:cNvSpPr/>
              <p:nvPr/>
            </p:nvSpPr>
            <p:spPr>
              <a:xfrm>
                <a:off x="5040" y="2784"/>
                <a:ext cx="192" cy="192"/>
              </a:xfrm>
              <a:prstGeom prst="bevel">
                <a:avLst>
                  <a:gd fmla="val 12500" name="adj"/>
                </a:avLst>
              </a:prstGeom>
              <a:solidFill>
                <a:srgbClr val="CC0000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9" name="Google Shape;589;p72"/>
              <p:cNvSpPr/>
              <p:nvPr/>
            </p:nvSpPr>
            <p:spPr>
              <a:xfrm>
                <a:off x="4704" y="3744"/>
                <a:ext cx="192" cy="192"/>
              </a:xfrm>
              <a:prstGeom prst="bevel">
                <a:avLst>
                  <a:gd fmla="val 12500" name="adj"/>
                </a:avLst>
              </a:prstGeom>
              <a:gradFill>
                <a:gsLst>
                  <a:gs pos="0">
                    <a:srgbClr val="000099"/>
                  </a:gs>
                  <a:gs pos="100000">
                    <a:srgbClr val="00006B"/>
                  </a:gs>
                </a:gsLst>
                <a:lin ang="27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590" name="Google Shape;590;p72"/>
              <p:cNvCxnSpPr>
                <a:endCxn id="588" idx="6"/>
              </p:cNvCxnSpPr>
              <p:nvPr/>
            </p:nvCxnSpPr>
            <p:spPr>
              <a:xfrm>
                <a:off x="4236" y="1884"/>
                <a:ext cx="900" cy="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1" name="Google Shape;591;p72"/>
              <p:cNvCxnSpPr>
                <a:stCxn id="588" idx="2"/>
                <a:endCxn id="589" idx="7"/>
              </p:cNvCxnSpPr>
              <p:nvPr/>
            </p:nvCxnSpPr>
            <p:spPr>
              <a:xfrm flipH="1">
                <a:off x="4836" y="2976"/>
                <a:ext cx="300" cy="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592" name="Google Shape;592;p72"/>
            <p:cNvSpPr txBox="1"/>
            <p:nvPr/>
          </p:nvSpPr>
          <p:spPr>
            <a:xfrm>
              <a:off x="2493" y="3792"/>
              <a:ext cx="190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40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3" name="Google Shape;593;p72"/>
          <p:cNvGrpSpPr/>
          <p:nvPr/>
        </p:nvGrpSpPr>
        <p:grpSpPr>
          <a:xfrm>
            <a:off x="7981951" y="2636050"/>
            <a:ext cx="904875" cy="1059650"/>
            <a:chOff x="528" y="2659"/>
            <a:chExt cx="760" cy="890"/>
          </a:xfrm>
        </p:grpSpPr>
        <p:sp>
          <p:nvSpPr>
            <p:cNvPr id="594" name="Google Shape;594;p72"/>
            <p:cNvSpPr/>
            <p:nvPr/>
          </p:nvSpPr>
          <p:spPr>
            <a:xfrm flipH="1" rot="10800000">
              <a:off x="528" y="2928"/>
              <a:ext cx="192" cy="621"/>
            </a:xfrm>
            <a:prstGeom prst="curvedRightArrow">
              <a:avLst>
                <a:gd fmla="val 64688" name="adj1"/>
                <a:gd fmla="val 129375" name="adj2"/>
                <a:gd fmla="val 33333" name="adj3"/>
              </a:avLst>
            </a:prstGeom>
            <a:solidFill>
              <a:srgbClr val="FFCC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72"/>
            <p:cNvSpPr txBox="1"/>
            <p:nvPr/>
          </p:nvSpPr>
          <p:spPr>
            <a:xfrm>
              <a:off x="688" y="2659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≤</a:t>
              </a:r>
              <a:r>
                <a:rPr b="1" lang="en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" sz="1400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100"/>
            </a:p>
          </p:txBody>
        </p:sp>
      </p:grpSp>
      <p:cxnSp>
        <p:nvCxnSpPr>
          <p:cNvPr id="596" name="Google Shape;596;p72"/>
          <p:cNvCxnSpPr/>
          <p:nvPr/>
        </p:nvCxnSpPr>
        <p:spPr>
          <a:xfrm>
            <a:off x="8667750" y="2895600"/>
            <a:ext cx="114300" cy="914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97" name="Google Shape;597;p72"/>
          <p:cNvSpPr/>
          <p:nvPr/>
        </p:nvSpPr>
        <p:spPr>
          <a:xfrm rot="-5019707">
            <a:off x="7867643" y="1409688"/>
            <a:ext cx="1039427" cy="925111"/>
          </a:xfrm>
          <a:custGeom>
            <a:rect b="b" l="l" r="r" t="t"/>
            <a:pathLst>
              <a:path extrusionOk="0" h="21600" w="21600">
                <a:moveTo>
                  <a:pt x="15429" y="0"/>
                </a:moveTo>
                <a:lnTo>
                  <a:pt x="9257" y="6171"/>
                </a:lnTo>
                <a:lnTo>
                  <a:pt x="12343" y="6171"/>
                </a:lnTo>
                <a:lnTo>
                  <a:pt x="12343" y="12343"/>
                </a:lnTo>
                <a:lnTo>
                  <a:pt x="6171" y="12343"/>
                </a:lnTo>
                <a:lnTo>
                  <a:pt x="6171" y="9257"/>
                </a:lnTo>
                <a:lnTo>
                  <a:pt x="0" y="15429"/>
                </a:lnTo>
                <a:lnTo>
                  <a:pt x="6171" y="21600"/>
                </a:lnTo>
                <a:lnTo>
                  <a:pt x="6171" y="18514"/>
                </a:lnTo>
                <a:lnTo>
                  <a:pt x="18514" y="18514"/>
                </a:lnTo>
                <a:lnTo>
                  <a:pt x="18514" y="6171"/>
                </a:lnTo>
                <a:lnTo>
                  <a:pt x="21600" y="6171"/>
                </a:lnTo>
                <a:close/>
              </a:path>
            </a:pathLst>
          </a:custGeom>
          <a:solidFill>
            <a:srgbClr val="6633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72"/>
          <p:cNvSpPr txBox="1"/>
          <p:nvPr>
            <p:ph idx="1" type="body"/>
          </p:nvPr>
        </p:nvSpPr>
        <p:spPr>
          <a:xfrm>
            <a:off x="457200" y="1200150"/>
            <a:ext cx="45279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" sz="1800"/>
              <a:t>Generate the tree depth-first, left to right</a:t>
            </a:r>
            <a:endParaRPr sz="1800"/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" sz="1800"/>
              <a:t>P</a:t>
            </a:r>
            <a:r>
              <a:rPr lang="en" sz="1800"/>
              <a:t>ropagate final values of nodes as initial estimates for their parent node</a:t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" sz="1800"/>
              <a:t>The MIN-value (1) is already smaller than the MAX-value of the parent (2)</a:t>
            </a:r>
            <a:endParaRPr sz="1800"/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" sz="1800"/>
              <a:t>The MIN-value can only decrease further</a:t>
            </a:r>
            <a:endParaRPr sz="1800"/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" sz="1800"/>
              <a:t>The MAX-value is only allowed to increase</a:t>
            </a:r>
            <a:endParaRPr sz="1800"/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" sz="1800"/>
              <a:t>No point in computing further below this node</a:t>
            </a:r>
            <a:endParaRPr sz="1800"/>
          </a:p>
        </p:txBody>
      </p:sp>
      <p:sp>
        <p:nvSpPr>
          <p:cNvPr id="599" name="Google Shape;599;p7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"/>
              <a:t>Alpha-Beta pruning</a:t>
            </a:r>
            <a:endParaRPr/>
          </a:p>
        </p:txBody>
      </p:sp>
      <p:grpSp>
        <p:nvGrpSpPr>
          <p:cNvPr id="600" name="Google Shape;600;p72"/>
          <p:cNvGrpSpPr/>
          <p:nvPr/>
        </p:nvGrpSpPr>
        <p:grpSpPr>
          <a:xfrm>
            <a:off x="8553450" y="3167063"/>
            <a:ext cx="414338" cy="428625"/>
            <a:chOff x="-1056" y="2436"/>
            <a:chExt cx="348" cy="360"/>
          </a:xfrm>
        </p:grpSpPr>
        <p:cxnSp>
          <p:nvCxnSpPr>
            <p:cNvPr id="601" name="Google Shape;601;p72"/>
            <p:cNvCxnSpPr/>
            <p:nvPr/>
          </p:nvCxnSpPr>
          <p:spPr>
            <a:xfrm>
              <a:off x="-1008" y="2496"/>
              <a:ext cx="300" cy="300"/>
            </a:xfrm>
            <a:prstGeom prst="straightConnector1">
              <a:avLst/>
            </a:prstGeom>
            <a:noFill/>
            <a:ln cap="flat" cmpd="sng" w="28575">
              <a:solidFill>
                <a:srgbClr val="CC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2" name="Google Shape;602;p72"/>
            <p:cNvCxnSpPr/>
            <p:nvPr/>
          </p:nvCxnSpPr>
          <p:spPr>
            <a:xfrm rot="-5400000">
              <a:off x="-1056" y="2436"/>
              <a:ext cx="300" cy="300"/>
            </a:xfrm>
            <a:prstGeom prst="straightConnector1">
              <a:avLst/>
            </a:prstGeom>
            <a:noFill/>
            <a:ln cap="flat" cmpd="sng" w="28575">
              <a:solidFill>
                <a:srgbClr val="CC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73"/>
          <p:cNvSpPr txBox="1"/>
          <p:nvPr>
            <p:ph type="title"/>
          </p:nvPr>
        </p:nvSpPr>
        <p:spPr>
          <a:xfrm>
            <a:off x="628650" y="273850"/>
            <a:ext cx="41643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"/>
              <a:t>Alpha-Beta pruning</a:t>
            </a:r>
            <a:endParaRPr/>
          </a:p>
        </p:txBody>
      </p:sp>
      <p:pic>
        <p:nvPicPr>
          <p:cNvPr id="608" name="Google Shape;608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0999" y="1323143"/>
            <a:ext cx="3829610" cy="2958357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p73"/>
          <p:cNvSpPr txBox="1"/>
          <p:nvPr/>
        </p:nvSpPr>
        <p:spPr>
          <a:xfrm>
            <a:off x="7029461" y="1238680"/>
            <a:ext cx="11949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Alpha-value</a:t>
            </a:r>
            <a:endParaRPr b="1" sz="1600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p73"/>
          <p:cNvSpPr txBox="1"/>
          <p:nvPr/>
        </p:nvSpPr>
        <p:spPr>
          <a:xfrm>
            <a:off x="8110783" y="2512617"/>
            <a:ext cx="11067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Beta</a:t>
            </a:r>
            <a:r>
              <a:rPr b="1" lang="en" sz="16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-value</a:t>
            </a:r>
            <a:endParaRPr b="1" sz="16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Google Shape;611;p73"/>
          <p:cNvSpPr txBox="1"/>
          <p:nvPr>
            <p:ph idx="1" type="body"/>
          </p:nvPr>
        </p:nvSpPr>
        <p:spPr>
          <a:xfrm>
            <a:off x="457200" y="1200150"/>
            <a:ext cx="38295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" sz="2000"/>
              <a:t>The values at </a:t>
            </a:r>
            <a:r>
              <a:rPr b="1" lang="en" sz="2000">
                <a:solidFill>
                  <a:srgbClr val="000099"/>
                </a:solidFill>
              </a:rPr>
              <a:t>MAX </a:t>
            </a:r>
            <a:r>
              <a:rPr lang="en" sz="2000"/>
              <a:t>nodes are </a:t>
            </a:r>
            <a:r>
              <a:rPr b="1" lang="en" sz="2000">
                <a:solidFill>
                  <a:srgbClr val="000099"/>
                </a:solidFill>
              </a:rPr>
              <a:t>Alpha-values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•"/>
            </a:pPr>
            <a:r>
              <a:rPr lang="en" sz="2000"/>
              <a:t>The values at </a:t>
            </a:r>
            <a:r>
              <a:rPr b="1" lang="en" sz="2000">
                <a:solidFill>
                  <a:srgbClr val="CC0000"/>
                </a:solidFill>
              </a:rPr>
              <a:t>MIN </a:t>
            </a:r>
            <a:r>
              <a:rPr lang="en" sz="2000"/>
              <a:t>nodes are </a:t>
            </a:r>
            <a:r>
              <a:rPr b="1" lang="en" sz="2000">
                <a:solidFill>
                  <a:srgbClr val="CC0000"/>
                </a:solidFill>
              </a:rPr>
              <a:t>Beta-values</a:t>
            </a:r>
            <a:endParaRPr b="1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6"/>
          <p:cNvSpPr txBox="1"/>
          <p:nvPr>
            <p:ph idx="1" type="body"/>
          </p:nvPr>
        </p:nvSpPr>
        <p:spPr>
          <a:xfrm>
            <a:off x="3593300" y="148852"/>
            <a:ext cx="5550600" cy="42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400"/>
              <a:t>The </a:t>
            </a:r>
            <a:r>
              <a:rPr b="1" lang="en" sz="1400"/>
              <a:t>junior-colleague</a:t>
            </a:r>
            <a:endParaRPr sz="1400"/>
          </a:p>
          <a:p>
            <a:pPr indent="-1905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can describe &amp; explain in own words the position game AI as a subfield</a:t>
            </a:r>
            <a:endParaRPr sz="1400"/>
          </a:p>
          <a:p>
            <a:pPr indent="-1905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can describe in own words the link between tree search and game AI</a:t>
            </a:r>
            <a:endParaRPr sz="1400"/>
          </a:p>
          <a:p>
            <a:pPr indent="-1905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can explain in own words the differences between simple and more complex board games in context of game AI using real world games</a:t>
            </a:r>
            <a:endParaRPr sz="1400"/>
          </a:p>
          <a:p>
            <a:pPr indent="-1905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can explain in own words the term “contingency” of a problem</a:t>
            </a:r>
            <a:endParaRPr sz="1400"/>
          </a:p>
          <a:p>
            <a:pPr indent="-1905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can describe in own words how a game AI using tree search on an abstract level</a:t>
            </a:r>
            <a:endParaRPr sz="1400"/>
          </a:p>
          <a:p>
            <a:pPr indent="-1905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can explain in own words Minimax in context of game AI</a:t>
            </a:r>
            <a:endParaRPr sz="1400"/>
          </a:p>
          <a:p>
            <a:pPr indent="-1905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can explain in own words the time and space complexity of Minimax</a:t>
            </a:r>
            <a:endParaRPr sz="1400"/>
          </a:p>
          <a:p>
            <a:pPr indent="-1905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can implement Minimax for a given problem</a:t>
            </a:r>
            <a:endParaRPr sz="1400"/>
          </a:p>
          <a:p>
            <a:pPr indent="-1905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can explain in own words an improvement of Minimax</a:t>
            </a:r>
            <a:endParaRPr sz="1400"/>
          </a:p>
          <a:p>
            <a:pPr indent="-1905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can implement an improvement of Minimax</a:t>
            </a:r>
            <a:endParaRPr sz="1400"/>
          </a:p>
          <a:p>
            <a:pPr indent="-1905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can explain in own words Alpha-Beta pruning in context of game AI</a:t>
            </a:r>
            <a:endParaRPr sz="1400"/>
          </a:p>
          <a:p>
            <a:pPr indent="-1905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can explain in own words the best case and worst case gain of Alpha-Beta pruning in context of game AI</a:t>
            </a:r>
            <a:endParaRPr sz="1400"/>
          </a:p>
          <a:p>
            <a:pPr indent="-1905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can describe in own words the term Heuristic continuation in context of game AI and what problem it solves in context of Alpha-Beta pruning using a real world example</a:t>
            </a:r>
            <a:endParaRPr sz="1400"/>
          </a:p>
          <a:p>
            <a:pPr indent="-1905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can implement Alpha-Beta pruning for a given problem</a:t>
            </a:r>
            <a:endParaRPr sz="1400"/>
          </a:p>
          <a:p>
            <a:pPr indent="-1905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can implement Heuristic continuation for a given problem</a:t>
            </a:r>
            <a:endParaRPr sz="1400"/>
          </a:p>
        </p:txBody>
      </p:sp>
      <p:sp>
        <p:nvSpPr>
          <p:cNvPr id="349" name="Google Shape;349;p56"/>
          <p:cNvSpPr txBox="1"/>
          <p:nvPr>
            <p:ph type="title"/>
          </p:nvPr>
        </p:nvSpPr>
        <p:spPr>
          <a:xfrm>
            <a:off x="628650" y="273850"/>
            <a:ext cx="29130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i="0" lang="en" sz="3300" u="none" cap="none" strike="noStrike">
                <a:solidFill>
                  <a:schemeClr val="dk1"/>
                </a:solidFill>
              </a:rPr>
              <a:t>Goals</a:t>
            </a:r>
            <a:endParaRPr i="0" sz="3300" u="none" cap="none" strike="noStrike">
              <a:solidFill>
                <a:schemeClr val="dk1"/>
              </a:solidFill>
            </a:endParaRPr>
          </a:p>
        </p:txBody>
      </p:sp>
      <p:pic>
        <p:nvPicPr>
          <p:cNvPr id="350" name="Google Shape;350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781" y="1839622"/>
            <a:ext cx="2912888" cy="1731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6" name="Google Shape;616;p74"/>
          <p:cNvGrpSpPr/>
          <p:nvPr/>
        </p:nvGrpSpPr>
        <p:grpSpPr>
          <a:xfrm>
            <a:off x="4473179" y="1360959"/>
            <a:ext cx="4833935" cy="2982441"/>
            <a:chOff x="240" y="1671"/>
            <a:chExt cx="4060" cy="2505"/>
          </a:xfrm>
        </p:grpSpPr>
        <p:grpSp>
          <p:nvGrpSpPr>
            <p:cNvPr id="617" name="Google Shape;617;p74"/>
            <p:cNvGrpSpPr/>
            <p:nvPr/>
          </p:nvGrpSpPr>
          <p:grpSpPr>
            <a:xfrm>
              <a:off x="240" y="1671"/>
              <a:ext cx="3504" cy="2505"/>
              <a:chOff x="48" y="1575"/>
              <a:chExt cx="3888" cy="2601"/>
            </a:xfrm>
          </p:grpSpPr>
          <p:grpSp>
            <p:nvGrpSpPr>
              <p:cNvPr id="618" name="Google Shape;618;p74"/>
              <p:cNvGrpSpPr/>
              <p:nvPr/>
            </p:nvGrpSpPr>
            <p:grpSpPr>
              <a:xfrm>
                <a:off x="48" y="1584"/>
                <a:ext cx="3888" cy="2592"/>
                <a:chOff x="48" y="1584"/>
                <a:chExt cx="3888" cy="2592"/>
              </a:xfrm>
            </p:grpSpPr>
            <p:grpSp>
              <p:nvGrpSpPr>
                <p:cNvPr id="619" name="Google Shape;619;p74"/>
                <p:cNvGrpSpPr/>
                <p:nvPr/>
              </p:nvGrpSpPr>
              <p:grpSpPr>
                <a:xfrm>
                  <a:off x="48" y="1584"/>
                  <a:ext cx="3888" cy="2592"/>
                  <a:chOff x="48" y="1584"/>
                  <a:chExt cx="3888" cy="2592"/>
                </a:xfrm>
              </p:grpSpPr>
              <p:sp>
                <p:nvSpPr>
                  <p:cNvPr id="620" name="Google Shape;620;p74"/>
                  <p:cNvSpPr/>
                  <p:nvPr/>
                </p:nvSpPr>
                <p:spPr>
                  <a:xfrm>
                    <a:off x="48" y="1584"/>
                    <a:ext cx="3888" cy="2592"/>
                  </a:xfrm>
                  <a:prstGeom prst="rect">
                    <a:avLst/>
                  </a:prstGeom>
                  <a:gradFill>
                    <a:gsLst>
                      <a:gs pos="0">
                        <a:srgbClr val="FFFF99"/>
                      </a:gs>
                      <a:gs pos="100000">
                        <a:srgbClr val="FFFFFF"/>
                      </a:gs>
                    </a:gsLst>
                    <a:lin ang="2700000" scaled="0"/>
                  </a:gra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500">
                      <a:solidFill>
                        <a:srgbClr val="FFFF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1" name="Google Shape;621;p74"/>
                  <p:cNvSpPr/>
                  <p:nvPr/>
                </p:nvSpPr>
                <p:spPr>
                  <a:xfrm>
                    <a:off x="1920" y="1632"/>
                    <a:ext cx="192" cy="192"/>
                  </a:xfrm>
                  <a:prstGeom prst="bevel">
                    <a:avLst>
                      <a:gd fmla="val 12500" name="adj"/>
                    </a:avLst>
                  </a:prstGeom>
                  <a:gradFill>
                    <a:gsLst>
                      <a:gs pos="0">
                        <a:srgbClr val="000099"/>
                      </a:gs>
                      <a:gs pos="100000">
                        <a:srgbClr val="00006B"/>
                      </a:gs>
                    </a:gsLst>
                    <a:lin ang="2700000" scaled="0"/>
                  </a:gra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2" name="Google Shape;622;p74"/>
                  <p:cNvSpPr txBox="1"/>
                  <p:nvPr/>
                </p:nvSpPr>
                <p:spPr>
                  <a:xfrm>
                    <a:off x="57" y="2678"/>
                    <a:ext cx="443" cy="26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500">
                        <a:solidFill>
                          <a:srgbClr val="CC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MIN</a:t>
                    </a:r>
                    <a:endParaRPr sz="1500">
                      <a:solidFill>
                        <a:srgbClr val="0066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3" name="Google Shape;623;p74"/>
                  <p:cNvSpPr/>
                  <p:nvPr/>
                </p:nvSpPr>
                <p:spPr>
                  <a:xfrm>
                    <a:off x="1056" y="2688"/>
                    <a:ext cx="192" cy="192"/>
                  </a:xfrm>
                  <a:prstGeom prst="bevel">
                    <a:avLst>
                      <a:gd fmla="val 12500" name="adj"/>
                    </a:avLst>
                  </a:prstGeom>
                  <a:solidFill>
                    <a:srgbClr val="CC0000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4" name="Google Shape;624;p74"/>
                  <p:cNvSpPr/>
                  <p:nvPr/>
                </p:nvSpPr>
                <p:spPr>
                  <a:xfrm>
                    <a:off x="624" y="3648"/>
                    <a:ext cx="192" cy="192"/>
                  </a:xfrm>
                  <a:prstGeom prst="bevel">
                    <a:avLst>
                      <a:gd fmla="val 12500" name="adj"/>
                    </a:avLst>
                  </a:prstGeom>
                  <a:gradFill>
                    <a:gsLst>
                      <a:gs pos="0">
                        <a:srgbClr val="000099"/>
                      </a:gs>
                      <a:gs pos="100000">
                        <a:srgbClr val="00006B"/>
                      </a:gs>
                    </a:gsLst>
                    <a:lin ang="2700000" scaled="0"/>
                  </a:gra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5" name="Google Shape;625;p74"/>
                  <p:cNvSpPr txBox="1"/>
                  <p:nvPr/>
                </p:nvSpPr>
                <p:spPr>
                  <a:xfrm>
                    <a:off x="48" y="3638"/>
                    <a:ext cx="480" cy="26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500">
                        <a:solidFill>
                          <a:srgbClr val="000099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MAX</a:t>
                    </a:r>
                    <a:endParaRPr sz="1500">
                      <a:solidFill>
                        <a:srgbClr val="FFFF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626" name="Google Shape;626;p74"/>
                  <p:cNvCxnSpPr>
                    <a:stCxn id="621" idx="2"/>
                    <a:endCxn id="623" idx="6"/>
                  </p:cNvCxnSpPr>
                  <p:nvPr/>
                </p:nvCxnSpPr>
                <p:spPr>
                  <a:xfrm flipH="1">
                    <a:off x="1116" y="1824"/>
                    <a:ext cx="900" cy="9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27" name="Google Shape;627;p74"/>
                  <p:cNvCxnSpPr/>
                  <p:nvPr/>
                </p:nvCxnSpPr>
                <p:spPr>
                  <a:xfrm flipH="1">
                    <a:off x="720" y="2880"/>
                    <a:ext cx="432" cy="768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sp>
                <p:nvSpPr>
                  <p:cNvPr id="628" name="Google Shape;628;p74"/>
                  <p:cNvSpPr txBox="1"/>
                  <p:nvPr/>
                </p:nvSpPr>
                <p:spPr>
                  <a:xfrm>
                    <a:off x="48" y="1584"/>
                    <a:ext cx="480" cy="26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500">
                        <a:solidFill>
                          <a:srgbClr val="000099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MAX</a:t>
                    </a:r>
                    <a:endParaRPr sz="1500">
                      <a:solidFill>
                        <a:srgbClr val="FFFF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9" name="Google Shape;629;p74"/>
                <p:cNvSpPr txBox="1"/>
                <p:nvPr/>
              </p:nvSpPr>
              <p:spPr>
                <a:xfrm>
                  <a:off x="593" y="3792"/>
                  <a:ext cx="211" cy="24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400">
                      <a:solidFill>
                        <a:srgbClr val="000099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 sz="1100"/>
                </a:p>
              </p:txBody>
            </p:sp>
          </p:grpSp>
          <p:grpSp>
            <p:nvGrpSpPr>
              <p:cNvPr id="630" name="Google Shape;630;p74"/>
              <p:cNvGrpSpPr/>
              <p:nvPr/>
            </p:nvGrpSpPr>
            <p:grpSpPr>
              <a:xfrm>
                <a:off x="528" y="2659"/>
                <a:ext cx="759" cy="890"/>
                <a:chOff x="528" y="2659"/>
                <a:chExt cx="759" cy="890"/>
              </a:xfrm>
            </p:grpSpPr>
            <p:sp>
              <p:nvSpPr>
                <p:cNvPr id="631" name="Google Shape;631;p74"/>
                <p:cNvSpPr/>
                <p:nvPr/>
              </p:nvSpPr>
              <p:spPr>
                <a:xfrm flipH="1" rot="10800000">
                  <a:off x="528" y="2928"/>
                  <a:ext cx="192" cy="621"/>
                </a:xfrm>
                <a:prstGeom prst="curvedRightArrow">
                  <a:avLst>
                    <a:gd fmla="val 64688" name="adj1"/>
                    <a:gd fmla="val 129375" name="adj2"/>
                    <a:gd fmla="val 33333" name="adj3"/>
                  </a:avLst>
                </a:prstGeom>
                <a:solidFill>
                  <a:srgbClr val="FFCC00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74"/>
                <p:cNvSpPr txBox="1"/>
                <p:nvPr/>
              </p:nvSpPr>
              <p:spPr>
                <a:xfrm>
                  <a:off x="687" y="2659"/>
                  <a:ext cx="6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1400">
                      <a:solidFill>
                        <a:srgbClr val="CC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≤ </a:t>
                  </a:r>
                  <a:r>
                    <a:rPr lang="en" sz="1400">
                      <a:solidFill>
                        <a:srgbClr val="CC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 sz="1100"/>
                </a:p>
              </p:txBody>
            </p:sp>
          </p:grpSp>
          <p:grpSp>
            <p:nvGrpSpPr>
              <p:cNvPr id="633" name="Google Shape;633;p74"/>
              <p:cNvGrpSpPr/>
              <p:nvPr/>
            </p:nvGrpSpPr>
            <p:grpSpPr>
              <a:xfrm>
                <a:off x="1152" y="2880"/>
                <a:ext cx="372" cy="1154"/>
                <a:chOff x="1152" y="2880"/>
                <a:chExt cx="372" cy="1154"/>
              </a:xfrm>
            </p:grpSpPr>
            <p:grpSp>
              <p:nvGrpSpPr>
                <p:cNvPr id="634" name="Google Shape;634;p74"/>
                <p:cNvGrpSpPr/>
                <p:nvPr/>
              </p:nvGrpSpPr>
              <p:grpSpPr>
                <a:xfrm>
                  <a:off x="1152" y="2880"/>
                  <a:ext cx="363" cy="960"/>
                  <a:chOff x="4272" y="2976"/>
                  <a:chExt cx="363" cy="960"/>
                </a:xfrm>
              </p:grpSpPr>
              <p:sp>
                <p:nvSpPr>
                  <p:cNvPr id="635" name="Google Shape;635;p74"/>
                  <p:cNvSpPr/>
                  <p:nvPr/>
                </p:nvSpPr>
                <p:spPr>
                  <a:xfrm>
                    <a:off x="4443" y="3744"/>
                    <a:ext cx="192" cy="192"/>
                  </a:xfrm>
                  <a:prstGeom prst="bevel">
                    <a:avLst>
                      <a:gd fmla="val 12500" name="adj"/>
                    </a:avLst>
                  </a:prstGeom>
                  <a:gradFill>
                    <a:gsLst>
                      <a:gs pos="0">
                        <a:srgbClr val="000099"/>
                      </a:gs>
                      <a:gs pos="100000">
                        <a:srgbClr val="00006B"/>
                      </a:gs>
                    </a:gsLst>
                    <a:lin ang="2700000" scaled="0"/>
                  </a:gra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636" name="Google Shape;636;p74"/>
                  <p:cNvCxnSpPr/>
                  <p:nvPr/>
                </p:nvCxnSpPr>
                <p:spPr>
                  <a:xfrm>
                    <a:off x="4272" y="2976"/>
                    <a:ext cx="267" cy="768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sp>
              <p:nvSpPr>
                <p:cNvPr id="637" name="Google Shape;637;p74"/>
                <p:cNvSpPr txBox="1"/>
                <p:nvPr/>
              </p:nvSpPr>
              <p:spPr>
                <a:xfrm>
                  <a:off x="1313" y="3792"/>
                  <a:ext cx="211" cy="24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400">
                      <a:solidFill>
                        <a:srgbClr val="000099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5</a:t>
                  </a:r>
                  <a:endParaRPr sz="1400">
                    <a:solidFill>
                      <a:srgbClr val="80008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38" name="Google Shape;638;p74"/>
              <p:cNvGrpSpPr/>
              <p:nvPr/>
            </p:nvGrpSpPr>
            <p:grpSpPr>
              <a:xfrm>
                <a:off x="1265" y="2659"/>
                <a:ext cx="600" cy="893"/>
                <a:chOff x="1265" y="2659"/>
                <a:chExt cx="600" cy="893"/>
              </a:xfrm>
            </p:grpSpPr>
            <p:sp>
              <p:nvSpPr>
                <p:cNvPr id="639" name="Google Shape;639;p74"/>
                <p:cNvSpPr txBox="1"/>
                <p:nvPr/>
              </p:nvSpPr>
              <p:spPr>
                <a:xfrm>
                  <a:off x="1265" y="2659"/>
                  <a:ext cx="6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400">
                      <a:solidFill>
                        <a:srgbClr val="CC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=2</a:t>
                  </a:r>
                  <a:endParaRPr sz="1400">
                    <a:solidFill>
                      <a:srgbClr val="80008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74"/>
                <p:cNvSpPr/>
                <p:nvPr/>
              </p:nvSpPr>
              <p:spPr>
                <a:xfrm rot="10800000">
                  <a:off x="1488" y="2931"/>
                  <a:ext cx="192" cy="621"/>
                </a:xfrm>
                <a:prstGeom prst="curvedRightArrow">
                  <a:avLst>
                    <a:gd fmla="val 64688" name="adj1"/>
                    <a:gd fmla="val 129375" name="adj2"/>
                    <a:gd fmla="val 33333" name="adj3"/>
                  </a:avLst>
                </a:prstGeom>
                <a:solidFill>
                  <a:srgbClr val="FFCC00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41" name="Google Shape;641;p74"/>
              <p:cNvGrpSpPr/>
              <p:nvPr/>
            </p:nvGrpSpPr>
            <p:grpSpPr>
              <a:xfrm>
                <a:off x="534" y="1575"/>
                <a:ext cx="1670" cy="1064"/>
                <a:chOff x="534" y="1575"/>
                <a:chExt cx="1670" cy="1064"/>
              </a:xfrm>
            </p:grpSpPr>
            <p:sp>
              <p:nvSpPr>
                <p:cNvPr id="642" name="Google Shape;642;p74"/>
                <p:cNvSpPr/>
                <p:nvPr/>
              </p:nvSpPr>
              <p:spPr>
                <a:xfrm flipH="1" rot="-10015950">
                  <a:off x="633" y="1633"/>
                  <a:ext cx="624" cy="947"/>
                </a:xfrm>
                <a:prstGeom prst="curvedRightArrow">
                  <a:avLst>
                    <a:gd fmla="val 30353" name="adj1"/>
                    <a:gd fmla="val 60705" name="adj2"/>
                    <a:gd fmla="val 33333" name="adj3"/>
                  </a:avLst>
                </a:prstGeom>
                <a:solidFill>
                  <a:srgbClr val="FFCC00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74"/>
                <p:cNvSpPr txBox="1"/>
                <p:nvPr/>
              </p:nvSpPr>
              <p:spPr>
                <a:xfrm>
                  <a:off x="1604" y="1603"/>
                  <a:ext cx="6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1400">
                      <a:solidFill>
                        <a:srgbClr val="000099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≥ </a:t>
                  </a:r>
                  <a:r>
                    <a:rPr lang="en" sz="1400">
                      <a:solidFill>
                        <a:srgbClr val="000099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 sz="1400">
                    <a:solidFill>
                      <a:srgbClr val="80008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44" name="Google Shape;644;p74"/>
              <p:cNvGrpSpPr/>
              <p:nvPr/>
            </p:nvGrpSpPr>
            <p:grpSpPr>
              <a:xfrm>
                <a:off x="2028" y="1788"/>
                <a:ext cx="996" cy="2246"/>
                <a:chOff x="2028" y="1788"/>
                <a:chExt cx="996" cy="2246"/>
              </a:xfrm>
            </p:grpSpPr>
            <p:grpSp>
              <p:nvGrpSpPr>
                <p:cNvPr id="645" name="Google Shape;645;p74"/>
                <p:cNvGrpSpPr/>
                <p:nvPr/>
              </p:nvGrpSpPr>
              <p:grpSpPr>
                <a:xfrm>
                  <a:off x="2028" y="1788"/>
                  <a:ext cx="996" cy="2052"/>
                  <a:chOff x="4236" y="1884"/>
                  <a:chExt cx="996" cy="2052"/>
                </a:xfrm>
              </p:grpSpPr>
              <p:sp>
                <p:nvSpPr>
                  <p:cNvPr id="646" name="Google Shape;646;p74"/>
                  <p:cNvSpPr/>
                  <p:nvPr/>
                </p:nvSpPr>
                <p:spPr>
                  <a:xfrm>
                    <a:off x="5040" y="2784"/>
                    <a:ext cx="192" cy="192"/>
                  </a:xfrm>
                  <a:prstGeom prst="bevel">
                    <a:avLst>
                      <a:gd fmla="val 12500" name="adj"/>
                    </a:avLst>
                  </a:prstGeom>
                  <a:solidFill>
                    <a:srgbClr val="CC0000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7" name="Google Shape;647;p74"/>
                  <p:cNvSpPr/>
                  <p:nvPr/>
                </p:nvSpPr>
                <p:spPr>
                  <a:xfrm>
                    <a:off x="4704" y="3744"/>
                    <a:ext cx="192" cy="192"/>
                  </a:xfrm>
                  <a:prstGeom prst="bevel">
                    <a:avLst>
                      <a:gd fmla="val 12500" name="adj"/>
                    </a:avLst>
                  </a:prstGeom>
                  <a:gradFill>
                    <a:gsLst>
                      <a:gs pos="0">
                        <a:srgbClr val="000099"/>
                      </a:gs>
                      <a:gs pos="100000">
                        <a:srgbClr val="00006B"/>
                      </a:gs>
                    </a:gsLst>
                    <a:lin ang="2700000" scaled="0"/>
                  </a:gra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648" name="Google Shape;648;p74"/>
                  <p:cNvCxnSpPr>
                    <a:endCxn id="646" idx="6"/>
                  </p:cNvCxnSpPr>
                  <p:nvPr/>
                </p:nvCxnSpPr>
                <p:spPr>
                  <a:xfrm>
                    <a:off x="4236" y="1884"/>
                    <a:ext cx="900" cy="9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49" name="Google Shape;649;p74"/>
                  <p:cNvCxnSpPr>
                    <a:stCxn id="646" idx="2"/>
                    <a:endCxn id="647" idx="7"/>
                  </p:cNvCxnSpPr>
                  <p:nvPr/>
                </p:nvCxnSpPr>
                <p:spPr>
                  <a:xfrm flipH="1">
                    <a:off x="4836" y="2976"/>
                    <a:ext cx="300" cy="9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sp>
              <p:nvSpPr>
                <p:cNvPr id="650" name="Google Shape;650;p74"/>
                <p:cNvSpPr txBox="1"/>
                <p:nvPr/>
              </p:nvSpPr>
              <p:spPr>
                <a:xfrm>
                  <a:off x="2495" y="3792"/>
                  <a:ext cx="211" cy="24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400">
                      <a:solidFill>
                        <a:srgbClr val="000099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 sz="1400">
                    <a:solidFill>
                      <a:srgbClr val="80008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51" name="Google Shape;651;p74"/>
              <p:cNvGrpSpPr/>
              <p:nvPr/>
            </p:nvGrpSpPr>
            <p:grpSpPr>
              <a:xfrm>
                <a:off x="2352" y="2662"/>
                <a:ext cx="758" cy="890"/>
                <a:chOff x="528" y="2659"/>
                <a:chExt cx="758" cy="890"/>
              </a:xfrm>
            </p:grpSpPr>
            <p:sp>
              <p:nvSpPr>
                <p:cNvPr id="652" name="Google Shape;652;p74"/>
                <p:cNvSpPr/>
                <p:nvPr/>
              </p:nvSpPr>
              <p:spPr>
                <a:xfrm flipH="1" rot="10800000">
                  <a:off x="528" y="2928"/>
                  <a:ext cx="192" cy="621"/>
                </a:xfrm>
                <a:prstGeom prst="curvedRightArrow">
                  <a:avLst>
                    <a:gd fmla="val 64688" name="adj1"/>
                    <a:gd fmla="val 129375" name="adj2"/>
                    <a:gd fmla="val 33333" name="adj3"/>
                  </a:avLst>
                </a:prstGeom>
                <a:solidFill>
                  <a:srgbClr val="FFCC00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74"/>
                <p:cNvSpPr txBox="1"/>
                <p:nvPr/>
              </p:nvSpPr>
              <p:spPr>
                <a:xfrm>
                  <a:off x="686" y="2659"/>
                  <a:ext cx="6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1400">
                      <a:solidFill>
                        <a:srgbClr val="CC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≤ </a:t>
                  </a:r>
                  <a:r>
                    <a:rPr lang="en" sz="1400">
                      <a:solidFill>
                        <a:srgbClr val="CC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 sz="1100"/>
                </a:p>
              </p:txBody>
            </p:sp>
          </p:grpSp>
        </p:grpSp>
        <p:grpSp>
          <p:nvGrpSpPr>
            <p:cNvPr id="654" name="Google Shape;654;p74"/>
            <p:cNvGrpSpPr/>
            <p:nvPr/>
          </p:nvGrpSpPr>
          <p:grpSpPr>
            <a:xfrm>
              <a:off x="2304" y="1699"/>
              <a:ext cx="1228" cy="300"/>
              <a:chOff x="2304" y="1699"/>
              <a:chExt cx="1228" cy="300"/>
            </a:xfrm>
          </p:grpSpPr>
          <p:sp>
            <p:nvSpPr>
              <p:cNvPr id="655" name="Google Shape;655;p74"/>
              <p:cNvSpPr txBox="1"/>
              <p:nvPr/>
            </p:nvSpPr>
            <p:spPr>
              <a:xfrm>
                <a:off x="2632" y="1699"/>
                <a:ext cx="900" cy="300"/>
              </a:xfrm>
              <a:prstGeom prst="rect">
                <a:avLst/>
              </a:prstGeom>
              <a:gradFill>
                <a:gsLst>
                  <a:gs pos="0">
                    <a:srgbClr val="FFFF99"/>
                  </a:gs>
                  <a:gs pos="100000">
                    <a:srgbClr val="FFFFCC"/>
                  </a:gs>
                </a:gsLst>
                <a:lin ang="27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Alpha-value</a:t>
                </a:r>
                <a:endParaRPr sz="1400">
                  <a:solidFill>
                    <a:srgbClr val="80008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6" name="Google Shape;656;p74"/>
              <p:cNvSpPr/>
              <p:nvPr/>
            </p:nvSpPr>
            <p:spPr>
              <a:xfrm flipH="1">
                <a:off x="2304" y="1728"/>
                <a:ext cx="336" cy="192"/>
              </a:xfrm>
              <a:prstGeom prst="rightArrow">
                <a:avLst>
                  <a:gd fmla="val 50000" name="adj1"/>
                  <a:gd fmla="val 43750" name="adj2"/>
                </a:avLst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7" name="Google Shape;657;p74"/>
            <p:cNvGrpSpPr/>
            <p:nvPr/>
          </p:nvGrpSpPr>
          <p:grpSpPr>
            <a:xfrm>
              <a:off x="3072" y="2707"/>
              <a:ext cx="1228" cy="300"/>
              <a:chOff x="3072" y="2707"/>
              <a:chExt cx="1228" cy="300"/>
            </a:xfrm>
          </p:grpSpPr>
          <p:sp>
            <p:nvSpPr>
              <p:cNvPr id="658" name="Google Shape;658;p74"/>
              <p:cNvSpPr txBox="1"/>
              <p:nvPr/>
            </p:nvSpPr>
            <p:spPr>
              <a:xfrm>
                <a:off x="3400" y="2707"/>
                <a:ext cx="900" cy="300"/>
              </a:xfrm>
              <a:prstGeom prst="rect">
                <a:avLst/>
              </a:prstGeom>
              <a:gradFill>
                <a:gsLst>
                  <a:gs pos="0">
                    <a:srgbClr val="FFFF99"/>
                  </a:gs>
                  <a:gs pos="100000">
                    <a:srgbClr val="FFFFCC"/>
                  </a:gs>
                </a:gsLst>
                <a:lin ang="27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>
                    <a:solidFill>
                      <a:srgbClr val="CC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Beta-value</a:t>
                </a:r>
                <a:endParaRPr sz="1400">
                  <a:solidFill>
                    <a:srgbClr val="80008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9" name="Google Shape;659;p74"/>
              <p:cNvSpPr/>
              <p:nvPr/>
            </p:nvSpPr>
            <p:spPr>
              <a:xfrm flipH="1">
                <a:off x="3072" y="2736"/>
                <a:ext cx="336" cy="192"/>
              </a:xfrm>
              <a:prstGeom prst="rightArrow">
                <a:avLst>
                  <a:gd fmla="val 50000" name="adj1"/>
                  <a:gd fmla="val 43750" name="adj2"/>
                </a:avLst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60" name="Google Shape;660;p74"/>
          <p:cNvGrpSpPr/>
          <p:nvPr/>
        </p:nvGrpSpPr>
        <p:grpSpPr>
          <a:xfrm>
            <a:off x="7467600" y="2857500"/>
            <a:ext cx="342900" cy="914400"/>
            <a:chOff x="2832" y="2880"/>
            <a:chExt cx="288" cy="768"/>
          </a:xfrm>
        </p:grpSpPr>
        <p:cxnSp>
          <p:nvCxnSpPr>
            <p:cNvPr id="661" name="Google Shape;661;p74"/>
            <p:cNvCxnSpPr/>
            <p:nvPr/>
          </p:nvCxnSpPr>
          <p:spPr>
            <a:xfrm>
              <a:off x="2928" y="2880"/>
              <a:ext cx="96" cy="768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grpSp>
          <p:nvGrpSpPr>
            <p:cNvPr id="662" name="Google Shape;662;p74"/>
            <p:cNvGrpSpPr/>
            <p:nvPr/>
          </p:nvGrpSpPr>
          <p:grpSpPr>
            <a:xfrm>
              <a:off x="2832" y="3168"/>
              <a:ext cx="288" cy="288"/>
              <a:chOff x="-1056" y="2496"/>
              <a:chExt cx="288" cy="288"/>
            </a:xfrm>
          </p:grpSpPr>
          <p:cxnSp>
            <p:nvCxnSpPr>
              <p:cNvPr id="663" name="Google Shape;663;p74"/>
              <p:cNvCxnSpPr/>
              <p:nvPr/>
            </p:nvCxnSpPr>
            <p:spPr>
              <a:xfrm>
                <a:off x="-1008" y="2496"/>
                <a:ext cx="192" cy="288"/>
              </a:xfrm>
              <a:prstGeom prst="straightConnector1">
                <a:avLst/>
              </a:prstGeom>
              <a:noFill/>
              <a:ln cap="flat" cmpd="sng" w="28575">
                <a:solidFill>
                  <a:srgbClr val="CC0000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4" name="Google Shape;664;p74"/>
              <p:cNvCxnSpPr/>
              <p:nvPr/>
            </p:nvCxnSpPr>
            <p:spPr>
              <a:xfrm rot="-5400000">
                <a:off x="-1008" y="2496"/>
                <a:ext cx="192" cy="288"/>
              </a:xfrm>
              <a:prstGeom prst="straightConnector1">
                <a:avLst/>
              </a:prstGeom>
              <a:noFill/>
              <a:ln cap="flat" cmpd="sng" w="28575">
                <a:solidFill>
                  <a:srgbClr val="CC0000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665" name="Google Shape;665;p74"/>
          <p:cNvSpPr txBox="1"/>
          <p:nvPr/>
        </p:nvSpPr>
        <p:spPr>
          <a:xfrm rot="2708898">
            <a:off x="7131196" y="1727074"/>
            <a:ext cx="491724" cy="693037"/>
          </a:xfrm>
          <a:prstGeom prst="rect">
            <a:avLst/>
          </a:prstGeom>
          <a:gradFill>
            <a:gsLst>
              <a:gs pos="0">
                <a:srgbClr val="FFCC00"/>
              </a:gs>
              <a:gs pos="100000">
                <a:srgbClr val="FFEFD4"/>
              </a:gs>
            </a:gsLst>
            <a:lin ang="27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410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≥</a:t>
            </a:r>
            <a:endParaRPr sz="1400">
              <a:solidFill>
                <a:srgbClr val="80008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6" name="Google Shape;666;p74"/>
          <p:cNvSpPr txBox="1"/>
          <p:nvPr>
            <p:ph type="title"/>
          </p:nvPr>
        </p:nvSpPr>
        <p:spPr>
          <a:xfrm>
            <a:off x="628650" y="273850"/>
            <a:ext cx="41643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"/>
              <a:t>Alpha-Beta pruning</a:t>
            </a:r>
            <a:endParaRPr/>
          </a:p>
        </p:txBody>
      </p:sp>
      <p:sp>
        <p:nvSpPr>
          <p:cNvPr id="667" name="Google Shape;667;p74"/>
          <p:cNvSpPr txBox="1"/>
          <p:nvPr>
            <p:ph idx="1" type="body"/>
          </p:nvPr>
        </p:nvSpPr>
        <p:spPr>
          <a:xfrm>
            <a:off x="457200" y="1200150"/>
            <a:ext cx="40161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/>
              <a:t>If an </a:t>
            </a:r>
            <a:r>
              <a:rPr b="1" lang="en" sz="2000">
                <a:solidFill>
                  <a:srgbClr val="000099"/>
                </a:solidFill>
              </a:rPr>
              <a:t>Alpha-value</a:t>
            </a:r>
            <a:r>
              <a:rPr lang="en" sz="2000"/>
              <a:t> is larger or equal to the </a:t>
            </a:r>
            <a:r>
              <a:rPr b="1" lang="en" sz="2000">
                <a:solidFill>
                  <a:srgbClr val="CC0000"/>
                </a:solidFill>
              </a:rPr>
              <a:t>Beta-value</a:t>
            </a:r>
            <a:r>
              <a:rPr lang="en" sz="2000"/>
              <a:t> of a descendant node:</a:t>
            </a:r>
            <a:endParaRPr sz="2000"/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/>
              <a:t>=&gt; Stop generation of the </a:t>
            </a:r>
            <a:br>
              <a:rPr lang="en" sz="2000"/>
            </a:br>
            <a:r>
              <a:rPr lang="en" sz="2000"/>
              <a:t>children of the descendant</a:t>
            </a:r>
            <a:endParaRPr b="1"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2" name="Google Shape;672;p75"/>
          <p:cNvGrpSpPr/>
          <p:nvPr/>
        </p:nvGrpSpPr>
        <p:grpSpPr>
          <a:xfrm>
            <a:off x="4473179" y="1360600"/>
            <a:ext cx="4833935" cy="2982800"/>
            <a:chOff x="1325" y="1719"/>
            <a:chExt cx="4060" cy="2505"/>
          </a:xfrm>
        </p:grpSpPr>
        <p:grpSp>
          <p:nvGrpSpPr>
            <p:cNvPr id="673" name="Google Shape;673;p75"/>
            <p:cNvGrpSpPr/>
            <p:nvPr/>
          </p:nvGrpSpPr>
          <p:grpSpPr>
            <a:xfrm>
              <a:off x="1325" y="1728"/>
              <a:ext cx="3504" cy="2496"/>
              <a:chOff x="48" y="1584"/>
              <a:chExt cx="3888" cy="2592"/>
            </a:xfrm>
          </p:grpSpPr>
          <p:grpSp>
            <p:nvGrpSpPr>
              <p:cNvPr id="674" name="Google Shape;674;p75"/>
              <p:cNvGrpSpPr/>
              <p:nvPr/>
            </p:nvGrpSpPr>
            <p:grpSpPr>
              <a:xfrm>
                <a:off x="48" y="1584"/>
                <a:ext cx="3888" cy="2592"/>
                <a:chOff x="48" y="1584"/>
                <a:chExt cx="3888" cy="2592"/>
              </a:xfrm>
            </p:grpSpPr>
            <p:sp>
              <p:nvSpPr>
                <p:cNvPr id="675" name="Google Shape;675;p75"/>
                <p:cNvSpPr/>
                <p:nvPr/>
              </p:nvSpPr>
              <p:spPr>
                <a:xfrm>
                  <a:off x="48" y="1584"/>
                  <a:ext cx="3888" cy="2592"/>
                </a:xfrm>
                <a:prstGeom prst="rect">
                  <a:avLst/>
                </a:prstGeom>
                <a:gradFill>
                  <a:gsLst>
                    <a:gs pos="0">
                      <a:srgbClr val="FFFF99"/>
                    </a:gs>
                    <a:gs pos="100000">
                      <a:srgbClr val="FFFFFF"/>
                    </a:gs>
                  </a:gsLst>
                  <a:lin ang="2700000" scaled="0"/>
                </a:gra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500">
                    <a:solidFill>
                      <a:srgbClr val="FFFF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75"/>
                <p:cNvSpPr/>
                <p:nvPr/>
              </p:nvSpPr>
              <p:spPr>
                <a:xfrm>
                  <a:off x="1920" y="1632"/>
                  <a:ext cx="192" cy="192"/>
                </a:xfrm>
                <a:prstGeom prst="bevel">
                  <a:avLst>
                    <a:gd fmla="val 12500" name="adj"/>
                  </a:avLst>
                </a:prstGeom>
                <a:gradFill>
                  <a:gsLst>
                    <a:gs pos="0">
                      <a:srgbClr val="000099"/>
                    </a:gs>
                    <a:gs pos="100000">
                      <a:srgbClr val="00006B"/>
                    </a:gs>
                  </a:gsLst>
                  <a:lin ang="2700000" scaled="0"/>
                </a:gra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75"/>
                <p:cNvSpPr txBox="1"/>
                <p:nvPr/>
              </p:nvSpPr>
              <p:spPr>
                <a:xfrm>
                  <a:off x="57" y="2678"/>
                  <a:ext cx="443" cy="2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500">
                      <a:solidFill>
                        <a:srgbClr val="CC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MIN</a:t>
                  </a:r>
                  <a:endParaRPr sz="1500">
                    <a:solidFill>
                      <a:srgbClr val="0066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75"/>
                <p:cNvSpPr/>
                <p:nvPr/>
              </p:nvSpPr>
              <p:spPr>
                <a:xfrm>
                  <a:off x="1056" y="2688"/>
                  <a:ext cx="192" cy="192"/>
                </a:xfrm>
                <a:prstGeom prst="bevel">
                  <a:avLst>
                    <a:gd fmla="val 12500" name="adj"/>
                  </a:avLst>
                </a:prstGeom>
                <a:solidFill>
                  <a:srgbClr val="CC0000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75"/>
                <p:cNvSpPr/>
                <p:nvPr/>
              </p:nvSpPr>
              <p:spPr>
                <a:xfrm>
                  <a:off x="624" y="3648"/>
                  <a:ext cx="192" cy="192"/>
                </a:xfrm>
                <a:prstGeom prst="bevel">
                  <a:avLst>
                    <a:gd fmla="val 12500" name="adj"/>
                  </a:avLst>
                </a:prstGeom>
                <a:gradFill>
                  <a:gsLst>
                    <a:gs pos="0">
                      <a:srgbClr val="000099"/>
                    </a:gs>
                    <a:gs pos="100000">
                      <a:srgbClr val="00006B"/>
                    </a:gs>
                  </a:gsLst>
                  <a:lin ang="2700000" scaled="0"/>
                </a:gra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75"/>
                <p:cNvSpPr txBox="1"/>
                <p:nvPr/>
              </p:nvSpPr>
              <p:spPr>
                <a:xfrm>
                  <a:off x="48" y="3638"/>
                  <a:ext cx="480" cy="2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500">
                      <a:solidFill>
                        <a:srgbClr val="000099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MAX</a:t>
                  </a:r>
                  <a:endParaRPr sz="1500">
                    <a:solidFill>
                      <a:srgbClr val="FFFF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681" name="Google Shape;681;p75"/>
                <p:cNvCxnSpPr>
                  <a:stCxn id="676" idx="2"/>
                  <a:endCxn id="678" idx="6"/>
                </p:cNvCxnSpPr>
                <p:nvPr/>
              </p:nvCxnSpPr>
              <p:spPr>
                <a:xfrm flipH="1">
                  <a:off x="1116" y="1824"/>
                  <a:ext cx="900" cy="9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82" name="Google Shape;682;p75"/>
                <p:cNvCxnSpPr/>
                <p:nvPr/>
              </p:nvCxnSpPr>
              <p:spPr>
                <a:xfrm flipH="1">
                  <a:off x="720" y="2880"/>
                  <a:ext cx="432" cy="768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683" name="Google Shape;683;p75"/>
                <p:cNvSpPr txBox="1"/>
                <p:nvPr/>
              </p:nvSpPr>
              <p:spPr>
                <a:xfrm>
                  <a:off x="48" y="1584"/>
                  <a:ext cx="480" cy="2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500">
                      <a:solidFill>
                        <a:srgbClr val="000099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MAX</a:t>
                  </a:r>
                  <a:endParaRPr sz="1500">
                    <a:solidFill>
                      <a:srgbClr val="FFFF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684" name="Google Shape;684;p75"/>
              <p:cNvSpPr txBox="1"/>
              <p:nvPr/>
            </p:nvSpPr>
            <p:spPr>
              <a:xfrm>
                <a:off x="593" y="3792"/>
                <a:ext cx="211" cy="2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>
                    <a:solidFill>
                      <a:srgbClr val="000099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 sz="1100"/>
              </a:p>
            </p:txBody>
          </p:sp>
        </p:grpSp>
        <p:grpSp>
          <p:nvGrpSpPr>
            <p:cNvPr id="685" name="Google Shape;685;p75"/>
            <p:cNvGrpSpPr/>
            <p:nvPr/>
          </p:nvGrpSpPr>
          <p:grpSpPr>
            <a:xfrm>
              <a:off x="1757" y="2763"/>
              <a:ext cx="683" cy="857"/>
              <a:chOff x="528" y="2659"/>
              <a:chExt cx="759" cy="890"/>
            </a:xfrm>
          </p:grpSpPr>
          <p:sp>
            <p:nvSpPr>
              <p:cNvPr id="686" name="Google Shape;686;p75"/>
              <p:cNvSpPr/>
              <p:nvPr/>
            </p:nvSpPr>
            <p:spPr>
              <a:xfrm flipH="1" rot="10800000">
                <a:off x="528" y="2928"/>
                <a:ext cx="192" cy="621"/>
              </a:xfrm>
              <a:prstGeom prst="curvedRightArrow">
                <a:avLst>
                  <a:gd fmla="val 64688" name="adj1"/>
                  <a:gd fmla="val 129375" name="adj2"/>
                  <a:gd fmla="val 33333" name="adj3"/>
                </a:avLst>
              </a:prstGeom>
              <a:solidFill>
                <a:srgbClr val="FFCC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7" name="Google Shape;687;p75"/>
              <p:cNvSpPr txBox="1"/>
              <p:nvPr/>
            </p:nvSpPr>
            <p:spPr>
              <a:xfrm>
                <a:off x="687" y="2659"/>
                <a:ext cx="6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400">
                    <a:solidFill>
                      <a:srgbClr val="CC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≤ </a:t>
                </a:r>
                <a:r>
                  <a:rPr lang="en" sz="1400">
                    <a:solidFill>
                      <a:srgbClr val="CC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 sz="1100"/>
              </a:p>
            </p:txBody>
          </p:sp>
        </p:grpSp>
        <p:grpSp>
          <p:nvGrpSpPr>
            <p:cNvPr id="688" name="Google Shape;688;p75"/>
            <p:cNvGrpSpPr/>
            <p:nvPr/>
          </p:nvGrpSpPr>
          <p:grpSpPr>
            <a:xfrm>
              <a:off x="2321" y="2975"/>
              <a:ext cx="336" cy="1111"/>
              <a:chOff x="1152" y="2880"/>
              <a:chExt cx="372" cy="1154"/>
            </a:xfrm>
          </p:grpSpPr>
          <p:grpSp>
            <p:nvGrpSpPr>
              <p:cNvPr id="689" name="Google Shape;689;p75"/>
              <p:cNvGrpSpPr/>
              <p:nvPr/>
            </p:nvGrpSpPr>
            <p:grpSpPr>
              <a:xfrm>
                <a:off x="1152" y="2880"/>
                <a:ext cx="363" cy="960"/>
                <a:chOff x="4272" y="2976"/>
                <a:chExt cx="363" cy="960"/>
              </a:xfrm>
            </p:grpSpPr>
            <p:sp>
              <p:nvSpPr>
                <p:cNvPr id="690" name="Google Shape;690;p75"/>
                <p:cNvSpPr/>
                <p:nvPr/>
              </p:nvSpPr>
              <p:spPr>
                <a:xfrm>
                  <a:off x="4443" y="3744"/>
                  <a:ext cx="192" cy="192"/>
                </a:xfrm>
                <a:prstGeom prst="bevel">
                  <a:avLst>
                    <a:gd fmla="val 12500" name="adj"/>
                  </a:avLst>
                </a:prstGeom>
                <a:gradFill>
                  <a:gsLst>
                    <a:gs pos="0">
                      <a:srgbClr val="000099"/>
                    </a:gs>
                    <a:gs pos="100000">
                      <a:srgbClr val="00006B"/>
                    </a:gs>
                  </a:gsLst>
                  <a:lin ang="2700000" scaled="0"/>
                </a:gra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691" name="Google Shape;691;p75"/>
                <p:cNvCxnSpPr/>
                <p:nvPr/>
              </p:nvCxnSpPr>
              <p:spPr>
                <a:xfrm>
                  <a:off x="4272" y="2976"/>
                  <a:ext cx="267" cy="768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692" name="Google Shape;692;p75"/>
              <p:cNvSpPr txBox="1"/>
              <p:nvPr/>
            </p:nvSpPr>
            <p:spPr>
              <a:xfrm>
                <a:off x="1313" y="3792"/>
                <a:ext cx="211" cy="2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>
                    <a:solidFill>
                      <a:srgbClr val="000099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 sz="1400">
                  <a:solidFill>
                    <a:srgbClr val="80008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93" name="Google Shape;693;p75"/>
            <p:cNvGrpSpPr/>
            <p:nvPr/>
          </p:nvGrpSpPr>
          <p:grpSpPr>
            <a:xfrm>
              <a:off x="2422" y="2763"/>
              <a:ext cx="541" cy="860"/>
              <a:chOff x="1265" y="2659"/>
              <a:chExt cx="600" cy="893"/>
            </a:xfrm>
          </p:grpSpPr>
          <p:sp>
            <p:nvSpPr>
              <p:cNvPr id="694" name="Google Shape;694;p75"/>
              <p:cNvSpPr txBox="1"/>
              <p:nvPr/>
            </p:nvSpPr>
            <p:spPr>
              <a:xfrm>
                <a:off x="1265" y="2659"/>
                <a:ext cx="6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>
                    <a:solidFill>
                      <a:srgbClr val="CC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=2</a:t>
                </a:r>
                <a:endParaRPr sz="1400">
                  <a:solidFill>
                    <a:srgbClr val="80008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5" name="Google Shape;695;p75"/>
              <p:cNvSpPr/>
              <p:nvPr/>
            </p:nvSpPr>
            <p:spPr>
              <a:xfrm rot="10800000">
                <a:off x="1488" y="2931"/>
                <a:ext cx="192" cy="621"/>
              </a:xfrm>
              <a:prstGeom prst="curvedRightArrow">
                <a:avLst>
                  <a:gd fmla="val 64688" name="adj1"/>
                  <a:gd fmla="val 129375" name="adj2"/>
                  <a:gd fmla="val 33333" name="adj3"/>
                </a:avLst>
              </a:prstGeom>
              <a:solidFill>
                <a:srgbClr val="FFCC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96" name="Google Shape;696;p75"/>
            <p:cNvGrpSpPr/>
            <p:nvPr/>
          </p:nvGrpSpPr>
          <p:grpSpPr>
            <a:xfrm>
              <a:off x="1763" y="1719"/>
              <a:ext cx="1506" cy="1024"/>
              <a:chOff x="534" y="1575"/>
              <a:chExt cx="1670" cy="1064"/>
            </a:xfrm>
          </p:grpSpPr>
          <p:sp>
            <p:nvSpPr>
              <p:cNvPr id="697" name="Google Shape;697;p75"/>
              <p:cNvSpPr/>
              <p:nvPr/>
            </p:nvSpPr>
            <p:spPr>
              <a:xfrm flipH="1" rot="-10015950">
                <a:off x="633" y="1633"/>
                <a:ext cx="624" cy="947"/>
              </a:xfrm>
              <a:prstGeom prst="curvedRightArrow">
                <a:avLst>
                  <a:gd fmla="val 30353" name="adj1"/>
                  <a:gd fmla="val 60705" name="adj2"/>
                  <a:gd fmla="val 33333" name="adj3"/>
                </a:avLst>
              </a:prstGeom>
              <a:solidFill>
                <a:srgbClr val="FFCC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8" name="Google Shape;698;p75"/>
              <p:cNvSpPr txBox="1"/>
              <p:nvPr/>
            </p:nvSpPr>
            <p:spPr>
              <a:xfrm>
                <a:off x="1604" y="1603"/>
                <a:ext cx="6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400">
                    <a:solidFill>
                      <a:srgbClr val="000099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≥ </a:t>
                </a:r>
                <a:r>
                  <a:rPr lang="en" sz="1400">
                    <a:solidFill>
                      <a:srgbClr val="000099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 sz="1400">
                  <a:solidFill>
                    <a:srgbClr val="80008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99" name="Google Shape;699;p75"/>
            <p:cNvGrpSpPr/>
            <p:nvPr/>
          </p:nvGrpSpPr>
          <p:grpSpPr>
            <a:xfrm>
              <a:off x="3110" y="1924"/>
              <a:ext cx="897" cy="2163"/>
              <a:chOff x="2028" y="1788"/>
              <a:chExt cx="996" cy="2246"/>
            </a:xfrm>
          </p:grpSpPr>
          <p:grpSp>
            <p:nvGrpSpPr>
              <p:cNvPr id="700" name="Google Shape;700;p75"/>
              <p:cNvGrpSpPr/>
              <p:nvPr/>
            </p:nvGrpSpPr>
            <p:grpSpPr>
              <a:xfrm>
                <a:off x="2028" y="1788"/>
                <a:ext cx="996" cy="2052"/>
                <a:chOff x="4236" y="1884"/>
                <a:chExt cx="996" cy="2052"/>
              </a:xfrm>
            </p:grpSpPr>
            <p:sp>
              <p:nvSpPr>
                <p:cNvPr id="701" name="Google Shape;701;p75"/>
                <p:cNvSpPr/>
                <p:nvPr/>
              </p:nvSpPr>
              <p:spPr>
                <a:xfrm>
                  <a:off x="5040" y="2784"/>
                  <a:ext cx="192" cy="192"/>
                </a:xfrm>
                <a:prstGeom prst="bevel">
                  <a:avLst>
                    <a:gd fmla="val 12500" name="adj"/>
                  </a:avLst>
                </a:prstGeom>
                <a:solidFill>
                  <a:srgbClr val="CC0000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2" name="Google Shape;702;p75"/>
                <p:cNvSpPr/>
                <p:nvPr/>
              </p:nvSpPr>
              <p:spPr>
                <a:xfrm>
                  <a:off x="4704" y="3744"/>
                  <a:ext cx="192" cy="192"/>
                </a:xfrm>
                <a:prstGeom prst="bevel">
                  <a:avLst>
                    <a:gd fmla="val 12500" name="adj"/>
                  </a:avLst>
                </a:prstGeom>
                <a:gradFill>
                  <a:gsLst>
                    <a:gs pos="0">
                      <a:srgbClr val="000099"/>
                    </a:gs>
                    <a:gs pos="100000">
                      <a:srgbClr val="00006B"/>
                    </a:gs>
                  </a:gsLst>
                  <a:lin ang="2700000" scaled="0"/>
                </a:gra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703" name="Google Shape;703;p75"/>
                <p:cNvCxnSpPr>
                  <a:endCxn id="701" idx="6"/>
                </p:cNvCxnSpPr>
                <p:nvPr/>
              </p:nvCxnSpPr>
              <p:spPr>
                <a:xfrm>
                  <a:off x="4236" y="1884"/>
                  <a:ext cx="900" cy="9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04" name="Google Shape;704;p75"/>
                <p:cNvCxnSpPr>
                  <a:stCxn id="701" idx="2"/>
                  <a:endCxn id="702" idx="7"/>
                </p:cNvCxnSpPr>
                <p:nvPr/>
              </p:nvCxnSpPr>
              <p:spPr>
                <a:xfrm flipH="1">
                  <a:off x="4836" y="2976"/>
                  <a:ext cx="300" cy="9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705" name="Google Shape;705;p75"/>
              <p:cNvSpPr txBox="1"/>
              <p:nvPr/>
            </p:nvSpPr>
            <p:spPr>
              <a:xfrm>
                <a:off x="2494" y="3792"/>
                <a:ext cx="211" cy="2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>
                    <a:solidFill>
                      <a:srgbClr val="000099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 sz="1400">
                  <a:solidFill>
                    <a:srgbClr val="80008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06" name="Google Shape;706;p75"/>
            <p:cNvSpPr txBox="1"/>
            <p:nvPr/>
          </p:nvSpPr>
          <p:spPr>
            <a:xfrm>
              <a:off x="3544" y="2766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≤ </a:t>
              </a:r>
              <a:r>
                <a:rPr lang="en" sz="1400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100"/>
            </a:p>
          </p:txBody>
        </p:sp>
        <p:grpSp>
          <p:nvGrpSpPr>
            <p:cNvPr id="707" name="Google Shape;707;p75"/>
            <p:cNvGrpSpPr/>
            <p:nvPr/>
          </p:nvGrpSpPr>
          <p:grpSpPr>
            <a:xfrm>
              <a:off x="3882" y="3696"/>
              <a:ext cx="1228" cy="300"/>
              <a:chOff x="2304" y="1699"/>
              <a:chExt cx="1228" cy="300"/>
            </a:xfrm>
          </p:grpSpPr>
          <p:sp>
            <p:nvSpPr>
              <p:cNvPr id="708" name="Google Shape;708;p75"/>
              <p:cNvSpPr txBox="1"/>
              <p:nvPr/>
            </p:nvSpPr>
            <p:spPr>
              <a:xfrm>
                <a:off x="2632" y="1699"/>
                <a:ext cx="900" cy="300"/>
              </a:xfrm>
              <a:prstGeom prst="rect">
                <a:avLst/>
              </a:prstGeom>
              <a:gradFill>
                <a:gsLst>
                  <a:gs pos="0">
                    <a:srgbClr val="FFFF99"/>
                  </a:gs>
                  <a:gs pos="100000">
                    <a:srgbClr val="FFFFCC"/>
                  </a:gs>
                </a:gsLst>
                <a:lin ang="27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Alpha-value</a:t>
                </a:r>
                <a:endParaRPr sz="1400">
                  <a:solidFill>
                    <a:srgbClr val="80008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9" name="Google Shape;709;p75"/>
              <p:cNvSpPr/>
              <p:nvPr/>
            </p:nvSpPr>
            <p:spPr>
              <a:xfrm flipH="1">
                <a:off x="2304" y="1728"/>
                <a:ext cx="336" cy="192"/>
              </a:xfrm>
              <a:prstGeom prst="rightArrow">
                <a:avLst>
                  <a:gd fmla="val 50000" name="adj1"/>
                  <a:gd fmla="val 43750" name="adj2"/>
                </a:avLst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10" name="Google Shape;710;p75"/>
            <p:cNvGrpSpPr/>
            <p:nvPr/>
          </p:nvGrpSpPr>
          <p:grpSpPr>
            <a:xfrm>
              <a:off x="4157" y="2755"/>
              <a:ext cx="1228" cy="300"/>
              <a:chOff x="3072" y="2707"/>
              <a:chExt cx="1228" cy="300"/>
            </a:xfrm>
          </p:grpSpPr>
          <p:sp>
            <p:nvSpPr>
              <p:cNvPr id="711" name="Google Shape;711;p75"/>
              <p:cNvSpPr txBox="1"/>
              <p:nvPr/>
            </p:nvSpPr>
            <p:spPr>
              <a:xfrm>
                <a:off x="3400" y="2707"/>
                <a:ext cx="900" cy="300"/>
              </a:xfrm>
              <a:prstGeom prst="rect">
                <a:avLst/>
              </a:prstGeom>
              <a:gradFill>
                <a:gsLst>
                  <a:gs pos="0">
                    <a:srgbClr val="FFFF99"/>
                  </a:gs>
                  <a:gs pos="100000">
                    <a:srgbClr val="FFFFCC"/>
                  </a:gs>
                </a:gsLst>
                <a:lin ang="27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>
                    <a:solidFill>
                      <a:srgbClr val="CC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Beta-value</a:t>
                </a:r>
                <a:endParaRPr sz="1400">
                  <a:solidFill>
                    <a:srgbClr val="80008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2" name="Google Shape;712;p75"/>
              <p:cNvSpPr/>
              <p:nvPr/>
            </p:nvSpPr>
            <p:spPr>
              <a:xfrm flipH="1">
                <a:off x="3072" y="2736"/>
                <a:ext cx="336" cy="192"/>
              </a:xfrm>
              <a:prstGeom prst="rightArrow">
                <a:avLst>
                  <a:gd fmla="val 50000" name="adj1"/>
                  <a:gd fmla="val 43750" name="adj2"/>
                </a:avLst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713" name="Google Shape;713;p75"/>
          <p:cNvSpPr txBox="1"/>
          <p:nvPr/>
        </p:nvSpPr>
        <p:spPr>
          <a:xfrm rot="-4314464">
            <a:off x="7510936" y="2943869"/>
            <a:ext cx="491711" cy="692834"/>
          </a:xfrm>
          <a:prstGeom prst="rect">
            <a:avLst/>
          </a:prstGeom>
          <a:gradFill>
            <a:gsLst>
              <a:gs pos="0">
                <a:srgbClr val="FFCC00"/>
              </a:gs>
              <a:gs pos="100000">
                <a:srgbClr val="FFEFD4"/>
              </a:gs>
            </a:gsLst>
            <a:lin ang="27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410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≥</a:t>
            </a:r>
            <a:endParaRPr sz="1400">
              <a:solidFill>
                <a:srgbClr val="80008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4" name="Google Shape;714;p75"/>
          <p:cNvSpPr txBox="1"/>
          <p:nvPr>
            <p:ph type="title"/>
          </p:nvPr>
        </p:nvSpPr>
        <p:spPr>
          <a:xfrm>
            <a:off x="628650" y="273850"/>
            <a:ext cx="41643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"/>
              <a:t>Alpha-Beta pruning</a:t>
            </a:r>
            <a:endParaRPr/>
          </a:p>
        </p:txBody>
      </p:sp>
      <p:sp>
        <p:nvSpPr>
          <p:cNvPr id="715" name="Google Shape;715;p75"/>
          <p:cNvSpPr txBox="1"/>
          <p:nvPr>
            <p:ph idx="1" type="body"/>
          </p:nvPr>
        </p:nvSpPr>
        <p:spPr>
          <a:xfrm>
            <a:off x="457200" y="1200150"/>
            <a:ext cx="40161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/>
              <a:t>If an </a:t>
            </a:r>
            <a:r>
              <a:rPr b="1" lang="en" sz="2000">
                <a:solidFill>
                  <a:srgbClr val="CC0000"/>
                </a:solidFill>
              </a:rPr>
              <a:t>Beta-value</a:t>
            </a:r>
            <a:r>
              <a:rPr lang="en" sz="2000"/>
              <a:t> is smaller or equal to the </a:t>
            </a:r>
            <a:r>
              <a:rPr b="1" lang="en" sz="2000">
                <a:solidFill>
                  <a:srgbClr val="000099"/>
                </a:solidFill>
              </a:rPr>
              <a:t>Alpha-value</a:t>
            </a:r>
            <a:r>
              <a:rPr lang="en" sz="2000"/>
              <a:t> of a descendant node:</a:t>
            </a:r>
            <a:endParaRPr sz="2000"/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/>
              <a:t>=&gt; Stop generation of the </a:t>
            </a:r>
            <a:br>
              <a:rPr lang="en" sz="2000"/>
            </a:br>
            <a:r>
              <a:rPr lang="en" sz="2000"/>
              <a:t>children of the descendant</a:t>
            </a:r>
            <a:endParaRPr b="1"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7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"/>
              <a:t>Alpha-Beta pruning</a:t>
            </a:r>
            <a:endParaRPr/>
          </a:p>
        </p:txBody>
      </p:sp>
      <p:pic>
        <p:nvPicPr>
          <p:cNvPr id="721" name="Google Shape;721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4288" y="1268050"/>
            <a:ext cx="6195426" cy="379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7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"/>
              <a:t>Alpha-Beta pruning</a:t>
            </a:r>
            <a:endParaRPr/>
          </a:p>
        </p:txBody>
      </p:sp>
      <p:pic>
        <p:nvPicPr>
          <p:cNvPr id="727" name="Google Shape;727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1125" y="686133"/>
            <a:ext cx="3319025" cy="1772966"/>
          </a:xfrm>
          <a:prstGeom prst="rect">
            <a:avLst/>
          </a:prstGeom>
          <a:noFill/>
          <a:ln>
            <a:noFill/>
          </a:ln>
        </p:spPr>
      </p:pic>
      <p:sp>
        <p:nvSpPr>
          <p:cNvPr id="728" name="Google Shape;728;p77"/>
          <p:cNvSpPr txBox="1"/>
          <p:nvPr>
            <p:ph idx="1" type="body"/>
          </p:nvPr>
        </p:nvSpPr>
        <p:spPr>
          <a:xfrm>
            <a:off x="457200" y="1200150"/>
            <a:ext cx="40161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2000"/>
              <a:t>Best case gain:</a:t>
            </a:r>
            <a:endParaRPr sz="2000"/>
          </a:p>
          <a:p>
            <a:pPr indent="-355600" lvl="0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Calibri"/>
              <a:buChar char="•"/>
            </a:pPr>
            <a:r>
              <a:rPr lang="en" sz="2000"/>
              <a:t>At every layer, the best node is the </a:t>
            </a:r>
            <a:r>
              <a:rPr b="1" lang="en" sz="2000">
                <a:solidFill>
                  <a:srgbClr val="660066"/>
                </a:solidFill>
              </a:rPr>
              <a:t>left-most one</a:t>
            </a:r>
            <a:r>
              <a:rPr lang="en" sz="2000"/>
              <a:t>:</a:t>
            </a:r>
            <a:endParaRPr sz="2000"/>
          </a:p>
          <a:p>
            <a:pPr indent="45720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/>
              <a:t>=&gt; only </a:t>
            </a:r>
            <a:r>
              <a:rPr lang="en" sz="2000">
                <a:solidFill>
                  <a:srgbClr val="660066"/>
                </a:solidFill>
                <a:highlight>
                  <a:srgbClr val="660066"/>
                </a:highlight>
              </a:rPr>
              <a:t>a</a:t>
            </a:r>
            <a:r>
              <a:rPr lang="en" sz="2000">
                <a:solidFill>
                  <a:srgbClr val="000000"/>
                </a:solidFill>
              </a:rPr>
              <a:t> is explored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</a:pPr>
            <a:r>
              <a:rPr lang="en" sz="2000">
                <a:solidFill>
                  <a:srgbClr val="000000"/>
                </a:solidFill>
              </a:rPr>
              <a:t>Evaluations saved:</a:t>
            </a:r>
            <a:br>
              <a:rPr lang="en" sz="2000">
                <a:solidFill>
                  <a:srgbClr val="000000"/>
                </a:solidFill>
              </a:rPr>
            </a:br>
            <a:r>
              <a:rPr b="1" lang="en" sz="2000">
                <a:solidFill>
                  <a:srgbClr val="000000"/>
                </a:solidFill>
              </a:rPr>
              <a:t>O(b</a:t>
            </a:r>
            <a:r>
              <a:rPr b="1" baseline="30000" lang="en" sz="2000">
                <a:solidFill>
                  <a:srgbClr val="000000"/>
                </a:solidFill>
              </a:rPr>
              <a:t>d/2</a:t>
            </a:r>
            <a:r>
              <a:rPr b="1" lang="en" sz="2000"/>
              <a:t>)</a:t>
            </a:r>
            <a:endParaRPr b="1" sz="2000"/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2000"/>
              <a:t>Worst case gain:</a:t>
            </a:r>
            <a:endParaRPr b="1" sz="2000"/>
          </a:p>
          <a:p>
            <a:pPr indent="-355600" lvl="0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Calibri"/>
              <a:buChar char="•"/>
            </a:pPr>
            <a:r>
              <a:rPr lang="en" sz="2000"/>
              <a:t>No improvement</a:t>
            </a:r>
            <a:endParaRPr sz="2000"/>
          </a:p>
        </p:txBody>
      </p:sp>
      <p:pic>
        <p:nvPicPr>
          <p:cNvPr id="729" name="Google Shape;729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8725" y="3077912"/>
            <a:ext cx="3395225" cy="1884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4" name="Google Shape;734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8250" y="1627850"/>
            <a:ext cx="5727159" cy="32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35" name="Google Shape;735;p7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"/>
              <a:t>Alpha-Beta pruning</a:t>
            </a:r>
            <a:endParaRPr/>
          </a:p>
        </p:txBody>
      </p:sp>
      <p:sp>
        <p:nvSpPr>
          <p:cNvPr id="736" name="Google Shape;736;p78"/>
          <p:cNvSpPr txBox="1"/>
          <p:nvPr>
            <p:ph idx="1" type="body"/>
          </p:nvPr>
        </p:nvSpPr>
        <p:spPr>
          <a:xfrm>
            <a:off x="457200" y="1200150"/>
            <a:ext cx="37983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2000"/>
              <a:t>Best case gain:</a:t>
            </a:r>
            <a:endParaRPr sz="2000"/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/>
              <a:t>Example of a perfectly ordered tree</a:t>
            </a:r>
            <a:endParaRPr sz="2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7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"/>
              <a:t>Alpha-Beta pruning: Problem</a:t>
            </a:r>
            <a:endParaRPr/>
          </a:p>
        </p:txBody>
      </p:sp>
      <p:sp>
        <p:nvSpPr>
          <p:cNvPr id="742" name="Google Shape;742;p79"/>
          <p:cNvSpPr txBox="1"/>
          <p:nvPr>
            <p:ph idx="1" type="body"/>
          </p:nvPr>
        </p:nvSpPr>
        <p:spPr>
          <a:xfrm>
            <a:off x="457200" y="1200150"/>
            <a:ext cx="40161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55600" lvl="0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Calibri"/>
              <a:buChar char="•"/>
            </a:pPr>
            <a:r>
              <a:rPr lang="en" sz="2000"/>
              <a:t>Depth-bound is limiting factor</a:t>
            </a:r>
            <a:endParaRPr sz="2000"/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•"/>
            </a:pPr>
            <a:r>
              <a:rPr lang="en" sz="2000"/>
              <a:t>It’s preferable to delay disasters, but they are not prevented</a:t>
            </a:r>
            <a:endParaRPr sz="2000"/>
          </a:p>
          <a:p>
            <a:pPr indent="0" lvl="0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/>
              <a:t>=&gt; possible solution: </a:t>
            </a:r>
            <a:br>
              <a:rPr lang="en" sz="2000"/>
            </a:br>
            <a:r>
              <a:rPr lang="en" sz="2000"/>
              <a:t>heuristic continuation</a:t>
            </a:r>
            <a:endParaRPr sz="2000"/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743" name="Google Shape;743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5700" y="1420444"/>
            <a:ext cx="4365900" cy="23653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8" name="Google Shape;748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7047" y="2558672"/>
            <a:ext cx="6178375" cy="2496100"/>
          </a:xfrm>
          <a:prstGeom prst="rect">
            <a:avLst/>
          </a:prstGeom>
          <a:noFill/>
          <a:ln>
            <a:noFill/>
          </a:ln>
        </p:spPr>
      </p:pic>
      <p:sp>
        <p:nvSpPr>
          <p:cNvPr id="749" name="Google Shape;749;p8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"/>
              <a:t>Alpha-Beta pruning: Heuristic continuation</a:t>
            </a:r>
            <a:endParaRPr/>
          </a:p>
        </p:txBody>
      </p:sp>
      <p:sp>
        <p:nvSpPr>
          <p:cNvPr id="750" name="Google Shape;750;p80"/>
          <p:cNvSpPr txBox="1"/>
          <p:nvPr>
            <p:ph idx="1" type="body"/>
          </p:nvPr>
        </p:nvSpPr>
        <p:spPr>
          <a:xfrm>
            <a:off x="457200" y="1200150"/>
            <a:ext cx="78867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55600" lvl="0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/>
              <a:t>Change behaviour in certain situations</a:t>
            </a:r>
            <a:endParaRPr sz="2000"/>
          </a:p>
          <a:p>
            <a:pPr indent="-355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Strategically crucial: </a:t>
            </a:r>
            <a:endParaRPr sz="2000"/>
          </a:p>
          <a:p>
            <a:pPr indent="-3556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e</a:t>
            </a:r>
            <a:r>
              <a:rPr lang="en" sz="2000"/>
              <a:t>.g. chess: king in danger, pawn can convert to queen, etc</a:t>
            </a:r>
            <a:endParaRPr sz="2000"/>
          </a:p>
          <a:p>
            <a:pPr indent="45720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/>
              <a:t>=&gt; extend search beyond the depth bound</a:t>
            </a:r>
            <a:endParaRPr sz="2000"/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"/>
              <a:t>Why?</a:t>
            </a:r>
            <a:endParaRPr/>
          </a:p>
        </p:txBody>
      </p:sp>
      <p:sp>
        <p:nvSpPr>
          <p:cNvPr id="356" name="Google Shape;356;p57"/>
          <p:cNvSpPr txBox="1"/>
          <p:nvPr>
            <p:ph idx="1" type="body"/>
          </p:nvPr>
        </p:nvSpPr>
        <p:spPr>
          <a:xfrm>
            <a:off x="457200" y="1200150"/>
            <a:ext cx="85338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55600" lvl="0" marL="457200" marR="0" rtl="0" algn="l">
              <a:spcBef>
                <a:spcPts val="500"/>
              </a:spcBef>
              <a:spcAft>
                <a:spcPts val="0"/>
              </a:spcAft>
              <a:buSzPts val="2000"/>
              <a:buFont typeface="Calibri"/>
              <a:buChar char="•"/>
            </a:pPr>
            <a:r>
              <a:rPr lang="en" sz="2000"/>
              <a:t>One of the oldest subfields of AI </a:t>
            </a:r>
            <a:endParaRPr sz="2000"/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•"/>
            </a:pPr>
            <a:r>
              <a:rPr lang="en" sz="2000"/>
              <a:t>Abstract and pure form of competition that seems to require intelligence</a:t>
            </a:r>
            <a:endParaRPr sz="2000"/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•"/>
            </a:pPr>
            <a:r>
              <a:rPr lang="en" sz="2000"/>
              <a:t>Game playing is a special case of a search problem, </a:t>
            </a:r>
            <a:br>
              <a:rPr lang="en" sz="2000"/>
            </a:br>
            <a:r>
              <a:rPr lang="en" sz="2000"/>
              <a:t>with some new requirements.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"/>
              <a:t>How</a:t>
            </a:r>
            <a:r>
              <a:rPr lang="en"/>
              <a:t>?</a:t>
            </a:r>
            <a:endParaRPr/>
          </a:p>
        </p:txBody>
      </p:sp>
      <p:sp>
        <p:nvSpPr>
          <p:cNvPr id="362" name="Google Shape;362;p58"/>
          <p:cNvSpPr txBox="1"/>
          <p:nvPr>
            <p:ph idx="1" type="body"/>
          </p:nvPr>
        </p:nvSpPr>
        <p:spPr>
          <a:xfrm>
            <a:off x="457200" y="1200150"/>
            <a:ext cx="86868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marR="0" rtl="0" algn="l">
              <a:spcBef>
                <a:spcPts val="50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/>
              <a:t>Simple </a:t>
            </a:r>
            <a:r>
              <a:rPr lang="en" sz="1800"/>
              <a:t>board games</a:t>
            </a:r>
            <a:endParaRPr sz="1800"/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"/>
              <a:t>Easy to represent the states and actions</a:t>
            </a:r>
            <a:endParaRPr/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"/>
              <a:t>Very little world knowledge required!</a:t>
            </a:r>
            <a:endParaRPr/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“Contingency” problem:</a:t>
            </a:r>
            <a:endParaRPr/>
          </a:p>
          <a:p>
            <a:pPr indent="0" lvl="0" marL="914400" marR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/>
              <a:t>=&gt; We do not know the opponents move!</a:t>
            </a:r>
            <a:endParaRPr sz="1800"/>
          </a:p>
          <a:p>
            <a:pPr indent="-342900" lvl="1" marL="914400" marR="0" rtl="0" algn="l">
              <a:spcBef>
                <a:spcPts val="5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The size of the search space:</a:t>
            </a:r>
            <a:endParaRPr/>
          </a:p>
          <a:p>
            <a:pPr indent="-342900" lvl="2" marL="1371600" marR="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Chess : +/- 15 moves possible per state, 80 plays 	=&gt; 	15</a:t>
            </a:r>
            <a:r>
              <a:rPr baseline="30000" lang="en" sz="1800"/>
              <a:t>80</a:t>
            </a:r>
            <a:r>
              <a:rPr lang="en" sz="1800"/>
              <a:t> nodes in tree</a:t>
            </a:r>
            <a:endParaRPr sz="1800"/>
          </a:p>
          <a:p>
            <a:pPr indent="-342900" lvl="2" marL="1371600" marR="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Go : +/- 200 moves per state, 300 plays 		</a:t>
            </a:r>
            <a:r>
              <a:rPr lang="en" sz="1800"/>
              <a:t>=</a:t>
            </a:r>
            <a:r>
              <a:rPr lang="en" sz="1800"/>
              <a:t>&gt; 	200</a:t>
            </a:r>
            <a:r>
              <a:rPr baseline="30000" lang="en" sz="1800"/>
              <a:t>300</a:t>
            </a:r>
            <a:r>
              <a:rPr lang="en" sz="1800"/>
              <a:t> nodes in tree</a:t>
            </a:r>
            <a:endParaRPr sz="1800"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More complex games</a:t>
            </a:r>
            <a:endParaRPr sz="1800"/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State space representation becomes increasingly difficult</a:t>
            </a:r>
            <a:endParaRPr/>
          </a:p>
          <a:p>
            <a:pPr indent="0" lvl="0" marL="914400" marR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/>
              <a:t>=&gt; How to represent a game world?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"/>
              <a:t>How?</a:t>
            </a:r>
            <a:endParaRPr/>
          </a:p>
        </p:txBody>
      </p:sp>
      <p:sp>
        <p:nvSpPr>
          <p:cNvPr id="368" name="Google Shape;368;p59"/>
          <p:cNvSpPr txBox="1"/>
          <p:nvPr>
            <p:ph idx="1" type="body"/>
          </p:nvPr>
        </p:nvSpPr>
        <p:spPr>
          <a:xfrm>
            <a:off x="457200" y="1200150"/>
            <a:ext cx="80583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2000"/>
              <a:t>Game playing algorithms:</a:t>
            </a:r>
            <a:endParaRPr b="1" sz="2000"/>
          </a:p>
          <a:p>
            <a:pPr indent="-355600" lvl="0" marL="457200" marR="0" rtl="0" algn="l">
              <a:spcBef>
                <a:spcPts val="500"/>
              </a:spcBef>
              <a:spcAft>
                <a:spcPts val="0"/>
              </a:spcAft>
              <a:buSzPts val="2000"/>
              <a:buFont typeface="Calibri"/>
              <a:buChar char="•"/>
            </a:pPr>
            <a:r>
              <a:rPr lang="en" sz="2000"/>
              <a:t>Search tree only up to some depth bound</a:t>
            </a:r>
            <a:endParaRPr sz="2000"/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•"/>
            </a:pPr>
            <a:r>
              <a:rPr lang="en" sz="2000"/>
              <a:t>Use an evaluation function at the depth bound</a:t>
            </a:r>
            <a:endParaRPr sz="2000"/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•"/>
            </a:pPr>
            <a:r>
              <a:rPr lang="en" sz="2000"/>
              <a:t>Propagate the evaluation upwards in the tree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"/>
              <a:t>MiniMax</a:t>
            </a:r>
            <a:endParaRPr/>
          </a:p>
        </p:txBody>
      </p:sp>
      <p:sp>
        <p:nvSpPr>
          <p:cNvPr id="374" name="Google Shape;374;p60"/>
          <p:cNvSpPr txBox="1"/>
          <p:nvPr>
            <p:ph idx="1" type="body"/>
          </p:nvPr>
        </p:nvSpPr>
        <p:spPr>
          <a:xfrm>
            <a:off x="457200" y="1200150"/>
            <a:ext cx="4611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55600" lvl="0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Calibri"/>
              <a:buChar char="•"/>
            </a:pPr>
            <a:r>
              <a:rPr lang="en" sz="2000"/>
              <a:t>Consider a </a:t>
            </a:r>
            <a:r>
              <a:rPr lang="en" sz="2000"/>
              <a:t>board game</a:t>
            </a:r>
            <a:r>
              <a:rPr lang="en" sz="2000"/>
              <a:t> with 2 players:</a:t>
            </a:r>
            <a:endParaRPr sz="2000"/>
          </a:p>
          <a:p>
            <a:pPr indent="-355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•"/>
            </a:pPr>
            <a:r>
              <a:rPr b="1" lang="en" sz="2000">
                <a:solidFill>
                  <a:srgbClr val="000099"/>
                </a:solidFill>
              </a:rPr>
              <a:t>MAX </a:t>
            </a:r>
            <a:r>
              <a:rPr lang="en" sz="2000"/>
              <a:t>(AI player)</a:t>
            </a:r>
            <a:endParaRPr sz="2000"/>
          </a:p>
          <a:p>
            <a:pPr indent="-355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•"/>
            </a:pPr>
            <a:r>
              <a:rPr b="1" lang="en" sz="2000">
                <a:solidFill>
                  <a:srgbClr val="CC0000"/>
                </a:solidFill>
              </a:rPr>
              <a:t>MIN </a:t>
            </a:r>
            <a:r>
              <a:rPr lang="en" sz="2000"/>
              <a:t>(opponent)</a:t>
            </a:r>
            <a:endParaRPr sz="2000"/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•"/>
            </a:pPr>
            <a:r>
              <a:rPr lang="en" sz="2000"/>
              <a:t>Each player alternates between taking a turn</a:t>
            </a:r>
            <a:endParaRPr sz="2000"/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•"/>
            </a:pPr>
            <a:r>
              <a:rPr lang="en" sz="2000"/>
              <a:t>The game ends when either:</a:t>
            </a:r>
            <a:endParaRPr sz="2000"/>
          </a:p>
          <a:p>
            <a:pPr indent="-355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One of the 2 players reaches a winning state</a:t>
            </a:r>
            <a:endParaRPr sz="2000"/>
          </a:p>
          <a:p>
            <a:pPr indent="-355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No more moves are possible</a:t>
            </a:r>
            <a:endParaRPr sz="2000"/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•"/>
            </a:pPr>
            <a:r>
              <a:rPr lang="en" sz="2000"/>
              <a:t>Assumptions: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•"/>
            </a:pPr>
            <a:r>
              <a:rPr lang="en" sz="2000"/>
              <a:t>Deterministic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•"/>
            </a:pPr>
            <a:r>
              <a:rPr lang="en" sz="2000"/>
              <a:t>Perfect information</a:t>
            </a:r>
            <a:endParaRPr sz="2000"/>
          </a:p>
        </p:txBody>
      </p:sp>
      <p:pic>
        <p:nvPicPr>
          <p:cNvPr id="375" name="Google Shape;375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1528" y="1318132"/>
            <a:ext cx="3732700" cy="291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" name="Google Shape;380;p61"/>
          <p:cNvGrpSpPr/>
          <p:nvPr/>
        </p:nvGrpSpPr>
        <p:grpSpPr>
          <a:xfrm>
            <a:off x="5314950" y="1447800"/>
            <a:ext cx="3543300" cy="2686050"/>
            <a:chOff x="48" y="1920"/>
            <a:chExt cx="2976" cy="2256"/>
          </a:xfrm>
        </p:grpSpPr>
        <p:sp>
          <p:nvSpPr>
            <p:cNvPr id="381" name="Google Shape;381;p61"/>
            <p:cNvSpPr/>
            <p:nvPr/>
          </p:nvSpPr>
          <p:spPr>
            <a:xfrm>
              <a:off x="48" y="1920"/>
              <a:ext cx="2976" cy="2256"/>
            </a:xfrm>
            <a:prstGeom prst="rect">
              <a:avLst/>
            </a:prstGeom>
            <a:gradFill>
              <a:gsLst>
                <a:gs pos="0">
                  <a:srgbClr val="FFFF99"/>
                </a:gs>
                <a:gs pos="100000">
                  <a:srgbClr val="FFFFFF"/>
                </a:gs>
              </a:gsLst>
              <a:lin ang="27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61"/>
            <p:cNvSpPr/>
            <p:nvPr/>
          </p:nvSpPr>
          <p:spPr>
            <a:xfrm>
              <a:off x="1728" y="2141"/>
              <a:ext cx="192" cy="192"/>
            </a:xfrm>
            <a:prstGeom prst="bevel">
              <a:avLst>
                <a:gd fmla="val 12500" name="adj"/>
              </a:avLst>
            </a:prstGeom>
            <a:gradFill>
              <a:gsLst>
                <a:gs pos="0">
                  <a:srgbClr val="000099"/>
                </a:gs>
                <a:gs pos="100000">
                  <a:srgbClr val="00006B"/>
                </a:gs>
              </a:gsLst>
              <a:lin ang="27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61"/>
            <p:cNvSpPr txBox="1"/>
            <p:nvPr/>
          </p:nvSpPr>
          <p:spPr>
            <a:xfrm>
              <a:off x="48" y="2112"/>
              <a:ext cx="432" cy="252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MAX</a:t>
              </a:r>
              <a:endParaRPr sz="15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61"/>
            <p:cNvSpPr txBox="1"/>
            <p:nvPr/>
          </p:nvSpPr>
          <p:spPr>
            <a:xfrm>
              <a:off x="57" y="2870"/>
              <a:ext cx="399" cy="252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MIN</a:t>
              </a:r>
              <a:endParaRPr sz="1500">
                <a:solidFill>
                  <a:srgbClr val="0066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61"/>
            <p:cNvSpPr/>
            <p:nvPr/>
          </p:nvSpPr>
          <p:spPr>
            <a:xfrm>
              <a:off x="2592" y="2899"/>
              <a:ext cx="192" cy="192"/>
            </a:xfrm>
            <a:prstGeom prst="bevel">
              <a:avLst>
                <a:gd fmla="val 12500" name="adj"/>
              </a:avLst>
            </a:prstGeom>
            <a:solidFill>
              <a:srgbClr val="CC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61"/>
            <p:cNvSpPr/>
            <p:nvPr/>
          </p:nvSpPr>
          <p:spPr>
            <a:xfrm>
              <a:off x="1728" y="2899"/>
              <a:ext cx="192" cy="192"/>
            </a:xfrm>
            <a:prstGeom prst="bevel">
              <a:avLst>
                <a:gd fmla="val 12500" name="adj"/>
              </a:avLst>
            </a:prstGeom>
            <a:solidFill>
              <a:srgbClr val="CC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61"/>
            <p:cNvSpPr/>
            <p:nvPr/>
          </p:nvSpPr>
          <p:spPr>
            <a:xfrm>
              <a:off x="864" y="2899"/>
              <a:ext cx="192" cy="192"/>
            </a:xfrm>
            <a:prstGeom prst="bevel">
              <a:avLst>
                <a:gd fmla="val 12500" name="adj"/>
              </a:avLst>
            </a:prstGeom>
            <a:solidFill>
              <a:srgbClr val="CC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61"/>
            <p:cNvSpPr/>
            <p:nvPr/>
          </p:nvSpPr>
          <p:spPr>
            <a:xfrm>
              <a:off x="2400" y="3648"/>
              <a:ext cx="192" cy="192"/>
            </a:xfrm>
            <a:prstGeom prst="bevel">
              <a:avLst>
                <a:gd fmla="val 12500" name="adj"/>
              </a:avLst>
            </a:prstGeom>
            <a:gradFill>
              <a:gsLst>
                <a:gs pos="0">
                  <a:srgbClr val="000099"/>
                </a:gs>
                <a:gs pos="100000">
                  <a:srgbClr val="00006B"/>
                </a:gs>
              </a:gsLst>
              <a:lin ang="27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61"/>
            <p:cNvSpPr/>
            <p:nvPr/>
          </p:nvSpPr>
          <p:spPr>
            <a:xfrm>
              <a:off x="1728" y="3648"/>
              <a:ext cx="192" cy="192"/>
            </a:xfrm>
            <a:prstGeom prst="bevel">
              <a:avLst>
                <a:gd fmla="val 12500" name="adj"/>
              </a:avLst>
            </a:prstGeom>
            <a:gradFill>
              <a:gsLst>
                <a:gs pos="0">
                  <a:srgbClr val="000099"/>
                </a:gs>
                <a:gs pos="100000">
                  <a:srgbClr val="00006B"/>
                </a:gs>
              </a:gsLst>
              <a:lin ang="27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61"/>
            <p:cNvSpPr/>
            <p:nvPr/>
          </p:nvSpPr>
          <p:spPr>
            <a:xfrm>
              <a:off x="624" y="3648"/>
              <a:ext cx="192" cy="192"/>
            </a:xfrm>
            <a:prstGeom prst="bevel">
              <a:avLst>
                <a:gd fmla="val 12500" name="adj"/>
              </a:avLst>
            </a:prstGeom>
            <a:gradFill>
              <a:gsLst>
                <a:gs pos="0">
                  <a:srgbClr val="000099"/>
                </a:gs>
                <a:gs pos="100000">
                  <a:srgbClr val="00006B"/>
                </a:gs>
              </a:gsLst>
              <a:lin ang="27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61"/>
            <p:cNvSpPr/>
            <p:nvPr/>
          </p:nvSpPr>
          <p:spPr>
            <a:xfrm>
              <a:off x="2736" y="3648"/>
              <a:ext cx="192" cy="192"/>
            </a:xfrm>
            <a:prstGeom prst="bevel">
              <a:avLst>
                <a:gd fmla="val 12500" name="adj"/>
              </a:avLst>
            </a:prstGeom>
            <a:gradFill>
              <a:gsLst>
                <a:gs pos="0">
                  <a:srgbClr val="000099"/>
                </a:gs>
                <a:gs pos="100000">
                  <a:srgbClr val="00006B"/>
                </a:gs>
              </a:gsLst>
              <a:lin ang="27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61"/>
            <p:cNvSpPr/>
            <p:nvPr/>
          </p:nvSpPr>
          <p:spPr>
            <a:xfrm>
              <a:off x="2016" y="3648"/>
              <a:ext cx="192" cy="192"/>
            </a:xfrm>
            <a:prstGeom prst="bevel">
              <a:avLst>
                <a:gd fmla="val 12500" name="adj"/>
              </a:avLst>
            </a:prstGeom>
            <a:gradFill>
              <a:gsLst>
                <a:gs pos="0">
                  <a:srgbClr val="000099"/>
                </a:gs>
                <a:gs pos="100000">
                  <a:srgbClr val="00006B"/>
                </a:gs>
              </a:gsLst>
              <a:lin ang="27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61"/>
            <p:cNvSpPr/>
            <p:nvPr/>
          </p:nvSpPr>
          <p:spPr>
            <a:xfrm>
              <a:off x="1008" y="3648"/>
              <a:ext cx="192" cy="192"/>
            </a:xfrm>
            <a:prstGeom prst="bevel">
              <a:avLst>
                <a:gd fmla="val 12500" name="adj"/>
              </a:avLst>
            </a:prstGeom>
            <a:gradFill>
              <a:gsLst>
                <a:gs pos="0">
                  <a:srgbClr val="000099"/>
                </a:gs>
                <a:gs pos="100000">
                  <a:srgbClr val="00006B"/>
                </a:gs>
              </a:gsLst>
              <a:lin ang="27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61"/>
            <p:cNvSpPr txBox="1"/>
            <p:nvPr/>
          </p:nvSpPr>
          <p:spPr>
            <a:xfrm>
              <a:off x="48" y="3638"/>
              <a:ext cx="432" cy="252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MAX</a:t>
              </a:r>
              <a:endParaRPr sz="15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61"/>
            <p:cNvSpPr/>
            <p:nvPr/>
          </p:nvSpPr>
          <p:spPr>
            <a:xfrm>
              <a:off x="1440" y="3648"/>
              <a:ext cx="192" cy="192"/>
            </a:xfrm>
            <a:prstGeom prst="bevel">
              <a:avLst>
                <a:gd fmla="val 12500" name="adj"/>
              </a:avLst>
            </a:prstGeom>
            <a:gradFill>
              <a:gsLst>
                <a:gs pos="0">
                  <a:srgbClr val="000099"/>
                </a:gs>
                <a:gs pos="100000">
                  <a:srgbClr val="00006B"/>
                </a:gs>
              </a:gsLst>
              <a:lin ang="27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96" name="Google Shape;396;p61"/>
            <p:cNvCxnSpPr>
              <a:stCxn id="382" idx="2"/>
              <a:endCxn id="387" idx="6"/>
            </p:cNvCxnSpPr>
            <p:nvPr/>
          </p:nvCxnSpPr>
          <p:spPr>
            <a:xfrm flipH="1">
              <a:off x="924" y="2333"/>
              <a:ext cx="900" cy="6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7" name="Google Shape;397;p61"/>
            <p:cNvCxnSpPr>
              <a:stCxn id="382" idx="2"/>
              <a:endCxn id="386" idx="6"/>
            </p:cNvCxnSpPr>
            <p:nvPr/>
          </p:nvCxnSpPr>
          <p:spPr>
            <a:xfrm>
              <a:off x="1824" y="2333"/>
              <a:ext cx="0" cy="6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8" name="Google Shape;398;p61"/>
            <p:cNvCxnSpPr>
              <a:stCxn id="382" idx="2"/>
              <a:endCxn id="385" idx="6"/>
            </p:cNvCxnSpPr>
            <p:nvPr/>
          </p:nvCxnSpPr>
          <p:spPr>
            <a:xfrm>
              <a:off x="1824" y="2333"/>
              <a:ext cx="900" cy="6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9" name="Google Shape;399;p61"/>
            <p:cNvCxnSpPr>
              <a:stCxn id="387" idx="2"/>
              <a:endCxn id="390" idx="6"/>
            </p:cNvCxnSpPr>
            <p:nvPr/>
          </p:nvCxnSpPr>
          <p:spPr>
            <a:xfrm flipH="1">
              <a:off x="660" y="3091"/>
              <a:ext cx="300" cy="6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0" name="Google Shape;400;p61"/>
            <p:cNvCxnSpPr>
              <a:stCxn id="387" idx="2"/>
              <a:endCxn id="393" idx="6"/>
            </p:cNvCxnSpPr>
            <p:nvPr/>
          </p:nvCxnSpPr>
          <p:spPr>
            <a:xfrm>
              <a:off x="960" y="3091"/>
              <a:ext cx="0" cy="6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1" name="Google Shape;401;p61"/>
            <p:cNvCxnSpPr>
              <a:stCxn id="386" idx="2"/>
              <a:endCxn id="395" idx="6"/>
            </p:cNvCxnSpPr>
            <p:nvPr/>
          </p:nvCxnSpPr>
          <p:spPr>
            <a:xfrm flipH="1">
              <a:off x="1524" y="3091"/>
              <a:ext cx="300" cy="6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2" name="Google Shape;402;p61"/>
            <p:cNvCxnSpPr>
              <a:stCxn id="386" idx="2"/>
              <a:endCxn id="389" idx="7"/>
            </p:cNvCxnSpPr>
            <p:nvPr/>
          </p:nvCxnSpPr>
          <p:spPr>
            <a:xfrm>
              <a:off x="1824" y="3091"/>
              <a:ext cx="0" cy="6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3" name="Google Shape;403;p61"/>
            <p:cNvCxnSpPr>
              <a:stCxn id="386" idx="2"/>
              <a:endCxn id="392" idx="7"/>
            </p:cNvCxnSpPr>
            <p:nvPr/>
          </p:nvCxnSpPr>
          <p:spPr>
            <a:xfrm>
              <a:off x="1824" y="3091"/>
              <a:ext cx="300" cy="6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4" name="Google Shape;404;p61"/>
            <p:cNvCxnSpPr/>
            <p:nvPr/>
          </p:nvCxnSpPr>
          <p:spPr>
            <a:xfrm flipH="1">
              <a:off x="2496" y="3067"/>
              <a:ext cx="192" cy="581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5" name="Google Shape;405;p61"/>
            <p:cNvCxnSpPr>
              <a:stCxn id="385" idx="3"/>
              <a:endCxn id="391" idx="6"/>
            </p:cNvCxnSpPr>
            <p:nvPr/>
          </p:nvCxnSpPr>
          <p:spPr>
            <a:xfrm>
              <a:off x="2688" y="3067"/>
              <a:ext cx="0" cy="6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06" name="Google Shape;406;p6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"/>
              <a:t>MiniMax</a:t>
            </a:r>
            <a:endParaRPr/>
          </a:p>
        </p:txBody>
      </p:sp>
      <p:sp>
        <p:nvSpPr>
          <p:cNvPr id="407" name="Google Shape;407;p61"/>
          <p:cNvSpPr txBox="1"/>
          <p:nvPr>
            <p:ph idx="1" type="body"/>
          </p:nvPr>
        </p:nvSpPr>
        <p:spPr>
          <a:xfrm>
            <a:off x="457200" y="1200150"/>
            <a:ext cx="45771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55600" lvl="0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Calibri"/>
              <a:buChar char="•"/>
            </a:pPr>
            <a:r>
              <a:rPr lang="en" sz="2000"/>
              <a:t>Select a depth-bound (say: 2) and evaluation function</a:t>
            </a:r>
            <a:endParaRPr sz="2000"/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•"/>
            </a:pPr>
            <a:r>
              <a:rPr lang="en" sz="2000"/>
              <a:t>Construct the tree up till the depth-bound</a:t>
            </a:r>
            <a:endParaRPr sz="2000"/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•"/>
            </a:pPr>
            <a:r>
              <a:rPr lang="en" sz="2000"/>
              <a:t>Compute the evaluation function for the leaves</a:t>
            </a:r>
            <a:endParaRPr sz="2000"/>
          </a:p>
        </p:txBody>
      </p:sp>
      <p:grpSp>
        <p:nvGrpSpPr>
          <p:cNvPr id="408" name="Google Shape;408;p61"/>
          <p:cNvGrpSpPr/>
          <p:nvPr/>
        </p:nvGrpSpPr>
        <p:grpSpPr>
          <a:xfrm>
            <a:off x="5988844" y="3729038"/>
            <a:ext cx="2883694" cy="357188"/>
            <a:chOff x="614" y="3836"/>
            <a:chExt cx="2422" cy="300"/>
          </a:xfrm>
        </p:grpSpPr>
        <p:sp>
          <p:nvSpPr>
            <p:cNvPr id="409" name="Google Shape;409;p61"/>
            <p:cNvSpPr txBox="1"/>
            <p:nvPr/>
          </p:nvSpPr>
          <p:spPr>
            <a:xfrm>
              <a:off x="614" y="383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100"/>
            </a:p>
          </p:txBody>
        </p:sp>
        <p:sp>
          <p:nvSpPr>
            <p:cNvPr id="410" name="Google Shape;410;p61"/>
            <p:cNvSpPr txBox="1"/>
            <p:nvPr/>
          </p:nvSpPr>
          <p:spPr>
            <a:xfrm>
              <a:off x="998" y="383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sz="140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61"/>
            <p:cNvSpPr txBox="1"/>
            <p:nvPr/>
          </p:nvSpPr>
          <p:spPr>
            <a:xfrm>
              <a:off x="1430" y="383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40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61"/>
            <p:cNvSpPr txBox="1"/>
            <p:nvPr/>
          </p:nvSpPr>
          <p:spPr>
            <a:xfrm>
              <a:off x="1718" y="383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40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61"/>
            <p:cNvSpPr txBox="1"/>
            <p:nvPr/>
          </p:nvSpPr>
          <p:spPr>
            <a:xfrm>
              <a:off x="2006" y="383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140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61"/>
            <p:cNvSpPr txBox="1"/>
            <p:nvPr/>
          </p:nvSpPr>
          <p:spPr>
            <a:xfrm>
              <a:off x="2400" y="383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140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61"/>
            <p:cNvSpPr txBox="1"/>
            <p:nvPr/>
          </p:nvSpPr>
          <p:spPr>
            <a:xfrm>
              <a:off x="2736" y="383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40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0" name="Google Shape;420;p62"/>
          <p:cNvGrpSpPr/>
          <p:nvPr/>
        </p:nvGrpSpPr>
        <p:grpSpPr>
          <a:xfrm>
            <a:off x="5314950" y="1447800"/>
            <a:ext cx="3543300" cy="2686050"/>
            <a:chOff x="48" y="1920"/>
            <a:chExt cx="2976" cy="2256"/>
          </a:xfrm>
        </p:grpSpPr>
        <p:sp>
          <p:nvSpPr>
            <p:cNvPr id="421" name="Google Shape;421;p62"/>
            <p:cNvSpPr/>
            <p:nvPr/>
          </p:nvSpPr>
          <p:spPr>
            <a:xfrm>
              <a:off x="48" y="1920"/>
              <a:ext cx="2976" cy="2256"/>
            </a:xfrm>
            <a:prstGeom prst="rect">
              <a:avLst/>
            </a:prstGeom>
            <a:gradFill>
              <a:gsLst>
                <a:gs pos="0">
                  <a:srgbClr val="FFFF99"/>
                </a:gs>
                <a:gs pos="100000">
                  <a:srgbClr val="FFFFFF"/>
                </a:gs>
              </a:gsLst>
              <a:lin ang="27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62"/>
            <p:cNvSpPr/>
            <p:nvPr/>
          </p:nvSpPr>
          <p:spPr>
            <a:xfrm>
              <a:off x="1728" y="2141"/>
              <a:ext cx="192" cy="192"/>
            </a:xfrm>
            <a:prstGeom prst="bevel">
              <a:avLst>
                <a:gd fmla="val 12500" name="adj"/>
              </a:avLst>
            </a:prstGeom>
            <a:gradFill>
              <a:gsLst>
                <a:gs pos="0">
                  <a:srgbClr val="000099"/>
                </a:gs>
                <a:gs pos="100000">
                  <a:srgbClr val="00006B"/>
                </a:gs>
              </a:gsLst>
              <a:lin ang="27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62"/>
            <p:cNvSpPr txBox="1"/>
            <p:nvPr/>
          </p:nvSpPr>
          <p:spPr>
            <a:xfrm>
              <a:off x="48" y="2112"/>
              <a:ext cx="432" cy="252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MAX</a:t>
              </a:r>
              <a:endParaRPr sz="15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62"/>
            <p:cNvSpPr txBox="1"/>
            <p:nvPr/>
          </p:nvSpPr>
          <p:spPr>
            <a:xfrm>
              <a:off x="57" y="2870"/>
              <a:ext cx="399" cy="252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MIN</a:t>
              </a:r>
              <a:endParaRPr sz="1500">
                <a:solidFill>
                  <a:srgbClr val="0066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62"/>
            <p:cNvSpPr/>
            <p:nvPr/>
          </p:nvSpPr>
          <p:spPr>
            <a:xfrm>
              <a:off x="2592" y="2899"/>
              <a:ext cx="192" cy="192"/>
            </a:xfrm>
            <a:prstGeom prst="bevel">
              <a:avLst>
                <a:gd fmla="val 12500" name="adj"/>
              </a:avLst>
            </a:prstGeom>
            <a:solidFill>
              <a:srgbClr val="CC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62"/>
            <p:cNvSpPr/>
            <p:nvPr/>
          </p:nvSpPr>
          <p:spPr>
            <a:xfrm>
              <a:off x="1728" y="2899"/>
              <a:ext cx="192" cy="192"/>
            </a:xfrm>
            <a:prstGeom prst="bevel">
              <a:avLst>
                <a:gd fmla="val 12500" name="adj"/>
              </a:avLst>
            </a:prstGeom>
            <a:solidFill>
              <a:srgbClr val="CC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62"/>
            <p:cNvSpPr/>
            <p:nvPr/>
          </p:nvSpPr>
          <p:spPr>
            <a:xfrm>
              <a:off x="864" y="2899"/>
              <a:ext cx="192" cy="192"/>
            </a:xfrm>
            <a:prstGeom prst="bevel">
              <a:avLst>
                <a:gd fmla="val 12500" name="adj"/>
              </a:avLst>
            </a:prstGeom>
            <a:solidFill>
              <a:srgbClr val="CC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62"/>
            <p:cNvSpPr/>
            <p:nvPr/>
          </p:nvSpPr>
          <p:spPr>
            <a:xfrm>
              <a:off x="2400" y="3648"/>
              <a:ext cx="192" cy="192"/>
            </a:xfrm>
            <a:prstGeom prst="bevel">
              <a:avLst>
                <a:gd fmla="val 12500" name="adj"/>
              </a:avLst>
            </a:prstGeom>
            <a:gradFill>
              <a:gsLst>
                <a:gs pos="0">
                  <a:srgbClr val="000099"/>
                </a:gs>
                <a:gs pos="100000">
                  <a:srgbClr val="00006B"/>
                </a:gs>
              </a:gsLst>
              <a:lin ang="27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62"/>
            <p:cNvSpPr/>
            <p:nvPr/>
          </p:nvSpPr>
          <p:spPr>
            <a:xfrm>
              <a:off x="1728" y="3648"/>
              <a:ext cx="192" cy="192"/>
            </a:xfrm>
            <a:prstGeom prst="bevel">
              <a:avLst>
                <a:gd fmla="val 12500" name="adj"/>
              </a:avLst>
            </a:prstGeom>
            <a:gradFill>
              <a:gsLst>
                <a:gs pos="0">
                  <a:srgbClr val="000099"/>
                </a:gs>
                <a:gs pos="100000">
                  <a:srgbClr val="00006B"/>
                </a:gs>
              </a:gsLst>
              <a:lin ang="27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62"/>
            <p:cNvSpPr/>
            <p:nvPr/>
          </p:nvSpPr>
          <p:spPr>
            <a:xfrm>
              <a:off x="624" y="3648"/>
              <a:ext cx="192" cy="192"/>
            </a:xfrm>
            <a:prstGeom prst="bevel">
              <a:avLst>
                <a:gd fmla="val 12500" name="adj"/>
              </a:avLst>
            </a:prstGeom>
            <a:gradFill>
              <a:gsLst>
                <a:gs pos="0">
                  <a:srgbClr val="000099"/>
                </a:gs>
                <a:gs pos="100000">
                  <a:srgbClr val="00006B"/>
                </a:gs>
              </a:gsLst>
              <a:lin ang="27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62"/>
            <p:cNvSpPr/>
            <p:nvPr/>
          </p:nvSpPr>
          <p:spPr>
            <a:xfrm>
              <a:off x="2736" y="3648"/>
              <a:ext cx="192" cy="192"/>
            </a:xfrm>
            <a:prstGeom prst="bevel">
              <a:avLst>
                <a:gd fmla="val 12500" name="adj"/>
              </a:avLst>
            </a:prstGeom>
            <a:gradFill>
              <a:gsLst>
                <a:gs pos="0">
                  <a:srgbClr val="000099"/>
                </a:gs>
                <a:gs pos="100000">
                  <a:srgbClr val="00006B"/>
                </a:gs>
              </a:gsLst>
              <a:lin ang="27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62"/>
            <p:cNvSpPr/>
            <p:nvPr/>
          </p:nvSpPr>
          <p:spPr>
            <a:xfrm>
              <a:off x="2016" y="3648"/>
              <a:ext cx="192" cy="192"/>
            </a:xfrm>
            <a:prstGeom prst="bevel">
              <a:avLst>
                <a:gd fmla="val 12500" name="adj"/>
              </a:avLst>
            </a:prstGeom>
            <a:gradFill>
              <a:gsLst>
                <a:gs pos="0">
                  <a:srgbClr val="000099"/>
                </a:gs>
                <a:gs pos="100000">
                  <a:srgbClr val="00006B"/>
                </a:gs>
              </a:gsLst>
              <a:lin ang="27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62"/>
            <p:cNvSpPr/>
            <p:nvPr/>
          </p:nvSpPr>
          <p:spPr>
            <a:xfrm>
              <a:off x="1008" y="3648"/>
              <a:ext cx="192" cy="192"/>
            </a:xfrm>
            <a:prstGeom prst="bevel">
              <a:avLst>
                <a:gd fmla="val 12500" name="adj"/>
              </a:avLst>
            </a:prstGeom>
            <a:gradFill>
              <a:gsLst>
                <a:gs pos="0">
                  <a:srgbClr val="000099"/>
                </a:gs>
                <a:gs pos="100000">
                  <a:srgbClr val="00006B"/>
                </a:gs>
              </a:gsLst>
              <a:lin ang="27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62"/>
            <p:cNvSpPr txBox="1"/>
            <p:nvPr/>
          </p:nvSpPr>
          <p:spPr>
            <a:xfrm>
              <a:off x="48" y="3638"/>
              <a:ext cx="432" cy="252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MAX</a:t>
              </a:r>
              <a:endParaRPr sz="15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62"/>
            <p:cNvSpPr/>
            <p:nvPr/>
          </p:nvSpPr>
          <p:spPr>
            <a:xfrm>
              <a:off x="1440" y="3648"/>
              <a:ext cx="192" cy="192"/>
            </a:xfrm>
            <a:prstGeom prst="bevel">
              <a:avLst>
                <a:gd fmla="val 12500" name="adj"/>
              </a:avLst>
            </a:prstGeom>
            <a:gradFill>
              <a:gsLst>
                <a:gs pos="0">
                  <a:srgbClr val="000099"/>
                </a:gs>
                <a:gs pos="100000">
                  <a:srgbClr val="00006B"/>
                </a:gs>
              </a:gsLst>
              <a:lin ang="27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36" name="Google Shape;436;p62"/>
            <p:cNvCxnSpPr>
              <a:stCxn id="422" idx="2"/>
              <a:endCxn id="427" idx="6"/>
            </p:cNvCxnSpPr>
            <p:nvPr/>
          </p:nvCxnSpPr>
          <p:spPr>
            <a:xfrm flipH="1">
              <a:off x="924" y="2333"/>
              <a:ext cx="900" cy="6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7" name="Google Shape;437;p62"/>
            <p:cNvCxnSpPr>
              <a:stCxn id="422" idx="2"/>
              <a:endCxn id="426" idx="6"/>
            </p:cNvCxnSpPr>
            <p:nvPr/>
          </p:nvCxnSpPr>
          <p:spPr>
            <a:xfrm>
              <a:off x="1824" y="2333"/>
              <a:ext cx="0" cy="6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8" name="Google Shape;438;p62"/>
            <p:cNvCxnSpPr>
              <a:stCxn id="422" idx="2"/>
              <a:endCxn id="425" idx="6"/>
            </p:cNvCxnSpPr>
            <p:nvPr/>
          </p:nvCxnSpPr>
          <p:spPr>
            <a:xfrm>
              <a:off x="1824" y="2333"/>
              <a:ext cx="900" cy="6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9" name="Google Shape;439;p62"/>
            <p:cNvCxnSpPr>
              <a:stCxn id="427" idx="2"/>
              <a:endCxn id="430" idx="6"/>
            </p:cNvCxnSpPr>
            <p:nvPr/>
          </p:nvCxnSpPr>
          <p:spPr>
            <a:xfrm flipH="1">
              <a:off x="660" y="3091"/>
              <a:ext cx="300" cy="6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0" name="Google Shape;440;p62"/>
            <p:cNvCxnSpPr>
              <a:stCxn id="427" idx="2"/>
              <a:endCxn id="433" idx="6"/>
            </p:cNvCxnSpPr>
            <p:nvPr/>
          </p:nvCxnSpPr>
          <p:spPr>
            <a:xfrm>
              <a:off x="960" y="3091"/>
              <a:ext cx="0" cy="6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1" name="Google Shape;441;p62"/>
            <p:cNvCxnSpPr>
              <a:stCxn id="426" idx="2"/>
              <a:endCxn id="435" idx="6"/>
            </p:cNvCxnSpPr>
            <p:nvPr/>
          </p:nvCxnSpPr>
          <p:spPr>
            <a:xfrm flipH="1">
              <a:off x="1524" y="3091"/>
              <a:ext cx="300" cy="6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2" name="Google Shape;442;p62"/>
            <p:cNvCxnSpPr>
              <a:stCxn id="426" idx="2"/>
              <a:endCxn id="429" idx="7"/>
            </p:cNvCxnSpPr>
            <p:nvPr/>
          </p:nvCxnSpPr>
          <p:spPr>
            <a:xfrm>
              <a:off x="1824" y="3091"/>
              <a:ext cx="0" cy="6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3" name="Google Shape;443;p62"/>
            <p:cNvCxnSpPr>
              <a:stCxn id="426" idx="2"/>
              <a:endCxn id="432" idx="7"/>
            </p:cNvCxnSpPr>
            <p:nvPr/>
          </p:nvCxnSpPr>
          <p:spPr>
            <a:xfrm>
              <a:off x="1824" y="3091"/>
              <a:ext cx="300" cy="6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4" name="Google Shape;444;p62"/>
            <p:cNvCxnSpPr/>
            <p:nvPr/>
          </p:nvCxnSpPr>
          <p:spPr>
            <a:xfrm flipH="1">
              <a:off x="2496" y="3067"/>
              <a:ext cx="192" cy="581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5" name="Google Shape;445;p62"/>
            <p:cNvCxnSpPr>
              <a:stCxn id="425" idx="3"/>
              <a:endCxn id="431" idx="6"/>
            </p:cNvCxnSpPr>
            <p:nvPr/>
          </p:nvCxnSpPr>
          <p:spPr>
            <a:xfrm>
              <a:off x="2688" y="3067"/>
              <a:ext cx="0" cy="6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46" name="Google Shape;446;p62"/>
          <p:cNvGrpSpPr/>
          <p:nvPr/>
        </p:nvGrpSpPr>
        <p:grpSpPr>
          <a:xfrm>
            <a:off x="5988844" y="3729038"/>
            <a:ext cx="2752725" cy="277416"/>
            <a:chOff x="614" y="3836"/>
            <a:chExt cx="2312" cy="233"/>
          </a:xfrm>
        </p:grpSpPr>
        <p:sp>
          <p:nvSpPr>
            <p:cNvPr id="447" name="Google Shape;447;p62"/>
            <p:cNvSpPr txBox="1"/>
            <p:nvPr/>
          </p:nvSpPr>
          <p:spPr>
            <a:xfrm>
              <a:off x="614" y="3836"/>
              <a:ext cx="190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100"/>
            </a:p>
          </p:txBody>
        </p:sp>
        <p:sp>
          <p:nvSpPr>
            <p:cNvPr id="448" name="Google Shape;448;p62"/>
            <p:cNvSpPr txBox="1"/>
            <p:nvPr/>
          </p:nvSpPr>
          <p:spPr>
            <a:xfrm>
              <a:off x="998" y="3836"/>
              <a:ext cx="190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sz="140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62"/>
            <p:cNvSpPr txBox="1"/>
            <p:nvPr/>
          </p:nvSpPr>
          <p:spPr>
            <a:xfrm>
              <a:off x="1430" y="3836"/>
              <a:ext cx="190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40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62"/>
            <p:cNvSpPr txBox="1"/>
            <p:nvPr/>
          </p:nvSpPr>
          <p:spPr>
            <a:xfrm>
              <a:off x="1718" y="3836"/>
              <a:ext cx="190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40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62"/>
            <p:cNvSpPr txBox="1"/>
            <p:nvPr/>
          </p:nvSpPr>
          <p:spPr>
            <a:xfrm>
              <a:off x="2006" y="3836"/>
              <a:ext cx="190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140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62"/>
            <p:cNvSpPr txBox="1"/>
            <p:nvPr/>
          </p:nvSpPr>
          <p:spPr>
            <a:xfrm>
              <a:off x="2400" y="3836"/>
              <a:ext cx="190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140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62"/>
            <p:cNvSpPr txBox="1"/>
            <p:nvPr/>
          </p:nvSpPr>
          <p:spPr>
            <a:xfrm>
              <a:off x="2736" y="3836"/>
              <a:ext cx="190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40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4" name="Google Shape;454;p62"/>
          <p:cNvGrpSpPr/>
          <p:nvPr/>
        </p:nvGrpSpPr>
        <p:grpSpPr>
          <a:xfrm>
            <a:off x="5715001" y="2784873"/>
            <a:ext cx="2683669" cy="831056"/>
            <a:chOff x="384" y="3043"/>
            <a:chExt cx="2254" cy="698"/>
          </a:xfrm>
        </p:grpSpPr>
        <p:sp>
          <p:nvSpPr>
            <p:cNvPr id="455" name="Google Shape;455;p62"/>
            <p:cNvSpPr txBox="1"/>
            <p:nvPr/>
          </p:nvSpPr>
          <p:spPr>
            <a:xfrm>
              <a:off x="710" y="3068"/>
              <a:ext cx="190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40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62"/>
            <p:cNvSpPr txBox="1"/>
            <p:nvPr/>
          </p:nvSpPr>
          <p:spPr>
            <a:xfrm>
              <a:off x="1574" y="3068"/>
              <a:ext cx="190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40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62"/>
            <p:cNvSpPr txBox="1"/>
            <p:nvPr/>
          </p:nvSpPr>
          <p:spPr>
            <a:xfrm>
              <a:off x="2448" y="3043"/>
              <a:ext cx="190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400">
                <a:solidFill>
                  <a:srgbClr val="0066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62"/>
            <p:cNvSpPr/>
            <p:nvPr/>
          </p:nvSpPr>
          <p:spPr>
            <a:xfrm flipH="1" rot="10800000">
              <a:off x="384" y="3120"/>
              <a:ext cx="192" cy="621"/>
            </a:xfrm>
            <a:prstGeom prst="curvedRightArrow">
              <a:avLst>
                <a:gd fmla="val 64688" name="adj1"/>
                <a:gd fmla="val 129375" name="adj2"/>
                <a:gd fmla="val 33333" name="adj3"/>
              </a:avLst>
            </a:prstGeom>
            <a:solidFill>
              <a:srgbClr val="FFCC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9" name="Google Shape;459;p62"/>
          <p:cNvGrpSpPr/>
          <p:nvPr/>
        </p:nvGrpSpPr>
        <p:grpSpPr>
          <a:xfrm>
            <a:off x="5693744" y="1843087"/>
            <a:ext cx="1550019" cy="836943"/>
            <a:chOff x="366" y="2252"/>
            <a:chExt cx="1302" cy="703"/>
          </a:xfrm>
        </p:grpSpPr>
        <p:sp>
          <p:nvSpPr>
            <p:cNvPr id="460" name="Google Shape;460;p62"/>
            <p:cNvSpPr txBox="1"/>
            <p:nvPr/>
          </p:nvSpPr>
          <p:spPr>
            <a:xfrm>
              <a:off x="1478" y="2252"/>
              <a:ext cx="190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40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62"/>
            <p:cNvSpPr/>
            <p:nvPr/>
          </p:nvSpPr>
          <p:spPr>
            <a:xfrm flipH="1" rot="-10015950">
              <a:off x="432" y="2304"/>
              <a:ext cx="336" cy="621"/>
            </a:xfrm>
            <a:prstGeom prst="curvedRightArrow">
              <a:avLst>
                <a:gd fmla="val 36964" name="adj1"/>
                <a:gd fmla="val 73929" name="adj2"/>
                <a:gd fmla="val 33333" name="adj3"/>
              </a:avLst>
            </a:prstGeom>
            <a:solidFill>
              <a:srgbClr val="FFCC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2" name="Google Shape;462;p62"/>
          <p:cNvGrpSpPr/>
          <p:nvPr/>
        </p:nvGrpSpPr>
        <p:grpSpPr>
          <a:xfrm>
            <a:off x="7677602" y="1632348"/>
            <a:ext cx="1156835" cy="909901"/>
            <a:chOff x="2032" y="2075"/>
            <a:chExt cx="972" cy="764"/>
          </a:xfrm>
        </p:grpSpPr>
        <p:sp>
          <p:nvSpPr>
            <p:cNvPr id="463" name="Google Shape;463;p62"/>
            <p:cNvSpPr/>
            <p:nvPr/>
          </p:nvSpPr>
          <p:spPr>
            <a:xfrm rot="2167634">
              <a:off x="2044" y="2441"/>
              <a:ext cx="615" cy="240"/>
            </a:xfrm>
            <a:custGeom>
              <a:rect b="b" l="l" r="r" t="t"/>
              <a:pathLst>
                <a:path extrusionOk="0" h="21600" w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extrusionOk="0" h="21600" w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extrusionOk="0" h="21600" w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6633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62"/>
            <p:cNvSpPr txBox="1"/>
            <p:nvPr/>
          </p:nvSpPr>
          <p:spPr>
            <a:xfrm>
              <a:off x="2246" y="2075"/>
              <a:ext cx="758" cy="4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663300"/>
                  </a:solidFill>
                  <a:latin typeface="Calibri"/>
                  <a:ea typeface="Calibri"/>
                  <a:cs typeface="Calibri"/>
                  <a:sym typeface="Calibri"/>
                </a:rPr>
                <a:t>Select</a:t>
              </a:r>
              <a:endParaRPr sz="1100"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663300"/>
                  </a:solidFill>
                  <a:latin typeface="Calibri"/>
                  <a:ea typeface="Calibri"/>
                  <a:cs typeface="Calibri"/>
                  <a:sym typeface="Calibri"/>
                </a:rPr>
                <a:t>this move</a:t>
              </a:r>
              <a:endParaRPr sz="140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5" name="Google Shape;465;p6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"/>
              <a:t>MiniMax</a:t>
            </a:r>
            <a:endParaRPr/>
          </a:p>
        </p:txBody>
      </p:sp>
      <p:sp>
        <p:nvSpPr>
          <p:cNvPr id="466" name="Google Shape;466;p62"/>
          <p:cNvSpPr txBox="1"/>
          <p:nvPr>
            <p:ph idx="1" type="body"/>
          </p:nvPr>
        </p:nvSpPr>
        <p:spPr>
          <a:xfrm>
            <a:off x="457200" y="1200150"/>
            <a:ext cx="45771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55600" lvl="0" marL="457200" rtl="0" algn="l">
              <a:spcBef>
                <a:spcPts val="500"/>
              </a:spcBef>
              <a:spcAft>
                <a:spcPts val="0"/>
              </a:spcAft>
              <a:buSzPts val="2000"/>
              <a:buFont typeface="Calibri"/>
              <a:buChar char="•"/>
            </a:pPr>
            <a:r>
              <a:rPr b="1" lang="en" sz="2000">
                <a:solidFill>
                  <a:srgbClr val="000099"/>
                </a:solidFill>
              </a:rPr>
              <a:t>MAX</a:t>
            </a:r>
            <a:r>
              <a:rPr lang="en" sz="2000"/>
              <a:t>-player wants to maximize </a:t>
            </a:r>
            <a:r>
              <a:rPr b="1" lang="en" sz="2000">
                <a:solidFill>
                  <a:srgbClr val="CC0000"/>
                </a:solidFill>
              </a:rPr>
              <a:t>MIN</a:t>
            </a:r>
            <a:r>
              <a:rPr lang="en" sz="2000"/>
              <a:t>-player’s ultimate score</a:t>
            </a:r>
            <a:endParaRPr b="1" sz="2000">
              <a:solidFill>
                <a:srgbClr val="CC0000"/>
              </a:solidFill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•"/>
            </a:pPr>
            <a:r>
              <a:rPr b="1" lang="en" sz="2000">
                <a:solidFill>
                  <a:srgbClr val="CC0000"/>
                </a:solidFill>
              </a:rPr>
              <a:t>MIN</a:t>
            </a:r>
            <a:r>
              <a:rPr lang="en" sz="2000">
                <a:solidFill>
                  <a:srgbClr val="000000"/>
                </a:solidFill>
              </a:rPr>
              <a:t>-player wants to minimize </a:t>
            </a:r>
            <a:r>
              <a:rPr b="1" lang="en" sz="2000">
                <a:solidFill>
                  <a:srgbClr val="000099"/>
                </a:solidFill>
              </a:rPr>
              <a:t>MAX</a:t>
            </a:r>
            <a:r>
              <a:rPr lang="en" sz="2000"/>
              <a:t>-</a:t>
            </a:r>
            <a:r>
              <a:rPr lang="en" sz="2000">
                <a:solidFill>
                  <a:srgbClr val="000000"/>
                </a:solidFill>
              </a:rPr>
              <a:t>player’s ultimate score</a:t>
            </a:r>
            <a:endParaRPr sz="20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=&gt; Propagate the evaluation function</a:t>
            </a:r>
            <a:br>
              <a:rPr lang="en" sz="2000">
                <a:solidFill>
                  <a:srgbClr val="000000"/>
                </a:solidFill>
              </a:rPr>
            </a:br>
            <a:r>
              <a:rPr lang="en" sz="2000">
                <a:solidFill>
                  <a:srgbClr val="000000"/>
                </a:solidFill>
              </a:rPr>
              <a:t>Upwards: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sz="2000"/>
              <a:t>Take minima in </a:t>
            </a:r>
            <a:r>
              <a:rPr b="1" lang="en" sz="2000">
                <a:solidFill>
                  <a:srgbClr val="CC0000"/>
                </a:solidFill>
              </a:rPr>
              <a:t>MIN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sz="2000">
                <a:solidFill>
                  <a:srgbClr val="000000"/>
                </a:solidFill>
              </a:rPr>
              <a:t>Take maxima in </a:t>
            </a:r>
            <a:r>
              <a:rPr b="1" lang="en" sz="2000">
                <a:solidFill>
                  <a:srgbClr val="000099"/>
                </a:solidFill>
              </a:rPr>
              <a:t>MAX</a:t>
            </a:r>
            <a:endParaRPr sz="2000">
              <a:solidFill>
                <a:srgbClr val="000099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6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"/>
              <a:t>MiniMax</a:t>
            </a:r>
            <a:endParaRPr/>
          </a:p>
        </p:txBody>
      </p:sp>
      <p:sp>
        <p:nvSpPr>
          <p:cNvPr id="472" name="Google Shape;472;p63"/>
          <p:cNvSpPr/>
          <p:nvPr/>
        </p:nvSpPr>
        <p:spPr>
          <a:xfrm>
            <a:off x="1290625" y="1330475"/>
            <a:ext cx="6805800" cy="3535200"/>
          </a:xfrm>
          <a:prstGeom prst="rect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63"/>
          <p:cNvSpPr txBox="1"/>
          <p:nvPr/>
        </p:nvSpPr>
        <p:spPr>
          <a:xfrm>
            <a:off x="1295400" y="1352550"/>
            <a:ext cx="6661800" cy="26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01600" lvl="0" marL="254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init depthBound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101600" lvl="0" marL="254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function miniMax(board, depth):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101600" lvl="0" marL="254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if depth == depthBound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101600" lvl="0" marL="254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	return eval(board)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lse if maximizer(depth)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for each child c of board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value = max(value,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miniMax(child, depth + 1))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return value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101600" lvl="0" marL="254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else [minimizer]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101600" lvl="0" marL="254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for each child c of board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101600" lvl="0" marL="254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		value = min(value, miniMax(child, depth + 1))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101600" lvl="0" marL="254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	return value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101600" lvl="0" marL="254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101600" lvl="0" marL="254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101600" lvl="0" marL="254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101600" lvl="0" marL="254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Kantoorthema">
  <a:themeElements>
    <a:clrScheme name="Kantoor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Kantoorthema">
  <a:themeElements>
    <a:clrScheme name="Kantoor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