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98" r:id="rId2"/>
    <p:sldId id="296" r:id="rId3"/>
    <p:sldId id="297" r:id="rId4"/>
    <p:sldId id="298" r:id="rId5"/>
    <p:sldId id="399" r:id="rId6"/>
    <p:sldId id="300" r:id="rId7"/>
    <p:sldId id="301" r:id="rId8"/>
    <p:sldId id="302" r:id="rId9"/>
    <p:sldId id="303" r:id="rId10"/>
    <p:sldId id="304" r:id="rId11"/>
    <p:sldId id="305" r:id="rId12"/>
    <p:sldId id="3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8" autoAdjust="0"/>
    <p:restoredTop sz="94660"/>
  </p:normalViewPr>
  <p:slideViewPr>
    <p:cSldViewPr>
      <p:cViewPr varScale="1">
        <p:scale>
          <a:sx n="87" d="100"/>
          <a:sy n="87" d="100"/>
        </p:scale>
        <p:origin x="15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4D5EA-CE85-4027-AD48-D03366FDC88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02A55-DC6B-4257-A8EA-792B08569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4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Rosetta’s</a:t>
            </a:r>
            <a:r>
              <a:rPr lang="nl-BE" dirty="0" smtClean="0"/>
              <a:t> </a:t>
            </a:r>
            <a:r>
              <a:rPr lang="nl-BE" dirty="0" err="1" smtClean="0"/>
              <a:t>stone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1D941-FBEC-40BB-B8F9-D9B69D204D1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686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1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6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4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5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70C0"/>
                </a:solidFill>
              </a:rPr>
              <a:t>Cryptografie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Inleiding</a:t>
            </a:r>
            <a:endParaRPr lang="en-US" dirty="0"/>
          </a:p>
        </p:txBody>
      </p:sp>
      <p:pic>
        <p:nvPicPr>
          <p:cNvPr id="4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3" y="954092"/>
            <a:ext cx="1474470" cy="9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ublic_key_cryptography_and_pg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362" y="3705225"/>
            <a:ext cx="1695450" cy="2295525"/>
          </a:xfrm>
          <a:prstGeom prst="rect">
            <a:avLst/>
          </a:prstGeom>
        </p:spPr>
      </p:pic>
      <p:pic>
        <p:nvPicPr>
          <p:cNvPr id="6" name="Picture 4" descr="chp_lock_bina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86500" y="3950494"/>
            <a:ext cx="2857500" cy="2050256"/>
          </a:xfrm>
          <a:prstGeom prst="rect">
            <a:avLst/>
          </a:prstGeom>
        </p:spPr>
      </p:pic>
      <p:pic>
        <p:nvPicPr>
          <p:cNvPr id="7" name="Picture 5" descr="RosettaSton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6622" y="558427"/>
            <a:ext cx="1941216" cy="26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Transpositiecijfersystemen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smtClean="0"/>
              <a:t>Veranderd volgorde tekens</a:t>
            </a:r>
          </a:p>
          <a:p>
            <a:r>
              <a:rPr lang="nl-BE" dirty="0" smtClean="0"/>
              <a:t>X: EEN VOORBEELD VAN </a:t>
            </a:r>
            <a:r>
              <a:rPr lang="nl-BE" dirty="0" smtClean="0">
                <a:solidFill>
                  <a:srgbClr val="00B050"/>
                </a:solidFill>
              </a:rPr>
              <a:t>KOLOMTRANSPOSITIE</a:t>
            </a:r>
          </a:p>
          <a:p>
            <a:r>
              <a:rPr lang="nl-BE" dirty="0" smtClean="0"/>
              <a:t>K:             BLOK (=</a:t>
            </a:r>
            <a:r>
              <a:rPr lang="nl-BE" dirty="0" smtClean="0">
                <a:solidFill>
                  <a:srgbClr val="0070C0"/>
                </a:solidFill>
              </a:rPr>
              <a:t>sleutel</a:t>
            </a:r>
            <a:r>
              <a:rPr lang="nl-BE" dirty="0" smtClean="0"/>
              <a:t>)</a:t>
            </a:r>
          </a:p>
          <a:p>
            <a:r>
              <a:rPr lang="nl-BE" dirty="0" smtClean="0"/>
              <a:t>Volgorde: 1342 (B komt 1</a:t>
            </a:r>
            <a:r>
              <a:rPr lang="nl-BE" baseline="30000" dirty="0" smtClean="0"/>
              <a:t>ste</a:t>
            </a:r>
            <a:r>
              <a:rPr lang="nl-BE" dirty="0" smtClean="0"/>
              <a:t> in alfabet, dan de K, dan…)</a:t>
            </a:r>
          </a:p>
          <a:p>
            <a:r>
              <a:rPr lang="nl-BE" dirty="0" smtClean="0"/>
              <a:t>X:              </a:t>
            </a:r>
            <a:r>
              <a:rPr lang="nl-BE" dirty="0" smtClean="0">
                <a:solidFill>
                  <a:srgbClr val="00B050"/>
                </a:solidFill>
              </a:rPr>
              <a:t>E</a:t>
            </a:r>
            <a:r>
              <a:rPr lang="nl-BE" dirty="0" smtClean="0">
                <a:solidFill>
                  <a:srgbClr val="7030A0"/>
                </a:solidFill>
              </a:rPr>
              <a:t>E</a:t>
            </a:r>
            <a:r>
              <a:rPr lang="nl-BE" dirty="0" smtClean="0"/>
              <a:t>NV</a:t>
            </a:r>
          </a:p>
          <a:p>
            <a:pPr>
              <a:buNone/>
            </a:pPr>
            <a:r>
              <a:rPr lang="nl-BE" dirty="0" smtClean="0"/>
              <a:t>		         </a:t>
            </a:r>
            <a:r>
              <a:rPr lang="nl-BE" dirty="0" smtClean="0">
                <a:solidFill>
                  <a:srgbClr val="00B050"/>
                </a:solidFill>
              </a:rPr>
              <a:t>O</a:t>
            </a:r>
            <a:r>
              <a:rPr lang="nl-BE" dirty="0" smtClean="0">
                <a:solidFill>
                  <a:srgbClr val="7030A0"/>
                </a:solidFill>
              </a:rPr>
              <a:t>O</a:t>
            </a:r>
            <a:r>
              <a:rPr lang="nl-BE" dirty="0" smtClean="0"/>
              <a:t>RB</a:t>
            </a:r>
          </a:p>
          <a:p>
            <a:pPr>
              <a:buNone/>
            </a:pPr>
            <a:r>
              <a:rPr lang="nl-BE" dirty="0" smtClean="0"/>
              <a:t>                       </a:t>
            </a:r>
            <a:r>
              <a:rPr lang="nl-BE" dirty="0" smtClean="0">
                <a:solidFill>
                  <a:srgbClr val="00B050"/>
                </a:solidFill>
              </a:rPr>
              <a:t>E</a:t>
            </a:r>
            <a:r>
              <a:rPr lang="nl-BE" dirty="0" smtClean="0">
                <a:solidFill>
                  <a:srgbClr val="7030A0"/>
                </a:solidFill>
              </a:rPr>
              <a:t>E</a:t>
            </a:r>
            <a:r>
              <a:rPr lang="nl-BE" dirty="0" smtClean="0"/>
              <a:t>LD</a:t>
            </a:r>
          </a:p>
          <a:p>
            <a:pPr>
              <a:buNone/>
            </a:pPr>
            <a:r>
              <a:rPr lang="nl-BE" dirty="0" smtClean="0"/>
              <a:t>		         </a:t>
            </a:r>
            <a:r>
              <a:rPr lang="nl-BE" dirty="0" smtClean="0">
                <a:solidFill>
                  <a:srgbClr val="00B050"/>
                </a:solidFill>
              </a:rPr>
              <a:t>V</a:t>
            </a:r>
            <a:r>
              <a:rPr lang="nl-BE" dirty="0" smtClean="0">
                <a:solidFill>
                  <a:srgbClr val="7030A0"/>
                </a:solidFill>
              </a:rPr>
              <a:t>A</a:t>
            </a:r>
            <a:r>
              <a:rPr lang="nl-BE" dirty="0" smtClean="0"/>
              <a:t>NK</a:t>
            </a:r>
          </a:p>
          <a:p>
            <a:pPr>
              <a:buNone/>
            </a:pPr>
            <a:r>
              <a:rPr lang="nl-BE" dirty="0" smtClean="0"/>
              <a:t>                       </a:t>
            </a:r>
            <a:r>
              <a:rPr lang="nl-BE" dirty="0" smtClean="0">
                <a:solidFill>
                  <a:srgbClr val="00B050"/>
                </a:solidFill>
              </a:rPr>
              <a:t>O</a:t>
            </a:r>
            <a:r>
              <a:rPr lang="nl-BE" dirty="0" smtClean="0">
                <a:solidFill>
                  <a:srgbClr val="7030A0"/>
                </a:solidFill>
              </a:rPr>
              <a:t>L</a:t>
            </a:r>
            <a:r>
              <a:rPr lang="nl-BE" dirty="0" smtClean="0"/>
              <a:t>OM</a:t>
            </a:r>
          </a:p>
          <a:p>
            <a:pPr>
              <a:buNone/>
            </a:pPr>
            <a:r>
              <a:rPr lang="nl-BE" dirty="0" smtClean="0"/>
              <a:t>                       </a:t>
            </a:r>
            <a:r>
              <a:rPr lang="nl-BE" dirty="0" smtClean="0">
                <a:solidFill>
                  <a:srgbClr val="00B050"/>
                </a:solidFill>
              </a:rPr>
              <a:t>T</a:t>
            </a:r>
            <a:r>
              <a:rPr lang="nl-BE" dirty="0" smtClean="0">
                <a:solidFill>
                  <a:srgbClr val="7030A0"/>
                </a:solidFill>
              </a:rPr>
              <a:t>R</a:t>
            </a:r>
            <a:r>
              <a:rPr lang="nl-BE" dirty="0" smtClean="0"/>
              <a:t>AN</a:t>
            </a:r>
          </a:p>
          <a:p>
            <a:pPr>
              <a:buNone/>
            </a:pPr>
            <a:r>
              <a:rPr lang="nl-BE" dirty="0" smtClean="0"/>
              <a:t>                       </a:t>
            </a:r>
            <a:r>
              <a:rPr lang="nl-BE" dirty="0" smtClean="0">
                <a:solidFill>
                  <a:srgbClr val="00B050"/>
                </a:solidFill>
              </a:rPr>
              <a:t>S</a:t>
            </a:r>
            <a:r>
              <a:rPr lang="nl-BE" dirty="0" smtClean="0">
                <a:solidFill>
                  <a:srgbClr val="7030A0"/>
                </a:solidFill>
              </a:rPr>
              <a:t>P</a:t>
            </a:r>
            <a:r>
              <a:rPr lang="nl-BE" dirty="0" smtClean="0"/>
              <a:t>OS</a:t>
            </a:r>
          </a:p>
          <a:p>
            <a:pPr>
              <a:buNone/>
            </a:pPr>
            <a:r>
              <a:rPr lang="nl-BE" dirty="0" smtClean="0"/>
              <a:t>                       </a:t>
            </a:r>
            <a:r>
              <a:rPr lang="nl-BE" dirty="0" smtClean="0">
                <a:solidFill>
                  <a:srgbClr val="00B050"/>
                </a:solidFill>
              </a:rPr>
              <a:t>I</a:t>
            </a:r>
            <a:r>
              <a:rPr lang="nl-BE" dirty="0" smtClean="0">
                <a:solidFill>
                  <a:srgbClr val="7030A0"/>
                </a:solidFill>
              </a:rPr>
              <a:t>T</a:t>
            </a:r>
            <a:r>
              <a:rPr lang="nl-BE" dirty="0" smtClean="0"/>
              <a:t>IE</a:t>
            </a:r>
          </a:p>
          <a:p>
            <a:r>
              <a:rPr lang="nl-BE" dirty="0" smtClean="0"/>
              <a:t>Y: </a:t>
            </a:r>
            <a:r>
              <a:rPr lang="nl-BE" dirty="0" smtClean="0">
                <a:solidFill>
                  <a:srgbClr val="00B050"/>
                </a:solidFill>
              </a:rPr>
              <a:t>EOEV OTSI </a:t>
            </a:r>
            <a:r>
              <a:rPr lang="nl-BE" dirty="0" smtClean="0"/>
              <a:t>VBDK MNSE </a:t>
            </a:r>
            <a:r>
              <a:rPr lang="nl-BE" dirty="0" smtClean="0">
                <a:solidFill>
                  <a:srgbClr val="7030A0"/>
                </a:solidFill>
              </a:rPr>
              <a:t>EOEA LRPT </a:t>
            </a:r>
            <a:r>
              <a:rPr lang="nl-BE" dirty="0" smtClean="0"/>
              <a:t>NRLN OAOI</a:t>
            </a:r>
            <a:endParaRPr lang="en-US" dirty="0"/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1981200" y="29718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Transpositiecijfersystemen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Sparta : </a:t>
            </a:r>
            <a:r>
              <a:rPr lang="nl-BE" dirty="0" smtClean="0">
                <a:solidFill>
                  <a:srgbClr val="0070C0"/>
                </a:solidFill>
              </a:rPr>
              <a:t>scytale</a:t>
            </a:r>
          </a:p>
          <a:p>
            <a:r>
              <a:rPr lang="nl-BE" dirty="0" smtClean="0"/>
              <a:t>Alleen met de juiste diameter van cilinder is het leesbaar!</a:t>
            </a:r>
            <a:endParaRPr lang="en-US" dirty="0"/>
          </a:p>
        </p:txBody>
      </p:sp>
      <p:pic>
        <p:nvPicPr>
          <p:cNvPr id="4" name="Picture 3" descr="9ad4ad182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657600"/>
            <a:ext cx="3169920" cy="1981200"/>
          </a:xfrm>
          <a:prstGeom prst="rect">
            <a:avLst/>
          </a:prstGeom>
        </p:spPr>
      </p:pic>
      <p:pic>
        <p:nvPicPr>
          <p:cNvPr id="5" name="Picture 4" descr="spartan-4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3429000"/>
            <a:ext cx="2057400" cy="2052257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670" y="5181600"/>
            <a:ext cx="24765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5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</a:t>
            </a:r>
            <a:r>
              <a:rPr lang="nl-BE" dirty="0" smtClean="0"/>
              <a:t>nigma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Duitsers tijdens WO II</a:t>
            </a:r>
          </a:p>
          <a:p>
            <a:r>
              <a:rPr lang="nl-BE" dirty="0" smtClean="0"/>
              <a:t>3 rotors met 26 tekens (alfabet)</a:t>
            </a:r>
          </a:p>
          <a:p>
            <a:r>
              <a:rPr lang="nl-BE" dirty="0" smtClean="0"/>
              <a:t>Initiële stand moet gekend zijn</a:t>
            </a:r>
          </a:p>
          <a:p>
            <a:r>
              <a:rPr lang="nl-BE" dirty="0" smtClean="0"/>
              <a:t>Caesar met een twist</a:t>
            </a: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4055132"/>
            <a:ext cx="4724400" cy="280286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14800"/>
            <a:ext cx="19240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479825" cy="222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1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Cryptografie - inleiding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Conventionele encryptiemodel – zelfde sleutel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69056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38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Conventionele encryptiemodel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1"/>
            <a:ext cx="597569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0" y="1524000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X = [X1,X2,...,Xm]</a:t>
            </a:r>
          </a:p>
          <a:p>
            <a:r>
              <a:rPr lang="nl-BE" dirty="0" smtClean="0"/>
              <a:t>Y = [Y1,Y2,...,Yn]</a:t>
            </a:r>
          </a:p>
          <a:p>
            <a:r>
              <a:rPr lang="nl-BE" dirty="0" smtClean="0"/>
              <a:t>K = [K1,K2,...,Kj]</a:t>
            </a:r>
          </a:p>
          <a:p>
            <a:endParaRPr lang="nl-BE" dirty="0" smtClean="0"/>
          </a:p>
          <a:p>
            <a:r>
              <a:rPr lang="nl-BE" dirty="0" smtClean="0"/>
              <a:t>Y = E</a:t>
            </a:r>
            <a:r>
              <a:rPr lang="nl-BE" baseline="-25000" dirty="0" smtClean="0"/>
              <a:t>K</a:t>
            </a:r>
            <a:r>
              <a:rPr lang="nl-BE" dirty="0" smtClean="0"/>
              <a:t>[X]</a:t>
            </a:r>
          </a:p>
          <a:p>
            <a:r>
              <a:rPr lang="nl-BE" dirty="0" smtClean="0"/>
              <a:t>X = D</a:t>
            </a:r>
            <a:r>
              <a:rPr lang="nl-BE" baseline="-25000" dirty="0" smtClean="0"/>
              <a:t>K</a:t>
            </a:r>
            <a:r>
              <a:rPr lang="nl-BE" dirty="0" smtClean="0"/>
              <a:t>[Y]</a:t>
            </a:r>
          </a:p>
          <a:p>
            <a:endParaRPr lang="nl-BE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4864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Cryptoanalist: </a:t>
            </a:r>
          </a:p>
          <a:p>
            <a:pPr lvl="1">
              <a:buFont typeface="Arial" pitchFamily="34" charset="0"/>
              <a:buChar char="•"/>
            </a:pPr>
            <a:r>
              <a:rPr lang="nl-BE" dirty="0" smtClean="0"/>
              <a:t> Passief (alleen lezen)</a:t>
            </a:r>
          </a:p>
          <a:p>
            <a:pPr lvl="1">
              <a:buFont typeface="Arial" pitchFamily="34" charset="0"/>
              <a:buChar char="•"/>
            </a:pPr>
            <a:r>
              <a:rPr lang="nl-BE" dirty="0" smtClean="0"/>
              <a:t> Actief (lezen + niet-gedetecteerd veranderen)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Classificatie Cryptografische systemen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Classificatie op basis van </a:t>
            </a:r>
            <a:r>
              <a:rPr lang="nl-BE" dirty="0" smtClean="0">
                <a:solidFill>
                  <a:srgbClr val="00B050"/>
                </a:solidFill>
              </a:rPr>
              <a:t>3 eigenschappen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Operaties om van X -&gt; Y te gaan</a:t>
            </a:r>
          </a:p>
          <a:p>
            <a:pPr lvl="2"/>
            <a:r>
              <a:rPr lang="nl-BE" dirty="0" smtClean="0"/>
              <a:t>Substitutie</a:t>
            </a:r>
          </a:p>
          <a:p>
            <a:pPr lvl="2"/>
            <a:r>
              <a:rPr lang="nl-BE" dirty="0" smtClean="0"/>
              <a:t>Transpositie</a:t>
            </a: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Gebruikte aantal sleutels</a:t>
            </a:r>
          </a:p>
          <a:p>
            <a:pPr lvl="2"/>
            <a:r>
              <a:rPr lang="nl-BE" dirty="0" smtClean="0"/>
              <a:t>Symmetrisch – secret key – dezelfde sleutel</a:t>
            </a:r>
          </a:p>
          <a:p>
            <a:pPr lvl="2"/>
            <a:r>
              <a:rPr lang="nl-BE" dirty="0" smtClean="0"/>
              <a:t>Asymmetrisch – public key – verschillende sleutel</a:t>
            </a: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Operaties om van input -&gt; X te gaan</a:t>
            </a:r>
          </a:p>
          <a:p>
            <a:pPr lvl="2"/>
            <a:r>
              <a:rPr lang="nl-BE" dirty="0" smtClean="0"/>
              <a:t>Blokvercijfering</a:t>
            </a:r>
          </a:p>
          <a:p>
            <a:pPr lvl="2"/>
            <a:r>
              <a:rPr lang="nl-BE" dirty="0" smtClean="0"/>
              <a:t>Stroomvercijfering</a:t>
            </a:r>
          </a:p>
        </p:txBody>
      </p:sp>
    </p:spTree>
    <p:extLst>
      <p:ext uri="{BB962C8B-B14F-4D97-AF65-F5344CB8AC3E}">
        <p14:creationId xmlns:p14="http://schemas.microsoft.com/office/powerpoint/2010/main" val="29356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_Graphics_D5_37_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799" y="1143000"/>
            <a:ext cx="2730321" cy="2457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Geschiedenis cryptografie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4190999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>
                <a:solidFill>
                  <a:srgbClr val="00B050"/>
                </a:solidFill>
              </a:rPr>
              <a:t>Steganografie</a:t>
            </a:r>
          </a:p>
          <a:p>
            <a:pPr lvl="1"/>
            <a:r>
              <a:rPr lang="nl-BE" dirty="0" smtClean="0"/>
              <a:t>Informatie verbergen</a:t>
            </a:r>
          </a:p>
          <a:p>
            <a:pPr lvl="1"/>
            <a:r>
              <a:rPr lang="nl-BE" dirty="0" smtClean="0"/>
              <a:t>Meestal in </a:t>
            </a:r>
            <a:r>
              <a:rPr lang="nl-BE" dirty="0" smtClean="0">
                <a:solidFill>
                  <a:schemeClr val="accent4"/>
                </a:solidFill>
              </a:rPr>
              <a:t>LSB (</a:t>
            </a:r>
            <a:r>
              <a:rPr lang="nl-BE" dirty="0" err="1" smtClean="0">
                <a:solidFill>
                  <a:schemeClr val="accent4"/>
                </a:solidFill>
              </a:rPr>
              <a:t>least</a:t>
            </a:r>
            <a:r>
              <a:rPr lang="nl-BE" dirty="0" smtClean="0">
                <a:solidFill>
                  <a:schemeClr val="accent4"/>
                </a:solidFill>
              </a:rPr>
              <a:t> significant bit)</a:t>
            </a:r>
          </a:p>
          <a:p>
            <a:pPr lvl="1"/>
            <a:r>
              <a:rPr lang="nl-BE" dirty="0" smtClean="0"/>
              <a:t>Foto</a:t>
            </a:r>
          </a:p>
          <a:p>
            <a:pPr lvl="2"/>
            <a:r>
              <a:rPr lang="nl-BE" dirty="0" smtClean="0"/>
              <a:t>RGB waarden van een pixel (8bits, 8 bits, 8bits)</a:t>
            </a:r>
          </a:p>
          <a:p>
            <a:pPr lvl="2"/>
            <a:r>
              <a:rPr lang="nl-BE" dirty="0" smtClean="0"/>
              <a:t>Laatste bit van iedere kleur vervangen door bit</a:t>
            </a:r>
          </a:p>
          <a:p>
            <a:pPr marL="685800" lvl="2" indent="0">
              <a:buNone/>
            </a:pPr>
            <a:r>
              <a:rPr lang="nl-BE" dirty="0"/>
              <a:t>	</a:t>
            </a:r>
            <a:r>
              <a:rPr lang="nl-BE" dirty="0" smtClean="0"/>
              <a:t>van uw te verbergen data</a:t>
            </a:r>
          </a:p>
          <a:p>
            <a:pPr marL="728663" lvl="1" indent="-342900"/>
            <a:r>
              <a:rPr lang="nl-BE" dirty="0" smtClean="0"/>
              <a:t>Geluid</a:t>
            </a:r>
          </a:p>
          <a:p>
            <a:pPr marL="1028700" lvl="2" indent="-342900"/>
            <a:r>
              <a:rPr lang="nl-BE" dirty="0" smtClean="0"/>
              <a:t>Menselijk gehoor kan maar bepaalde frequenties waarnemen</a:t>
            </a:r>
          </a:p>
          <a:p>
            <a:pPr marL="1028700" lvl="2" indent="-342900"/>
            <a:r>
              <a:rPr lang="nl-BE" dirty="0" smtClean="0"/>
              <a:t>Niet waarneembare frequenties gebruiken om data in te verstoppen</a:t>
            </a:r>
          </a:p>
          <a:p>
            <a:r>
              <a:rPr lang="nl-BE" dirty="0" smtClean="0"/>
              <a:t>Kan in combi met cryptografie (encryptie = onleesbaar maken)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5019"/>
            <a:ext cx="5029200" cy="670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164" y="32657"/>
            <a:ext cx="26479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343" y="1706336"/>
            <a:ext cx="3167913" cy="202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00" y="3810000"/>
            <a:ext cx="2733082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238750"/>
            <a:ext cx="3810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9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Types cijfersystemen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2 hoofdgroepen:</a:t>
            </a: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Substitutiesystemen</a:t>
            </a:r>
            <a:r>
              <a:rPr lang="nl-BE" dirty="0" smtClean="0"/>
              <a:t>: vervanging van tekens</a:t>
            </a:r>
          </a:p>
          <a:p>
            <a:pPr marL="457200" lvl="1" indent="0">
              <a:buNone/>
            </a:pPr>
            <a:r>
              <a:rPr lang="nl-BE" dirty="0"/>
              <a:t>	</a:t>
            </a:r>
            <a:r>
              <a:rPr lang="nl-BE" dirty="0" smtClean="0"/>
              <a:t>	(</a:t>
            </a:r>
            <a:r>
              <a:rPr lang="nl-BE" i="1" dirty="0" err="1" smtClean="0">
                <a:solidFill>
                  <a:srgbClr val="7030A0"/>
                </a:solidFill>
              </a:rPr>
              <a:t>confusion</a:t>
            </a:r>
            <a:r>
              <a:rPr lang="nl-BE" dirty="0" smtClean="0"/>
              <a:t>)</a:t>
            </a:r>
          </a:p>
          <a:p>
            <a:pPr lvl="2"/>
            <a:r>
              <a:rPr lang="nl-BE" dirty="0" smtClean="0"/>
              <a:t>Mono-alfabetische substitutie (Caesar)</a:t>
            </a:r>
          </a:p>
          <a:p>
            <a:pPr lvl="2"/>
            <a:r>
              <a:rPr lang="nl-BE" dirty="0" smtClean="0"/>
              <a:t>Poly-alfabetische substitutie (Vigenère)</a:t>
            </a: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Transpositiesystemen</a:t>
            </a:r>
            <a:r>
              <a:rPr lang="nl-BE" dirty="0" smtClean="0"/>
              <a:t>: veranderen van volgorde</a:t>
            </a:r>
          </a:p>
          <a:p>
            <a:pPr marL="457200" lvl="1" indent="0">
              <a:buNone/>
            </a:pPr>
            <a:r>
              <a:rPr lang="nl-BE" dirty="0"/>
              <a:t>	</a:t>
            </a:r>
            <a:r>
              <a:rPr lang="nl-BE" dirty="0" smtClean="0"/>
              <a:t>	(</a:t>
            </a:r>
            <a:r>
              <a:rPr lang="nl-BE" i="1" dirty="0" err="1" smtClean="0">
                <a:solidFill>
                  <a:srgbClr val="7030A0"/>
                </a:solidFill>
              </a:rPr>
              <a:t>diffusion</a:t>
            </a:r>
            <a:r>
              <a:rPr lang="nl-BE" i="1" dirty="0" smtClean="0">
                <a:solidFill>
                  <a:srgbClr val="7030A0"/>
                </a:solidFill>
              </a:rPr>
              <a:t> - </a:t>
            </a:r>
            <a:r>
              <a:rPr lang="nl-BE" i="1" dirty="0" err="1" smtClean="0">
                <a:solidFill>
                  <a:srgbClr val="7030A0"/>
                </a:solidFill>
              </a:rPr>
              <a:t>permutation</a:t>
            </a:r>
            <a:r>
              <a:rPr lang="nl-BE" dirty="0" smtClean="0"/>
              <a:t>)</a:t>
            </a:r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6996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0.google.com/images?q=tbn:ANd9GcSj_Ypf8eEZzNu8188PV4bSIfFhsHGkJBnI538D3PN9E0CIjcgA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71800"/>
            <a:ext cx="2286000" cy="18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Substitutiecijfersystemen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dirty="0" smtClean="0">
                <a:solidFill>
                  <a:srgbClr val="00B050"/>
                </a:solidFill>
              </a:rPr>
              <a:t>Caesar substitutie</a:t>
            </a:r>
          </a:p>
          <a:p>
            <a:r>
              <a:rPr lang="nl-BE" dirty="0" smtClean="0"/>
              <a:t>Alfabet:   ABCDEFGHIJKLMNOPQRSTUVWXYZ</a:t>
            </a:r>
          </a:p>
          <a:p>
            <a:r>
              <a:rPr lang="nl-BE" dirty="0" smtClean="0"/>
              <a:t>Caesar</a:t>
            </a:r>
            <a:r>
              <a:rPr lang="nl-BE" dirty="0" smtClean="0">
                <a:solidFill>
                  <a:srgbClr val="0070C0"/>
                </a:solidFill>
              </a:rPr>
              <a:t>5</a:t>
            </a:r>
            <a:r>
              <a:rPr lang="nl-BE" dirty="0" smtClean="0"/>
              <a:t>: FGHIJKLMNOPQRSTUVWXYZABCDE</a:t>
            </a:r>
          </a:p>
          <a:p>
            <a:r>
              <a:rPr lang="nl-BE" dirty="0" smtClean="0"/>
              <a:t>X:       DITISEENBOODSCHAP</a:t>
            </a:r>
          </a:p>
          <a:p>
            <a:r>
              <a:rPr lang="nl-BE" dirty="0" smtClean="0"/>
              <a:t>Y:        INYNXJJSGTTIXHMFU</a:t>
            </a:r>
          </a:p>
          <a:p>
            <a:endParaRPr lang="nl-BE" dirty="0" smtClean="0"/>
          </a:p>
          <a:p>
            <a:r>
              <a:rPr lang="nl-BE" dirty="0" smtClean="0"/>
              <a:t>Aantal plaatsen te verschuiven </a:t>
            </a:r>
            <a:r>
              <a:rPr lang="nl-BE" dirty="0" smtClean="0">
                <a:solidFill>
                  <a:srgbClr val="0070C0"/>
                </a:solidFill>
              </a:rPr>
              <a:t>= sleutel</a:t>
            </a:r>
          </a:p>
          <a:p>
            <a:r>
              <a:rPr lang="nl-BE" dirty="0" smtClean="0"/>
              <a:t>Brute aanval-gevoelig! #sleutels = 26</a:t>
            </a:r>
          </a:p>
          <a:p>
            <a:pPr lvl="1"/>
            <a:r>
              <a:rPr lang="nl-BE" dirty="0" smtClean="0"/>
              <a:t>Zelfs voor 26! nog gevoelig </a:t>
            </a:r>
          </a:p>
          <a:p>
            <a:pPr lvl="1"/>
            <a:r>
              <a:rPr lang="nl-BE" dirty="0" smtClean="0"/>
              <a:t>Gebruik maken van freq-analyse van de taal</a:t>
            </a:r>
            <a:endParaRPr lang="en-US" dirty="0"/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5029200" y="4191000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Vigenère cijfersysteem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>
                <a:solidFill>
                  <a:srgbClr val="00B050"/>
                </a:solidFill>
              </a:rPr>
              <a:t>Vigenère</a:t>
            </a:r>
            <a:r>
              <a:rPr lang="nl-BE" dirty="0" smtClean="0"/>
              <a:t> tableau (poly-alfabetisch)</a:t>
            </a:r>
          </a:p>
          <a:p>
            <a:r>
              <a:rPr lang="nl-BE" dirty="0" smtClean="0"/>
              <a:t>Met </a:t>
            </a:r>
            <a:r>
              <a:rPr lang="nl-BE" dirty="0" smtClean="0">
                <a:solidFill>
                  <a:srgbClr val="0070C0"/>
                </a:solidFill>
              </a:rPr>
              <a:t>sleutelwoord (</a:t>
            </a:r>
            <a:r>
              <a:rPr lang="nl-BE" dirty="0" err="1" smtClean="0">
                <a:solidFill>
                  <a:srgbClr val="0070C0"/>
                </a:solidFill>
              </a:rPr>
              <a:t>key</a:t>
            </a:r>
            <a:r>
              <a:rPr lang="nl-BE" dirty="0" smtClean="0">
                <a:solidFill>
                  <a:srgbClr val="0070C0"/>
                </a:solidFill>
              </a:rPr>
              <a:t>)! </a:t>
            </a:r>
            <a:r>
              <a:rPr lang="nl-BE" dirty="0" smtClean="0"/>
              <a:t>Hier gebruiken we crypto als </a:t>
            </a:r>
            <a:r>
              <a:rPr lang="nl-BE" dirty="0" err="1" smtClean="0"/>
              <a:t>key</a:t>
            </a:r>
            <a:endParaRPr lang="nl-BE" dirty="0" smtClean="0"/>
          </a:p>
          <a:p>
            <a:r>
              <a:rPr lang="nl-BE" dirty="0" smtClean="0"/>
              <a:t>X: DIT IS EEN </a:t>
            </a:r>
          </a:p>
          <a:p>
            <a:r>
              <a:rPr lang="nl-BE" dirty="0" smtClean="0"/>
              <a:t>K: CRY CR CRY</a:t>
            </a:r>
          </a:p>
          <a:p>
            <a:r>
              <a:rPr lang="nl-BE" dirty="0" smtClean="0"/>
              <a:t>Y:  FZR KJ GVL</a:t>
            </a:r>
            <a:endParaRPr lang="en-US" dirty="0"/>
          </a:p>
        </p:txBody>
      </p:sp>
      <p:pic>
        <p:nvPicPr>
          <p:cNvPr id="4" name="Picture 3" descr="Vigenere-Highligh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690518"/>
            <a:ext cx="4572000" cy="41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</TotalTime>
  <Words>298</Words>
  <Application>Microsoft Office PowerPoint</Application>
  <PresentationFormat>Diavoorstelling (4:3)</PresentationFormat>
  <Paragraphs>86</Paragraphs>
  <Slides>12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Calibri</vt:lpstr>
      <vt:lpstr>Kantoorthema</vt:lpstr>
      <vt:lpstr>Cryptografie</vt:lpstr>
      <vt:lpstr>Cryptografie - inleiding</vt:lpstr>
      <vt:lpstr>Conventionele encryptiemodel</vt:lpstr>
      <vt:lpstr>Classificatie Cryptografische systemen</vt:lpstr>
      <vt:lpstr>Geschiedenis cryptografie</vt:lpstr>
      <vt:lpstr>PowerPoint-presentatie</vt:lpstr>
      <vt:lpstr>Types cijfersystemen</vt:lpstr>
      <vt:lpstr>Substitutiecijfersystemen</vt:lpstr>
      <vt:lpstr>Vigenère cijfersysteem</vt:lpstr>
      <vt:lpstr>Transpositiecijfersystemen</vt:lpstr>
      <vt:lpstr>Transpositiecijfersystemen</vt:lpstr>
      <vt:lpstr>Enigma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aspecten van internetapplicaties en services</dc:title>
  <dc:creator/>
  <cp:lastModifiedBy>Bram Heyns</cp:lastModifiedBy>
  <cp:revision>119</cp:revision>
  <dcterms:created xsi:type="dcterms:W3CDTF">2006-08-16T00:00:00Z</dcterms:created>
  <dcterms:modified xsi:type="dcterms:W3CDTF">2016-01-22T10:03:19Z</dcterms:modified>
</cp:coreProperties>
</file>