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06" r:id="rId2"/>
    <p:sldId id="266" r:id="rId3"/>
    <p:sldId id="267" r:id="rId4"/>
    <p:sldId id="268" r:id="rId5"/>
    <p:sldId id="299" r:id="rId6"/>
    <p:sldId id="269" r:id="rId7"/>
    <p:sldId id="303" r:id="rId8"/>
    <p:sldId id="300" r:id="rId9"/>
    <p:sldId id="302" r:id="rId10"/>
    <p:sldId id="301" r:id="rId11"/>
    <p:sldId id="271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3" autoAdjust="0"/>
  </p:normalViewPr>
  <p:slideViewPr>
    <p:cSldViewPr>
      <p:cViewPr varScale="1">
        <p:scale>
          <a:sx n="81" d="100"/>
          <a:sy n="81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C9FE-EE08-4063-90B7-568D927B82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94662-ADEA-48A6-BCA7-DA72609D5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Rainbow</a:t>
            </a:r>
            <a:r>
              <a:rPr lang="en-US" baseline="0" dirty="0" smtClean="0"/>
              <a:t> table is </a:t>
            </a:r>
            <a:r>
              <a:rPr lang="en-US" baseline="0" dirty="0" err="1" smtClean="0"/>
              <a:t>eigenlijk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ge-optimaliseerd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mogelijke</a:t>
            </a:r>
            <a:r>
              <a:rPr lang="en-US" baseline="0" dirty="0" smtClean="0"/>
              <a:t> dictionary van </a:t>
            </a:r>
            <a:r>
              <a:rPr lang="en-US" baseline="0" dirty="0" err="1" smtClean="0"/>
              <a:t>paswoorden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soort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ketting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paswoorden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waarvan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enkel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laatste</a:t>
            </a:r>
            <a:r>
              <a:rPr lang="en-US" baseline="0" dirty="0" smtClean="0"/>
              <a:t> word van die </a:t>
            </a:r>
            <a:r>
              <a:rPr lang="en-US" baseline="0" dirty="0" err="1" smtClean="0"/>
              <a:t>ketting</a:t>
            </a:r>
            <a:endParaRPr lang="en-US" baseline="0" dirty="0" smtClean="0"/>
          </a:p>
          <a:p>
            <a:r>
              <a:rPr lang="en-US" baseline="0" dirty="0" err="1" smtClean="0"/>
              <a:t>Moeten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bijgehouden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 De </a:t>
            </a:r>
            <a:r>
              <a:rPr lang="en-US" baseline="0" dirty="0" err="1" smtClean="0"/>
              <a:t>paswoorden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ertussen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berekend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 De </a:t>
            </a:r>
            <a:r>
              <a:rPr lang="en-US" baseline="0" dirty="0" err="1" smtClean="0"/>
              <a:t>ketting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opgebouwd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hashing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‘inverse hashing’ (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echte</a:t>
            </a:r>
            <a:r>
              <a:rPr lang="en-US" baseline="0" dirty="0" smtClean="0"/>
              <a:t> inverse, want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hash is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pure 1-way function) </a:t>
            </a:r>
            <a:r>
              <a:rPr lang="en-US" baseline="0" dirty="0" err="1" smtClean="0"/>
              <a:t>technieken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Paswoord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hash van </a:t>
            </a:r>
            <a:r>
              <a:rPr lang="en-US" baseline="0" dirty="0" err="1" smtClean="0">
                <a:sym typeface="Wingdings" panose="05000000000000000000" pitchFamily="2" charset="2"/>
              </a:rPr>
              <a:t>paswoord</a:t>
            </a:r>
            <a:r>
              <a:rPr lang="en-US" baseline="0" dirty="0" smtClean="0">
                <a:sym typeface="Wingdings" panose="05000000000000000000" pitchFamily="2" charset="2"/>
              </a:rPr>
              <a:t>  ‘inverse hash van die hash’, </a:t>
            </a:r>
            <a:r>
              <a:rPr lang="en-US" baseline="0" dirty="0" err="1" smtClean="0">
                <a:sym typeface="Wingdings" panose="05000000000000000000" pitchFamily="2" charset="2"/>
              </a:rPr>
              <a:t>wat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ander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paswoord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geeft</a:t>
            </a:r>
            <a:r>
              <a:rPr lang="en-US" baseline="0" dirty="0" smtClean="0">
                <a:sym typeface="Wingdings" panose="05000000000000000000" pitchFamily="2" charset="2"/>
              </a:rPr>
              <a:t>  hash </a:t>
            </a:r>
            <a:r>
              <a:rPr lang="en-US" baseline="0" dirty="0" err="1" smtClean="0">
                <a:sym typeface="Wingdings" panose="05000000000000000000" pitchFamily="2" charset="2"/>
              </a:rPr>
              <a:t>hiervan</a:t>
            </a:r>
            <a:r>
              <a:rPr lang="en-US" baseline="0" dirty="0" smtClean="0">
                <a:sym typeface="Wingdings" panose="05000000000000000000" pitchFamily="2" charset="2"/>
              </a:rPr>
              <a:t>  inverse hash  hash  inverse hash  … </a:t>
            </a:r>
            <a:r>
              <a:rPr lang="en-US" baseline="0" dirty="0" err="1" smtClean="0">
                <a:sym typeface="Wingdings" panose="05000000000000000000" pitchFamily="2" charset="2"/>
              </a:rPr>
              <a:t>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als</a:t>
            </a:r>
            <a:r>
              <a:rPr lang="en-US" baseline="0" dirty="0" smtClean="0">
                <a:sym typeface="Wingdings" panose="05000000000000000000" pitchFamily="2" charset="2"/>
              </a:rPr>
              <a:t> je begin </a:t>
            </a:r>
            <a:r>
              <a:rPr lang="en-US" baseline="0" dirty="0" err="1" smtClean="0">
                <a:sym typeface="Wingdings" panose="05000000000000000000" pitchFamily="2" charset="2"/>
              </a:rPr>
              <a:t>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eindpunt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kent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bepaalt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dit</a:t>
            </a:r>
            <a:r>
              <a:rPr lang="en-US" baseline="0" dirty="0" smtClean="0">
                <a:sym typeface="Wingdings" panose="05000000000000000000" pitchFamily="2" charset="2"/>
              </a:rPr>
              <a:t> de </a:t>
            </a:r>
            <a:r>
              <a:rPr lang="en-US" baseline="0" dirty="0" err="1" smtClean="0">
                <a:sym typeface="Wingdings" panose="05000000000000000000" pitchFamily="2" charset="2"/>
              </a:rPr>
              <a:t>ganse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ketting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94662-ADEA-48A6-BCA7-DA72609D56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9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4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solidFill>
                  <a:srgbClr val="0070C0"/>
                </a:solidFill>
              </a:rPr>
              <a:t>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Cryptografie</a:t>
            </a:r>
            <a:endParaRPr lang="en-US" dirty="0"/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adweek.com/prnewser/wp-content/uploads/sites/8/2013/04/hashta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" t="2382" r="10399"/>
          <a:stretch/>
        </p:blipFill>
        <p:spPr bwMode="auto">
          <a:xfrm rot="13389668">
            <a:off x="688060" y="3338425"/>
            <a:ext cx="2532858" cy="306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Hash: Birthday Attack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err="1" smtClean="0"/>
              <a:t>Gevolg</a:t>
            </a:r>
            <a:r>
              <a:rPr lang="en-US" u="sng" dirty="0" smtClean="0"/>
              <a:t> </a:t>
            </a:r>
            <a:r>
              <a:rPr lang="en-US" u="sng" dirty="0" err="1" smtClean="0"/>
              <a:t>voor</a:t>
            </a:r>
            <a:r>
              <a:rPr lang="en-US" u="sng" dirty="0" smtClean="0"/>
              <a:t> hashing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neem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hash van 128bit)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Paswoorden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gehashed</a:t>
            </a:r>
            <a:r>
              <a:rPr lang="en-US" dirty="0" smtClean="0"/>
              <a:t> </a:t>
            </a:r>
            <a:r>
              <a:rPr lang="en-US" dirty="0" err="1" smtClean="0"/>
              <a:t>opgeslagen</a:t>
            </a:r>
            <a:r>
              <a:rPr lang="en-US" dirty="0" smtClean="0"/>
              <a:t>,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uw</a:t>
            </a:r>
            <a:r>
              <a:rPr lang="en-US" dirty="0" smtClean="0"/>
              <a:t> </a:t>
            </a:r>
            <a:r>
              <a:rPr lang="en-US" dirty="0" err="1" smtClean="0"/>
              <a:t>paswoord</a:t>
            </a:r>
            <a:endParaRPr lang="en-US" dirty="0" smtClean="0"/>
          </a:p>
          <a:p>
            <a:pPr lvl="2"/>
            <a:r>
              <a:rPr lang="en-US" dirty="0" err="1" smtClean="0"/>
              <a:t>Neem</a:t>
            </a:r>
            <a:r>
              <a:rPr lang="en-US" dirty="0" smtClean="0"/>
              <a:t> </a:t>
            </a:r>
            <a:r>
              <a:rPr lang="en-US" dirty="0" err="1" smtClean="0"/>
              <a:t>bv</a:t>
            </a:r>
            <a:r>
              <a:rPr lang="en-US" dirty="0" smtClean="0"/>
              <a:t> de </a:t>
            </a:r>
            <a:r>
              <a:rPr lang="en-US" dirty="0" err="1" smtClean="0"/>
              <a:t>studentID+paswoord</a:t>
            </a:r>
            <a:r>
              <a:rPr lang="en-US" dirty="0" smtClean="0"/>
              <a:t> </a:t>
            </a:r>
            <a:r>
              <a:rPr lang="en-US" dirty="0" err="1" smtClean="0"/>
              <a:t>combi</a:t>
            </a:r>
            <a:r>
              <a:rPr lang="en-US" dirty="0" smtClean="0"/>
              <a:t> van de PXL</a:t>
            </a:r>
          </a:p>
          <a:p>
            <a:pPr lvl="1"/>
            <a:r>
              <a:rPr lang="en-US" dirty="0" err="1" smtClean="0"/>
              <a:t>Stel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hacker </a:t>
            </a:r>
            <a:r>
              <a:rPr lang="en-US" dirty="0" err="1" smtClean="0"/>
              <a:t>geraakt</a:t>
            </a:r>
            <a:r>
              <a:rPr lang="en-US" dirty="0" smtClean="0"/>
              <a:t> in de DB van de </a:t>
            </a:r>
            <a:r>
              <a:rPr lang="en-US" dirty="0" err="1" smtClean="0"/>
              <a:t>paswoorden</a:t>
            </a:r>
            <a:r>
              <a:rPr lang="en-US" dirty="0" smtClean="0"/>
              <a:t> van de PXL</a:t>
            </a:r>
          </a:p>
          <a:p>
            <a:pPr lvl="2"/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mogelijke</a:t>
            </a:r>
            <a:r>
              <a:rPr lang="en-US" dirty="0" smtClean="0"/>
              <a:t> </a:t>
            </a:r>
            <a:r>
              <a:rPr lang="en-US" dirty="0" err="1" smtClean="0"/>
              <a:t>paswoorden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hacker </a:t>
            </a:r>
            <a:r>
              <a:rPr lang="en-US" dirty="0" err="1" smtClean="0"/>
              <a:t>uitproberen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50%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exact </a:t>
            </a:r>
            <a:r>
              <a:rPr lang="en-US" dirty="0" err="1" smtClean="0">
                <a:solidFill>
                  <a:srgbClr val="00B050"/>
                </a:solidFill>
              </a:rPr>
              <a:t>uw</a:t>
            </a:r>
            <a:r>
              <a:rPr lang="en-US" dirty="0" smtClean="0">
                <a:solidFill>
                  <a:srgbClr val="00B050"/>
                </a:solidFill>
              </a:rPr>
              <a:t> hash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bekomen</a:t>
            </a:r>
            <a:r>
              <a:rPr lang="en-US" dirty="0" smtClean="0"/>
              <a:t>? (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daarom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exact </a:t>
            </a:r>
            <a:r>
              <a:rPr lang="en-US" dirty="0" err="1" smtClean="0"/>
              <a:t>uw</a:t>
            </a:r>
            <a:r>
              <a:rPr lang="en-US" dirty="0" smtClean="0"/>
              <a:t> </a:t>
            </a:r>
            <a:r>
              <a:rPr lang="en-US" dirty="0" err="1" smtClean="0"/>
              <a:t>paswoord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Antwoord</a:t>
            </a:r>
            <a:r>
              <a:rPr lang="en-US" dirty="0" smtClean="0"/>
              <a:t>: 2</a:t>
            </a:r>
            <a:r>
              <a:rPr lang="en-US" baseline="30000" dirty="0" smtClean="0"/>
              <a:t>128</a:t>
            </a:r>
            <a:r>
              <a:rPr lang="en-US" dirty="0" smtClean="0"/>
              <a:t> / 2 (</a:t>
            </a:r>
            <a:r>
              <a:rPr lang="en-US" dirty="0" err="1" smtClean="0">
                <a:solidFill>
                  <a:srgbClr val="7030A0"/>
                </a:solidFill>
              </a:rPr>
              <a:t>gigantisch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groot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mogelijke</a:t>
            </a:r>
            <a:r>
              <a:rPr lang="en-US" dirty="0" smtClean="0"/>
              <a:t> </a:t>
            </a:r>
            <a:r>
              <a:rPr lang="en-US" dirty="0" err="1" smtClean="0"/>
              <a:t>paswoorden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hacker </a:t>
            </a:r>
            <a:r>
              <a:rPr lang="en-US" dirty="0" err="1" smtClean="0"/>
              <a:t>uitproberen</a:t>
            </a:r>
            <a:r>
              <a:rPr lang="en-US" dirty="0" smtClean="0"/>
              <a:t> om 50%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hash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bekomen</a:t>
            </a:r>
            <a:r>
              <a:rPr lang="en-US" dirty="0" smtClean="0"/>
              <a:t> die </a:t>
            </a:r>
            <a:r>
              <a:rPr lang="en-US" dirty="0" err="1" smtClean="0"/>
              <a:t>ergens</a:t>
            </a:r>
            <a:r>
              <a:rPr lang="en-US" dirty="0" smtClean="0"/>
              <a:t> </a:t>
            </a:r>
            <a:r>
              <a:rPr lang="en-US" dirty="0" err="1" smtClean="0"/>
              <a:t>voorkomt</a:t>
            </a:r>
            <a:r>
              <a:rPr lang="en-US" dirty="0" smtClean="0"/>
              <a:t> in de </a:t>
            </a:r>
            <a:r>
              <a:rPr lang="en-US" dirty="0" err="1" smtClean="0"/>
              <a:t>loginDB</a:t>
            </a:r>
            <a:r>
              <a:rPr lang="en-US" dirty="0" smtClean="0"/>
              <a:t> van de PXL </a:t>
            </a:r>
            <a:r>
              <a:rPr lang="en-US" dirty="0" err="1" smtClean="0"/>
              <a:t>staat</a:t>
            </a:r>
            <a:r>
              <a:rPr lang="en-US" dirty="0" smtClean="0"/>
              <a:t>?</a:t>
            </a:r>
          </a:p>
          <a:p>
            <a:pPr lvl="3"/>
            <a:r>
              <a:rPr lang="en-US" dirty="0" err="1" smtClean="0"/>
              <a:t>Antwoord</a:t>
            </a:r>
            <a:r>
              <a:rPr lang="en-US" dirty="0" smtClean="0"/>
              <a:t>: heel </a:t>
            </a:r>
            <a:r>
              <a:rPr lang="en-US" dirty="0" err="1" smtClean="0"/>
              <a:t>wat</a:t>
            </a:r>
            <a:r>
              <a:rPr lang="en-US" dirty="0" smtClean="0"/>
              <a:t> minder, </a:t>
            </a:r>
            <a:r>
              <a:rPr lang="en-US" dirty="0" err="1" smtClean="0"/>
              <a:t>hangt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hoeveel</a:t>
            </a:r>
            <a:r>
              <a:rPr lang="en-US" dirty="0" smtClean="0"/>
              <a:t> accounts </a:t>
            </a:r>
            <a:r>
              <a:rPr lang="en-US" dirty="0" err="1" smtClean="0"/>
              <a:t>er</a:t>
            </a:r>
            <a:r>
              <a:rPr lang="en-US" dirty="0" smtClean="0"/>
              <a:t> in de DB </a:t>
            </a:r>
            <a:r>
              <a:rPr lang="en-US" dirty="0" err="1" smtClean="0"/>
              <a:t>zijn</a:t>
            </a:r>
            <a:r>
              <a:rPr lang="en-US" dirty="0" smtClean="0"/>
              <a:t>, maar </a:t>
            </a:r>
            <a:r>
              <a:rPr lang="en-US" dirty="0" err="1" smtClean="0"/>
              <a:t>waarschijnlijk</a:t>
            </a:r>
            <a:r>
              <a:rPr lang="en-US" dirty="0" smtClean="0"/>
              <a:t> is het </a:t>
            </a:r>
            <a:r>
              <a:rPr lang="en-US" dirty="0" err="1" smtClean="0"/>
              <a:t>iets</a:t>
            </a:r>
            <a:r>
              <a:rPr lang="en-US" dirty="0" smtClean="0"/>
              <a:t> in de </a:t>
            </a:r>
            <a:r>
              <a:rPr lang="en-US" dirty="0" err="1" smtClean="0"/>
              <a:t>grootte-orde</a:t>
            </a:r>
            <a:r>
              <a:rPr lang="en-US" dirty="0" smtClean="0"/>
              <a:t> van 2</a:t>
            </a:r>
            <a:r>
              <a:rPr lang="en-US" baseline="30000" dirty="0" smtClean="0"/>
              <a:t>64</a:t>
            </a:r>
            <a:r>
              <a:rPr lang="en-US" dirty="0" smtClean="0"/>
              <a:t> / 2 (</a:t>
            </a:r>
            <a:r>
              <a:rPr lang="en-US" dirty="0" smtClean="0">
                <a:solidFill>
                  <a:srgbClr val="7030A0"/>
                </a:solidFill>
              </a:rPr>
              <a:t>significant minder, maar </a:t>
            </a:r>
            <a:r>
              <a:rPr lang="en-US" dirty="0" err="1" smtClean="0">
                <a:solidFill>
                  <a:srgbClr val="7030A0"/>
                </a:solidFill>
              </a:rPr>
              <a:t>nog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zeer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veel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nl-BE" dirty="0" smtClean="0"/>
              <a:t>Hash: </a:t>
            </a:r>
            <a:r>
              <a:rPr lang="nl-BE" dirty="0" smtClean="0">
                <a:solidFill>
                  <a:srgbClr val="0070C0"/>
                </a:solidFill>
              </a:rPr>
              <a:t>Rainbow </a:t>
            </a:r>
            <a:r>
              <a:rPr lang="nl-BE" dirty="0" err="1" smtClean="0">
                <a:solidFill>
                  <a:srgbClr val="0070C0"/>
                </a:solidFill>
              </a:rPr>
              <a:t>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486399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Realiteit:</a:t>
            </a:r>
          </a:p>
          <a:p>
            <a:pPr lvl="1"/>
            <a:r>
              <a:rPr lang="nl-BE" dirty="0" smtClean="0"/>
              <a:t>Paswoorden worden niet volledig random gekozen</a:t>
            </a:r>
          </a:p>
          <a:p>
            <a:pPr lvl="2"/>
            <a:r>
              <a:rPr lang="nl-BE" dirty="0" smtClean="0"/>
              <a:t>En sommigen gebruiken hetzelfde paswoord</a:t>
            </a:r>
          </a:p>
          <a:p>
            <a:pPr lvl="1"/>
            <a:r>
              <a:rPr lang="nl-BE" dirty="0" smtClean="0"/>
              <a:t>Veelal combi van bestaande woorden</a:t>
            </a:r>
          </a:p>
          <a:p>
            <a:pPr lvl="2"/>
            <a:r>
              <a:rPr lang="nl-BE" dirty="0" smtClean="0"/>
              <a:t>Hacker gaat </a:t>
            </a:r>
            <a:r>
              <a:rPr lang="nl-BE" dirty="0" err="1" smtClean="0">
                <a:solidFill>
                  <a:srgbClr val="7030A0"/>
                </a:solidFill>
              </a:rPr>
              <a:t>dictionaries</a:t>
            </a:r>
            <a:r>
              <a:rPr lang="nl-BE" dirty="0" smtClean="0"/>
              <a:t> gebruiken</a:t>
            </a:r>
          </a:p>
          <a:p>
            <a:pPr lvl="3"/>
            <a:r>
              <a:rPr lang="nl-BE" dirty="0" smtClean="0"/>
              <a:t>Veel gebruikte paswoorden worden in een tabel opgeslagen, samen met hun </a:t>
            </a:r>
            <a:r>
              <a:rPr lang="nl-BE" dirty="0" err="1" smtClean="0"/>
              <a:t>hash</a:t>
            </a:r>
            <a:r>
              <a:rPr lang="nl-BE" dirty="0" smtClean="0"/>
              <a:t> waarden</a:t>
            </a:r>
          </a:p>
          <a:p>
            <a:pPr lvl="3"/>
            <a:r>
              <a:rPr lang="nl-BE" dirty="0" smtClean="0"/>
              <a:t>Die tabellen worden dan vergeleken met de </a:t>
            </a:r>
            <a:r>
              <a:rPr lang="nl-BE" dirty="0" err="1" smtClean="0"/>
              <a:t>hash</a:t>
            </a:r>
            <a:r>
              <a:rPr lang="nl-BE" dirty="0" smtClean="0"/>
              <a:t> die men wilt kraken</a:t>
            </a:r>
          </a:p>
          <a:p>
            <a:pPr lvl="4"/>
            <a:r>
              <a:rPr lang="nl-BE" dirty="0" smtClean="0"/>
              <a:t>= </a:t>
            </a:r>
            <a:r>
              <a:rPr lang="nl-BE" sz="3500" b="1" dirty="0" smtClean="0">
                <a:solidFill>
                  <a:srgbClr val="0070C0"/>
                </a:solidFill>
              </a:rPr>
              <a:t>Rainbow </a:t>
            </a:r>
            <a:r>
              <a:rPr lang="nl-BE" sz="3500" b="1" dirty="0" err="1" smtClean="0">
                <a:solidFill>
                  <a:srgbClr val="0070C0"/>
                </a:solidFill>
              </a:rPr>
              <a:t>tables</a:t>
            </a:r>
            <a:endParaRPr lang="nl-BE" sz="3500" b="1" dirty="0" smtClean="0">
              <a:solidFill>
                <a:srgbClr val="0070C0"/>
              </a:solidFill>
            </a:endParaRPr>
          </a:p>
          <a:p>
            <a:pPr lvl="4"/>
            <a:r>
              <a:rPr lang="nl-BE" dirty="0" smtClean="0"/>
              <a:t>Match gevonden? Hacker geraakt binnen met het paswoord in die tabel (hoeft niet exact uw paswoord te zijn)</a:t>
            </a:r>
          </a:p>
          <a:p>
            <a:pPr lvl="1"/>
            <a:r>
              <a:rPr lang="nl-BE" dirty="0" smtClean="0"/>
              <a:t>Om </a:t>
            </a:r>
            <a:r>
              <a:rPr lang="nl-BE" dirty="0" err="1" smtClean="0"/>
              <a:t>rainbow</a:t>
            </a:r>
            <a:r>
              <a:rPr lang="nl-BE" dirty="0" smtClean="0"/>
              <a:t> </a:t>
            </a:r>
            <a:r>
              <a:rPr lang="nl-BE" dirty="0" err="1" smtClean="0"/>
              <a:t>tables</a:t>
            </a:r>
            <a:r>
              <a:rPr lang="nl-BE" dirty="0" smtClean="0"/>
              <a:t> tegen te gaan:</a:t>
            </a:r>
          </a:p>
          <a:p>
            <a:pPr lvl="2"/>
            <a:r>
              <a:rPr lang="nl-BE" dirty="0" smtClean="0"/>
              <a:t>Een random waarde (</a:t>
            </a:r>
            <a:r>
              <a:rPr lang="nl-BE" b="1" dirty="0" err="1" smtClean="0">
                <a:solidFill>
                  <a:srgbClr val="7030A0"/>
                </a:solidFill>
              </a:rPr>
              <a:t>salt</a:t>
            </a:r>
            <a:r>
              <a:rPr lang="nl-BE" dirty="0" smtClean="0"/>
              <a:t>) aan uw paswoord toevoegen vooraleer men het gaat </a:t>
            </a:r>
            <a:r>
              <a:rPr lang="nl-BE" dirty="0" err="1" smtClean="0"/>
              <a:t>hashen</a:t>
            </a:r>
            <a:endParaRPr lang="nl-BE" dirty="0" smtClean="0"/>
          </a:p>
          <a:p>
            <a:pPr lvl="3"/>
            <a:r>
              <a:rPr lang="en-US" dirty="0" err="1" smtClean="0"/>
              <a:t>Iedere</a:t>
            </a:r>
            <a:r>
              <a:rPr lang="en-US" dirty="0" smtClean="0"/>
              <a:t> user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random salt, </a:t>
            </a:r>
            <a:r>
              <a:rPr lang="en-US" dirty="0" err="1" smtClean="0"/>
              <a:t>dus</a:t>
            </a:r>
            <a:r>
              <a:rPr lang="en-US" dirty="0" smtClean="0"/>
              <a:t> ‘</a:t>
            </a:r>
            <a:r>
              <a:rPr lang="en-US" dirty="0" err="1" smtClean="0"/>
              <a:t>ander</a:t>
            </a:r>
            <a:r>
              <a:rPr lang="en-US" dirty="0" smtClean="0"/>
              <a:t> </a:t>
            </a:r>
            <a:r>
              <a:rPr lang="en-US" dirty="0" err="1" smtClean="0"/>
              <a:t>paswoord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098" name="Picture 2" descr="http://mojomums.co.uk/wp-content/uploads/2012/06/Wall-Glamour-Rainbo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63" y="0"/>
            <a:ext cx="1811637" cy="9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Hash: Rainbow tables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7977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Salt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gewoon</a:t>
            </a:r>
            <a:r>
              <a:rPr lang="en-US" dirty="0" smtClean="0"/>
              <a:t> </a:t>
            </a:r>
            <a:r>
              <a:rPr lang="en-US" dirty="0" err="1" smtClean="0"/>
              <a:t>toegevoegd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hash, </a:t>
            </a:r>
          </a:p>
          <a:p>
            <a:pPr lvl="1"/>
            <a:r>
              <a:rPr lang="en-US" dirty="0" smtClean="0"/>
              <a:t>of </a:t>
            </a:r>
            <a:r>
              <a:rPr lang="en-US" dirty="0" err="1" smtClean="0"/>
              <a:t>opgeslagen</a:t>
            </a:r>
            <a:r>
              <a:rPr lang="en-US" dirty="0" smtClean="0"/>
              <a:t> in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 user/hash pairs</a:t>
            </a:r>
          </a:p>
          <a:p>
            <a:r>
              <a:rPr lang="en-US" dirty="0" err="1" smtClean="0"/>
              <a:t>Als</a:t>
            </a:r>
            <a:r>
              <a:rPr lang="en-US" dirty="0" smtClean="0"/>
              <a:t> hacker de DB </a:t>
            </a:r>
            <a:r>
              <a:rPr lang="en-US" dirty="0" err="1" smtClean="0"/>
              <a:t>kan</a:t>
            </a:r>
            <a:r>
              <a:rPr lang="en-US" dirty="0" smtClean="0"/>
              <a:t> kraken, </a:t>
            </a:r>
            <a:r>
              <a:rPr lang="en-US" dirty="0" err="1" smtClean="0"/>
              <a:t>ziet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de salt en de hash</a:t>
            </a:r>
          </a:p>
          <a:p>
            <a:pPr lvl="1"/>
            <a:r>
              <a:rPr lang="en-US" dirty="0" smtClean="0"/>
              <a:t>Hacker </a:t>
            </a:r>
            <a:r>
              <a:rPr lang="en-US" dirty="0" err="1" smtClean="0"/>
              <a:t>kan</a:t>
            </a:r>
            <a:r>
              <a:rPr lang="en-US" dirty="0" smtClean="0"/>
              <a:t> nu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rainbow tables </a:t>
            </a:r>
            <a:r>
              <a:rPr lang="en-US" dirty="0" err="1" smtClean="0"/>
              <a:t>helemaal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opnieuw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laten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berekenen</a:t>
            </a:r>
            <a:r>
              <a:rPr lang="en-US" dirty="0" smtClean="0"/>
              <a:t> (</a:t>
            </a:r>
            <a:r>
              <a:rPr lang="en-US" dirty="0" err="1" smtClean="0"/>
              <a:t>alle</a:t>
            </a:r>
            <a:r>
              <a:rPr lang="en-US" dirty="0" smtClean="0"/>
              <a:t> hash </a:t>
            </a:r>
            <a:r>
              <a:rPr lang="en-US" dirty="0" err="1" smtClean="0"/>
              <a:t>waarden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r>
              <a:rPr lang="en-US" dirty="0" smtClean="0"/>
              <a:t> van de dictionary-</a:t>
            </a:r>
            <a:r>
              <a:rPr lang="en-US" dirty="0" err="1" smtClean="0"/>
              <a:t>woorden</a:t>
            </a:r>
            <a:r>
              <a:rPr lang="en-US" dirty="0" smtClean="0"/>
              <a:t>), maar nu met de salt </a:t>
            </a:r>
            <a:r>
              <a:rPr lang="en-US" dirty="0" err="1" smtClean="0"/>
              <a:t>eraan</a:t>
            </a:r>
            <a:r>
              <a:rPr lang="en-US" dirty="0" smtClean="0"/>
              <a:t> </a:t>
            </a:r>
            <a:r>
              <a:rPr lang="en-US" dirty="0" err="1" smtClean="0"/>
              <a:t>toegevoegd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Duurt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lijst</a:t>
            </a:r>
            <a:r>
              <a:rPr lang="en-US" dirty="0" smtClean="0"/>
              <a:t> is +- 8GB)</a:t>
            </a:r>
          </a:p>
          <a:p>
            <a:pPr lvl="2"/>
            <a:r>
              <a:rPr lang="en-US" dirty="0" err="1" smtClean="0"/>
              <a:t>Er</a:t>
            </a:r>
            <a:r>
              <a:rPr lang="en-US" dirty="0" smtClean="0"/>
              <a:t> is </a:t>
            </a:r>
            <a:r>
              <a:rPr lang="en-US" dirty="0" err="1" smtClean="0"/>
              <a:t>waarschijnlijk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gemakkelijker</a:t>
            </a:r>
            <a:r>
              <a:rPr lang="en-US" dirty="0" smtClean="0"/>
              <a:t> victim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vinden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hacker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59107"/>
            <a:ext cx="4800600" cy="198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0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Eenrichting</a:t>
            </a:r>
            <a:r>
              <a:rPr lang="nl-BE" dirty="0" smtClean="0"/>
              <a:t>sfuncties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Zeer belangrijk bij public key crypto</a:t>
            </a:r>
          </a:p>
          <a:p>
            <a:r>
              <a:rPr lang="nl-BE" dirty="0" smtClean="0"/>
              <a:t>Functie f is gemakkelijk te berekenen, </a:t>
            </a:r>
            <a:r>
              <a:rPr lang="nl-BE" u="sng" dirty="0" smtClean="0"/>
              <a:t>maar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inverse f</a:t>
            </a:r>
            <a:r>
              <a:rPr lang="nl-BE" baseline="30000" dirty="0" smtClean="0">
                <a:solidFill>
                  <a:srgbClr val="FF0000"/>
                </a:solidFill>
              </a:rPr>
              <a:t>-1</a:t>
            </a:r>
            <a:r>
              <a:rPr lang="nl-BE" dirty="0" smtClean="0">
                <a:solidFill>
                  <a:srgbClr val="FF0000"/>
                </a:solidFill>
              </a:rPr>
              <a:t> is veel moeilijker te berekenen</a:t>
            </a:r>
            <a:r>
              <a:rPr lang="nl-BE" dirty="0" smtClean="0"/>
              <a:t>!</a:t>
            </a:r>
          </a:p>
          <a:p>
            <a:r>
              <a:rPr lang="nl-BE" dirty="0" smtClean="0"/>
              <a:t>Geg: x, f(x) gemakkelijk te berekenen, maar uit f(x) de x terug halen is moeilijk</a:t>
            </a:r>
          </a:p>
          <a:p>
            <a:r>
              <a:rPr lang="nl-BE" dirty="0" smtClean="0"/>
              <a:t>Vb: Machtsfuncties is gemakkelijk, wortel moeilijker</a:t>
            </a:r>
          </a:p>
          <a:p>
            <a:endParaRPr lang="nl-BE" dirty="0" smtClean="0"/>
          </a:p>
          <a:p>
            <a:r>
              <a:rPr lang="nl-BE" b="1" u="sng" dirty="0" smtClean="0">
                <a:solidFill>
                  <a:srgbClr val="0070C0"/>
                </a:solidFill>
              </a:rPr>
              <a:t>Valluik-1 richtingsfunctie</a:t>
            </a:r>
            <a:r>
              <a:rPr lang="nl-BE" dirty="0" smtClean="0"/>
              <a:t>: </a:t>
            </a:r>
          </a:p>
          <a:p>
            <a:pPr marL="457200" lvl="1" indent="0">
              <a:buNone/>
            </a:pPr>
            <a:r>
              <a:rPr lang="nl-BE" dirty="0" smtClean="0"/>
              <a:t>inverse is nu te berekenen als je </a:t>
            </a:r>
            <a:r>
              <a:rPr lang="nl-BE" dirty="0" smtClean="0">
                <a:solidFill>
                  <a:srgbClr val="00B050"/>
                </a:solidFill>
              </a:rPr>
              <a:t>extra info (sleutel) </a:t>
            </a:r>
            <a:r>
              <a:rPr lang="nl-BE" dirty="0" smtClean="0"/>
              <a:t>krijgt</a:t>
            </a:r>
          </a:p>
          <a:p>
            <a:pPr marL="457200" lvl="1" indent="0">
              <a:buNone/>
            </a:pPr>
            <a:r>
              <a:rPr lang="nl-BE" dirty="0" smtClean="0"/>
              <a:t>= decrypteren</a:t>
            </a:r>
            <a:endParaRPr lang="en-US" dirty="0"/>
          </a:p>
        </p:txBody>
      </p:sp>
      <p:pic>
        <p:nvPicPr>
          <p:cNvPr id="5122" name="Picture 2" descr="http://mills-scofield.com/storage/OneWaySign.jpg?__SQUARESPACE_CACHEVERSION=13232104873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427" y="0"/>
            <a:ext cx="191857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</a:t>
            </a:r>
            <a:r>
              <a:rPr lang="nl-BE" dirty="0" err="1" smtClean="0"/>
              <a:t>ashfuncties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Garantie van </a:t>
            </a:r>
            <a:r>
              <a:rPr lang="nl-BE" b="1" dirty="0" smtClean="0">
                <a:solidFill>
                  <a:srgbClr val="00B050"/>
                </a:solidFill>
              </a:rPr>
              <a:t>integriteit</a:t>
            </a:r>
            <a:r>
              <a:rPr lang="nl-BE" dirty="0" smtClean="0"/>
              <a:t> (onveranderde boodschap)</a:t>
            </a:r>
          </a:p>
          <a:p>
            <a:r>
              <a:rPr lang="nl-BE" dirty="0" smtClean="0"/>
              <a:t>Is een pure </a:t>
            </a:r>
            <a:r>
              <a:rPr lang="nl-BE" b="1" u="sng" dirty="0" smtClean="0">
                <a:solidFill>
                  <a:srgbClr val="0070C0"/>
                </a:solidFill>
              </a:rPr>
              <a:t>1-richtingsfunctie</a:t>
            </a:r>
          </a:p>
          <a:p>
            <a:pPr lvl="1"/>
            <a:r>
              <a:rPr lang="nl-BE" dirty="0" smtClean="0"/>
              <a:t>M is message van variable lengte</a:t>
            </a:r>
          </a:p>
          <a:p>
            <a:pPr lvl="1"/>
            <a:r>
              <a:rPr lang="nl-BE" dirty="0" smtClean="0"/>
              <a:t>Hash h=H(M) is </a:t>
            </a:r>
            <a:r>
              <a:rPr lang="nl-BE" sz="5200" b="1" u="sng" dirty="0" smtClean="0">
                <a:solidFill>
                  <a:srgbClr val="0070C0"/>
                </a:solidFill>
              </a:rPr>
              <a:t>vaste</a:t>
            </a:r>
            <a:r>
              <a:rPr lang="nl-BE" dirty="0" smtClean="0"/>
              <a:t> lengte </a:t>
            </a:r>
            <a:r>
              <a:rPr lang="nl-BE" dirty="0" smtClean="0">
                <a:solidFill>
                  <a:srgbClr val="FF0000"/>
                </a:solidFill>
              </a:rPr>
              <a:t>(!)</a:t>
            </a:r>
          </a:p>
          <a:p>
            <a:pPr lvl="1"/>
            <a:r>
              <a:rPr lang="nl-BE" dirty="0" smtClean="0"/>
              <a:t>h = Message Digest (MD)</a:t>
            </a:r>
          </a:p>
          <a:p>
            <a:pPr lvl="3"/>
            <a:r>
              <a:rPr lang="nl-BE" dirty="0" smtClean="0"/>
              <a:t>MD5 is meest voorkomende (SHA ook)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h = vingerafdruk van message</a:t>
            </a:r>
          </a:p>
          <a:p>
            <a:pPr lvl="1"/>
            <a:r>
              <a:rPr lang="nl-BE" dirty="0" smtClean="0"/>
              <a:t>Iets andere message geeft compleet andere h</a:t>
            </a:r>
          </a:p>
          <a:p>
            <a:pPr lvl="1"/>
            <a:r>
              <a:rPr lang="nl-BE" dirty="0" smtClean="0"/>
              <a:t>Hashfunctie is openbaar, </a:t>
            </a:r>
          </a:p>
          <a:p>
            <a:pPr lvl="2"/>
            <a:r>
              <a:rPr lang="nl-BE" dirty="0" smtClean="0"/>
              <a:t>veiligheid gegarandeerd door 1-richtingsfunctie te gebruiken</a:t>
            </a:r>
            <a:endParaRPr lang="en-US" dirty="0"/>
          </a:p>
        </p:txBody>
      </p:sp>
      <p:pic>
        <p:nvPicPr>
          <p:cNvPr id="1026" name="Picture 2" descr="http://www.codinghorror.com/.a/6a0120a85dcdae970b016303bd99fb970d-800w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7" y="3575957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ret.net/lectures/web-fall07/img/has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7" y="2806039"/>
            <a:ext cx="2286000" cy="7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</a:t>
            </a:r>
            <a:r>
              <a:rPr lang="nl-BE" dirty="0" err="1" smtClean="0"/>
              <a:t>ashfuncties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nl-BE" dirty="0" smtClean="0"/>
              <a:t>Eigenschappen van hashfuncties:</a:t>
            </a:r>
          </a:p>
          <a:p>
            <a:pPr lvl="1"/>
            <a:r>
              <a:rPr lang="nl-BE" dirty="0" err="1" smtClean="0"/>
              <a:t>Geg</a:t>
            </a:r>
            <a:r>
              <a:rPr lang="nl-BE" dirty="0" smtClean="0"/>
              <a:t> M(</a:t>
            </a:r>
            <a:r>
              <a:rPr lang="nl-BE" dirty="0" err="1" smtClean="0"/>
              <a:t>essage</a:t>
            </a:r>
            <a:r>
              <a:rPr lang="nl-BE" dirty="0" smtClean="0"/>
              <a:t>), </a:t>
            </a:r>
            <a:r>
              <a:rPr lang="nl-BE" dirty="0" smtClean="0">
                <a:solidFill>
                  <a:srgbClr val="00B050"/>
                </a:solidFill>
              </a:rPr>
              <a:t>gemakkelijke en snelle berekening </a:t>
            </a:r>
            <a:r>
              <a:rPr lang="nl-BE" dirty="0" smtClean="0"/>
              <a:t>h(</a:t>
            </a:r>
            <a:r>
              <a:rPr lang="nl-BE" dirty="0" err="1" smtClean="0"/>
              <a:t>ash</a:t>
            </a:r>
            <a:r>
              <a:rPr lang="nl-BE" dirty="0" smtClean="0"/>
              <a:t>)=H(M)</a:t>
            </a:r>
          </a:p>
          <a:p>
            <a:pPr lvl="1"/>
            <a:r>
              <a:rPr lang="nl-BE" dirty="0" smtClean="0"/>
              <a:t>Uit H(M) ondoenlijk om M te bepalen (1-richting)</a:t>
            </a:r>
          </a:p>
          <a:p>
            <a:pPr lvl="1"/>
            <a:r>
              <a:rPr lang="nl-BE" dirty="0" smtClean="0"/>
              <a:t>H(M) is </a:t>
            </a:r>
            <a:r>
              <a:rPr lang="nl-BE" u="sng" dirty="0" smtClean="0">
                <a:solidFill>
                  <a:srgbClr val="0070C0"/>
                </a:solidFill>
              </a:rPr>
              <a:t>collision free</a:t>
            </a:r>
          </a:p>
          <a:p>
            <a:pPr lvl="2"/>
            <a:r>
              <a:rPr lang="nl-BE" dirty="0" smtClean="0"/>
              <a:t>Moeilijk om M2 te zoeken die identiek dezelfde hashwaarde geeft (H(M1) = H(M2) bijna onmogelijk te berekenen)</a:t>
            </a:r>
          </a:p>
          <a:p>
            <a:pPr lvl="2"/>
            <a:r>
              <a:rPr lang="nl-BE" dirty="0" smtClean="0"/>
              <a:t>Een </a:t>
            </a:r>
            <a:r>
              <a:rPr lang="nl-BE" dirty="0" err="1" smtClean="0"/>
              <a:t>collision</a:t>
            </a:r>
            <a:r>
              <a:rPr lang="nl-BE" dirty="0" smtClean="0"/>
              <a:t>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152" y="5208136"/>
            <a:ext cx="3141096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davidjohnstone.net/static/images/hash-collis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6" t="14907" r="21739" b="18634"/>
          <a:stretch/>
        </p:blipFill>
        <p:spPr bwMode="auto">
          <a:xfrm>
            <a:off x="0" y="5308417"/>
            <a:ext cx="3352800" cy="156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h04.deviantart.net/fs71/PRE/i/2013/054/6/d/hulk_vs_juggernaut___collision_course_by_theironassassin-d5vzz7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21697"/>
            <a:ext cx="2819400" cy="18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Hash: </a:t>
            </a:r>
            <a:r>
              <a:rPr lang="en-US" dirty="0" err="1" smtClean="0"/>
              <a:t>werking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1295400"/>
            <a:ext cx="5938838" cy="535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1328057"/>
            <a:ext cx="3314700" cy="210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www.gohacking.com/wp-content/uploads/2010/01/MD5-Hash-Fun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43" y="4191000"/>
            <a:ext cx="3333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Bedoeling van hashen is </a:t>
            </a:r>
            <a:r>
              <a:rPr lang="nl-BE" dirty="0" smtClean="0">
                <a:solidFill>
                  <a:srgbClr val="00B050"/>
                </a:solidFill>
              </a:rPr>
              <a:t>niet om bericht onleesbaar te maken</a:t>
            </a:r>
            <a:r>
              <a:rPr lang="nl-BE" dirty="0" smtClean="0"/>
              <a:t>, </a:t>
            </a:r>
            <a:r>
              <a:rPr lang="nl-BE" b="1" u="sng" dirty="0" smtClean="0">
                <a:solidFill>
                  <a:srgbClr val="0070C0"/>
                </a:solidFill>
              </a:rPr>
              <a:t>enkel</a:t>
            </a:r>
            <a:r>
              <a:rPr lang="nl-BE" dirty="0" smtClean="0">
                <a:solidFill>
                  <a:srgbClr val="0070C0"/>
                </a:solidFill>
              </a:rPr>
              <a:t> integriteit waarborgen</a:t>
            </a:r>
          </a:p>
          <a:p>
            <a:r>
              <a:rPr lang="nl-BE" dirty="0" smtClean="0"/>
              <a:t>Inloggen met naam en paswoord </a:t>
            </a:r>
          </a:p>
          <a:p>
            <a:pPr>
              <a:buNone/>
            </a:pPr>
            <a:r>
              <a:rPr lang="nl-BE" dirty="0" smtClean="0"/>
              <a:t>		</a:t>
            </a:r>
            <a:r>
              <a:rPr lang="nl-BE" dirty="0" smtClean="0">
                <a:sym typeface="Wingdings" pitchFamily="2" charset="2"/>
              </a:rPr>
              <a:t></a:t>
            </a:r>
            <a:r>
              <a:rPr lang="nl-BE" dirty="0" smtClean="0"/>
              <a:t> hashen geeft h, sla h ergens op</a:t>
            </a:r>
          </a:p>
          <a:p>
            <a:pPr lvl="1"/>
            <a:r>
              <a:rPr lang="nl-BE" dirty="0" smtClean="0"/>
              <a:t>Ander paswoord geeft compleet andere h</a:t>
            </a:r>
          </a:p>
          <a:p>
            <a:pPr lvl="1"/>
            <a:r>
              <a:rPr lang="nl-BE" dirty="0" smtClean="0"/>
              <a:t>Uit h kan paswoord en id heel moeilijk teruggehaald worden (</a:t>
            </a:r>
            <a:r>
              <a:rPr lang="nl-BE" dirty="0" smtClean="0">
                <a:solidFill>
                  <a:srgbClr val="FF0000"/>
                </a:solidFill>
              </a:rPr>
              <a:t>1-richting</a:t>
            </a:r>
            <a:r>
              <a:rPr lang="nl-BE" dirty="0" smtClean="0"/>
              <a:t>)</a:t>
            </a:r>
          </a:p>
          <a:p>
            <a:r>
              <a:rPr lang="nl-BE" dirty="0" smtClean="0"/>
              <a:t>Meest gebruikte: </a:t>
            </a:r>
            <a:r>
              <a:rPr lang="nl-BE" dirty="0" smtClean="0">
                <a:solidFill>
                  <a:srgbClr val="00B050"/>
                </a:solidFill>
              </a:rPr>
              <a:t>MD5</a:t>
            </a:r>
            <a:r>
              <a:rPr lang="nl-BE" dirty="0" smtClean="0"/>
              <a:t> en </a:t>
            </a:r>
            <a:r>
              <a:rPr lang="nl-BE" dirty="0" smtClean="0">
                <a:solidFill>
                  <a:srgbClr val="00B050"/>
                </a:solidFill>
              </a:rPr>
              <a:t>SHA1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Hash: </a:t>
            </a:r>
            <a:r>
              <a:rPr lang="en-US" dirty="0" smtClean="0">
                <a:solidFill>
                  <a:srgbClr val="0070C0"/>
                </a:solidFill>
              </a:rPr>
              <a:t>Birthday attack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 fontScale="92500"/>
          </a:bodyPr>
          <a:lstStyle/>
          <a:p>
            <a:r>
              <a:rPr lang="en-US" u="sng" dirty="0" err="1" smtClean="0"/>
              <a:t>Gegeven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Paswoorden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gehashed</a:t>
            </a:r>
            <a:r>
              <a:rPr lang="en-US" dirty="0" smtClean="0"/>
              <a:t> </a:t>
            </a:r>
            <a:r>
              <a:rPr lang="en-US" dirty="0" err="1" smtClean="0"/>
              <a:t>bijgehouden</a:t>
            </a:r>
            <a:r>
              <a:rPr lang="en-US" dirty="0" smtClean="0"/>
              <a:t>, </a:t>
            </a:r>
            <a:r>
              <a:rPr lang="en-US" dirty="0" err="1" smtClean="0"/>
              <a:t>neem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hash van 128 bits</a:t>
            </a:r>
          </a:p>
          <a:p>
            <a:pPr lvl="1"/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paswoorden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GIGANTISCH </a:t>
            </a:r>
            <a:r>
              <a:rPr lang="en-US" dirty="0" err="1" smtClean="0"/>
              <a:t>veel</a:t>
            </a:r>
            <a:r>
              <a:rPr lang="en-US" dirty="0" smtClean="0"/>
              <a:t>, want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paswoord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variabele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lengte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hash-</a:t>
            </a:r>
            <a:r>
              <a:rPr lang="en-US" dirty="0" err="1" smtClean="0"/>
              <a:t>waarden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HEEL </a:t>
            </a:r>
            <a:r>
              <a:rPr lang="en-US" dirty="0" err="1" smtClean="0"/>
              <a:t>veel</a:t>
            </a:r>
            <a:r>
              <a:rPr lang="en-US" dirty="0" smtClean="0"/>
              <a:t>, </a:t>
            </a:r>
            <a:r>
              <a:rPr lang="en-US" dirty="0" err="1" smtClean="0"/>
              <a:t>nml</a:t>
            </a:r>
            <a:r>
              <a:rPr lang="en-US" dirty="0" smtClean="0"/>
              <a:t>. 2</a:t>
            </a:r>
            <a:r>
              <a:rPr lang="en-US" baseline="30000" dirty="0" smtClean="0"/>
              <a:t>128</a:t>
            </a:r>
          </a:p>
          <a:p>
            <a:pPr lvl="2"/>
            <a:r>
              <a:rPr lang="en-US" dirty="0" smtClean="0"/>
              <a:t>Maar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minder </a:t>
            </a:r>
            <a:r>
              <a:rPr lang="en-US" dirty="0" err="1" smtClean="0"/>
              <a:t>dan</a:t>
            </a:r>
            <a:r>
              <a:rPr lang="en-US" dirty="0" smtClean="0"/>
              <a:t> 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paswoorden</a:t>
            </a:r>
            <a:endParaRPr lang="en-US" dirty="0" smtClean="0"/>
          </a:p>
          <a:p>
            <a:pPr lvl="1"/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mapping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gigantisch</a:t>
            </a:r>
            <a:r>
              <a:rPr lang="en-US" dirty="0" smtClean="0"/>
              <a:t> (</a:t>
            </a:r>
            <a:r>
              <a:rPr lang="en-US" dirty="0" err="1" smtClean="0"/>
              <a:t>variabel</a:t>
            </a:r>
            <a:r>
              <a:rPr lang="en-US" dirty="0" smtClean="0"/>
              <a:t>) </a:t>
            </a:r>
            <a:r>
              <a:rPr lang="en-US" dirty="0" err="1" smtClean="0"/>
              <a:t>groot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,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heel </a:t>
            </a:r>
            <a:r>
              <a:rPr lang="en-US" dirty="0" err="1" smtClean="0"/>
              <a:t>groot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fixed set </a:t>
            </a:r>
            <a:r>
              <a:rPr lang="en-US" dirty="0" smtClean="0"/>
              <a:t>van hash </a:t>
            </a:r>
            <a:r>
              <a:rPr lang="en-US" dirty="0" err="1" smtClean="0"/>
              <a:t>waarden</a:t>
            </a:r>
            <a:endParaRPr lang="en-US" dirty="0"/>
          </a:p>
        </p:txBody>
      </p:sp>
      <p:sp>
        <p:nvSpPr>
          <p:cNvPr id="4" name="AutoShape 2" descr="data:image/jpeg;base64,/9j/4AAQSkZJRgABAQAAAQABAAD/2wCEAAkGBxQTEhQUEhQVFhUVFhcYGBcWFBQVGBgXFhYYGBgUFxgYHCggGBolGxYXITEhJSkrLi4uGB8zODMsNyotLisBCgoKDg0OGxAQGzQmICYvLSw4LTIsLC8sLjIsLSwsLy0vNCwsLCwvLC83LCwsNCw0LC8sLCwsLCwsLywsLCwsLP/AABEIAMABBgMBEQACEQEDEQH/xAAcAAEAAQUBAQAAAAAAAAAAAAAAAQMEBQYHAgj/xABLEAABAwEEBwQGBgcHAgcBAAABAAIRAwQSITEFBhNBUWFxByKBkXKhscHR8DIzQlKy4RQ0YnOSwvEjY4KTotLTFyQWNUNEU7PiFf/EABsBAAEFAQEAAAAAAAAAAAAAAAACAwQFBgEH/8QAQREAAQMCAwQIBQEGBQQDAQAAAQACAwQRBSExEkFRYQYTInGBkaGxFDLB0fDhFSNCUnLxJDM0YpKCorLSFsLiB//aAAwDAQACEQMRAD8A7ihCIQiEIhCIQiEIhCIQoc4AScgkSSNjaXvNgN66ASbBU6FYOB3QYxUWhrmVbC9gtY2z/N6U9myVVU1IRCEQhEIRCEQhEIRCEQhEIRBNkIhCIQiEIhCIQiEIhCIQiEIhCIQiEIhCIQiEIhCIQoJjEpLnNY0ucbAIAuvFGsHTE4GMekqLR1sdWHOj0BtnvyB+qW9hbqqimJCsrbUxjc3E9fyzWVx6rLpBTt0GZ5ncPDXxHBSIm5X3lWuj7e1xJYZaDdcYPWRxzULDqs0c13/K7I8uB8N/LuT88DmgBwz1WXW3UBEIUArjXBwuChear7oJO75hM1M7YInSu0H5bx0Smt2jZULLXJMOzOI/2qmwnFHTPdHMe0Tcf+vhu3kdydkjAF2q6WgTCIQiEIhCIQrK2VZ7oyGfM8Flscr9o/DMOQ+b/wBfqfAcVIibbtKpY6siDmPWNyn4LWmaLq3ntN9RuPfuPnvSJW2NwrlXSaRCEQhEIVKvWujmch87lBr69lJHtHMnQcf0G8/WyWxm0VNCpeaD59d6coqj4iBsvEZ9+/1XHt2XWVRSklEIRCEQhEIRCEQhEIRCEQhWOkawGZhrRed7vYT5LM4/UkubTt7z55D0J8lJgYTpqclQ0dbQQHibruOYgxPxUHC634SYsf8AK7Xkdx7uPnuTk8JaSw6hZVbRQlrWtTy0Rue4T0u5ebVjsRhLa5xdvsR5AelvZW+GgON+A+v6rFaEtBbUDfsvmR0aTPXCFCqGjZup1ZGHR7W8fdbvRBDWg5gCfJbakY5kDGv1DQD32zWceQXEhUrXWgQMz6hxVfi+IfDx9Ww9t3oOP0HPuKXGy+Z0VOwuglu7Mew+71qv6PVFi6nP9Q9j9D5pcwuNpe7ccB6XuJ9ymdIHEUzQN7h7E+4CTDqe5axZdMg1HXzDHRd/ZjImMcc53LNOgIaLaq5koiIxsfMNef8Ab1W02OrebjjBieOEg+tazB6t9RB28y02vxyBB9VSyt2Sq6tU0oc4AScgkSSNjaXvNgF0Ak2CsqVc35OTsI4cPGfastSYq99dtO+V3Ztw/l8b6/1cgpDmDYsNyubU+GkjPAeZiVe4nUOp6Vz265Acrm1/C90zG27s1q2m7fdIZTJDmkEkdD3TxzBWMhivmVdUlPtAveMjksroe1bQMdkTII5gGfWAVNwomKuYBvuPCxP0ChVUXVlzfFZlbVV6pWitdHM5D53KBiFc2ki2tXHQcf0G/wC5S2M2irWzv78kzOHvHv8ANZ7Cqx5rdqV1y8W8dR3DUAc+KeeOxYblfrYKMsHpjSApycySWtHTOeU+5YjEHmoq38G9ny19bqypacyWG7Uq40Zapa1254B6OI+OCfwisME3Uu+Vx8ju89O+3NM1EViRwWUWwUNEIRCEQhEIRCEQhEIRCEQhYDWmQx3A3PU7H3eayeLxkVocdC3Lwvf3HmrTDbF45X9lh9A1nXyzEtLSY54YjhnHiFV1LNpuQzOXffcp9axpYHbwVuzRgFvYwWsAOtlnTquPdr+natmt9HZO/wDbC81wljgatSA4f4c8xuKdfQQ1cWzKNDkRkR3H8B3qzoG9knmrXUXW6taLdZqezpsY5zr5beJdFN5DQXkwL0HDHAYqCzBKendtlxcRoDaw55AXP9wL5qbUxyvp3PJyHhv9V2xTFnlrOnLddYRm6qHeAiJ8JAC8/LnVEzpXbzf7Dw0VxRwbT77m2XvVq0lwaDm1xb1F0kfDwUygBZXx233/APEpOIRhpJG8X9VnbYyWHlj5LT4hSmppzG3XUd4++irI37LrrnbRIFw32n6Lm4hw3EEezcso52wdiQbLhqDkfz33LTxVEcrOsaRbvW46rWpr6Jumdm7Zk7iWsbJHLFanDaJ9LAOsFnP7Vt4vkAedgLjccll5KuOpke6PQEj6/VZlT0lYjTWkAwYnLIcXRPkMFlMZqXTTfDt+Vtr8zr6ZePcFOpKcyHL+wWO0NbS9jg4y5m/iDkesg+SpKhvV9pvf4hS6uBsbwW6FbLUZeEHet/PA2ohMb9CPw941VQ07JuFoOmqjW16gvtkESCQ2DdH3iJwg4cYWUNHPCSxzSbbwLg/buPrqremxSlDNh7w0jj5rMal2lj9o1pksgk7pfIw4wGZ81ZYXQubKZ5BYgWA7959hyvflXVOIRVUhEWgtnx1/PJbStAo6w2m7bs5dmcGtHM4/PRY/GNqWs2ToAPufzkrCjh62zfErEaFtxc9wqOJLgLvAESTA3HI+Crpo9kAtytv38ip1XA1jAWDIarbaD5aDxAW4o5jNAyQ6kA+io3iziFp2s31ucgSOjj34PAw5pWVqIjFUyNO8lw5hxv73HeFe4a9rozbX9PzzVbVaS5zZ7stPiJJj/TPUIpaczVTANx2jyANx5nJIxJzWgHfn+e625bNUaIQiEIhCIQiEIhCIQiEIhC1rX2uWUGOBj+1AOEggsfgRwyTctPDO3YmGXqDxB3H+2it8FjD53NI/h+oWiU9NVGuaQ5jWh7HOu3gSGODrpLnHDDIZqDFhMEUgkDtojS5GXgAPqtM6ijc0ggkkEZ2tmLXyAXYFZLBLjXbJZHuttNwpVHAUGC82k9wnaVDF4CJxy5p2Pa3H1Wkweppo4SJSL3vpyCxWoujqtO22WpVYaLNpDdqCx1RxEXaTD3nZ4ui6ADjMAqcwW1T2JYlHLC6KLPmu9JhZVaZrHUaaxYCA5h35EPa1xyGEH2rJV1DPTzPkbG4xnO4Fxz9b/wBlKpcXip3OZOCBlZ1iQcuI04Z8Feanls1AMSIM7sZECccIz5lOYI0SzukI+UWHjqfT3UeTGYa6UshvstAzOV73WzELUpK+fhUZTlomciATiRhjuWi/d3DrXKxuzKbtJsuh9ktqLmWhh3PY+OAe0j+RVVa7bcHeCvMJIDHMG7P88lv6hK2Woa3OaKrRfbeguukgEtdAkTniw5cQsjiURhqnOOjrG/DK1j5XV9hYcYybZaX5j+6pasOa6q5l5t4tm7ILrrT3iQMvpACeajwUxrJmsHy6k7rcBxJ05JeIhzYw+2QOu6509lui2yzy5zrVcdaqrHHvS2OUsac/cs/UieKofIwZXHsFXVBie8scc1f6gWcsq1QSCHMH+l3/AOlNoKtszi0CxslUcBicblburNT1zTXrWynRt36NV7tPZU3B4BN2oTUkPAxLS0txGIIyM4VmIYU+e1RCLuGRHEbrbrjPXUb8grfDyWNLvzcq+rVto1rQxjK1Nzoc4Bjr5gDEmMGjHfjMKmZhlTMdlzC0byRby4n0+smrqWiIgb10NrYAAyC1McbY2BjdALeSoCbm5XHtZrcW260vZUiXhrh3S07NoZiHAiRdzzGKtXYbTVUDBO29tNxF+BGY+u9Z2TEKinqnuhNt3ksv2d6QdWtjpMhlB8QAGialPIDjjjyTD6OmpIdiBtrm5OZJsDqTnl5DcpNHU1FVUmSd1zsnwzC6WoiuEQhEIRCEQhEIRCEQhEIRCFrPaG3/ALNxibr2Hzdd96Q8XCuMCP8AiwOIPtdcv2N4G7jy3j4qPt7PzLabez8y7XoitfoUXnN1NhPUtEjzUppuLhedVTNid7RuJ91yLtct1oZbxsbRVpDYMkU6j2Sbz8e6QpET2gWIurnC8PE8O2ba8Fq+qtV3/wDQstSo91R5tFFt57i496oGxJJO9de4uFgLBWk9HDT0sh32PtuX0go6xa5frXpOkLbWY+WkFuMYH+zbw+Cr34liVNK7qCHMH8J3ZeB9VnqmuqYKhwYbjLI9w8fVZvUGs1z6t14cLoyMxj+akQ4kKxx2odh41PH0B91Mw+sbO93YDXWzI3/nit1UhWq4JpWxOForjAAVqg4nB7ldxwbTASdw/Mlkp5GtkcOZ91tfZbaA201KQ+1SLif2mvb7nHyTNe1ojAG4qdhLnda6+8e3911BVSv1y3tTYf0qmd2xaB1D3k+0KFWYdLUN62HtFuRaPmAOhtvBzHh322vRwj4Zw37R9grfs0wto503j8J9yi4dSTtcZHMIaN5FvdO9IM6PxH1XWlbrCrneuFia601Iwcbp69xoxHgqKqqpIah1xduXsFXVNO17jbVe9Rn1G2m67I03AHPe05+CfozTum24zmQcvI6eC5Sda1+y/RdBVsrJfOvaQ0VdJWl144PDP8tjWEebSpMcxa21lr8Pw4Op2OJ1F/NZvsWs7Rb3xmLO88/p0x70iVznC50TGMxRQ04a3Ukd+hXb0ysuvn/SzS+0VnXT3qtR2f3nk+9XTIpNkC+7h+qyksjTI433n3W59lFnitWJidmBA3S78lHrYwxgvqSp2Eu2pHEcAumqtV6iEIhCIQiEIhCIQiEIhCIQsHrrRvWKsD+wfKo0+5daATYqxwl5ZVsI5+xXKDRc0yMeY+CRJTu0tcLcCRrhYrq+pVcvsdIuwIvNP+F7gPVCGN2WgLEYvGGVbwNMj5gLm/arabGLfdtLbUHCkyHUKlG6RLsC2oyQeYKlxRktuLJ2hnqWRWicALrXdXNJ0W2yzCyUHia9IOr2h4q1LhqNvNpta0MpyJEgF0E4iSlSDZb2j4BSn09RURufI64AJ5ZBfQyiLPLnOszb1oqhzQ4XhmAdw3FVktDh9RKS2o6uXeDp4ae57ln6qnpZZnWl2X776fT3VzqBZabLRULAWk0zIx3Obu3KTBh1bSuvO4OYdCPwbu/vUnD6OankJfYtI1C31SlbrhmugLbdaW3oG0JjH7YDv5lbwyPMbQB7fnoszVsDZ3WG9XvZ265baRyDrzcczLDHrAXJ4SYnOdr+q7QyWqWgb7+y7MqlaVcw7QLfdthY5oezZsljpGMu7wIxaccwokmI/DygZtI0e220L6ghwLXNyBsRkcwVssEg2qQOabOuc/LLmFR1Et4NtpsbTYwOD8gS7BhMF7iTu5J84pFUuDdqR7uLiA0f9LAGnxFxxTmM05FI5znEkW7tQNBkuqpxYlc+11sV60lwMOut6YYeGSpayr6qfYcLtICrqqn237TTmrfVW2ObaqTXgySRPVrs0mlp4xO2WJ2WeXgUmnneHhjxnxXSVeKzXzhpDTtmq1ar6lgLnPqPdepWmvSDrzibzmuDwCZxiB0U0NyycPRaKOnrGtDWucOVit77HLRfrWi5Rp0KbWMAYyXOJc4m9UqOJc84YYwMYAkyxK4HK91ExKlfCxrpDckldRr1LrXO4AnyEpkKnJsLr55FqeRmOuCvjUflj9ljxGxdA7IWG9aXHHCkJ8amXkoFYXENJ5/RXGFWu8Dl9V0lQFcohCIQiEIhCIQiEIhCIQiELF60Mmx2j908/wALSfcuO0U3Djarj/qHqVx0U5+j5b/zUba2fmW/2rfMujdnFoiy1A8hobVMThgWtO/neT8ZuMlj+kWy2oa++rfYn9FonajZKla2mpRpVK1PZsG0pU31GSJlt5oIkcFIa0jXJSMFxGlbTWLhqeBWv6I0ZXp1aVatTdQpMqsN+uDTvFrgblJh71R5iBAgbyBJS9gHK/kpNdi8fUvbGL5H2XXauvLfs0XH0nBvsBShSneV5m7H2fwsPiQPutU0i+rUqPrMcBtDeuOxAwGAMfBYzE+qZUubNGRnkdL8931VbLURyu25GWvn+aXXrRWma9B5OzbJaRJBLYJB3HPDj4KdgbIjMWxyEtsTs333Gf4PFEdR8L24HX3WN/PdwWUOuVp/ux/gP+5an4diWcbquXkfutO1g0mX131HgF7rpMAAYNDR6mqwgLWRgAaJovkqCZHnVWmjra9telUGBY8OaOh38oSJH9b2B+fqnGO6nts1C3sa42n+7/gP+5Q/h2Lv7aquXl+qwGmi+2VDUEGqAA5g7uAycyTiIOIzB6qJVU9G9uzVdkDSQZ2P8knD+ZpNgQbAg/N6t0WrnHDI5Jsg4uzGmTiLHhovGhKVSy12Vjsw5l4hjni868xzfotM753ZJilw2jjO1G58h3ODC1g5knI8MiddN6f6R14Zhkr4he1txt8w3rbm68VN9Fh6OcPcVP8AhRxXlQx6Tewef6LD6atz7S/atFwhobdDiZgkzMDjlyVBiToYp+rkF7gG9uZ+ykxzyVbetblbK1/HlxVHRmltnUYagMsc0mBmAcRG4woMdFaZj4jlce6eZWbH+YMwtvr65UDTfi5huug1BDQYMFxbMDiVqDTvCdpsXp5ZGsANyQLW58rrjP8A4XtRBLGUajP/AJKdrsxYecl4gdQEbLePovRP25FbNpB4fgXQux6ytpfpU16VR5NIEUzea26HmBUyqHvY3RdGGJxhMjbWsFQ4rXmoc0OFrXsN63vWGrcstodwo1D/AKCuQgGRoPEKlqCRE4jWx9lwq/SGQnwPvV/diyQbLoui9kpLm2l0QJpgeAef5lV18geQBuV3hEYa157vz1XQFAVwiEIhCIQiEIhCIQiEIhCxFv1ks9LA1A533Wd89JGA8SnWwvduUCfE6aLIuueAz/TzWu6V1w2jHU2Uoa8FpLzJhwg90ZYHinhTC2ZUODHz8TH1bLDabmTzG4fdaI+zubiMeYUOSnc3mF7KJGuyKubPVLpkZR65+Cdw9mxtDuXnHT+nAEEg/wBw/wDEj2KsdI6MqvqbSlaH0e6AQwuEwTjLXDirAtB1WawvHGUcHUvi2syb34+BVqzVsuqCpXr1KrgQQXTOBkAlxJhAAGQUio6UvfGWRRBtxbW+vgFn0pZVVKVrp5XrrhgZwxHPJZyoxqtglfG+NskYJytnb85FXkFZUxxNY5gc22nL85FVq30cwRgl4dWYdPP+6hMctj/Tbfw/8Qo1XNSyR9iPZf6fngrVaBVixmk6EuBvEYe8p6OJjxdylQPs21laMEYUgXOO/OOpyTxLWCwT5uc5Mgs8oarlh7eP7R3h+ELOYk2spKj4qMlod/ENMsrHy0K906IN2cGgHJx83uKiw/WN8fwlIpMUrKqpY2WQkcN3iBYJ3pUL4PUf0/ULMrTLwZQ60Ob9ExvyVFilNHJIHPG63qfurbD5nMYQ077+g+yuaNta76YAPGJH5KgkpJYjeE35Xz/VW7KhjxaQLE6adFCpO9t3+Lu+9bmR1mkhVvRunE+KQxu0uT/xaT9FogsLefq+Cj9e5ezjDogbkn88FtuqTW7F12MHkf6Wp6LasS7evMenLo/jY42aNZ7uP2Watdd+yexr3AOEEXnXSDuImCE8yMOcAslDK9pA2jbhc2WAFkO8tHOFI+G4n1KldaFu2oOn6VmZUa5rnBz5vNg43QMQYlQ6uEOIDNwU2kxFtLdsgOeeW7cug6P0vRrfV1AT93J38JxVe6NzdQr2Csgn/wAt1+W/yOavkhSUQhEIRCEQhEIVppW0mlRqVGgEtaSAcp5wlxt2nAKPVzGGB0g1Auub6R0nXrfWPJH3R3W/wjPxlWDYmt0Cxk9dNP8AO7LhoPzvWPunglqLkoXEoEgghWoshGTjHzzChGlcPlcvSov/AOgRlv76nN+TgR6gEeqq0aREy4lPxQlhuXXWe6Q9JRisbYmxbAab3vcnIjgANeaqp9ZVEIRCFdCgx7RIaTA6+ea86xKOsgqpH2IBcSDusTlyTzJXM+Uqg/R7Wd5pI5TgVOwGrllqgHNuLHO2mXknJKhz2bLl4W3UVeX0wcwD1AKLrocRoV6AQuIhCta1rpkllZriGxdcyA8AgG6Zwc2TOOWPFVRxUU072sIbf5g4F0bv93Z7TXWyNgWuAF8817j0ahkbhUDoiM25g6anPkVFmrUQ6GMeSZhz34junJrRHmSn4sQjkcGMmYLn5I4i2/e530AXekrJv2TOXuHy6Ad28q7U5eGouISFwNA0C6XE6lWmlKr20yWUqdY4f2dRl9pE4y2QfIyEOFxZW2ByRR1jXSu2RY581rzrRSj/AMo7/wC9tmznjcvTHK8kdW6/zLffHQEf6ltv6m/dbBoipUdSaarWsOMMaxtNrGyYa1rchvxxMkkkklLaLBYLHZ45qwuidtAAC+t/y6uqjA4QcvL2JQJGYVQCQbhW50dTOYJ6ud8UoyO4p3r5Bp7D7K4o0Q0Q0QOSSSSm3PLjdxVVrDnw35eKLJF7ZrdNTNK1nvNKo6+AwuBOLhBaIJ3jHfiolRE1o2gtHg9dLLIYnm4te+/UDx171tqiLRIhCIQiEIhCx2sX6tW9Ap2H/MCg4l/pJO4rntTZx3bwPA4qWzrw+zrEcVnKkYW6n2oC9smXZOYPHP11HduUULMXDAjoSuy1DYjZwKRQYTLWsLo3tBBtYmx010OX68FT2ZJuxJkjyThe0N2zoobaWV03UMF33IsOIvf2KipQj6TYQx7H5tN12opZ6YhszC0njvXg0eR9aVkmSHgXIy7l5NIIsk7dtVGx5osu7SbHmiyNpRsiiy7tJsjyRmjaCjZFcsjaCbMosi4TZlFkXCbMosi4Xh9mDs2g9YKZlpopf8xoKn0eLVlF/p5XNHAHLyOXovLLEAZDRPgm4qGCJ20xgBUmr6Q4lVxmKeYlp1GQB77AXVXZFSrKn2gp2RRZG0E2S7Zc2lOx5osjaU7IcUWXC5SKYRZG0vWxjG6Y5grgLSbXTjopWt2y0gcbG3nayqUrO52LW+we1IknjjNnGylUuGVdW3ahYXDS9wB6kJTpkuu4A8+S6+QNZt69yapqN80/UXDTmO0bAW19lNeldycHdNy5FIZBctI705X0TaVwa2Vr7j+HdyOv5uWwal3dubs/VOmfTYo83WbB27a5W8VcYYKQVDfhy4nYO1tW1u3S3j6ZnNbsoi0SIQiEIhCIQsdrF+rVvQKbme6ONz26gEjwCBEyZzY5M2uLQe4kBc2Hz6l3A6iSaN/WOvY7+apumFBT0s8RgYGhwNwBYZEbuOaQrtY8gHVSDGWHTBcIBFilse6NwcwkEbwbEeSl9QnMkxxSWRtZ8osnZ6qae3WvLraXN7Kp+lOu3ZwiMt3BR3x07JA5xAJOWdrlWkWJYlNSup2AuYG2NmXs21syBllvOe/mooVy2YAM8U7NCJLXJFuCiYfiT6MuLWNdtW+YX0vpnzXlz5dMDOY3dEoMszZB8d6ZkqRJU9eWC1wdkZNy3eO/vK91qoOTA3p7MkiKJ7D2nkqTX11PUNAigbGQdQdeWgU06jIhzCTxlcfHMX3a+w4WTlNVYeyDYmgLn59oOIvw35WVOiWg94EiN2GKclDyP3ZsVDoX0rJL1TS5ttAbG+Weo570rFs90EDnxREHhvbNyuVrqZ0t6Vpa22hNzffvPuvdU047odPP+qbjE+12yLclNrHYWYf8M14fl8xFud8z6b+SULkd+Z5cF2Xrr/u7W5pNB+zdg/F7e1fLZta3319F4ZdvYzdnxjclu29js22vRRIBTfEfvdrq7nS21bO3K+l/GymvdwuTzlci62x6y3gna8UQc34Mutv2vS318F7Ozu/avR4T8Ej9/t7tn6fdSD+y/hctvrbcrbX2v425rxRLcb4J4R/VKlEpt1ZA70xQPoWl3xbXO0tskc73zHJQ4i9gDdkYb43pTQ/YsT2uKZkfT/EbUbT1dx2Sc7ZXF+ee/wAV6rPYfotI6n80iJkoPbdfwUmunoZGAUsJYb5kuJuOGpXqlWaBBY0nif6LkkL3OuHkDgnKXEaaGDq30zXuz7RPHwOmmvkqdCqWmRBwjFOSxiQWJI7lEoKx1HJ1jWhxtbtC479Rnl7pWqlxkx4YIiiEbdkeq5W1slXL1rwAbAdkWGXiV6qWhzhBOHQD3JuKGFrrs1HO9vVSqzE8QqIg2ocdh2Y7IANt4IAv52XhryMiR0JCeLGk3IUBlRNG3ZY8gcASB6FeUpMoFwmwulMbtODeJA81sOov17/3R9bmrMUFdPUbQlN9Dppr6L06swajoZGPp22NnA5k3zbmb7/v3LeVYKOiEIhCIQiELHawn/tq3oFLY0PdsnQ5KLWyuigdI3VuY7xmuaqlwyb4KqdDLkDl4jQ9x+qs+kFKMXw1lVTC5b2gN5BHab3i2nFttVK168uRCEQheSsNitWKmclp7IyH3/N1l7F0bw11BRBsg7bjtHlfQeAAvzuvS2sMoljbIN4BXktVTmmnfCf4SR5HL7onFHRCEKg4lUmnpnPbroO8/hKuMBoG11eyF4u3MnuA+psPFQExg9VJUQEyG5Bt6AqZ0pw2GhrA2BtmuaDbPW5Btfw81KtVm0QhEIT59Uqobil634Ytyva999vwLUP6OWwkV4f2rB2zbKxPncDPhu5ordZdEIRCEKq8Vrn0sbTHa5O/87lo+jWDxYlO8TX2Wi+WVyTln4FApdHUfEQNl4++hVZitD8DWSU+5pyJ3g5j380UlV6IQi4XBoudAutY6QhjdTkO85BRKw+GVggqdt2jsj47/A/Vew9IcLNZQGKMdpli3wyt4i477KVuV46iEIoGJ1IgpnHech3n7aq76PUDqyvjbbstIce4G/qbD+y2HUX6937o/jZ+apsJg2ad0p/iIHgL/U+i22M1gfiTacfwsJPe4ty8hfxW8qwUZEIRCEQhEIWO1i/Vq3oFOw/5gUHEv9JJ3Fc1ISMTwwVQ2m5PHkeR+6quj/SF+Gu6uTOI7t7TxH1HiM73SqaLEKyh/dytuOB+h4ea1tRgeF4wDUUz7OOpbx/3NOh/4nik/Mfmpv8A8hZb/LPn+iqP/gst/wDPFv6D/wC31SVBlr6vEP3UTbDgPqeHkFcU2DYXggFRUPu4aF3/ANWjf5ngkKe3AwKZzSbyHO+4W3DlxPjuCpH9MXuxBsgBEIuCN5B/iPMZEDhcb0Ci4XiXw16efIX8jvB5e3dpY9IsA+PAraOxcQLgfxjcQdL2y5i28ZytU1wcNppuF5xIx0bix4II3EWPkc0lJkkbG3aebDiUuCGSoeI4WlzjuAv+d+ihZKuqnYjO2GEdnd9XHgB7d9l6dg+HR4HSPqqo9sjPkNzRxJPmbDQXRdw6oNBUOhmyByPIjQ9x9rHck47QjGaCOqpc3AXA4g/M3vBHmCN6la/VeXkEGxRC4iZqJ2QRmR5yHry71KoqKWtnbBCMz6DeTyH6alQsGZJS81A/mvfdfWy9pbBTthFCTlsW2d5aAGk+vmpW5pKplTEJGeI4HgvHMTw2XD6gwyeB3OG4/cbjkikqvRBNl0Ak2GqhY6tlOIVbY4tBkD7nu+gXqeEUzcDwx89Tk49ojfwawc/qTuRLw6tNFI6CfIX8j9j+qax7CG4vAysoyC62X+5vDk4Z68weUrWMe17dppuOIXmcsb4nlkgLXDcRY+qJSQMzYaqCVm8WxRjmGCE3vkTu7hxv+ndvujPRyVkgrKsbNs2tOt/5jwtuGt8za2aEhmBl1KL5Sa//AJP5kU9L0wazESBnB8txrfe8cRutvAuM0n5+c1HpsUqKL9zM24G45Edx3j8Bsplf0dosWHxVJIGl28ZtJ5jKx46cwSk/Mfmpz+kMduyw35kfqqiLoNOXfvJgByBJ9bIq+OGpxSXbfk3juA4N4n8O4K7nqsP6O05ihzkO693E8XHcPL/aNVsWo/6w790fxMWlmjbHC1jRYCwWKwieSeufLIbucCSfFv4OAyW8qGtSiEIhCIQiELHaxfq1b0ClNe2M7btBn5KNWQvmgdFGLudkBzOQ1XOqlMDEODhyBBHUKRSYjDU5NOff+H0Wexbo/U4c0Pd2m8QDl36gDxUPpObmCPnipQfHKLAghVctNVUbg57XMO45jyI+6pwEz8DTXv1bf+I+ydGL15GyJ32/rd91KktaGiwFgoT3ue7aeSTxJufVF1JSFX1uGw1WbsncR9eP5mrzCekFVhvZZ2mfynTwO71HK6gdfb7lRnBKuI/unjwJH55rYN6X4ZUN/wARGQebQ4eH9gh+c/eutwOpkdeZ48y4/nikydMaCBtqaInwDR9/+1Sr+joYaVtmDM6k6n84LFYpjNTiL9qY5DRo0H3PM+FhkhCZxDDY6sX0cN/0PL2UnBMfmwx2zbajOrfq3geWh5aqPn53qiaMSocmglv/ACb9x6LZvdgOM9p5AeeJ2H/Ta/7gkH5BSv21WnIMF/6XfdNjohhTO06R1ub229Gg+qLjaGurnh05IHPLyb/bvSpMZwfB4jHRgOdwbnf+p+fuTyUwtG2hhbB1Fuz+Z9/NYOTF6uSs+NLrP3cAP5bfy8t+d8zdQs7Lh1XRP6ynJI5a+I3+R8FuqfHcLxaEQ1wDXcHaX4tdu8wd2eqfPzKBj1SzJ7RfuI+qD0LoJDtRyOtyLSPPZ+6JDpMQxDs2s3us3xJ17rnuT0cGCYJ+8LgXjidp/gBp32HMpCv8Pw5lI3i46n6Dl7rFY5jsuJvAtsxjRv1PP0GgvmTMJdbh8NUO1keI1/UfgTWE45VYa792bsOrTp3jgefmCoj5x9yoTg1ZCf3L/Ilp/PFbNvSvCqplqqMjk5oePDX2CR84rhwqvmyldlzcT910dJcEpRenjz/2xhvqdlIVvRYRFTEPPadx3DuH19lmMX6UVNe0xMGxGdwNye88OQ8bqVbLMokSRMlGy9oI5i6dhqZad23E8tPEEj2UsaTgBPQD3KL8FSR9oxtHh91ZtxXFao9UyV7idwJv6WK9CiZgwDvkwOOJT0lTFHHtk5fncmIMKqp6k0+zZ++97DK+ZF9fVbBqU2LQ+CD/AGRxHpMUI1sNQyzDmN3mr+jwaqw+qJlHZLSA7cT2T3+YW7ptXCIQiEIhCIQsdrF+rVvQKch/zAoOJf6STuK5sQnp8MpZs3MF+Iy9lnqTpBiNLlHKSODu0PXMeBCu7NYalQSJjdJw8AVnqh0VJIWwSvuNdCBy1H1WzpZp8Sga6vp4y05jMg57wLOtfvBOtrLxbC8G6+ARviD6lKon1rm7cDmuG8G4Plp43UbGZMKe5sVYx8Z1DmhpB3ZGxOXAtBGWWipVHgxDQ3nez8CpTKrEIz+8hLhyI+l1AqaHAapg+GqBG7iQ7PwcWjxR92BdvTvmI9S4zF3Nd++icB/SfqUT9F6eWMGiqGudvu8W03bLSb3R4aBg6TwuketKjx2mLrONvP6BN1PQysjiD4jtuyu3Id9iXZ+Sl1MQDeaeU4qQzFqVzrbVuZUOforiEUIkDdo5XaLki/obb8+66Gibt6WxyMnyTzK+ne7ZDh33FvNRZej+IRQiZ0eWWQvtC/EWQ0HRejDjh7M062pic7ZDs/zwUWTCayOHr3RkN45X1tpfa9FGxdF6DHFL61m1sXz4Jn4Gp6j4jYOx/Nu1t36qNmYmDHGMF3rGh2zfPgkCkndD1wYSz+a2XmoFMxMGOMGPNKMgB2Sc+F0htLI6PrWxktH8WybedrIGmJgxxgx5rhc0GxOaGwyuYXtaS0bwDYeOiBpOQJ6AoLmg2JQyGR7S5rSQN4BICNYTkCegJQXNGpXY4JZASxpIHAE+yNpk5AnoCfYh0jW/MbeK5DSSTAmKMutwaT7BTSpF30RPRcfI1nzmycpqOaov1DC62ttymlRc6bomM8h7VySVkYBebJdJQ1FWS2Bm0RrmBa/eRwU06BJIwEcTCakq4YxdzlJpMFrapxaxlra3yH6+CinTkkFzRG8n2JiTFKZgvtg9xCmUnRnEJ5HMcwstvcDY52yyz+yhgbJDnQBvAmVHlxyla3sm54Z/aym0vQ6uklLZhstF+1kb57htXF9cx4L027exvFu6BHmm3YztN/dRuJ/py9/opMPRNkc5+KmaGZ27VnHhe4t5FQHgGbsjcCZ/qh1XXyNsyEg8SQPQpLMPwKmnMktSHt3NALreLSb+X3UisQ680AdBl4FBhxKVuw8tA8SfqusxDAKSczwMe53CwDR3A2t6q6sliqVSXA+OXsVVWF0B6l8rnW3Dsgb9c89+ivKCpZVE1jKdrCdHu7Tjuvbs2G75s+5UbbYnUz3t+/OfNSsNgoKg2LTtDc438crX8lWY5ieMUoDmyDqzldrQLHgdraIvuIKzOo/17v3R/GxXUsMcUdo2gZ7hbiqPCauoqKsmZ5d2TqSd7dOC3lRFpkQhEIRCEQhY7WH9WregUpjww7R0Gfko1ZE6aB0bdXZDvOQXNVJp8RpZrbDx3HI+qytbgOIUoPWRG3Edoel7eNltOhtJNDADEgRw8VgqoS08ro5Nffn4r0iNzKuJs0B7J9OR4EaWWH0zaQ9+G7f5rRdG45bPld8psBz/ALLL9LZog2KnHzglx5C1rHv1tyvwWPWoWKWwaC0Yx7bzoJPPJYnEcSkknc0Ps1pIsDbTK5Xo+GYbBS0zHlgL3AEkgHUXsL6AaZa6lWWm7G2m4XDE5iT871OwWuM0hgkO1lcXzItbLPdmq7pBRNhgFVT9g3AIb2Qb3zsLZi3jfPRYyPnNX7qKnd80bfILMMxavZ8s7/8Am76lXmjdHmqTuA5BUOK/CU5EbIgXHPfYDwIzWtwKoxKpaZpahwYDYDs3J35lpyF+GZ4WVfSmhtkLwxG+dyr6IUssojmj1yBBdruvcnVW+I1dfFA6ammvsi5DmsOQ1sQ0G4Ged78ljAfnH4rQfsSlGlx4rKjphiW/YPe39VILsgT0BKbkwinY0vMjwBn836J6HpXiEzhC2KNxcbW2Tnf/AK7fl1k2aIq3ZvHpePlwWfdNFt5F9uO0L+VvqtcySoEWw4RX4Bjtnuvtaf8AT4LHFzmy2XDcRe/JXsWGMmYJGTPIO+/5osxP0mnpHupn0sYtkQNDf0II8woZUIEAkA/tfknTg5OZmf5piPpb1TSxlLGAdwyB8AFXsFB7zdYSOPew9ir8QgZTAbcr3OOgv9TewVvguKy1IcIaeONg1IG/gALXNuYsN+gVa16PqUhMmN8OPrwUWk6qpkEcj3gnTtXHdpkplbV1FDCZaWKMtGZAYWkDjYOIIG/MEBWIcRvPmVd/sWH+J7z/ANQ+yy46X1jfkjjHc0/+yqWagXuDRGPX4qJW4fRUsXWOBJ0A2tSp+GY/itfP1TXNaALkhug0yudTcD13LLV9XiGyDj0zVHDNEx13xAjh2vS7itHO+plZsx1Dmu42YfPsD0IWEI+YC2MVHRuaHsjbYi4yG/vXndTi2KNkdHLO4EEg2cRmDbdZJUtsbG/K0DuAVbJUzSf5j3O73E+5Wyav2OmWSYJOchYXEqwzVDw86EgDhY2XpOGUzKOjj6ofM1riRqSRfyzy4BWGn6DGuF3DP59asej9W50pgv2bX7rEad91VdKKRjqZtURZ4cG34gg5HiRa45XWKWsWFWc0FpMMF10COKwmM088NS59uy43B+i9LwSoiq6KONh7bAGlu/LK9t4Ot+OSoadtwqGBlPgncDa5k3XzHZaAdcrk8LpvHmudSfCwsL3uIyaCdkA3ubacM+Z0V5qN+sP/AHR/ExaN9bBP2I3XI7+apMNwito5etqI9kEEDMa3B0BJW8ppXiIQiEIhCIQsNrNbqTaFRjqjA9zSGtL2hxPANmSU9CDtgqFiQPwkncVoVSsXAAxhvjHpPBOS4bTSkl7bqhi6SYlFG1jJLW5C9uB3W8L80e5sC6HA9QQq/wDYlj2JCBu3+h+6vHdMY3Rjag2n78wL5biBf0UPYIkOBJzEEEeASmx4ow7IcCBxAHsm539G5IxKWuDjqGl1wTrk7Kw4gZqXUHBoduO+QhtfXB2y6EOI4G3vdEvR/CupE7KotabWLgDrmL22VdWO11KQwBg8sPArP4hAJ5jI1jmk6i1xfjutzWow+mMFKxj5WvaANl3y5bh/EDyN9OOqt7XaS8y49MCp+Fy0VDcvJ2zlcttYcBqqfG8KxSvDWRNb1YzAD7knS5JAGmg3XOZVAFXjcWo3aSehHuFl39GcVZrCfAtPs5X+i7fsncjwIVBjUcdQ8TQSNJtYjaAPIi5C0uAMqaeE0tVC9udw7ZJGeoOyDbiDpmb2yvc6X0ptRAB6qLhWHPfO2SUgNab6i5I03qTi9WKalfFE1znuBbk11gCLEk2tpoBnfWwWIhbkOB0K83dG9vzAjvBXqlUuuB4GVFxCnfPTPjZqRl4EH1tZTMIrIqWtjmk+UE37iC2/he/gtobppmzzHv8AJeeOZUB/Vlp2uFs16gGxuHXNeNj+a42fPRazaa15xdxK3uE00lPStZJ82Z7r7l5vj1dDVVrnxHsgBoPG2p8725WVOVY2VPcLI6EtwpuM5H3LK9IaWfrGzxi4tY5XtYn0z/LrcdF6yB0DqVzgH7RcM7bQIAy5i2mtrW0KvtOaVa9sNIx4ZKowulqKioYQDsggk2yyz81dYpVQ0FLJ1pG05pAbvJItpwF7k6eJC1+V6FYryzabxVey1ixwcJwVTi9J8VBstcA4G4zt4fm9X+AVhpKnacwljhsmwJtmCDztbyJ32WZtenJZGM8/esUKGdz9l5DeZc23vn4L0DrIo29a0OdyaxxJ8LZeNgsBPzIW3irqKCJsYkFmgDjp3LBT4NitXO+YwEFxJ3C1zpmRpooB+cfgkHG6MZBxPcD9bJ6PohijtWhve4fS6urHaXsMNvY7oVDiDKerf1rI3gnU2Fj7rV4RSVVI0UtRNG62g2jtDfbQXHK2XGy81y974d9LmR1UigZPSxl0EOurnOv6C2X4UxidPQ1dS2mqqmxGjGtsNL3JO0L23kjkMzemacOgkDmJIVgBikrNraa3kBn/AN33VS5nR2mn6lzXP/3F126f7D4W2VJDQ7MkcQLvqXRhlRI28szr8L2Hoh3SDDqacClpmFn82z2vC4B8yoLhelrcODsZ6pyLBaZo7QueOf1y9FGqul9a+YOhOywfwkA37yAD4Aq+0Xp9lmqGrVa4hzSwCm0GCSHTBIw7p9SmGlayPYjG9cwysqMQrnSSnMMPd8zdNVsFDX+xH6T3s9Ok/wBrQQEwYHjctGYHjcs9o/SdGuJo1WVAM7jg6OoGI8U0WkahNlpGqu1xcWA1p1op2NoEX6rxLKYMYfecfst9u7fDscReU5HGXlc40prHarRO0rFrT/6dKabehI7zvEqcynY1TWwtasfo+i0VGwBn7inbBQsYH+Bl/pWcQvM0QhEISELlgpLjESY4SY8knZaDtWzTxmlLOrLjs8Lm3lovZrui7JjhhuSOpj2tu2akHEaowiDrDsC2WW7TO1/VHViW3TEcYx80yaGBz9stB8reSljHq9tP8O19hxFw7W+oP4EFQXYut6ximXYVSl+1sjusLKVH0pxBlP1Idn/MSS7W+8kHh3KA5t2C0T96SPUmn4LSufe2XDP7qTF0wrmU5jOb8+3l7bNstEbcjFuPGfcmnYDTF1wLDhn91Ih6aVTYC2QXfnZ2QHK4tu9eSlhbGIdO6DguOwOLaGwSB3m6ch6Zy9S4TMu/OxAGzyuL370plsG9fndBEetD8FFxsSOA/qz9lyn6XN6t3xELS/dZotple7r68NyikRHeL55ER61x+DOuNiV1ubvsEUvSyHYPxMDdrdssFvHadfX0U0i37Rf4Ee9EmDv/AIJXeLvsEUnSmmIPxNO2+7ZYD53KUi37Rf4Ee9EmDu/gld4u+wXKTpVT5/E07d1tlg8b3I5WUUiMbxeeEEeuV2TBb22ZHeLvsEUnS5rXO6+Btt2w0X8bu9lLC2TeBI3QfaiTA4nAWJvzK7TdM5WPcZYxs7tkWPjc+yhhaCZbI3CSEo4DS7IAFj4/dNRdNKxsrnPAc3OwyFs8rmxvlluRjwCTdBHA7vFPfsel2QA3Pj/e6is6W4g2Z0hddpvZptYXOWYAJtpnqjasOJAb0jBPDDqYNDQwd9hfzsog6RYgJzMJDnfskktF+Aup27pvAweXwUgQRhmxbJQjidUag1AfZ539/AZheS8kzJnjvTgY0N2QMuCjPqJnymZzjtnfex0tu5ZLyUoZaJpxLjd2aIXEQhEIVlpX6I9L3FdC0nRf/Vu/oP8A5NWMXVulDBdcHNJa8ZOaS1w6EJJaDquEA6rqeoWnn2mk9tXGrRIBcBF9rhLXEDAHAgxw5qtnj2HZKBNHsOyWB7RtB1dr+lMaX0ywNeGiXMuk96N7McYyglPU0oA2SnaeQAbJWlMcCJBkKapar2R0PaTx9yDooOKRvko5GMFyRotitFjewAujHgcpUdlQ1ztlYWpweWCHrSQbajh9/RW6eJA1VY2N7gS0E24DRF1IRCEQhEIRCEQhEIRCEQhEIRCEQhEIRCEQhEIRCEQhEIRCEQhEIRcLgNSnI4ZJL7DSbcASvdCkXuDW5lJe8Mbcp2lpX1Eojbr7WVnp2iWANdEzu5A/ELkMokutZguGyUlW5xN2lhF+d25eixCeWpU0WOe8Mptc95yY0ST8BzOSS5waLlcc4AXK6vqToB1kou2kGrVIc+MQ2BDWA74E48SVWTSbbrqvlk23LYk0mlrumdTLLaCXXTSqH7dIhpJ/aEXXdSJ5p1kzmp1krmrmesuiqljr7JxvgtDmPi4SDhxIkEEeR3qbFLthTI5NsXVOvp572hrjEb4zjmuMhY120mjTROBDxcHccwsronTtNtJzX4uJziZ4ZZJqaFz33ao7aJkXZgbZqjRFpZUqBrxdEE558vngnZi5kYsqh3R6KOUyudtNN+za1r876DhZVLfVpsfdB9pXKd7nNJcoFdgcj3B9KzLeLgeV1dWyxbNocXAzE8pSY6jadYhM1OBmOHbjcXOG62vdbP3VOhZXPBc0SBvlOSTtYbFQqbCaidpd8vfcfRUmtJMAEnhvTm20N2tyhNp5HS9SBd17W7vzVHtIMEEHmhj2uFwuz00sDtmVtj+cFEI2m3tfNJMEoZ1hadnjbJF0kDVIaxzzZoJ7hdF1JRC6QRkUlC4iEIhCShCSuXCUGOIJANhy0UgTkgkAXK7HG+R2ywXKg80BwIuF2SJ8bth4seCqVKDmgFzSAcpTbZmONgpU+G1EMfWPGXfp3qpZ7G57S4RA4+5JknDDaykUWEvqo+s2rDdle/qLKlZWh9QMLgJmeOGeC7JLss2gikwqWScslaQ0XubGxtuBItn7LzpItpOi9M5YfBcglMgN1OqOj8jnf4bTfc6fe6rWytRFEOZF6BvxJ4JiN0hksVbPwaCRnUtaAeNsxzO8+eatdHafbTDw8Re6HwTlRC5zrhTKXCxSR7DDfO9zksQ7TBFS+xxwJIAE4cDxTuw3Y2CpcdDTsJcGjaOptn5q90fQtGkKhbTDJY2SXkta0ExuBMmPUmwWQjvTo2YQtq0d2cNztFdzv2KQuN6FxkkdITTqpx0TTqknRbhovRNGztu0KbWDfAxPpOOLvEqO5xdqmHOLtVepKSiEIhC1TtF0Lt7NtGCalCXiMyz7bfIA9WhPQv2XJ6F+y5cka4HIyrG6nIWDgiyEAjIkeK5ZC9bR3EHqPgu5ozVzU0lVc0NcbwG6Y/qm2xtabgJDWNabgK4sGnX0mlobgceMFJkhDzcpMkQeblLBpo06gf3jiZBnfwXZGBzNkZJL6eMjIAHjbPzVXSOnto6QbuHDP1LkEYjvcph+H08w/ftDvPJX9p1kY6iGDBwAG6BzTLICH3vkuOo2vBjd8py8E0Np2mwPFQtk5HPwS6iNzyC1NRYZFTAiAZHXPP1VtT0s3agkDZ3pjfHmnNh3U7O9MnA4DN8Rnta2y2b+V+euuau9MaXpucDTg8dwTdNG5pN12pwllYAJCRbeLX7s9yrM0rR2EEC/BniSm3xyGS480tmHNjj+HAu21u/mee/vVHQ+lKYcdqBlhOInenaljnAWTFLgjKMlzCXE8QLjutx39yt7TpNm07oBZI3xhvhKja8RWOq5JgMM0vXuNjrs5WNuPfvV1pnTNIgbMtnyAHNNU8bmuucgn6jDWVbdiW4A3i1/C915sWsFIUS18XpOQmfnmuTROc+4TkNA2nYIoswONr+OnsrLR2sAp1LxgiCMAZEp6Zm22wOaTDhFNTkuhFief5ZUtJacvvll4D0c+aIWbDSDvT/7PgkIfK0EjTkvdu1kfUYG3CMpM8OHBIjgDXXTradt+1mOFla2bTNVgIbkeJnxTj4mvNyE46Fh3W7lafpL5kEAzM4zPFOWytuTlsrblFWu9xlzySuNbsiwQ0bIsFTLeJJ8Uqy6gYOC5YIUrqF0bsls3ctFX7z2M/gbeP8A9ig1J7QCiVJzAW/qMoyIQiEIhCIQiELD6V1Ystok1aLbx+22WP8AFzYJ8ZS2yOboUtsjm6Fatb+zNudCu4fs1Wh/hebBHkU82pI1TwqDvCwFs1EtrMmMqD+7qD2Pup4VLTqnROwrDWnRNop/WUKzeZpuj+ICE4JWnelh7TvViKg4hLuEtegV1ClCEQhRCEKLo4BFkJcHALlghRcHBFgiybMcEWC5ZLg4IsEWU3BwRYLtkujgF2yFMIQiEKUIRCFCELyagG8ea5cIVxZ7LUqfV0qj/Qpvd7AkmRo1K4XAalZWzao21+VncBxe5jPUTPqSDUMCbMzBvWYsnZvaHfWVaVMfsh1Q+Ruj1po1Q3BINQNwWwWDs5szMarqlU8C643yZB9ZTTqhxTRqHHRbXYrHTpMDKTGsYMmtAA5nDfzTJJOZTJJOZVdcXEQhEIRCEQhEIRCEQhEIRCFQtFkp1PrGMf6TWu9oXQSF0EjRY2vqpYnZ2akPRYGfhhK6x3FK6x/FWFXUCwnKm5vo1avvcUrrn8Urr38VZ1ezaynKpXb0ewj1sKUKh6UKhytqnZlT+zaKg6tY72QlfEuXfiTwVs/sxdutQ8aHvFRd+KPBK+J5Kg/s0rbrRTPWm4ewlK+K5LvxI4K3f2cWvdUs56uqD+QrvxQ4LvxDV4/6dWz71n/zKn/Gu/FNXfiGp/06tn3rP/mVP+NHxTUfENXodnFs+/Zv46v/ABrnxTVz4hqqM7NrTvq0B02h9wXPihwXPiRwVdnZnV32imOlNx/mC58VyR8SOCr0+zE/atXlQA9ZeVw1R4LhqeSu6fZnR+1XrH0dm32tKT8S5J+IdwV7R7PLEPpNqP8ASquH4ISTO9J696v6Gp9iZlZqZ9KX/jJSDI7ikmV53rJ2bRtGn9XSps9Gm1vsCSXE6pBcTqVdLi4iEIhCIQiEIhCIQiEL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bristolchildrenshospitalfriends.org.uk/wp-content/uploads/2014/02/ur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11409" r="5882" b="5882"/>
          <a:stretch/>
        </p:blipFill>
        <p:spPr bwMode="auto">
          <a:xfrm>
            <a:off x="7807872" y="160338"/>
            <a:ext cx="99322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6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1143000"/>
          </a:xfrm>
        </p:spPr>
        <p:txBody>
          <a:bodyPr/>
          <a:lstStyle/>
          <a:p>
            <a:r>
              <a:rPr lang="en-US" dirty="0" smtClean="0"/>
              <a:t>Hash: Birthday attack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rgbClr val="00B050"/>
                </a:solidFill>
              </a:rPr>
              <a:t>Birthday paradox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willekeurige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verzamelen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kamer</a:t>
            </a:r>
            <a:r>
              <a:rPr lang="en-US" dirty="0" smtClean="0"/>
              <a:t>, </a:t>
            </a:r>
            <a:r>
              <a:rPr lang="en-US" dirty="0" err="1" smtClean="0"/>
              <a:t>zodat</a:t>
            </a:r>
            <a:r>
              <a:rPr lang="en-US" dirty="0" smtClean="0"/>
              <a:t> de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verjaardag</a:t>
            </a:r>
            <a:r>
              <a:rPr lang="en-US" dirty="0" smtClean="0"/>
              <a:t> (</a:t>
            </a:r>
            <a:r>
              <a:rPr lang="en-US" dirty="0" err="1" smtClean="0"/>
              <a:t>bv</a:t>
            </a:r>
            <a:r>
              <a:rPr lang="en-US" dirty="0" smtClean="0"/>
              <a:t> 28 </a:t>
            </a:r>
            <a:r>
              <a:rPr lang="en-US" dirty="0" err="1" smtClean="0"/>
              <a:t>sept</a:t>
            </a:r>
            <a:r>
              <a:rPr lang="en-US" dirty="0" smtClean="0"/>
              <a:t>)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als</a:t>
            </a:r>
            <a:r>
              <a:rPr lang="en-US" dirty="0" smtClean="0">
                <a:solidFill>
                  <a:srgbClr val="0070C0"/>
                </a:solidFill>
              </a:rPr>
              <a:t> u</a:t>
            </a:r>
            <a:r>
              <a:rPr lang="en-US" dirty="0" smtClean="0"/>
              <a:t>, 50% is?</a:t>
            </a:r>
          </a:p>
          <a:p>
            <a:pPr lvl="2"/>
            <a:r>
              <a:rPr lang="en-US" dirty="0" err="1" smtClean="0"/>
              <a:t>Antwoord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253</a:t>
            </a:r>
            <a:r>
              <a:rPr lang="en-US" dirty="0" smtClean="0"/>
              <a:t> (via </a:t>
            </a:r>
            <a:r>
              <a:rPr lang="en-US" dirty="0" err="1" smtClean="0"/>
              <a:t>kansberekening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willekeurige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verzamelen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kamer</a:t>
            </a:r>
            <a:r>
              <a:rPr lang="en-US" dirty="0" smtClean="0"/>
              <a:t>, </a:t>
            </a:r>
            <a:r>
              <a:rPr lang="en-US" dirty="0" err="1" smtClean="0"/>
              <a:t>zodat</a:t>
            </a:r>
            <a:r>
              <a:rPr lang="en-US" dirty="0" smtClean="0"/>
              <a:t> de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2 </a:t>
            </a:r>
            <a:r>
              <a:rPr lang="en-US" dirty="0" err="1" smtClean="0">
                <a:solidFill>
                  <a:srgbClr val="0070C0"/>
                </a:solidFill>
              </a:rPr>
              <a:t>willekeurige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mensen</a:t>
            </a:r>
            <a:r>
              <a:rPr lang="en-US" dirty="0" smtClean="0"/>
              <a:t> in de </a:t>
            </a:r>
            <a:r>
              <a:rPr lang="en-US" dirty="0" err="1" smtClean="0"/>
              <a:t>kamer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verjaardag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, 50% is?</a:t>
            </a:r>
          </a:p>
          <a:p>
            <a:pPr lvl="2"/>
            <a:r>
              <a:rPr lang="en-US" dirty="0" err="1" smtClean="0"/>
              <a:t>Antwoord</a:t>
            </a:r>
            <a:r>
              <a:rPr lang="en-US" dirty="0" smtClean="0"/>
              <a:t>: </a:t>
            </a:r>
            <a:r>
              <a:rPr lang="en-US" b="1" dirty="0" smtClean="0"/>
              <a:t>HEEL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minder: </a:t>
            </a:r>
            <a:r>
              <a:rPr lang="en-US" b="1" dirty="0" smtClean="0">
                <a:solidFill>
                  <a:srgbClr val="00B050"/>
                </a:solidFill>
              </a:rPr>
              <a:t>23</a:t>
            </a:r>
          </a:p>
          <a:p>
            <a:pPr lvl="1"/>
            <a:r>
              <a:rPr lang="en-US" b="1" i="1" dirty="0" err="1" smtClean="0">
                <a:solidFill>
                  <a:srgbClr val="7030A0"/>
                </a:solidFill>
              </a:rPr>
              <a:t>Dus</a:t>
            </a:r>
            <a:r>
              <a:rPr lang="en-US" b="1" i="1" dirty="0" smtClean="0">
                <a:solidFill>
                  <a:srgbClr val="7030A0"/>
                </a:solidFill>
              </a:rPr>
              <a:t> het </a:t>
            </a:r>
            <a:r>
              <a:rPr lang="en-US" b="1" i="1" dirty="0" err="1" smtClean="0">
                <a:solidFill>
                  <a:srgbClr val="7030A0"/>
                </a:solidFill>
              </a:rPr>
              <a:t>vinden</a:t>
            </a:r>
            <a:r>
              <a:rPr lang="en-US" b="1" i="1" dirty="0" smtClean="0">
                <a:solidFill>
                  <a:srgbClr val="7030A0"/>
                </a:solidFill>
              </a:rPr>
              <a:t> van </a:t>
            </a:r>
            <a:r>
              <a:rPr lang="en-US" b="1" i="1" dirty="0" err="1" smtClean="0">
                <a:solidFill>
                  <a:srgbClr val="7030A0"/>
                </a:solidFill>
              </a:rPr>
              <a:t>een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b="1" i="1" dirty="0" err="1" smtClean="0">
                <a:solidFill>
                  <a:srgbClr val="7030A0"/>
                </a:solidFill>
              </a:rPr>
              <a:t>exacte</a:t>
            </a:r>
            <a:r>
              <a:rPr lang="en-US" b="1" i="1" dirty="0" smtClean="0">
                <a:solidFill>
                  <a:srgbClr val="7030A0"/>
                </a:solidFill>
              </a:rPr>
              <a:t> collision is </a:t>
            </a:r>
            <a:r>
              <a:rPr lang="en-US" b="1" i="1" dirty="0" err="1" smtClean="0">
                <a:solidFill>
                  <a:srgbClr val="7030A0"/>
                </a:solidFill>
              </a:rPr>
              <a:t>zeer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b="1" i="1" dirty="0" err="1" smtClean="0">
                <a:solidFill>
                  <a:srgbClr val="7030A0"/>
                </a:solidFill>
              </a:rPr>
              <a:t>zeer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b="1" i="1" dirty="0" err="1" smtClean="0">
                <a:solidFill>
                  <a:srgbClr val="7030A0"/>
                </a:solidFill>
              </a:rPr>
              <a:t>moeilijk</a:t>
            </a:r>
            <a:r>
              <a:rPr lang="en-US" b="1" i="1" dirty="0" smtClean="0">
                <a:solidFill>
                  <a:srgbClr val="7030A0"/>
                </a:solidFill>
              </a:rPr>
              <a:t>, maar </a:t>
            </a:r>
            <a:r>
              <a:rPr lang="en-US" b="1" i="1" dirty="0" err="1" smtClean="0">
                <a:solidFill>
                  <a:srgbClr val="7030A0"/>
                </a:solidFill>
              </a:rPr>
              <a:t>een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b="1" i="1" dirty="0" err="1" smtClean="0">
                <a:solidFill>
                  <a:srgbClr val="7030A0"/>
                </a:solidFill>
              </a:rPr>
              <a:t>willekeurige</a:t>
            </a:r>
            <a:r>
              <a:rPr lang="en-US" b="1" i="1" dirty="0" smtClean="0">
                <a:solidFill>
                  <a:srgbClr val="7030A0"/>
                </a:solidFill>
              </a:rPr>
              <a:t> collision </a:t>
            </a:r>
            <a:r>
              <a:rPr lang="en-US" b="1" i="1" dirty="0" err="1" smtClean="0">
                <a:solidFill>
                  <a:srgbClr val="7030A0"/>
                </a:solidFill>
              </a:rPr>
              <a:t>iets</a:t>
            </a:r>
            <a:r>
              <a:rPr lang="en-US" b="1" i="1" dirty="0" smtClean="0">
                <a:solidFill>
                  <a:srgbClr val="7030A0"/>
                </a:solidFill>
              </a:rPr>
              <a:t> minder </a:t>
            </a:r>
            <a:r>
              <a:rPr lang="en-US" b="1" i="1" dirty="0" err="1" smtClean="0">
                <a:solidFill>
                  <a:srgbClr val="7030A0"/>
                </a:solidFill>
              </a:rPr>
              <a:t>moeilijk</a:t>
            </a:r>
            <a:r>
              <a:rPr lang="en-US" b="1" i="1" dirty="0" smtClean="0">
                <a:solidFill>
                  <a:srgbClr val="7030A0"/>
                </a:solidFill>
              </a:rPr>
              <a:t>, maar </a:t>
            </a:r>
            <a:r>
              <a:rPr lang="en-US" b="1" i="1" dirty="0" err="1" smtClean="0">
                <a:solidFill>
                  <a:srgbClr val="7030A0"/>
                </a:solidFill>
              </a:rPr>
              <a:t>toch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b="1" i="1" dirty="0" err="1" smtClean="0">
                <a:solidFill>
                  <a:srgbClr val="7030A0"/>
                </a:solidFill>
              </a:rPr>
              <a:t>nog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b="1" i="1" dirty="0" err="1" smtClean="0">
                <a:solidFill>
                  <a:srgbClr val="7030A0"/>
                </a:solidFill>
              </a:rPr>
              <a:t>moeilijk</a:t>
            </a:r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http://watstat.ca/contest-entries/Michael-Overmeyer/thum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9404" r="6158"/>
          <a:stretch/>
        </p:blipFill>
        <p:spPr bwMode="auto">
          <a:xfrm>
            <a:off x="6459109" y="0"/>
            <a:ext cx="268489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Hash: Birthday attack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Waarom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pPr lvl="1"/>
            <a:r>
              <a:rPr lang="en-US" dirty="0" err="1" smtClean="0"/>
              <a:t>Omdat</a:t>
            </a:r>
            <a:r>
              <a:rPr lang="en-US" dirty="0" smtClean="0"/>
              <a:t> het </a:t>
            </a:r>
            <a:r>
              <a:rPr lang="en-US" dirty="0" err="1" smtClean="0">
                <a:solidFill>
                  <a:srgbClr val="0070C0"/>
                </a:solidFill>
              </a:rPr>
              <a:t>aantal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connecties</a:t>
            </a:r>
            <a:r>
              <a:rPr lang="en-US" dirty="0" smtClean="0">
                <a:solidFill>
                  <a:srgbClr val="0070C0"/>
                </a:solidFill>
              </a:rPr>
              <a:t> (mappings)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exponentieel</a:t>
            </a:r>
            <a:r>
              <a:rPr lang="en-US" dirty="0" smtClean="0"/>
              <a:t> </a:t>
            </a:r>
            <a:r>
              <a:rPr lang="en-US" dirty="0" err="1" smtClean="0"/>
              <a:t>toeneemt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toeneemt</a:t>
            </a:r>
            <a:endParaRPr lang="en-US" dirty="0" smtClean="0"/>
          </a:p>
          <a:p>
            <a:pPr lvl="2"/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het </a:t>
            </a:r>
            <a:r>
              <a:rPr lang="en-US" dirty="0" err="1" smtClean="0"/>
              <a:t>probleem</a:t>
            </a:r>
            <a:r>
              <a:rPr lang="en-US" dirty="0" smtClean="0"/>
              <a:t> van het </a:t>
            </a:r>
            <a:r>
              <a:rPr lang="en-US" dirty="0" err="1" smtClean="0"/>
              <a:t>bijhouden</a:t>
            </a:r>
            <a:r>
              <a:rPr lang="en-US" dirty="0" smtClean="0"/>
              <a:t> van het </a:t>
            </a:r>
            <a:r>
              <a:rPr lang="en-US" dirty="0" err="1" smtClean="0"/>
              <a:t>aantal</a:t>
            </a:r>
            <a:r>
              <a:rPr lang="en-US" dirty="0" smtClean="0"/>
              <a:t> private keys </a:t>
            </a:r>
            <a:r>
              <a:rPr lang="en-US" dirty="0" err="1" smtClean="0"/>
              <a:t>bij</a:t>
            </a:r>
            <a:r>
              <a:rPr lang="en-US" dirty="0" smtClean="0"/>
              <a:t> symmetric encryption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35444"/>
            <a:ext cx="4495800" cy="272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96" y="4149731"/>
            <a:ext cx="4352266" cy="27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0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</TotalTime>
  <Words>884</Words>
  <Application>Microsoft Office PowerPoint</Application>
  <PresentationFormat>Diavoorstelling (4:3)</PresentationFormat>
  <Paragraphs>90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Kantoorthema</vt:lpstr>
      <vt:lpstr>Hashing</vt:lpstr>
      <vt:lpstr>Eenrichtingsfuncties</vt:lpstr>
      <vt:lpstr>Hashfuncties</vt:lpstr>
      <vt:lpstr>Hashfuncties</vt:lpstr>
      <vt:lpstr>Hash: werking</vt:lpstr>
      <vt:lpstr>Hash</vt:lpstr>
      <vt:lpstr>Hash: Birthday attack</vt:lpstr>
      <vt:lpstr>Hash: Birthday attack</vt:lpstr>
      <vt:lpstr>Hash: Birthday attack</vt:lpstr>
      <vt:lpstr>Hash: Birthday Attack</vt:lpstr>
      <vt:lpstr>Hash: Rainbow tables</vt:lpstr>
      <vt:lpstr>Hash: Rainbow tables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cryptografie</dc:title>
  <dc:creator/>
  <cp:lastModifiedBy>Bram Heyns</cp:lastModifiedBy>
  <cp:revision>100</cp:revision>
  <dcterms:created xsi:type="dcterms:W3CDTF">2006-08-16T00:00:00Z</dcterms:created>
  <dcterms:modified xsi:type="dcterms:W3CDTF">2016-01-22T10:06:13Z</dcterms:modified>
</cp:coreProperties>
</file>