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98" r:id="rId9"/>
    <p:sldId id="280" r:id="rId10"/>
    <p:sldId id="283" r:id="rId11"/>
    <p:sldId id="301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9" r:id="rId26"/>
    <p:sldId id="297" r:id="rId27"/>
    <p:sldId id="300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456" autoAdjust="0"/>
  </p:normalViewPr>
  <p:slideViewPr>
    <p:cSldViewPr>
      <p:cViewPr varScale="1">
        <p:scale>
          <a:sx n="55" d="100"/>
          <a:sy n="55" d="100"/>
        </p:scale>
        <p:origin x="43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77E7DF-7550-4EC6-9E49-17FD57ECFF24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9CC9F-6647-4D01-82F6-3ABB16BDC37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250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881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705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961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514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237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48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484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540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689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680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390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535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gif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PKI Architecture</a:t>
            </a:r>
            <a:endParaRPr lang="en-US" dirty="0"/>
          </a:p>
        </p:txBody>
      </p:sp>
      <p:pic>
        <p:nvPicPr>
          <p:cNvPr id="5" name="Picture 2" descr="E:\Dropbox\PXL-IT Team\stijlgidsen\PXL\sjablonen\logo_pxl_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52400"/>
            <a:ext cx="1965960" cy="123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://imgc.allpostersimages.com/images/P-473-488-90/78/7845/DIQ7300Z/posters/vladimir-rolls-of-architecture-blueprints-and-house-plan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337" y="3600450"/>
            <a:ext cx="4505325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Online </a:t>
            </a:r>
            <a:r>
              <a:rPr lang="nl-BE" dirty="0" err="1" smtClean="0"/>
              <a:t>Certificate</a:t>
            </a:r>
            <a:r>
              <a:rPr lang="nl-BE" dirty="0" smtClean="0"/>
              <a:t> </a:t>
            </a:r>
            <a:r>
              <a:rPr lang="nl-BE" dirty="0"/>
              <a:t>S</a:t>
            </a:r>
            <a:r>
              <a:rPr lang="nl-BE" dirty="0" smtClean="0"/>
              <a:t>tatus </a:t>
            </a:r>
            <a:r>
              <a:rPr lang="nl-BE" dirty="0"/>
              <a:t>P</a:t>
            </a:r>
            <a:r>
              <a:rPr lang="nl-BE" dirty="0" smtClean="0"/>
              <a:t>rotocol (</a:t>
            </a:r>
            <a:r>
              <a:rPr lang="nl-BE" b="1" dirty="0" smtClean="0">
                <a:solidFill>
                  <a:srgbClr val="00B050"/>
                </a:solidFill>
              </a:rPr>
              <a:t>OCSP</a:t>
            </a:r>
            <a:r>
              <a:rPr lang="nl-BE" dirty="0" smtClean="0"/>
              <a:t>) </a:t>
            </a:r>
            <a:r>
              <a:rPr lang="nl-BE" dirty="0" smtClean="0">
                <a:solidFill>
                  <a:srgbClr val="FF0000"/>
                </a:solidFill>
              </a:rPr>
              <a:t>(!)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54163"/>
            <a:ext cx="8839200" cy="3330990"/>
          </a:xfrm>
        </p:spPr>
        <p:txBody>
          <a:bodyPr>
            <a:normAutofit fontScale="77500" lnSpcReduction="20000"/>
          </a:bodyPr>
          <a:lstStyle/>
          <a:p>
            <a:r>
              <a:rPr lang="nl-BE" dirty="0" smtClean="0">
                <a:solidFill>
                  <a:srgbClr val="0070C0"/>
                </a:solidFill>
              </a:rPr>
              <a:t>Online realtime </a:t>
            </a:r>
            <a:r>
              <a:rPr lang="nl-BE" dirty="0" smtClean="0"/>
              <a:t>controle van certificaat (freshness)</a:t>
            </a:r>
          </a:p>
          <a:p>
            <a:endParaRPr lang="nl-BE" dirty="0" smtClean="0"/>
          </a:p>
          <a:p>
            <a:r>
              <a:rPr lang="nl-BE" dirty="0" smtClean="0"/>
              <a:t>B vraagt statusinfo aan OCSP server (naam CA,serienummer, versienummer) – staat in rechtstreeks contact met CA</a:t>
            </a:r>
          </a:p>
          <a:p>
            <a:endParaRPr lang="nl-BE" dirty="0" smtClean="0"/>
          </a:p>
          <a:p>
            <a:r>
              <a:rPr lang="nl-BE" dirty="0" smtClean="0"/>
              <a:t>Verwerking door OCSP en stuurt terug</a:t>
            </a:r>
          </a:p>
          <a:p>
            <a:pPr lvl="1"/>
            <a:r>
              <a:rPr lang="nl-BE" dirty="0" smtClean="0">
                <a:solidFill>
                  <a:srgbClr val="00B050"/>
                </a:solidFill>
              </a:rPr>
              <a:t>Good</a:t>
            </a:r>
            <a:r>
              <a:rPr lang="nl-BE" dirty="0" smtClean="0"/>
              <a:t>: niet op CRL</a:t>
            </a:r>
          </a:p>
          <a:p>
            <a:pPr lvl="1"/>
            <a:r>
              <a:rPr lang="nl-BE" dirty="0" smtClean="0">
                <a:solidFill>
                  <a:srgbClr val="FF0000"/>
                </a:solidFill>
              </a:rPr>
              <a:t>Revoked</a:t>
            </a:r>
            <a:r>
              <a:rPr lang="nl-BE" dirty="0" smtClean="0"/>
              <a:t>: op CRL</a:t>
            </a:r>
          </a:p>
          <a:p>
            <a:pPr lvl="1"/>
            <a:r>
              <a:rPr lang="nl-BE" dirty="0" smtClean="0">
                <a:solidFill>
                  <a:srgbClr val="FFC000"/>
                </a:solidFill>
              </a:rPr>
              <a:t>Unknown</a:t>
            </a:r>
            <a:r>
              <a:rPr lang="nl-BE" dirty="0" smtClean="0"/>
              <a:t>: OCSP kent CA niet</a:t>
            </a:r>
          </a:p>
        </p:txBody>
      </p:sp>
      <p:pic>
        <p:nvPicPr>
          <p:cNvPr id="1026" name="Picture 2" descr="https://access.redhat.com/documentation/en-US/Red_Hat_Certificate_System/8.1/html/Deploy_and_Install_Guide/images/ca-ocs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852328"/>
            <a:ext cx="5029200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862642"/>
            <a:ext cx="4441371" cy="2749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771"/>
            <a:ext cx="8229600" cy="1143000"/>
          </a:xfrm>
        </p:spPr>
        <p:txBody>
          <a:bodyPr/>
          <a:lstStyle/>
          <a:p>
            <a:r>
              <a:rPr lang="en-US" dirty="0" smtClean="0"/>
              <a:t>OCSP in Practice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3031" y="3810000"/>
            <a:ext cx="2580262" cy="3047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 descr="http://www.pgptrustcenter.com/stuff/contentmgr/files/0/5d73fbf991d8f64e0d15095fe24acfcc/files/ocs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3215" y="3543300"/>
            <a:ext cx="5250785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turnlevel.com/wp-content/uploads/2010/06/eValidate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62" y="944336"/>
            <a:ext cx="3377339" cy="2656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PKI sleutelbeheer </a:t>
            </a:r>
            <a:r>
              <a:rPr lang="nl-BE" sz="1800" dirty="0" smtClean="0"/>
              <a:t>(grijze slides</a:t>
            </a:r>
            <a:r>
              <a:rPr lang="nl-BE" sz="1800" smtClean="0"/>
              <a:t>: lezen, </a:t>
            </a:r>
            <a:r>
              <a:rPr lang="nl-BE" sz="1800" dirty="0" smtClean="0"/>
              <a:t>behalve slide 41)</a:t>
            </a:r>
            <a:endParaRPr lang="nl-BE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l-BE" dirty="0" smtClean="0"/>
              <a:t>Beheer van sleutel vanaf ontstaan tot vernietiging</a:t>
            </a:r>
          </a:p>
          <a:p>
            <a:r>
              <a:rPr lang="nl-BE" dirty="0" smtClean="0"/>
              <a:t>CA doet dit</a:t>
            </a:r>
          </a:p>
          <a:p>
            <a:pPr lvl="1"/>
            <a:r>
              <a:rPr lang="nl-BE" dirty="0" smtClean="0">
                <a:solidFill>
                  <a:srgbClr val="0070C0"/>
                </a:solidFill>
              </a:rPr>
              <a:t>De kwaliteit van sleutelbeheer bepaalt de kwaliteit van de PKI</a:t>
            </a:r>
          </a:p>
          <a:p>
            <a:r>
              <a:rPr lang="nl-BE" dirty="0" smtClean="0"/>
              <a:t>Levenscyclus sleutel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BE" dirty="0" smtClean="0"/>
              <a:t>Genereren van sleutel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BE" dirty="0" smtClean="0"/>
              <a:t>Back-up van sleutel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BE" dirty="0" smtClean="0"/>
              <a:t>Distribueren van sleutels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BE" dirty="0" smtClean="0"/>
              <a:t>Opslaan van sleutels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BE" dirty="0" smtClean="0"/>
              <a:t>Key recovery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BE" dirty="0" smtClean="0"/>
              <a:t>Vervangen van sleutels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BE" dirty="0" smtClean="0"/>
              <a:t>Vernietigen van sleutels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BE" dirty="0" smtClean="0"/>
              <a:t>Archivering van sleutels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1. Genereren van sleutels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Geisoleerd proces (private)</a:t>
            </a:r>
          </a:p>
          <a:p>
            <a:r>
              <a:rPr lang="nl-BE" dirty="0" smtClean="0"/>
              <a:t>Willekeurge wijze (randomgenerator)</a:t>
            </a:r>
          </a:p>
          <a:p>
            <a:r>
              <a:rPr lang="nl-BE" dirty="0" smtClean="0"/>
              <a:t>Kwaliteitseis aan sleutel (bv grootte)</a:t>
            </a:r>
          </a:p>
          <a:p>
            <a:r>
              <a:rPr lang="nl-BE" dirty="0" smtClean="0"/>
              <a:t>Creatie kan aan client- of CA-zijde</a:t>
            </a:r>
          </a:p>
          <a:p>
            <a:pPr lvl="1"/>
            <a:r>
              <a:rPr lang="nl-BE" dirty="0" smtClean="0"/>
              <a:t>Meestal aan clientzijde (kleine kans dat derden sleutel krijgen)</a:t>
            </a:r>
          </a:p>
          <a:p>
            <a:pPr lvl="1"/>
            <a:r>
              <a:rPr lang="nl-BE" dirty="0" smtClean="0"/>
              <a:t>Aan CA zijde: probleem om secret key naar client te krijgen</a:t>
            </a:r>
          </a:p>
          <a:p>
            <a:pPr>
              <a:buNone/>
            </a:pP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2. Back-up van de sleutels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4922838"/>
          </a:xfrm>
        </p:spPr>
        <p:txBody>
          <a:bodyPr>
            <a:normAutofit fontScale="92500" lnSpcReduction="10000"/>
          </a:bodyPr>
          <a:lstStyle/>
          <a:p>
            <a:r>
              <a:rPr lang="nl-BE" dirty="0" smtClean="0"/>
              <a:t>Nodig voor sleutel recovery</a:t>
            </a:r>
          </a:p>
          <a:p>
            <a:r>
              <a:rPr lang="nl-BE" dirty="0" smtClean="0"/>
              <a:t>Meestal worden er </a:t>
            </a:r>
            <a:r>
              <a:rPr lang="nl-BE" dirty="0" smtClean="0">
                <a:solidFill>
                  <a:srgbClr val="00B050"/>
                </a:solidFill>
              </a:rPr>
              <a:t>2 privé sleutels </a:t>
            </a:r>
            <a:r>
              <a:rPr lang="nl-BE" dirty="0" smtClean="0"/>
              <a:t>(en dus ook 2 public keys) gemaakt</a:t>
            </a:r>
          </a:p>
          <a:p>
            <a:pPr lvl="1"/>
            <a:r>
              <a:rPr lang="nl-BE" dirty="0" smtClean="0"/>
              <a:t>Een voor decryptie en encryptie van data</a:t>
            </a:r>
          </a:p>
          <a:p>
            <a:pPr lvl="1"/>
            <a:r>
              <a:rPr lang="nl-BE" dirty="0" smtClean="0"/>
              <a:t>Een voor signering</a:t>
            </a:r>
          </a:p>
          <a:p>
            <a:r>
              <a:rPr lang="nl-BE" dirty="0" smtClean="0"/>
              <a:t>Als Anne van bedrijf verandert, </a:t>
            </a:r>
          </a:p>
          <a:p>
            <a:pPr lvl="1"/>
            <a:r>
              <a:rPr lang="nl-BE" dirty="0" smtClean="0"/>
              <a:t>Bedrijf wil aan haar vercijferde data </a:t>
            </a:r>
          </a:p>
          <a:p>
            <a:pPr lvl="2"/>
            <a:r>
              <a:rPr lang="nl-BE" dirty="0" smtClean="0"/>
              <a:t>Gebruik de geback-upte decryptie sleutel</a:t>
            </a:r>
          </a:p>
          <a:p>
            <a:pPr lvl="2"/>
            <a:r>
              <a:rPr lang="nl-BE" dirty="0" smtClean="0"/>
              <a:t>De </a:t>
            </a:r>
            <a:r>
              <a:rPr lang="nl-BE" b="1" u="sng" dirty="0" smtClean="0">
                <a:solidFill>
                  <a:srgbClr val="FF0000"/>
                </a:solidFill>
              </a:rPr>
              <a:t>signeringssleutel is strikt privé </a:t>
            </a:r>
            <a:r>
              <a:rPr lang="nl-BE" dirty="0" smtClean="0"/>
              <a:t>(onweerlegbaarheid dat het van A komt)</a:t>
            </a:r>
          </a:p>
          <a:p>
            <a:pPr lvl="3"/>
            <a:r>
              <a:rPr lang="nl-BE" u="sng" dirty="0" smtClean="0"/>
              <a:t>Nooit</a:t>
            </a:r>
            <a:r>
              <a:rPr lang="nl-BE" dirty="0" smtClean="0"/>
              <a:t> back-uppen!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3. Distribueren van (prive) sleutels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Handmatig of automatisch</a:t>
            </a:r>
          </a:p>
          <a:p>
            <a:pPr lvl="1"/>
            <a:r>
              <a:rPr lang="nl-BE" dirty="0" smtClean="0"/>
              <a:t>Handmatig</a:t>
            </a:r>
          </a:p>
          <a:p>
            <a:pPr lvl="2"/>
            <a:r>
              <a:rPr lang="nl-BE" dirty="0" smtClean="0"/>
              <a:t>Functionarissen geven die echt door</a:t>
            </a:r>
          </a:p>
          <a:p>
            <a:pPr lvl="1"/>
            <a:r>
              <a:rPr lang="nl-BE" dirty="0" smtClean="0"/>
              <a:t>Automatisch</a:t>
            </a:r>
          </a:p>
          <a:p>
            <a:pPr lvl="2"/>
            <a:r>
              <a:rPr lang="nl-BE" dirty="0" smtClean="0"/>
              <a:t>Geef sleutel op vercijferde manier door</a:t>
            </a:r>
          </a:p>
          <a:p>
            <a:pPr lvl="2"/>
            <a:r>
              <a:rPr lang="nl-BE" dirty="0" smtClean="0"/>
              <a:t>Standaard is PKCS#12</a:t>
            </a:r>
          </a:p>
          <a:p>
            <a:pPr lvl="2"/>
            <a:r>
              <a:rPr lang="nl-BE" dirty="0" smtClean="0"/>
              <a:t>(Public Key Cryptographic Standards # 12)</a:t>
            </a:r>
          </a:p>
          <a:p>
            <a:pPr lvl="3"/>
            <a:r>
              <a:rPr lang="nl-BE" dirty="0" smtClean="0"/>
              <a:t>(gebruik van symmetrische encryptie om asymmetrische sleutels te distribueren)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4. Opslaan van sleutels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Kan in hardware of in software</a:t>
            </a:r>
          </a:p>
          <a:p>
            <a:r>
              <a:rPr lang="nl-BE" dirty="0" smtClean="0"/>
              <a:t>Toegang beschermd dmv wachtwoord</a:t>
            </a:r>
          </a:p>
          <a:p>
            <a:r>
              <a:rPr lang="nl-BE" dirty="0" smtClean="0"/>
              <a:t>Medium (HD,USB stick) is alleen beschikbaar voor gebruiker en is zijn verantwoordelijkheid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5. Key recovery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Privesleutel (decryptie) kwijt -&gt; haal hem terug op via back-up</a:t>
            </a:r>
          </a:p>
          <a:p>
            <a:r>
              <a:rPr lang="nl-BE" dirty="0" smtClean="0"/>
              <a:t>Is ook voor helpdesk om een gebruiker verder te helpen</a:t>
            </a:r>
          </a:p>
          <a:p>
            <a:endParaRPr lang="nl-BE" dirty="0" smtClean="0"/>
          </a:p>
          <a:p>
            <a:r>
              <a:rPr lang="nl-BE" dirty="0" smtClean="0"/>
              <a:t>De privesleutel voor signering wordt </a:t>
            </a:r>
            <a:r>
              <a:rPr lang="nl-BE" u="sng" dirty="0" smtClean="0"/>
              <a:t>nooit</a:t>
            </a:r>
            <a:r>
              <a:rPr lang="nl-BE" dirty="0" smtClean="0"/>
              <a:t> gebackupt! -&gt; onweerlegbaarheid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6. Vervangen van sleutels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Regelmatig een nieuwe sleutel aanmaken om veiligheid te verbeteren</a:t>
            </a:r>
          </a:p>
          <a:p>
            <a:r>
              <a:rPr lang="nl-BE" dirty="0" smtClean="0"/>
              <a:t>Wegblijven van gemakkelijke sleutels (zoals bij paswoorden)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7. Vernietiging sleutels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Na verloop timestamp-&gt; key vernietigen</a:t>
            </a:r>
          </a:p>
          <a:p>
            <a:pPr lvl="1"/>
            <a:r>
              <a:rPr lang="nl-BE" dirty="0" smtClean="0">
                <a:solidFill>
                  <a:srgbClr val="00B050"/>
                </a:solidFill>
              </a:rPr>
              <a:t>Enkel voor signeringskey</a:t>
            </a:r>
            <a:r>
              <a:rPr lang="nl-BE" dirty="0" smtClean="0"/>
              <a:t> (decryptie key wordt bijgehouden)</a:t>
            </a:r>
          </a:p>
          <a:p>
            <a:pPr lvl="1"/>
            <a:r>
              <a:rPr lang="nl-BE" dirty="0" smtClean="0"/>
              <a:t>Meestal door cryptosysteem zelf gedaan</a:t>
            </a:r>
          </a:p>
          <a:p>
            <a:pPr lvl="2"/>
            <a:r>
              <a:rPr lang="nl-BE" dirty="0" smtClean="0"/>
              <a:t>Anders moet je een hele procedure volgen </a:t>
            </a:r>
          </a:p>
          <a:p>
            <a:pPr lvl="3"/>
            <a:r>
              <a:rPr lang="nl-BE" dirty="0" smtClean="0"/>
              <a:t>je signeringsprivesleutel mag immers nooit in iemand anders zijn handen vallen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PKI-architectuur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2 soorten architectuur</a:t>
            </a:r>
          </a:p>
          <a:p>
            <a:pPr lvl="1"/>
            <a:r>
              <a:rPr lang="nl-BE" dirty="0" smtClean="0"/>
              <a:t>Hierarchisch-architectuur</a:t>
            </a:r>
          </a:p>
          <a:p>
            <a:pPr lvl="1"/>
            <a:r>
              <a:rPr lang="nl-BE" dirty="0" smtClean="0"/>
              <a:t>Mesh-architectuur</a:t>
            </a:r>
          </a:p>
          <a:p>
            <a:pPr lvl="1"/>
            <a:endParaRPr lang="nl-BE" dirty="0" smtClean="0"/>
          </a:p>
          <a:p>
            <a:pPr lvl="1">
              <a:buNone/>
            </a:pPr>
            <a:endParaRPr lang="nl-B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3295650"/>
            <a:ext cx="7772400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8. Archivering van sleutels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Prive-sleutels die gebruikt worden voor digi handtekeningen worden vernietigd</a:t>
            </a:r>
          </a:p>
          <a:p>
            <a:r>
              <a:rPr lang="nl-BE" dirty="0" smtClean="0"/>
              <a:t>Prive-sleutels die enkel gebruikt worden voor decryptie worden gearchiveerd (zie back-up van sleutels)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Certificaat beheer </a:t>
            </a:r>
            <a:r>
              <a:rPr lang="nl-BE" sz="1600" dirty="0" smtClean="0"/>
              <a:t>– lezen, behalve </a:t>
            </a:r>
            <a:r>
              <a:rPr lang="nl-BE" sz="1600" dirty="0" smtClean="0">
                <a:solidFill>
                  <a:srgbClr val="FF0000"/>
                </a:solidFill>
              </a:rPr>
              <a:t>proof of </a:t>
            </a:r>
            <a:r>
              <a:rPr lang="en-US" sz="1600" dirty="0" smtClean="0">
                <a:solidFill>
                  <a:srgbClr val="FF0000"/>
                </a:solidFill>
              </a:rPr>
              <a:t>possession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5410200"/>
          </a:xfrm>
        </p:spPr>
        <p:txBody>
          <a:bodyPr>
            <a:normAutofit fontScale="47500" lnSpcReduction="20000"/>
          </a:bodyPr>
          <a:lstStyle/>
          <a:p>
            <a:r>
              <a:rPr lang="nl-BE" u="sng" dirty="0" smtClean="0"/>
              <a:t>Registratie en identificatie van de gebruiker</a:t>
            </a:r>
          </a:p>
          <a:p>
            <a:pPr lvl="1"/>
            <a:r>
              <a:rPr lang="nl-BE" dirty="0" smtClean="0"/>
              <a:t>Sleutelpaar gemaakt door client</a:t>
            </a:r>
          </a:p>
          <a:p>
            <a:pPr lvl="2"/>
            <a:r>
              <a:rPr lang="nl-BE" dirty="0" smtClean="0"/>
              <a:t>Brengt pub+prive key mee naar RA</a:t>
            </a:r>
          </a:p>
          <a:p>
            <a:pPr lvl="3"/>
            <a:r>
              <a:rPr lang="nl-BE" dirty="0" smtClean="0"/>
              <a:t>RA checkt of pub key bij prive key hoort</a:t>
            </a:r>
          </a:p>
          <a:p>
            <a:pPr lvl="1"/>
            <a:r>
              <a:rPr lang="nl-BE" dirty="0" smtClean="0"/>
              <a:t>Sleutelpaar gemaakt door RA</a:t>
            </a:r>
          </a:p>
          <a:p>
            <a:pPr lvl="2"/>
            <a:r>
              <a:rPr lang="nl-BE" dirty="0" smtClean="0"/>
              <a:t>RA geeft sleutelpaar aan gebruiker bij registratie</a:t>
            </a:r>
          </a:p>
          <a:p>
            <a:pPr lvl="1"/>
            <a:r>
              <a:rPr lang="nl-BE" dirty="0" smtClean="0"/>
              <a:t>RA identificeert de gebruiker </a:t>
            </a:r>
          </a:p>
          <a:p>
            <a:pPr lvl="2"/>
            <a:r>
              <a:rPr lang="nl-BE" dirty="0" smtClean="0"/>
              <a:t>Hoge beveiliging: paspoort tonen</a:t>
            </a:r>
          </a:p>
          <a:p>
            <a:pPr lvl="2"/>
            <a:r>
              <a:rPr lang="nl-BE" dirty="0" smtClean="0"/>
              <a:t>Lage beveiliging: aanvraag via e-mail</a:t>
            </a:r>
          </a:p>
          <a:p>
            <a:pPr lvl="2">
              <a:buNone/>
            </a:pPr>
            <a:endParaRPr lang="nl-BE" dirty="0" smtClean="0"/>
          </a:p>
          <a:p>
            <a:r>
              <a:rPr lang="nl-BE" sz="4500" u="sng" dirty="0" smtClean="0">
                <a:solidFill>
                  <a:srgbClr val="00B050"/>
                </a:solidFill>
              </a:rPr>
              <a:t>Certificaataanvraag</a:t>
            </a:r>
          </a:p>
          <a:p>
            <a:pPr lvl="1"/>
            <a:r>
              <a:rPr lang="nl-BE" sz="4500" dirty="0" smtClean="0"/>
              <a:t>Aanvraag ondertekend met aanvragers private key</a:t>
            </a:r>
          </a:p>
          <a:p>
            <a:pPr lvl="2"/>
            <a:r>
              <a:rPr lang="nl-BE" sz="4500" i="1" dirty="0" smtClean="0">
                <a:solidFill>
                  <a:srgbClr val="FF0000"/>
                </a:solidFill>
              </a:rPr>
              <a:t>Proof of possession</a:t>
            </a:r>
            <a:r>
              <a:rPr lang="nl-BE" sz="4500" dirty="0" smtClean="0"/>
              <a:t>: </a:t>
            </a:r>
          </a:p>
          <a:p>
            <a:pPr lvl="3"/>
            <a:r>
              <a:rPr lang="nl-BE" sz="4500" dirty="0" smtClean="0"/>
              <a:t>RA is zeker dat certificaat van public key hoort bij de aanvrager</a:t>
            </a:r>
          </a:p>
          <a:p>
            <a:pPr lvl="3"/>
            <a:r>
              <a:rPr lang="nl-BE" sz="4500" dirty="0" smtClean="0"/>
              <a:t>Bewijzen dat private key in het bezit is van de aanvrager van het certificaat (met de bijhorende public key)</a:t>
            </a:r>
          </a:p>
          <a:p>
            <a:pPr lvl="3">
              <a:buNone/>
            </a:pPr>
            <a:endParaRPr lang="nl-BE" dirty="0" smtClean="0"/>
          </a:p>
          <a:p>
            <a:r>
              <a:rPr lang="nl-BE" u="sng" dirty="0" smtClean="0"/>
              <a:t>Generatie van het certificaat</a:t>
            </a:r>
          </a:p>
          <a:p>
            <a:pPr lvl="1"/>
            <a:r>
              <a:rPr lang="nl-BE" dirty="0" smtClean="0"/>
              <a:t>CA doet controle op geldigheid, en maakt certificaat volgens de X.509 standaard+CA ondertekend dit met private key</a:t>
            </a:r>
          </a:p>
          <a:p>
            <a:pPr lvl="1"/>
            <a:r>
              <a:rPr lang="nl-BE" dirty="0" smtClean="0"/>
              <a:t>Zend dit dan terug naar RA, die het dan aan gebruiker geeft</a:t>
            </a:r>
          </a:p>
          <a:p>
            <a:pPr lvl="1"/>
            <a:r>
              <a:rPr lang="nl-BE" dirty="0" smtClean="0"/>
              <a:t>Gebruiker krijgt ook alle CA-certificaten in de certificaatketen</a:t>
            </a:r>
          </a:p>
          <a:p>
            <a:pPr lvl="1"/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Certificaatbeheer - lezen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nl-BE" u="sng" dirty="0" smtClean="0"/>
              <a:t>Publicatie en distributie van certificaat</a:t>
            </a:r>
          </a:p>
          <a:p>
            <a:pPr lvl="1"/>
            <a:r>
              <a:rPr lang="nl-BE" dirty="0" smtClean="0"/>
              <a:t>Publicatie in certificate repository via zijn directory(db voor certificaten)</a:t>
            </a:r>
          </a:p>
          <a:p>
            <a:r>
              <a:rPr lang="nl-BE" u="sng" dirty="0" smtClean="0"/>
              <a:t>Validatie en gebruik van het certificaat</a:t>
            </a:r>
          </a:p>
          <a:p>
            <a:pPr lvl="1"/>
            <a:r>
              <a:rPr lang="nl-BE" dirty="0" smtClean="0"/>
              <a:t>Validatie door de aanvrager van het certificaat door de handtekeningen na te gaan van de CA’s t.e.m. rootCA</a:t>
            </a:r>
          </a:p>
          <a:p>
            <a:r>
              <a:rPr lang="nl-BE" u="sng" dirty="0" smtClean="0"/>
              <a:t>Opslag certificaat</a:t>
            </a:r>
          </a:p>
          <a:p>
            <a:pPr lvl="1"/>
            <a:r>
              <a:rPr lang="nl-BE" dirty="0" smtClean="0"/>
              <a:t>CA slaagt dit veilig op, gebruiker ook</a:t>
            </a:r>
          </a:p>
          <a:p>
            <a:r>
              <a:rPr lang="nl-BE" u="sng" dirty="0" smtClean="0"/>
              <a:t>Updaten/vervangen certificaat</a:t>
            </a:r>
          </a:p>
          <a:p>
            <a:pPr lvl="1"/>
            <a:r>
              <a:rPr lang="nl-BE" dirty="0" smtClean="0"/>
              <a:t>Voordat de timestamp verlopen is een nieuwe aanvragen, met je private key</a:t>
            </a:r>
          </a:p>
          <a:p>
            <a:r>
              <a:rPr lang="nl-BE" u="sng" dirty="0" smtClean="0"/>
              <a:t>Intrekken certificaat</a:t>
            </a:r>
          </a:p>
          <a:p>
            <a:pPr lvl="1"/>
            <a:r>
              <a:rPr lang="nl-BE" dirty="0" smtClean="0"/>
              <a:t>Certificaat uit public directory halen-CRL aanpassen</a:t>
            </a:r>
          </a:p>
          <a:p>
            <a:r>
              <a:rPr lang="nl-BE" u="sng" dirty="0" smtClean="0"/>
              <a:t>Archivering</a:t>
            </a:r>
          </a:p>
          <a:p>
            <a:pPr lvl="1"/>
            <a:r>
              <a:rPr lang="nl-BE" dirty="0" smtClean="0"/>
              <a:t>Opslaan van de oude sleutel, om berichten die vroeger waren verstuurd nog eens te lezen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Key</a:t>
            </a:r>
            <a:r>
              <a:rPr lang="nl-BE" dirty="0" smtClean="0"/>
              <a:t> </a:t>
            </a:r>
            <a:r>
              <a:rPr lang="nl-BE" dirty="0" err="1" smtClean="0"/>
              <a:t>Escrow</a:t>
            </a:r>
            <a:r>
              <a:rPr lang="nl-BE" dirty="0" smtClean="0"/>
              <a:t> </a:t>
            </a:r>
            <a:r>
              <a:rPr lang="nl-BE" dirty="0" smtClean="0">
                <a:solidFill>
                  <a:srgbClr val="FF0000"/>
                </a:solidFill>
              </a:rPr>
              <a:t>(!)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7543800" cy="5334000"/>
          </a:xfrm>
        </p:spPr>
        <p:txBody>
          <a:bodyPr>
            <a:normAutofit fontScale="92500" lnSpcReduction="20000"/>
          </a:bodyPr>
          <a:lstStyle/>
          <a:p>
            <a:r>
              <a:rPr lang="nl-BE" dirty="0" smtClean="0"/>
              <a:t>VS ziet crypto als een militair aspect</a:t>
            </a:r>
          </a:p>
          <a:p>
            <a:pPr lvl="1"/>
            <a:r>
              <a:rPr lang="nl-BE" dirty="0" smtClean="0"/>
              <a:t>Verbiedt de uitvoer van sterke crypto-systemen</a:t>
            </a:r>
          </a:p>
          <a:p>
            <a:pPr lvl="1"/>
            <a:r>
              <a:rPr lang="nl-BE" dirty="0" smtClean="0"/>
              <a:t>Zwakke crypto mag wel (korte sleutels)</a:t>
            </a:r>
            <a:endParaRPr lang="nl-BE" dirty="0"/>
          </a:p>
          <a:p>
            <a:pPr lvl="1"/>
            <a:r>
              <a:rPr lang="nl-BE" dirty="0" smtClean="0"/>
              <a:t>Sterke crypto is soms toegestaan, maar dan moet de gebruiker zijn </a:t>
            </a:r>
            <a:r>
              <a:rPr lang="nl-BE" b="1" dirty="0" smtClean="0">
                <a:solidFill>
                  <a:srgbClr val="FF0000"/>
                </a:solidFill>
              </a:rPr>
              <a:t>PRIVATE key </a:t>
            </a:r>
            <a:r>
              <a:rPr lang="nl-BE" dirty="0" smtClean="0">
                <a:solidFill>
                  <a:srgbClr val="FF0000"/>
                </a:solidFill>
              </a:rPr>
              <a:t>(decryptie) ook laten beheren door de CA (TTP)</a:t>
            </a:r>
          </a:p>
          <a:p>
            <a:pPr lvl="2"/>
            <a:r>
              <a:rPr lang="nl-BE" dirty="0" smtClean="0"/>
              <a:t>Zo kunnen ze dus de communicatie bekijken als ze een gerechtelijk bevel hebben zodat de CA de private key moet geven -&gt; nodig in de strijd tegen terrorisme</a:t>
            </a:r>
          </a:p>
          <a:p>
            <a:pPr lvl="2"/>
            <a:r>
              <a:rPr lang="nl-BE" dirty="0" smtClean="0"/>
              <a:t>= </a:t>
            </a:r>
            <a:r>
              <a:rPr lang="nl-BE" b="1" u="sng" dirty="0" smtClean="0">
                <a:solidFill>
                  <a:srgbClr val="0070C0"/>
                </a:solidFill>
              </a:rPr>
              <a:t>key escrow </a:t>
            </a:r>
          </a:p>
          <a:p>
            <a:pPr lvl="3"/>
            <a:r>
              <a:rPr lang="nl-BE" dirty="0" smtClean="0"/>
              <a:t>BIG BROTHER toestanden!</a:t>
            </a:r>
          </a:p>
          <a:p>
            <a:pPr lvl="3"/>
            <a:r>
              <a:rPr lang="nl-BE" dirty="0" smtClean="0"/>
              <a:t>Nooit de private signeringskey uit handen geven! </a:t>
            </a:r>
          </a:p>
          <a:p>
            <a:pPr lvl="3"/>
            <a:r>
              <a:rPr lang="nl-BE" dirty="0" smtClean="0">
                <a:solidFill>
                  <a:srgbClr val="00B050"/>
                </a:solidFill>
              </a:rPr>
              <a:t>Key escrow: beheren van private keys door TTP</a:t>
            </a:r>
          </a:p>
          <a:p>
            <a:pPr lvl="4"/>
            <a:r>
              <a:rPr lang="nl-BE" dirty="0" smtClean="0">
                <a:sym typeface="Wingdings" pitchFamily="2" charset="2"/>
              </a:rPr>
              <a:t> mag onder bepaalde omstandigheden door anderen opgevraagd worden!</a:t>
            </a:r>
            <a:r>
              <a:rPr lang="nl-BE" dirty="0" smtClean="0"/>
              <a:t> </a:t>
            </a:r>
          </a:p>
          <a:p>
            <a:pPr lvl="4"/>
            <a:r>
              <a:rPr lang="nl-BE" dirty="0" smtClean="0"/>
              <a:t>(</a:t>
            </a:r>
            <a:r>
              <a:rPr lang="nl-BE" b="1" dirty="0" err="1" smtClean="0"/>
              <a:t>Escrow</a:t>
            </a:r>
            <a:r>
              <a:rPr lang="nl-BE" b="1" dirty="0" smtClean="0"/>
              <a:t>: </a:t>
            </a:r>
            <a:r>
              <a:rPr lang="nl-BE" b="1" dirty="0" err="1" smtClean="0"/>
              <a:t>key</a:t>
            </a:r>
            <a:r>
              <a:rPr lang="nl-BE" b="1" dirty="0" smtClean="0"/>
              <a:t> in beheer geven aan TTP</a:t>
            </a:r>
            <a:r>
              <a:rPr lang="nl-BE" dirty="0" smtClean="0"/>
              <a:t>)</a:t>
            </a:r>
          </a:p>
        </p:txBody>
      </p:sp>
      <p:pic>
        <p:nvPicPr>
          <p:cNvPr id="2050" name="Picture 2" descr="http://fasttracconsulting.com/wp-content/uploads/2012/01/Escro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381500"/>
            <a:ext cx="20574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digicrime.com/escrow/key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036" y="114300"/>
            <a:ext cx="14478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Veilige sleutellengten voor de toekomst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 smtClean="0">
                <a:solidFill>
                  <a:srgbClr val="FF0000"/>
                </a:solidFill>
              </a:rPr>
              <a:t>Sleutellengte bepaald veiligheid</a:t>
            </a:r>
          </a:p>
          <a:p>
            <a:r>
              <a:rPr lang="nl-BE" dirty="0" smtClean="0"/>
              <a:t>Als sleutel maar </a:t>
            </a:r>
            <a:r>
              <a:rPr lang="nl-BE" dirty="0" smtClean="0">
                <a:solidFill>
                  <a:srgbClr val="0070C0"/>
                </a:solidFill>
              </a:rPr>
              <a:t>beperkte levensduur </a:t>
            </a:r>
            <a:r>
              <a:rPr lang="nl-BE" dirty="0" smtClean="0"/>
              <a:t>heeft, hoeft de lengte niet zo groot te zijn</a:t>
            </a:r>
          </a:p>
          <a:p>
            <a:r>
              <a:rPr lang="nl-BE" dirty="0" smtClean="0"/>
              <a:t>Er bestaan tabellen die aangeven hoe groot een sleutel moet zijn voor een bepaald systeem, om toch nog veilig te zijn (ook projecties in de toekomst)</a:t>
            </a:r>
          </a:p>
          <a:p>
            <a:pPr lvl="1"/>
            <a:r>
              <a:rPr lang="nl-BE" dirty="0" smtClean="0"/>
              <a:t>Uitgedrukt in </a:t>
            </a:r>
            <a:r>
              <a:rPr lang="nl-BE" dirty="0" smtClean="0">
                <a:solidFill>
                  <a:srgbClr val="00B050"/>
                </a:solidFill>
              </a:rPr>
              <a:t>Mips jaar</a:t>
            </a:r>
            <a:r>
              <a:rPr lang="nl-BE" dirty="0" smtClean="0"/>
              <a:t>: hoeveelheid berekeningen die uitgevoerd kunnen worden in 1 jaar</a:t>
            </a:r>
          </a:p>
          <a:p>
            <a:pPr lvl="1"/>
            <a:r>
              <a:rPr lang="nl-BE" dirty="0" smtClean="0"/>
              <a:t>(mips: million instructions per second)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419600" y="3019425"/>
            <a:ext cx="4286250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6096000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kstvak 2"/>
          <p:cNvSpPr txBox="1"/>
          <p:nvPr/>
        </p:nvSpPr>
        <p:spPr>
          <a:xfrm>
            <a:off x="-10886" y="5903893"/>
            <a:ext cx="45098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Forward Operation: </a:t>
            </a:r>
          </a:p>
          <a:p>
            <a:r>
              <a:rPr lang="en-US" sz="1400" dirty="0"/>
              <a:t>	</a:t>
            </a:r>
            <a:r>
              <a:rPr lang="en-US" sz="1400" dirty="0" err="1" smtClean="0"/>
              <a:t>hoelang</a:t>
            </a:r>
            <a:r>
              <a:rPr lang="en-US" sz="1400" dirty="0" smtClean="0"/>
              <a:t> de </a:t>
            </a:r>
            <a:r>
              <a:rPr lang="en-US" sz="1400" dirty="0" err="1" smtClean="0"/>
              <a:t>normale</a:t>
            </a:r>
            <a:r>
              <a:rPr lang="en-US" sz="1400" dirty="0" smtClean="0"/>
              <a:t> </a:t>
            </a:r>
            <a:r>
              <a:rPr lang="en-US" sz="1400" dirty="0" err="1" smtClean="0"/>
              <a:t>encryptie</a:t>
            </a:r>
            <a:r>
              <a:rPr lang="en-US" sz="1400" dirty="0" smtClean="0"/>
              <a:t>/</a:t>
            </a:r>
            <a:r>
              <a:rPr lang="en-US" sz="1400" dirty="0" err="1" smtClean="0"/>
              <a:t>decryptie</a:t>
            </a:r>
            <a:r>
              <a:rPr lang="en-US" sz="1400" dirty="0" smtClean="0"/>
              <a:t> </a:t>
            </a:r>
            <a:r>
              <a:rPr lang="en-US" sz="1400" dirty="0" err="1" smtClean="0"/>
              <a:t>duurt</a:t>
            </a:r>
            <a:endParaRPr lang="en-US" sz="1400" dirty="0" smtClean="0"/>
          </a:p>
          <a:p>
            <a:r>
              <a:rPr lang="en-US" sz="1400" dirty="0" smtClean="0"/>
              <a:t>Inverse Operation: </a:t>
            </a:r>
          </a:p>
          <a:p>
            <a:r>
              <a:rPr lang="en-US" sz="1400" dirty="0"/>
              <a:t>	</a:t>
            </a:r>
            <a:r>
              <a:rPr lang="en-US" sz="1400" dirty="0" err="1" smtClean="0"/>
              <a:t>hoelang</a:t>
            </a:r>
            <a:r>
              <a:rPr lang="en-US" sz="1400" dirty="0" smtClean="0"/>
              <a:t> </a:t>
            </a:r>
            <a:r>
              <a:rPr lang="en-US" sz="1400" dirty="0" err="1" smtClean="0"/>
              <a:t>een</a:t>
            </a:r>
            <a:r>
              <a:rPr lang="en-US" sz="1400" dirty="0" smtClean="0"/>
              <a:t> brute force attack </a:t>
            </a:r>
            <a:r>
              <a:rPr lang="en-US" sz="1400" dirty="0" err="1" smtClean="0"/>
              <a:t>zou</a:t>
            </a:r>
            <a:r>
              <a:rPr lang="en-US" sz="1400" dirty="0" smtClean="0"/>
              <a:t> </a:t>
            </a:r>
            <a:r>
              <a:rPr lang="en-US" sz="1400" dirty="0" err="1" smtClean="0"/>
              <a:t>duren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Met PKI beveiligde systemen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Secure e-mail</a:t>
            </a:r>
          </a:p>
          <a:p>
            <a:r>
              <a:rPr lang="nl-BE" dirty="0" smtClean="0"/>
              <a:t>Code signing (applets,...)</a:t>
            </a:r>
          </a:p>
          <a:p>
            <a:r>
              <a:rPr lang="nl-BE" dirty="0" smtClean="0"/>
              <a:t>Virtual Private </a:t>
            </a:r>
            <a:r>
              <a:rPr lang="nl-BE" dirty="0"/>
              <a:t>N</a:t>
            </a:r>
            <a:r>
              <a:rPr lang="nl-BE" dirty="0" smtClean="0"/>
              <a:t>etworks</a:t>
            </a:r>
          </a:p>
          <a:p>
            <a:r>
              <a:rPr lang="nl-BE" dirty="0" smtClean="0">
                <a:solidFill>
                  <a:srgbClr val="0070C0"/>
                </a:solidFill>
              </a:rPr>
              <a:t>Secure single sign-on</a:t>
            </a:r>
          </a:p>
          <a:p>
            <a:pPr lvl="1"/>
            <a:r>
              <a:rPr lang="nl-BE" dirty="0" smtClean="0"/>
              <a:t>Gebruiker heeft meerdere applicaties die authenticatie verwachten</a:t>
            </a:r>
          </a:p>
          <a:p>
            <a:pPr lvl="2"/>
            <a:r>
              <a:rPr lang="nl-BE" dirty="0" smtClean="0"/>
              <a:t>Maar 1 keer inloggen om al die toepassingen te gebruiken</a:t>
            </a:r>
            <a:endParaRPr lang="nl-BE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5900" y="1219200"/>
            <a:ext cx="3848100" cy="2308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4" y="0"/>
            <a:ext cx="9126046" cy="6871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PKI-architectuur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nl-BE" dirty="0" smtClean="0">
                <a:solidFill>
                  <a:srgbClr val="00B050"/>
                </a:solidFill>
              </a:rPr>
              <a:t>Hierarchische structuur</a:t>
            </a:r>
          </a:p>
          <a:p>
            <a:pPr lvl="2"/>
            <a:r>
              <a:rPr lang="nl-BE" dirty="0" smtClean="0"/>
              <a:t>Veel toegepast</a:t>
            </a:r>
          </a:p>
          <a:p>
            <a:pPr lvl="2"/>
            <a:r>
              <a:rPr lang="nl-BE" dirty="0" smtClean="0">
                <a:solidFill>
                  <a:srgbClr val="0070C0"/>
                </a:solidFill>
              </a:rPr>
              <a:t>Iedereen kent public key van root CA</a:t>
            </a:r>
          </a:p>
          <a:p>
            <a:pPr lvl="2"/>
            <a:r>
              <a:rPr lang="nl-BE" dirty="0" smtClean="0"/>
              <a:t>Root CA : </a:t>
            </a:r>
          </a:p>
          <a:p>
            <a:pPr lvl="3"/>
            <a:r>
              <a:rPr lang="nl-BE" dirty="0" smtClean="0"/>
              <a:t>signeert CA’s van onderliggende level, die dan signeren voor level daaronder, en uiteindelijk het certificaat kunnen uitreiken op laatste level</a:t>
            </a:r>
          </a:p>
          <a:p>
            <a:pPr lvl="2"/>
            <a:r>
              <a:rPr lang="nl-BE" dirty="0" smtClean="0"/>
              <a:t>Public key van CA juist boven eindlevel wordt gebruikt om validiteit te controleren, levelup controleren,...tot root-CA</a:t>
            </a:r>
          </a:p>
          <a:p>
            <a:pPr lvl="1"/>
            <a:r>
              <a:rPr lang="nl-BE" dirty="0" smtClean="0"/>
              <a:t>Voordeel: duidelijkheid in opbouw vertrouwens-relatie</a:t>
            </a:r>
          </a:p>
          <a:p>
            <a:pPr lvl="1"/>
            <a:r>
              <a:rPr lang="nl-BE" dirty="0" smtClean="0"/>
              <a:t>Nadeel: compromittering in structuur heeft grote gevolgen </a:t>
            </a:r>
            <a:r>
              <a:rPr lang="nl-BE" i="1" dirty="0" smtClean="0">
                <a:solidFill>
                  <a:srgbClr val="FF0000"/>
                </a:solidFill>
              </a:rPr>
              <a:t>(vertrouwen tussen 2 CA’s valt weg-&gt; hele structuur valt in elkaar) </a:t>
            </a:r>
          </a:p>
          <a:p>
            <a:pPr lvl="1">
              <a:buNone/>
            </a:pPr>
            <a:endParaRPr lang="nl-BE" dirty="0" smtClean="0"/>
          </a:p>
          <a:p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PKI-architectuur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nl-BE" dirty="0" smtClean="0">
                <a:solidFill>
                  <a:srgbClr val="00B050"/>
                </a:solidFill>
              </a:rPr>
              <a:t>Mesh PKI-architectuur</a:t>
            </a:r>
          </a:p>
          <a:p>
            <a:pPr lvl="1"/>
            <a:r>
              <a:rPr lang="nl-BE" dirty="0" smtClean="0"/>
              <a:t>Alle CA’s hebben gelijkwaardige relaties met elkaar</a:t>
            </a:r>
          </a:p>
          <a:p>
            <a:pPr lvl="1"/>
            <a:r>
              <a:rPr lang="nl-BE" dirty="0" smtClean="0"/>
              <a:t>Geen root of hierarchie</a:t>
            </a:r>
          </a:p>
          <a:p>
            <a:pPr lvl="1"/>
            <a:r>
              <a:rPr lang="nl-BE" dirty="0" smtClean="0"/>
              <a:t>Iedereen </a:t>
            </a:r>
            <a:r>
              <a:rPr lang="nl-BE" dirty="0" smtClean="0">
                <a:solidFill>
                  <a:srgbClr val="0070C0"/>
                </a:solidFill>
              </a:rPr>
              <a:t>kent public key van locale CA </a:t>
            </a:r>
            <a:r>
              <a:rPr lang="nl-BE" dirty="0" smtClean="0"/>
              <a:t>waar hij bij aangesloten is</a:t>
            </a:r>
          </a:p>
          <a:p>
            <a:pPr lvl="1"/>
            <a:r>
              <a:rPr lang="nl-BE" dirty="0" smtClean="0"/>
              <a:t>Verificatie kan langs verschillende paden</a:t>
            </a:r>
          </a:p>
          <a:p>
            <a:pPr lvl="1"/>
            <a:r>
              <a:rPr lang="nl-BE" b="1" dirty="0" smtClean="0">
                <a:solidFill>
                  <a:srgbClr val="0070C0"/>
                </a:solidFill>
              </a:rPr>
              <a:t>Cross-certificering</a:t>
            </a:r>
            <a:r>
              <a:rPr lang="nl-BE" dirty="0" smtClean="0"/>
              <a:t>!</a:t>
            </a:r>
          </a:p>
          <a:p>
            <a:pPr lvl="1"/>
            <a:endParaRPr lang="nl-BE" dirty="0" smtClean="0"/>
          </a:p>
          <a:p>
            <a:pPr lvl="1"/>
            <a:r>
              <a:rPr lang="nl-BE" dirty="0" smtClean="0"/>
              <a:t>Voordeel: flexibiliteit, uitvallen van CA is geen probleem</a:t>
            </a:r>
          </a:p>
          <a:p>
            <a:pPr lvl="1"/>
            <a:r>
              <a:rPr lang="nl-BE" dirty="0" smtClean="0"/>
              <a:t>Nadeel: niet duidelijk hoe de vertrouwensrelatie juist 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PKI-architectuur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Crosscertificering</a:t>
            </a:r>
          </a:p>
          <a:p>
            <a:pPr lvl="1"/>
            <a:r>
              <a:rPr lang="nl-BE" dirty="0" smtClean="0"/>
              <a:t>Verderzijdse erkening van 2 CA’s in een verschillende omgeving (zij vertrouwen elkaar)</a:t>
            </a:r>
          </a:p>
          <a:p>
            <a:pPr lvl="1"/>
            <a:r>
              <a:rPr lang="nl-BE" dirty="0" smtClean="0"/>
              <a:t>Op </a:t>
            </a:r>
            <a:r>
              <a:rPr lang="nl-BE" dirty="0" smtClean="0">
                <a:solidFill>
                  <a:srgbClr val="00B050"/>
                </a:solidFill>
              </a:rPr>
              <a:t>basis van CPS </a:t>
            </a:r>
            <a:r>
              <a:rPr lang="nl-BE" dirty="0" smtClean="0"/>
              <a:t>(certificate </a:t>
            </a:r>
            <a:r>
              <a:rPr lang="en-US" dirty="0" smtClean="0"/>
              <a:t>practice</a:t>
            </a:r>
            <a:r>
              <a:rPr lang="nl-BE" dirty="0" smtClean="0"/>
              <a:t> statement)</a:t>
            </a:r>
          </a:p>
          <a:p>
            <a:pPr lvl="1">
              <a:buNone/>
            </a:pPr>
            <a:endParaRPr lang="nl-B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3539497"/>
            <a:ext cx="4495800" cy="3318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>
                <a:solidFill>
                  <a:srgbClr val="0070C0"/>
                </a:solidFill>
              </a:rPr>
              <a:t>Certificaat aanvragen</a:t>
            </a:r>
            <a:endParaRPr lang="nl-BE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BE" dirty="0" smtClean="0"/>
              <a:t>A geeft haar public key + persoonlijke gegevens aan RA  -&gt; controle -&gt; ok? Volgende stap</a:t>
            </a:r>
          </a:p>
          <a:p>
            <a:r>
              <a:rPr lang="nl-BE" dirty="0" smtClean="0"/>
              <a:t>Certificaat voor A wordt aangevraagd bij CA</a:t>
            </a:r>
          </a:p>
          <a:p>
            <a:r>
              <a:rPr lang="nl-BE" dirty="0" smtClean="0"/>
              <a:t>CA keurt dit goed, creatie + </a:t>
            </a:r>
            <a:r>
              <a:rPr lang="nl-BE" dirty="0" smtClean="0">
                <a:solidFill>
                  <a:srgbClr val="FF0000"/>
                </a:solidFill>
              </a:rPr>
              <a:t>ondertekening certificaat</a:t>
            </a:r>
          </a:p>
          <a:p>
            <a:r>
              <a:rPr lang="nl-BE" dirty="0" smtClean="0"/>
              <a:t>Terugsturen naar A + toevoeging aan public db (directory service)</a:t>
            </a:r>
          </a:p>
          <a:p>
            <a:r>
              <a:rPr lang="nl-BE" dirty="0" smtClean="0"/>
              <a:t>B is ook gebruiker-&gt;zoekt certificaat A op in db</a:t>
            </a:r>
          </a:p>
          <a:p>
            <a:r>
              <a:rPr lang="nl-BE" dirty="0" smtClean="0"/>
              <a:t>B controleert certificaat met public key CA om te kijken of het echt van CA komt</a:t>
            </a:r>
          </a:p>
          <a:p>
            <a:pPr lvl="1"/>
            <a:r>
              <a:rPr lang="nl-BE" dirty="0" smtClean="0"/>
              <a:t>Heeft nu public key van A en is zeker dat het van A is</a:t>
            </a:r>
          </a:p>
          <a:p>
            <a:r>
              <a:rPr lang="nl-BE" dirty="0" smtClean="0"/>
              <a:t>Communicatie via public key crypto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Certificaat aanvragen</a:t>
            </a:r>
            <a:endParaRPr lang="nl-BE" dirty="0"/>
          </a:p>
        </p:txBody>
      </p:sp>
      <p:pic>
        <p:nvPicPr>
          <p:cNvPr id="4" name="Content Placeholder 3" descr="16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1" y="1371601"/>
            <a:ext cx="4136702" cy="3124199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452" y="3276600"/>
            <a:ext cx="5208205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kstvak 2"/>
          <p:cNvSpPr txBox="1"/>
          <p:nvPr/>
        </p:nvSpPr>
        <p:spPr>
          <a:xfrm>
            <a:off x="7667107" y="437605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kstvak 5"/>
          <p:cNvSpPr txBox="1"/>
          <p:nvPr/>
        </p:nvSpPr>
        <p:spPr>
          <a:xfrm>
            <a:off x="6700432" y="332053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5486400" y="4158734"/>
            <a:ext cx="438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kstvak 7"/>
          <p:cNvSpPr txBox="1"/>
          <p:nvPr/>
        </p:nvSpPr>
        <p:spPr>
          <a:xfrm>
            <a:off x="2371637" y="2634734"/>
            <a:ext cx="438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kstvak 8"/>
          <p:cNvSpPr txBox="1"/>
          <p:nvPr/>
        </p:nvSpPr>
        <p:spPr>
          <a:xfrm>
            <a:off x="3657600" y="2461345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CRL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Rechte verbindingslijn met pijl 10"/>
          <p:cNvCxnSpPr/>
          <p:nvPr/>
        </p:nvCxnSpPr>
        <p:spPr>
          <a:xfrm flipV="1">
            <a:off x="2809962" y="2209801"/>
            <a:ext cx="923838" cy="6095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met pijl 12"/>
          <p:cNvCxnSpPr>
            <a:stCxn id="8" idx="3"/>
            <a:endCxn id="9" idx="1"/>
          </p:cNvCxnSpPr>
          <p:nvPr/>
        </p:nvCxnSpPr>
        <p:spPr>
          <a:xfrm flipV="1">
            <a:off x="2809962" y="2646011"/>
            <a:ext cx="847638" cy="1733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971800"/>
            <a:ext cx="4270549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1" y="3634353"/>
            <a:ext cx="4572000" cy="322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81591" y="1"/>
            <a:ext cx="4762409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95400" y="0"/>
            <a:ext cx="1981200" cy="2879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Intrekken van certificaat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 smtClean="0">
                <a:solidFill>
                  <a:srgbClr val="FF0000"/>
                </a:solidFill>
              </a:rPr>
              <a:t>Wanneer intrekken</a:t>
            </a:r>
            <a:r>
              <a:rPr lang="nl-BE" dirty="0" smtClean="0"/>
              <a:t>?</a:t>
            </a:r>
          </a:p>
          <a:p>
            <a:pPr lvl="1"/>
            <a:r>
              <a:rPr lang="nl-BE" dirty="0" smtClean="0"/>
              <a:t>Vermoeden dat certificaat niet meer integer is </a:t>
            </a:r>
          </a:p>
          <a:p>
            <a:pPr lvl="1"/>
            <a:r>
              <a:rPr lang="nl-BE" dirty="0" smtClean="0"/>
              <a:t>Private key gecompromitteerd</a:t>
            </a:r>
          </a:p>
          <a:p>
            <a:pPr lvl="1"/>
            <a:r>
              <a:rPr lang="nl-BE" i="1" dirty="0" smtClean="0">
                <a:solidFill>
                  <a:srgbClr val="7030A0"/>
                </a:solidFill>
              </a:rPr>
              <a:t>Geldigheidsduur verlopen</a:t>
            </a:r>
          </a:p>
          <a:p>
            <a:r>
              <a:rPr lang="nl-BE" dirty="0" smtClean="0"/>
              <a:t>Gevolg:</a:t>
            </a:r>
          </a:p>
          <a:p>
            <a:pPr lvl="1"/>
            <a:r>
              <a:rPr lang="nl-BE" dirty="0" smtClean="0"/>
              <a:t>Certificaat uit public directory halen (revoke)</a:t>
            </a:r>
          </a:p>
          <a:p>
            <a:r>
              <a:rPr lang="nl-BE" b="1" dirty="0" err="1" smtClean="0">
                <a:solidFill>
                  <a:srgbClr val="0070C0"/>
                </a:solidFill>
              </a:rPr>
              <a:t>Certificate</a:t>
            </a:r>
            <a:r>
              <a:rPr lang="nl-BE" b="1" dirty="0" smtClean="0">
                <a:solidFill>
                  <a:srgbClr val="0070C0"/>
                </a:solidFill>
              </a:rPr>
              <a:t> </a:t>
            </a:r>
            <a:r>
              <a:rPr lang="nl-BE" b="1" dirty="0" err="1" smtClean="0">
                <a:solidFill>
                  <a:srgbClr val="0070C0"/>
                </a:solidFill>
              </a:rPr>
              <a:t>Revocation</a:t>
            </a:r>
            <a:r>
              <a:rPr lang="nl-BE" b="1" dirty="0" smtClean="0">
                <a:solidFill>
                  <a:srgbClr val="0070C0"/>
                </a:solidFill>
              </a:rPr>
              <a:t> </a:t>
            </a:r>
            <a:r>
              <a:rPr lang="nl-BE" b="1" dirty="0">
                <a:solidFill>
                  <a:srgbClr val="0070C0"/>
                </a:solidFill>
              </a:rPr>
              <a:t>L</a:t>
            </a:r>
            <a:r>
              <a:rPr lang="nl-BE" b="1" dirty="0" smtClean="0">
                <a:solidFill>
                  <a:srgbClr val="0070C0"/>
                </a:solidFill>
              </a:rPr>
              <a:t>ist </a:t>
            </a:r>
            <a:r>
              <a:rPr lang="nl-BE" dirty="0" smtClean="0"/>
              <a:t>(</a:t>
            </a:r>
            <a:r>
              <a:rPr lang="nl-BE" dirty="0" smtClean="0">
                <a:solidFill>
                  <a:srgbClr val="00B050"/>
                </a:solidFill>
              </a:rPr>
              <a:t>CRL</a:t>
            </a:r>
            <a:r>
              <a:rPr lang="nl-BE" dirty="0" smtClean="0"/>
              <a:t>:black list) </a:t>
            </a:r>
            <a:r>
              <a:rPr lang="nl-BE" dirty="0" smtClean="0">
                <a:solidFill>
                  <a:srgbClr val="FF0000"/>
                </a:solidFill>
              </a:rPr>
              <a:t>(!)</a:t>
            </a:r>
          </a:p>
          <a:p>
            <a:r>
              <a:rPr lang="nl-BE" dirty="0" smtClean="0"/>
              <a:t>Intrekking wordt gepubliceerd door CA</a:t>
            </a:r>
          </a:p>
          <a:p>
            <a:r>
              <a:rPr lang="nl-BE" dirty="0" smtClean="0"/>
              <a:t>Structuur van CRL is volgens standaard X.509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1398</TotalTime>
  <Words>1230</Words>
  <Application>Microsoft Office PowerPoint</Application>
  <PresentationFormat>Diavoorstelling (4:3)</PresentationFormat>
  <Paragraphs>186</Paragraphs>
  <Slides>27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27</vt:i4>
      </vt:variant>
    </vt:vector>
  </HeadingPairs>
  <TitlesOfParts>
    <vt:vector size="31" baseType="lpstr">
      <vt:lpstr>Arial</vt:lpstr>
      <vt:lpstr>Calibri</vt:lpstr>
      <vt:lpstr>Wingdings</vt:lpstr>
      <vt:lpstr>Kantoorthema</vt:lpstr>
      <vt:lpstr>PKI Architecture</vt:lpstr>
      <vt:lpstr>PKI-architectuur</vt:lpstr>
      <vt:lpstr>PKI-architectuur</vt:lpstr>
      <vt:lpstr>PKI-architectuur</vt:lpstr>
      <vt:lpstr>PKI-architectuur</vt:lpstr>
      <vt:lpstr>Certificaat aanvragen</vt:lpstr>
      <vt:lpstr>Certificaat aanvragen</vt:lpstr>
      <vt:lpstr>PowerPoint-presentatie</vt:lpstr>
      <vt:lpstr>Intrekken van certificaat</vt:lpstr>
      <vt:lpstr>Online Certificate Status Protocol (OCSP) (!)</vt:lpstr>
      <vt:lpstr>OCSP in Practice</vt:lpstr>
      <vt:lpstr>PKI sleutelbeheer (grijze slides: lezen, behalve slide 41)</vt:lpstr>
      <vt:lpstr>1. Genereren van sleutels</vt:lpstr>
      <vt:lpstr>2. Back-up van de sleutels</vt:lpstr>
      <vt:lpstr>3. Distribueren van (prive) sleutels</vt:lpstr>
      <vt:lpstr>4. Opslaan van sleutels</vt:lpstr>
      <vt:lpstr>5. Key recovery</vt:lpstr>
      <vt:lpstr>6. Vervangen van sleutels</vt:lpstr>
      <vt:lpstr>7. Vernietiging sleutels</vt:lpstr>
      <vt:lpstr>8. Archivering van sleutels</vt:lpstr>
      <vt:lpstr>Certificaat beheer – lezen, behalve proof of possession</vt:lpstr>
      <vt:lpstr>Certificaatbeheer - lezen</vt:lpstr>
      <vt:lpstr>Key Escrow (!)</vt:lpstr>
      <vt:lpstr>Veilige sleutellengten voor de toekomst</vt:lpstr>
      <vt:lpstr>PowerPoint-presentatie</vt:lpstr>
      <vt:lpstr>Met PKI beveiligde systemen</vt:lpstr>
      <vt:lpstr>PowerPoint-presentatie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key infrastructuur</dc:title>
  <dc:creator/>
  <cp:lastModifiedBy>Bram Heyns</cp:lastModifiedBy>
  <cp:revision>87</cp:revision>
  <dcterms:created xsi:type="dcterms:W3CDTF">2006-08-16T00:00:00Z</dcterms:created>
  <dcterms:modified xsi:type="dcterms:W3CDTF">2016-02-16T11:28:02Z</dcterms:modified>
</cp:coreProperties>
</file>