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94" r:id="rId2"/>
    <p:sldId id="257" r:id="rId3"/>
    <p:sldId id="288" r:id="rId4"/>
    <p:sldId id="397" r:id="rId5"/>
    <p:sldId id="39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4660"/>
  </p:normalViewPr>
  <p:slideViewPr>
    <p:cSldViewPr>
      <p:cViewPr varScale="1">
        <p:scale>
          <a:sx n="82" d="100"/>
          <a:sy n="82" d="100"/>
        </p:scale>
        <p:origin x="10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4D5EA-CE85-4027-AD48-D03366FDC88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2A55-DC6B-4257-A8EA-792B08569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mailto:Bram.Heyns@pxl.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samsung.com/nz/system/consumer/product/2011/08/23/lf19mgslbpxy/Security_you_can_tr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886200" cy="29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hoenixcontact.com/assets/images_ed/global/web_content/pic_con_a_0042870_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62703" cy="250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8470"/>
            <a:ext cx="7772400" cy="1470025"/>
          </a:xfrm>
        </p:spPr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Basic Security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3302"/>
            <a:ext cx="6400800" cy="1225498"/>
          </a:xfrm>
        </p:spPr>
        <p:txBody>
          <a:bodyPr/>
          <a:lstStyle/>
          <a:p>
            <a:r>
              <a:rPr lang="nl-BE" dirty="0">
                <a:hlinkClick r:id="rId4"/>
              </a:rPr>
              <a:t>Bram.Heyns@pxl.be</a:t>
            </a:r>
            <a:endParaRPr lang="nl-BE" dirty="0"/>
          </a:p>
          <a:p>
            <a:endParaRPr lang="en-US" dirty="0"/>
          </a:p>
        </p:txBody>
      </p:sp>
      <p:pic>
        <p:nvPicPr>
          <p:cNvPr id="6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21" y="5486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Informatie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>
                <a:solidFill>
                  <a:srgbClr val="00B050"/>
                </a:solidFill>
              </a:rPr>
              <a:t>Basic Security </a:t>
            </a:r>
            <a:r>
              <a:rPr lang="nl-BE" dirty="0"/>
              <a:t>(3stp):</a:t>
            </a:r>
          </a:p>
          <a:p>
            <a:pPr lvl="1"/>
            <a:r>
              <a:rPr lang="nl-BE" dirty="0"/>
              <a:t>14 weken / 2u per week</a:t>
            </a:r>
          </a:p>
          <a:p>
            <a:pPr lvl="1"/>
            <a:r>
              <a:rPr lang="nl-BE" dirty="0"/>
              <a:t>1u concepten + 1u groeps-PE</a:t>
            </a:r>
          </a:p>
          <a:p>
            <a:r>
              <a:rPr lang="nl-BE" dirty="0"/>
              <a:t>Cursusmateriaal: slides, BB</a:t>
            </a:r>
            <a:r>
              <a:rPr lang="nl-BE"/>
              <a:t>, Movies</a:t>
            </a:r>
            <a:endParaRPr lang="nl-BE" dirty="0"/>
          </a:p>
          <a:p>
            <a:r>
              <a:rPr lang="nl-BE" dirty="0"/>
              <a:t>Overzicht inhoud: </a:t>
            </a:r>
          </a:p>
          <a:p>
            <a:pPr lvl="1"/>
            <a:r>
              <a:rPr lang="nl-BE" dirty="0">
                <a:solidFill>
                  <a:srgbClr val="7030A0"/>
                </a:solidFill>
              </a:rPr>
              <a:t>Cryptografie</a:t>
            </a:r>
            <a:r>
              <a:rPr lang="nl-BE" dirty="0"/>
              <a:t>: </a:t>
            </a:r>
          </a:p>
          <a:p>
            <a:pPr lvl="2"/>
            <a:r>
              <a:rPr lang="nl-BE" dirty="0"/>
              <a:t>Doel: </a:t>
            </a:r>
            <a:r>
              <a:rPr lang="nl-BE" i="1" dirty="0"/>
              <a:t>Hoe veilig te communiceren op het Internet?</a:t>
            </a:r>
          </a:p>
          <a:p>
            <a:pPr lvl="1"/>
            <a:r>
              <a:rPr lang="nl-BE" dirty="0">
                <a:solidFill>
                  <a:srgbClr val="7030A0"/>
                </a:solidFill>
              </a:rPr>
              <a:t>Systeembeveiliging / </a:t>
            </a:r>
            <a:r>
              <a:rPr lang="nl-BE" dirty="0" err="1">
                <a:solidFill>
                  <a:srgbClr val="7030A0"/>
                </a:solidFill>
              </a:rPr>
              <a:t>Ethical</a:t>
            </a:r>
            <a:r>
              <a:rPr lang="nl-BE" dirty="0">
                <a:solidFill>
                  <a:srgbClr val="7030A0"/>
                </a:solidFill>
              </a:rPr>
              <a:t> </a:t>
            </a:r>
            <a:r>
              <a:rPr lang="nl-BE" dirty="0" err="1">
                <a:solidFill>
                  <a:srgbClr val="7030A0"/>
                </a:solidFill>
              </a:rPr>
              <a:t>Hacking</a:t>
            </a:r>
            <a:r>
              <a:rPr lang="nl-BE" dirty="0">
                <a:solidFill>
                  <a:srgbClr val="7030A0"/>
                </a:solidFill>
              </a:rPr>
              <a:t> basics</a:t>
            </a:r>
          </a:p>
          <a:p>
            <a:pPr lvl="2"/>
            <a:r>
              <a:rPr lang="nl-BE" dirty="0"/>
              <a:t>Doel: </a:t>
            </a:r>
            <a:r>
              <a:rPr lang="nl-BE" i="1" dirty="0"/>
              <a:t>basisconcepten rond security beheersen</a:t>
            </a:r>
          </a:p>
          <a:p>
            <a:r>
              <a:rPr lang="nl-BE" dirty="0"/>
              <a:t>Evaluatie:</a:t>
            </a:r>
          </a:p>
          <a:p>
            <a:pPr lvl="1"/>
            <a:r>
              <a:rPr lang="nl-BE" dirty="0"/>
              <a:t>Examen (</a:t>
            </a:r>
            <a:r>
              <a:rPr lang="nl-BE" dirty="0">
                <a:solidFill>
                  <a:srgbClr val="FF0000"/>
                </a:solidFill>
              </a:rPr>
              <a:t>60%</a:t>
            </a:r>
            <a:r>
              <a:rPr lang="nl-BE" dirty="0"/>
              <a:t>): schriftelijk gesloten boek</a:t>
            </a:r>
          </a:p>
          <a:p>
            <a:pPr lvl="1"/>
            <a:r>
              <a:rPr lang="nl-BE" dirty="0"/>
              <a:t>PE: Groeps-opdracht (</a:t>
            </a:r>
            <a:r>
              <a:rPr lang="nl-BE" dirty="0">
                <a:solidFill>
                  <a:srgbClr val="FF0000"/>
                </a:solidFill>
              </a:rPr>
              <a:t>40%</a:t>
            </a:r>
            <a:r>
              <a:rPr lang="nl-BE" dirty="0"/>
              <a:t>)</a:t>
            </a:r>
          </a:p>
          <a:p>
            <a:pPr lvl="1">
              <a:buNone/>
            </a:pPr>
            <a:r>
              <a:rPr lang="nl-BE" dirty="0">
                <a:sym typeface="Wingdings" pitchFamily="2" charset="2"/>
              </a:rPr>
              <a:t>	 </a:t>
            </a:r>
            <a:r>
              <a:rPr lang="nl-BE" dirty="0">
                <a:solidFill>
                  <a:srgbClr val="0070C0"/>
                </a:solidFill>
                <a:sym typeface="Wingdings" pitchFamily="2" charset="2"/>
              </a:rPr>
              <a:t>resultaat wordt meegenomen naar 2</a:t>
            </a:r>
            <a:r>
              <a:rPr lang="nl-BE" baseline="30000" dirty="0">
                <a:solidFill>
                  <a:srgbClr val="0070C0"/>
                </a:solidFill>
                <a:sym typeface="Wingdings" pitchFamily="2" charset="2"/>
              </a:rPr>
              <a:t>de</a:t>
            </a:r>
            <a:r>
              <a:rPr lang="nl-BE" dirty="0">
                <a:solidFill>
                  <a:srgbClr val="0070C0"/>
                </a:solidFill>
                <a:sym typeface="Wingdings" pitchFamily="2" charset="2"/>
              </a:rPr>
              <a:t> zit </a:t>
            </a:r>
            <a:endParaRPr lang="nl-BE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Groepsopdracht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Groepsopdracht: 3-4 studenten / groep</a:t>
            </a:r>
          </a:p>
          <a:p>
            <a:pPr lvl="1"/>
            <a:r>
              <a:rPr lang="nl-BE" dirty="0"/>
              <a:t>Omschrijving: zie BB</a:t>
            </a:r>
          </a:p>
          <a:p>
            <a:r>
              <a:rPr lang="nl-BE" dirty="0"/>
              <a:t>Evaluatie PE:</a:t>
            </a:r>
          </a:p>
          <a:p>
            <a:pPr lvl="1"/>
            <a:r>
              <a:rPr lang="nl-BE" dirty="0"/>
              <a:t>Tussentijdse feedback tijdens de lessen</a:t>
            </a:r>
          </a:p>
          <a:p>
            <a:pPr lvl="2"/>
            <a:r>
              <a:rPr lang="nl-BE" dirty="0"/>
              <a:t>Tijdig aangeven indien samenwerking niet zo vlot verloopt </a:t>
            </a:r>
          </a:p>
          <a:p>
            <a:pPr lvl="2"/>
            <a:r>
              <a:rPr lang="nl-BE" dirty="0"/>
              <a:t>Indien niet aanwezig tijdens een les: </a:t>
            </a:r>
          </a:p>
          <a:p>
            <a:pPr lvl="3"/>
            <a:r>
              <a:rPr lang="nl-BE" dirty="0"/>
              <a:t>Kopie doktersbriefje + e-mail naar docent voordat de les begint 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Ongewettigd afwezig = -10% op PE </a:t>
            </a:r>
            <a:r>
              <a:rPr lang="nl-BE" dirty="0"/>
              <a:t>voor die student (per afwezigheid): groepsopdracht!</a:t>
            </a:r>
          </a:p>
          <a:p>
            <a:pPr lvl="1"/>
            <a:r>
              <a:rPr lang="nl-BE" dirty="0">
                <a:solidFill>
                  <a:srgbClr val="0070C0"/>
                </a:solidFill>
              </a:rPr>
              <a:t>Mondelinge verdediging </a:t>
            </a:r>
            <a:r>
              <a:rPr lang="nl-BE" dirty="0"/>
              <a:t>tijdens de laatste 2 lessen</a:t>
            </a:r>
          </a:p>
          <a:p>
            <a:pPr lvl="2"/>
            <a:r>
              <a:rPr lang="nl-BE" dirty="0"/>
              <a:t>Iedere groep levert zijn verdedigingsppt + bijlagen, </a:t>
            </a:r>
            <a:r>
              <a:rPr lang="nl-BE" b="1" dirty="0">
                <a:solidFill>
                  <a:srgbClr val="FF0000"/>
                </a:solidFill>
              </a:rPr>
              <a:t>voor</a:t>
            </a:r>
            <a:r>
              <a:rPr lang="nl-BE" dirty="0"/>
              <a:t> de verdedigingen starten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Indien deadline verstreken: 0/40 voor PE voor de ganse groep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Groepsopdracht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3 aspecten</a:t>
            </a:r>
          </a:p>
          <a:p>
            <a:pPr lvl="1"/>
            <a:r>
              <a:rPr lang="nl-BE" dirty="0" err="1">
                <a:solidFill>
                  <a:srgbClr val="0070C0"/>
                </a:solidFill>
              </a:rPr>
              <a:t>AppDev</a:t>
            </a:r>
            <a:r>
              <a:rPr lang="nl-BE" dirty="0"/>
              <a:t>: Crypto Program</a:t>
            </a:r>
          </a:p>
          <a:p>
            <a:pPr lvl="1"/>
            <a:r>
              <a:rPr lang="nl-BE" dirty="0" err="1">
                <a:solidFill>
                  <a:srgbClr val="0070C0"/>
                </a:solidFill>
              </a:rPr>
              <a:t>Systems&amp;Networks</a:t>
            </a:r>
            <a:r>
              <a:rPr lang="nl-BE" dirty="0"/>
              <a:t>: </a:t>
            </a:r>
            <a:r>
              <a:rPr lang="nl-BE" dirty="0" err="1"/>
              <a:t>Vulnerability</a:t>
            </a:r>
            <a:r>
              <a:rPr lang="nl-BE" dirty="0"/>
              <a:t> Analysis</a:t>
            </a:r>
          </a:p>
          <a:p>
            <a:pPr lvl="1"/>
            <a:r>
              <a:rPr lang="nl-BE" dirty="0">
                <a:solidFill>
                  <a:srgbClr val="0070C0"/>
                </a:solidFill>
              </a:rPr>
              <a:t>IT Management</a:t>
            </a:r>
            <a:r>
              <a:rPr lang="nl-BE" dirty="0"/>
              <a:t>: </a:t>
            </a:r>
            <a:r>
              <a:rPr lang="nl-BE" dirty="0" err="1"/>
              <a:t>InfoSec</a:t>
            </a:r>
            <a:r>
              <a:rPr lang="nl-BE" dirty="0"/>
              <a:t> Policy</a:t>
            </a:r>
          </a:p>
          <a:p>
            <a:pPr marL="457200" lvl="1" indent="0">
              <a:buNone/>
            </a:pPr>
            <a:endParaRPr lang="nl-B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ieder team: minimale </a:t>
            </a:r>
            <a:r>
              <a:rPr lang="nl-BE" dirty="0" err="1">
                <a:sym typeface="Wingdings" panose="05000000000000000000" pitchFamily="2" charset="2"/>
              </a:rPr>
              <a:t>requirements</a:t>
            </a:r>
            <a:r>
              <a:rPr lang="nl-BE" dirty="0">
                <a:sym typeface="Wingdings" panose="05000000000000000000" pitchFamily="2" charset="2"/>
              </a:rPr>
              <a:t> van hun track + basis </a:t>
            </a:r>
            <a:r>
              <a:rPr lang="nl-BE" dirty="0" err="1">
                <a:sym typeface="Wingdings" panose="05000000000000000000" pitchFamily="2" charset="2"/>
              </a:rPr>
              <a:t>requirements</a:t>
            </a:r>
            <a:r>
              <a:rPr lang="nl-BE" dirty="0">
                <a:sym typeface="Wingdings" panose="05000000000000000000" pitchFamily="2" charset="2"/>
              </a:rPr>
              <a:t> van minstens 1 andere track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b="1" dirty="0"/>
              <a:t>Open opdracht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Basis</a:t>
            </a:r>
            <a:r>
              <a:rPr lang="nl-BE" dirty="0"/>
              <a:t> </a:t>
            </a:r>
            <a:r>
              <a:rPr lang="nl-BE" dirty="0" err="1"/>
              <a:t>requirements</a:t>
            </a:r>
            <a:r>
              <a:rPr lang="nl-BE" dirty="0"/>
              <a:t> (andere track)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Minimale</a:t>
            </a:r>
            <a:r>
              <a:rPr lang="nl-BE" dirty="0"/>
              <a:t> </a:t>
            </a:r>
            <a:r>
              <a:rPr lang="nl-BE" dirty="0" err="1"/>
              <a:t>requirements</a:t>
            </a:r>
            <a:r>
              <a:rPr lang="nl-BE" dirty="0"/>
              <a:t> (gekozen track)</a:t>
            </a:r>
          </a:p>
          <a:p>
            <a:pPr lvl="1"/>
            <a:r>
              <a:rPr lang="nl-BE" dirty="0"/>
              <a:t>Mogelijke extra uitbreidingen</a:t>
            </a:r>
          </a:p>
          <a:p>
            <a:pPr lvl="2"/>
            <a:r>
              <a:rPr lang="nl-BE" dirty="0" err="1"/>
              <a:t>Evt</a:t>
            </a:r>
            <a:r>
              <a:rPr lang="nl-BE" dirty="0"/>
              <a:t> zelf uitbreidingen voorstellen</a:t>
            </a:r>
          </a:p>
        </p:txBody>
      </p:sp>
    </p:spTree>
    <p:extLst>
      <p:ext uri="{BB962C8B-B14F-4D97-AF65-F5344CB8AC3E}">
        <p14:creationId xmlns:p14="http://schemas.microsoft.com/office/powerpoint/2010/main" val="17016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Part1 - </a:t>
            </a:r>
            <a:r>
              <a:rPr lang="en-US" dirty="0" err="1"/>
              <a:t>Cryptografie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Inleiding</a:t>
            </a:r>
            <a:endParaRPr lang="en-US" dirty="0"/>
          </a:p>
          <a:p>
            <a:r>
              <a:rPr lang="en-US" dirty="0" err="1"/>
              <a:t>Steganografie</a:t>
            </a:r>
            <a:endParaRPr lang="en-US" dirty="0"/>
          </a:p>
          <a:p>
            <a:r>
              <a:rPr lang="en-US" dirty="0" err="1"/>
              <a:t>Geschiedenis</a:t>
            </a:r>
            <a:endParaRPr lang="en-US" dirty="0"/>
          </a:p>
          <a:p>
            <a:r>
              <a:rPr lang="en-US" dirty="0" err="1"/>
              <a:t>Symmetrische</a:t>
            </a:r>
            <a:r>
              <a:rPr lang="en-US" dirty="0"/>
              <a:t> Crypto</a:t>
            </a:r>
          </a:p>
          <a:p>
            <a:r>
              <a:rPr lang="en-US" dirty="0" err="1"/>
              <a:t>Asymmetrische</a:t>
            </a:r>
            <a:r>
              <a:rPr lang="en-US" dirty="0"/>
              <a:t> Crypto</a:t>
            </a:r>
          </a:p>
          <a:p>
            <a:r>
              <a:rPr lang="en-US" dirty="0"/>
              <a:t>Hashing</a:t>
            </a:r>
          </a:p>
          <a:p>
            <a:r>
              <a:rPr lang="en-US" dirty="0" err="1"/>
              <a:t>Hybride</a:t>
            </a:r>
            <a:r>
              <a:rPr lang="en-US" dirty="0"/>
              <a:t> Crypto</a:t>
            </a:r>
          </a:p>
          <a:p>
            <a:r>
              <a:rPr lang="en-US" dirty="0" err="1"/>
              <a:t>Certificaten</a:t>
            </a:r>
            <a:r>
              <a:rPr lang="en-US" dirty="0"/>
              <a:t> – PKI</a:t>
            </a:r>
          </a:p>
          <a:p>
            <a:r>
              <a:rPr lang="en-US" dirty="0"/>
              <a:t>SSL/TLS - IPsec</a:t>
            </a:r>
          </a:p>
        </p:txBody>
      </p:sp>
    </p:spTree>
    <p:extLst>
      <p:ext uri="{BB962C8B-B14F-4D97-AF65-F5344CB8AC3E}">
        <p14:creationId xmlns:p14="http://schemas.microsoft.com/office/powerpoint/2010/main" val="4803552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241</Words>
  <Application>Microsoft Office PowerPoint</Application>
  <PresentationFormat>Diavoorstelling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Kantoorthema</vt:lpstr>
      <vt:lpstr>Basic Security</vt:lpstr>
      <vt:lpstr>Informatie</vt:lpstr>
      <vt:lpstr>Groepsopdracht</vt:lpstr>
      <vt:lpstr>Groepsopdracht</vt:lpstr>
      <vt:lpstr>Part1 - Cryptografie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aspecten van internetapplicaties en services</dc:title>
  <dc:creator/>
  <cp:lastModifiedBy>Bram Heyns</cp:lastModifiedBy>
  <cp:revision>119</cp:revision>
  <dcterms:created xsi:type="dcterms:W3CDTF">2006-08-16T00:00:00Z</dcterms:created>
  <dcterms:modified xsi:type="dcterms:W3CDTF">2018-02-19T14:19:51Z</dcterms:modified>
</cp:coreProperties>
</file>