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31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471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/>
            </a:r>
            <a:br>
              <a:rPr lang="nl-BE" dirty="0" smtClean="0"/>
            </a:br>
            <a:r>
              <a:rPr lang="nl-BE" dirty="0"/>
              <a:t/>
            </a:r>
            <a:br>
              <a:rPr lang="nl-BE" dirty="0"/>
            </a:br>
            <a:r>
              <a:rPr lang="nl-BE" dirty="0" smtClean="0"/>
              <a:t>1. Firewalls</a:t>
            </a:r>
            <a:br>
              <a:rPr lang="nl-BE" dirty="0" smtClean="0"/>
            </a:br>
            <a:r>
              <a:rPr lang="nl-BE" dirty="0" smtClean="0"/>
              <a:t>2. Virussen en Wormen</a:t>
            </a:r>
            <a:br>
              <a:rPr lang="nl-BE" dirty="0" smtClean="0"/>
            </a:br>
            <a:r>
              <a:rPr lang="nl-BE" dirty="0" smtClean="0"/>
              <a:t>3. </a:t>
            </a:r>
            <a:r>
              <a:rPr lang="nl-BE" dirty="0" err="1" smtClean="0"/>
              <a:t>Trojans</a:t>
            </a:r>
            <a:r>
              <a:rPr lang="nl-BE" dirty="0" smtClean="0"/>
              <a:t> en Rootkits</a:t>
            </a:r>
            <a:br>
              <a:rPr lang="nl-BE" dirty="0" smtClean="0"/>
            </a:br>
            <a:r>
              <a:rPr lang="nl-BE" dirty="0" smtClean="0"/>
              <a:t>4. </a:t>
            </a:r>
            <a:r>
              <a:rPr lang="nl-BE" dirty="0" err="1" smtClean="0"/>
              <a:t>Sniffers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nl-BE" dirty="0" smtClean="0"/>
              <a:t>Systeembeveiliging</a:t>
            </a:r>
          </a:p>
        </p:txBody>
      </p:sp>
      <p:pic>
        <p:nvPicPr>
          <p:cNvPr id="4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.ytimg.com/vi/5mL3Cww3Ypc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70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Layered </a:t>
            </a:r>
            <a:r>
              <a:rPr lang="en-US" dirty="0" err="1" smtClean="0"/>
              <a:t>Defence</a:t>
            </a:r>
            <a:r>
              <a:rPr lang="en-US" dirty="0" smtClean="0"/>
              <a:t> – </a:t>
            </a:r>
            <a:r>
              <a:rPr lang="en-US" dirty="0" err="1" smtClean="0"/>
              <a:t>Defence</a:t>
            </a:r>
            <a:r>
              <a:rPr lang="en-US" dirty="0" smtClean="0"/>
              <a:t> in depth</a:t>
            </a:r>
            <a:endParaRPr lang="en-US" dirty="0"/>
          </a:p>
        </p:txBody>
      </p:sp>
      <p:pic>
        <p:nvPicPr>
          <p:cNvPr id="3074" name="Picture 2" descr="http://www.inetu.net/INetU/media/Global/Diagrams/Diagram_DefenseInDepthLay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4" y="1600200"/>
            <a:ext cx="753591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85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91353"/>
            <a:ext cx="7772400" cy="1470025"/>
          </a:xfrm>
        </p:spPr>
        <p:txBody>
          <a:bodyPr/>
          <a:lstStyle/>
          <a:p>
            <a:r>
              <a:rPr lang="nl-BE" b="1" dirty="0" smtClean="0">
                <a:solidFill>
                  <a:srgbClr val="0070C0"/>
                </a:solidFill>
              </a:rPr>
              <a:t>1. Firewalls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37528"/>
            <a:ext cx="6400800" cy="1752600"/>
          </a:xfrm>
        </p:spPr>
        <p:txBody>
          <a:bodyPr/>
          <a:lstStyle/>
          <a:p>
            <a:r>
              <a:rPr lang="nl-BE" dirty="0" smtClean="0"/>
              <a:t>Systeembeveiliging</a:t>
            </a:r>
          </a:p>
        </p:txBody>
      </p:sp>
      <p:pic>
        <p:nvPicPr>
          <p:cNvPr id="4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omnitechsupports.com/wp-content/uploads/2013/04/Firewall-supp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4959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8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nl-BE" dirty="0" smtClean="0"/>
              <a:t>Wat is een Firewall?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 fontScale="62500" lnSpcReduction="20000"/>
          </a:bodyPr>
          <a:lstStyle/>
          <a:p>
            <a:r>
              <a:rPr lang="nl-BE" dirty="0" smtClean="0"/>
              <a:t>Fundament waarop informatiebeveiligings-beleid van meeste organisaties rust</a:t>
            </a:r>
          </a:p>
          <a:p>
            <a:r>
              <a:rPr lang="nl-BE" dirty="0" smtClean="0"/>
              <a:t>Niet volledig waterdicht</a:t>
            </a:r>
          </a:p>
          <a:p>
            <a:r>
              <a:rPr lang="nl-BE" dirty="0" smtClean="0"/>
              <a:t>Firewall is elk apparaat dat als </a:t>
            </a:r>
            <a:r>
              <a:rPr lang="nl-BE" dirty="0" smtClean="0">
                <a:solidFill>
                  <a:srgbClr val="0070C0"/>
                </a:solidFill>
              </a:rPr>
              <a:t>toegangscontrole-mechanisme</a:t>
            </a:r>
            <a:r>
              <a:rPr lang="nl-BE" dirty="0" smtClean="0"/>
              <a:t> voor een bepaald netwerk wordt gebruikt</a:t>
            </a:r>
          </a:p>
          <a:p>
            <a:pPr lvl="1"/>
            <a:r>
              <a:rPr lang="nl-BE" dirty="0" smtClean="0"/>
              <a:t>Meestal controle op externe toegang tot netwerk</a:t>
            </a:r>
          </a:p>
          <a:p>
            <a:pPr lvl="1"/>
            <a:r>
              <a:rPr lang="nl-BE" dirty="0" smtClean="0"/>
              <a:t>Gebruikt </a:t>
            </a:r>
            <a:r>
              <a:rPr lang="nl-BE" u="sng" dirty="0" smtClean="0">
                <a:solidFill>
                  <a:srgbClr val="0070C0"/>
                </a:solidFill>
              </a:rPr>
              <a:t>regels (beleid)</a:t>
            </a:r>
            <a:r>
              <a:rPr lang="nl-BE" dirty="0" smtClean="0"/>
              <a:t> om toegang te verlenen of niet, meestal via controle op:</a:t>
            </a:r>
          </a:p>
          <a:p>
            <a:pPr lvl="2"/>
            <a:r>
              <a:rPr lang="nl-BE" dirty="0" smtClean="0"/>
              <a:t>Bronadres</a:t>
            </a:r>
          </a:p>
          <a:p>
            <a:pPr lvl="2"/>
            <a:r>
              <a:rPr lang="nl-BE" dirty="0" smtClean="0"/>
              <a:t>Doeladres</a:t>
            </a:r>
          </a:p>
          <a:p>
            <a:pPr lvl="2"/>
            <a:r>
              <a:rPr lang="nl-BE" dirty="0" smtClean="0"/>
              <a:t>Poortnummers </a:t>
            </a:r>
          </a:p>
          <a:p>
            <a:r>
              <a:rPr lang="nl-BE" dirty="0" smtClean="0"/>
              <a:t>Extra functionaliteiten in sommige firewalls</a:t>
            </a:r>
          </a:p>
          <a:p>
            <a:pPr lvl="1"/>
            <a:r>
              <a:rPr lang="nl-BE" dirty="0" smtClean="0"/>
              <a:t>Filteren van inhoud (blokkering van toegang tot bepaalde sites,...)</a:t>
            </a:r>
          </a:p>
          <a:p>
            <a:pPr lvl="1"/>
            <a:r>
              <a:rPr lang="nl-BE" dirty="0" smtClean="0"/>
              <a:t>Virtual Private Networks (veilige tunnel van A-&gt;B)</a:t>
            </a:r>
          </a:p>
          <a:p>
            <a:pPr lvl="1"/>
            <a:r>
              <a:rPr lang="nl-BE" dirty="0" smtClean="0"/>
              <a:t>Network Address Translation (Reserved Address Space)</a:t>
            </a:r>
          </a:p>
          <a:p>
            <a:pPr lvl="1"/>
            <a:r>
              <a:rPr lang="nl-BE" dirty="0" smtClean="0"/>
              <a:t>Load Balancing (spreiding van de belasting)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Intrusiedetectie (volledig ander product – </a:t>
            </a:r>
            <a:r>
              <a:rPr lang="nl-BE" u="sng" dirty="0" smtClean="0">
                <a:solidFill>
                  <a:srgbClr val="FF0000"/>
                </a:solidFill>
              </a:rPr>
              <a:t>belasting firewall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</a:p>
          <a:p>
            <a:pPr lvl="1"/>
            <a:r>
              <a:rPr lang="nl-BE" dirty="0" smtClean="0"/>
              <a:t>...</a:t>
            </a:r>
          </a:p>
          <a:p>
            <a:pPr lvl="3"/>
            <a:r>
              <a:rPr lang="nl-BE" u="sng" dirty="0" smtClean="0">
                <a:solidFill>
                  <a:srgbClr val="7030A0"/>
                </a:solidFill>
              </a:rPr>
              <a:t>Niet echt volgens het KISS-principe! Keep it simple, stupid</a:t>
            </a:r>
          </a:p>
          <a:p>
            <a:pPr lvl="2"/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355124"/>
            <a:ext cx="2743200" cy="150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Soorten firewalls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Algemeen 3 categorieën:</a:t>
            </a:r>
          </a:p>
          <a:p>
            <a:pPr lvl="1"/>
            <a:r>
              <a:rPr lang="nl-BE" dirty="0" smtClean="0"/>
              <a:t>Firewalls die </a:t>
            </a:r>
            <a:r>
              <a:rPr lang="nl-BE" dirty="0" smtClean="0">
                <a:solidFill>
                  <a:srgbClr val="0070C0"/>
                </a:solidFill>
              </a:rPr>
              <a:t>pakketten filteren </a:t>
            </a:r>
            <a:r>
              <a:rPr lang="nl-BE" dirty="0" smtClean="0"/>
              <a:t>(routers, Cisco,...)</a:t>
            </a:r>
          </a:p>
          <a:p>
            <a:pPr marL="914400" lvl="2" indent="0">
              <a:buNone/>
            </a:pPr>
            <a:r>
              <a:rPr lang="nl-BE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L4 OSI model</a:t>
            </a:r>
            <a:endParaRPr lang="nl-BE" dirty="0" smtClean="0">
              <a:solidFill>
                <a:srgbClr val="00B050"/>
              </a:solidFill>
            </a:endParaRP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Stateful packet-filter </a:t>
            </a:r>
            <a:r>
              <a:rPr lang="nl-BE" dirty="0" smtClean="0"/>
              <a:t>firewalls (Checkpoint, PIX,...)</a:t>
            </a:r>
          </a:p>
          <a:p>
            <a:pPr marL="914400" lvl="2" indent="0">
              <a:buNone/>
            </a:pPr>
            <a:r>
              <a:rPr lang="nl-BE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L5 OSI model</a:t>
            </a:r>
            <a:endParaRPr lang="nl-BE" dirty="0" smtClean="0">
              <a:solidFill>
                <a:srgbClr val="00B050"/>
              </a:solidFill>
            </a:endParaRPr>
          </a:p>
          <a:p>
            <a:pPr lvl="1"/>
            <a:r>
              <a:rPr lang="nl-BE" dirty="0" smtClean="0"/>
              <a:t>Firewalls die als </a:t>
            </a:r>
            <a:r>
              <a:rPr lang="nl-BE" dirty="0" smtClean="0">
                <a:solidFill>
                  <a:srgbClr val="0070C0"/>
                </a:solidFill>
              </a:rPr>
              <a:t>proxy</a:t>
            </a:r>
            <a:r>
              <a:rPr lang="nl-BE" dirty="0" smtClean="0"/>
              <a:t> fungeren</a:t>
            </a:r>
          </a:p>
          <a:p>
            <a:pPr marL="914400" lvl="2" indent="0">
              <a:buNone/>
            </a:pPr>
            <a:r>
              <a:rPr lang="nl-BE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L7 OSI model</a:t>
            </a:r>
            <a:endParaRPr lang="nl-BE" dirty="0" smtClean="0">
              <a:solidFill>
                <a:srgbClr val="00B050"/>
              </a:solidFill>
            </a:endParaRPr>
          </a:p>
          <a:p>
            <a:pPr lvl="1"/>
            <a:endParaRPr lang="nl-BE" dirty="0" smtClean="0"/>
          </a:p>
          <a:p>
            <a:pPr lvl="2"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Packet</a:t>
            </a:r>
            <a:r>
              <a:rPr lang="nl-BE" dirty="0"/>
              <a:t>-</a:t>
            </a:r>
            <a:r>
              <a:rPr lang="nl-BE" dirty="0" smtClean="0"/>
              <a:t>Filter Firewall (</a:t>
            </a:r>
            <a:r>
              <a:rPr lang="nl-BE" dirty="0" smtClean="0">
                <a:solidFill>
                  <a:srgbClr val="00B050"/>
                </a:solidFill>
              </a:rPr>
              <a:t>L4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410200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Meestal </a:t>
            </a:r>
            <a:r>
              <a:rPr lang="nl-BE" u="sng" dirty="0" smtClean="0">
                <a:solidFill>
                  <a:srgbClr val="0070C0"/>
                </a:solidFill>
              </a:rPr>
              <a:t>routers met pakketfilterfuncties</a:t>
            </a:r>
          </a:p>
          <a:p>
            <a:r>
              <a:rPr lang="nl-BE" dirty="0" smtClean="0"/>
              <a:t>Variabelen</a:t>
            </a:r>
          </a:p>
          <a:p>
            <a:pPr lvl="4"/>
            <a:r>
              <a:rPr lang="nl-BE" dirty="0" smtClean="0"/>
              <a:t>Bronadres</a:t>
            </a:r>
          </a:p>
          <a:p>
            <a:pPr lvl="4"/>
            <a:r>
              <a:rPr lang="nl-BE" dirty="0" smtClean="0"/>
              <a:t>Doeladres</a:t>
            </a:r>
          </a:p>
          <a:p>
            <a:pPr lvl="4"/>
            <a:r>
              <a:rPr lang="nl-BE" dirty="0" smtClean="0"/>
              <a:t>Protocol</a:t>
            </a:r>
          </a:p>
          <a:p>
            <a:pPr lvl="4"/>
            <a:r>
              <a:rPr lang="nl-BE" dirty="0" smtClean="0"/>
              <a:t>Poortnummer</a:t>
            </a:r>
          </a:p>
          <a:p>
            <a:r>
              <a:rPr lang="nl-BE" dirty="0" smtClean="0"/>
              <a:t>Voordeel: </a:t>
            </a:r>
          </a:p>
          <a:p>
            <a:pPr lvl="1"/>
            <a:r>
              <a:rPr lang="nl-BE" dirty="0" smtClean="0"/>
              <a:t>gemakkelijk te implementeren, meestal heeft men al een router</a:t>
            </a:r>
          </a:p>
          <a:p>
            <a:r>
              <a:rPr lang="nl-BE" dirty="0" smtClean="0"/>
              <a:t>Nadeel: </a:t>
            </a:r>
          </a:p>
          <a:p>
            <a:pPr lvl="1"/>
            <a:r>
              <a:rPr lang="nl-BE" dirty="0" smtClean="0"/>
              <a:t>niet echt voorbereid op DoS-aanval (is maar simpele router)</a:t>
            </a:r>
          </a:p>
          <a:p>
            <a:pPr lvl="1"/>
            <a:r>
              <a:rPr lang="nl-BE" dirty="0" smtClean="0"/>
              <a:t>Kunnen meestal </a:t>
            </a:r>
            <a:r>
              <a:rPr lang="nl-BE" u="sng" dirty="0" smtClean="0">
                <a:solidFill>
                  <a:srgbClr val="FF0000"/>
                </a:solidFill>
              </a:rPr>
              <a:t>geen sessietoestanden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bijhouden</a:t>
            </a:r>
          </a:p>
          <a:p>
            <a:pPr lvl="2"/>
            <a:r>
              <a:rPr lang="nl-BE" i="1" dirty="0" smtClean="0">
                <a:solidFill>
                  <a:srgbClr val="7030A0"/>
                </a:solidFill>
              </a:rPr>
              <a:t>Poorten boven 1024 moeten open blijven staan om de TCP sessies en de onderhandelingen netjes te laten verlopen</a:t>
            </a:r>
          </a:p>
          <a:p>
            <a:pPr lvl="3"/>
            <a:r>
              <a:rPr lang="nl-BE" i="1" dirty="0" smtClean="0">
                <a:solidFill>
                  <a:srgbClr val="7030A0"/>
                </a:solidFill>
              </a:rPr>
              <a:t>GEEN GOED IDEE OM OPEN POORTEN TE HEBBEN!</a:t>
            </a:r>
          </a:p>
          <a:p>
            <a:pPr lvl="1"/>
            <a:r>
              <a:rPr lang="nl-BE" dirty="0" smtClean="0"/>
              <a:t>Grote </a:t>
            </a:r>
            <a:r>
              <a:rPr lang="nl-BE" dirty="0" err="1" smtClean="0"/>
              <a:t>ACLs</a:t>
            </a:r>
            <a:r>
              <a:rPr lang="nl-BE" dirty="0" smtClean="0"/>
              <a:t> kunnen bij grote belasting </a:t>
            </a:r>
            <a:r>
              <a:rPr lang="nl-BE" u="sng" dirty="0" smtClean="0">
                <a:solidFill>
                  <a:srgbClr val="FF0000"/>
                </a:solidFill>
              </a:rPr>
              <a:t>netwerkprestaties verminderen</a:t>
            </a:r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nl-BE" dirty="0" err="1" smtClean="0"/>
              <a:t>Stateful</a:t>
            </a:r>
            <a:r>
              <a:rPr lang="nl-BE" dirty="0" smtClean="0"/>
              <a:t> </a:t>
            </a:r>
            <a:r>
              <a:rPr lang="nl-BE" dirty="0" err="1" smtClean="0"/>
              <a:t>Packet</a:t>
            </a:r>
            <a:r>
              <a:rPr lang="nl-BE" dirty="0" smtClean="0"/>
              <a:t> </a:t>
            </a:r>
            <a:r>
              <a:rPr lang="nl-BE" dirty="0"/>
              <a:t>F</a:t>
            </a:r>
            <a:r>
              <a:rPr lang="nl-BE" dirty="0" smtClean="0"/>
              <a:t>ilter </a:t>
            </a:r>
            <a:r>
              <a:rPr lang="nl-BE" dirty="0"/>
              <a:t>F</a:t>
            </a:r>
            <a:r>
              <a:rPr lang="nl-BE" dirty="0" smtClean="0"/>
              <a:t>irewall (</a:t>
            </a:r>
            <a:r>
              <a:rPr lang="nl-BE" dirty="0" smtClean="0">
                <a:solidFill>
                  <a:srgbClr val="00B050"/>
                </a:solidFill>
              </a:rPr>
              <a:t>L5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3505200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Meestal </a:t>
            </a:r>
            <a:r>
              <a:rPr lang="nl-BE" u="sng" dirty="0" smtClean="0">
                <a:solidFill>
                  <a:srgbClr val="0070C0"/>
                </a:solidFill>
              </a:rPr>
              <a:t>minimumvereiste</a:t>
            </a:r>
            <a:r>
              <a:rPr lang="nl-BE" dirty="0" smtClean="0"/>
              <a:t> voor een firewall voor een netwerk</a:t>
            </a:r>
          </a:p>
          <a:p>
            <a:r>
              <a:rPr lang="nl-BE" dirty="0" smtClean="0"/>
              <a:t>Doet pakketfiltering + </a:t>
            </a:r>
            <a:r>
              <a:rPr lang="nl-BE" u="sng" dirty="0" smtClean="0">
                <a:solidFill>
                  <a:srgbClr val="00B050"/>
                </a:solidFill>
              </a:rPr>
              <a:t>houdt sessies en verbindingen bij in tabellen</a:t>
            </a:r>
          </a:p>
          <a:p>
            <a:pPr lvl="1"/>
            <a:r>
              <a:rPr lang="nl-BE" dirty="0" smtClean="0"/>
              <a:t>Wordt er een protocolstandaard misbruikt (</a:t>
            </a:r>
            <a:r>
              <a:rPr lang="nl-BE" dirty="0" err="1" smtClean="0"/>
              <a:t>DoS</a:t>
            </a:r>
            <a:r>
              <a:rPr lang="nl-BE" dirty="0" smtClean="0"/>
              <a:t>-aanval)</a:t>
            </a:r>
          </a:p>
          <a:p>
            <a:pPr lvl="2"/>
            <a:r>
              <a:rPr lang="nl-BE" dirty="0" smtClean="0"/>
              <a:t>kan men in de sessielogs bijna real-time zien</a:t>
            </a:r>
          </a:p>
          <a:p>
            <a:pPr lvl="1"/>
            <a:r>
              <a:rPr lang="nl-BE" dirty="0" smtClean="0"/>
              <a:t>Kijkt dus niet alleen naar het pakketje op zich, als stand-alone, maar kijkt ook naar de context</a:t>
            </a:r>
          </a:p>
          <a:p>
            <a:pPr lvl="1"/>
            <a:r>
              <a:rPr lang="nl-BE" dirty="0" smtClean="0"/>
              <a:t>Speciaal ontworpen tegen DoS attacks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Kunnen nu de poorten boven 1024 standaard gesloten laten, en alleen openen als het nodig is </a:t>
            </a:r>
            <a:endParaRPr lang="nl-BE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10414"/>
            <a:ext cx="5029200" cy="222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Extra </a:t>
            </a:r>
            <a:r>
              <a:rPr lang="en-US" dirty="0" err="1" smtClean="0">
                <a:solidFill>
                  <a:srgbClr val="0070C0"/>
                </a:solidFill>
              </a:rPr>
              <a:t>uitleg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verschil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tussen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gewone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packetfiltering</a:t>
            </a:r>
            <a:r>
              <a:rPr lang="en-US" dirty="0" smtClean="0">
                <a:solidFill>
                  <a:srgbClr val="0070C0"/>
                </a:solidFill>
              </a:rPr>
              <a:t> en </a:t>
            </a:r>
            <a:r>
              <a:rPr lang="en-US" dirty="0" err="1" smtClean="0">
                <a:solidFill>
                  <a:srgbClr val="0070C0"/>
                </a:solidFill>
              </a:rPr>
              <a:t>stateful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Een</a:t>
            </a:r>
            <a:r>
              <a:rPr lang="en-US" dirty="0" smtClean="0"/>
              <a:t> ACL (Access Control List)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lijst</a:t>
            </a:r>
            <a:r>
              <a:rPr lang="en-US" dirty="0" smtClean="0"/>
              <a:t> met </a:t>
            </a:r>
            <a:r>
              <a:rPr lang="en-US" dirty="0" err="1" smtClean="0"/>
              <a:t>allemaal</a:t>
            </a:r>
            <a:r>
              <a:rPr lang="en-US" dirty="0" smtClean="0"/>
              <a:t> rules (</a:t>
            </a:r>
            <a:r>
              <a:rPr lang="en-US" dirty="0" err="1" smtClean="0"/>
              <a:t>wie</a:t>
            </a:r>
            <a:r>
              <a:rPr lang="en-US" dirty="0" smtClean="0"/>
              <a:t> mag </a:t>
            </a:r>
            <a:r>
              <a:rPr lang="en-US" dirty="0" err="1" smtClean="0"/>
              <a:t>wat</a:t>
            </a:r>
            <a:r>
              <a:rPr lang="en-US" dirty="0" smtClean="0"/>
              <a:t>?)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Standaard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wordt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verkeer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dat</a:t>
            </a:r>
            <a:r>
              <a:rPr lang="en-US" dirty="0" smtClean="0">
                <a:solidFill>
                  <a:srgbClr val="FF0000"/>
                </a:solidFill>
              </a:rPr>
              <a:t> van het internet </a:t>
            </a:r>
            <a:r>
              <a:rPr lang="en-US" dirty="0" err="1" smtClean="0">
                <a:solidFill>
                  <a:srgbClr val="FF0000"/>
                </a:solidFill>
              </a:rPr>
              <a:t>komt</a:t>
            </a:r>
            <a:r>
              <a:rPr lang="en-US" dirty="0" smtClean="0">
                <a:solidFill>
                  <a:srgbClr val="FF0000"/>
                </a:solidFill>
              </a:rPr>
              <a:t>, en </a:t>
            </a:r>
            <a:r>
              <a:rPr lang="en-US" dirty="0" err="1" smtClean="0">
                <a:solidFill>
                  <a:srgbClr val="FF0000"/>
                </a:solidFill>
              </a:rPr>
              <a:t>dat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naar</a:t>
            </a:r>
            <a:r>
              <a:rPr lang="en-US" dirty="0" smtClean="0">
                <a:solidFill>
                  <a:srgbClr val="FF0000"/>
                </a:solidFill>
              </a:rPr>
              <a:t> het intern </a:t>
            </a:r>
            <a:r>
              <a:rPr lang="en-US" dirty="0" err="1" smtClean="0">
                <a:solidFill>
                  <a:srgbClr val="FF0000"/>
                </a:solidFill>
              </a:rPr>
              <a:t>netwerk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wil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geblocked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Maar </a:t>
            </a:r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bv</a:t>
            </a:r>
            <a:r>
              <a:rPr lang="en-US" dirty="0" smtClean="0"/>
              <a:t> wilt </a:t>
            </a:r>
            <a:r>
              <a:rPr lang="en-US" dirty="0" err="1" smtClean="0"/>
              <a:t>surfen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Bericht</a:t>
            </a:r>
            <a:r>
              <a:rPr lang="en-US" dirty="0" smtClean="0"/>
              <a:t> </a:t>
            </a:r>
            <a:r>
              <a:rPr lang="en-US" dirty="0" err="1" smtClean="0"/>
              <a:t>vertrekt</a:t>
            </a:r>
            <a:r>
              <a:rPr lang="en-US" dirty="0" smtClean="0"/>
              <a:t> van intern </a:t>
            </a:r>
            <a:r>
              <a:rPr lang="en-US" dirty="0" err="1" smtClean="0"/>
              <a:t>naar</a:t>
            </a:r>
            <a:r>
              <a:rPr lang="en-US" dirty="0" smtClean="0"/>
              <a:t> internet</a:t>
            </a:r>
          </a:p>
          <a:p>
            <a:pPr lvl="2"/>
            <a:r>
              <a:rPr lang="en-US" dirty="0" smtClean="0"/>
              <a:t>En het </a:t>
            </a:r>
            <a:r>
              <a:rPr lang="en-US" dirty="0" err="1" smtClean="0"/>
              <a:t>antwoord</a:t>
            </a:r>
            <a:r>
              <a:rPr lang="en-US" dirty="0" smtClean="0"/>
              <a:t>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 van het internet </a:t>
            </a:r>
            <a:r>
              <a:rPr lang="en-US" dirty="0" err="1" smtClean="0"/>
              <a:t>naar</a:t>
            </a:r>
            <a:r>
              <a:rPr lang="en-US" dirty="0" smtClean="0"/>
              <a:t> intern</a:t>
            </a:r>
          </a:p>
          <a:p>
            <a:pPr lvl="3"/>
            <a:r>
              <a:rPr lang="en-US" dirty="0" err="1" smtClean="0">
                <a:solidFill>
                  <a:srgbClr val="FF0000"/>
                </a:solidFill>
              </a:rPr>
              <a:t>Geblocked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Oplossing</a:t>
            </a:r>
            <a:r>
              <a:rPr lang="en-US" dirty="0" smtClean="0">
                <a:solidFill>
                  <a:srgbClr val="0070C0"/>
                </a:solidFill>
              </a:rPr>
              <a:t> van </a:t>
            </a:r>
            <a:r>
              <a:rPr lang="en-US" dirty="0" err="1" smtClean="0">
                <a:solidFill>
                  <a:srgbClr val="0070C0"/>
                </a:solidFill>
              </a:rPr>
              <a:t>gewone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packetfilters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lvl="3"/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verkeer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van het internet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wilt en </a:t>
            </a:r>
            <a:r>
              <a:rPr lang="en-US" dirty="0" err="1" smtClean="0"/>
              <a:t>een</a:t>
            </a:r>
            <a:r>
              <a:rPr lang="en-US" dirty="0" smtClean="0"/>
              <a:t> destination port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groter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1024, </a:t>
            </a:r>
            <a:r>
              <a:rPr lang="en-US" dirty="0" err="1" smtClean="0"/>
              <a:t>toelaten</a:t>
            </a:r>
            <a:endParaRPr lang="en-US" dirty="0" smtClean="0"/>
          </a:p>
          <a:p>
            <a:pPr lvl="3"/>
            <a:r>
              <a:rPr lang="en-US" dirty="0" smtClean="0"/>
              <a:t>Is </a:t>
            </a:r>
            <a:r>
              <a:rPr lang="en-US" dirty="0" err="1" smtClean="0"/>
              <a:t>immers</a:t>
            </a:r>
            <a:r>
              <a:rPr lang="en-US" dirty="0" smtClean="0"/>
              <a:t> </a:t>
            </a:r>
            <a:r>
              <a:rPr lang="en-US" dirty="0" err="1" smtClean="0"/>
              <a:t>waarschijnlijk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antwoord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request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Oplossing</a:t>
            </a:r>
            <a:r>
              <a:rPr lang="en-US" dirty="0" smtClean="0">
                <a:solidFill>
                  <a:srgbClr val="0070C0"/>
                </a:solidFill>
              </a:rPr>
              <a:t> van </a:t>
            </a:r>
            <a:r>
              <a:rPr lang="en-US" dirty="0" err="1" smtClean="0">
                <a:solidFill>
                  <a:srgbClr val="0070C0"/>
                </a:solidFill>
              </a:rPr>
              <a:t>stateful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packetfilters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lvl="3"/>
            <a:r>
              <a:rPr lang="en-US" dirty="0" smtClean="0"/>
              <a:t>Die </a:t>
            </a:r>
            <a:r>
              <a:rPr lang="en-US" dirty="0" err="1" smtClean="0"/>
              <a:t>houden</a:t>
            </a:r>
            <a:r>
              <a:rPr lang="en-US" dirty="0" smtClean="0"/>
              <a:t> de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, en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enkel</a:t>
            </a:r>
            <a:r>
              <a:rPr lang="en-US" dirty="0" smtClean="0"/>
              <a:t> het </a:t>
            </a:r>
            <a:r>
              <a:rPr lang="en-US" dirty="0" err="1" smtClean="0"/>
              <a:t>verkeer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gestart</a:t>
            </a:r>
            <a:r>
              <a:rPr lang="en-US" dirty="0" smtClean="0"/>
              <a:t> was in het interne </a:t>
            </a:r>
            <a:r>
              <a:rPr lang="en-US" dirty="0" err="1" smtClean="0"/>
              <a:t>netwerk</a:t>
            </a:r>
            <a:endParaRPr lang="en-US" dirty="0" smtClean="0"/>
          </a:p>
          <a:p>
            <a:pPr lvl="3"/>
            <a:r>
              <a:rPr lang="en-US" b="1" i="1" dirty="0" err="1" smtClean="0">
                <a:solidFill>
                  <a:srgbClr val="00B050"/>
                </a:solidFill>
              </a:rPr>
              <a:t>Houdt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dus</a:t>
            </a:r>
            <a:r>
              <a:rPr lang="en-US" b="1" i="1" dirty="0" smtClean="0">
                <a:solidFill>
                  <a:srgbClr val="00B050"/>
                </a:solidFill>
              </a:rPr>
              <a:t> de </a:t>
            </a:r>
            <a:r>
              <a:rPr lang="en-US" b="1" i="1" u="sng" dirty="0" smtClean="0">
                <a:solidFill>
                  <a:srgbClr val="00B050"/>
                </a:solidFill>
              </a:rPr>
              <a:t>sockets-info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bij</a:t>
            </a:r>
            <a:r>
              <a:rPr lang="en-US" b="1" i="1" dirty="0" smtClean="0">
                <a:solidFill>
                  <a:srgbClr val="00B050"/>
                </a:solidFill>
              </a:rPr>
              <a:t> (</a:t>
            </a:r>
            <a:r>
              <a:rPr lang="en-US" b="1" i="1" dirty="0" err="1" smtClean="0">
                <a:solidFill>
                  <a:srgbClr val="00B050"/>
                </a:solidFill>
              </a:rPr>
              <a:t>zowel</a:t>
            </a:r>
            <a:r>
              <a:rPr lang="en-US" b="1" i="1" dirty="0" smtClean="0">
                <a:solidFill>
                  <a:srgbClr val="00B050"/>
                </a:solidFill>
              </a:rPr>
              <a:t> destination </a:t>
            </a:r>
            <a:r>
              <a:rPr lang="en-US" b="1" i="1" dirty="0" err="1" smtClean="0">
                <a:solidFill>
                  <a:srgbClr val="00B050"/>
                </a:solidFill>
              </a:rPr>
              <a:t>als</a:t>
            </a:r>
            <a:r>
              <a:rPr lang="en-US" b="1" i="1" dirty="0" smtClean="0">
                <a:solidFill>
                  <a:srgbClr val="00B050"/>
                </a:solidFill>
              </a:rPr>
              <a:t> source)</a:t>
            </a:r>
          </a:p>
          <a:p>
            <a:pPr lvl="4"/>
            <a:r>
              <a:rPr lang="en-US" dirty="0" err="1" smtClean="0"/>
              <a:t>Bij</a:t>
            </a:r>
            <a:r>
              <a:rPr lang="en-US" dirty="0" smtClean="0"/>
              <a:t> de reply: </a:t>
            </a:r>
            <a:r>
              <a:rPr lang="en-US" dirty="0" err="1" smtClean="0"/>
              <a:t>checken</a:t>
            </a:r>
            <a:r>
              <a:rPr lang="en-US" dirty="0" smtClean="0"/>
              <a:t> </a:t>
            </a:r>
            <a:r>
              <a:rPr lang="en-US" dirty="0" err="1" smtClean="0"/>
              <a:t>tegen</a:t>
            </a:r>
            <a:r>
              <a:rPr lang="en-US" dirty="0" smtClean="0"/>
              <a:t> die </a:t>
            </a:r>
            <a:r>
              <a:rPr lang="en-US" dirty="0" err="1" smtClean="0"/>
              <a:t>originele</a:t>
            </a:r>
            <a:r>
              <a:rPr lang="en-US" dirty="0" smtClean="0"/>
              <a:t> </a:t>
            </a:r>
            <a:r>
              <a:rPr lang="en-US" dirty="0" err="1" smtClean="0"/>
              <a:t>socketinfo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857" y="5867400"/>
            <a:ext cx="224048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1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Proxyfirewalls (</a:t>
            </a:r>
            <a:r>
              <a:rPr lang="nl-BE" dirty="0" smtClean="0">
                <a:solidFill>
                  <a:srgbClr val="00B050"/>
                </a:solidFill>
              </a:rPr>
              <a:t>L7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Inspecteert het verkeer niet alleen op </a:t>
            </a:r>
            <a:r>
              <a:rPr lang="nl-BE" dirty="0" smtClean="0">
                <a:solidFill>
                  <a:srgbClr val="00B050"/>
                </a:solidFill>
              </a:rPr>
              <a:t>netwerk</a:t>
            </a:r>
            <a:r>
              <a:rPr lang="nl-BE" dirty="0" smtClean="0"/>
              <a:t>- en </a:t>
            </a:r>
            <a:r>
              <a:rPr lang="nl-BE" dirty="0" smtClean="0">
                <a:solidFill>
                  <a:srgbClr val="00B050"/>
                </a:solidFill>
              </a:rPr>
              <a:t>sessieniveau</a:t>
            </a:r>
            <a:r>
              <a:rPr lang="nl-BE" dirty="0" smtClean="0"/>
              <a:t> (packet filter firewalls), </a:t>
            </a:r>
          </a:p>
          <a:p>
            <a:pPr lvl="1"/>
            <a:r>
              <a:rPr lang="nl-BE" dirty="0" smtClean="0"/>
              <a:t>maar ook nog eens op </a:t>
            </a:r>
            <a:r>
              <a:rPr lang="nl-BE" u="sng" dirty="0" smtClean="0">
                <a:solidFill>
                  <a:srgbClr val="00B050"/>
                </a:solidFill>
              </a:rPr>
              <a:t>toepassingsniveau</a:t>
            </a:r>
          </a:p>
          <a:p>
            <a:pPr lvl="1"/>
            <a:r>
              <a:rPr lang="nl-BE" b="1" u="sng" dirty="0" smtClean="0">
                <a:solidFill>
                  <a:srgbClr val="0070C0"/>
                </a:solidFill>
              </a:rPr>
              <a:t>deep packet inspection</a:t>
            </a:r>
          </a:p>
          <a:p>
            <a:pPr lvl="2"/>
            <a:r>
              <a:rPr lang="nl-BE" dirty="0" smtClean="0"/>
              <a:t>HTTP pakket arriveert </a:t>
            </a:r>
          </a:p>
          <a:p>
            <a:pPr marL="457200" lvl="1" indent="0">
              <a:buNone/>
            </a:pPr>
            <a:r>
              <a:rPr lang="nl-BE" dirty="0"/>
              <a:t>	</a:t>
            </a:r>
            <a:r>
              <a:rPr lang="nl-BE" dirty="0" smtClean="0"/>
              <a:t>	</a:t>
            </a:r>
            <a:r>
              <a:rPr lang="nl-BE" sz="2200" dirty="0" smtClean="0">
                <a:sym typeface="Wingdings" pitchFamily="2" charset="2"/>
              </a:rPr>
              <a:t></a:t>
            </a:r>
            <a:r>
              <a:rPr lang="nl-BE" sz="2200" dirty="0" smtClean="0"/>
              <a:t>doorgegeven aan HTTP-proxyprocedure</a:t>
            </a:r>
          </a:p>
          <a:p>
            <a:pPr lvl="2"/>
            <a:r>
              <a:rPr lang="nl-BE" dirty="0" smtClean="0"/>
              <a:t>FTP pakket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	</a:t>
            </a:r>
            <a:r>
              <a:rPr lang="nl-BE" sz="2200" dirty="0" smtClean="0">
                <a:sym typeface="Wingdings" pitchFamily="2" charset="2"/>
              </a:rPr>
              <a:t></a:t>
            </a:r>
            <a:r>
              <a:rPr lang="nl-BE" sz="2200" dirty="0" smtClean="0"/>
              <a:t>doorgegeven aan FTP-proxyprocedure</a:t>
            </a:r>
          </a:p>
          <a:p>
            <a:pPr lvl="1"/>
            <a:r>
              <a:rPr lang="nl-BE" dirty="0" smtClean="0"/>
              <a:t>Proxyfirewall is in principe dus veiliger, want </a:t>
            </a:r>
            <a:r>
              <a:rPr lang="nl-BE" u="sng" dirty="0" smtClean="0">
                <a:solidFill>
                  <a:srgbClr val="0070C0"/>
                </a:solidFill>
              </a:rPr>
              <a:t>begrijpt</a:t>
            </a:r>
            <a:r>
              <a:rPr lang="nl-BE" dirty="0" smtClean="0"/>
              <a:t> ook de toepassingsprotocols (HTTP,FTP,SMTP,POP,...)</a:t>
            </a:r>
          </a:p>
          <a:p>
            <a:pPr lvl="1"/>
            <a:r>
              <a:rPr lang="nl-BE" dirty="0" smtClean="0"/>
              <a:t>Problemen:</a:t>
            </a:r>
          </a:p>
          <a:p>
            <a:pPr lvl="2"/>
            <a:r>
              <a:rPr lang="nl-BE" dirty="0" smtClean="0"/>
              <a:t>Meestal </a:t>
            </a:r>
            <a:r>
              <a:rPr lang="nl-BE" u="sng" dirty="0" smtClean="0"/>
              <a:t>trager</a:t>
            </a:r>
            <a:r>
              <a:rPr lang="nl-BE" dirty="0" smtClean="0"/>
              <a:t> (belangrijk bij zware belasting netwerk)</a:t>
            </a:r>
          </a:p>
          <a:p>
            <a:pPr lvl="2"/>
            <a:r>
              <a:rPr lang="nl-BE" dirty="0" smtClean="0"/>
              <a:t>Nieuw protocol wordt uitgevonden -&gt; geen procedure voor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8" y="2209800"/>
            <a:ext cx="22860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nl-BE" dirty="0" smtClean="0"/>
              <a:t>Tekortkomingen van firewalls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886200"/>
          </a:xfrm>
        </p:spPr>
        <p:txBody>
          <a:bodyPr>
            <a:normAutofit fontScale="85000" lnSpcReduction="10000"/>
          </a:bodyPr>
          <a:lstStyle/>
          <a:p>
            <a:r>
              <a:rPr lang="nl-BE" dirty="0" smtClean="0"/>
              <a:t>Hoe hoger de beveiliging (striktheid van de firewall), hoe minder de functionaliteit</a:t>
            </a:r>
          </a:p>
          <a:p>
            <a:pPr lvl="1"/>
            <a:r>
              <a:rPr lang="nl-BE" dirty="0" smtClean="0"/>
              <a:t>Het gewone gebruik van het netwerk kan in gedrang komen</a:t>
            </a:r>
          </a:p>
          <a:p>
            <a:r>
              <a:rPr lang="nl-BE" dirty="0" smtClean="0"/>
              <a:t>Firewalls vormen soms een vals gevoel van veiligheid</a:t>
            </a:r>
          </a:p>
          <a:p>
            <a:pPr lvl="1"/>
            <a:r>
              <a:rPr lang="nl-BE" dirty="0" smtClean="0"/>
              <a:t>Ze zijn niet absoluut onfeilbaar</a:t>
            </a:r>
          </a:p>
          <a:p>
            <a:pPr lvl="2"/>
            <a:r>
              <a:rPr lang="nl-BE" dirty="0" smtClean="0"/>
              <a:t>Zorg ervoor dat het </a:t>
            </a:r>
            <a:r>
              <a:rPr lang="nl-BE" u="sng" dirty="0" smtClean="0">
                <a:solidFill>
                  <a:srgbClr val="FF0000"/>
                </a:solidFill>
              </a:rPr>
              <a:t>niet de enige ‘line of defence’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is</a:t>
            </a:r>
          </a:p>
          <a:p>
            <a:pPr lvl="3"/>
            <a:r>
              <a:rPr lang="nl-BE" dirty="0" smtClean="0"/>
              <a:t>Zorg voor </a:t>
            </a:r>
            <a:r>
              <a:rPr lang="nl-BE" b="1" i="1" dirty="0" smtClean="0">
                <a:solidFill>
                  <a:srgbClr val="00B050"/>
                </a:solidFill>
              </a:rPr>
              <a:t>layered defence</a:t>
            </a:r>
            <a:r>
              <a:rPr lang="nl-BE" dirty="0" smtClean="0"/>
              <a:t>!</a:t>
            </a:r>
          </a:p>
          <a:p>
            <a:pPr lvl="1"/>
            <a:r>
              <a:rPr lang="nl-BE" dirty="0" smtClean="0"/>
              <a:t>Kijk goed de </a:t>
            </a:r>
            <a:r>
              <a:rPr lang="nl-BE" dirty="0" smtClean="0">
                <a:solidFill>
                  <a:srgbClr val="0070C0"/>
                </a:solidFill>
              </a:rPr>
              <a:t>firewall logs </a:t>
            </a:r>
            <a:r>
              <a:rPr lang="nl-BE" dirty="0" smtClean="0"/>
              <a:t>na</a:t>
            </a:r>
          </a:p>
          <a:p>
            <a:pPr lvl="2"/>
            <a:r>
              <a:rPr lang="nl-BE" dirty="0" smtClean="0"/>
              <a:t>Iemand aan de deur aan het rammelen?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010150"/>
            <a:ext cx="5025656" cy="174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10150"/>
            <a:ext cx="1371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056" y="4191000"/>
            <a:ext cx="202163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583</Words>
  <Application>Microsoft Office PowerPoint</Application>
  <PresentationFormat>Diavoorstelling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Kantoorthema</vt:lpstr>
      <vt:lpstr>  1. Firewalls 2. Virussen en Wormen 3. Trojans en Rootkits 4. Sniffers</vt:lpstr>
      <vt:lpstr>1. Firewalls</vt:lpstr>
      <vt:lpstr>Wat is een Firewall?</vt:lpstr>
      <vt:lpstr>Soorten firewalls</vt:lpstr>
      <vt:lpstr>Packet-Filter Firewall (L4)</vt:lpstr>
      <vt:lpstr>Stateful Packet Filter Firewall (L5)</vt:lpstr>
      <vt:lpstr>Extra uitleg: verschil tussen gewone packetfiltering en stateful</vt:lpstr>
      <vt:lpstr>Proxyfirewalls (L7)</vt:lpstr>
      <vt:lpstr>Tekortkomingen van firewalls</vt:lpstr>
      <vt:lpstr>Layered Defence – Defence in depth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/>
  <cp:lastModifiedBy>Bram Heyns</cp:lastModifiedBy>
  <cp:revision>56</cp:revision>
  <dcterms:created xsi:type="dcterms:W3CDTF">2006-08-16T00:00:00Z</dcterms:created>
  <dcterms:modified xsi:type="dcterms:W3CDTF">2016-02-16T11:55:54Z</dcterms:modified>
</cp:coreProperties>
</file>