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15" r:id="rId11"/>
    <p:sldId id="30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9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7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9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5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0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7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4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4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86664"/>
            <a:ext cx="7772400" cy="1470025"/>
          </a:xfrm>
        </p:spPr>
        <p:txBody>
          <a:bodyPr/>
          <a:lstStyle/>
          <a:p>
            <a:r>
              <a:rPr lang="nl-BE" b="1" dirty="0" smtClean="0">
                <a:solidFill>
                  <a:srgbClr val="0070C0"/>
                </a:solidFill>
              </a:rPr>
              <a:t>3. </a:t>
            </a:r>
            <a:r>
              <a:rPr lang="nl-BE" b="1" dirty="0" err="1" smtClean="0">
                <a:solidFill>
                  <a:srgbClr val="0070C0"/>
                </a:solidFill>
              </a:rPr>
              <a:t>Trojans</a:t>
            </a:r>
            <a:r>
              <a:rPr lang="nl-BE" b="1" dirty="0" smtClean="0">
                <a:solidFill>
                  <a:srgbClr val="0070C0"/>
                </a:solidFill>
              </a:rPr>
              <a:t> en Rootkits</a:t>
            </a:r>
            <a:endParaRPr lang="nl-BE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Systeembeveiliging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0"/>
            <a:ext cx="3962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http://mixworld.do.am/troian-virus-wor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3" t="19675" r="65238" b="19283"/>
          <a:stretch/>
        </p:blipFill>
        <p:spPr bwMode="auto">
          <a:xfrm>
            <a:off x="0" y="-1"/>
            <a:ext cx="2209800" cy="330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wehatemalware.com/wp-content/uploads/2014/10/rootk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7" y="4953515"/>
            <a:ext cx="2892425" cy="189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87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Info Rootkit</a:t>
            </a:r>
            <a:r>
              <a:rPr lang="en-US" dirty="0"/>
              <a:t>:</a:t>
            </a:r>
            <a:br>
              <a:rPr lang="en-US" dirty="0"/>
            </a:br>
            <a:r>
              <a:rPr lang="en-US" sz="2700" dirty="0"/>
              <a:t>https://www.youtube.com/watch?v=H23qyUbKuHM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7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B050"/>
                </a:solidFill>
              </a:rPr>
              <a:t>Info - Rootkits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r>
              <a:rPr lang="en-US" dirty="0" smtClean="0"/>
              <a:t>SSDT Hooking:</a:t>
            </a:r>
          </a:p>
          <a:p>
            <a:pPr lvl="1"/>
            <a:r>
              <a:rPr lang="en-US" dirty="0" smtClean="0"/>
              <a:t>SSDT: </a:t>
            </a:r>
            <a:r>
              <a:rPr lang="en-US" dirty="0" smtClean="0">
                <a:solidFill>
                  <a:srgbClr val="0070C0"/>
                </a:solidFill>
              </a:rPr>
              <a:t>System Service Descriptor Table </a:t>
            </a:r>
            <a:r>
              <a:rPr lang="en-US" dirty="0" smtClean="0"/>
              <a:t>in Windows</a:t>
            </a:r>
          </a:p>
          <a:p>
            <a:pPr lvl="1"/>
            <a:r>
              <a:rPr lang="en-US" dirty="0"/>
              <a:t>http://www.youtube.com/watch?v=mObYxn26RmM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170" name="Picture 2" descr="http://1.bp.blogspot.com/_WWO0NoYEIHQ/S6ilsF8C2LI/AAAAAAAAAME/LPU1wjB70bo/s320/06-Mar-23-10-pi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69504"/>
            <a:ext cx="3048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296734"/>
            <a:ext cx="5393635" cy="3544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1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nl-BE" dirty="0" smtClean="0"/>
              <a:t>Trojans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486400"/>
          </a:xfrm>
        </p:spPr>
        <p:txBody>
          <a:bodyPr>
            <a:normAutofit fontScale="70000" lnSpcReduction="20000"/>
          </a:bodyPr>
          <a:lstStyle/>
          <a:p>
            <a:r>
              <a:rPr lang="nl-BE" dirty="0" smtClean="0"/>
              <a:t>Virussen (wormen) worden vooral gedefineerd op basis van hun vermogen tot </a:t>
            </a:r>
            <a:r>
              <a:rPr lang="nl-BE" u="sng" dirty="0" smtClean="0">
                <a:solidFill>
                  <a:srgbClr val="0070C0"/>
                </a:solidFill>
              </a:rPr>
              <a:t>zelfreplicatie</a:t>
            </a:r>
            <a:r>
              <a:rPr lang="nl-BE" dirty="0" smtClean="0"/>
              <a:t>. </a:t>
            </a:r>
          </a:p>
          <a:p>
            <a:pPr marL="0" indent="0">
              <a:buNone/>
            </a:pPr>
            <a:r>
              <a:rPr lang="nl-BE" dirty="0" smtClean="0">
                <a:solidFill>
                  <a:srgbClr val="00B050"/>
                </a:solidFill>
                <a:sym typeface="Wingdings" panose="05000000000000000000" pitchFamily="2" charset="2"/>
              </a:rPr>
              <a:t>	 </a:t>
            </a:r>
            <a:r>
              <a:rPr lang="nl-BE" dirty="0" smtClean="0">
                <a:solidFill>
                  <a:srgbClr val="00B050"/>
                </a:solidFill>
              </a:rPr>
              <a:t>Een </a:t>
            </a:r>
            <a:r>
              <a:rPr lang="nl-BE" u="sng" dirty="0" smtClean="0">
                <a:solidFill>
                  <a:srgbClr val="00B050"/>
                </a:solidFill>
              </a:rPr>
              <a:t>trojan</a:t>
            </a:r>
            <a:r>
              <a:rPr lang="nl-BE" dirty="0" smtClean="0">
                <a:solidFill>
                  <a:srgbClr val="00B050"/>
                </a:solidFill>
              </a:rPr>
              <a:t> vooral op basis van zijn </a:t>
            </a:r>
            <a:r>
              <a:rPr lang="nl-BE" u="sng" dirty="0" err="1" smtClean="0">
                <a:solidFill>
                  <a:srgbClr val="00B050"/>
                </a:solidFill>
              </a:rPr>
              <a:t>payload</a:t>
            </a:r>
            <a:r>
              <a:rPr lang="nl-BE" u="sng" dirty="0" smtClean="0">
                <a:solidFill>
                  <a:srgbClr val="00B050"/>
                </a:solidFill>
              </a:rPr>
              <a:t>, of </a:t>
            </a:r>
            <a:r>
              <a:rPr lang="nl-BE" b="1" i="1" u="sng" dirty="0" smtClean="0">
                <a:solidFill>
                  <a:srgbClr val="0070C0"/>
                </a:solidFill>
              </a:rPr>
              <a:t>functionaliteit</a:t>
            </a:r>
          </a:p>
          <a:p>
            <a:pPr>
              <a:buNone/>
            </a:pPr>
            <a:endParaRPr lang="nl-BE" u="sng" dirty="0" smtClean="0"/>
          </a:p>
          <a:p>
            <a:r>
              <a:rPr lang="nl-BE" dirty="0" smtClean="0"/>
              <a:t>Zeer moeilijk om een correcte definitie van trojans te geven, die virussen, wormen en trojans mooi van elkaar scheidt</a:t>
            </a:r>
          </a:p>
          <a:p>
            <a:endParaRPr lang="nl-BE" dirty="0" smtClean="0"/>
          </a:p>
          <a:p>
            <a:r>
              <a:rPr lang="nl-BE" dirty="0" smtClean="0"/>
              <a:t>Een trojan is meestal een </a:t>
            </a:r>
            <a:r>
              <a:rPr lang="nl-BE" b="1" i="1" u="sng" dirty="0" smtClean="0">
                <a:solidFill>
                  <a:srgbClr val="0070C0"/>
                </a:solidFill>
              </a:rPr>
              <a:t>schijnbaar attractief programma </a:t>
            </a:r>
            <a:r>
              <a:rPr lang="nl-BE" dirty="0" smtClean="0"/>
              <a:t>dat echter op de een of andere manier een onplezierige verrassing bevat</a:t>
            </a:r>
          </a:p>
          <a:p>
            <a:pPr>
              <a:buNone/>
            </a:pPr>
            <a:endParaRPr lang="nl-BE" dirty="0" smtClean="0"/>
          </a:p>
          <a:p>
            <a:r>
              <a:rPr lang="nl-BE" dirty="0" smtClean="0"/>
              <a:t>Welbekende definitie (RFC 1244 – al achterhaald):</a:t>
            </a:r>
          </a:p>
          <a:p>
            <a:pPr lvl="1"/>
            <a:r>
              <a:rPr lang="nl-BE" dirty="0" smtClean="0"/>
              <a:t>‘Trojaans paard </a:t>
            </a:r>
            <a:r>
              <a:rPr lang="nl-BE" u="sng" dirty="0" smtClean="0"/>
              <a:t>kan</a:t>
            </a:r>
            <a:r>
              <a:rPr lang="nl-BE" dirty="0" smtClean="0"/>
              <a:t> een programma zijn dat iets nuttigs doet of gewoon iets interessants. In elk geval doet het altijd iets </a:t>
            </a:r>
            <a:r>
              <a:rPr lang="nl-BE" u="sng" dirty="0" smtClean="0"/>
              <a:t>onverwachts</a:t>
            </a:r>
            <a:r>
              <a:rPr lang="nl-BE" dirty="0" smtClean="0"/>
              <a:t>, zoals </a:t>
            </a:r>
            <a:r>
              <a:rPr lang="nl-BE" u="sng" dirty="0" smtClean="0"/>
              <a:t>wachtwoorden stelen of bestanden kopieren</a:t>
            </a:r>
            <a:r>
              <a:rPr lang="nl-BE" dirty="0" smtClean="0"/>
              <a:t>, zonder dat de gebruiker daar weet van heeft.’</a:t>
            </a:r>
          </a:p>
          <a:p>
            <a:pPr lvl="2"/>
            <a:r>
              <a:rPr lang="nl-BE" dirty="0" smtClean="0"/>
              <a:t>Voornaamste nadeel van deze definitie:</a:t>
            </a:r>
          </a:p>
          <a:p>
            <a:pPr lvl="3"/>
            <a:r>
              <a:rPr lang="nl-BE" dirty="0" smtClean="0"/>
              <a:t>Wachtw stelen,... Heeft dus vooral betrekking op ongeauthoriseerde toegang, niet tot bv aantasting van de integriteit van de gegevens</a:t>
            </a:r>
          </a:p>
        </p:txBody>
      </p:sp>
    </p:spTree>
    <p:extLst>
      <p:ext uri="{BB962C8B-B14F-4D97-AF65-F5344CB8AC3E}">
        <p14:creationId xmlns:p14="http://schemas.microsoft.com/office/powerpoint/2010/main" val="311423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Trojans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334000"/>
          </a:xfrm>
        </p:spPr>
        <p:txBody>
          <a:bodyPr>
            <a:normAutofit fontScale="62500" lnSpcReduction="20000"/>
          </a:bodyPr>
          <a:lstStyle/>
          <a:p>
            <a:r>
              <a:rPr lang="nl-BE" dirty="0" smtClean="0"/>
              <a:t>Een iets betere definitie:</a:t>
            </a:r>
          </a:p>
          <a:p>
            <a:pPr lvl="1"/>
            <a:r>
              <a:rPr lang="nl-BE" dirty="0" smtClean="0"/>
              <a:t>Een Trojaans paard is een prog dat </a:t>
            </a:r>
            <a:r>
              <a:rPr lang="nl-BE" u="sng" dirty="0" smtClean="0"/>
              <a:t>beweert een wenselijke of noodzakelijke functie uit te voeren</a:t>
            </a:r>
            <a:r>
              <a:rPr lang="nl-BE" dirty="0" smtClean="0"/>
              <a:t> (dat soms ook echt doet), maar dat daarnaast ook een functie(s) uitvoert die </a:t>
            </a:r>
            <a:r>
              <a:rPr lang="nl-BE" u="sng" dirty="0" smtClean="0"/>
              <a:t>onverwacht en ongewenst </a:t>
            </a:r>
            <a:r>
              <a:rPr lang="nl-BE" dirty="0" smtClean="0"/>
              <a:t>is door de gebruiker</a:t>
            </a:r>
          </a:p>
          <a:p>
            <a:pPr lvl="2"/>
            <a:r>
              <a:rPr lang="nl-BE" dirty="0" smtClean="0"/>
              <a:t>Geen aspect van malware in: easter eggs dus ook soort van trojan</a:t>
            </a:r>
          </a:p>
          <a:p>
            <a:r>
              <a:rPr lang="nl-BE" dirty="0" smtClean="0"/>
              <a:t>Belangrijkste verschil tussen virussen en wormen en trojans</a:t>
            </a:r>
          </a:p>
          <a:p>
            <a:pPr lvl="1"/>
            <a:r>
              <a:rPr lang="nl-BE" sz="3800" b="1" dirty="0" smtClean="0">
                <a:solidFill>
                  <a:srgbClr val="FF0000"/>
                </a:solidFill>
              </a:rPr>
              <a:t>Virussen en wormen zijn </a:t>
            </a:r>
            <a:r>
              <a:rPr lang="nl-BE" sz="3800" b="1" i="1" u="sng" dirty="0" smtClean="0">
                <a:solidFill>
                  <a:srgbClr val="C00000"/>
                </a:solidFill>
              </a:rPr>
              <a:t>replicerende progs</a:t>
            </a:r>
          </a:p>
          <a:p>
            <a:pPr lvl="1"/>
            <a:r>
              <a:rPr lang="nl-BE" sz="3800" b="1" dirty="0" smtClean="0">
                <a:solidFill>
                  <a:srgbClr val="FF0000"/>
                </a:solidFill>
              </a:rPr>
              <a:t>Trojans zijn </a:t>
            </a:r>
            <a:r>
              <a:rPr lang="nl-BE" sz="3800" b="1" i="1" u="sng" dirty="0" smtClean="0">
                <a:solidFill>
                  <a:srgbClr val="C00000"/>
                </a:solidFill>
              </a:rPr>
              <a:t>statische code </a:t>
            </a:r>
            <a:r>
              <a:rPr lang="nl-BE" sz="3800" b="1" dirty="0" smtClean="0">
                <a:solidFill>
                  <a:srgbClr val="FF0000"/>
                </a:solidFill>
              </a:rPr>
              <a:t>(altijd geassocieerd met ‘</a:t>
            </a:r>
            <a:r>
              <a:rPr lang="nl-BE" sz="3800" b="1" i="1" u="sng" dirty="0" smtClean="0">
                <a:solidFill>
                  <a:srgbClr val="C00000"/>
                </a:solidFill>
              </a:rPr>
              <a:t>misleiding</a:t>
            </a:r>
            <a:r>
              <a:rPr lang="nl-BE" sz="3800" b="1" dirty="0" smtClean="0">
                <a:solidFill>
                  <a:srgbClr val="FF0000"/>
                </a:solidFill>
              </a:rPr>
              <a:t>’)</a:t>
            </a:r>
          </a:p>
          <a:p>
            <a:pPr lvl="2"/>
            <a:r>
              <a:rPr lang="nl-BE" dirty="0" smtClean="0"/>
              <a:t>Misleiding: er is dus een soort van social engineering (psychologische manipulatie)</a:t>
            </a:r>
          </a:p>
          <a:p>
            <a:pPr lvl="2"/>
            <a:r>
              <a:rPr lang="nl-BE" dirty="0" smtClean="0"/>
              <a:t>E-mailwormen (kettingbrieven) zijn dus eigenlijk ook trojans, maar dan met replicatie functie</a:t>
            </a:r>
          </a:p>
          <a:p>
            <a:r>
              <a:rPr lang="nl-BE" dirty="0" smtClean="0"/>
              <a:t>Moeilijk om op een ‘echte Trojan’ te scannen, want definitie van Trojan houdt in dat er een </a:t>
            </a:r>
            <a:r>
              <a:rPr lang="nl-BE" b="1" i="1" dirty="0" smtClean="0">
                <a:solidFill>
                  <a:srgbClr val="0070C0"/>
                </a:solidFill>
              </a:rPr>
              <a:t>verschil is in wat het prog doet, en wat de gebruiker verwacht </a:t>
            </a:r>
          </a:p>
          <a:p>
            <a:pPr marL="457200" lvl="1" indent="0">
              <a:buNone/>
            </a:pPr>
            <a:r>
              <a:rPr lang="nl-BE" dirty="0" smtClean="0">
                <a:sym typeface="Wingdings" pitchFamily="2" charset="2"/>
              </a:rPr>
              <a:t></a:t>
            </a:r>
            <a:r>
              <a:rPr lang="nl-BE" dirty="0" smtClean="0"/>
              <a:t> moeilijk te bepalen</a:t>
            </a:r>
          </a:p>
          <a:p>
            <a:r>
              <a:rPr lang="nl-BE" dirty="0" smtClean="0"/>
              <a:t>Daarom maakt de anti-virus gemeenschap niet echt een onderscheid tussen de definities van trojans, worms, virussen. Is toch zeer moeilijk om een correct onderscheid te maken tussen hen</a:t>
            </a:r>
          </a:p>
          <a:p>
            <a:pPr lvl="1"/>
            <a:r>
              <a:rPr lang="nl-BE" dirty="0" smtClean="0"/>
              <a:t>Meestal noemt men een prog dat kwaadwillend is: virus voor het gemak</a:t>
            </a:r>
          </a:p>
        </p:txBody>
      </p:sp>
    </p:spTree>
    <p:extLst>
      <p:ext uri="{BB962C8B-B14F-4D97-AF65-F5344CB8AC3E}">
        <p14:creationId xmlns:p14="http://schemas.microsoft.com/office/powerpoint/2010/main" val="348989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Backdoor Trojans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Backdoor – </a:t>
            </a:r>
            <a:r>
              <a:rPr lang="en-US" b="1" dirty="0" smtClean="0">
                <a:solidFill>
                  <a:srgbClr val="0070C0"/>
                </a:solidFill>
              </a:rPr>
              <a:t>RAT (Remote Access/admin </a:t>
            </a:r>
            <a:r>
              <a:rPr lang="en-US" b="1" u="sng" dirty="0" smtClean="0">
                <a:solidFill>
                  <a:srgbClr val="0070C0"/>
                </a:solidFill>
              </a:rPr>
              <a:t>Tool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dirty="0" err="1" smtClean="0"/>
              <a:t>Alternatieve</a:t>
            </a:r>
            <a:r>
              <a:rPr lang="en-US" dirty="0" smtClean="0"/>
              <a:t> </a:t>
            </a:r>
            <a:r>
              <a:rPr lang="en-US" dirty="0" err="1" smtClean="0"/>
              <a:t>weg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toegang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krijgen</a:t>
            </a:r>
            <a:r>
              <a:rPr lang="en-US" dirty="0" smtClean="0"/>
              <a:t> tot </a:t>
            </a:r>
            <a:r>
              <a:rPr lang="en-US" dirty="0" err="1" smtClean="0"/>
              <a:t>applicatie</a:t>
            </a:r>
            <a:r>
              <a:rPr lang="en-US" dirty="0" smtClean="0"/>
              <a:t> / </a:t>
            </a:r>
            <a:r>
              <a:rPr lang="en-US" dirty="0" err="1" smtClean="0"/>
              <a:t>systeem</a:t>
            </a:r>
            <a:endParaRPr lang="en-US" dirty="0" smtClean="0"/>
          </a:p>
          <a:p>
            <a:pPr lvl="1"/>
            <a:r>
              <a:rPr lang="en-US" dirty="0" err="1" smtClean="0"/>
              <a:t>Meestal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bypass van de </a:t>
            </a:r>
            <a:r>
              <a:rPr lang="en-US" dirty="0" err="1" smtClean="0"/>
              <a:t>authenticatie</a:t>
            </a:r>
            <a:endParaRPr lang="en-US" dirty="0" smtClean="0"/>
          </a:p>
          <a:p>
            <a:r>
              <a:rPr lang="en-US" dirty="0" err="1" smtClean="0">
                <a:solidFill>
                  <a:srgbClr val="00B050"/>
                </a:solidFill>
              </a:rPr>
              <a:t>Legitiem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gebruik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Bv</a:t>
            </a:r>
            <a:r>
              <a:rPr lang="en-US" dirty="0" smtClean="0"/>
              <a:t> </a:t>
            </a:r>
            <a:r>
              <a:rPr lang="en-US" dirty="0" err="1" smtClean="0"/>
              <a:t>TeamViewer</a:t>
            </a:r>
            <a:r>
              <a:rPr lang="en-US" dirty="0" smtClean="0"/>
              <a:t>, </a:t>
            </a:r>
            <a:r>
              <a:rPr lang="en-US" dirty="0" err="1" smtClean="0"/>
              <a:t>UltraVNC</a:t>
            </a:r>
            <a:r>
              <a:rPr lang="en-US" dirty="0" smtClean="0"/>
              <a:t>,…</a:t>
            </a:r>
          </a:p>
          <a:p>
            <a:r>
              <a:rPr lang="en-US" dirty="0" err="1" smtClean="0"/>
              <a:t>Meestal</a:t>
            </a:r>
            <a:r>
              <a:rPr lang="en-US" dirty="0" smtClean="0"/>
              <a:t> RAT = </a:t>
            </a:r>
            <a:r>
              <a:rPr lang="en-US" b="1" dirty="0" smtClean="0">
                <a:solidFill>
                  <a:srgbClr val="FF0000"/>
                </a:solidFill>
              </a:rPr>
              <a:t>Remote Access </a:t>
            </a:r>
            <a:r>
              <a:rPr lang="en-US" b="1" u="sng" dirty="0" smtClean="0">
                <a:solidFill>
                  <a:srgbClr val="FF0000"/>
                </a:solidFill>
              </a:rPr>
              <a:t>Trojan</a:t>
            </a:r>
          </a:p>
          <a:p>
            <a:pPr lvl="1"/>
            <a:r>
              <a:rPr lang="en-US" dirty="0" smtClean="0"/>
              <a:t>Trojan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toegang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krijgen</a:t>
            </a:r>
            <a:r>
              <a:rPr lang="en-US" dirty="0" smtClean="0"/>
              <a:t> </a:t>
            </a:r>
            <a:r>
              <a:rPr lang="en-US" dirty="0" err="1" smtClean="0"/>
              <a:t>zonder</a:t>
            </a:r>
            <a:r>
              <a:rPr lang="en-US" dirty="0" smtClean="0"/>
              <a:t> </a:t>
            </a:r>
            <a:r>
              <a:rPr lang="en-US" dirty="0" err="1" smtClean="0"/>
              <a:t>medeweten</a:t>
            </a:r>
            <a:r>
              <a:rPr lang="en-US" dirty="0" smtClean="0"/>
              <a:t> van de victim</a:t>
            </a:r>
          </a:p>
          <a:p>
            <a:pPr lvl="1"/>
            <a:r>
              <a:rPr lang="en-US" dirty="0" smtClean="0"/>
              <a:t>Hacker in control van het </a:t>
            </a:r>
            <a:r>
              <a:rPr lang="en-US" dirty="0" err="1" smtClean="0"/>
              <a:t>systeem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ow+Rat+Works+RAT+picture+screenshot 300x210 what is remote administration tool(RAT) how to prevent  remote h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204459"/>
            <a:ext cx="2362200" cy="165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44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Backdoor Trojan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Application-level Backdoor Trojan</a:t>
            </a:r>
          </a:p>
          <a:p>
            <a:pPr lvl="1"/>
            <a:r>
              <a:rPr lang="nl-BE" dirty="0" smtClean="0"/>
              <a:t>Op </a:t>
            </a:r>
            <a:r>
              <a:rPr lang="nl-BE" dirty="0" err="1" smtClean="0"/>
              <a:t>victim</a:t>
            </a:r>
            <a:r>
              <a:rPr lang="nl-BE" dirty="0" smtClean="0"/>
              <a:t> wordt een server </a:t>
            </a:r>
            <a:r>
              <a:rPr lang="nl-BE" dirty="0" err="1" smtClean="0"/>
              <a:t>app</a:t>
            </a:r>
            <a:r>
              <a:rPr lang="nl-BE" dirty="0" smtClean="0"/>
              <a:t> geïnstalleerd</a:t>
            </a:r>
          </a:p>
          <a:p>
            <a:pPr lvl="1"/>
            <a:r>
              <a:rPr lang="nl-BE" dirty="0" smtClean="0"/>
              <a:t>De hacker heeft een </a:t>
            </a:r>
            <a:r>
              <a:rPr lang="nl-BE" dirty="0" err="1" smtClean="0"/>
              <a:t>client</a:t>
            </a:r>
            <a:r>
              <a:rPr lang="nl-BE" dirty="0" smtClean="0"/>
              <a:t> om op die server te connecteren</a:t>
            </a:r>
          </a:p>
          <a:p>
            <a:pPr lvl="1"/>
            <a:r>
              <a:rPr lang="nl-BE" dirty="0" smtClean="0"/>
              <a:t>Bekendste voorbeeld:</a:t>
            </a:r>
          </a:p>
          <a:p>
            <a:pPr lvl="2"/>
            <a:r>
              <a:rPr lang="nl-BE" b="1" dirty="0" smtClean="0">
                <a:solidFill>
                  <a:srgbClr val="FF0000"/>
                </a:solidFill>
              </a:rPr>
              <a:t>Back </a:t>
            </a:r>
            <a:r>
              <a:rPr lang="nl-BE" b="1" dirty="0" err="1" smtClean="0">
                <a:solidFill>
                  <a:srgbClr val="FF0000"/>
                </a:solidFill>
              </a:rPr>
              <a:t>Orifice</a:t>
            </a:r>
            <a:r>
              <a:rPr lang="nl-BE" b="1" dirty="0" smtClean="0">
                <a:solidFill>
                  <a:srgbClr val="FF0000"/>
                </a:solidFill>
              </a:rPr>
              <a:t> </a:t>
            </a:r>
            <a:r>
              <a:rPr lang="nl-BE" dirty="0" smtClean="0"/>
              <a:t>van Cult of the Dead </a:t>
            </a:r>
            <a:r>
              <a:rPr lang="nl-BE" dirty="0" err="1" smtClean="0"/>
              <a:t>Cow</a:t>
            </a:r>
            <a:endParaRPr lang="nl-BE" dirty="0"/>
          </a:p>
        </p:txBody>
      </p:sp>
      <p:pic>
        <p:nvPicPr>
          <p:cNvPr id="2050" name="Picture 2" descr="https://encrypted-tbn2.gstatic.com/images?q=tbn:ANd9GcRWIE98POemYCJvU8HFYqqn2nTOFZ09w5p_gYm1LBT5GpUMwY12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505200"/>
            <a:ext cx="1876423" cy="140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s.bham.ac.uk/%7Emdr/teaching/modules03/security/students/SS1/handout/backorific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116858"/>
            <a:ext cx="3048000" cy="174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cs.bham.ac.uk/%7Emdr/teaching/modules03/security/students/SS1/handout/backorifice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5116858"/>
            <a:ext cx="3111799" cy="177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cs.bham.ac.uk/%7Emdr/teaching/modules03/security/students/SS1/handout/backorifice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116858"/>
            <a:ext cx="3111800" cy="177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38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Rootkit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Traditionele</a:t>
            </a:r>
            <a:r>
              <a:rPr lang="en-US" b="1" dirty="0" smtClean="0">
                <a:solidFill>
                  <a:srgbClr val="0070C0"/>
                </a:solidFill>
              </a:rPr>
              <a:t> Rootkits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Eigenlijk</a:t>
            </a:r>
            <a:r>
              <a:rPr lang="en-US" dirty="0" smtClean="0"/>
              <a:t> </a:t>
            </a:r>
            <a:r>
              <a:rPr lang="en-US" dirty="0" err="1" smtClean="0"/>
              <a:t>zoals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RAT, maar </a:t>
            </a:r>
            <a:r>
              <a:rPr lang="en-US" dirty="0" err="1" smtClean="0"/>
              <a:t>veel</a:t>
            </a:r>
            <a:r>
              <a:rPr lang="en-US" dirty="0" smtClean="0"/>
              <a:t> ‘</a:t>
            </a:r>
            <a:r>
              <a:rPr lang="en-US" i="1" dirty="0" smtClean="0">
                <a:solidFill>
                  <a:srgbClr val="FF0000"/>
                </a:solidFill>
              </a:rPr>
              <a:t>sneakier</a:t>
            </a:r>
            <a:r>
              <a:rPr lang="en-US" dirty="0" smtClean="0"/>
              <a:t>’</a:t>
            </a:r>
          </a:p>
          <a:p>
            <a:pPr lvl="1"/>
            <a:r>
              <a:rPr lang="en-US" dirty="0" err="1" smtClean="0"/>
              <a:t>Gaat</a:t>
            </a:r>
            <a:r>
              <a:rPr lang="en-US" dirty="0" smtClean="0"/>
              <a:t> nu </a:t>
            </a:r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gebruikte</a:t>
            </a:r>
            <a:r>
              <a:rPr lang="en-US" dirty="0" smtClean="0"/>
              <a:t> en </a:t>
            </a:r>
            <a:r>
              <a:rPr lang="en-US" dirty="0" err="1" smtClean="0"/>
              <a:t>belangrijke</a:t>
            </a:r>
            <a:r>
              <a:rPr lang="en-US" dirty="0" smtClean="0"/>
              <a:t> </a:t>
            </a:r>
            <a:r>
              <a:rPr lang="en-US" dirty="0" err="1" smtClean="0"/>
              <a:t>executables</a:t>
            </a:r>
            <a:r>
              <a:rPr lang="en-US" dirty="0" smtClean="0"/>
              <a:t> </a:t>
            </a:r>
            <a:r>
              <a:rPr lang="en-US" dirty="0" err="1" smtClean="0"/>
              <a:t>aanpassen</a:t>
            </a:r>
            <a:r>
              <a:rPr lang="en-US" dirty="0" smtClean="0"/>
              <a:t> / </a:t>
            </a:r>
            <a:r>
              <a:rPr lang="en-US" dirty="0" err="1" smtClean="0"/>
              <a:t>vervangen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B050"/>
                </a:solidFill>
              </a:rPr>
              <a:t>key system components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Ifconfig</a:t>
            </a:r>
            <a:r>
              <a:rPr lang="en-US" dirty="0" smtClean="0"/>
              <a:t>, </a:t>
            </a:r>
            <a:r>
              <a:rPr lang="en-US" dirty="0" err="1" smtClean="0"/>
              <a:t>ls</a:t>
            </a:r>
            <a:r>
              <a:rPr lang="en-US" dirty="0" smtClean="0"/>
              <a:t>, </a:t>
            </a:r>
            <a:r>
              <a:rPr lang="en-US" dirty="0" err="1" smtClean="0"/>
              <a:t>ps</a:t>
            </a:r>
            <a:r>
              <a:rPr lang="en-US" dirty="0" smtClean="0"/>
              <a:t>, find, login, </a:t>
            </a:r>
            <a:r>
              <a:rPr lang="en-US" dirty="0" err="1" smtClean="0"/>
              <a:t>svchost</a:t>
            </a:r>
            <a:r>
              <a:rPr lang="en-US" dirty="0" smtClean="0"/>
              <a:t>…</a:t>
            </a:r>
          </a:p>
          <a:p>
            <a:pPr lvl="2"/>
            <a:r>
              <a:rPr lang="en-US" dirty="0" err="1" smtClean="0"/>
              <a:t>Zo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backdoor </a:t>
            </a:r>
            <a:r>
              <a:rPr lang="en-US" dirty="0" err="1" smtClean="0"/>
              <a:t>maken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full access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geven</a:t>
            </a:r>
            <a:endParaRPr lang="en-US" dirty="0" smtClean="0"/>
          </a:p>
          <a:p>
            <a:pPr lvl="1"/>
            <a:r>
              <a:rPr lang="en-US" dirty="0" err="1" smtClean="0"/>
              <a:t>Gaat</a:t>
            </a:r>
            <a:r>
              <a:rPr lang="en-US" dirty="0" smtClean="0"/>
              <a:t> </a:t>
            </a:r>
            <a:r>
              <a:rPr lang="en-US" dirty="0" err="1" smtClean="0"/>
              <a:t>zich</a:t>
            </a:r>
            <a:r>
              <a:rPr lang="en-US" dirty="0" smtClean="0"/>
              <a:t> </a:t>
            </a:r>
            <a:r>
              <a:rPr lang="en-US" dirty="0" err="1" smtClean="0"/>
              <a:t>echt</a:t>
            </a:r>
            <a:r>
              <a:rPr lang="en-US" dirty="0" smtClean="0"/>
              <a:t> </a:t>
            </a:r>
            <a:r>
              <a:rPr lang="en-US" dirty="0" err="1" smtClean="0"/>
              <a:t>diep</a:t>
            </a:r>
            <a:r>
              <a:rPr lang="en-US" dirty="0" smtClean="0"/>
              <a:t> in je </a:t>
            </a:r>
            <a:r>
              <a:rPr lang="en-US" dirty="0" err="1" smtClean="0"/>
              <a:t>systeem</a:t>
            </a:r>
            <a:r>
              <a:rPr lang="en-US" dirty="0" smtClean="0"/>
              <a:t> </a:t>
            </a:r>
            <a:r>
              <a:rPr lang="en-US" sz="3000" b="1" i="1" dirty="0" err="1" smtClean="0">
                <a:solidFill>
                  <a:srgbClr val="00B0F0"/>
                </a:solidFill>
              </a:rPr>
              <a:t>verbergen</a:t>
            </a:r>
            <a:r>
              <a:rPr lang="en-US" sz="3000" b="1" i="1" dirty="0" smtClean="0">
                <a:solidFill>
                  <a:srgbClr val="00B0F0"/>
                </a:solidFill>
              </a:rPr>
              <a:t> (HIDE)</a:t>
            </a:r>
          </a:p>
          <a:p>
            <a:pPr lvl="1"/>
            <a:r>
              <a:rPr lang="en-US" sz="3000" b="1" i="1" dirty="0" smtClean="0">
                <a:solidFill>
                  <a:srgbClr val="00B0F0"/>
                </a:solidFill>
              </a:rPr>
              <a:t>USER MODE ROOTKIT</a:t>
            </a:r>
          </a:p>
        </p:txBody>
      </p:sp>
      <p:pic>
        <p:nvPicPr>
          <p:cNvPr id="4098" name="Picture 2" descr="http://ptgmedia.pearsoncmg.com/images/art_skoudis4_rootkit/elementLinks/skoudis4_fig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8847"/>
            <a:ext cx="9143999" cy="235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apni.tv/images/movies/hide-and-see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9" y="1"/>
            <a:ext cx="285749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73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Kernel-Level Rootkit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286000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‘The sneakiest of the sneaky’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Vervangen</a:t>
            </a:r>
            <a:r>
              <a:rPr lang="en-US" dirty="0" smtClean="0">
                <a:solidFill>
                  <a:srgbClr val="00B050"/>
                </a:solidFill>
              </a:rPr>
              <a:t>/</a:t>
            </a:r>
            <a:r>
              <a:rPr lang="en-US" dirty="0" err="1" smtClean="0">
                <a:solidFill>
                  <a:srgbClr val="00B050"/>
                </a:solidFill>
              </a:rPr>
              <a:t>aanpassen</a:t>
            </a:r>
            <a:r>
              <a:rPr lang="en-US" dirty="0" smtClean="0">
                <a:solidFill>
                  <a:srgbClr val="00B050"/>
                </a:solidFill>
              </a:rPr>
              <a:t> van de kernel</a:t>
            </a:r>
          </a:p>
          <a:p>
            <a:pPr lvl="1"/>
            <a:r>
              <a:rPr lang="en-US" dirty="0" err="1" smtClean="0"/>
              <a:t>Dus</a:t>
            </a:r>
            <a:r>
              <a:rPr lang="en-US" dirty="0" smtClean="0"/>
              <a:t> het </a:t>
            </a:r>
            <a:r>
              <a:rPr lang="en-US" dirty="0" err="1" smtClean="0"/>
              <a:t>opvangen</a:t>
            </a:r>
            <a:r>
              <a:rPr lang="en-US" dirty="0" smtClean="0"/>
              <a:t> of </a:t>
            </a:r>
            <a:r>
              <a:rPr lang="en-US" dirty="0" err="1" smtClean="0"/>
              <a:t>veranderen</a:t>
            </a:r>
            <a:r>
              <a:rPr lang="en-US" dirty="0" smtClean="0"/>
              <a:t> van system calls</a:t>
            </a:r>
          </a:p>
          <a:p>
            <a:pPr lvl="1"/>
            <a:r>
              <a:rPr lang="en-US" dirty="0" err="1" smtClean="0"/>
              <a:t>Zeer</a:t>
            </a:r>
            <a:r>
              <a:rPr lang="en-US" dirty="0" smtClean="0"/>
              <a:t> </a:t>
            </a:r>
            <a:r>
              <a:rPr lang="en-US" dirty="0" err="1" smtClean="0"/>
              <a:t>moeilijk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detecteren</a:t>
            </a:r>
            <a:r>
              <a:rPr lang="en-US" dirty="0" smtClean="0"/>
              <a:t> door security suites!</a:t>
            </a:r>
          </a:p>
          <a:p>
            <a:pPr lvl="1"/>
            <a:r>
              <a:rPr lang="en-US" dirty="0" err="1" smtClean="0"/>
              <a:t>Zo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backdoor </a:t>
            </a:r>
            <a:r>
              <a:rPr lang="en-US" dirty="0" err="1" smtClean="0"/>
              <a:t>maken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full system access</a:t>
            </a:r>
          </a:p>
          <a:p>
            <a:pPr lvl="1"/>
            <a:r>
              <a:rPr lang="en-US" b="1" dirty="0" smtClean="0">
                <a:solidFill>
                  <a:srgbClr val="00B0F0"/>
                </a:solidFill>
              </a:rPr>
              <a:t>KERNEL BASED ROOTKIT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6" name="Picture 6" descr="Kernel rootkit 600x445 Microsofts observation on Rootkits deatiled in its Threat Re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336" y="3429000"/>
            <a:ext cx="4589263" cy="340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fluxius.handgrep.se/wp-content/uploads/2011/01/syscallretur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2" t="7682" r="10631" b="24845"/>
          <a:stretch/>
        </p:blipFill>
        <p:spPr bwMode="auto">
          <a:xfrm>
            <a:off x="0" y="4010239"/>
            <a:ext cx="5125278" cy="224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10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Rootkits - Kernel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1"/>
            <a:ext cx="5024374" cy="292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25" y="1214701"/>
            <a:ext cx="4177554" cy="2930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8" descr="http://i50.tinypic.com/5v4n0j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212970"/>
            <a:ext cx="5562599" cy="2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94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1.bp.blogspot.com/_Rvc94cFaObQ/Swnm1p4T8CI/AAAAAAAAAA4/HI1Pr92jECI/s1600/Sample+Trojan+Horse+Backdoors+Typ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45" y="0"/>
            <a:ext cx="9180443" cy="688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40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</TotalTime>
  <Words>432</Words>
  <Application>Microsoft Office PowerPoint</Application>
  <PresentationFormat>Diavoorstelling 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Kantoorthema</vt:lpstr>
      <vt:lpstr>3. Trojans en Rootkits</vt:lpstr>
      <vt:lpstr>Trojans</vt:lpstr>
      <vt:lpstr>Trojans</vt:lpstr>
      <vt:lpstr>Backdoor Trojans</vt:lpstr>
      <vt:lpstr>Backdoor Trojan</vt:lpstr>
      <vt:lpstr>Rootkit</vt:lpstr>
      <vt:lpstr>Kernel-Level Rootkit</vt:lpstr>
      <vt:lpstr>Rootkits - Kernel</vt:lpstr>
      <vt:lpstr>PowerPoint-presentatie</vt:lpstr>
      <vt:lpstr>Info Rootkit: https://www.youtube.com/watch?v=H23qyUbKuHM</vt:lpstr>
      <vt:lpstr>Info - Rootkits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Firewalls</dc:title>
  <dc:creator/>
  <cp:lastModifiedBy>Bram Heyns</cp:lastModifiedBy>
  <cp:revision>56</cp:revision>
  <dcterms:created xsi:type="dcterms:W3CDTF">2006-08-16T00:00:00Z</dcterms:created>
  <dcterms:modified xsi:type="dcterms:W3CDTF">2016-02-16T11:56:45Z</dcterms:modified>
</cp:coreProperties>
</file>