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302" r:id="rId2"/>
    <p:sldId id="257" r:id="rId3"/>
    <p:sldId id="258" r:id="rId4"/>
    <p:sldId id="278" r:id="rId5"/>
    <p:sldId id="259" r:id="rId6"/>
    <p:sldId id="28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67" r:id="rId18"/>
    <p:sldId id="271" r:id="rId19"/>
    <p:sldId id="272" r:id="rId20"/>
    <p:sldId id="280" r:id="rId21"/>
    <p:sldId id="279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C0107-08CC-4C6A-BE7C-AC34D377113A}" type="datetimeFigureOut">
              <a:rPr lang="en-US" smtClean="0"/>
              <a:pPr/>
              <a:t>2/16/2016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3B4CB-BA3A-45B2-A3FB-83520301332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3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4C15D-EA55-4242-8B48-46E58D21C15A}" type="slidenum">
              <a:rPr lang="nl-NL"/>
              <a:pPr/>
              <a:t>2</a:t>
            </a:fld>
            <a:endParaRPr lang="nl-NL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71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DFB0A-9BAA-4F7A-A2D9-BA8E6A268483}" type="slidenum">
              <a:rPr lang="nl-NL"/>
              <a:pPr/>
              <a:t>13</a:t>
            </a:fld>
            <a:endParaRPr lang="nl-NL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4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F5FC8-FDA7-44F5-8B01-18BFE12E6BD6}" type="slidenum">
              <a:rPr lang="nl-NL"/>
              <a:pPr/>
              <a:t>14</a:t>
            </a:fld>
            <a:endParaRPr lang="nl-NL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88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61728-BCD1-4578-802B-62D603A67C85}" type="slidenum">
              <a:rPr lang="nl-NL"/>
              <a:pPr/>
              <a:t>15</a:t>
            </a:fld>
            <a:endParaRPr lang="nl-NL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34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0954E-38AD-48C2-BB9B-4C6E58ADF3FA}" type="slidenum">
              <a:rPr lang="nl-NL"/>
              <a:pPr/>
              <a:t>16</a:t>
            </a:fld>
            <a:endParaRPr lang="nl-NL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7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428BA-BF33-413C-9338-EEDD964972BF}" type="slidenum">
              <a:rPr lang="nl-NL"/>
              <a:pPr/>
              <a:t>17</a:t>
            </a:fld>
            <a:endParaRPr lang="nl-NL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5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FDD8E-2E0F-4366-9090-B1CA7CBDE30C}" type="slidenum">
              <a:rPr lang="nl-NL"/>
              <a:pPr/>
              <a:t>18</a:t>
            </a:fld>
            <a:endParaRPr lang="nl-NL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06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876B1-46EC-4881-BA23-1522E7063814}" type="slidenum">
              <a:rPr lang="nl-NL"/>
              <a:pPr/>
              <a:t>19</a:t>
            </a:fld>
            <a:endParaRPr lang="nl-NL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86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096A7-ACED-4A73-AA4A-BCB95444D618}" type="slidenum">
              <a:rPr lang="nl-NL"/>
              <a:pPr/>
              <a:t>22</a:t>
            </a:fld>
            <a:endParaRPr lang="nl-NL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9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A6B5F-216E-4C87-B71C-C74FA2D59109}" type="slidenum">
              <a:rPr lang="nl-NL"/>
              <a:pPr/>
              <a:t>23</a:t>
            </a:fld>
            <a:endParaRPr lang="nl-NL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4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01A88-0F55-4969-8054-92E46054EEF0}" type="slidenum">
              <a:rPr lang="nl-NL"/>
              <a:pPr/>
              <a:t>24</a:t>
            </a:fld>
            <a:endParaRPr lang="nl-NL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A9433-2DE3-488B-A33C-6B994B72C7E8}" type="slidenum">
              <a:rPr lang="nl-NL"/>
              <a:pPr/>
              <a:t>3</a:t>
            </a:fld>
            <a:endParaRPr lang="nl-NL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77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CB4AD-800B-4436-ADC8-E4219A56A74C}" type="slidenum">
              <a:rPr lang="nl-NL"/>
              <a:pPr/>
              <a:t>25</a:t>
            </a:fld>
            <a:endParaRPr lang="nl-NL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88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75A2-367B-49D8-A01B-0B741F658494}" type="slidenum">
              <a:rPr lang="nl-NL"/>
              <a:pPr/>
              <a:t>26</a:t>
            </a:fld>
            <a:endParaRPr lang="nl-NL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579DA-6DAD-4C36-B271-6D1E9D68DCA1}" type="slidenum">
              <a:rPr lang="nl-NL"/>
              <a:pPr/>
              <a:t>5</a:t>
            </a:fld>
            <a:endParaRPr lang="nl-NL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295EA-1F67-400E-97E9-0E3560C2635E}" type="slidenum">
              <a:rPr lang="nl-NL"/>
              <a:pPr/>
              <a:t>7</a:t>
            </a:fld>
            <a:endParaRPr lang="nl-NL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479AB-39C6-4F38-A2E4-70FE4145C40C}" type="slidenum">
              <a:rPr lang="nl-NL"/>
              <a:pPr/>
              <a:t>8</a:t>
            </a:fld>
            <a:endParaRPr lang="nl-NL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3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5495A-6968-474C-B209-9AE4B9F862EB}" type="slidenum">
              <a:rPr lang="nl-NL"/>
              <a:pPr/>
              <a:t>9</a:t>
            </a:fld>
            <a:endParaRPr lang="nl-NL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2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E8889-8AE7-4021-9DB8-0775AF66DD0B}" type="slidenum">
              <a:rPr lang="nl-NL"/>
              <a:pPr/>
              <a:t>10</a:t>
            </a:fld>
            <a:endParaRPr lang="nl-NL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1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C8B79-1A13-431E-908F-A03C6C53B2F6}" type="slidenum">
              <a:rPr lang="nl-NL"/>
              <a:pPr/>
              <a:t>11</a:t>
            </a:fld>
            <a:endParaRPr lang="nl-NL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8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81F01-6205-42C5-B2F5-4D8E2EC3F6F8}" type="slidenum">
              <a:rPr lang="nl-NL"/>
              <a:pPr/>
              <a:t>12</a:t>
            </a:fld>
            <a:endParaRPr lang="nl-NL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1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7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1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7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2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8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xl.b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hl.be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471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/>
            </a:r>
            <a:br>
              <a:rPr lang="nl-BE" dirty="0" smtClean="0"/>
            </a:br>
            <a:r>
              <a:rPr lang="nl-BE" dirty="0"/>
              <a:t/>
            </a:r>
            <a:br>
              <a:rPr lang="nl-BE" dirty="0"/>
            </a:br>
            <a:r>
              <a:rPr lang="nl-BE" dirty="0" smtClean="0"/>
              <a:t>1. </a:t>
            </a:r>
            <a:r>
              <a:rPr lang="nl-BE" dirty="0" err="1" smtClean="0"/>
              <a:t>Spoofing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2. (D)</a:t>
            </a:r>
            <a:r>
              <a:rPr lang="nl-BE" dirty="0" err="1" smtClean="0"/>
              <a:t>DoS</a:t>
            </a:r>
            <a:r>
              <a:rPr lang="nl-BE" dirty="0" smtClean="0"/>
              <a:t> Attacks</a:t>
            </a:r>
            <a:br>
              <a:rPr lang="nl-BE" dirty="0" smtClean="0"/>
            </a:b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/>
          <a:p>
            <a:r>
              <a:rPr lang="nl-BE" dirty="0" smtClean="0"/>
              <a:t>Systeembeveiliging</a:t>
            </a:r>
          </a:p>
        </p:txBody>
      </p:sp>
      <p:pic>
        <p:nvPicPr>
          <p:cNvPr id="4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 hebben we al?</a:t>
            </a:r>
            <a:endParaRPr lang="nl-NL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Vertrouwen</a:t>
            </a:r>
            <a:r>
              <a:rPr lang="en-US" dirty="0"/>
              <a:t> en </a:t>
            </a:r>
            <a:r>
              <a:rPr lang="en-US" dirty="0" err="1"/>
              <a:t>authenticatie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omgekeerd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evenredig</a:t>
            </a:r>
            <a:endParaRPr lang="en-US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/>
              <a:t>Initiele</a:t>
            </a:r>
            <a:r>
              <a:rPr lang="en-US" dirty="0"/>
              <a:t> </a:t>
            </a:r>
            <a:r>
              <a:rPr lang="en-US" dirty="0" err="1"/>
              <a:t>authenticatie</a:t>
            </a:r>
            <a:r>
              <a:rPr lang="en-US" dirty="0"/>
              <a:t> is in </a:t>
            </a:r>
            <a:r>
              <a:rPr lang="en-US" dirty="0" err="1">
                <a:solidFill>
                  <a:srgbClr val="00B050"/>
                </a:solidFill>
              </a:rPr>
              <a:t>vertrouwensrelaties</a:t>
            </a:r>
            <a:r>
              <a:rPr lang="en-US" dirty="0"/>
              <a:t> </a:t>
            </a:r>
            <a:r>
              <a:rPr lang="en-US" dirty="0" err="1"/>
              <a:t>gebaseerd</a:t>
            </a:r>
            <a:r>
              <a:rPr lang="en-US" dirty="0"/>
              <a:t> op </a:t>
            </a:r>
            <a:r>
              <a:rPr lang="en-US" dirty="0" err="1"/>
              <a:t>bron-adres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IP-</a:t>
            </a:r>
            <a:r>
              <a:rPr lang="en-US" dirty="0" err="1"/>
              <a:t>bronadresauthenticatie</a:t>
            </a:r>
            <a:r>
              <a:rPr lang="en-US" dirty="0"/>
              <a:t> is </a:t>
            </a:r>
            <a:r>
              <a:rPr lang="en-US" dirty="0" err="1" smtClean="0">
                <a:solidFill>
                  <a:srgbClr val="00B050"/>
                </a:solidFill>
              </a:rPr>
              <a:t>onbetrouwbaar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</a:rPr>
              <a:t>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moet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één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 err="1">
                <a:solidFill>
                  <a:srgbClr val="0070C0"/>
                </a:solidFill>
              </a:rPr>
              <a:t>andere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vertrouwensrelatie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bestaan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wil</a:t>
            </a:r>
            <a:r>
              <a:rPr lang="en-US" b="1" dirty="0">
                <a:solidFill>
                  <a:srgbClr val="0070C0"/>
                </a:solidFill>
              </a:rPr>
              <a:t> spoofing </a:t>
            </a:r>
            <a:r>
              <a:rPr lang="en-US" b="1" dirty="0" err="1">
                <a:solidFill>
                  <a:srgbClr val="0070C0"/>
                </a:solidFill>
              </a:rPr>
              <a:t>werken</a:t>
            </a:r>
            <a:endParaRPr lang="nl-NL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Mechanisme van spoofing: intro</a:t>
            </a:r>
            <a:endParaRPr lang="nl-NL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Bronadres</a:t>
            </a:r>
            <a:r>
              <a:rPr lang="en-US" sz="2800" dirty="0"/>
              <a:t> </a:t>
            </a:r>
            <a:r>
              <a:rPr lang="en-US" sz="2800" dirty="0" err="1"/>
              <a:t>faken</a:t>
            </a:r>
            <a:r>
              <a:rPr lang="en-US" sz="2800" dirty="0"/>
              <a:t> is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genoeg</a:t>
            </a:r>
            <a:r>
              <a:rPr lang="en-US" sz="2800" dirty="0"/>
              <a:t>, </a:t>
            </a:r>
            <a:r>
              <a:rPr lang="en-US" sz="2800" dirty="0" err="1"/>
              <a:t>er</a:t>
            </a:r>
            <a:r>
              <a:rPr lang="en-US" sz="2800" dirty="0"/>
              <a:t> is </a:t>
            </a:r>
            <a:r>
              <a:rPr lang="en-US" sz="2800" dirty="0" err="1"/>
              <a:t>een</a:t>
            </a:r>
            <a:r>
              <a:rPr lang="en-US" sz="2800" dirty="0"/>
              <a:t> </a:t>
            </a:r>
            <a:r>
              <a:rPr lang="en-US" sz="2800" b="1" u="sng" dirty="0" err="1">
                <a:solidFill>
                  <a:srgbClr val="0070C0"/>
                </a:solidFill>
              </a:rPr>
              <a:t>dialoog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tussen</a:t>
            </a:r>
            <a:r>
              <a:rPr lang="en-US" sz="2800" dirty="0">
                <a:solidFill>
                  <a:srgbClr val="0070C0"/>
                </a:solidFill>
              </a:rPr>
              <a:t> de machines </a:t>
            </a:r>
            <a:r>
              <a:rPr lang="en-US" sz="2800" dirty="0" err="1">
                <a:solidFill>
                  <a:srgbClr val="0070C0"/>
                </a:solidFill>
              </a:rPr>
              <a:t>nodig</a:t>
            </a:r>
            <a:r>
              <a:rPr lang="en-US" sz="28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IP</a:t>
            </a:r>
            <a:r>
              <a:rPr lang="en-US" sz="2400" dirty="0"/>
              <a:t> </a:t>
            </a:r>
            <a:r>
              <a:rPr lang="en-US" sz="2400" dirty="0" err="1"/>
              <a:t>doet</a:t>
            </a:r>
            <a:r>
              <a:rPr lang="en-US" sz="2400" dirty="0"/>
              <a:t> het </a:t>
            </a:r>
            <a:r>
              <a:rPr lang="en-US" sz="2400" dirty="0" err="1"/>
              <a:t>pakkettransport</a:t>
            </a:r>
            <a:r>
              <a:rPr lang="en-US" sz="2400" dirty="0"/>
              <a:t>, is </a:t>
            </a:r>
            <a:r>
              <a:rPr lang="en-US" sz="2400" dirty="0" err="1"/>
              <a:t>onbetrouwbaar</a:t>
            </a:r>
            <a:r>
              <a:rPr lang="en-US" sz="2400" dirty="0"/>
              <a:t>,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kunnen</a:t>
            </a:r>
            <a:r>
              <a:rPr lang="en-US" sz="2400" dirty="0"/>
              <a:t> </a:t>
            </a:r>
            <a:r>
              <a:rPr lang="en-US" sz="2400" dirty="0" err="1"/>
              <a:t>pakketten</a:t>
            </a:r>
            <a:r>
              <a:rPr lang="en-US" sz="2400" dirty="0"/>
              <a:t> </a:t>
            </a:r>
            <a:r>
              <a:rPr lang="en-US" sz="2400" dirty="0" err="1"/>
              <a:t>verloren</a:t>
            </a:r>
            <a:r>
              <a:rPr lang="en-US" sz="2400" dirty="0"/>
              <a:t> </a:t>
            </a:r>
            <a:r>
              <a:rPr lang="en-US" sz="2400" dirty="0" err="1"/>
              <a:t>gaan</a:t>
            </a:r>
            <a:r>
              <a:rPr lang="en-US" sz="2400" dirty="0"/>
              <a:t>…</a:t>
            </a:r>
            <a:r>
              <a:rPr lang="en-US" sz="2400" dirty="0" err="1"/>
              <a:t>Eerste</a:t>
            </a:r>
            <a:r>
              <a:rPr lang="en-US" sz="2400" dirty="0"/>
              <a:t> </a:t>
            </a:r>
            <a:r>
              <a:rPr lang="en-US" sz="2400" dirty="0" err="1"/>
              <a:t>stap</a:t>
            </a:r>
            <a:r>
              <a:rPr lang="en-US" sz="2400" dirty="0"/>
              <a:t> in de </a:t>
            </a:r>
            <a:r>
              <a:rPr lang="en-US" sz="2400" dirty="0" err="1"/>
              <a:t>verbinding</a:t>
            </a:r>
            <a:r>
              <a:rPr lang="en-US" sz="2400" dirty="0"/>
              <a:t> is </a:t>
            </a:r>
            <a:r>
              <a:rPr lang="en-US" sz="2400" dirty="0" err="1"/>
              <a:t>dus</a:t>
            </a:r>
            <a:r>
              <a:rPr lang="en-US" sz="2400" dirty="0"/>
              <a:t> het </a:t>
            </a:r>
            <a:r>
              <a:rPr lang="en-US" sz="2400" dirty="0" err="1"/>
              <a:t>aankomen</a:t>
            </a:r>
            <a:r>
              <a:rPr lang="en-US" sz="2400" dirty="0"/>
              <a:t> van </a:t>
            </a:r>
            <a:r>
              <a:rPr lang="en-US" sz="2400" dirty="0" err="1"/>
              <a:t>pakketten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TCP</a:t>
            </a:r>
            <a:r>
              <a:rPr lang="en-US" sz="2400" dirty="0"/>
              <a:t> </a:t>
            </a:r>
            <a:r>
              <a:rPr lang="en-US" sz="2400" dirty="0" err="1"/>
              <a:t>neemt</a:t>
            </a:r>
            <a:r>
              <a:rPr lang="en-US" sz="2400" dirty="0"/>
              <a:t> nu over. </a:t>
            </a:r>
            <a:r>
              <a:rPr lang="en-US" sz="2400" dirty="0" err="1"/>
              <a:t>Kijkt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of de </a:t>
            </a:r>
            <a:r>
              <a:rPr lang="en-US" sz="2400" dirty="0" err="1"/>
              <a:t>pakketten</a:t>
            </a:r>
            <a:r>
              <a:rPr lang="en-US" sz="2400" dirty="0"/>
              <a:t> ok </a:t>
            </a:r>
            <a:r>
              <a:rPr lang="en-US" sz="2400" dirty="0" err="1"/>
              <a:t>zijn</a:t>
            </a:r>
            <a:r>
              <a:rPr lang="en-US" sz="2400" dirty="0"/>
              <a:t>: </a:t>
            </a:r>
            <a:r>
              <a:rPr lang="en-US" sz="2400" dirty="0" err="1"/>
              <a:t>stuurt</a:t>
            </a:r>
            <a:r>
              <a:rPr lang="en-US" sz="2400" dirty="0"/>
              <a:t> </a:t>
            </a:r>
            <a:r>
              <a:rPr lang="en-US" sz="2400" dirty="0" err="1"/>
              <a:t>bericht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het </a:t>
            </a:r>
            <a:r>
              <a:rPr lang="en-US" sz="2400" dirty="0" err="1"/>
              <a:t>pakket</a:t>
            </a:r>
            <a:r>
              <a:rPr lang="en-US" sz="2400" dirty="0"/>
              <a:t> is </a:t>
            </a:r>
            <a:r>
              <a:rPr lang="en-US" sz="2400" dirty="0" err="1"/>
              <a:t>ontvangen</a:t>
            </a:r>
            <a:r>
              <a:rPr lang="en-US" sz="2400" dirty="0"/>
              <a:t> en </a:t>
            </a:r>
            <a:r>
              <a:rPr lang="en-US" sz="2400" dirty="0" err="1"/>
              <a:t>dat</a:t>
            </a:r>
            <a:r>
              <a:rPr lang="en-US" sz="2400" dirty="0"/>
              <a:t> het ok is, </a:t>
            </a:r>
            <a:r>
              <a:rPr lang="en-US" sz="2400" dirty="0" err="1"/>
              <a:t>terug</a:t>
            </a:r>
            <a:r>
              <a:rPr lang="en-US" sz="2400" dirty="0"/>
              <a:t> </a:t>
            </a:r>
            <a:r>
              <a:rPr lang="en-US" sz="2400" dirty="0" err="1"/>
              <a:t>naar</a:t>
            </a:r>
            <a:r>
              <a:rPr lang="en-US" sz="2400" dirty="0"/>
              <a:t> source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3-way handshake: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Client </a:t>
            </a:r>
            <a:r>
              <a:rPr lang="en-US" sz="2000" dirty="0" err="1"/>
              <a:t>stuurt</a:t>
            </a:r>
            <a:r>
              <a:rPr lang="en-US" sz="2000" dirty="0"/>
              <a:t> </a:t>
            </a:r>
            <a:r>
              <a:rPr lang="en-US" sz="2000" dirty="0" err="1"/>
              <a:t>pakket</a:t>
            </a:r>
            <a:r>
              <a:rPr lang="en-US" sz="2000" dirty="0"/>
              <a:t> met </a:t>
            </a:r>
            <a:r>
              <a:rPr lang="en-US" sz="2000" dirty="0" err="1"/>
              <a:t>zijn</a:t>
            </a:r>
            <a:r>
              <a:rPr lang="en-US" sz="2000" dirty="0"/>
              <a:t> </a:t>
            </a:r>
            <a:r>
              <a:rPr lang="en-US" sz="2000" dirty="0" err="1"/>
              <a:t>seq</a:t>
            </a:r>
            <a:r>
              <a:rPr lang="en-US" sz="2000" dirty="0"/>
              <a:t>-nr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Server </a:t>
            </a:r>
            <a:r>
              <a:rPr lang="en-US" sz="2000" dirty="0" err="1"/>
              <a:t>stuurt</a:t>
            </a:r>
            <a:r>
              <a:rPr lang="en-US" sz="2000" dirty="0"/>
              <a:t> ACK </a:t>
            </a:r>
            <a:r>
              <a:rPr lang="en-US" sz="2000" dirty="0" err="1"/>
              <a:t>terug</a:t>
            </a:r>
            <a:r>
              <a:rPr lang="en-US" sz="2000" dirty="0"/>
              <a:t> nr client met seq-nr+1, + </a:t>
            </a:r>
            <a:r>
              <a:rPr lang="en-US" sz="2000" dirty="0" err="1"/>
              <a:t>stuurt</a:t>
            </a:r>
            <a:r>
              <a:rPr lang="en-US" sz="2000" dirty="0"/>
              <a:t> </a:t>
            </a:r>
            <a:r>
              <a:rPr lang="en-US" sz="2000" dirty="0" err="1"/>
              <a:t>zijn</a:t>
            </a:r>
            <a:r>
              <a:rPr lang="en-US" sz="2000" dirty="0"/>
              <a:t> </a:t>
            </a:r>
            <a:r>
              <a:rPr lang="en-US" sz="2000" dirty="0" err="1"/>
              <a:t>eigen</a:t>
            </a:r>
            <a:r>
              <a:rPr lang="en-US" sz="2000" dirty="0"/>
              <a:t> </a:t>
            </a:r>
            <a:r>
              <a:rPr lang="en-US" sz="2000" dirty="0" err="1"/>
              <a:t>seq</a:t>
            </a:r>
            <a:r>
              <a:rPr lang="en-US" sz="2000" dirty="0"/>
              <a:t> nr door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Client </a:t>
            </a:r>
            <a:r>
              <a:rPr lang="en-US" sz="2000" dirty="0" err="1"/>
              <a:t>stuurt</a:t>
            </a:r>
            <a:r>
              <a:rPr lang="en-US" sz="2000" dirty="0"/>
              <a:t> nu </a:t>
            </a:r>
            <a:r>
              <a:rPr lang="en-US" sz="2000" dirty="0" err="1"/>
              <a:t>een</a:t>
            </a:r>
            <a:r>
              <a:rPr lang="en-US" sz="2000" dirty="0"/>
              <a:t> ACK </a:t>
            </a:r>
            <a:r>
              <a:rPr lang="en-US" sz="2000" dirty="0" err="1"/>
              <a:t>terug</a:t>
            </a:r>
            <a:r>
              <a:rPr lang="en-US" sz="2000" dirty="0"/>
              <a:t> </a:t>
            </a:r>
            <a:r>
              <a:rPr lang="en-US" sz="2000" dirty="0" err="1"/>
              <a:t>naar</a:t>
            </a:r>
            <a:r>
              <a:rPr lang="en-US" sz="2000" dirty="0"/>
              <a:t> server met </a:t>
            </a:r>
            <a:r>
              <a:rPr lang="en-US" sz="2000" dirty="0" err="1"/>
              <a:t>daarin</a:t>
            </a:r>
            <a:r>
              <a:rPr lang="en-US" sz="2000" dirty="0"/>
              <a:t> het </a:t>
            </a:r>
            <a:r>
              <a:rPr lang="en-US" sz="2000" dirty="0" err="1"/>
              <a:t>seq</a:t>
            </a:r>
            <a:r>
              <a:rPr lang="en-US" sz="2000" dirty="0"/>
              <a:t> nr van de server + 1</a:t>
            </a:r>
          </a:p>
          <a:p>
            <a:pPr lvl="1">
              <a:lnSpc>
                <a:spcPct val="80000"/>
              </a:lnSpc>
            </a:pPr>
            <a:endParaRPr lang="nl-N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Spoofing-</a:t>
            </a:r>
            <a:r>
              <a:rPr lang="en-US" dirty="0" err="1"/>
              <a:t>mech</a:t>
            </a:r>
            <a:endParaRPr lang="nl-NL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Aanvaller</a:t>
            </a:r>
            <a:r>
              <a:rPr lang="en-US" sz="2800" dirty="0"/>
              <a:t> </a:t>
            </a:r>
            <a:r>
              <a:rPr lang="en-US" sz="2800" dirty="0" err="1"/>
              <a:t>moet</a:t>
            </a:r>
            <a:r>
              <a:rPr lang="en-US" sz="2800" dirty="0"/>
              <a:t> </a:t>
            </a:r>
            <a:r>
              <a:rPr lang="en-US" sz="2800" dirty="0" err="1"/>
              <a:t>dus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alleen</a:t>
            </a:r>
            <a:r>
              <a:rPr lang="en-US" sz="2800" dirty="0"/>
              <a:t> </a:t>
            </a:r>
            <a:r>
              <a:rPr lang="en-US" sz="2800" dirty="0" err="1"/>
              <a:t>bronadres</a:t>
            </a:r>
            <a:r>
              <a:rPr lang="en-US" sz="2800" dirty="0"/>
              <a:t> </a:t>
            </a:r>
            <a:r>
              <a:rPr lang="en-US" sz="2800" dirty="0" err="1"/>
              <a:t>vervalsen</a:t>
            </a:r>
            <a:r>
              <a:rPr lang="en-US" sz="2800" dirty="0"/>
              <a:t>, </a:t>
            </a:r>
            <a:r>
              <a:rPr lang="en-US" sz="2800" dirty="0" err="1"/>
              <a:t>hij</a:t>
            </a:r>
            <a:r>
              <a:rPr lang="en-US" sz="2800" dirty="0"/>
              <a:t> </a:t>
            </a:r>
            <a:r>
              <a:rPr lang="en-US" sz="2800" dirty="0" err="1"/>
              <a:t>moet</a:t>
            </a:r>
            <a:r>
              <a:rPr lang="en-US" sz="2800" dirty="0"/>
              <a:t> </a:t>
            </a:r>
            <a:r>
              <a:rPr lang="en-US" sz="2800" dirty="0" err="1"/>
              <a:t>ook</a:t>
            </a:r>
            <a:r>
              <a:rPr lang="en-US" sz="2800" dirty="0"/>
              <a:t> de </a:t>
            </a:r>
            <a:r>
              <a:rPr lang="en-US" sz="2800" dirty="0" err="1">
                <a:solidFill>
                  <a:srgbClr val="00B050"/>
                </a:solidFill>
              </a:rPr>
              <a:t>volgordenummerdialoog</a:t>
            </a:r>
            <a:r>
              <a:rPr lang="en-US" sz="2800" dirty="0">
                <a:solidFill>
                  <a:srgbClr val="00B050"/>
                </a:solidFill>
              </a:rPr>
              <a:t> in stand </a:t>
            </a:r>
            <a:r>
              <a:rPr lang="en-US" sz="2800" dirty="0" err="1">
                <a:solidFill>
                  <a:srgbClr val="00B050"/>
                </a:solidFill>
              </a:rPr>
              <a:t>houden</a:t>
            </a:r>
            <a:r>
              <a:rPr lang="en-US" sz="2800" dirty="0"/>
              <a:t> (</a:t>
            </a:r>
            <a:r>
              <a:rPr lang="en-US" sz="2800" dirty="0" err="1"/>
              <a:t>moet</a:t>
            </a:r>
            <a:r>
              <a:rPr lang="en-US" sz="2800" dirty="0"/>
              <a:t> </a:t>
            </a:r>
            <a:r>
              <a:rPr lang="en-US" sz="2800" dirty="0" err="1"/>
              <a:t>weten</a:t>
            </a:r>
            <a:r>
              <a:rPr lang="en-US" sz="2800" dirty="0"/>
              <a:t> met </a:t>
            </a:r>
            <a:r>
              <a:rPr lang="en-US" sz="2800" dirty="0" err="1"/>
              <a:t>welk</a:t>
            </a:r>
            <a:r>
              <a:rPr lang="en-US" sz="2800" dirty="0"/>
              <a:t> </a:t>
            </a:r>
            <a:r>
              <a:rPr lang="en-US" sz="2800" dirty="0" err="1"/>
              <a:t>seq</a:t>
            </a:r>
            <a:r>
              <a:rPr lang="en-US" sz="2800" dirty="0"/>
              <a:t> nr de server start)</a:t>
            </a:r>
          </a:p>
          <a:p>
            <a:r>
              <a:rPr lang="en-US" sz="2800" u="sng" dirty="0">
                <a:solidFill>
                  <a:srgbClr val="0070C0"/>
                </a:solidFill>
              </a:rPr>
              <a:t>Non-blind spoofing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Je ‘</a:t>
            </a:r>
            <a:r>
              <a:rPr lang="en-US" sz="2400" dirty="0" err="1"/>
              <a:t>ziet</a:t>
            </a:r>
            <a:r>
              <a:rPr lang="en-US" sz="2400" dirty="0"/>
              <a:t>’ het server </a:t>
            </a:r>
            <a:r>
              <a:rPr lang="en-US" sz="2400" dirty="0" err="1"/>
              <a:t>antwoord</a:t>
            </a:r>
            <a:r>
              <a:rPr lang="en-US" sz="2400" dirty="0"/>
              <a:t> en </a:t>
            </a:r>
            <a:r>
              <a:rPr lang="en-US" sz="2400" dirty="0" err="1"/>
              <a:t>dus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/>
              <a:t>startseqnr</a:t>
            </a:r>
            <a:r>
              <a:rPr lang="en-US" sz="2400" dirty="0"/>
              <a:t> (</a:t>
            </a:r>
            <a:r>
              <a:rPr lang="en-US" sz="2400" dirty="0" err="1"/>
              <a:t>bv</a:t>
            </a:r>
            <a:r>
              <a:rPr lang="en-US" sz="2400" dirty="0"/>
              <a:t> door IP Source </a:t>
            </a:r>
            <a:r>
              <a:rPr lang="en-US" sz="2400" dirty="0" smtClean="0"/>
              <a:t>Routing of ARP Poisoning)</a:t>
            </a:r>
          </a:p>
          <a:p>
            <a:pPr lvl="1"/>
            <a:r>
              <a:rPr lang="en-US" sz="2400" dirty="0" err="1" smtClean="0"/>
              <a:t>Packetje</a:t>
            </a:r>
            <a:r>
              <a:rPr lang="en-US" sz="2400" dirty="0" smtClean="0"/>
              <a:t> </a:t>
            </a:r>
            <a:r>
              <a:rPr lang="en-US" sz="2400" dirty="0" err="1" smtClean="0"/>
              <a:t>komt</a:t>
            </a:r>
            <a:r>
              <a:rPr lang="en-US" sz="2400" dirty="0" smtClean="0"/>
              <a:t> </a:t>
            </a:r>
            <a:r>
              <a:rPr lang="en-US" sz="2400" dirty="0" err="1" smtClean="0"/>
              <a:t>immers</a:t>
            </a:r>
            <a:r>
              <a:rPr lang="en-US" sz="2400" dirty="0" smtClean="0"/>
              <a:t> </a:t>
            </a:r>
            <a:r>
              <a:rPr lang="en-US" sz="2400" dirty="0" err="1" smtClean="0"/>
              <a:t>langs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sniffer </a:t>
            </a:r>
            <a:r>
              <a:rPr lang="en-US" sz="2400" dirty="0" err="1" smtClean="0"/>
              <a:t>ofzo</a:t>
            </a:r>
            <a:r>
              <a:rPr lang="en-US" sz="2400" dirty="0" smtClean="0"/>
              <a:t> van de hacker</a:t>
            </a:r>
            <a:endParaRPr lang="en-US" sz="2400" dirty="0"/>
          </a:p>
          <a:p>
            <a:r>
              <a:rPr lang="en-US" sz="2800" u="sng" dirty="0">
                <a:solidFill>
                  <a:srgbClr val="0070C0"/>
                </a:solidFill>
              </a:rPr>
              <a:t>Blind spoofing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Je </a:t>
            </a:r>
            <a:r>
              <a:rPr lang="en-US" sz="2400" dirty="0" err="1"/>
              <a:t>ziet</a:t>
            </a:r>
            <a:r>
              <a:rPr lang="en-US" sz="2400" dirty="0"/>
              <a:t> </a:t>
            </a:r>
            <a:r>
              <a:rPr lang="en-US" sz="2400" dirty="0" err="1"/>
              <a:t>dit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, </a:t>
            </a:r>
            <a:r>
              <a:rPr lang="en-US" sz="2400" dirty="0" err="1"/>
              <a:t>dus</a:t>
            </a:r>
            <a:r>
              <a:rPr lang="en-US" sz="2400" dirty="0"/>
              <a:t> </a:t>
            </a:r>
            <a:r>
              <a:rPr lang="en-US" sz="2400" dirty="0" err="1"/>
              <a:t>moet</a:t>
            </a:r>
            <a:r>
              <a:rPr lang="en-US" sz="2400" dirty="0"/>
              <a:t> je </a:t>
            </a:r>
            <a:r>
              <a:rPr lang="en-US" sz="2400" dirty="0" err="1"/>
              <a:t>een</a:t>
            </a:r>
            <a:r>
              <a:rPr lang="en-US" sz="2400" dirty="0"/>
              <a:t> (</a:t>
            </a:r>
            <a:r>
              <a:rPr lang="en-US" sz="2400" dirty="0" err="1"/>
              <a:t>beredeneerde</a:t>
            </a:r>
            <a:r>
              <a:rPr lang="en-US" sz="2400" dirty="0"/>
              <a:t>) </a:t>
            </a:r>
            <a:r>
              <a:rPr lang="en-US" sz="2400" dirty="0" err="1"/>
              <a:t>gok</a:t>
            </a:r>
            <a:r>
              <a:rPr lang="en-US" sz="2400" dirty="0"/>
              <a:t> </a:t>
            </a:r>
            <a:r>
              <a:rPr lang="en-US" sz="2400" dirty="0" err="1"/>
              <a:t>doen</a:t>
            </a:r>
            <a:r>
              <a:rPr lang="en-US" sz="2400" dirty="0"/>
              <a:t> </a:t>
            </a:r>
            <a:r>
              <a:rPr lang="en-US" sz="2400" dirty="0" err="1"/>
              <a:t>naar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</a:t>
            </a:r>
            <a:r>
              <a:rPr lang="en-US" sz="2400" dirty="0" err="1"/>
              <a:t>nummer</a:t>
            </a:r>
            <a:r>
              <a:rPr lang="en-US" sz="2400" dirty="0"/>
              <a:t> </a:t>
            </a:r>
            <a:r>
              <a:rPr lang="en-US" sz="2400" dirty="0" smtClean="0"/>
              <a:t> (</a:t>
            </a:r>
            <a:r>
              <a:rPr lang="en-US" sz="2400" dirty="0" err="1" smtClean="0"/>
              <a:t>zie</a:t>
            </a:r>
            <a:r>
              <a:rPr lang="en-US" sz="2400" dirty="0" smtClean="0"/>
              <a:t> </a:t>
            </a:r>
            <a:r>
              <a:rPr lang="en-US" sz="2400" dirty="0" err="1" smtClean="0"/>
              <a:t>SeqNr</a:t>
            </a:r>
            <a:r>
              <a:rPr lang="en-US" sz="2400" dirty="0" smtClean="0"/>
              <a:t> </a:t>
            </a:r>
            <a:r>
              <a:rPr lang="en-US" sz="2400" dirty="0" err="1" smtClean="0"/>
              <a:t>raden</a:t>
            </a:r>
            <a:r>
              <a:rPr lang="en-US" sz="2400" dirty="0" smtClean="0"/>
              <a:t>)</a:t>
            </a:r>
            <a:endParaRPr lang="nl-N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r>
              <a:rPr lang="en-US" dirty="0"/>
              <a:t>Spoofing-</a:t>
            </a:r>
            <a:r>
              <a:rPr lang="en-US" dirty="0" err="1"/>
              <a:t>mech</a:t>
            </a:r>
            <a:endParaRPr lang="nl-NL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u="sng" dirty="0" smtClean="0">
                <a:solidFill>
                  <a:srgbClr val="00B050"/>
                </a:solidFill>
              </a:rPr>
              <a:t>IP </a:t>
            </a:r>
            <a:r>
              <a:rPr lang="en-US" sz="2800" u="sng" dirty="0">
                <a:solidFill>
                  <a:srgbClr val="00B050"/>
                </a:solidFill>
              </a:rPr>
              <a:t>source </a:t>
            </a:r>
            <a:r>
              <a:rPr lang="en-US" sz="2800" u="sng" dirty="0" smtClean="0">
                <a:solidFill>
                  <a:srgbClr val="00B050"/>
                </a:solidFill>
              </a:rPr>
              <a:t>routing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het </a:t>
            </a:r>
            <a:r>
              <a:rPr lang="en-US" sz="2400" dirty="0" err="1"/>
              <a:t>pakketje</a:t>
            </a:r>
            <a:r>
              <a:rPr lang="en-US" sz="2400" dirty="0"/>
              <a:t> </a:t>
            </a:r>
            <a:r>
              <a:rPr lang="en-US" sz="2400" dirty="0" err="1" smtClean="0"/>
              <a:t>komt</a:t>
            </a:r>
            <a:r>
              <a:rPr lang="en-US" sz="2400" dirty="0" smtClean="0"/>
              <a:t> </a:t>
            </a:r>
            <a:r>
              <a:rPr lang="en-US" sz="2400" dirty="0" err="1" smtClean="0"/>
              <a:t>voorbij</a:t>
            </a:r>
            <a:r>
              <a:rPr lang="en-US" sz="2400" dirty="0" smtClean="0"/>
              <a:t> </a:t>
            </a:r>
            <a:r>
              <a:rPr lang="en-US" sz="2400" dirty="0"/>
              <a:t>de hacker, </a:t>
            </a:r>
            <a:r>
              <a:rPr lang="en-US" sz="2400" dirty="0" err="1"/>
              <a:t>dus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hij</a:t>
            </a:r>
            <a:r>
              <a:rPr lang="en-US" sz="2400" dirty="0"/>
              <a:t> het ‘</a:t>
            </a:r>
            <a:r>
              <a:rPr lang="en-US" sz="2400" dirty="0" err="1"/>
              <a:t>kwijtspelen</a:t>
            </a:r>
            <a:r>
              <a:rPr lang="en-US" sz="2400" dirty="0" smtClean="0"/>
              <a:t>’</a:t>
            </a:r>
          </a:p>
          <a:p>
            <a:pPr lvl="1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u="sng" dirty="0" smtClean="0">
                <a:solidFill>
                  <a:srgbClr val="00B050"/>
                </a:solidFill>
              </a:rPr>
              <a:t>Blind </a:t>
            </a:r>
            <a:r>
              <a:rPr lang="en-US" sz="2800" u="sng" dirty="0">
                <a:solidFill>
                  <a:srgbClr val="00B050"/>
                </a:solidFill>
              </a:rPr>
              <a:t>spoofing: </a:t>
            </a:r>
            <a:endParaRPr lang="en-US" sz="2800" u="sng" dirty="0" smtClean="0">
              <a:solidFill>
                <a:srgbClr val="00B05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antwoord</a:t>
            </a:r>
            <a:r>
              <a:rPr lang="en-US" sz="2400" dirty="0" smtClean="0"/>
              <a:t> </a:t>
            </a:r>
            <a:r>
              <a:rPr lang="en-US" sz="2400" dirty="0" err="1"/>
              <a:t>wordt</a:t>
            </a:r>
            <a:r>
              <a:rPr lang="en-US" sz="2400" dirty="0"/>
              <a:t> nu </a:t>
            </a:r>
            <a:r>
              <a:rPr lang="en-US" sz="2400" dirty="0" err="1"/>
              <a:t>gestuurd</a:t>
            </a:r>
            <a:r>
              <a:rPr lang="en-US" sz="2400" dirty="0"/>
              <a:t> </a:t>
            </a:r>
            <a:r>
              <a:rPr lang="en-US" sz="2400" dirty="0" err="1"/>
              <a:t>naar</a:t>
            </a:r>
            <a:r>
              <a:rPr lang="en-US" sz="2400" dirty="0"/>
              <a:t> client (die je </a:t>
            </a:r>
            <a:r>
              <a:rPr lang="en-US" sz="2400" dirty="0" err="1"/>
              <a:t>wilde</a:t>
            </a:r>
            <a:r>
              <a:rPr lang="en-US" sz="2400" dirty="0"/>
              <a:t> </a:t>
            </a:r>
            <a:r>
              <a:rPr lang="en-US" sz="2400" dirty="0" err="1"/>
              <a:t>spoofen-voordoen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je hem </a:t>
            </a:r>
            <a:r>
              <a:rPr lang="en-US" sz="2400" dirty="0" smtClean="0"/>
              <a:t>bent)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400" dirty="0"/>
              <a:t>die </a:t>
            </a:r>
            <a:r>
              <a:rPr lang="en-US" sz="2400" dirty="0" err="1"/>
              <a:t>echt</a:t>
            </a:r>
            <a:r>
              <a:rPr lang="en-US" sz="2400" dirty="0"/>
              <a:t> </a:t>
            </a:r>
            <a:r>
              <a:rPr lang="en-US" sz="2400" dirty="0" err="1"/>
              <a:t>bestaat</a:t>
            </a:r>
            <a:r>
              <a:rPr lang="en-US" sz="2400" dirty="0"/>
              <a:t>, </a:t>
            </a:r>
            <a:r>
              <a:rPr lang="en-US" sz="2400" dirty="0" err="1"/>
              <a:t>gaat</a:t>
            </a:r>
            <a:r>
              <a:rPr lang="en-US" sz="2400" dirty="0"/>
              <a:t> </a:t>
            </a:r>
            <a:r>
              <a:rPr lang="en-US" sz="2400" dirty="0" err="1"/>
              <a:t>hij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antwoord</a:t>
            </a:r>
            <a:r>
              <a:rPr lang="en-US" sz="2400" dirty="0"/>
              <a:t> </a:t>
            </a:r>
            <a:r>
              <a:rPr lang="en-US" sz="2400" dirty="0" err="1"/>
              <a:t>terug</a:t>
            </a:r>
            <a:r>
              <a:rPr lang="en-US" sz="2400" dirty="0"/>
              <a:t> </a:t>
            </a:r>
            <a:r>
              <a:rPr lang="en-US" sz="2400" dirty="0" err="1"/>
              <a:t>naar</a:t>
            </a:r>
            <a:r>
              <a:rPr lang="en-US" sz="2400" dirty="0"/>
              <a:t> server </a:t>
            </a:r>
            <a:r>
              <a:rPr lang="en-US" sz="2400" dirty="0" err="1"/>
              <a:t>sturen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</a:t>
            </a:r>
            <a:r>
              <a:rPr lang="en-US" sz="2400" dirty="0" err="1"/>
              <a:t>hij</a:t>
            </a:r>
            <a:r>
              <a:rPr lang="en-US" sz="2400" dirty="0"/>
              <a:t> </a:t>
            </a:r>
            <a:r>
              <a:rPr lang="en-US" sz="2400" dirty="0" err="1"/>
              <a:t>geen</a:t>
            </a:r>
            <a:r>
              <a:rPr lang="en-US" sz="2400" dirty="0"/>
              <a:t> </a:t>
            </a:r>
            <a:r>
              <a:rPr lang="en-US" sz="2400" dirty="0" err="1"/>
              <a:t>communicatie</a:t>
            </a:r>
            <a:r>
              <a:rPr lang="en-US" sz="2400" dirty="0"/>
              <a:t> </a:t>
            </a:r>
            <a:r>
              <a:rPr lang="en-US" sz="2400" dirty="0" err="1"/>
              <a:t>gestart</a:t>
            </a:r>
            <a:r>
              <a:rPr lang="en-US" sz="2400" dirty="0"/>
              <a:t> had (</a:t>
            </a:r>
            <a:r>
              <a:rPr lang="en-US" sz="2400" dirty="0">
                <a:solidFill>
                  <a:srgbClr val="FF0000"/>
                </a:solidFill>
              </a:rPr>
              <a:t>Reset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Server </a:t>
            </a:r>
            <a:r>
              <a:rPr lang="en-US" sz="2400" dirty="0" err="1"/>
              <a:t>stopt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ook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 smtClean="0"/>
              <a:t>communicatie</a:t>
            </a:r>
            <a:endParaRPr lang="en-US" sz="2400" dirty="0" smtClean="0"/>
          </a:p>
          <a:p>
            <a:pPr lvl="1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H</a:t>
            </a:r>
            <a:r>
              <a:rPr lang="en-US" sz="2800" dirty="0" smtClean="0"/>
              <a:t>acker </a:t>
            </a:r>
            <a:r>
              <a:rPr lang="en-US" sz="2800" dirty="0" err="1"/>
              <a:t>moet</a:t>
            </a:r>
            <a:r>
              <a:rPr lang="en-US" sz="2800" dirty="0"/>
              <a:t> </a:t>
            </a:r>
            <a:r>
              <a:rPr lang="en-US" sz="2800" dirty="0" err="1"/>
              <a:t>dus</a:t>
            </a:r>
            <a:r>
              <a:rPr lang="en-US" sz="2800" dirty="0"/>
              <a:t> client </a:t>
            </a:r>
            <a:r>
              <a:rPr lang="en-US" sz="2800" dirty="0" err="1"/>
              <a:t>doen</a:t>
            </a:r>
            <a:r>
              <a:rPr lang="en-US" sz="2800" dirty="0"/>
              <a:t> </a:t>
            </a:r>
            <a:r>
              <a:rPr lang="en-US" sz="2800" u="sng" dirty="0">
                <a:solidFill>
                  <a:srgbClr val="00B050"/>
                </a:solidFill>
              </a:rPr>
              <a:t>‘</a:t>
            </a:r>
            <a:r>
              <a:rPr lang="en-US" sz="2800" u="sng" dirty="0" err="1">
                <a:solidFill>
                  <a:srgbClr val="00B050"/>
                </a:solidFill>
              </a:rPr>
              <a:t>inslapen</a:t>
            </a:r>
            <a:r>
              <a:rPr lang="en-US" sz="2800" u="sng" dirty="0"/>
              <a:t>’ </a:t>
            </a:r>
            <a:r>
              <a:rPr lang="en-US" sz="2800" dirty="0"/>
              <a:t>of </a:t>
            </a:r>
            <a:r>
              <a:rPr lang="en-US" sz="2800" dirty="0" err="1"/>
              <a:t>maken</a:t>
            </a:r>
            <a:r>
              <a:rPr lang="en-US" sz="2800" dirty="0"/>
              <a:t> </a:t>
            </a:r>
            <a:r>
              <a:rPr lang="en-US" sz="2800" dirty="0" err="1"/>
              <a:t>dat</a:t>
            </a:r>
            <a:r>
              <a:rPr lang="en-US" sz="2800" dirty="0"/>
              <a:t> </a:t>
            </a:r>
            <a:r>
              <a:rPr lang="en-US" sz="2800" dirty="0" err="1"/>
              <a:t>hij</a:t>
            </a:r>
            <a:r>
              <a:rPr lang="en-US" sz="2800" dirty="0"/>
              <a:t> non-</a:t>
            </a:r>
            <a:r>
              <a:rPr lang="en-US" sz="2800" dirty="0" err="1"/>
              <a:t>actief</a:t>
            </a:r>
            <a:r>
              <a:rPr lang="en-US" sz="2800" dirty="0"/>
              <a:t> </a:t>
            </a:r>
            <a:r>
              <a:rPr lang="en-US" sz="2800" dirty="0" smtClean="0"/>
              <a:t>(non-responsive) is 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wachten</a:t>
            </a:r>
            <a:r>
              <a:rPr lang="en-US" sz="2400" dirty="0" smtClean="0"/>
              <a:t> </a:t>
            </a:r>
            <a:r>
              <a:rPr lang="en-US" sz="2400" dirty="0"/>
              <a:t>tot </a:t>
            </a:r>
            <a:r>
              <a:rPr lang="en-US" sz="2400" dirty="0" err="1"/>
              <a:t>hij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ingelogd</a:t>
            </a:r>
            <a:r>
              <a:rPr lang="en-US" sz="2400" dirty="0"/>
              <a:t> </a:t>
            </a:r>
            <a:r>
              <a:rPr lang="en-US" sz="2400" dirty="0" smtClean="0"/>
              <a:t>is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u="sng" dirty="0">
                <a:solidFill>
                  <a:srgbClr val="0070C0"/>
                </a:solidFill>
              </a:rPr>
              <a:t>SYN-flooding</a:t>
            </a:r>
            <a:r>
              <a:rPr lang="en-US" sz="2400" dirty="0"/>
              <a:t>: </a:t>
            </a:r>
            <a:endParaRPr lang="en-US" sz="2400" dirty="0" smtClean="0"/>
          </a:p>
          <a:p>
            <a:pPr lvl="2">
              <a:lnSpc>
                <a:spcPct val="80000"/>
              </a:lnSpc>
            </a:pPr>
            <a:r>
              <a:rPr lang="en-US" sz="2000" dirty="0" smtClean="0"/>
              <a:t>heel </a:t>
            </a:r>
            <a:r>
              <a:rPr lang="en-US" sz="2000" dirty="0" err="1"/>
              <a:t>veel</a:t>
            </a:r>
            <a:r>
              <a:rPr lang="en-US" sz="2000" dirty="0"/>
              <a:t> </a:t>
            </a:r>
            <a:r>
              <a:rPr lang="en-US" sz="2000" dirty="0" err="1"/>
              <a:t>aanvragen</a:t>
            </a:r>
            <a:r>
              <a:rPr lang="en-US" sz="2000" dirty="0"/>
              <a:t> tot </a:t>
            </a:r>
            <a:r>
              <a:rPr lang="en-US" sz="2000" dirty="0" err="1"/>
              <a:t>connectie</a:t>
            </a:r>
            <a:r>
              <a:rPr lang="en-US" sz="2000" dirty="0"/>
              <a:t> </a:t>
            </a:r>
            <a:r>
              <a:rPr lang="en-US" sz="2000" dirty="0" err="1"/>
              <a:t>sturen</a:t>
            </a:r>
            <a:r>
              <a:rPr lang="en-US" sz="2000" dirty="0"/>
              <a:t> </a:t>
            </a:r>
            <a:r>
              <a:rPr lang="en-US" sz="2000" dirty="0" err="1"/>
              <a:t>naar</a:t>
            </a:r>
            <a:r>
              <a:rPr lang="en-US" sz="2000" dirty="0"/>
              <a:t> </a:t>
            </a:r>
            <a:r>
              <a:rPr lang="en-US" sz="2000" dirty="0" smtClean="0"/>
              <a:t>client</a:t>
            </a:r>
          </a:p>
          <a:p>
            <a:pPr lvl="2">
              <a:lnSpc>
                <a:spcPct val="80000"/>
              </a:lnSpc>
            </a:pPr>
            <a:r>
              <a:rPr lang="en-US" sz="2000" dirty="0" err="1" smtClean="0"/>
              <a:t>stuurt</a:t>
            </a:r>
            <a:r>
              <a:rPr lang="en-US" sz="2000" dirty="0" smtClean="0"/>
              <a:t> </a:t>
            </a:r>
            <a:r>
              <a:rPr lang="en-US" sz="2000" dirty="0" err="1"/>
              <a:t>antwoord</a:t>
            </a:r>
            <a:r>
              <a:rPr lang="en-US" sz="2000" dirty="0"/>
              <a:t> </a:t>
            </a:r>
            <a:r>
              <a:rPr lang="en-US" sz="2000" dirty="0" err="1" smtClean="0"/>
              <a:t>terug</a:t>
            </a:r>
            <a:endParaRPr lang="en-US" sz="2000" dirty="0" smtClean="0"/>
          </a:p>
          <a:p>
            <a:pPr lvl="2">
              <a:lnSpc>
                <a:spcPct val="80000"/>
              </a:lnSpc>
            </a:pPr>
            <a:r>
              <a:rPr lang="en-US" sz="2000" dirty="0" err="1" smtClean="0"/>
              <a:t>wacht</a:t>
            </a:r>
            <a:r>
              <a:rPr lang="en-US" sz="2000" dirty="0" smtClean="0"/>
              <a:t> </a:t>
            </a:r>
            <a:r>
              <a:rPr lang="en-US" sz="2000" dirty="0"/>
              <a:t>op </a:t>
            </a:r>
            <a:r>
              <a:rPr lang="en-US" sz="2000" dirty="0" err="1"/>
              <a:t>jouw</a:t>
            </a:r>
            <a:r>
              <a:rPr lang="en-US" sz="2000" dirty="0"/>
              <a:t> </a:t>
            </a:r>
            <a:r>
              <a:rPr lang="en-US" sz="2000" dirty="0" err="1" smtClean="0"/>
              <a:t>antwoord</a:t>
            </a:r>
            <a:endParaRPr lang="en-US" sz="2000" dirty="0" smtClean="0"/>
          </a:p>
          <a:p>
            <a:pPr lvl="2">
              <a:lnSpc>
                <a:spcPct val="80000"/>
              </a:lnSpc>
            </a:pPr>
            <a:r>
              <a:rPr lang="en-US" sz="2000" dirty="0" err="1" smtClean="0"/>
              <a:t>komt</a:t>
            </a:r>
            <a:r>
              <a:rPr lang="en-US" sz="2000" dirty="0" smtClean="0"/>
              <a:t> </a:t>
            </a:r>
            <a:r>
              <a:rPr lang="en-US" sz="2000" dirty="0" err="1" smtClean="0"/>
              <a:t>niet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reset-</a:t>
            </a:r>
            <a:r>
              <a:rPr lang="en-US" sz="2000" dirty="0" err="1" smtClean="0">
                <a:solidFill>
                  <a:srgbClr val="FF0000"/>
                </a:solidFill>
              </a:rPr>
              <a:t>duurt</a:t>
            </a:r>
            <a:r>
              <a:rPr lang="en-US" sz="2000" dirty="0" smtClean="0">
                <a:solidFill>
                  <a:srgbClr val="FF0000"/>
                </a:solidFill>
              </a:rPr>
              <a:t> even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(</a:t>
            </a:r>
            <a:r>
              <a:rPr lang="en-US" sz="2000" b="1" i="1" u="sng" dirty="0" err="1" smtClean="0">
                <a:solidFill>
                  <a:srgbClr val="FF0000"/>
                </a:solidFill>
              </a:rPr>
              <a:t>dit</a:t>
            </a:r>
            <a:r>
              <a:rPr lang="en-US" sz="2000" b="1" i="1" u="sng" dirty="0" smtClean="0">
                <a:solidFill>
                  <a:srgbClr val="FF0000"/>
                </a:solidFill>
              </a:rPr>
              <a:t> </a:t>
            </a:r>
            <a:r>
              <a:rPr lang="en-US" sz="2000" b="1" i="1" u="sng" dirty="0" err="1" smtClean="0">
                <a:solidFill>
                  <a:srgbClr val="FF0000"/>
                </a:solidFill>
              </a:rPr>
              <a:t>maakt</a:t>
            </a:r>
            <a:r>
              <a:rPr lang="en-US" sz="2000" b="1" i="1" u="sng" dirty="0" smtClean="0">
                <a:solidFill>
                  <a:srgbClr val="FF0000"/>
                </a:solidFill>
              </a:rPr>
              <a:t> de </a:t>
            </a:r>
            <a:r>
              <a:rPr lang="en-US" sz="2000" b="1" i="1" u="sng" dirty="0" err="1" smtClean="0">
                <a:solidFill>
                  <a:srgbClr val="FF0000"/>
                </a:solidFill>
              </a:rPr>
              <a:t>aanval</a:t>
            </a:r>
            <a:r>
              <a:rPr lang="en-US" sz="2000" b="1" i="1" u="sng" dirty="0" smtClean="0">
                <a:solidFill>
                  <a:srgbClr val="FF0000"/>
                </a:solidFill>
              </a:rPr>
              <a:t> </a:t>
            </a:r>
            <a:r>
              <a:rPr lang="en-US" sz="2000" b="1" i="1" u="sng" dirty="0" err="1" smtClean="0">
                <a:solidFill>
                  <a:srgbClr val="FF0000"/>
                </a:solidFill>
              </a:rPr>
              <a:t>zo</a:t>
            </a:r>
            <a:r>
              <a:rPr lang="en-US" sz="2000" b="1" i="1" u="sng" dirty="0" smtClean="0">
                <a:solidFill>
                  <a:srgbClr val="FF0000"/>
                </a:solidFill>
              </a:rPr>
              <a:t> </a:t>
            </a:r>
            <a:r>
              <a:rPr lang="en-US" sz="2000" b="1" i="1" u="sng" dirty="0" err="1" smtClean="0">
                <a:solidFill>
                  <a:srgbClr val="FF0000"/>
                </a:solidFill>
              </a:rPr>
              <a:t>zwaar</a:t>
            </a:r>
            <a:r>
              <a:rPr lang="en-US" sz="2000" b="1" i="1" u="sng" dirty="0" smtClean="0">
                <a:solidFill>
                  <a:srgbClr val="FF0000"/>
                </a:solidFill>
              </a:rPr>
              <a:t>)</a:t>
            </a:r>
            <a:endParaRPr lang="en-US" sz="2000" b="1" i="1" u="sng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err="1"/>
              <a:t>Veel</a:t>
            </a:r>
            <a:r>
              <a:rPr lang="en-US" sz="2000" dirty="0"/>
              <a:t> </a:t>
            </a:r>
            <a:r>
              <a:rPr lang="en-US" sz="2000" dirty="0" err="1"/>
              <a:t>aanvragen</a:t>
            </a:r>
            <a:r>
              <a:rPr lang="en-US" sz="2000" dirty="0"/>
              <a:t>-&gt; client </a:t>
            </a:r>
            <a:r>
              <a:rPr lang="en-US" sz="2000" dirty="0" err="1"/>
              <a:t>kan</a:t>
            </a:r>
            <a:r>
              <a:rPr lang="en-US" sz="2000" dirty="0"/>
              <a:t> de </a:t>
            </a:r>
            <a:r>
              <a:rPr lang="en-US" sz="2000" dirty="0" err="1"/>
              <a:t>inkomende</a:t>
            </a:r>
            <a:r>
              <a:rPr lang="en-US" sz="2000" dirty="0"/>
              <a:t> </a:t>
            </a:r>
            <a:r>
              <a:rPr lang="en-US" sz="2000" dirty="0" err="1"/>
              <a:t>berichten</a:t>
            </a:r>
            <a:r>
              <a:rPr lang="en-US" sz="2000" dirty="0"/>
              <a:t> van de server </a:t>
            </a:r>
            <a:r>
              <a:rPr lang="en-US" sz="2000" dirty="0" err="1"/>
              <a:t>niet</a:t>
            </a:r>
            <a:r>
              <a:rPr lang="en-US" sz="2000" dirty="0"/>
              <a:t> </a:t>
            </a:r>
            <a:r>
              <a:rPr lang="en-US" sz="2000" dirty="0" err="1"/>
              <a:t>verwerken</a:t>
            </a:r>
            <a:r>
              <a:rPr lang="en-US" sz="2000" dirty="0"/>
              <a:t> want </a:t>
            </a:r>
            <a:r>
              <a:rPr lang="en-US" sz="2000" dirty="0" err="1"/>
              <a:t>hij</a:t>
            </a:r>
            <a:r>
              <a:rPr lang="en-US" sz="2000" dirty="0"/>
              <a:t> is </a:t>
            </a:r>
            <a:r>
              <a:rPr lang="en-US" sz="2000" dirty="0" err="1"/>
              <a:t>continu</a:t>
            </a:r>
            <a:r>
              <a:rPr lang="en-US" sz="2000" dirty="0"/>
              <a:t> </a:t>
            </a:r>
            <a:r>
              <a:rPr lang="en-US" sz="2000" dirty="0" err="1"/>
              <a:t>bezig</a:t>
            </a:r>
            <a:r>
              <a:rPr lang="en-US" sz="2000" dirty="0"/>
              <a:t> met die </a:t>
            </a:r>
            <a:r>
              <a:rPr lang="en-US" sz="2000" dirty="0" err="1"/>
              <a:t>andere</a:t>
            </a:r>
            <a:r>
              <a:rPr lang="en-US" sz="2000" dirty="0"/>
              <a:t> </a:t>
            </a:r>
            <a:r>
              <a:rPr lang="en-US" sz="2000" dirty="0" err="1"/>
              <a:t>verzoeken</a:t>
            </a:r>
            <a:r>
              <a:rPr lang="en-US" sz="2000" dirty="0"/>
              <a:t>, </a:t>
            </a:r>
            <a:r>
              <a:rPr lang="en-US" sz="2000" dirty="0" err="1"/>
              <a:t>smijt</a:t>
            </a:r>
            <a:r>
              <a:rPr lang="en-US" sz="2000" dirty="0"/>
              <a:t> het </a:t>
            </a:r>
            <a:r>
              <a:rPr lang="en-US" sz="2000" dirty="0" err="1"/>
              <a:t>bericht</a:t>
            </a:r>
            <a:r>
              <a:rPr lang="en-US" sz="2000" dirty="0"/>
              <a:t> </a:t>
            </a:r>
            <a:r>
              <a:rPr lang="en-US" sz="2000" dirty="0" err="1"/>
              <a:t>zelfs</a:t>
            </a:r>
            <a:r>
              <a:rPr lang="en-US" sz="2000" dirty="0"/>
              <a:t> </a:t>
            </a:r>
            <a:r>
              <a:rPr lang="en-US" sz="2000" dirty="0" err="1"/>
              <a:t>weg</a:t>
            </a:r>
            <a:r>
              <a:rPr lang="en-US" sz="2000" dirty="0"/>
              <a:t> </a:t>
            </a:r>
            <a:r>
              <a:rPr lang="en-US" sz="2000" dirty="0" err="1"/>
              <a:t>bij</a:t>
            </a:r>
            <a:r>
              <a:rPr lang="en-US" sz="2000" dirty="0"/>
              <a:t> overflow</a:t>
            </a:r>
          </a:p>
          <a:p>
            <a:pPr>
              <a:lnSpc>
                <a:spcPct val="80000"/>
              </a:lnSpc>
            </a:pPr>
            <a:endParaRPr lang="nl-NL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8925" y="4038600"/>
            <a:ext cx="25050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0"/>
            <a:ext cx="1981200" cy="140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(Initial) </a:t>
            </a:r>
            <a:r>
              <a:rPr lang="en-US" dirty="0" err="1" smtClean="0"/>
              <a:t>SeqNr</a:t>
            </a:r>
            <a:r>
              <a:rPr lang="en-US" dirty="0" smtClean="0"/>
              <a:t> </a:t>
            </a:r>
            <a:r>
              <a:rPr lang="en-US" dirty="0" err="1"/>
              <a:t>raden</a:t>
            </a:r>
            <a:endParaRPr lang="nl-NL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3733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proefdraaien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Contact </a:t>
            </a:r>
            <a:r>
              <a:rPr lang="en-US" dirty="0" err="1"/>
              <a:t>maken</a:t>
            </a:r>
            <a:r>
              <a:rPr lang="en-US" dirty="0"/>
              <a:t> met server </a:t>
            </a:r>
            <a:r>
              <a:rPr lang="en-US" dirty="0" err="1"/>
              <a:t>onder</a:t>
            </a:r>
            <a:r>
              <a:rPr lang="en-US" dirty="0"/>
              <a:t> </a:t>
            </a:r>
            <a:r>
              <a:rPr lang="en-US" dirty="0" err="1"/>
              <a:t>echte</a:t>
            </a:r>
            <a:r>
              <a:rPr lang="en-US" dirty="0"/>
              <a:t> </a:t>
            </a:r>
            <a:r>
              <a:rPr lang="en-US" dirty="0" err="1"/>
              <a:t>adres</a:t>
            </a:r>
            <a:endParaRPr lang="en-US" dirty="0"/>
          </a:p>
          <a:p>
            <a:pPr lvl="1"/>
            <a:r>
              <a:rPr lang="en-US" dirty="0"/>
              <a:t>Je </a:t>
            </a:r>
            <a:r>
              <a:rPr lang="en-US" dirty="0" err="1"/>
              <a:t>krijgt</a:t>
            </a:r>
            <a:r>
              <a:rPr lang="en-US" dirty="0"/>
              <a:t> </a:t>
            </a:r>
            <a:r>
              <a:rPr lang="en-US" dirty="0" err="1"/>
              <a:t>seqnr</a:t>
            </a:r>
            <a:r>
              <a:rPr lang="en-US" dirty="0"/>
              <a:t> van server</a:t>
            </a:r>
          </a:p>
          <a:p>
            <a:pPr lvl="1"/>
            <a:r>
              <a:rPr lang="en-US" dirty="0" err="1"/>
              <a:t>Connectie</a:t>
            </a:r>
            <a:r>
              <a:rPr lang="en-US" dirty="0"/>
              <a:t> met server </a:t>
            </a:r>
            <a:r>
              <a:rPr lang="en-US" dirty="0" err="1"/>
              <a:t>verbreken</a:t>
            </a:r>
            <a:r>
              <a:rPr lang="en-US" dirty="0"/>
              <a:t> en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die </a:t>
            </a:r>
            <a:r>
              <a:rPr lang="en-US" dirty="0" err="1" smtClean="0"/>
              <a:t>seqnr</a:t>
            </a:r>
            <a:endParaRPr lang="en-US" dirty="0"/>
          </a:p>
          <a:p>
            <a:pPr lvl="2"/>
            <a:r>
              <a:rPr lang="en-US" b="1" i="1" dirty="0" err="1" smtClean="0">
                <a:solidFill>
                  <a:srgbClr val="7030A0"/>
                </a:solidFill>
              </a:rPr>
              <a:t>patroon</a:t>
            </a:r>
            <a:r>
              <a:rPr lang="en-US" dirty="0" smtClean="0"/>
              <a:t> </a:t>
            </a:r>
            <a:r>
              <a:rPr lang="en-US" dirty="0" err="1"/>
              <a:t>erin</a:t>
            </a:r>
            <a:r>
              <a:rPr lang="en-US" dirty="0"/>
              <a:t> </a:t>
            </a:r>
            <a:r>
              <a:rPr lang="en-US" dirty="0" err="1"/>
              <a:t>proberen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 smtClean="0"/>
              <a:t>ontdekken</a:t>
            </a:r>
            <a:endParaRPr lang="en-US" dirty="0"/>
          </a:p>
          <a:p>
            <a:pPr lvl="2"/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voorkomende</a:t>
            </a:r>
            <a:r>
              <a:rPr lang="en-US" dirty="0"/>
              <a:t> </a:t>
            </a:r>
            <a:r>
              <a:rPr lang="en-US" dirty="0" err="1"/>
              <a:t>algorithmen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op het internet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berekenen</a:t>
            </a:r>
            <a:r>
              <a:rPr lang="en-US" dirty="0"/>
              <a:t> van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seqnr</a:t>
            </a:r>
            <a:endParaRPr lang="nl-NL" dirty="0"/>
          </a:p>
        </p:txBody>
      </p:sp>
      <p:pic>
        <p:nvPicPr>
          <p:cNvPr id="2050" name="Picture 2" descr="http://hammr.us/atariage/random-number-generator-dilbert-com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4676774"/>
            <a:ext cx="68389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ssets.nerdwallet.com/blog/investing/files/2013/01/burg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Geschikter</a:t>
            </a:r>
            <a:r>
              <a:rPr lang="en-US" dirty="0"/>
              <a:t> gat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backdoor</a:t>
            </a:r>
            <a:r>
              <a:rPr lang="en-US" dirty="0" smtClean="0"/>
              <a:t>) </a:t>
            </a:r>
            <a:r>
              <a:rPr lang="en-US" dirty="0" err="1" smtClean="0"/>
              <a:t>creëren</a:t>
            </a:r>
            <a:endParaRPr lang="nl-NL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H</a:t>
            </a:r>
            <a:r>
              <a:rPr lang="en-US" dirty="0" smtClean="0"/>
              <a:t>acker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iedere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opnieuw</a:t>
            </a:r>
            <a:r>
              <a:rPr lang="en-US" dirty="0"/>
              <a:t> de server </a:t>
            </a:r>
            <a:r>
              <a:rPr lang="en-US" dirty="0" err="1"/>
              <a:t>spoofen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Eenmaal</a:t>
            </a:r>
            <a:r>
              <a:rPr lang="en-US" dirty="0"/>
              <a:t> </a:t>
            </a:r>
            <a:r>
              <a:rPr lang="en-US" dirty="0" err="1"/>
              <a:t>verbinding</a:t>
            </a:r>
            <a:r>
              <a:rPr lang="en-US" dirty="0"/>
              <a:t> en </a:t>
            </a:r>
            <a:r>
              <a:rPr lang="en-US" dirty="0" err="1"/>
              <a:t>authenticatie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met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Past de server </a:t>
            </a:r>
            <a:r>
              <a:rPr lang="en-US" dirty="0" err="1"/>
              <a:t>instellingen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‘trusted user’ is (‘</a:t>
            </a:r>
            <a:r>
              <a:rPr lang="en-US" dirty="0" err="1"/>
              <a:t>zijn</a:t>
            </a:r>
            <a:r>
              <a:rPr lang="en-US" dirty="0"/>
              <a:t> IP = ok’)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Bv</a:t>
            </a:r>
            <a:r>
              <a:rPr lang="en-US" dirty="0"/>
              <a:t> door *.</a:t>
            </a:r>
            <a:r>
              <a:rPr lang="en-US" dirty="0" err="1">
                <a:solidFill>
                  <a:srgbClr val="00B050"/>
                </a:solidFill>
              </a:rPr>
              <a:t>rhosts</a:t>
            </a:r>
            <a:r>
              <a:rPr lang="en-US" dirty="0" err="1"/>
              <a:t>-bestand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 smtClean="0"/>
              <a:t>herschrijven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Backdoor </a:t>
            </a:r>
            <a:r>
              <a:rPr lang="en-US" dirty="0" err="1" smtClean="0">
                <a:solidFill>
                  <a:srgbClr val="0070C0"/>
                </a:solidFill>
              </a:rPr>
              <a:t>maken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H</a:t>
            </a:r>
            <a:r>
              <a:rPr lang="en-US" dirty="0" smtClean="0"/>
              <a:t>acker </a:t>
            </a:r>
            <a:r>
              <a:rPr lang="en-US" dirty="0" err="1"/>
              <a:t>verbreekt</a:t>
            </a:r>
            <a:r>
              <a:rPr lang="en-US" dirty="0"/>
              <a:t> </a:t>
            </a:r>
            <a:r>
              <a:rPr lang="en-US" dirty="0" err="1"/>
              <a:t>verbinding</a:t>
            </a:r>
            <a:r>
              <a:rPr lang="en-US" dirty="0"/>
              <a:t> en </a:t>
            </a:r>
            <a:r>
              <a:rPr lang="en-US" dirty="0" err="1"/>
              <a:t>logt</a:t>
            </a:r>
            <a:r>
              <a:rPr lang="en-US" dirty="0"/>
              <a:t> nu </a:t>
            </a:r>
            <a:r>
              <a:rPr lang="en-US" dirty="0" err="1"/>
              <a:t>gewoon</a:t>
            </a:r>
            <a:r>
              <a:rPr lang="en-US" dirty="0"/>
              <a:t> in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dirty="0"/>
              <a:t>Hoe </a:t>
            </a:r>
            <a:r>
              <a:rPr lang="en-US" sz="3200" dirty="0" err="1"/>
              <a:t>vaak</a:t>
            </a:r>
            <a:r>
              <a:rPr lang="en-US" sz="3200" dirty="0"/>
              <a:t> </a:t>
            </a:r>
            <a:r>
              <a:rPr lang="en-US" sz="3200" dirty="0" err="1"/>
              <a:t>komen</a:t>
            </a:r>
            <a:r>
              <a:rPr lang="en-US" sz="3200" dirty="0"/>
              <a:t> </a:t>
            </a:r>
            <a:r>
              <a:rPr lang="en-US" sz="3200" dirty="0" err="1"/>
              <a:t>spoofingaanvallen</a:t>
            </a:r>
            <a:r>
              <a:rPr lang="en-US" sz="3200" dirty="0"/>
              <a:t> </a:t>
            </a:r>
            <a:r>
              <a:rPr lang="en-US" sz="3200" dirty="0" err="1"/>
              <a:t>voor</a:t>
            </a:r>
            <a:r>
              <a:rPr lang="en-US" sz="3200" dirty="0"/>
              <a:t>?</a:t>
            </a:r>
            <a:endParaRPr lang="nl-NL" sz="32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Vroeger</a:t>
            </a:r>
            <a:r>
              <a:rPr lang="en-US" sz="2800" dirty="0"/>
              <a:t> </a:t>
            </a:r>
            <a:r>
              <a:rPr lang="en-US" sz="2800" dirty="0" err="1"/>
              <a:t>waren</a:t>
            </a:r>
            <a:r>
              <a:rPr lang="en-US" sz="2800" dirty="0"/>
              <a:t> </a:t>
            </a:r>
            <a:r>
              <a:rPr lang="en-US" sz="2800" dirty="0" err="1"/>
              <a:t>ze</a:t>
            </a:r>
            <a:r>
              <a:rPr lang="en-US" sz="2800" dirty="0"/>
              <a:t> </a:t>
            </a:r>
            <a:r>
              <a:rPr lang="en-US" sz="2800" dirty="0" err="1"/>
              <a:t>zeldzaam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Je </a:t>
            </a:r>
            <a:r>
              <a:rPr lang="en-US" sz="2400" dirty="0" err="1"/>
              <a:t>moest</a:t>
            </a:r>
            <a:r>
              <a:rPr lang="en-US" sz="2400" dirty="0"/>
              <a:t> al </a:t>
            </a:r>
            <a:r>
              <a:rPr lang="en-US" sz="2400" dirty="0" err="1"/>
              <a:t>goede</a:t>
            </a:r>
            <a:r>
              <a:rPr lang="en-US" sz="2400" dirty="0"/>
              <a:t> </a:t>
            </a:r>
            <a:r>
              <a:rPr lang="en-US" sz="2400" dirty="0" err="1"/>
              <a:t>achtergrond</a:t>
            </a:r>
            <a:r>
              <a:rPr lang="en-US" sz="2400" dirty="0"/>
              <a:t> </a:t>
            </a:r>
            <a:r>
              <a:rPr lang="en-US" sz="2400" dirty="0" err="1"/>
              <a:t>hebben</a:t>
            </a:r>
            <a:r>
              <a:rPr lang="en-US" sz="2400" dirty="0"/>
              <a:t> in TCP/IP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1995 </a:t>
            </a:r>
            <a:r>
              <a:rPr lang="en-US" sz="2800" dirty="0" err="1"/>
              <a:t>werd</a:t>
            </a:r>
            <a:r>
              <a:rPr lang="en-US" sz="2800" dirty="0"/>
              <a:t> </a:t>
            </a:r>
            <a:r>
              <a:rPr lang="en-US" sz="2800" dirty="0" err="1"/>
              <a:t>aangetoond</a:t>
            </a:r>
            <a:r>
              <a:rPr lang="en-US" sz="2800" dirty="0"/>
              <a:t> </a:t>
            </a:r>
            <a:r>
              <a:rPr lang="en-US" sz="2800" dirty="0" err="1"/>
              <a:t>dat</a:t>
            </a:r>
            <a:r>
              <a:rPr lang="en-US" sz="2800" dirty="0"/>
              <a:t> spoofing </a:t>
            </a:r>
            <a:r>
              <a:rPr lang="en-US" sz="2800" dirty="0" err="1"/>
              <a:t>theoretisch</a:t>
            </a:r>
            <a:r>
              <a:rPr lang="en-US" sz="2800" dirty="0"/>
              <a:t> </a:t>
            </a:r>
            <a:r>
              <a:rPr lang="en-US" sz="2800" dirty="0" err="1"/>
              <a:t>moest</a:t>
            </a:r>
            <a:r>
              <a:rPr lang="en-US" sz="2800" dirty="0"/>
              <a:t> </a:t>
            </a:r>
            <a:r>
              <a:rPr lang="en-US" sz="2800" dirty="0" err="1"/>
              <a:t>werken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Heel </a:t>
            </a:r>
            <a:r>
              <a:rPr lang="en-US" sz="2400" dirty="0" err="1"/>
              <a:t>veel</a:t>
            </a:r>
            <a:r>
              <a:rPr lang="en-US" sz="2400" dirty="0"/>
              <a:t> </a:t>
            </a:r>
            <a:r>
              <a:rPr lang="en-US" sz="2400" dirty="0" err="1"/>
              <a:t>broncode</a:t>
            </a:r>
            <a:r>
              <a:rPr lang="en-US" sz="2400" dirty="0"/>
              <a:t> en tools </a:t>
            </a:r>
            <a:r>
              <a:rPr lang="en-US" sz="2400" dirty="0" err="1"/>
              <a:t>beschikbaar</a:t>
            </a:r>
            <a:r>
              <a:rPr lang="en-US" sz="2400" dirty="0"/>
              <a:t> </a:t>
            </a:r>
            <a:r>
              <a:rPr lang="en-US" sz="2400" dirty="0" err="1"/>
              <a:t>geworden</a:t>
            </a:r>
            <a:r>
              <a:rPr lang="en-US" sz="2400" dirty="0"/>
              <a:t> op het internet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Bekende</a:t>
            </a:r>
            <a:r>
              <a:rPr lang="en-US" sz="2800" dirty="0"/>
              <a:t> ‘spoofing-attack’: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Aanval</a:t>
            </a:r>
            <a:r>
              <a:rPr lang="en-US" sz="2400" dirty="0"/>
              <a:t> van </a:t>
            </a:r>
            <a:r>
              <a:rPr lang="en-US" sz="2400" dirty="0">
                <a:solidFill>
                  <a:srgbClr val="00B050"/>
                </a:solidFill>
              </a:rPr>
              <a:t>Kevin </a:t>
            </a:r>
            <a:r>
              <a:rPr lang="en-US" sz="2400" dirty="0" err="1">
                <a:solidFill>
                  <a:srgbClr val="00B050"/>
                </a:solidFill>
              </a:rPr>
              <a:t>Mitnick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tegen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Tsutomu Shimomura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Was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seq</a:t>
            </a:r>
            <a:r>
              <a:rPr lang="en-US" sz="2400" dirty="0"/>
              <a:t> nr attacks</a:t>
            </a:r>
          </a:p>
          <a:p>
            <a:pPr lvl="1">
              <a:lnSpc>
                <a:spcPct val="90000"/>
              </a:lnSpc>
            </a:pPr>
            <a:r>
              <a:rPr lang="nl-NL" sz="2400" dirty="0"/>
              <a:t>http://www.networkcomputing.com/unixworld/security/001.txt.html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628118"/>
            <a:ext cx="838200" cy="122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Ingredienten</a:t>
            </a:r>
            <a:r>
              <a:rPr lang="en-US" sz="4000" dirty="0"/>
              <a:t> </a:t>
            </a:r>
            <a:r>
              <a:rPr lang="en-US" sz="4000" dirty="0" err="1"/>
              <a:t>geslaagde</a:t>
            </a:r>
            <a:r>
              <a:rPr lang="en-US" sz="4000" dirty="0"/>
              <a:t> spoofing</a:t>
            </a:r>
            <a:endParaRPr lang="nl-NL" sz="40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</a:t>
            </a:r>
            <a:r>
              <a:rPr lang="en-US" dirty="0" smtClean="0"/>
              <a:t>acker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doelwitten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identificeren</a:t>
            </a:r>
            <a:endParaRPr lang="en-US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Moet de source </a:t>
            </a:r>
            <a:r>
              <a:rPr lang="en-US" dirty="0" err="1"/>
              <a:t>waarvoor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uitgeven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verdoven</a:t>
            </a:r>
            <a:r>
              <a:rPr lang="en-US" dirty="0" smtClean="0">
                <a:solidFill>
                  <a:srgbClr val="00B050"/>
                </a:solidFill>
              </a:rPr>
              <a:t> (</a:t>
            </a:r>
            <a:r>
              <a:rPr lang="en-US" dirty="0" err="1" smtClean="0">
                <a:solidFill>
                  <a:srgbClr val="00B050"/>
                </a:solidFill>
              </a:rPr>
              <a:t>bv</a:t>
            </a:r>
            <a:r>
              <a:rPr lang="en-US" dirty="0" smtClean="0">
                <a:solidFill>
                  <a:srgbClr val="00B050"/>
                </a:solidFill>
              </a:rPr>
              <a:t> SYN </a:t>
            </a:r>
            <a:r>
              <a:rPr lang="en-US" dirty="0" err="1" smtClean="0">
                <a:solidFill>
                  <a:srgbClr val="00B050"/>
                </a:solidFill>
              </a:rPr>
              <a:t>flooden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Vervalsen</a:t>
            </a:r>
            <a:r>
              <a:rPr lang="en-US" dirty="0"/>
              <a:t> van het </a:t>
            </a:r>
            <a:r>
              <a:rPr lang="en-US" dirty="0" err="1"/>
              <a:t>adres</a:t>
            </a:r>
            <a:r>
              <a:rPr lang="en-US" dirty="0"/>
              <a:t> van de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Connectie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maken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met server </a:t>
            </a:r>
            <a:r>
              <a:rPr lang="en-US" dirty="0" err="1"/>
              <a:t>als</a:t>
            </a:r>
            <a:r>
              <a:rPr lang="en-US" dirty="0"/>
              <a:t> die </a:t>
            </a:r>
            <a:r>
              <a:rPr lang="en-US" dirty="0" smtClean="0"/>
              <a:t>source</a:t>
            </a:r>
          </a:p>
          <a:p>
            <a:pPr marL="914400" lvl="1" indent="-514350"/>
            <a:r>
              <a:rPr lang="en-US" dirty="0" smtClean="0">
                <a:solidFill>
                  <a:srgbClr val="0070C0"/>
                </a:solidFill>
              </a:rPr>
              <a:t>Non-Blind</a:t>
            </a:r>
            <a:r>
              <a:rPr lang="en-US" dirty="0" smtClean="0"/>
              <a:t>: via Source Routing / ARP Poisoning </a:t>
            </a:r>
            <a:r>
              <a:rPr lang="en-US" dirty="0" err="1" smtClean="0"/>
              <a:t>antwoord</a:t>
            </a:r>
            <a:r>
              <a:rPr lang="en-US" dirty="0" smtClean="0"/>
              <a:t> </a:t>
            </a:r>
            <a:r>
              <a:rPr lang="en-US" dirty="0" err="1" smtClean="0"/>
              <a:t>berichtjes</a:t>
            </a:r>
            <a:r>
              <a:rPr lang="en-US" dirty="0" smtClean="0"/>
              <a:t> </a:t>
            </a:r>
            <a:r>
              <a:rPr lang="en-US" dirty="0" err="1" smtClean="0"/>
              <a:t>onderscheppen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Seq</a:t>
            </a:r>
            <a:r>
              <a:rPr lang="en-US" dirty="0" smtClean="0"/>
              <a:t>/</a:t>
            </a:r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 err="1" smtClean="0"/>
              <a:t>nummers</a:t>
            </a:r>
            <a:endParaRPr lang="en-US" dirty="0" smtClean="0"/>
          </a:p>
          <a:p>
            <a:pPr marL="914400" lvl="1" indent="-514350"/>
            <a:r>
              <a:rPr lang="en-US" dirty="0" smtClean="0">
                <a:solidFill>
                  <a:srgbClr val="0070C0"/>
                </a:solidFill>
              </a:rPr>
              <a:t>Blind</a:t>
            </a:r>
            <a:r>
              <a:rPr lang="en-US" dirty="0" smtClean="0"/>
              <a:t>: van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voren</a:t>
            </a:r>
            <a:r>
              <a:rPr lang="en-US" dirty="0" smtClean="0"/>
              <a:t> </a:t>
            </a:r>
            <a:r>
              <a:rPr lang="en-US" dirty="0" err="1" smtClean="0"/>
              <a:t>proefdraaien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/>
              <a:t>raden</a:t>
            </a:r>
            <a:r>
              <a:rPr lang="en-US" dirty="0"/>
              <a:t> van het </a:t>
            </a:r>
            <a:r>
              <a:rPr lang="en-US" dirty="0" err="1"/>
              <a:t>volgordenummer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de server om </a:t>
            </a:r>
            <a:r>
              <a:rPr lang="en-US" dirty="0" err="1" smtClean="0"/>
              <a:t>vraagt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Eenmaal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: </a:t>
            </a:r>
            <a:r>
              <a:rPr lang="en-US" dirty="0" err="1" smtClean="0"/>
              <a:t>betere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backdoor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(of </a:t>
            </a:r>
            <a:r>
              <a:rPr lang="en-US" dirty="0" err="1" smtClean="0"/>
              <a:t>rhosts</a:t>
            </a:r>
            <a:r>
              <a:rPr lang="en-US" dirty="0" smtClean="0"/>
              <a:t> file </a:t>
            </a:r>
            <a:r>
              <a:rPr lang="en-US" dirty="0" err="1" smtClean="0"/>
              <a:t>herschrijven</a:t>
            </a:r>
            <a:r>
              <a:rPr lang="en-US" dirty="0" smtClean="0"/>
              <a:t>)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IP-spoofing voorkomen</a:t>
            </a:r>
            <a:endParaRPr lang="nl-NL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86800" cy="47085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u="sng" dirty="0" smtClean="0">
                <a:solidFill>
                  <a:srgbClr val="00B050"/>
                </a:solidFill>
              </a:rPr>
              <a:t>Ingress filtering (!)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Blokkeren</a:t>
            </a:r>
            <a:r>
              <a:rPr lang="en-US" dirty="0" smtClean="0"/>
              <a:t> van </a:t>
            </a:r>
            <a:r>
              <a:rPr lang="en-US" dirty="0" err="1" smtClean="0"/>
              <a:t>pakketten</a:t>
            </a:r>
            <a:r>
              <a:rPr lang="en-US" dirty="0" smtClean="0"/>
              <a:t> die van </a:t>
            </a:r>
            <a:r>
              <a:rPr lang="en-US" dirty="0" err="1" smtClean="0">
                <a:solidFill>
                  <a:srgbClr val="FF0000"/>
                </a:solidFill>
              </a:rPr>
              <a:t>buiten</a:t>
            </a:r>
            <a:r>
              <a:rPr lang="en-US" dirty="0" smtClean="0">
                <a:solidFill>
                  <a:srgbClr val="FF0000"/>
                </a:solidFill>
              </a:rPr>
              <a:t> het </a:t>
            </a:r>
            <a:r>
              <a:rPr lang="en-US" dirty="0" err="1" smtClean="0">
                <a:solidFill>
                  <a:srgbClr val="FF0000"/>
                </a:solidFill>
              </a:rPr>
              <a:t>netwerk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komen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/>
              <a:t>maar </a:t>
            </a:r>
            <a:r>
              <a:rPr lang="en-US" dirty="0" err="1" smtClean="0"/>
              <a:t>een</a:t>
            </a:r>
            <a:r>
              <a:rPr lang="en-US" dirty="0" smtClean="0"/>
              <a:t> intern IP </a:t>
            </a:r>
            <a:r>
              <a:rPr lang="en-US" dirty="0" err="1" smtClean="0"/>
              <a:t>adres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source </a:t>
            </a:r>
            <a:r>
              <a:rPr lang="en-US" dirty="0" err="1" smtClean="0"/>
              <a:t>adres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u="sng" dirty="0" smtClean="0">
                <a:solidFill>
                  <a:srgbClr val="00B050"/>
                </a:solidFill>
              </a:rPr>
              <a:t>Egress filtering (!)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Blokkeren</a:t>
            </a:r>
            <a:r>
              <a:rPr lang="en-US" dirty="0" smtClean="0"/>
              <a:t> van </a:t>
            </a:r>
            <a:r>
              <a:rPr lang="en-US" dirty="0" err="1" smtClean="0"/>
              <a:t>pakketten</a:t>
            </a:r>
            <a:r>
              <a:rPr lang="en-US" dirty="0" smtClean="0"/>
              <a:t> die </a:t>
            </a:r>
            <a:r>
              <a:rPr lang="en-US" dirty="0" smtClean="0">
                <a:solidFill>
                  <a:srgbClr val="FF0000"/>
                </a:solidFill>
              </a:rPr>
              <a:t>van interne LAN </a:t>
            </a:r>
            <a:r>
              <a:rPr lang="en-US" dirty="0" err="1" smtClean="0">
                <a:solidFill>
                  <a:srgbClr val="FF0000"/>
                </a:solidFill>
              </a:rPr>
              <a:t>komen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met </a:t>
            </a:r>
            <a:r>
              <a:rPr lang="en-US" dirty="0" err="1" smtClean="0"/>
              <a:t>als</a:t>
            </a:r>
            <a:r>
              <a:rPr lang="en-US" dirty="0" smtClean="0"/>
              <a:t> source IP </a:t>
            </a:r>
            <a:r>
              <a:rPr lang="en-US" dirty="0" err="1" smtClean="0"/>
              <a:t>een</a:t>
            </a:r>
            <a:r>
              <a:rPr lang="en-US" dirty="0" smtClean="0"/>
              <a:t> extern </a:t>
            </a:r>
            <a:r>
              <a:rPr lang="en-US" dirty="0" err="1" smtClean="0"/>
              <a:t>adres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Hacker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waarschijnlijk</a:t>
            </a:r>
            <a:r>
              <a:rPr lang="en-US" dirty="0" smtClean="0"/>
              <a:t> die PC </a:t>
            </a:r>
            <a:r>
              <a:rPr lang="en-US" dirty="0" err="1" smtClean="0"/>
              <a:t>overgenomen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vuile</a:t>
            </a:r>
            <a:r>
              <a:rPr lang="en-US" dirty="0" smtClean="0"/>
              <a:t> </a:t>
            </a:r>
            <a:r>
              <a:rPr lang="en-US" dirty="0" err="1" smtClean="0"/>
              <a:t>werk</a:t>
            </a:r>
            <a:r>
              <a:rPr lang="en-US" dirty="0" smtClean="0"/>
              <a:t> </a:t>
            </a:r>
            <a:r>
              <a:rPr lang="en-US" dirty="0" err="1" smtClean="0"/>
              <a:t>mee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Meeste</a:t>
            </a:r>
            <a:r>
              <a:rPr lang="en-US" dirty="0" smtClean="0"/>
              <a:t> </a:t>
            </a:r>
            <a:r>
              <a:rPr lang="en-US" dirty="0"/>
              <a:t>routers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smtClean="0"/>
              <a:t>in- en egress filtering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Geen</a:t>
            </a:r>
            <a:r>
              <a:rPr lang="en-US" dirty="0"/>
              <a:t> IP source routing </a:t>
            </a:r>
            <a:r>
              <a:rPr lang="en-US" dirty="0" err="1" smtClean="0"/>
              <a:t>toelaten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Geen</a:t>
            </a:r>
            <a:r>
              <a:rPr lang="en-US" dirty="0"/>
              <a:t> proxy-</a:t>
            </a:r>
            <a:r>
              <a:rPr lang="en-US" dirty="0" err="1"/>
              <a:t>authenticatie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smtClean="0"/>
              <a:t>firewall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 smtClean="0"/>
              <a:t>d.m.v</a:t>
            </a:r>
            <a:r>
              <a:rPr lang="en-US" dirty="0" smtClean="0"/>
              <a:t>. IP-</a:t>
            </a:r>
            <a:r>
              <a:rPr lang="en-US" dirty="0" err="1" smtClean="0"/>
              <a:t>bronadres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4600" dirty="0" err="1">
                <a:solidFill>
                  <a:srgbClr val="0070C0"/>
                </a:solidFill>
              </a:rPr>
              <a:t>Logprocedures</a:t>
            </a:r>
            <a:r>
              <a:rPr lang="en-US" sz="4600" dirty="0">
                <a:solidFill>
                  <a:srgbClr val="0070C0"/>
                </a:solidFill>
              </a:rPr>
              <a:t> </a:t>
            </a:r>
            <a:r>
              <a:rPr lang="en-US" sz="4600" dirty="0" err="1">
                <a:solidFill>
                  <a:srgbClr val="0070C0"/>
                </a:solidFill>
              </a:rPr>
              <a:t>maken</a:t>
            </a:r>
            <a:r>
              <a:rPr lang="en-US" sz="4600" dirty="0">
                <a:solidFill>
                  <a:srgbClr val="0070C0"/>
                </a:solidFill>
              </a:rPr>
              <a:t> en </a:t>
            </a:r>
            <a:r>
              <a:rPr lang="en-US" sz="4600" dirty="0" err="1">
                <a:solidFill>
                  <a:srgbClr val="0070C0"/>
                </a:solidFill>
              </a:rPr>
              <a:t>traffiek</a:t>
            </a:r>
            <a:r>
              <a:rPr lang="en-US" sz="4600" dirty="0">
                <a:solidFill>
                  <a:srgbClr val="0070C0"/>
                </a:solidFill>
              </a:rPr>
              <a:t> </a:t>
            </a:r>
            <a:r>
              <a:rPr lang="en-US" sz="4600" dirty="0" err="1">
                <a:solidFill>
                  <a:srgbClr val="0070C0"/>
                </a:solidFill>
              </a:rPr>
              <a:t>nauwlettend</a:t>
            </a:r>
            <a:r>
              <a:rPr lang="en-US" sz="4600" dirty="0">
                <a:solidFill>
                  <a:srgbClr val="0070C0"/>
                </a:solidFill>
              </a:rPr>
              <a:t> </a:t>
            </a:r>
            <a:r>
              <a:rPr lang="en-US" sz="4600" dirty="0" err="1" smtClean="0">
                <a:solidFill>
                  <a:srgbClr val="0070C0"/>
                </a:solidFill>
              </a:rPr>
              <a:t>bekijken</a:t>
            </a:r>
            <a:r>
              <a:rPr lang="en-US" sz="4600" dirty="0" smtClean="0">
                <a:solidFill>
                  <a:srgbClr val="0070C0"/>
                </a:solidFill>
              </a:rPr>
              <a:t> (monitoring)</a:t>
            </a:r>
            <a:endParaRPr lang="nl-NL" sz="4600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200400"/>
            <a:ext cx="2667000" cy="1420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Spoofing (Poisoning)</a:t>
            </a:r>
            <a:endParaRPr lang="nl-NL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ARP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Address Resolution Protocol (</a:t>
            </a:r>
            <a:r>
              <a:rPr lang="en-US" sz="2400" i="1" dirty="0" smtClean="0">
                <a:solidFill>
                  <a:srgbClr val="00B050"/>
                </a:solidFill>
              </a:rPr>
              <a:t>mapping IP -&gt; MAC</a:t>
            </a:r>
            <a:r>
              <a:rPr lang="en-US" sz="24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i="1" u="sng" dirty="0" smtClean="0"/>
              <a:t>ARP Request 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Host met IP </a:t>
            </a:r>
            <a:r>
              <a:rPr lang="en-US" sz="2000" dirty="0" err="1" smtClean="0"/>
              <a:t>zoveel</a:t>
            </a:r>
            <a:r>
              <a:rPr lang="en-US" sz="2000" dirty="0" smtClean="0"/>
              <a:t>, </a:t>
            </a:r>
            <a:r>
              <a:rPr lang="en-US" sz="2000" dirty="0" err="1" smtClean="0"/>
              <a:t>wat</a:t>
            </a:r>
            <a:r>
              <a:rPr lang="en-US" sz="2000" dirty="0" smtClean="0"/>
              <a:t> is </a:t>
            </a:r>
            <a:r>
              <a:rPr lang="en-US" sz="2000" dirty="0" err="1" smtClean="0"/>
              <a:t>uw</a:t>
            </a:r>
            <a:r>
              <a:rPr lang="en-US" sz="2000" dirty="0" smtClean="0"/>
              <a:t> MAC </a:t>
            </a:r>
            <a:r>
              <a:rPr lang="en-US" sz="2000" dirty="0" err="1" smtClean="0"/>
              <a:t>adres</a:t>
            </a:r>
            <a:r>
              <a:rPr lang="en-US" sz="2000" dirty="0" smtClean="0"/>
              <a:t>?  = broadcast</a:t>
            </a:r>
          </a:p>
          <a:p>
            <a:pPr lvl="1">
              <a:lnSpc>
                <a:spcPct val="80000"/>
              </a:lnSpc>
            </a:pPr>
            <a:r>
              <a:rPr lang="en-US" sz="2400" i="1" u="sng" dirty="0" smtClean="0"/>
              <a:t>ARP Response</a:t>
            </a:r>
          </a:p>
          <a:p>
            <a:pPr lvl="2">
              <a:lnSpc>
                <a:spcPct val="80000"/>
              </a:lnSpc>
            </a:pPr>
            <a:r>
              <a:rPr lang="en-US" sz="2000" dirty="0" err="1" smtClean="0"/>
              <a:t>Ik</a:t>
            </a:r>
            <a:r>
              <a:rPr lang="en-US" sz="2000" dirty="0" smtClean="0"/>
              <a:t> met IP </a:t>
            </a:r>
            <a:r>
              <a:rPr lang="en-US" sz="2000" dirty="0" err="1" smtClean="0"/>
              <a:t>zoveel</a:t>
            </a:r>
            <a:r>
              <a:rPr lang="en-US" sz="2000" dirty="0" smtClean="0"/>
              <a:t> </a:t>
            </a:r>
            <a:r>
              <a:rPr lang="en-US" sz="2000" dirty="0" err="1" smtClean="0"/>
              <a:t>heb</a:t>
            </a:r>
            <a:r>
              <a:rPr lang="en-US" sz="2000" dirty="0" smtClean="0"/>
              <a:t> MAC </a:t>
            </a:r>
            <a:r>
              <a:rPr lang="en-US" sz="2000" dirty="0" err="1" smtClean="0"/>
              <a:t>adres</a:t>
            </a:r>
            <a:r>
              <a:rPr lang="en-US" sz="2000" dirty="0" smtClean="0"/>
              <a:t> </a:t>
            </a:r>
            <a:r>
              <a:rPr lang="en-US" sz="2000" dirty="0" err="1" smtClean="0"/>
              <a:t>zoveel</a:t>
            </a:r>
            <a:r>
              <a:rPr lang="en-US" sz="2000" dirty="0" smtClean="0"/>
              <a:t> = </a:t>
            </a:r>
            <a:r>
              <a:rPr lang="en-US" sz="2000" dirty="0" err="1" smtClean="0"/>
              <a:t>unicast</a:t>
            </a:r>
            <a:endParaRPr lang="en-US" sz="2000" dirty="0" smtClean="0"/>
          </a:p>
          <a:p>
            <a:pPr lvl="2">
              <a:lnSpc>
                <a:spcPct val="80000"/>
              </a:lnSpc>
            </a:pPr>
            <a:r>
              <a:rPr lang="en-US" sz="2000" dirty="0" err="1" smtClean="0">
                <a:solidFill>
                  <a:srgbClr val="C00000"/>
                </a:solidFill>
              </a:rPr>
              <a:t>Zet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dat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maar</a:t>
            </a:r>
            <a:r>
              <a:rPr lang="en-US" sz="2000" dirty="0" smtClean="0">
                <a:solidFill>
                  <a:srgbClr val="C00000"/>
                </a:solidFill>
              </a:rPr>
              <a:t> in </a:t>
            </a:r>
            <a:r>
              <a:rPr lang="en-US" sz="2000" dirty="0" err="1" smtClean="0">
                <a:solidFill>
                  <a:srgbClr val="C00000"/>
                </a:solidFill>
              </a:rPr>
              <a:t>uw</a:t>
            </a:r>
            <a:r>
              <a:rPr lang="en-US" sz="2000" dirty="0" smtClean="0">
                <a:solidFill>
                  <a:srgbClr val="C00000"/>
                </a:solidFill>
              </a:rPr>
              <a:t> ARP cache!</a:t>
            </a:r>
          </a:p>
          <a:p>
            <a:pPr lvl="2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0070C0"/>
                </a:solidFill>
              </a:rPr>
              <a:t>ARP Spoofing (aka ARP Poisoning)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Hacker </a:t>
            </a:r>
            <a:r>
              <a:rPr lang="en-US" sz="2400" dirty="0" err="1" smtClean="0"/>
              <a:t>stuurt</a:t>
            </a:r>
            <a:r>
              <a:rPr lang="en-US" sz="2400" dirty="0" smtClean="0"/>
              <a:t> </a:t>
            </a:r>
            <a:r>
              <a:rPr lang="en-US" sz="2400" u="sng" dirty="0" smtClean="0"/>
              <a:t>ARP Response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target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Response </a:t>
            </a:r>
            <a:r>
              <a:rPr lang="en-US" sz="2000" dirty="0" err="1" smtClean="0"/>
              <a:t>staat</a:t>
            </a:r>
            <a:r>
              <a:rPr lang="en-US" sz="2000" dirty="0" smtClean="0"/>
              <a:t> in : </a:t>
            </a:r>
            <a:r>
              <a:rPr lang="en-US" sz="2000" dirty="0" err="1" smtClean="0"/>
              <a:t>ikke</a:t>
            </a:r>
            <a:r>
              <a:rPr lang="en-US" sz="2000" dirty="0" smtClean="0"/>
              <a:t> met IP </a:t>
            </a:r>
            <a:r>
              <a:rPr lang="en-US" sz="2000" dirty="0" err="1" smtClean="0"/>
              <a:t>zoveel</a:t>
            </a:r>
            <a:r>
              <a:rPr lang="en-US" sz="2000" dirty="0" smtClean="0"/>
              <a:t> (trusted IP) </a:t>
            </a:r>
            <a:r>
              <a:rPr lang="en-US" sz="2000" dirty="0" err="1" smtClean="0"/>
              <a:t>heb</a:t>
            </a:r>
            <a:r>
              <a:rPr lang="en-US" sz="2000" dirty="0" smtClean="0"/>
              <a:t> MAC </a:t>
            </a:r>
            <a:r>
              <a:rPr lang="en-US" sz="2000" dirty="0" err="1" smtClean="0"/>
              <a:t>zoveel</a:t>
            </a:r>
            <a:endParaRPr lang="en-US" sz="2000" dirty="0" smtClean="0"/>
          </a:p>
          <a:p>
            <a:pPr lvl="2">
              <a:lnSpc>
                <a:spcPct val="80000"/>
              </a:lnSpc>
            </a:pPr>
            <a:r>
              <a:rPr lang="en-US" sz="2000" dirty="0" err="1" smtClean="0"/>
              <a:t>Binnenkomende</a:t>
            </a:r>
            <a:r>
              <a:rPr lang="en-US" sz="2000" dirty="0" smtClean="0"/>
              <a:t> ARPs </a:t>
            </a:r>
            <a:r>
              <a:rPr lang="en-US" sz="2000" dirty="0" err="1" smtClean="0"/>
              <a:t>worden</a:t>
            </a:r>
            <a:r>
              <a:rPr lang="en-US" sz="2000" dirty="0" smtClean="0"/>
              <a:t> in de </a:t>
            </a:r>
            <a:r>
              <a:rPr lang="en-US" sz="2000" u="sng" dirty="0" smtClean="0"/>
              <a:t>ARP cache</a:t>
            </a:r>
            <a:r>
              <a:rPr lang="en-US" sz="2000" dirty="0" smtClean="0"/>
              <a:t> </a:t>
            </a:r>
            <a:r>
              <a:rPr lang="en-US" sz="2000" dirty="0" err="1" smtClean="0"/>
              <a:t>gezet</a:t>
            </a:r>
            <a:r>
              <a:rPr lang="en-US" sz="2000" dirty="0" smtClean="0"/>
              <a:t> (</a:t>
            </a:r>
            <a:r>
              <a:rPr lang="en-US" sz="2000" dirty="0" err="1" smtClean="0"/>
              <a:t>ook</a:t>
            </a:r>
            <a:r>
              <a:rPr lang="en-US" sz="2000" dirty="0" smtClean="0"/>
              <a:t> </a:t>
            </a:r>
            <a:r>
              <a:rPr lang="en-US" sz="2000" dirty="0" err="1" smtClean="0"/>
              <a:t>ongevraagde</a:t>
            </a:r>
            <a:r>
              <a:rPr lang="en-US" sz="20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Target </a:t>
            </a:r>
            <a:r>
              <a:rPr lang="en-US" sz="2000" dirty="0" err="1" smtClean="0"/>
              <a:t>wil</a:t>
            </a:r>
            <a:r>
              <a:rPr lang="en-US" sz="2000" dirty="0" smtClean="0"/>
              <a:t> nu </a:t>
            </a:r>
            <a:r>
              <a:rPr lang="en-US" sz="2000" dirty="0" err="1" smtClean="0"/>
              <a:t>bericht</a:t>
            </a:r>
            <a:r>
              <a:rPr lang="en-US" sz="2000" dirty="0" smtClean="0"/>
              <a:t> </a:t>
            </a:r>
            <a:r>
              <a:rPr lang="en-US" sz="2000" dirty="0" err="1" smtClean="0"/>
              <a:t>sturen</a:t>
            </a:r>
            <a:r>
              <a:rPr lang="en-US" sz="2000" dirty="0" smtClean="0"/>
              <a:t> </a:t>
            </a:r>
            <a:r>
              <a:rPr lang="en-US" sz="2000" dirty="0" err="1" smtClean="0"/>
              <a:t>naar</a:t>
            </a:r>
            <a:r>
              <a:rPr lang="en-US" sz="2000" dirty="0" smtClean="0"/>
              <a:t> trusted IP</a:t>
            </a:r>
          </a:p>
          <a:p>
            <a:pPr lvl="3">
              <a:lnSpc>
                <a:spcPct val="80000"/>
              </a:lnSpc>
            </a:pPr>
            <a:r>
              <a:rPr lang="en-US" sz="1600" dirty="0" err="1" smtClean="0"/>
              <a:t>Zal</a:t>
            </a:r>
            <a:r>
              <a:rPr lang="en-US" sz="1600" dirty="0" smtClean="0"/>
              <a:t> </a:t>
            </a:r>
            <a:r>
              <a:rPr lang="en-US" sz="1600" dirty="0" err="1" smtClean="0"/>
              <a:t>aankomen</a:t>
            </a:r>
            <a:r>
              <a:rPr lang="en-US" sz="1600" dirty="0" smtClean="0"/>
              <a:t> </a:t>
            </a:r>
            <a:r>
              <a:rPr lang="en-US" sz="1600" dirty="0" err="1" smtClean="0"/>
              <a:t>bij</a:t>
            </a:r>
            <a:r>
              <a:rPr lang="en-US" sz="1600" dirty="0" smtClean="0"/>
              <a:t> hacker want target </a:t>
            </a:r>
            <a:r>
              <a:rPr lang="en-US" sz="1600" dirty="0" err="1" smtClean="0"/>
              <a:t>zoekt</a:t>
            </a:r>
            <a:r>
              <a:rPr lang="en-US" sz="1600" dirty="0" smtClean="0"/>
              <a:t> het MAC </a:t>
            </a:r>
            <a:r>
              <a:rPr lang="en-US" sz="1600" dirty="0" err="1" smtClean="0"/>
              <a:t>adres</a:t>
            </a:r>
            <a:r>
              <a:rPr lang="en-US" sz="1600" dirty="0" smtClean="0"/>
              <a:t> </a:t>
            </a:r>
            <a:r>
              <a:rPr lang="en-US" sz="1600" dirty="0" err="1" smtClean="0"/>
              <a:t>voor</a:t>
            </a:r>
            <a:r>
              <a:rPr lang="en-US" sz="1600" dirty="0" smtClean="0"/>
              <a:t> </a:t>
            </a:r>
            <a:r>
              <a:rPr lang="en-US" sz="1600" dirty="0" err="1" smtClean="0"/>
              <a:t>een</a:t>
            </a:r>
            <a:r>
              <a:rPr lang="en-US" sz="1600" dirty="0" smtClean="0"/>
              <a:t> </a:t>
            </a:r>
            <a:r>
              <a:rPr lang="en-US" sz="1600" dirty="0" err="1" smtClean="0"/>
              <a:t>bepaalde</a:t>
            </a:r>
            <a:r>
              <a:rPr lang="en-US" sz="1600" dirty="0" smtClean="0"/>
              <a:t> IP </a:t>
            </a:r>
            <a:r>
              <a:rPr lang="en-US" sz="1600" dirty="0" err="1" smtClean="0"/>
              <a:t>om</a:t>
            </a:r>
            <a:r>
              <a:rPr lang="en-US" sz="1600" dirty="0" smtClean="0"/>
              <a:t> </a:t>
            </a:r>
            <a:r>
              <a:rPr lang="en-US" sz="1600" dirty="0" err="1" smtClean="0"/>
              <a:t>te</a:t>
            </a:r>
            <a:r>
              <a:rPr lang="en-US" sz="1600" dirty="0" smtClean="0"/>
              <a:t> </a:t>
            </a:r>
            <a:r>
              <a:rPr lang="en-US" sz="1600" dirty="0" err="1" smtClean="0"/>
              <a:t>addresseren</a:t>
            </a:r>
            <a:endParaRPr lang="en-US" sz="1600" dirty="0" smtClean="0"/>
          </a:p>
          <a:p>
            <a:pPr lvl="3">
              <a:lnSpc>
                <a:spcPct val="80000"/>
              </a:lnSpc>
            </a:pPr>
            <a:endParaRPr lang="en-US" sz="1600" dirty="0" smtClean="0"/>
          </a:p>
        </p:txBody>
      </p:sp>
      <p:pic>
        <p:nvPicPr>
          <p:cNvPr id="1026" name="Picture 2" descr="https://toschprod.files.wordpress.com/2012/01/poi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55" y="1836010"/>
            <a:ext cx="1403945" cy="2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cdn.slashgear.com/wp-content/uploads/2010/04/calleridspoof-s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4191000"/>
            <a:ext cx="3212862" cy="263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1. (TCP) Spoofing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/>
          <a:lstStyle/>
          <a:p>
            <a:r>
              <a:rPr lang="en-US" dirty="0" err="1" smtClean="0"/>
              <a:t>Systeembeveiliging</a:t>
            </a:r>
            <a:endParaRPr lang="en-US" dirty="0" smtClean="0"/>
          </a:p>
        </p:txBody>
      </p:sp>
      <p:pic>
        <p:nvPicPr>
          <p:cNvPr id="4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michellgroup.com/wp-content/uploads/2014/02/email-spoof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762500"/>
            <a:ext cx="2816225" cy="19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ARP spoofing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029200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Meest gebruikte target voor ARP Spoofing</a:t>
            </a:r>
          </a:p>
          <a:p>
            <a:pPr lvl="1"/>
            <a:r>
              <a:rPr lang="nl-BE" u="sng" dirty="0" smtClean="0">
                <a:solidFill>
                  <a:srgbClr val="0070C0"/>
                </a:solidFill>
              </a:rPr>
              <a:t>Default Gateway </a:t>
            </a:r>
            <a:r>
              <a:rPr lang="nl-BE" dirty="0" smtClean="0"/>
              <a:t>van LAN (de router)</a:t>
            </a:r>
          </a:p>
          <a:p>
            <a:pPr lvl="2"/>
            <a:r>
              <a:rPr lang="nl-BE" dirty="0" smtClean="0"/>
              <a:t>Hacker stuurt naar alle devices in LAN ARP Response</a:t>
            </a:r>
          </a:p>
          <a:p>
            <a:pPr lvl="2"/>
            <a:r>
              <a:rPr lang="nl-BE" dirty="0" smtClean="0"/>
              <a:t>Ieder device stuurt nu zijn data bestemd voor gateway naar device van hacker</a:t>
            </a:r>
          </a:p>
          <a:p>
            <a:pPr lvl="3"/>
            <a:r>
              <a:rPr lang="nl-BE" dirty="0" smtClean="0"/>
              <a:t>Kan kiezen</a:t>
            </a:r>
          </a:p>
          <a:p>
            <a:pPr lvl="4"/>
            <a:r>
              <a:rPr lang="nl-BE" u="sng" dirty="0" smtClean="0">
                <a:solidFill>
                  <a:srgbClr val="00B050"/>
                </a:solidFill>
              </a:rPr>
              <a:t>Passive Sniffing</a:t>
            </a:r>
          </a:p>
          <a:p>
            <a:pPr lvl="5"/>
            <a:r>
              <a:rPr lang="nl-BE" dirty="0" smtClean="0"/>
              <a:t>Alleen de pakketjes bekijken en ze dan doorsturen naar de echte gateway</a:t>
            </a:r>
          </a:p>
          <a:p>
            <a:pPr lvl="4"/>
            <a:r>
              <a:rPr lang="nl-BE" u="sng" dirty="0" smtClean="0">
                <a:solidFill>
                  <a:srgbClr val="00B050"/>
                </a:solidFill>
              </a:rPr>
              <a:t>Man-in-the-middle-attack</a:t>
            </a:r>
          </a:p>
          <a:p>
            <a:pPr lvl="5"/>
            <a:r>
              <a:rPr lang="nl-BE" dirty="0" smtClean="0"/>
              <a:t>Pakketjes veranderen en dan verder sturen naar gateway</a:t>
            </a:r>
          </a:p>
          <a:p>
            <a:pPr lvl="4"/>
            <a:r>
              <a:rPr lang="nl-BE" u="sng" dirty="0" smtClean="0">
                <a:solidFill>
                  <a:srgbClr val="00B050"/>
                </a:solidFill>
              </a:rPr>
              <a:t>DoS-attack (Denial of Service)</a:t>
            </a:r>
          </a:p>
          <a:p>
            <a:pPr lvl="5"/>
            <a:r>
              <a:rPr lang="nl-BE" dirty="0" smtClean="0"/>
              <a:t>Pakketjes gewoon allemaal tegenhouden</a:t>
            </a:r>
          </a:p>
          <a:p>
            <a:pPr lvl="5"/>
            <a:r>
              <a:rPr lang="nl-BE" dirty="0" smtClean="0"/>
              <a:t>Niemand kan buiten LAN communiceren</a:t>
            </a:r>
          </a:p>
          <a:p>
            <a:pPr lvl="6"/>
            <a:r>
              <a:rPr lang="nl-BE" dirty="0" smtClean="0"/>
              <a:t>Pingen naar gateway is wel mogelijk, dus moeilijk te detecteren</a:t>
            </a:r>
          </a:p>
          <a:p>
            <a:pPr lvl="7"/>
            <a:r>
              <a:rPr lang="nl-BE" dirty="0" smtClean="0"/>
              <a:t>Echt MAC adres controleren van default gateway in de ARP tabel van effected hosts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ARP spoofing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 err="1" smtClean="0"/>
              <a:t>Problemen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Cache </a:t>
            </a:r>
            <a:r>
              <a:rPr lang="en-US" sz="2400" dirty="0" err="1" smtClean="0"/>
              <a:t>wordt</a:t>
            </a:r>
            <a:r>
              <a:rPr lang="en-US" sz="2400" dirty="0" smtClean="0"/>
              <a:t> </a:t>
            </a:r>
            <a:r>
              <a:rPr lang="en-US" sz="2400" dirty="0" err="1" smtClean="0"/>
              <a:t>regelmatig</a:t>
            </a:r>
            <a:r>
              <a:rPr lang="en-US" sz="2400" dirty="0" smtClean="0"/>
              <a:t> </a:t>
            </a:r>
            <a:r>
              <a:rPr lang="en-US" sz="2400" dirty="0" err="1" smtClean="0"/>
              <a:t>vernieuwd</a:t>
            </a:r>
            <a:r>
              <a:rPr lang="en-US" sz="2400" dirty="0" smtClean="0"/>
              <a:t> op devices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Hacker </a:t>
            </a:r>
            <a:r>
              <a:rPr lang="en-US" sz="2000" dirty="0" err="1" smtClean="0"/>
              <a:t>moet</a:t>
            </a:r>
            <a:r>
              <a:rPr lang="en-US" sz="2000" dirty="0" smtClean="0"/>
              <a:t> </a:t>
            </a:r>
            <a:r>
              <a:rPr lang="en-US" sz="2000" dirty="0" err="1" smtClean="0"/>
              <a:t>regelmatig</a:t>
            </a:r>
            <a:r>
              <a:rPr lang="en-US" sz="2000" dirty="0" smtClean="0"/>
              <a:t> ARP Responses </a:t>
            </a:r>
            <a:r>
              <a:rPr lang="en-US" sz="2000" dirty="0" err="1" smtClean="0"/>
              <a:t>sturen</a:t>
            </a:r>
            <a:r>
              <a:rPr lang="en-US" sz="2000" dirty="0" smtClean="0"/>
              <a:t> </a:t>
            </a:r>
            <a:r>
              <a:rPr lang="en-US" sz="2000" dirty="0" err="1" smtClean="0"/>
              <a:t>om</a:t>
            </a:r>
            <a:r>
              <a:rPr lang="en-US" sz="2000" dirty="0" smtClean="0"/>
              <a:t> </a:t>
            </a:r>
            <a:r>
              <a:rPr lang="en-US" sz="2000" dirty="0" err="1" smtClean="0"/>
              <a:t>dit</a:t>
            </a:r>
            <a:r>
              <a:rPr lang="en-US" sz="2000" dirty="0" smtClean="0"/>
              <a:t> in stand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houden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Werkt</a:t>
            </a:r>
            <a:r>
              <a:rPr lang="en-US" sz="2400" dirty="0" smtClean="0"/>
              <a:t> </a:t>
            </a:r>
            <a:r>
              <a:rPr lang="en-US" sz="2400" dirty="0" err="1" smtClean="0"/>
              <a:t>meestal</a:t>
            </a:r>
            <a:r>
              <a:rPr lang="en-US" sz="2400" dirty="0" smtClean="0"/>
              <a:t> </a:t>
            </a:r>
            <a:r>
              <a:rPr lang="en-US" sz="2400" dirty="0" err="1" smtClean="0"/>
              <a:t>enkel</a:t>
            </a:r>
            <a:r>
              <a:rPr lang="en-US" sz="2400" dirty="0" smtClean="0"/>
              <a:t> </a:t>
            </a:r>
            <a:r>
              <a:rPr lang="en-US" sz="2400" dirty="0" err="1" smtClean="0"/>
              <a:t>binnen</a:t>
            </a:r>
            <a:r>
              <a:rPr lang="en-US" sz="2400" dirty="0" smtClean="0"/>
              <a:t> </a:t>
            </a:r>
            <a:r>
              <a:rPr lang="en-US" sz="2400" dirty="0" err="1" smtClean="0"/>
              <a:t>dezelfde</a:t>
            </a:r>
            <a:r>
              <a:rPr lang="en-US" sz="2400" dirty="0" smtClean="0"/>
              <a:t> LAN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solidFill>
                  <a:srgbClr val="00B050"/>
                </a:solidFill>
              </a:rPr>
              <a:t>MAC </a:t>
            </a:r>
            <a:r>
              <a:rPr lang="en-US" sz="2000" dirty="0" err="1" smtClean="0">
                <a:solidFill>
                  <a:srgbClr val="00B050"/>
                </a:solidFill>
              </a:rPr>
              <a:t>addressering</a:t>
            </a:r>
            <a:r>
              <a:rPr lang="en-US" sz="2000" dirty="0" smtClean="0">
                <a:solidFill>
                  <a:srgbClr val="00B050"/>
                </a:solidFill>
              </a:rPr>
              <a:t> is </a:t>
            </a:r>
            <a:r>
              <a:rPr lang="en-US" sz="2000" dirty="0" err="1" smtClean="0">
                <a:solidFill>
                  <a:srgbClr val="00B050"/>
                </a:solidFill>
              </a:rPr>
              <a:t>binnen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dezelfde</a:t>
            </a:r>
            <a:r>
              <a:rPr lang="en-US" sz="2000" dirty="0" smtClean="0">
                <a:solidFill>
                  <a:srgbClr val="00B050"/>
                </a:solidFill>
              </a:rPr>
              <a:t> LAN</a:t>
            </a:r>
          </a:p>
          <a:p>
            <a:pPr lvl="2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800" dirty="0" err="1" smtClean="0"/>
              <a:t>Opvragen</a:t>
            </a:r>
            <a:r>
              <a:rPr lang="en-US" sz="2800" dirty="0" smtClean="0"/>
              <a:t> van ARP </a:t>
            </a:r>
            <a:r>
              <a:rPr lang="en-US" sz="2800" dirty="0" err="1" smtClean="0"/>
              <a:t>tabel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Cmd</a:t>
            </a:r>
            <a:r>
              <a:rPr lang="en-US" sz="2400" dirty="0" smtClean="0"/>
              <a:t>: ‘</a:t>
            </a:r>
            <a:r>
              <a:rPr lang="en-US" sz="2400" dirty="0" err="1" smtClean="0"/>
              <a:t>arp</a:t>
            </a:r>
            <a:r>
              <a:rPr lang="en-US" sz="2400" dirty="0" smtClean="0"/>
              <a:t> -a’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Countermeasures: </a:t>
            </a:r>
          </a:p>
          <a:p>
            <a:pPr lvl="1">
              <a:lnSpc>
                <a:spcPct val="80000"/>
              </a:lnSpc>
            </a:pPr>
            <a:r>
              <a:rPr lang="en-US" sz="2400" u="sng" dirty="0" err="1" smtClean="0">
                <a:solidFill>
                  <a:srgbClr val="0070C0"/>
                </a:solidFill>
              </a:rPr>
              <a:t>Statisch</a:t>
            </a:r>
            <a:r>
              <a:rPr lang="en-US" sz="2400" u="sng" dirty="0" smtClean="0">
                <a:solidFill>
                  <a:srgbClr val="0070C0"/>
                </a:solidFill>
              </a:rPr>
              <a:t> </a:t>
            </a:r>
            <a:r>
              <a:rPr lang="en-US" sz="2400" u="sng" dirty="0" err="1" smtClean="0">
                <a:solidFill>
                  <a:srgbClr val="0070C0"/>
                </a:solidFill>
              </a:rPr>
              <a:t>maken</a:t>
            </a:r>
            <a:r>
              <a:rPr lang="en-US" sz="2400" u="sng" dirty="0" smtClean="0">
                <a:solidFill>
                  <a:srgbClr val="0070C0"/>
                </a:solidFill>
              </a:rPr>
              <a:t> van de linking</a:t>
            </a:r>
          </a:p>
          <a:p>
            <a:pPr lvl="2">
              <a:lnSpc>
                <a:spcPct val="80000"/>
              </a:lnSpc>
            </a:pPr>
            <a:r>
              <a:rPr lang="en-US" sz="2000" dirty="0" err="1" smtClean="0"/>
              <a:t>niet</a:t>
            </a:r>
            <a:r>
              <a:rPr lang="en-US" sz="2000" dirty="0" smtClean="0"/>
              <a:t> </a:t>
            </a:r>
            <a:r>
              <a:rPr lang="en-US" sz="2000" dirty="0" err="1" smtClean="0"/>
              <a:t>automatisch</a:t>
            </a:r>
            <a:r>
              <a:rPr lang="en-US" sz="2000" dirty="0" smtClean="0"/>
              <a:t> cache </a:t>
            </a:r>
            <a:r>
              <a:rPr lang="en-US" sz="2000" dirty="0" err="1" smtClean="0"/>
              <a:t>updaten</a:t>
            </a:r>
            <a:r>
              <a:rPr lang="en-US" sz="2000" dirty="0" smtClean="0"/>
              <a:t> </a:t>
            </a:r>
            <a:r>
              <a:rPr lang="en-US" sz="2000" dirty="0" err="1" smtClean="0"/>
              <a:t>bij</a:t>
            </a:r>
            <a:r>
              <a:rPr lang="en-US" sz="2000" dirty="0" smtClean="0"/>
              <a:t> </a:t>
            </a:r>
            <a:r>
              <a:rPr lang="en-US" sz="2000" dirty="0" err="1" smtClean="0"/>
              <a:t>binnenkomende</a:t>
            </a:r>
            <a:r>
              <a:rPr lang="en-US" sz="2000" dirty="0" smtClean="0"/>
              <a:t> ARP Response</a:t>
            </a:r>
          </a:p>
          <a:p>
            <a:pPr lvl="3">
              <a:lnSpc>
                <a:spcPct val="80000"/>
              </a:lnSpc>
            </a:pPr>
            <a:r>
              <a:rPr lang="en-US" sz="1600" dirty="0" smtClean="0"/>
              <a:t>is </a:t>
            </a:r>
            <a:r>
              <a:rPr lang="en-US" sz="1600" dirty="0" err="1" smtClean="0"/>
              <a:t>wel</a:t>
            </a:r>
            <a:r>
              <a:rPr lang="en-US" sz="1600" dirty="0" smtClean="0"/>
              <a:t> </a:t>
            </a:r>
            <a:r>
              <a:rPr lang="en-US" sz="1600" dirty="0" err="1" smtClean="0"/>
              <a:t>redelijke</a:t>
            </a:r>
            <a:r>
              <a:rPr lang="en-US" sz="1600" dirty="0" smtClean="0"/>
              <a:t> effort </a:t>
            </a:r>
            <a:r>
              <a:rPr lang="en-US" sz="1600" dirty="0" err="1" smtClean="0"/>
              <a:t>voor</a:t>
            </a:r>
            <a:r>
              <a:rPr lang="en-US" sz="1600" dirty="0" smtClean="0"/>
              <a:t> </a:t>
            </a:r>
            <a:r>
              <a:rPr lang="en-US" sz="1600" dirty="0" err="1" smtClean="0"/>
              <a:t>nodig</a:t>
            </a:r>
            <a:r>
              <a:rPr lang="en-US" sz="1600" dirty="0" smtClean="0"/>
              <a:t>, </a:t>
            </a:r>
            <a:r>
              <a:rPr lang="en-US" sz="1600" dirty="0" err="1" smtClean="0"/>
              <a:t>zeker</a:t>
            </a:r>
            <a:r>
              <a:rPr lang="en-US" sz="1600" dirty="0" smtClean="0"/>
              <a:t> </a:t>
            </a:r>
            <a:r>
              <a:rPr lang="en-US" sz="1600" dirty="0" err="1" smtClean="0"/>
              <a:t>voor</a:t>
            </a:r>
            <a:r>
              <a:rPr lang="en-US" sz="1600" dirty="0" smtClean="0"/>
              <a:t> </a:t>
            </a:r>
            <a:r>
              <a:rPr lang="en-US" sz="1600" dirty="0" err="1" smtClean="0"/>
              <a:t>grote</a:t>
            </a:r>
            <a:r>
              <a:rPr lang="en-US" sz="1600" dirty="0" smtClean="0"/>
              <a:t> </a:t>
            </a:r>
            <a:r>
              <a:rPr lang="en-US" sz="1600" dirty="0" err="1" smtClean="0"/>
              <a:t>netwerken</a:t>
            </a:r>
            <a:endParaRPr lang="en-US" sz="1600" dirty="0" smtClean="0"/>
          </a:p>
          <a:p>
            <a:pPr lvl="4">
              <a:lnSpc>
                <a:spcPct val="80000"/>
              </a:lnSpc>
            </a:pPr>
            <a:r>
              <a:rPr lang="en-US" sz="1400" dirty="0" smtClean="0"/>
              <a:t>‘</a:t>
            </a:r>
            <a:r>
              <a:rPr lang="en-US" sz="1400" dirty="0" err="1" smtClean="0"/>
              <a:t>arp</a:t>
            </a:r>
            <a:r>
              <a:rPr lang="en-US" sz="1400" dirty="0" smtClean="0"/>
              <a:t> –s 157.55.85.212 00-aa-00-62-c6-09’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ARPWATCH</a:t>
            </a:r>
          </a:p>
          <a:p>
            <a:pPr lvl="2">
              <a:lnSpc>
                <a:spcPct val="80000"/>
              </a:lnSpc>
            </a:pPr>
            <a:r>
              <a:rPr lang="en-US" sz="2000" dirty="0" err="1" smtClean="0"/>
              <a:t>Houdt</a:t>
            </a:r>
            <a:r>
              <a:rPr lang="en-US" sz="2000" dirty="0" smtClean="0"/>
              <a:t> </a:t>
            </a:r>
            <a:r>
              <a:rPr lang="en-US" sz="2000" dirty="0" err="1" smtClean="0"/>
              <a:t>wijziging</a:t>
            </a:r>
            <a:r>
              <a:rPr lang="en-US" sz="2000" dirty="0" smtClean="0"/>
              <a:t> in IP/Ethernet mapping in de </a:t>
            </a:r>
            <a:r>
              <a:rPr lang="en-US" sz="2000" dirty="0" err="1" smtClean="0"/>
              <a:t>gaten</a:t>
            </a:r>
            <a:endParaRPr lang="en-US" sz="2000" dirty="0" smtClean="0"/>
          </a:p>
          <a:p>
            <a:pPr lvl="2">
              <a:lnSpc>
                <a:spcPct val="80000"/>
              </a:lnSpc>
            </a:pPr>
            <a:r>
              <a:rPr lang="en-US" sz="2000" dirty="0" err="1" smtClean="0"/>
              <a:t>Zendt</a:t>
            </a:r>
            <a:r>
              <a:rPr lang="en-US" sz="2000" dirty="0" smtClean="0"/>
              <a:t> e-mail </a:t>
            </a:r>
            <a:r>
              <a:rPr lang="en-US" sz="2000" dirty="0" err="1" smtClean="0"/>
              <a:t>als</a:t>
            </a:r>
            <a:r>
              <a:rPr lang="en-US" sz="2000" dirty="0" smtClean="0"/>
              <a:t> </a:t>
            </a:r>
            <a:r>
              <a:rPr lang="en-US" sz="2000" dirty="0" err="1" smtClean="0"/>
              <a:t>er</a:t>
            </a:r>
            <a:r>
              <a:rPr lang="en-US" sz="2000" dirty="0" smtClean="0"/>
              <a:t>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wijziging</a:t>
            </a:r>
            <a:r>
              <a:rPr lang="en-US" sz="2000" dirty="0" smtClean="0"/>
              <a:t> is </a:t>
            </a:r>
            <a:r>
              <a:rPr lang="en-US" sz="2000" dirty="0" err="1" smtClean="0"/>
              <a:t>gebeurd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DHCP Snooping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DHCP </a:t>
            </a:r>
            <a:r>
              <a:rPr lang="en-US" sz="2000" dirty="0" err="1" smtClean="0"/>
              <a:t>geeft</a:t>
            </a:r>
            <a:r>
              <a:rPr lang="en-US" sz="2000" dirty="0" smtClean="0"/>
              <a:t> IP-</a:t>
            </a:r>
            <a:r>
              <a:rPr lang="en-US" sz="2000" dirty="0" err="1" smtClean="0"/>
              <a:t>adressen</a:t>
            </a:r>
            <a:r>
              <a:rPr lang="en-US" sz="2000" dirty="0" smtClean="0"/>
              <a:t> </a:t>
            </a:r>
            <a:r>
              <a:rPr lang="en-US" sz="2000" dirty="0" err="1" smtClean="0"/>
              <a:t>aan</a:t>
            </a:r>
            <a:r>
              <a:rPr lang="en-US" sz="2000" dirty="0" smtClean="0"/>
              <a:t> PC’s (MACs)</a:t>
            </a:r>
          </a:p>
          <a:p>
            <a:pPr lvl="3">
              <a:lnSpc>
                <a:spcPct val="80000"/>
              </a:lnSpc>
            </a:pPr>
            <a:r>
              <a:rPr lang="en-US" sz="1600" dirty="0" smtClean="0"/>
              <a:t>Switches </a:t>
            </a:r>
            <a:r>
              <a:rPr lang="en-US" sz="1600" dirty="0" err="1" smtClean="0"/>
              <a:t>gaan</a:t>
            </a:r>
            <a:r>
              <a:rPr lang="en-US" sz="1600" dirty="0" smtClean="0"/>
              <a:t> die info </a:t>
            </a:r>
            <a:r>
              <a:rPr lang="en-US" sz="1600" dirty="0" err="1" smtClean="0"/>
              <a:t>gebruiken</a:t>
            </a:r>
            <a:r>
              <a:rPr lang="en-US" sz="1600" dirty="0" smtClean="0"/>
              <a:t> </a:t>
            </a:r>
            <a:r>
              <a:rPr lang="en-US" sz="1600" dirty="0" err="1" smtClean="0"/>
              <a:t>om</a:t>
            </a:r>
            <a:r>
              <a:rPr lang="en-US" sz="1600" dirty="0" smtClean="0"/>
              <a:t> </a:t>
            </a:r>
            <a:r>
              <a:rPr lang="en-US" sz="1600" dirty="0" err="1" smtClean="0"/>
              <a:t>te</a:t>
            </a:r>
            <a:r>
              <a:rPr lang="en-US" sz="1600" dirty="0" smtClean="0"/>
              <a:t> </a:t>
            </a:r>
            <a:r>
              <a:rPr lang="en-US" sz="1600" dirty="0" err="1" smtClean="0"/>
              <a:t>controleren</a:t>
            </a:r>
            <a:r>
              <a:rPr lang="en-US" sz="1600" dirty="0" smtClean="0"/>
              <a:t> of de mapping </a:t>
            </a:r>
            <a:r>
              <a:rPr lang="en-US" sz="1600" dirty="0" err="1" smtClean="0"/>
              <a:t>tussen</a:t>
            </a:r>
            <a:r>
              <a:rPr lang="en-US" sz="1600" dirty="0" smtClean="0"/>
              <a:t> IP en MAC </a:t>
            </a:r>
            <a:r>
              <a:rPr lang="en-US" sz="1600" dirty="0" err="1" smtClean="0"/>
              <a:t>klopt</a:t>
            </a:r>
            <a:r>
              <a:rPr lang="en-US" sz="1600" dirty="0" smtClean="0"/>
              <a:t> in de </a:t>
            </a:r>
            <a:r>
              <a:rPr lang="en-US" sz="1600" dirty="0" err="1" smtClean="0"/>
              <a:t>pakketjes</a:t>
            </a:r>
            <a:endParaRPr lang="nl-NL" sz="1600" dirty="0" smtClean="0"/>
          </a:p>
          <a:p>
            <a:pPr lvl="1"/>
            <a:r>
              <a:rPr lang="nl-BE" sz="2400" dirty="0" smtClean="0"/>
              <a:t>ArpOn, ARP Security, Dynamic ARP Inspection,...</a:t>
            </a:r>
            <a:endParaRPr lang="nl-B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684308"/>
            <a:ext cx="2895600" cy="68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6244336"/>
            <a:ext cx="1219200" cy="61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DNS-Spoofing</a:t>
            </a:r>
            <a:endParaRPr lang="nl-NL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Wijziging</a:t>
            </a:r>
            <a:r>
              <a:rPr lang="en-US" sz="2800" dirty="0" smtClean="0"/>
              <a:t> </a:t>
            </a:r>
            <a:r>
              <a:rPr lang="en-US" sz="2800" dirty="0"/>
              <a:t>van </a:t>
            </a:r>
            <a:r>
              <a:rPr lang="en-US" sz="2800" dirty="0" smtClean="0"/>
              <a:t>DNS-</a:t>
            </a:r>
            <a:r>
              <a:rPr lang="en-US" sz="2800" dirty="0" err="1" smtClean="0"/>
              <a:t>tabellen</a:t>
            </a:r>
            <a:r>
              <a:rPr lang="en-US" sz="2800" dirty="0" smtClean="0"/>
              <a:t> </a:t>
            </a:r>
            <a:r>
              <a:rPr lang="en-US" sz="2800" dirty="0"/>
              <a:t>die </a:t>
            </a:r>
            <a:r>
              <a:rPr lang="en-US" sz="2800" dirty="0" err="1">
                <a:solidFill>
                  <a:srgbClr val="00B050"/>
                </a:solidFill>
              </a:rPr>
              <a:t>namen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(URLs) met </a:t>
            </a:r>
            <a:r>
              <a:rPr lang="en-US" sz="2800" dirty="0">
                <a:solidFill>
                  <a:srgbClr val="00B050"/>
                </a:solidFill>
              </a:rPr>
              <a:t>IP-</a:t>
            </a:r>
            <a:r>
              <a:rPr lang="en-US" sz="2800" dirty="0" err="1">
                <a:solidFill>
                  <a:srgbClr val="00B050"/>
                </a:solidFill>
              </a:rPr>
              <a:t>adressen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linkt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err="1"/>
              <a:t>Redelijk</a:t>
            </a:r>
            <a:r>
              <a:rPr lang="en-US" sz="2800" dirty="0"/>
              <a:t> </a:t>
            </a:r>
            <a:r>
              <a:rPr lang="en-US" sz="2800" dirty="0" err="1"/>
              <a:t>makkelijk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 smtClean="0"/>
              <a:t>ontdekken</a:t>
            </a:r>
            <a:endParaRPr lang="en-US" sz="2800" dirty="0" smtClean="0"/>
          </a:p>
          <a:p>
            <a:pPr lvl="1"/>
            <a:r>
              <a:rPr lang="en-US" sz="2400" dirty="0" err="1" smtClean="0"/>
              <a:t>Bij</a:t>
            </a:r>
            <a:r>
              <a:rPr lang="en-US" sz="2400" dirty="0" smtClean="0"/>
              <a:t> </a:t>
            </a:r>
            <a:r>
              <a:rPr lang="en-US" sz="2400" dirty="0" err="1" smtClean="0"/>
              <a:t>verdachte</a:t>
            </a:r>
            <a:r>
              <a:rPr lang="en-US" sz="2400" dirty="0" smtClean="0"/>
              <a:t> </a:t>
            </a:r>
            <a:r>
              <a:rPr lang="en-US" sz="2400" dirty="0"/>
              <a:t>DNS server: </a:t>
            </a:r>
            <a:endParaRPr lang="en-US" sz="2400" dirty="0" smtClean="0"/>
          </a:p>
          <a:p>
            <a:pPr lvl="2"/>
            <a:r>
              <a:rPr lang="en-US" sz="2000" dirty="0" smtClean="0"/>
              <a:t>pollen </a:t>
            </a:r>
            <a:r>
              <a:rPr lang="en-US" sz="2000" dirty="0" err="1"/>
              <a:t>naar</a:t>
            </a:r>
            <a:r>
              <a:rPr lang="en-US" sz="2000" dirty="0"/>
              <a:t> </a:t>
            </a:r>
            <a:r>
              <a:rPr lang="en-US" sz="2000" dirty="0" err="1"/>
              <a:t>andere</a:t>
            </a:r>
            <a:r>
              <a:rPr lang="en-US" sz="2000" dirty="0"/>
              <a:t> DNS servers en </a:t>
            </a:r>
            <a:r>
              <a:rPr lang="en-US" sz="2000" dirty="0" err="1"/>
              <a:t>kijken</a:t>
            </a:r>
            <a:r>
              <a:rPr lang="en-US" sz="2000" dirty="0"/>
              <a:t> of die </a:t>
            </a:r>
            <a:r>
              <a:rPr lang="en-US" sz="2000" dirty="0" err="1"/>
              <a:t>hetzelfde</a:t>
            </a:r>
            <a:r>
              <a:rPr lang="en-US" sz="2000" dirty="0"/>
              <a:t> </a:t>
            </a:r>
            <a:r>
              <a:rPr lang="en-US" sz="2000" dirty="0" err="1"/>
              <a:t>resultaat</a:t>
            </a:r>
            <a:r>
              <a:rPr lang="en-US" sz="2000" dirty="0"/>
              <a:t> </a:t>
            </a:r>
            <a:r>
              <a:rPr lang="en-US" sz="2000" dirty="0" err="1" smtClean="0"/>
              <a:t>geven</a:t>
            </a:r>
            <a:endParaRPr lang="en-US" sz="2000" dirty="0" smtClean="0"/>
          </a:p>
          <a:p>
            <a:pPr lvl="3"/>
            <a:r>
              <a:rPr lang="en-US" sz="1600" dirty="0" smtClean="0"/>
              <a:t>‘</a:t>
            </a:r>
            <a:r>
              <a:rPr lang="en-US" sz="1600" dirty="0" err="1" smtClean="0"/>
              <a:t>nslookup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3"/>
              </a:rPr>
              <a:t>www.pxl.be</a:t>
            </a:r>
            <a:r>
              <a:rPr lang="en-US" sz="1600" dirty="0" smtClean="0"/>
              <a:t>’</a:t>
            </a:r>
          </a:p>
          <a:p>
            <a:pPr lvl="3"/>
            <a:r>
              <a:rPr lang="en-US" sz="1600" dirty="0" smtClean="0"/>
              <a:t>‘</a:t>
            </a:r>
            <a:r>
              <a:rPr lang="en-US" sz="1600" dirty="0" err="1" smtClean="0"/>
              <a:t>nslookup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4"/>
              </a:rPr>
              <a:t>www.pxl.be</a:t>
            </a:r>
            <a:r>
              <a:rPr lang="en-US" sz="1600" dirty="0" smtClean="0"/>
              <a:t> 8.8.8.8’</a:t>
            </a:r>
            <a:endParaRPr lang="en-US" sz="1600" dirty="0"/>
          </a:p>
          <a:p>
            <a:pPr lvl="1"/>
            <a:r>
              <a:rPr lang="en-US" sz="2400" dirty="0" err="1"/>
              <a:t>Als</a:t>
            </a:r>
            <a:r>
              <a:rPr lang="en-US" sz="2400" dirty="0"/>
              <a:t> de server al </a:t>
            </a:r>
            <a:r>
              <a:rPr lang="en-US" sz="2400" dirty="0" err="1"/>
              <a:t>lang</a:t>
            </a:r>
            <a:r>
              <a:rPr lang="en-US" sz="2400" dirty="0"/>
              <a:t> </a:t>
            </a:r>
            <a:r>
              <a:rPr lang="en-US" sz="2400" dirty="0" err="1"/>
              <a:t>gecompromitteerd</a:t>
            </a:r>
            <a:r>
              <a:rPr lang="en-US" sz="2400" dirty="0"/>
              <a:t> is:</a:t>
            </a:r>
          </a:p>
          <a:p>
            <a:pPr lvl="2"/>
            <a:r>
              <a:rPr lang="en-US" sz="2000" dirty="0" err="1">
                <a:solidFill>
                  <a:srgbClr val="C00000"/>
                </a:solidFill>
              </a:rPr>
              <a:t>Probleem</a:t>
            </a:r>
            <a:r>
              <a:rPr lang="en-US" sz="2000" dirty="0">
                <a:solidFill>
                  <a:srgbClr val="C00000"/>
                </a:solidFill>
              </a:rPr>
              <a:t> want DNS servers </a:t>
            </a:r>
            <a:r>
              <a:rPr lang="en-US" sz="2000" dirty="0" err="1">
                <a:solidFill>
                  <a:srgbClr val="C00000"/>
                </a:solidFill>
              </a:rPr>
              <a:t>wisselen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onderling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hun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tabellen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uit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dus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gekraakte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versie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wordt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verspreid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800" dirty="0"/>
              <a:t>Hacker </a:t>
            </a:r>
            <a:r>
              <a:rPr lang="en-US" sz="2800" dirty="0" err="1"/>
              <a:t>moet</a:t>
            </a:r>
            <a:r>
              <a:rPr lang="en-US" sz="2800" dirty="0"/>
              <a:t> </a:t>
            </a:r>
            <a:r>
              <a:rPr lang="en-US" sz="2800" dirty="0" err="1"/>
              <a:t>zowel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70C0"/>
                </a:solidFill>
              </a:rPr>
              <a:t>voorwaardse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als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achterwaardse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tabellen</a:t>
            </a:r>
            <a:r>
              <a:rPr lang="en-US" sz="2800" dirty="0"/>
              <a:t> </a:t>
            </a:r>
            <a:r>
              <a:rPr lang="en-US" sz="2800" dirty="0" err="1"/>
              <a:t>wijzigen</a:t>
            </a:r>
            <a:r>
              <a:rPr lang="en-US" sz="2800" dirty="0"/>
              <a:t>, </a:t>
            </a:r>
            <a:r>
              <a:rPr lang="en-US" sz="2800" dirty="0" err="1"/>
              <a:t>anders</a:t>
            </a:r>
            <a:r>
              <a:rPr lang="en-US" sz="2800" dirty="0"/>
              <a:t> </a:t>
            </a:r>
            <a:r>
              <a:rPr lang="en-US" sz="2800" dirty="0" err="1"/>
              <a:t>kan</a:t>
            </a:r>
            <a:r>
              <a:rPr lang="en-US" sz="2800" dirty="0"/>
              <a:t> je </a:t>
            </a:r>
            <a:r>
              <a:rPr lang="en-US" sz="2800" dirty="0" err="1"/>
              <a:t>kijken</a:t>
            </a:r>
            <a:r>
              <a:rPr lang="en-US" sz="2800" dirty="0"/>
              <a:t> of </a:t>
            </a:r>
            <a:r>
              <a:rPr lang="en-US" sz="2800" dirty="0" err="1"/>
              <a:t>beide</a:t>
            </a:r>
            <a:r>
              <a:rPr lang="en-US" sz="2800" dirty="0"/>
              <a:t> </a:t>
            </a:r>
            <a:r>
              <a:rPr lang="en-US" sz="2800" dirty="0" err="1"/>
              <a:t>richtingen</a:t>
            </a:r>
            <a:r>
              <a:rPr lang="en-US" sz="2800" dirty="0"/>
              <a:t> </a:t>
            </a:r>
            <a:r>
              <a:rPr lang="en-US" sz="2800" dirty="0" err="1"/>
              <a:t>overeenstemmen</a:t>
            </a:r>
            <a:endParaRPr lang="nl-N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Webspoofing</a:t>
            </a:r>
            <a:endParaRPr lang="nl-NL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3505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Betaalsites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mogelijkheden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Vb. Music-by-gus.com is </a:t>
            </a:r>
            <a:r>
              <a:rPr lang="en-US" dirty="0" err="1"/>
              <a:t>betalend</a:t>
            </a:r>
            <a:r>
              <a:rPr lang="en-US" dirty="0"/>
              <a:t>,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Klanten</a:t>
            </a:r>
            <a:r>
              <a:rPr lang="en-US" dirty="0" smtClean="0"/>
              <a:t> </a:t>
            </a:r>
            <a:r>
              <a:rPr lang="en-US" dirty="0" err="1" smtClean="0"/>
              <a:t>krijgen</a:t>
            </a:r>
            <a:r>
              <a:rPr lang="en-US" dirty="0" smtClean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automatisch</a:t>
            </a:r>
            <a:r>
              <a:rPr lang="en-US" dirty="0"/>
              <a:t> de </a:t>
            </a:r>
            <a:r>
              <a:rPr lang="en-US" dirty="0" err="1"/>
              <a:t>functionaliteit</a:t>
            </a:r>
            <a:r>
              <a:rPr lang="en-US" dirty="0"/>
              <a:t> van de </a:t>
            </a:r>
            <a:r>
              <a:rPr lang="en-US" dirty="0" smtClean="0"/>
              <a:t> </a:t>
            </a:r>
            <a:r>
              <a:rPr lang="en-US" dirty="0"/>
              <a:t>site music-by-alice.com </a:t>
            </a:r>
            <a:r>
              <a:rPr lang="en-US" dirty="0" err="1"/>
              <a:t>bij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7030A0"/>
                </a:solidFill>
              </a:rPr>
              <a:t>Partnerwachtwoord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set-up </a:t>
            </a:r>
            <a:r>
              <a:rPr lang="en-US" dirty="0" smtClean="0"/>
              <a:t>(try1 : </a:t>
            </a:r>
            <a:r>
              <a:rPr lang="en-US" dirty="0" smtClean="0">
                <a:solidFill>
                  <a:srgbClr val="FF0000"/>
                </a:solidFill>
              </a:rPr>
              <a:t>fail</a:t>
            </a:r>
            <a:r>
              <a:rPr lang="en-US" dirty="0" smtClean="0"/>
              <a:t>!)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Gus </a:t>
            </a:r>
            <a:r>
              <a:rPr lang="en-US" dirty="0" err="1"/>
              <a:t>zet</a:t>
            </a:r>
            <a:r>
              <a:rPr lang="en-US" dirty="0"/>
              <a:t> op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betaalsite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id + </a:t>
            </a:r>
            <a:r>
              <a:rPr lang="en-US" dirty="0" err="1"/>
              <a:t>pasw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site van </a:t>
            </a:r>
            <a:r>
              <a:rPr lang="en-US" dirty="0" smtClean="0"/>
              <a:t>Alice, </a:t>
            </a:r>
            <a:r>
              <a:rPr lang="en-US" dirty="0"/>
              <a:t>die </a:t>
            </a:r>
            <a:r>
              <a:rPr lang="en-US" dirty="0" err="1"/>
              <a:t>voor</a:t>
            </a:r>
            <a:r>
              <a:rPr lang="en-US" dirty="0"/>
              <a:t> al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geldt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zeer</a:t>
            </a:r>
            <a:r>
              <a:rPr lang="en-US" dirty="0"/>
              <a:t>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doorgegeven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derden</a:t>
            </a:r>
            <a:r>
              <a:rPr lang="en-US" dirty="0"/>
              <a:t>, of via IRC </a:t>
            </a:r>
            <a:r>
              <a:rPr lang="en-US" dirty="0" err="1"/>
              <a:t>kanalen</a:t>
            </a:r>
            <a:r>
              <a:rPr lang="en-US" dirty="0"/>
              <a:t>,…</a:t>
            </a:r>
            <a:endParaRPr lang="nl-NL" dirty="0"/>
          </a:p>
        </p:txBody>
      </p:sp>
      <p:pic>
        <p:nvPicPr>
          <p:cNvPr id="1028" name="Picture 4" descr="http://cache.ohinternet.com/images/thumb/d/d4/Irc_is_4_leet_hackers.png/618px-Irc_is_4_leet_hack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4760955"/>
            <a:ext cx="2733823" cy="19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ctechcrunch2011.files.wordpress.com/2013/01/irc-002.jpg?w=580&amp;h=4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60955"/>
            <a:ext cx="2583418" cy="19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Webspoofing</a:t>
            </a:r>
            <a:endParaRPr lang="nl-NL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8229600" cy="3429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Referrer </a:t>
            </a:r>
            <a:r>
              <a:rPr lang="en-US" b="1" dirty="0" smtClean="0">
                <a:solidFill>
                  <a:srgbClr val="7030A0"/>
                </a:solidFill>
              </a:rPr>
              <a:t>set-up </a:t>
            </a:r>
            <a:r>
              <a:rPr lang="en-US" dirty="0" smtClean="0"/>
              <a:t>(try2: </a:t>
            </a:r>
            <a:r>
              <a:rPr lang="en-US" dirty="0" smtClean="0">
                <a:solidFill>
                  <a:srgbClr val="FF0000"/>
                </a:solidFill>
              </a:rPr>
              <a:t>fail</a:t>
            </a:r>
            <a:r>
              <a:rPr lang="en-US" dirty="0" smtClean="0"/>
              <a:t>!)</a:t>
            </a:r>
            <a:endParaRPr lang="en-US" dirty="0"/>
          </a:p>
          <a:p>
            <a:pPr lvl="1"/>
            <a:r>
              <a:rPr lang="en-US" dirty="0"/>
              <a:t>Alice </a:t>
            </a:r>
            <a:r>
              <a:rPr lang="en-US" dirty="0" err="1"/>
              <a:t>gebruikt</a:t>
            </a:r>
            <a:r>
              <a:rPr lang="en-US" dirty="0"/>
              <a:t> het referrer </a:t>
            </a:r>
            <a:r>
              <a:rPr lang="en-US" dirty="0" err="1"/>
              <a:t>veld</a:t>
            </a:r>
            <a:r>
              <a:rPr lang="en-US" dirty="0"/>
              <a:t> in de browser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checken</a:t>
            </a:r>
            <a:r>
              <a:rPr lang="en-US" dirty="0"/>
              <a:t> of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eerst</a:t>
            </a:r>
            <a:r>
              <a:rPr lang="en-US" dirty="0"/>
              <a:t> van de Gus site </a:t>
            </a:r>
            <a:r>
              <a:rPr lang="en-US" dirty="0" err="1"/>
              <a:t>kwamen</a:t>
            </a:r>
            <a:r>
              <a:rPr lang="en-US" dirty="0"/>
              <a:t>,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laten</a:t>
            </a:r>
            <a:endParaRPr lang="en-US" dirty="0"/>
          </a:p>
          <a:p>
            <a:pPr lvl="1"/>
            <a:r>
              <a:rPr lang="en-US" dirty="0"/>
              <a:t>Mozilla code is open </a:t>
            </a:r>
            <a:r>
              <a:rPr lang="en-US" dirty="0" smtClean="0"/>
              <a:t>source</a:t>
            </a:r>
          </a:p>
          <a:p>
            <a:pPr lvl="2"/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mozilla</a:t>
            </a:r>
            <a:r>
              <a:rPr lang="en-US" dirty="0"/>
              <a:t> </a:t>
            </a:r>
            <a:r>
              <a:rPr lang="en-US" dirty="0" err="1"/>
              <a:t>toepassing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, of plug-in </a:t>
            </a:r>
            <a:r>
              <a:rPr lang="en-US" dirty="0" err="1"/>
              <a:t>zoeken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referrals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aanpassen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believen</a:t>
            </a:r>
            <a:endParaRPr lang="en-US" dirty="0"/>
          </a:p>
          <a:p>
            <a:pPr lvl="2"/>
            <a:r>
              <a:rPr lang="en-US" dirty="0">
                <a:solidFill>
                  <a:srgbClr val="C00000"/>
                </a:solidFill>
              </a:rPr>
              <a:t>Spoofing van de referral </a:t>
            </a:r>
            <a:endParaRPr lang="nl-NL" dirty="0">
              <a:solidFill>
                <a:srgbClr val="C00000"/>
              </a:solidFill>
            </a:endParaRPr>
          </a:p>
        </p:txBody>
      </p:sp>
      <p:pic>
        <p:nvPicPr>
          <p:cNvPr id="4" name="Picture 2" descr="http://www.security-faqs.com/wp-content/uploads/2012/01/internet-safe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84" y="4267200"/>
            <a:ext cx="290771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Webspoofing</a:t>
            </a:r>
            <a:endParaRPr lang="nl-NL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Sessie-specifieke</a:t>
            </a:r>
            <a:r>
              <a:rPr lang="en-US" b="1" dirty="0">
                <a:solidFill>
                  <a:srgbClr val="7030A0"/>
                </a:solidFill>
              </a:rPr>
              <a:t> URL </a:t>
            </a:r>
            <a:r>
              <a:rPr lang="en-US" b="1" dirty="0" smtClean="0">
                <a:solidFill>
                  <a:srgbClr val="7030A0"/>
                </a:solidFill>
              </a:rPr>
              <a:t>set-up </a:t>
            </a:r>
            <a:r>
              <a:rPr lang="en-US" dirty="0" smtClean="0"/>
              <a:t>(try3: </a:t>
            </a:r>
            <a:r>
              <a:rPr lang="en-US" dirty="0" smtClean="0">
                <a:solidFill>
                  <a:srgbClr val="FF0000"/>
                </a:solidFill>
              </a:rPr>
              <a:t>fail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Inloggen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Gus </a:t>
            </a:r>
            <a:r>
              <a:rPr lang="en-US" dirty="0" err="1"/>
              <a:t>geeft</a:t>
            </a:r>
            <a:r>
              <a:rPr lang="en-US" dirty="0"/>
              <a:t> URL met </a:t>
            </a:r>
            <a:r>
              <a:rPr lang="en-US" dirty="0" err="1"/>
              <a:t>een</a:t>
            </a:r>
            <a:r>
              <a:rPr lang="en-US" dirty="0"/>
              <a:t> key in</a:t>
            </a:r>
          </a:p>
          <a:p>
            <a:pPr lvl="2"/>
            <a:r>
              <a:rPr lang="en-US" dirty="0"/>
              <a:t>Music-by-gus.com/afgdg2540fg/music.html</a:t>
            </a:r>
          </a:p>
          <a:p>
            <a:pPr lvl="2"/>
            <a:r>
              <a:rPr lang="en-US" dirty="0"/>
              <a:t>Key </a:t>
            </a:r>
            <a:r>
              <a:rPr lang="en-US" dirty="0" err="1"/>
              <a:t>verandert</a:t>
            </a:r>
            <a:r>
              <a:rPr lang="en-US" dirty="0"/>
              <a:t> </a:t>
            </a:r>
            <a:r>
              <a:rPr lang="en-US" dirty="0" err="1"/>
              <a:t>redelijk</a:t>
            </a:r>
            <a:r>
              <a:rPr lang="en-US" dirty="0"/>
              <a:t> </a:t>
            </a:r>
            <a:r>
              <a:rPr lang="en-US" dirty="0" err="1"/>
              <a:t>snel</a:t>
            </a:r>
            <a:endParaRPr lang="en-US" dirty="0"/>
          </a:p>
          <a:p>
            <a:pPr lvl="1"/>
            <a:r>
              <a:rPr lang="en-US" dirty="0"/>
              <a:t>IRC-</a:t>
            </a:r>
            <a:r>
              <a:rPr lang="en-US" dirty="0" err="1"/>
              <a:t>kanalen</a:t>
            </a:r>
            <a:r>
              <a:rPr lang="en-US" dirty="0"/>
              <a:t> en hackers </a:t>
            </a:r>
            <a:r>
              <a:rPr lang="en-US" dirty="0" err="1"/>
              <a:t>kanalen</a:t>
            </a:r>
            <a:r>
              <a:rPr lang="en-US" dirty="0"/>
              <a:t> </a:t>
            </a:r>
            <a:r>
              <a:rPr lang="en-US" dirty="0" err="1"/>
              <a:t>wisselen</a:t>
            </a:r>
            <a:r>
              <a:rPr lang="en-US" dirty="0"/>
              <a:t> die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razendsnel</a:t>
            </a:r>
            <a:r>
              <a:rPr lang="en-US" dirty="0"/>
              <a:t> </a:t>
            </a:r>
            <a:r>
              <a:rPr lang="en-US" dirty="0" err="1" smtClean="0"/>
              <a:t>uit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zelfs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gedaan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van de key,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smtClean="0">
                <a:solidFill>
                  <a:srgbClr val="C00000"/>
                </a:solidFill>
              </a:rPr>
              <a:t>generator code </a:t>
            </a:r>
            <a:r>
              <a:rPr lang="en-US" dirty="0" err="1" smtClean="0">
                <a:solidFill>
                  <a:srgbClr val="C00000"/>
                </a:solidFill>
              </a:rPr>
              <a:t>ervan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achterhalen</a:t>
            </a:r>
            <a:r>
              <a:rPr lang="en-US" dirty="0" smtClean="0"/>
              <a:t>)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rs-computer.com/bilder/ss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5257800"/>
            <a:ext cx="2425105" cy="161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Webspoofing</a:t>
            </a:r>
            <a:endParaRPr lang="nl-NL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kwamen</a:t>
            </a:r>
            <a:r>
              <a:rPr lang="en-US" dirty="0"/>
              <a:t> </a:t>
            </a:r>
            <a:r>
              <a:rPr lang="en-US" dirty="0" err="1"/>
              <a:t>voort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u="sng" dirty="0" err="1">
                <a:solidFill>
                  <a:srgbClr val="0070C0"/>
                </a:solidFill>
              </a:rPr>
              <a:t>vertrouwensrelaties</a:t>
            </a:r>
            <a:r>
              <a:rPr lang="en-US" dirty="0"/>
              <a:t>, en die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 smtClean="0"/>
              <a:t>kwetsbaar</a:t>
            </a:r>
            <a:endParaRPr lang="en-US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Betere</a:t>
            </a:r>
            <a:r>
              <a:rPr lang="en-US" dirty="0" smtClean="0"/>
              <a:t> </a:t>
            </a:r>
            <a:r>
              <a:rPr lang="en-US" dirty="0" err="1"/>
              <a:t>oplossingen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Alle</a:t>
            </a:r>
            <a:r>
              <a:rPr lang="en-US" dirty="0"/>
              <a:t> accounts </a:t>
            </a:r>
            <a:r>
              <a:rPr lang="en-US" dirty="0" err="1"/>
              <a:t>bij</a:t>
            </a:r>
            <a:r>
              <a:rPr lang="en-US" dirty="0"/>
              <a:t> Gus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doorgestuurd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Alice, 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err="1" smtClean="0"/>
              <a:t>waar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opnieuw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inloggen</a:t>
            </a:r>
            <a:r>
              <a:rPr lang="en-US" dirty="0"/>
              <a:t> met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van Gus </a:t>
            </a:r>
            <a:r>
              <a:rPr lang="en-US" dirty="0" err="1"/>
              <a:t>zijn</a:t>
            </a:r>
            <a:r>
              <a:rPr lang="en-US" dirty="0"/>
              <a:t> site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Gus en Alice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gemeenschappelijk</a:t>
            </a:r>
            <a:r>
              <a:rPr lang="en-US" dirty="0"/>
              <a:t> </a:t>
            </a:r>
            <a:r>
              <a:rPr lang="en-US" dirty="0" err="1"/>
              <a:t>aanmeldingsgebied</a:t>
            </a:r>
            <a:r>
              <a:rPr lang="en-US" dirty="0"/>
              <a:t>,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maar</a:t>
            </a:r>
            <a:r>
              <a:rPr lang="en-US" dirty="0"/>
              <a:t> 1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 smtClean="0"/>
              <a:t>aanmelden</a:t>
            </a:r>
            <a:endParaRPr lang="en-US" dirty="0" smtClean="0"/>
          </a:p>
          <a:p>
            <a:pPr lvl="2">
              <a:lnSpc>
                <a:spcPct val="90000"/>
              </a:lnSpc>
              <a:buNone/>
            </a:pPr>
            <a:r>
              <a:rPr lang="en-US" dirty="0" smtClean="0">
                <a:sym typeface="Wingdings" pitchFamily="2" charset="2"/>
              </a:rPr>
              <a:t>		</a:t>
            </a:r>
            <a:r>
              <a:rPr lang="en-US" dirty="0" err="1" smtClean="0">
                <a:solidFill>
                  <a:srgbClr val="7030A0"/>
                </a:solidFill>
                <a:sym typeface="Wingdings" pitchFamily="2" charset="2"/>
              </a:rPr>
              <a:t>Gemeenschappelijk</a:t>
            </a:r>
            <a:r>
              <a:rPr lang="en-US" dirty="0" smtClean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3500" u="sng" dirty="0" smtClean="0">
                <a:solidFill>
                  <a:srgbClr val="7030A0"/>
                </a:solidFill>
                <a:sym typeface="Wingdings" pitchFamily="2" charset="2"/>
              </a:rPr>
              <a:t>portal</a:t>
            </a:r>
            <a:endParaRPr lang="nl-NL" sz="3500" u="sng" dirty="0">
              <a:solidFill>
                <a:srgbClr val="7030A0"/>
              </a:solidFill>
            </a:endParaRPr>
          </a:p>
        </p:txBody>
      </p:sp>
      <p:pic>
        <p:nvPicPr>
          <p:cNvPr id="3074" name="Picture 2" descr="https://encrypted-tbn0.gstatic.com/images?q=tbn:ANd9GcSv_DDC1r9aQgnMU-mjx3VmKyjDXDIRDxJVN-RADimBXT85R9r4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08764"/>
            <a:ext cx="2732314" cy="204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webcosmoforums.com/attachments/vouchers/1606d1331545742-coupon-code-verisign-trust-seal-just-242-10-verisig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7" b="26347"/>
          <a:stretch/>
        </p:blipFill>
        <p:spPr bwMode="auto">
          <a:xfrm>
            <a:off x="6989889" y="304800"/>
            <a:ext cx="21432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Rechte verbindingslijn met pijl 3"/>
          <p:cNvCxnSpPr/>
          <p:nvPr/>
        </p:nvCxnSpPr>
        <p:spPr>
          <a:xfrm flipV="1">
            <a:off x="5867400" y="1371600"/>
            <a:ext cx="2057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/>
              <a:t>Korte</a:t>
            </a:r>
            <a:r>
              <a:rPr lang="en-US" dirty="0"/>
              <a:t> </a:t>
            </a:r>
            <a:r>
              <a:rPr lang="en-US" dirty="0" err="1"/>
              <a:t>herhaling</a:t>
            </a:r>
            <a:r>
              <a:rPr lang="en-US" dirty="0"/>
              <a:t> TCP/IP</a:t>
            </a:r>
            <a:endParaRPr lang="nl-NL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868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Connectie</a:t>
            </a:r>
            <a:r>
              <a:rPr lang="en-US" sz="2800" dirty="0"/>
              <a:t> is </a:t>
            </a:r>
            <a:r>
              <a:rPr lang="en-US" sz="2800" dirty="0" err="1"/>
              <a:t>volledig</a:t>
            </a:r>
            <a:r>
              <a:rPr lang="en-US" sz="2800" dirty="0"/>
              <a:t> </a:t>
            </a:r>
            <a:r>
              <a:rPr lang="en-US" sz="2800" dirty="0" err="1"/>
              <a:t>gedefineerd</a:t>
            </a:r>
            <a:r>
              <a:rPr lang="en-US" sz="2800" dirty="0"/>
              <a:t> door </a:t>
            </a:r>
            <a:r>
              <a:rPr lang="en-US" sz="2800" dirty="0">
                <a:solidFill>
                  <a:srgbClr val="0070C0"/>
                </a:solidFill>
              </a:rPr>
              <a:t>4 parameters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Source </a:t>
            </a:r>
            <a:r>
              <a:rPr lang="en-US" sz="2400" dirty="0" smtClean="0"/>
              <a:t>IP-</a:t>
            </a:r>
            <a:r>
              <a:rPr lang="en-US" sz="2400" dirty="0" err="1" smtClean="0"/>
              <a:t>adres</a:t>
            </a:r>
            <a:r>
              <a:rPr lang="en-US" sz="2400" dirty="0" smtClean="0"/>
              <a:t> </a:t>
            </a:r>
            <a:r>
              <a:rPr lang="en-US" sz="2400" dirty="0"/>
              <a:t>en </a:t>
            </a:r>
            <a:r>
              <a:rPr lang="en-US" sz="2400" dirty="0" err="1" smtClean="0"/>
              <a:t>poort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B050"/>
                </a:solidFill>
              </a:rPr>
              <a:t>source socket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Destination </a:t>
            </a:r>
            <a:r>
              <a:rPr lang="en-US" sz="2400" dirty="0" smtClean="0"/>
              <a:t>IP-</a:t>
            </a:r>
            <a:r>
              <a:rPr lang="en-US" sz="2400" dirty="0" err="1" smtClean="0"/>
              <a:t>adres</a:t>
            </a:r>
            <a:r>
              <a:rPr lang="en-US" sz="2400" dirty="0" smtClean="0"/>
              <a:t> </a:t>
            </a:r>
            <a:r>
              <a:rPr lang="en-US" sz="2400" dirty="0"/>
              <a:t>en </a:t>
            </a:r>
            <a:r>
              <a:rPr lang="en-US" sz="2400" dirty="0" err="1" smtClean="0"/>
              <a:t>poort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B050"/>
                </a:solidFill>
              </a:rPr>
              <a:t>destination socket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Data </a:t>
            </a:r>
            <a:r>
              <a:rPr lang="en-US" sz="2800" dirty="0" err="1"/>
              <a:t>wordt</a:t>
            </a:r>
            <a:r>
              <a:rPr lang="en-US" sz="2800" dirty="0"/>
              <a:t> in (IP)-</a:t>
            </a:r>
            <a:r>
              <a:rPr lang="en-US" sz="2800" dirty="0" err="1"/>
              <a:t>pakketjes</a:t>
            </a:r>
            <a:r>
              <a:rPr lang="en-US" sz="2800" dirty="0"/>
              <a:t> </a:t>
            </a:r>
            <a:r>
              <a:rPr lang="en-US" sz="2800" dirty="0" err="1"/>
              <a:t>verstuurd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IP is </a:t>
            </a:r>
            <a:r>
              <a:rPr lang="en-US" sz="2800" dirty="0" err="1"/>
              <a:t>een</a:t>
            </a:r>
            <a:r>
              <a:rPr lang="en-US" sz="2800" dirty="0"/>
              <a:t> wrapper </a:t>
            </a:r>
            <a:r>
              <a:rPr lang="en-US" sz="2800" dirty="0" err="1"/>
              <a:t>rond</a:t>
            </a:r>
            <a:r>
              <a:rPr lang="en-US" sz="2800" dirty="0"/>
              <a:t> </a:t>
            </a:r>
            <a:r>
              <a:rPr lang="en-US" sz="2800" dirty="0" smtClean="0"/>
              <a:t>TCP (UDP)-data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Al die </a:t>
            </a:r>
            <a:r>
              <a:rPr lang="en-US" sz="2800" dirty="0" err="1"/>
              <a:t>pakketjes</a:t>
            </a:r>
            <a:r>
              <a:rPr lang="en-US" sz="2800" dirty="0"/>
              <a:t> </a:t>
            </a:r>
            <a:r>
              <a:rPr lang="en-US" sz="2800" dirty="0" err="1"/>
              <a:t>hebben</a:t>
            </a:r>
            <a:r>
              <a:rPr lang="en-US" sz="2800" dirty="0"/>
              <a:t> </a:t>
            </a:r>
            <a:r>
              <a:rPr lang="en-US" sz="2800" dirty="0" err="1"/>
              <a:t>een</a:t>
            </a:r>
            <a:r>
              <a:rPr lang="en-US" sz="2800" dirty="0"/>
              <a:t> header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IP </a:t>
            </a:r>
            <a:r>
              <a:rPr lang="en-US" sz="2400" dirty="0" smtClean="0"/>
              <a:t>header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IP source-destination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wrapper-type </a:t>
            </a:r>
            <a:r>
              <a:rPr lang="en-US" sz="2000" dirty="0"/>
              <a:t>(TCP,UDP,…)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TCP </a:t>
            </a:r>
            <a:r>
              <a:rPr lang="en-US" sz="2400" dirty="0" smtClean="0"/>
              <a:t>header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poort</a:t>
            </a:r>
            <a:r>
              <a:rPr lang="en-US" sz="2000" dirty="0" smtClean="0"/>
              <a:t> source-destination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SEQ/ACK </a:t>
            </a:r>
            <a:r>
              <a:rPr lang="en-US" sz="2000" dirty="0"/>
              <a:t>nr</a:t>
            </a:r>
            <a:endParaRPr lang="nl-NL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3971" y="3733800"/>
            <a:ext cx="434002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TCP/IP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TCP header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IPv4 header</a:t>
            </a:r>
            <a:endParaRPr lang="nl-B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3575801"/>
            <a:ext cx="5510212" cy="3282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8884" y="0"/>
            <a:ext cx="5495116" cy="396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 herhaling</a:t>
            </a:r>
            <a:endParaRPr lang="nl-NL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86800" cy="4784725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3-way </a:t>
            </a:r>
            <a:r>
              <a:rPr lang="en-US" u="sng" dirty="0" smtClean="0">
                <a:solidFill>
                  <a:srgbClr val="0070C0"/>
                </a:solidFill>
              </a:rPr>
              <a:t>handshake (!) </a:t>
            </a:r>
          </a:p>
          <a:p>
            <a:pPr lvl="1"/>
            <a:r>
              <a:rPr lang="en-US" dirty="0" smtClean="0"/>
              <a:t>Om </a:t>
            </a:r>
            <a:r>
              <a:rPr lang="en-US" dirty="0" err="1" smtClean="0"/>
              <a:t>connectie</a:t>
            </a:r>
            <a:r>
              <a:rPr lang="en-US" dirty="0" smtClean="0"/>
              <a:t> </a:t>
            </a:r>
            <a:r>
              <a:rPr lang="en-US" dirty="0"/>
              <a:t>tot stand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brengen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belangrijk</a:t>
            </a:r>
            <a:r>
              <a:rPr lang="en-US" dirty="0" smtClean="0"/>
              <a:t>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>
                <a:solidFill>
                  <a:srgbClr val="00B050"/>
                </a:solidFill>
              </a:rPr>
              <a:t>sequence numbers </a:t>
            </a:r>
            <a:r>
              <a:rPr lang="en-US" dirty="0"/>
              <a:t>die </a:t>
            </a:r>
            <a:r>
              <a:rPr lang="en-US" dirty="0" err="1"/>
              <a:t>gestuurd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verschillend</a:t>
            </a:r>
            <a:r>
              <a:rPr lang="en-US" dirty="0" smtClean="0"/>
              <a:t> </a:t>
            </a:r>
            <a:r>
              <a:rPr lang="en-US" dirty="0" err="1"/>
              <a:t>tussen</a:t>
            </a:r>
            <a:r>
              <a:rPr lang="en-US" dirty="0"/>
              <a:t> client en </a:t>
            </a:r>
            <a:r>
              <a:rPr lang="en-US" dirty="0" smtClean="0"/>
              <a:t>server</a:t>
            </a:r>
            <a:endParaRPr lang="nl-NL" dirty="0"/>
          </a:p>
        </p:txBody>
      </p:sp>
      <p:pic>
        <p:nvPicPr>
          <p:cNvPr id="9220" name="Picture 4" descr="3w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4925" y="4114800"/>
            <a:ext cx="4029075" cy="2035175"/>
          </a:xfrm>
          <a:prstGeom prst="rect">
            <a:avLst/>
          </a:prstGeom>
          <a:noFill/>
        </p:spPr>
      </p:pic>
      <p:pic>
        <p:nvPicPr>
          <p:cNvPr id="5" name="Picture 4" descr="image002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924300"/>
            <a:ext cx="45370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cp-analysis-section-2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38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Wat</a:t>
            </a:r>
            <a:r>
              <a:rPr lang="en-US" dirty="0"/>
              <a:t> is </a:t>
            </a:r>
            <a:r>
              <a:rPr lang="en-US" dirty="0" smtClean="0"/>
              <a:t>Spoofing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(TCP) Spoofing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Geavanceerde</a:t>
            </a:r>
            <a:r>
              <a:rPr lang="en-US" sz="2400" dirty="0"/>
              <a:t> </a:t>
            </a:r>
            <a:r>
              <a:rPr lang="en-US" sz="2400" dirty="0" err="1"/>
              <a:t>techniek</a:t>
            </a:r>
            <a:r>
              <a:rPr lang="en-US" sz="2400" dirty="0"/>
              <a:t> </a:t>
            </a:r>
            <a:r>
              <a:rPr lang="en-US" sz="2400" dirty="0" err="1"/>
              <a:t>om</a:t>
            </a:r>
            <a:r>
              <a:rPr lang="en-US" sz="2400" dirty="0"/>
              <a:t> de </a:t>
            </a:r>
            <a:r>
              <a:rPr lang="en-US" sz="2400" dirty="0" err="1"/>
              <a:t>ene</a:t>
            </a:r>
            <a:r>
              <a:rPr lang="en-US" sz="2400" dirty="0"/>
              <a:t> machine </a:t>
            </a:r>
            <a:r>
              <a:rPr lang="en-US" sz="2400" dirty="0" err="1"/>
              <a:t>bij</a:t>
            </a:r>
            <a:r>
              <a:rPr lang="en-US" sz="2400" dirty="0"/>
              <a:t> de </a:t>
            </a:r>
            <a:r>
              <a:rPr lang="en-US" sz="2400" dirty="0" err="1"/>
              <a:t>andere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u="sng" dirty="0" err="1">
                <a:solidFill>
                  <a:srgbClr val="00B050"/>
                </a:solidFill>
              </a:rPr>
              <a:t>authenticeren</a:t>
            </a:r>
            <a:r>
              <a:rPr lang="en-US" sz="2400" dirty="0"/>
              <a:t> door </a:t>
            </a:r>
            <a:r>
              <a:rPr lang="en-US" sz="2400" dirty="0" err="1"/>
              <a:t>pakketten</a:t>
            </a:r>
            <a:r>
              <a:rPr lang="en-US" sz="2400" dirty="0"/>
              <a:t> die </a:t>
            </a:r>
            <a:r>
              <a:rPr lang="en-US" sz="2400" dirty="0" err="1"/>
              <a:t>afkomstig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 van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u="sng" dirty="0" err="1">
                <a:solidFill>
                  <a:srgbClr val="00B050"/>
                </a:solidFill>
              </a:rPr>
              <a:t>vertrouwd</a:t>
            </a:r>
            <a:r>
              <a:rPr lang="en-US" sz="2400" u="sng" dirty="0">
                <a:solidFill>
                  <a:srgbClr val="00B050"/>
                </a:solidFill>
              </a:rPr>
              <a:t> </a:t>
            </a:r>
            <a:r>
              <a:rPr lang="en-US" sz="2400" u="sng" dirty="0" err="1">
                <a:solidFill>
                  <a:srgbClr val="00B050"/>
                </a:solidFill>
              </a:rPr>
              <a:t>bronadres</a:t>
            </a:r>
            <a:r>
              <a:rPr lang="en-US" sz="2400" u="sng" dirty="0">
                <a:solidFill>
                  <a:srgbClr val="00B050"/>
                </a:solidFill>
              </a:rPr>
              <a:t>, </a:t>
            </a:r>
            <a:r>
              <a:rPr lang="en-US" sz="2400" u="sng" dirty="0" err="1">
                <a:solidFill>
                  <a:srgbClr val="00B050"/>
                </a:solidFill>
              </a:rPr>
              <a:t>te</a:t>
            </a:r>
            <a:r>
              <a:rPr lang="en-US" sz="2400" u="sng" dirty="0">
                <a:solidFill>
                  <a:srgbClr val="00B050"/>
                </a:solidFill>
              </a:rPr>
              <a:t> </a:t>
            </a:r>
            <a:r>
              <a:rPr lang="en-US" sz="2400" u="sng" dirty="0" err="1">
                <a:solidFill>
                  <a:srgbClr val="00B050"/>
                </a:solidFill>
              </a:rPr>
              <a:t>vervalsen</a:t>
            </a:r>
            <a:r>
              <a:rPr lang="en-US" sz="2400" dirty="0"/>
              <a:t>.</a:t>
            </a:r>
          </a:p>
          <a:p>
            <a:r>
              <a:rPr lang="en-US" sz="2800" dirty="0" err="1"/>
              <a:t>Grondbeginselen</a:t>
            </a:r>
            <a:r>
              <a:rPr lang="en-US" sz="2800" dirty="0"/>
              <a:t> van Internet:</a:t>
            </a:r>
          </a:p>
          <a:p>
            <a:pPr lvl="1"/>
            <a:r>
              <a:rPr lang="en-US" sz="2400" u="sng" dirty="0" err="1"/>
              <a:t>Vertrouwen</a:t>
            </a:r>
            <a:r>
              <a:rPr lang="en-US" sz="2400" dirty="0"/>
              <a:t>: </a:t>
            </a:r>
            <a:endParaRPr lang="en-US" sz="2400" dirty="0" smtClean="0"/>
          </a:p>
          <a:p>
            <a:pPr lvl="2"/>
            <a:r>
              <a:rPr lang="en-US" sz="2000" dirty="0" err="1" smtClean="0"/>
              <a:t>wie</a:t>
            </a:r>
            <a:r>
              <a:rPr lang="en-US" sz="2000" dirty="0" smtClean="0"/>
              <a:t> </a:t>
            </a:r>
            <a:r>
              <a:rPr lang="en-US" sz="2000" dirty="0" err="1"/>
              <a:t>mag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(en hoe </a:t>
            </a:r>
            <a:r>
              <a:rPr lang="en-US" sz="2000" dirty="0" err="1"/>
              <a:t>gemakkelijk</a:t>
            </a:r>
            <a:r>
              <a:rPr lang="en-US" sz="2000" dirty="0"/>
              <a:t>) </a:t>
            </a:r>
            <a:r>
              <a:rPr lang="en-US" sz="2000" dirty="0" err="1"/>
              <a:t>verbinding</a:t>
            </a:r>
            <a:r>
              <a:rPr lang="en-US" sz="2000" dirty="0"/>
              <a:t> met me </a:t>
            </a:r>
            <a:r>
              <a:rPr lang="en-US" sz="2000" dirty="0" err="1"/>
              <a:t>maken</a:t>
            </a:r>
            <a:endParaRPr lang="en-US" sz="2000" dirty="0"/>
          </a:p>
          <a:p>
            <a:pPr lvl="1"/>
            <a:r>
              <a:rPr lang="en-US" sz="2400" u="sng" dirty="0" err="1"/>
              <a:t>Authenticatie</a:t>
            </a:r>
            <a:r>
              <a:rPr lang="en-US" sz="2400" dirty="0"/>
              <a:t>: </a:t>
            </a:r>
            <a:endParaRPr lang="en-US" sz="2400" dirty="0" smtClean="0"/>
          </a:p>
          <a:p>
            <a:pPr lvl="2"/>
            <a:r>
              <a:rPr lang="en-US" sz="2000" dirty="0" err="1" smtClean="0"/>
              <a:t>elkaar</a:t>
            </a:r>
            <a:r>
              <a:rPr lang="en-US" sz="2000" dirty="0" smtClean="0"/>
              <a:t> </a:t>
            </a:r>
            <a:r>
              <a:rPr lang="en-US" sz="2000" dirty="0" err="1" smtClean="0"/>
              <a:t>identificeren</a:t>
            </a:r>
            <a:r>
              <a:rPr lang="en-US" sz="2000" dirty="0" smtClean="0"/>
              <a:t> (</a:t>
            </a:r>
            <a:r>
              <a:rPr lang="en-US" sz="2000" dirty="0" err="1" smtClean="0"/>
              <a:t>meestal</a:t>
            </a:r>
            <a:r>
              <a:rPr lang="en-US" sz="2000" dirty="0" smtClean="0"/>
              <a:t> </a:t>
            </a:r>
            <a:r>
              <a:rPr lang="en-US" sz="2000" dirty="0" err="1" smtClean="0"/>
              <a:t>id+paswoord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400" dirty="0" err="1"/>
              <a:t>Vertrouwen</a:t>
            </a:r>
            <a:r>
              <a:rPr lang="en-US" sz="2400" dirty="0"/>
              <a:t> en </a:t>
            </a:r>
            <a:r>
              <a:rPr lang="en-US" sz="2400" dirty="0" err="1"/>
              <a:t>authenticatie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omgekeerd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evenredig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err="1" smtClean="0"/>
              <a:t>veel</a:t>
            </a:r>
            <a:r>
              <a:rPr lang="en-US" sz="2000" dirty="0" smtClean="0"/>
              <a:t> </a:t>
            </a:r>
            <a:r>
              <a:rPr lang="en-US" sz="2000" dirty="0" err="1"/>
              <a:t>vertrouwen-weinig</a:t>
            </a:r>
            <a:r>
              <a:rPr lang="en-US" sz="2000" dirty="0"/>
              <a:t> </a:t>
            </a:r>
            <a:r>
              <a:rPr lang="en-US" sz="2000" dirty="0" err="1"/>
              <a:t>authenticatie</a:t>
            </a:r>
            <a:r>
              <a:rPr lang="en-US" sz="2000" dirty="0"/>
              <a:t> </a:t>
            </a:r>
            <a:r>
              <a:rPr lang="en-US" sz="2000" dirty="0" err="1" smtClean="0"/>
              <a:t>nodig</a:t>
            </a:r>
            <a:endParaRPr lang="en-US" sz="2000" dirty="0" smtClean="0"/>
          </a:p>
          <a:p>
            <a:pPr lvl="2"/>
            <a:r>
              <a:rPr lang="en-US" sz="2000" dirty="0" err="1" smtClean="0"/>
              <a:t>weinig</a:t>
            </a:r>
            <a:r>
              <a:rPr lang="en-US" sz="2000" dirty="0" smtClean="0"/>
              <a:t> </a:t>
            </a:r>
            <a:r>
              <a:rPr lang="en-US" sz="2000" dirty="0" err="1"/>
              <a:t>vertrouwen-strenge</a:t>
            </a:r>
            <a:r>
              <a:rPr lang="en-US" sz="2000" dirty="0"/>
              <a:t> </a:t>
            </a:r>
            <a:r>
              <a:rPr lang="en-US" sz="2000" dirty="0" err="1"/>
              <a:t>authenticatie</a:t>
            </a:r>
            <a:endParaRPr lang="nl-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Authenticatie</a:t>
            </a:r>
            <a:endParaRPr lang="nl-NL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534400" cy="48005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Bijna</a:t>
            </a:r>
            <a:r>
              <a:rPr lang="en-US" dirty="0"/>
              <a:t> </a:t>
            </a:r>
            <a:r>
              <a:rPr lang="en-US" dirty="0" err="1"/>
              <a:t>overal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authenticeren</a:t>
            </a:r>
            <a:r>
              <a:rPr lang="en-US" dirty="0"/>
              <a:t> (</a:t>
            </a:r>
            <a:r>
              <a:rPr lang="en-US" dirty="0" err="1"/>
              <a:t>bv</a:t>
            </a:r>
            <a:r>
              <a:rPr lang="en-US" dirty="0"/>
              <a:t> met id en </a:t>
            </a:r>
            <a:r>
              <a:rPr lang="en-US" dirty="0" err="1"/>
              <a:t>passw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E-mail, ftp, websites,…</a:t>
            </a:r>
          </a:p>
          <a:p>
            <a:r>
              <a:rPr lang="en-US" dirty="0">
                <a:solidFill>
                  <a:srgbClr val="0070C0"/>
                </a:solidFill>
              </a:rPr>
              <a:t>RHOSTS (remote hosts</a:t>
            </a:r>
            <a:r>
              <a:rPr lang="en-US" dirty="0" smtClean="0">
                <a:solidFill>
                  <a:srgbClr val="0070C0"/>
                </a:solidFill>
              </a:rPr>
              <a:t>): </a:t>
            </a:r>
            <a:r>
              <a:rPr lang="en-US" sz="2300" dirty="0" smtClean="0">
                <a:solidFill>
                  <a:srgbClr val="0070C0"/>
                </a:solidFill>
              </a:rPr>
              <a:t>(rlogin)</a:t>
            </a:r>
            <a:endParaRPr lang="en-US" sz="2300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Unix-</a:t>
            </a:r>
            <a:r>
              <a:rPr lang="en-US" dirty="0" err="1"/>
              <a:t>systeem</a:t>
            </a:r>
            <a:r>
              <a:rPr lang="en-US" dirty="0"/>
              <a:t> die </a:t>
            </a:r>
            <a:r>
              <a:rPr lang="en-US" dirty="0" err="1"/>
              <a:t>vertrouwensrelatie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comps </a:t>
            </a:r>
            <a:r>
              <a:rPr lang="en-US" dirty="0" err="1"/>
              <a:t>maakt</a:t>
            </a:r>
            <a:endParaRPr lang="en-US" dirty="0"/>
          </a:p>
          <a:p>
            <a:pPr lvl="1"/>
            <a:r>
              <a:rPr lang="en-US" u="sng" dirty="0">
                <a:solidFill>
                  <a:srgbClr val="00B050"/>
                </a:solidFill>
              </a:rPr>
              <a:t>*.</a:t>
            </a:r>
            <a:r>
              <a:rPr lang="en-US" u="sng" dirty="0" err="1">
                <a:solidFill>
                  <a:srgbClr val="00B050"/>
                </a:solidFill>
              </a:rPr>
              <a:t>rhosts</a:t>
            </a:r>
            <a:r>
              <a:rPr lang="en-US" u="sng" dirty="0">
                <a:solidFill>
                  <a:srgbClr val="00B050"/>
                </a:solidFill>
              </a:rPr>
              <a:t> </a:t>
            </a:r>
            <a:r>
              <a:rPr lang="en-US" u="sng" dirty="0" err="1">
                <a:solidFill>
                  <a:srgbClr val="00B050"/>
                </a:solidFill>
              </a:rPr>
              <a:t>bestanden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Die </a:t>
            </a:r>
            <a:r>
              <a:rPr lang="en-US" dirty="0"/>
              <a:t>en die </a:t>
            </a:r>
            <a:r>
              <a:rPr lang="en-US" dirty="0" err="1"/>
              <a:t>mogen</a:t>
            </a:r>
            <a:r>
              <a:rPr lang="en-US" dirty="0"/>
              <a:t> remote services </a:t>
            </a:r>
            <a:r>
              <a:rPr lang="en-US" dirty="0" err="1"/>
              <a:t>gebruiken</a:t>
            </a:r>
            <a:r>
              <a:rPr lang="en-US" dirty="0"/>
              <a:t> (</a:t>
            </a:r>
            <a:r>
              <a:rPr lang="en-US" dirty="0" err="1"/>
              <a:t>rcmd,rlogin</a:t>
            </a:r>
            <a:r>
              <a:rPr lang="en-US" dirty="0" smtClean="0"/>
              <a:t>,…)</a:t>
            </a:r>
          </a:p>
          <a:p>
            <a:pPr lvl="2"/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authenticering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op de </a:t>
            </a:r>
            <a:r>
              <a:rPr lang="en-US" dirty="0" err="1" smtClean="0"/>
              <a:t>lijst</a:t>
            </a:r>
            <a:r>
              <a:rPr lang="en-US" dirty="0" smtClean="0"/>
              <a:t> </a:t>
            </a:r>
            <a:r>
              <a:rPr lang="en-US" dirty="0" err="1" smtClean="0"/>
              <a:t>staan</a:t>
            </a:r>
            <a:endParaRPr lang="en-US" dirty="0" smtClean="0"/>
          </a:p>
          <a:p>
            <a:pPr lvl="3"/>
            <a:r>
              <a:rPr lang="en-US" dirty="0" err="1" smtClean="0"/>
              <a:t>Zie</a:t>
            </a:r>
            <a:r>
              <a:rPr lang="en-US" dirty="0" smtClean="0"/>
              <a:t> </a:t>
            </a:r>
            <a:r>
              <a:rPr lang="en-US" dirty="0" err="1" smtClean="0"/>
              <a:t>figuur</a:t>
            </a:r>
            <a:r>
              <a:rPr lang="en-US" dirty="0" smtClean="0"/>
              <a:t>:</a:t>
            </a:r>
          </a:p>
          <a:p>
            <a:pPr lvl="4"/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ingelogd</a:t>
            </a:r>
            <a:r>
              <a:rPr lang="en-US" dirty="0" smtClean="0"/>
              <a:t> op </a:t>
            </a:r>
            <a:r>
              <a:rPr lang="en-US" dirty="0" err="1" smtClean="0"/>
              <a:t>CompB</a:t>
            </a:r>
            <a:r>
              <a:rPr lang="en-US" dirty="0" smtClean="0"/>
              <a:t> ben, en </a:t>
            </a:r>
            <a:r>
              <a:rPr lang="en-US" dirty="0" err="1" smtClean="0"/>
              <a:t>CompB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 in de </a:t>
            </a:r>
            <a:r>
              <a:rPr lang="en-US" dirty="0" err="1" smtClean="0"/>
              <a:t>vertrouwenslijst</a:t>
            </a:r>
            <a:r>
              <a:rPr lang="en-US" dirty="0" smtClean="0"/>
              <a:t> van </a:t>
            </a:r>
            <a:r>
              <a:rPr lang="en-US" dirty="0" err="1" smtClean="0"/>
              <a:t>CompA</a:t>
            </a:r>
            <a:endParaRPr lang="en-US" dirty="0"/>
          </a:p>
          <a:p>
            <a:pPr lvl="4"/>
            <a:r>
              <a:rPr lang="en-US" dirty="0" err="1" smtClean="0"/>
              <a:t>CompB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inloggen</a:t>
            </a:r>
            <a:r>
              <a:rPr lang="en-US" dirty="0" smtClean="0"/>
              <a:t> op </a:t>
            </a:r>
            <a:r>
              <a:rPr lang="en-US" dirty="0" err="1" smtClean="0"/>
              <a:t>CompA</a:t>
            </a:r>
            <a:r>
              <a:rPr lang="en-US" dirty="0" smtClean="0"/>
              <a:t> (op basis van IP-</a:t>
            </a:r>
            <a:r>
              <a:rPr lang="en-US" dirty="0" err="1" smtClean="0"/>
              <a:t>adres</a:t>
            </a:r>
            <a:r>
              <a:rPr lang="en-US" dirty="0" smtClean="0"/>
              <a:t>), en </a:t>
            </a:r>
            <a:r>
              <a:rPr lang="en-US" dirty="0" err="1" smtClean="0"/>
              <a:t>daar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, net of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achter</a:t>
            </a:r>
            <a:r>
              <a:rPr lang="en-US" dirty="0" smtClean="0"/>
              <a:t> het </a:t>
            </a:r>
            <a:r>
              <a:rPr lang="en-US" dirty="0" err="1" smtClean="0"/>
              <a:t>scherm</a:t>
            </a:r>
            <a:r>
              <a:rPr lang="en-US" dirty="0" smtClean="0"/>
              <a:t> van </a:t>
            </a:r>
            <a:r>
              <a:rPr lang="en-US" dirty="0" err="1" smtClean="0"/>
              <a:t>CompA</a:t>
            </a:r>
            <a:r>
              <a:rPr lang="en-US" dirty="0" smtClean="0"/>
              <a:t> </a:t>
            </a:r>
            <a:r>
              <a:rPr lang="en-US" dirty="0" err="1" smtClean="0"/>
              <a:t>zat</a:t>
            </a:r>
            <a:endParaRPr lang="en-US" dirty="0" smtClean="0"/>
          </a:p>
          <a:p>
            <a:pPr lvl="4"/>
            <a:r>
              <a:rPr lang="en-US" dirty="0" smtClean="0"/>
              <a:t>Moet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paswoord</a:t>
            </a:r>
            <a:r>
              <a:rPr lang="en-US" dirty="0" smtClean="0"/>
              <a:t> </a:t>
            </a:r>
            <a:r>
              <a:rPr lang="en-US" dirty="0" err="1" smtClean="0"/>
              <a:t>ofzo</a:t>
            </a:r>
            <a:r>
              <a:rPr lang="en-US" dirty="0" smtClean="0"/>
              <a:t> </a:t>
            </a:r>
            <a:r>
              <a:rPr lang="en-US" dirty="0" err="1" smtClean="0"/>
              <a:t>geven</a:t>
            </a:r>
            <a:r>
              <a:rPr lang="en-US" dirty="0" smtClean="0"/>
              <a:t>, </a:t>
            </a:r>
            <a:r>
              <a:rPr lang="en-US" dirty="0" err="1" smtClean="0"/>
              <a:t>directe</a:t>
            </a:r>
            <a:r>
              <a:rPr lang="en-US" dirty="0" smtClean="0"/>
              <a:t> </a:t>
            </a:r>
            <a:r>
              <a:rPr lang="en-US" dirty="0" err="1" smtClean="0"/>
              <a:t>identificatie</a:t>
            </a:r>
            <a:r>
              <a:rPr lang="en-US" dirty="0" smtClean="0"/>
              <a:t> op basis van IP!</a:t>
            </a:r>
          </a:p>
          <a:p>
            <a:pPr lvl="5"/>
            <a:r>
              <a:rPr lang="en-US" dirty="0" smtClean="0"/>
              <a:t>User is </a:t>
            </a:r>
            <a:r>
              <a:rPr lang="en-US" dirty="0" err="1" smtClean="0"/>
              <a:t>immers</a:t>
            </a:r>
            <a:r>
              <a:rPr lang="en-US" dirty="0" smtClean="0"/>
              <a:t> al op basis van </a:t>
            </a:r>
            <a:r>
              <a:rPr lang="en-US" dirty="0" err="1" smtClean="0"/>
              <a:t>paswoord</a:t>
            </a:r>
            <a:r>
              <a:rPr lang="en-US" dirty="0" smtClean="0"/>
              <a:t> </a:t>
            </a:r>
            <a:r>
              <a:rPr lang="en-US" dirty="0" err="1" smtClean="0"/>
              <a:t>ingelogd</a:t>
            </a:r>
            <a:r>
              <a:rPr lang="en-US" dirty="0" smtClean="0"/>
              <a:t> op </a:t>
            </a:r>
            <a:r>
              <a:rPr lang="en-US" dirty="0" err="1" smtClean="0"/>
              <a:t>CompB</a:t>
            </a:r>
            <a:endParaRPr lang="en-US" dirty="0" smtClean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Identificering</a:t>
            </a:r>
            <a:r>
              <a:rPr lang="en-US" dirty="0" smtClean="0">
                <a:solidFill>
                  <a:srgbClr val="FF0000"/>
                </a:solidFill>
              </a:rPr>
              <a:t> op basis van </a:t>
            </a:r>
            <a:r>
              <a:rPr lang="en-US" b="1" i="1" u="sng" dirty="0" smtClean="0">
                <a:solidFill>
                  <a:srgbClr val="FF0000"/>
                </a:solidFill>
              </a:rPr>
              <a:t>IP-</a:t>
            </a:r>
            <a:r>
              <a:rPr lang="en-US" b="1" i="1" u="sng" dirty="0" err="1" smtClean="0">
                <a:solidFill>
                  <a:srgbClr val="FF0000"/>
                </a:solidFill>
              </a:rPr>
              <a:t>adres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bijna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endParaRPr lang="en-US" dirty="0" smtClean="0"/>
          </a:p>
          <a:p>
            <a:pPr lvl="3"/>
            <a:r>
              <a:rPr lang="en-US" dirty="0" err="1" smtClean="0"/>
              <a:t>Vervangen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oor </a:t>
            </a:r>
            <a:r>
              <a:rPr lang="en-US" dirty="0" smtClean="0">
                <a:solidFill>
                  <a:srgbClr val="00B050"/>
                </a:solidFill>
              </a:rPr>
              <a:t>SSH</a:t>
            </a:r>
            <a:endParaRPr lang="nl-NL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15666"/>
            <a:ext cx="3570514" cy="204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Flawed TCP/IP model</a:t>
            </a:r>
            <a:endParaRPr lang="nl-NL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FF0000"/>
                </a:solidFill>
              </a:rPr>
              <a:t>Authenticatie</a:t>
            </a:r>
            <a:r>
              <a:rPr lang="en-US" sz="2800" dirty="0">
                <a:solidFill>
                  <a:srgbClr val="FF0000"/>
                </a:solidFill>
              </a:rPr>
              <a:t> op basis van IP-</a:t>
            </a:r>
            <a:r>
              <a:rPr lang="en-US" sz="2800" dirty="0" err="1">
                <a:solidFill>
                  <a:srgbClr val="FF0000"/>
                </a:solidFill>
              </a:rPr>
              <a:t>bronadres</a:t>
            </a:r>
            <a:r>
              <a:rPr lang="en-US" sz="2800" dirty="0">
                <a:solidFill>
                  <a:srgbClr val="FF0000"/>
                </a:solidFill>
              </a:rPr>
              <a:t> is </a:t>
            </a:r>
            <a:r>
              <a:rPr lang="en-US" sz="2800" dirty="0" err="1">
                <a:solidFill>
                  <a:srgbClr val="FF0000"/>
                </a:solidFill>
              </a:rPr>
              <a:t>zeer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gemakkelijk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misbruiken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IP header </a:t>
            </a:r>
            <a:r>
              <a:rPr lang="en-US" sz="2800" dirty="0" err="1"/>
              <a:t>kan</a:t>
            </a:r>
            <a:r>
              <a:rPr lang="en-US" sz="2800" dirty="0"/>
              <a:t> </a:t>
            </a:r>
            <a:r>
              <a:rPr lang="en-US" sz="2800" dirty="0" err="1"/>
              <a:t>gemakkelijk</a:t>
            </a:r>
            <a:r>
              <a:rPr lang="en-US" sz="2800" dirty="0"/>
              <a:t> </a:t>
            </a:r>
            <a:r>
              <a:rPr lang="en-US" sz="2800" dirty="0" err="1"/>
              <a:t>nagemaakt</a:t>
            </a:r>
            <a:r>
              <a:rPr lang="en-US" sz="2800" dirty="0"/>
              <a:t> </a:t>
            </a:r>
            <a:r>
              <a:rPr lang="en-US" sz="2800" dirty="0" err="1"/>
              <a:t>worden</a:t>
            </a:r>
            <a:r>
              <a:rPr lang="en-US" sz="2800" dirty="0"/>
              <a:t> met </a:t>
            </a:r>
            <a:r>
              <a:rPr lang="en-US" sz="2800" dirty="0" err="1"/>
              <a:t>een</a:t>
            </a:r>
            <a:r>
              <a:rPr lang="en-US" sz="2800" dirty="0"/>
              <a:t> bogus of </a:t>
            </a:r>
            <a:r>
              <a:rPr lang="en-US" sz="2800" dirty="0" err="1"/>
              <a:t>een</a:t>
            </a:r>
            <a:r>
              <a:rPr lang="en-US" sz="2800" dirty="0"/>
              <a:t> trusted source </a:t>
            </a:r>
            <a:r>
              <a:rPr lang="en-US" sz="2800" dirty="0" smtClean="0"/>
              <a:t>IP-</a:t>
            </a:r>
            <a:r>
              <a:rPr lang="en-US" sz="2800" dirty="0" err="1" smtClean="0"/>
              <a:t>adres</a:t>
            </a: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0070C0"/>
                </a:solidFill>
              </a:rPr>
              <a:t>Source Routing </a:t>
            </a:r>
            <a:r>
              <a:rPr lang="en-US" sz="2800" dirty="0"/>
              <a:t>(strict - loose</a:t>
            </a:r>
            <a:r>
              <a:rPr lang="en-US" sz="2800" dirty="0" smtClean="0"/>
              <a:t>) (!):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err="1"/>
              <a:t>Optie</a:t>
            </a:r>
            <a:r>
              <a:rPr lang="en-US" sz="2400" dirty="0"/>
              <a:t> in IP-protocol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Antwoord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volgens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bepaalde</a:t>
            </a:r>
            <a:r>
              <a:rPr lang="en-US" sz="2400" dirty="0"/>
              <a:t> route </a:t>
            </a:r>
            <a:r>
              <a:rPr lang="en-US" sz="2400" dirty="0" err="1"/>
              <a:t>teruggestuurd</a:t>
            </a:r>
            <a:r>
              <a:rPr lang="en-US" sz="2400" dirty="0"/>
              <a:t> (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dus</a:t>
            </a:r>
            <a:r>
              <a:rPr lang="en-US" sz="2400" dirty="0"/>
              <a:t> via hacker </a:t>
            </a:r>
            <a:r>
              <a:rPr lang="en-US" sz="2400" dirty="0" err="1"/>
              <a:t>zijn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TCP/IP </a:t>
            </a:r>
            <a:r>
              <a:rPr lang="en-US" sz="2400" dirty="0" err="1"/>
              <a:t>kijkt</a:t>
            </a:r>
            <a:r>
              <a:rPr lang="en-US" sz="2400" dirty="0"/>
              <a:t> </a:t>
            </a:r>
            <a:r>
              <a:rPr lang="en-US" sz="2400" dirty="0" err="1"/>
              <a:t>toch</a:t>
            </a:r>
            <a:r>
              <a:rPr lang="en-US" sz="2400" dirty="0"/>
              <a:t> </a:t>
            </a:r>
            <a:r>
              <a:rPr lang="en-US" sz="2400" dirty="0" err="1"/>
              <a:t>alleen</a:t>
            </a:r>
            <a:r>
              <a:rPr lang="en-US" sz="2400" dirty="0"/>
              <a:t> maar </a:t>
            </a:r>
            <a:r>
              <a:rPr lang="en-US" sz="2400" dirty="0" err="1"/>
              <a:t>naar</a:t>
            </a:r>
            <a:r>
              <a:rPr lang="en-US" sz="2400" dirty="0"/>
              <a:t> source in de header </a:t>
            </a: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doet</a:t>
            </a:r>
            <a:r>
              <a:rPr lang="en-US" sz="2400" dirty="0"/>
              <a:t> </a:t>
            </a:r>
            <a:r>
              <a:rPr lang="en-US" sz="2400" dirty="0" err="1"/>
              <a:t>actie</a:t>
            </a:r>
            <a:r>
              <a:rPr lang="en-US" sz="2400" dirty="0"/>
              <a:t>, en </a:t>
            </a:r>
            <a:r>
              <a:rPr lang="en-US" sz="2400" dirty="0" err="1"/>
              <a:t>stuurt</a:t>
            </a:r>
            <a:r>
              <a:rPr lang="en-US" sz="2400" dirty="0"/>
              <a:t> </a:t>
            </a:r>
            <a:r>
              <a:rPr lang="en-US" sz="2400" dirty="0" err="1" smtClean="0"/>
              <a:t>terug</a:t>
            </a: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pas </a:t>
            </a:r>
            <a:r>
              <a:rPr lang="en-US" sz="2400" dirty="0" err="1"/>
              <a:t>treedt</a:t>
            </a:r>
            <a:r>
              <a:rPr lang="en-US" sz="2400" dirty="0"/>
              <a:t> die route in </a:t>
            </a:r>
            <a:r>
              <a:rPr lang="en-US" sz="2400" dirty="0" err="1"/>
              <a:t>actie</a:t>
            </a:r>
            <a:endParaRPr lang="nl-NL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003" y="5562600"/>
            <a:ext cx="3048000" cy="1061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1769</Words>
  <Application>Microsoft Office PowerPoint</Application>
  <PresentationFormat>Diavoorstelling (4:3)</PresentationFormat>
  <Paragraphs>262</Paragraphs>
  <Slides>26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Kantoorthema</vt:lpstr>
      <vt:lpstr>  1. Spoofing 2. (D)DoS Attacks </vt:lpstr>
      <vt:lpstr>1. (TCP) Spoofing</vt:lpstr>
      <vt:lpstr>Korte herhaling TCP/IP</vt:lpstr>
      <vt:lpstr>TCP/IP</vt:lpstr>
      <vt:lpstr>TCP/IP herhaling</vt:lpstr>
      <vt:lpstr>PowerPoint-presentatie</vt:lpstr>
      <vt:lpstr>Wat is Spoofing?</vt:lpstr>
      <vt:lpstr>Authenticatie</vt:lpstr>
      <vt:lpstr>Flawed TCP/IP model</vt:lpstr>
      <vt:lpstr>Wat hebben we al?</vt:lpstr>
      <vt:lpstr>Mechanisme van spoofing: intro</vt:lpstr>
      <vt:lpstr>Spoofing-mech</vt:lpstr>
      <vt:lpstr>Spoofing-mech</vt:lpstr>
      <vt:lpstr>(Initial) SeqNr raden</vt:lpstr>
      <vt:lpstr>Geschikter gat (backdoor) creëren</vt:lpstr>
      <vt:lpstr>Hoe vaak komen spoofingaanvallen voor?</vt:lpstr>
      <vt:lpstr>Ingredienten geslaagde spoofing</vt:lpstr>
      <vt:lpstr>IP-spoofing voorkomen</vt:lpstr>
      <vt:lpstr>ARP Spoofing (Poisoning)</vt:lpstr>
      <vt:lpstr>ARP spoofing</vt:lpstr>
      <vt:lpstr>ARP spoofing</vt:lpstr>
      <vt:lpstr>DNS-Spoofing</vt:lpstr>
      <vt:lpstr>Webspoofing</vt:lpstr>
      <vt:lpstr>Webspoofing</vt:lpstr>
      <vt:lpstr>Webspoofing</vt:lpstr>
      <vt:lpstr>Webspoofing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Spoofing</dc:title>
  <dc:creator/>
  <cp:lastModifiedBy>Bram Heyns</cp:lastModifiedBy>
  <cp:revision>57</cp:revision>
  <dcterms:created xsi:type="dcterms:W3CDTF">2006-08-16T00:00:00Z</dcterms:created>
  <dcterms:modified xsi:type="dcterms:W3CDTF">2016-02-16T12:15:46Z</dcterms:modified>
</cp:coreProperties>
</file>