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5" r:id="rId2"/>
    <p:sldId id="256" r:id="rId3"/>
    <p:sldId id="257" r:id="rId4"/>
    <p:sldId id="258" r:id="rId5"/>
    <p:sldId id="262" r:id="rId6"/>
    <p:sldId id="259" r:id="rId7"/>
    <p:sldId id="260" r:id="rId8"/>
    <p:sldId id="263" r:id="rId9"/>
    <p:sldId id="404" r:id="rId10"/>
    <p:sldId id="406" r:id="rId11"/>
    <p:sldId id="405" r:id="rId12"/>
    <p:sldId id="407" r:id="rId13"/>
    <p:sldId id="408" r:id="rId14"/>
    <p:sldId id="410" r:id="rId15"/>
    <p:sldId id="411" r:id="rId16"/>
    <p:sldId id="409" r:id="rId17"/>
    <p:sldId id="413" r:id="rId18"/>
    <p:sldId id="41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E913-0DAB-43FF-9336-E83A77D633F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FB28-DAA7-43F5-95A4-E24CD050FE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57400" y="2209800"/>
            <a:ext cx="6553200" cy="3230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Management &amp; SIEM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Mythes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2" descr="E:\Dropbox\PXL-IT Team\stijlgidsen\PXL\sjablonen\logo_pxl_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965960" cy="12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Evolutie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SIEM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52879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SIEM = Security Information and Event Management</a:t>
            </a:r>
          </a:p>
          <a:p>
            <a:pPr lvl="1"/>
            <a:r>
              <a:rPr lang="en-US" dirty="0" err="1" smtClean="0"/>
              <a:t>Bestaat</a:t>
            </a:r>
            <a:r>
              <a:rPr lang="en-US" dirty="0" smtClean="0"/>
              <a:t> </a:t>
            </a:r>
            <a:r>
              <a:rPr lang="en-US" dirty="0" err="1" smtClean="0"/>
              <a:t>eigenlijk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2 </a:t>
            </a:r>
            <a:r>
              <a:rPr lang="en-US" dirty="0" err="1" smtClean="0"/>
              <a:t>delen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SIM: Security Information Management</a:t>
            </a:r>
          </a:p>
          <a:p>
            <a:pPr lvl="3"/>
            <a:r>
              <a:rPr lang="en-US" dirty="0" err="1" smtClean="0"/>
              <a:t>Eigenlijk</a:t>
            </a:r>
            <a:r>
              <a:rPr lang="en-US" dirty="0" smtClean="0"/>
              <a:t> is </a:t>
            </a:r>
            <a:r>
              <a:rPr lang="en-US" dirty="0" err="1" smtClean="0"/>
              <a:t>dit</a:t>
            </a:r>
            <a:r>
              <a:rPr lang="en-US" dirty="0" smtClean="0"/>
              <a:t> Log Management, maar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specifiek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security </a:t>
            </a:r>
            <a:r>
              <a:rPr lang="en-US" dirty="0" err="1" smtClean="0"/>
              <a:t>doeleinden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‘</a:t>
            </a:r>
            <a:r>
              <a:rPr lang="en-US" i="1" dirty="0" err="1" smtClean="0">
                <a:solidFill>
                  <a:srgbClr val="7030A0"/>
                </a:solidFill>
              </a:rPr>
              <a:t>historische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</a:rPr>
              <a:t>analyse</a:t>
            </a:r>
            <a:r>
              <a:rPr lang="en-US" dirty="0" smtClean="0"/>
              <a:t>’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pPr lvl="3"/>
            <a:r>
              <a:rPr lang="en-US" dirty="0" err="1" smtClean="0"/>
              <a:t>Dus</a:t>
            </a:r>
            <a:r>
              <a:rPr lang="en-US" dirty="0" smtClean="0"/>
              <a:t> long-term storage, </a:t>
            </a:r>
            <a:r>
              <a:rPr lang="en-US" dirty="0" err="1" smtClean="0"/>
              <a:t>analyse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rapportering</a:t>
            </a:r>
            <a:r>
              <a:rPr lang="en-US" dirty="0" smtClean="0"/>
              <a:t> van logs </a:t>
            </a:r>
            <a:r>
              <a:rPr lang="en-US" dirty="0" err="1" smtClean="0"/>
              <a:t>voor</a:t>
            </a:r>
            <a:r>
              <a:rPr lang="en-US" dirty="0" smtClean="0"/>
              <a:t> security </a:t>
            </a:r>
            <a:r>
              <a:rPr lang="en-US" dirty="0" err="1" smtClean="0"/>
              <a:t>doeleinden</a:t>
            </a:r>
            <a:r>
              <a:rPr lang="en-US" dirty="0" smtClean="0"/>
              <a:t> (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attack </a:t>
            </a:r>
            <a:r>
              <a:rPr lang="en-US" dirty="0" err="1" smtClean="0"/>
              <a:t>bv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SEM: Security Event Management</a:t>
            </a:r>
          </a:p>
          <a:p>
            <a:pPr lvl="3"/>
            <a:r>
              <a:rPr lang="en-US" dirty="0" smtClean="0">
                <a:solidFill>
                  <a:srgbClr val="7030A0"/>
                </a:solidFill>
              </a:rPr>
              <a:t>Real time monitoring (dashboards)</a:t>
            </a:r>
            <a:r>
              <a:rPr lang="en-US" dirty="0" smtClean="0"/>
              <a:t> van events, </a:t>
            </a:r>
            <a:r>
              <a:rPr lang="en-US" dirty="0" err="1" smtClean="0">
                <a:solidFill>
                  <a:srgbClr val="7030A0"/>
                </a:solidFill>
              </a:rPr>
              <a:t>correlatie</a:t>
            </a:r>
            <a:r>
              <a:rPr lang="en-US" dirty="0" smtClean="0">
                <a:solidFill>
                  <a:srgbClr val="7030A0"/>
                </a:solidFill>
              </a:rPr>
              <a:t> van events</a:t>
            </a:r>
          </a:p>
          <a:p>
            <a:pPr lvl="3"/>
            <a:r>
              <a:rPr lang="en-US" dirty="0" smtClean="0"/>
              <a:t>Is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eigenlijk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‘</a:t>
            </a:r>
            <a:r>
              <a:rPr lang="en-US" dirty="0" err="1" smtClean="0"/>
              <a:t>hoger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’, logs </a:t>
            </a:r>
            <a:r>
              <a:rPr lang="en-US" dirty="0" err="1" smtClean="0"/>
              <a:t>moeten</a:t>
            </a:r>
            <a:r>
              <a:rPr lang="en-US" dirty="0" smtClean="0"/>
              <a:t> nu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om attacks in real time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detecteren</a:t>
            </a:r>
            <a:r>
              <a:rPr lang="en-US" dirty="0" smtClean="0"/>
              <a:t> (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attack </a:t>
            </a:r>
            <a:r>
              <a:rPr lang="en-US" dirty="0" err="1" smtClean="0"/>
              <a:t>bv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 smtClean="0"/>
              <a:t>Correlatie</a:t>
            </a:r>
            <a:r>
              <a:rPr lang="en-US" dirty="0" smtClean="0"/>
              <a:t> van </a:t>
            </a:r>
            <a:r>
              <a:rPr lang="en-US" dirty="0" err="1" smtClean="0"/>
              <a:t>alle</a:t>
            </a:r>
            <a:r>
              <a:rPr lang="en-US" dirty="0" smtClean="0"/>
              <a:t> data (</a:t>
            </a:r>
            <a:r>
              <a:rPr lang="en-US" dirty="0" smtClean="0">
                <a:solidFill>
                  <a:srgbClr val="7030A0"/>
                </a:solidFill>
              </a:rPr>
              <a:t>context</a:t>
            </a:r>
            <a:r>
              <a:rPr lang="en-US" dirty="0" smtClean="0"/>
              <a:t>) is </a:t>
            </a:r>
            <a:r>
              <a:rPr lang="en-US" dirty="0" err="1" smtClean="0"/>
              <a:t>nodig</a:t>
            </a:r>
            <a:r>
              <a:rPr lang="en-US" dirty="0" smtClean="0"/>
              <a:t> om real time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en-US" dirty="0" smtClean="0"/>
          </a:p>
          <a:p>
            <a:pPr lvl="4"/>
            <a:r>
              <a:rPr lang="en-US" dirty="0" smtClean="0">
                <a:solidFill>
                  <a:srgbClr val="7030A0"/>
                </a:solidFill>
              </a:rPr>
              <a:t>Context data </a:t>
            </a:r>
            <a:r>
              <a:rPr lang="en-US" dirty="0" err="1" smtClean="0">
                <a:solidFill>
                  <a:srgbClr val="7030A0"/>
                </a:solidFill>
              </a:rPr>
              <a:t>nodig</a:t>
            </a:r>
            <a:r>
              <a:rPr lang="en-US" dirty="0" smtClean="0"/>
              <a:t>: nu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syslogs</a:t>
            </a:r>
            <a:r>
              <a:rPr lang="en-US" dirty="0" smtClean="0"/>
              <a:t>, maar </a:t>
            </a:r>
            <a:r>
              <a:rPr lang="en-US" dirty="0" err="1" smtClean="0"/>
              <a:t>ook</a:t>
            </a:r>
            <a:r>
              <a:rPr lang="en-US" dirty="0" smtClean="0"/>
              <a:t> user accounts, SNMP data, Firewall events, IDS/IPS data, AD data… </a:t>
            </a:r>
            <a:r>
              <a:rPr lang="en-US" dirty="0" err="1" smtClean="0"/>
              <a:t>allerlei</a:t>
            </a:r>
            <a:r>
              <a:rPr lang="en-US" dirty="0" smtClean="0"/>
              <a:t> </a:t>
            </a:r>
            <a:r>
              <a:rPr lang="en-US" dirty="0" err="1" smtClean="0"/>
              <a:t>soorten</a:t>
            </a:r>
            <a:r>
              <a:rPr lang="en-US" dirty="0" smtClean="0"/>
              <a:t> machine generated code</a:t>
            </a:r>
          </a:p>
          <a:p>
            <a:pPr lvl="4"/>
            <a:r>
              <a:rPr lang="en-US" dirty="0" smtClean="0"/>
              <a:t>Al die data </a:t>
            </a:r>
            <a:r>
              <a:rPr lang="en-US" dirty="0" err="1" smtClean="0"/>
              <a:t>moet</a:t>
            </a:r>
            <a:r>
              <a:rPr lang="en-US" dirty="0" smtClean="0"/>
              <a:t> nu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genormaliseerd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6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p-performance.co.uk/images/productimages/large/Log%20&amp;%20Event%20Management%20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2612"/>
            <a:ext cx="7924800" cy="68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9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704521"/>
          </a:xfrm>
        </p:spPr>
      </p:pic>
    </p:spTree>
    <p:extLst>
      <p:ext uri="{BB962C8B-B14F-4D97-AF65-F5344CB8AC3E}">
        <p14:creationId xmlns:p14="http://schemas.microsoft.com/office/powerpoint/2010/main" val="38463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Normalisatie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Correlatie</a:t>
            </a:r>
            <a:r>
              <a:rPr lang="en-US" dirty="0" smtClean="0"/>
              <a:t> van data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3896666"/>
            <a:ext cx="5486400" cy="2987040"/>
          </a:xfrm>
          <a:prstGeom prst="rect">
            <a:avLst/>
          </a:prstGeom>
        </p:spPr>
      </p:pic>
      <p:pic>
        <p:nvPicPr>
          <p:cNvPr id="7" name="Picture 2" descr="http://kpcbweb2.s3.amazonaws.com/companies/452/logo/original/AV.Logo.Icon_Type.2color.PMS.png?13662400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0186"/>
            <a:ext cx="2164928" cy="13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8126"/>
            <a:ext cx="9144000" cy="2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pic>
        <p:nvPicPr>
          <p:cNvPr id="4098" name="Picture 2" descr="http://2.bp.blogspot.com/-JUW2V2Z2o20/UR-2q5rW4ZI/AAAAAAAAPQQ/drDkfXfy6zM/s1600/AlienVaul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" y="914401"/>
            <a:ext cx="4720728" cy="34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overall2.splunk.com/web_assets/screenshots/screenshot_ES_security_posture_dashboard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3366820"/>
            <a:ext cx="5257800" cy="34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SIEM: </a:t>
            </a:r>
            <a:r>
              <a:rPr lang="en-US" sz="3100" dirty="0"/>
              <a:t>https://www.youtube.com/watch?v=N2adb6HJfwg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580" y="1752600"/>
            <a:ext cx="72488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7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Big Data SIEM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Internet of (Every)Things</a:t>
            </a:r>
          </a:p>
          <a:p>
            <a:pPr lvl="1"/>
            <a:r>
              <a:rPr lang="en-US" dirty="0" smtClean="0"/>
              <a:t>Meer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devices op het network</a:t>
            </a:r>
          </a:p>
          <a:p>
            <a:pPr lvl="1"/>
            <a:r>
              <a:rPr lang="en-US" dirty="0" err="1" smtClean="0"/>
              <a:t>Ieder</a:t>
            </a:r>
            <a:r>
              <a:rPr lang="en-US" dirty="0" smtClean="0"/>
              <a:t> device </a:t>
            </a:r>
            <a:r>
              <a:rPr lang="en-US" dirty="0" err="1" smtClean="0"/>
              <a:t>genereert</a:t>
            </a:r>
            <a:r>
              <a:rPr lang="en-US" dirty="0" smtClean="0"/>
              <a:t> context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logs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zelfs</a:t>
            </a:r>
            <a:r>
              <a:rPr lang="en-US" dirty="0" smtClean="0"/>
              <a:t> heel </a:t>
            </a:r>
            <a:r>
              <a:rPr lang="en-US" dirty="0" err="1" smtClean="0"/>
              <a:t>specifieke</a:t>
            </a:r>
            <a:r>
              <a:rPr lang="en-US" dirty="0" smtClean="0"/>
              <a:t> app-specific logs)</a:t>
            </a:r>
          </a:p>
          <a:p>
            <a:pPr lvl="1"/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enorme</a:t>
            </a:r>
            <a:r>
              <a:rPr lang="en-US" dirty="0" smtClean="0"/>
              <a:t> berg </a:t>
            </a:r>
            <a:r>
              <a:rPr lang="en-US" dirty="0" err="1" smtClean="0"/>
              <a:t>aan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Big Data tools – Data Mining tools </a:t>
            </a:r>
            <a:r>
              <a:rPr lang="en-US" dirty="0" err="1" smtClean="0"/>
              <a:t>nodig</a:t>
            </a:r>
            <a:r>
              <a:rPr lang="en-US" dirty="0" smtClean="0"/>
              <a:t> om al die data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nuttige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verwerken</a:t>
            </a:r>
            <a:endParaRPr lang="en-US" dirty="0" smtClean="0"/>
          </a:p>
          <a:p>
            <a:pPr lvl="2"/>
            <a:r>
              <a:rPr lang="en-US" dirty="0" smtClean="0"/>
              <a:t>Security events </a:t>
            </a:r>
            <a:r>
              <a:rPr lang="en-US" dirty="0" err="1" smtClean="0"/>
              <a:t>maken</a:t>
            </a:r>
            <a:r>
              <a:rPr lang="en-US" dirty="0" smtClean="0"/>
              <a:t> maar </a:t>
            </a:r>
            <a:r>
              <a:rPr lang="en-US" dirty="0" err="1" smtClean="0"/>
              <a:t>een</a:t>
            </a:r>
            <a:r>
              <a:rPr lang="en-US" dirty="0" smtClean="0"/>
              <a:t> heel </a:t>
            </a:r>
            <a:r>
              <a:rPr lang="en-US" dirty="0" err="1" smtClean="0"/>
              <a:t>klein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van die mountain of data</a:t>
            </a:r>
          </a:p>
          <a:p>
            <a:pPr lvl="2"/>
            <a:r>
              <a:rPr lang="en-US" dirty="0" smtClean="0"/>
              <a:t>Real time analysis </a:t>
            </a:r>
            <a:r>
              <a:rPr lang="en-US" dirty="0" err="1" smtClean="0"/>
              <a:t>vergt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heel </a:t>
            </a:r>
            <a:r>
              <a:rPr lang="en-US" dirty="0" err="1" smtClean="0"/>
              <a:t>wat</a:t>
            </a:r>
            <a:r>
              <a:rPr lang="en-US" dirty="0" smtClean="0"/>
              <a:t> processing power</a:t>
            </a:r>
          </a:p>
          <a:p>
            <a:pPr lvl="2"/>
            <a:r>
              <a:rPr lang="en-US" dirty="0" err="1" smtClean="0"/>
              <a:t>Goede</a:t>
            </a:r>
            <a:r>
              <a:rPr lang="en-US" dirty="0" smtClean="0"/>
              <a:t> </a:t>
            </a:r>
            <a:r>
              <a:rPr lang="en-US" dirty="0" err="1" smtClean="0"/>
              <a:t>visualisaties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Big Data tools </a:t>
            </a:r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om security events </a:t>
            </a:r>
            <a:r>
              <a:rPr lang="en-US" dirty="0" err="1" smtClean="0"/>
              <a:t>eruit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endParaRPr lang="en-US" dirty="0" smtClean="0"/>
          </a:p>
          <a:p>
            <a:pPr lvl="1"/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heel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mogelijkheden</a:t>
            </a:r>
            <a:r>
              <a:rPr lang="en-US" dirty="0" smtClean="0"/>
              <a:t> om non-security events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filteren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de data, om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inzichten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in het </a:t>
            </a:r>
            <a:r>
              <a:rPr lang="en-US" dirty="0" err="1" smtClean="0"/>
              <a:t>gebruik</a:t>
            </a:r>
            <a:r>
              <a:rPr lang="en-US" dirty="0" smtClean="0"/>
              <a:t> van de </a:t>
            </a:r>
            <a:r>
              <a:rPr lang="en-US" dirty="0" err="1" smtClean="0"/>
              <a:t>infrastructuur</a:t>
            </a:r>
            <a:r>
              <a:rPr lang="en-US" dirty="0" smtClean="0"/>
              <a:t>, </a:t>
            </a:r>
            <a:r>
              <a:rPr lang="en-US" dirty="0" err="1" smtClean="0"/>
              <a:t>optimalisatie</a:t>
            </a:r>
            <a:r>
              <a:rPr lang="en-US" dirty="0" smtClean="0"/>
              <a:t> van de servers, user account </a:t>
            </a:r>
            <a:r>
              <a:rPr lang="en-US" dirty="0" err="1" smtClean="0"/>
              <a:t>beheer</a:t>
            </a:r>
            <a:r>
              <a:rPr lang="en-US" dirty="0" smtClean="0"/>
              <a:t>, </a:t>
            </a:r>
            <a:r>
              <a:rPr lang="en-US" dirty="0" err="1" smtClean="0"/>
              <a:t>e.d</a:t>
            </a:r>
            <a:r>
              <a:rPr lang="en-US" dirty="0" smtClean="0"/>
              <a:t>. = </a:t>
            </a:r>
            <a:r>
              <a:rPr lang="en-US" dirty="0" smtClean="0">
                <a:solidFill>
                  <a:srgbClr val="00B050"/>
                </a:solidFill>
              </a:rPr>
              <a:t>Operational Intelligence</a:t>
            </a:r>
          </a:p>
          <a:p>
            <a:r>
              <a:rPr lang="en-US" dirty="0" err="1" smtClean="0"/>
              <a:t>Beste</a:t>
            </a:r>
            <a:r>
              <a:rPr lang="en-US" dirty="0" smtClean="0"/>
              <a:t> Big Data Engine van het moment: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Splunk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err="1" smtClean="0"/>
              <a:t>Splunk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om met </a:t>
            </a:r>
            <a:r>
              <a:rPr lang="en-US" dirty="0" err="1" smtClean="0"/>
              <a:t>gelijk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text data</a:t>
            </a:r>
          </a:p>
          <a:p>
            <a:pPr lvl="2"/>
            <a:r>
              <a:rPr lang="en-US" dirty="0" err="1" smtClean="0"/>
              <a:t>Doet</a:t>
            </a:r>
            <a:r>
              <a:rPr lang="en-US" dirty="0" smtClean="0"/>
              <a:t> indexing op basis van key/value pairs, </a:t>
            </a:r>
            <a:r>
              <a:rPr lang="en-US" dirty="0" err="1" smtClean="0"/>
              <a:t>zodat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search </a:t>
            </a:r>
            <a:r>
              <a:rPr lang="en-US" dirty="0" err="1" smtClean="0"/>
              <a:t>gemakkelijk</a:t>
            </a:r>
            <a:r>
              <a:rPr lang="en-US" dirty="0" smtClean="0"/>
              <a:t> is</a:t>
            </a:r>
          </a:p>
          <a:p>
            <a:pPr lvl="2"/>
            <a:r>
              <a:rPr lang="en-US" dirty="0" err="1" smtClean="0"/>
              <a:t>Bestaan</a:t>
            </a:r>
            <a:r>
              <a:rPr lang="en-US" dirty="0" smtClean="0"/>
              <a:t> heel </a:t>
            </a:r>
            <a:r>
              <a:rPr lang="en-US" dirty="0" err="1" smtClean="0"/>
              <a:t>veel</a:t>
            </a:r>
            <a:r>
              <a:rPr lang="en-US" dirty="0" smtClean="0"/>
              <a:t> plugins </a:t>
            </a:r>
            <a:r>
              <a:rPr lang="en-US" dirty="0" err="1" smtClean="0"/>
              <a:t>voor</a:t>
            </a:r>
            <a:r>
              <a:rPr lang="en-US" dirty="0" smtClean="0"/>
              <a:t> om </a:t>
            </a:r>
            <a:r>
              <a:rPr lang="en-US" dirty="0" err="1" smtClean="0"/>
              <a:t>nuttige</a:t>
            </a:r>
            <a:r>
              <a:rPr lang="en-US" dirty="0" smtClean="0"/>
              <a:t> searches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visualiseren</a:t>
            </a:r>
            <a:endParaRPr lang="en-US" dirty="0" smtClean="0"/>
          </a:p>
          <a:p>
            <a:pPr lvl="3"/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Big Data SIEM, </a:t>
            </a:r>
            <a:r>
              <a:rPr lang="en-US" dirty="0" err="1" smtClean="0"/>
              <a:t>bv</a:t>
            </a:r>
            <a:r>
              <a:rPr lang="en-US" dirty="0" smtClean="0"/>
              <a:t> met plugins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AlienVault</a:t>
            </a:r>
            <a:endParaRPr lang="en-US" dirty="0"/>
          </a:p>
        </p:txBody>
      </p:sp>
      <p:pic>
        <p:nvPicPr>
          <p:cNvPr id="4" name="Picture 4" descr="https://www.okta.com/blog/wp-content/uploads/2014/01/logo_splunk_white_hig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98" y="5105400"/>
            <a:ext cx="1915502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1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Data</a:t>
            </a:r>
            <a:r>
              <a:rPr lang="en-US" dirty="0" smtClean="0"/>
              <a:t>: </a:t>
            </a:r>
            <a:r>
              <a:rPr lang="en-US" sz="3100" dirty="0" smtClean="0"/>
              <a:t>https</a:t>
            </a:r>
            <a:r>
              <a:rPr lang="en-US" sz="3100" dirty="0"/>
              <a:t>://www.youtube.com/watch?v=3YEE3RfXVVA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54" y="1600200"/>
            <a:ext cx="71454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Splunk</a:t>
            </a:r>
            <a:r>
              <a:rPr lang="en-US" dirty="0" smtClean="0"/>
              <a:t>: </a:t>
            </a:r>
            <a:r>
              <a:rPr lang="en-US" dirty="0"/>
              <a:t>Product Overview: </a:t>
            </a:r>
            <a:r>
              <a:rPr lang="en-US" sz="3100" dirty="0"/>
              <a:t>https://www.youtube.com/watch?v=fTvIb5LcUUU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13" y="1600200"/>
            <a:ext cx="7259173" cy="4525963"/>
          </a:xfrm>
          <a:prstGeom prst="rect">
            <a:avLst/>
          </a:prstGeom>
        </p:spPr>
      </p:pic>
      <p:pic>
        <p:nvPicPr>
          <p:cNvPr id="5" name="Picture 4" descr="https://www.okta.com/blog/wp-content/uploads/2014/01/logo_splunk_white_hig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867400"/>
            <a:ext cx="1915502" cy="7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54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524000"/>
          </a:xfrm>
        </p:spPr>
        <p:txBody>
          <a:bodyPr>
            <a:norm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1. Log Management &amp; SIEM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0"/>
            <a:ext cx="3076575" cy="252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"/>
            <a:ext cx="5983402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kpcbweb2.s3.amazonaws.com/companies/452/logo/original/AV.Logo.Icon_Type.2color.PMS.png?136624006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4352"/>
            <a:ext cx="2164928" cy="13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okta.com/blog/wp-content/uploads/2014/01/logo_splunk_white_hig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98" y="4774544"/>
            <a:ext cx="4340225" cy="16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 Management (LM)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Waarom logs bijhouden?</a:t>
            </a:r>
          </a:p>
          <a:p>
            <a:pPr lvl="1"/>
            <a:r>
              <a:rPr lang="nl-BE" dirty="0" smtClean="0"/>
              <a:t>Logboeken kunnen problemen helpen opsporen, trends weergeven, of anomalieën op het netwerk ontdekken</a:t>
            </a:r>
          </a:p>
          <a:p>
            <a:r>
              <a:rPr lang="nl-BE" dirty="0" smtClean="0"/>
              <a:t>Welke stappen deed een indringer? </a:t>
            </a:r>
            <a:r>
              <a:rPr lang="nl-BE" dirty="0" smtClean="0">
                <a:sym typeface="Wingdings" pitchFamily="2" charset="2"/>
              </a:rPr>
              <a:t></a:t>
            </a:r>
            <a:r>
              <a:rPr lang="nl-BE" dirty="0" smtClean="0">
                <a:solidFill>
                  <a:srgbClr val="0070C0"/>
                </a:solidFill>
              </a:rPr>
              <a:t>logboek</a:t>
            </a:r>
            <a:r>
              <a:rPr lang="nl-BE" dirty="0" smtClean="0"/>
              <a:t>!</a:t>
            </a:r>
          </a:p>
          <a:p>
            <a:pPr lvl="1"/>
            <a:r>
              <a:rPr lang="nl-BE" dirty="0" smtClean="0"/>
              <a:t>Naar rechtzaal tegen indringer: </a:t>
            </a:r>
          </a:p>
          <a:p>
            <a:pPr lvl="2"/>
            <a:r>
              <a:rPr lang="nl-BE" dirty="0" smtClean="0"/>
              <a:t>logboek zeer belangrijk</a:t>
            </a:r>
          </a:p>
          <a:p>
            <a:pPr lvl="3"/>
            <a:r>
              <a:rPr lang="nl-BE" i="1" dirty="0">
                <a:solidFill>
                  <a:srgbClr val="7030A0"/>
                </a:solidFill>
              </a:rPr>
              <a:t>H</a:t>
            </a:r>
            <a:r>
              <a:rPr lang="nl-BE" i="1" dirty="0" smtClean="0">
                <a:solidFill>
                  <a:srgbClr val="7030A0"/>
                </a:solidFill>
              </a:rPr>
              <a:t>acker leert als een van de eerste dingen hoe hij logboeken moet wijzigen om sporen uit te wissen</a:t>
            </a:r>
          </a:p>
          <a:p>
            <a:pPr lvl="3"/>
            <a:r>
              <a:rPr lang="nl-BE" dirty="0" smtClean="0"/>
              <a:t>Is zelfs zo standaard dat er al geautomatiseerde progs voor zijn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rook.net/sites/default/files/images/syslo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29" y="1826602"/>
            <a:ext cx="3007371" cy="24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Logboek strategieën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H</a:t>
            </a:r>
            <a:r>
              <a:rPr lang="nl-BE" dirty="0" smtClean="0"/>
              <a:t>ackers willen uw logboek aanpassen</a:t>
            </a:r>
          </a:p>
          <a:p>
            <a:pPr lvl="1"/>
            <a:r>
              <a:rPr lang="nl-BE" dirty="0" smtClean="0"/>
              <a:t>Bedenk een strategie die moeilijk te omzeilen valt</a:t>
            </a:r>
          </a:p>
          <a:p>
            <a:pPr lvl="2"/>
            <a:r>
              <a:rPr lang="nl-BE" dirty="0" smtClean="0"/>
              <a:t>Schrijf weg op R-DVD</a:t>
            </a:r>
          </a:p>
          <a:p>
            <a:pPr lvl="2"/>
            <a:r>
              <a:rPr lang="nl-BE" dirty="0" smtClean="0"/>
              <a:t>Stuur naar beveiligde logboekserver</a:t>
            </a:r>
          </a:p>
          <a:p>
            <a:pPr lvl="2"/>
            <a:r>
              <a:rPr lang="nl-BE" dirty="0" smtClean="0"/>
              <a:t>...</a:t>
            </a:r>
          </a:p>
          <a:p>
            <a:pPr lvl="1"/>
            <a:r>
              <a:rPr lang="nl-BE" sz="4700" b="1" u="sng" dirty="0" smtClean="0">
                <a:solidFill>
                  <a:srgbClr val="0070C0"/>
                </a:solidFill>
              </a:rPr>
              <a:t>Syslog-protocol!</a:t>
            </a:r>
          </a:p>
          <a:p>
            <a:pPr lvl="2"/>
            <a:r>
              <a:rPr lang="nl-BE" dirty="0" smtClean="0"/>
              <a:t>= Unix service, maar tegenwoordig op alle OS</a:t>
            </a:r>
          </a:p>
          <a:p>
            <a:pPr lvl="2"/>
            <a:r>
              <a:rPr lang="nl-BE" dirty="0" smtClean="0"/>
              <a:t>IETF </a:t>
            </a:r>
            <a:r>
              <a:rPr lang="nl-BE" b="1" u="sng" dirty="0" smtClean="0">
                <a:solidFill>
                  <a:srgbClr val="00B050"/>
                </a:solidFill>
              </a:rPr>
              <a:t>standaard</a:t>
            </a:r>
          </a:p>
          <a:p>
            <a:pPr lvl="2"/>
            <a:r>
              <a:rPr lang="nl-BE" dirty="0" smtClean="0"/>
              <a:t>Door meeste </a:t>
            </a:r>
            <a:r>
              <a:rPr lang="nl-BE" dirty="0" err="1" smtClean="0"/>
              <a:t>network</a:t>
            </a:r>
            <a:r>
              <a:rPr lang="nl-BE" dirty="0" smtClean="0"/>
              <a:t> </a:t>
            </a:r>
            <a:r>
              <a:rPr lang="nl-BE" dirty="0" err="1" smtClean="0"/>
              <a:t>devices</a:t>
            </a:r>
            <a:r>
              <a:rPr lang="nl-BE" dirty="0" smtClean="0"/>
              <a:t> gebruikt</a:t>
            </a:r>
          </a:p>
          <a:p>
            <a:pPr lvl="2"/>
            <a:r>
              <a:rPr lang="nl-BE" dirty="0" smtClean="0"/>
              <a:t>Alle </a:t>
            </a:r>
            <a:r>
              <a:rPr lang="nl-BE" dirty="0" err="1" smtClean="0"/>
              <a:t>network</a:t>
            </a:r>
            <a:r>
              <a:rPr lang="nl-BE" dirty="0" smtClean="0"/>
              <a:t> </a:t>
            </a:r>
            <a:r>
              <a:rPr lang="nl-BE" dirty="0" err="1" smtClean="0"/>
              <a:t>devices</a:t>
            </a:r>
            <a:r>
              <a:rPr lang="nl-BE" dirty="0" smtClean="0"/>
              <a:t> op uw netwerk sturen hun systeemlogboeken (of realtime syslog events) naar een syslog-server (syslogd)</a:t>
            </a:r>
          </a:p>
          <a:p>
            <a:pPr lvl="3"/>
            <a:r>
              <a:rPr lang="nl-BE" dirty="0" smtClean="0"/>
              <a:t>= </a:t>
            </a:r>
            <a:r>
              <a:rPr lang="nl-BE" dirty="0" smtClean="0">
                <a:solidFill>
                  <a:srgbClr val="7030A0"/>
                </a:solidFill>
              </a:rPr>
              <a:t>centrale opslag</a:t>
            </a:r>
          </a:p>
          <a:p>
            <a:pPr lvl="3"/>
            <a:r>
              <a:rPr lang="nl-BE" dirty="0" smtClean="0"/>
              <a:t>Enige verkeer dat toegelaten is naar syslog server is via de UDP poort 514 (syslog poort) – moeilijk om het daar nog te veranderen voor een cracker</a:t>
            </a:r>
          </a:p>
          <a:p>
            <a:pPr lvl="3"/>
            <a:r>
              <a:rPr lang="nl-BE" dirty="0"/>
              <a:t>H</a:t>
            </a:r>
            <a:r>
              <a:rPr lang="nl-BE" dirty="0" smtClean="0"/>
              <a:t>acker kan wel proberen de logs die gemaakt worden op de router bv te veranderen omdat hij het standaard logtool meestal wel kent</a:t>
            </a:r>
          </a:p>
          <a:p>
            <a:pPr lvl="4"/>
            <a:r>
              <a:rPr lang="nl-BE" b="1" i="1" u="sng" dirty="0" smtClean="0">
                <a:solidFill>
                  <a:srgbClr val="00B050"/>
                </a:solidFill>
              </a:rPr>
              <a:t>Gebruik ook log-tools van derden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46652"/>
            <a:ext cx="9165021" cy="577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Logboek strategieën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Goed idee om logboek- en auditgereedschappen van een </a:t>
            </a:r>
            <a:r>
              <a:rPr lang="nl-BE" b="1" u="sng" dirty="0" smtClean="0">
                <a:solidFill>
                  <a:srgbClr val="0070C0"/>
                </a:solidFill>
              </a:rPr>
              <a:t>derde partij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dirty="0" smtClean="0"/>
              <a:t>te gebruiken (</a:t>
            </a:r>
            <a:r>
              <a:rPr lang="nl-BE" i="1" dirty="0" smtClean="0">
                <a:solidFill>
                  <a:srgbClr val="0070C0"/>
                </a:solidFill>
              </a:rPr>
              <a:t>TTP </a:t>
            </a:r>
            <a:r>
              <a:rPr lang="nl-BE" sz="1000" i="1" dirty="0" err="1" smtClean="0">
                <a:solidFill>
                  <a:srgbClr val="0070C0"/>
                </a:solidFill>
              </a:rPr>
              <a:t>trusted</a:t>
            </a:r>
            <a:r>
              <a:rPr lang="nl-BE" sz="1000" i="1" dirty="0" smtClean="0">
                <a:solidFill>
                  <a:srgbClr val="0070C0"/>
                </a:solidFill>
              </a:rPr>
              <a:t> </a:t>
            </a:r>
            <a:r>
              <a:rPr lang="nl-BE" sz="1000" i="1" dirty="0" err="1" smtClean="0">
                <a:solidFill>
                  <a:srgbClr val="0070C0"/>
                </a:solidFill>
              </a:rPr>
              <a:t>third</a:t>
            </a:r>
            <a:r>
              <a:rPr lang="nl-BE" sz="1000" i="1" dirty="0" smtClean="0">
                <a:solidFill>
                  <a:srgbClr val="0070C0"/>
                </a:solidFill>
              </a:rPr>
              <a:t> party</a:t>
            </a:r>
            <a:r>
              <a:rPr lang="nl-BE" dirty="0" smtClean="0"/>
              <a:t>)</a:t>
            </a:r>
          </a:p>
          <a:p>
            <a:pPr lvl="1"/>
            <a:r>
              <a:rPr lang="nl-BE" dirty="0"/>
              <a:t>I</a:t>
            </a:r>
            <a:r>
              <a:rPr lang="nl-BE" dirty="0" smtClean="0"/>
              <a:t>n combi met de standaard-loggereedschappen op uw systeem</a:t>
            </a:r>
          </a:p>
          <a:p>
            <a:pPr lvl="2"/>
            <a:r>
              <a:rPr lang="nl-BE" dirty="0"/>
              <a:t>H</a:t>
            </a:r>
            <a:r>
              <a:rPr lang="nl-BE" dirty="0" smtClean="0"/>
              <a:t>ackers kennen meestal de standaard logboeksystemen van OS, meestal niet die van derden</a:t>
            </a:r>
          </a:p>
          <a:p>
            <a:pPr lvl="1"/>
            <a:r>
              <a:rPr lang="nl-BE" dirty="0" smtClean="0"/>
              <a:t>Onafhankelijk logboekprog stelt zijn logs onafhankelijk samen (gebruikt de logs van uw OS niet, maar doet het allemaal zelf)</a:t>
            </a:r>
          </a:p>
          <a:p>
            <a:pPr lvl="2"/>
            <a:r>
              <a:rPr lang="nl-BE" dirty="0" smtClean="0">
                <a:solidFill>
                  <a:srgbClr val="00B050"/>
                </a:solidFill>
              </a:rPr>
              <a:t>Je kan dan de 2 logboeken vergelijken </a:t>
            </a:r>
            <a:r>
              <a:rPr lang="nl-BE" dirty="0" smtClean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nl-BE" dirty="0" smtClean="0">
                <a:solidFill>
                  <a:srgbClr val="00B050"/>
                </a:solidFill>
              </a:rPr>
              <a:t> verschil = </a:t>
            </a:r>
            <a:r>
              <a:rPr lang="nl-BE" dirty="0">
                <a:solidFill>
                  <a:srgbClr val="00B050"/>
                </a:solidFill>
              </a:rPr>
              <a:t>H</a:t>
            </a:r>
            <a:r>
              <a:rPr lang="nl-BE" dirty="0" smtClean="0">
                <a:solidFill>
                  <a:srgbClr val="00B050"/>
                </a:solidFill>
              </a:rPr>
              <a:t>acker!</a:t>
            </a:r>
          </a:p>
          <a:p>
            <a:pPr lvl="3"/>
            <a:r>
              <a:rPr lang="nl-BE" dirty="0" smtClean="0"/>
              <a:t>Is dus een soort van </a:t>
            </a:r>
            <a:r>
              <a:rPr lang="nl-BE" dirty="0" smtClean="0">
                <a:solidFill>
                  <a:srgbClr val="7030A0"/>
                </a:solidFill>
              </a:rPr>
              <a:t>integriteitscontrole</a:t>
            </a:r>
          </a:p>
          <a:p>
            <a:pPr lvl="4"/>
            <a:r>
              <a:rPr lang="nl-BE" dirty="0" smtClean="0">
                <a:solidFill>
                  <a:srgbClr val="7030A0"/>
                </a:solidFill>
              </a:rPr>
              <a:t>Host IDS: </a:t>
            </a:r>
            <a:r>
              <a:rPr lang="nl-BE" dirty="0" err="1" smtClean="0">
                <a:solidFill>
                  <a:srgbClr val="7030A0"/>
                </a:solidFill>
              </a:rPr>
              <a:t>Tripwire</a:t>
            </a:r>
            <a:r>
              <a:rPr lang="nl-BE" dirty="0" smtClean="0">
                <a:solidFill>
                  <a:srgbClr val="7030A0"/>
                </a:solidFill>
              </a:rPr>
              <a:t> / </a:t>
            </a:r>
            <a:r>
              <a:rPr lang="nl-BE" dirty="0" err="1" smtClean="0">
                <a:solidFill>
                  <a:srgbClr val="7030A0"/>
                </a:solidFill>
              </a:rPr>
              <a:t>Ossec</a:t>
            </a:r>
            <a:endParaRPr lang="nl-BE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Logprogs</a:t>
            </a:r>
            <a:r>
              <a:rPr lang="nl-BE" dirty="0" smtClean="0"/>
              <a:t> en analyseprogs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Er bestaan progs die niet alleen de logs produceren, maar ook </a:t>
            </a:r>
            <a:r>
              <a:rPr lang="nl-BE" dirty="0" smtClean="0">
                <a:solidFill>
                  <a:srgbClr val="0070C0"/>
                </a:solidFill>
              </a:rPr>
              <a:t>analyseren</a:t>
            </a:r>
          </a:p>
          <a:p>
            <a:pPr lvl="1"/>
            <a:r>
              <a:rPr lang="nl-BE" dirty="0" smtClean="0"/>
              <a:t>uit die analyse een </a:t>
            </a:r>
            <a:r>
              <a:rPr lang="nl-BE" u="sng" dirty="0" smtClean="0">
                <a:solidFill>
                  <a:srgbClr val="0070C0"/>
                </a:solidFill>
              </a:rPr>
              <a:t>rapport</a:t>
            </a:r>
            <a:r>
              <a:rPr lang="nl-BE" u="sng" dirty="0" smtClean="0"/>
              <a:t> genereren</a:t>
            </a:r>
          </a:p>
          <a:p>
            <a:r>
              <a:rPr lang="nl-BE" dirty="0" smtClean="0">
                <a:solidFill>
                  <a:srgbClr val="7030A0"/>
                </a:solidFill>
              </a:rPr>
              <a:t>Door standaard te gebruiken</a:t>
            </a:r>
            <a:r>
              <a:rPr lang="nl-BE" dirty="0" smtClean="0"/>
              <a:t>, </a:t>
            </a:r>
            <a:r>
              <a:rPr lang="nl-BE" dirty="0" smtClean="0">
                <a:solidFill>
                  <a:srgbClr val="00B050"/>
                </a:solidFill>
              </a:rPr>
              <a:t>syslog</a:t>
            </a:r>
          </a:p>
          <a:p>
            <a:pPr lvl="1"/>
            <a:r>
              <a:rPr lang="nl-BE" dirty="0" smtClean="0"/>
              <a:t>Analyse wordt veel gemakkelijker-overzichtelijker</a:t>
            </a:r>
          </a:p>
          <a:p>
            <a:pPr lvl="2"/>
            <a:r>
              <a:rPr lang="nl-BE" dirty="0" smtClean="0"/>
              <a:t>Trends worden duidelijker</a:t>
            </a:r>
          </a:p>
          <a:p>
            <a:pPr lvl="1"/>
            <a:r>
              <a:rPr lang="nl-BE" dirty="0" smtClean="0"/>
              <a:t>Kan nu AI (artificiele intelligentie) op worden toegepast om aanvals-patronen te herkennen</a:t>
            </a:r>
          </a:p>
          <a:p>
            <a:pPr lvl="2"/>
            <a:r>
              <a:rPr lang="nl-BE" dirty="0" smtClean="0"/>
              <a:t>Het geheel wordt dan in principe een soort van intrusiedetectie systeem!</a:t>
            </a:r>
          </a:p>
          <a:p>
            <a:pPr lvl="2"/>
            <a:r>
              <a:rPr lang="nl-BE" dirty="0" smtClean="0"/>
              <a:t>Start van de evolutie naar SIEM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Syslog</a:t>
            </a:r>
            <a:r>
              <a:rPr lang="nl-BE" dirty="0" smtClean="0"/>
              <a:t> was dus</a:t>
            </a:r>
          </a:p>
          <a:p>
            <a:pPr lvl="1"/>
            <a:r>
              <a:rPr lang="nl-BE" i="1" u="sng" dirty="0" smtClean="0">
                <a:solidFill>
                  <a:srgbClr val="0070C0"/>
                </a:solidFill>
              </a:rPr>
              <a:t>Standaard</a:t>
            </a:r>
            <a:r>
              <a:rPr lang="nl-BE" dirty="0" smtClean="0">
                <a:solidFill>
                  <a:srgbClr val="0070C0"/>
                </a:solidFill>
              </a:rPr>
              <a:t> voor het forwarden van logbestanden naar een centrale server via IP netwerk</a:t>
            </a:r>
            <a:endParaRPr lang="nl-BE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36674" cy="65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theitsmreview.com/wp-content/uploads/2014/04/solarwinds-inc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"/>
            <a:ext cx="5026025" cy="12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762000"/>
          </a:xfrm>
        </p:spPr>
        <p:txBody>
          <a:bodyPr/>
          <a:lstStyle/>
          <a:p>
            <a:r>
              <a:rPr lang="en-US" dirty="0" err="1" smtClean="0"/>
              <a:t>Samenvatting</a:t>
            </a:r>
            <a:r>
              <a:rPr lang="en-US" dirty="0" smtClean="0"/>
              <a:t> Log Management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Log Management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Verzamelen</a:t>
            </a:r>
            <a:r>
              <a:rPr lang="en-US" dirty="0" smtClean="0"/>
              <a:t> van </a:t>
            </a:r>
            <a:r>
              <a:rPr lang="en-US" dirty="0" err="1" smtClean="0"/>
              <a:t>grote</a:t>
            </a:r>
            <a:r>
              <a:rPr lang="en-US" dirty="0" smtClean="0"/>
              <a:t> </a:t>
            </a:r>
            <a:r>
              <a:rPr lang="en-US" dirty="0" err="1" smtClean="0"/>
              <a:t>hoeveelheden</a:t>
            </a:r>
            <a:r>
              <a:rPr lang="en-US" dirty="0" smtClean="0"/>
              <a:t> logs (log collection)</a:t>
            </a:r>
          </a:p>
          <a:p>
            <a:pPr lvl="1"/>
            <a:r>
              <a:rPr lang="en-US" dirty="0" smtClean="0"/>
              <a:t>Logs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centrale</a:t>
            </a:r>
            <a:r>
              <a:rPr lang="en-US" dirty="0" smtClean="0">
                <a:solidFill>
                  <a:srgbClr val="00B050"/>
                </a:solidFill>
              </a:rPr>
              <a:t> server </a:t>
            </a:r>
            <a:r>
              <a:rPr lang="en-US" dirty="0" err="1" smtClean="0"/>
              <a:t>sturen</a:t>
            </a:r>
            <a:r>
              <a:rPr lang="en-US" dirty="0" smtClean="0"/>
              <a:t> (centralized aggregation)</a:t>
            </a:r>
          </a:p>
          <a:p>
            <a:pPr lvl="1"/>
            <a:r>
              <a:rPr lang="en-US" dirty="0" smtClean="0"/>
              <a:t>Logs </a:t>
            </a:r>
            <a:r>
              <a:rPr lang="en-US" dirty="0" err="1" smtClean="0">
                <a:solidFill>
                  <a:srgbClr val="00B050"/>
                </a:solidFill>
              </a:rPr>
              <a:t>analyseren</a:t>
            </a:r>
            <a:r>
              <a:rPr lang="en-US" dirty="0" smtClean="0">
                <a:solidFill>
                  <a:srgbClr val="00B050"/>
                </a:solidFill>
              </a:rPr>
              <a:t> / </a:t>
            </a:r>
            <a:r>
              <a:rPr lang="en-US" dirty="0" err="1" smtClean="0">
                <a:solidFill>
                  <a:srgbClr val="00B050"/>
                </a:solidFill>
              </a:rPr>
              <a:t>searchen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om </a:t>
            </a:r>
            <a:r>
              <a:rPr lang="en-US" dirty="0" smtClean="0">
                <a:solidFill>
                  <a:srgbClr val="00B050"/>
                </a:solidFill>
              </a:rPr>
              <a:t>rapport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genereren</a:t>
            </a:r>
            <a:r>
              <a:rPr lang="en-US" dirty="0" smtClean="0"/>
              <a:t> (analysis and reporting)</a:t>
            </a:r>
          </a:p>
          <a:p>
            <a:pPr lvl="1"/>
            <a:r>
              <a:rPr lang="en-US" dirty="0" smtClean="0"/>
              <a:t>Logs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en-US" dirty="0" err="1" smtClean="0"/>
              <a:t>genoeg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bijhouden</a:t>
            </a:r>
            <a:r>
              <a:rPr lang="en-US" dirty="0" smtClean="0"/>
              <a:t>, </a:t>
            </a:r>
            <a:r>
              <a:rPr lang="en-US" dirty="0" err="1" smtClean="0"/>
              <a:t>evt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non-rewritable medium (long term retention)</a:t>
            </a:r>
          </a:p>
          <a:p>
            <a:pPr lvl="2"/>
            <a:r>
              <a:rPr lang="en-US" dirty="0" smtClean="0"/>
              <a:t>Om </a:t>
            </a:r>
            <a:r>
              <a:rPr lang="en-US" dirty="0" err="1" smtClean="0"/>
              <a:t>evt</a:t>
            </a:r>
            <a:r>
              <a:rPr lang="en-US" dirty="0" smtClean="0"/>
              <a:t> </a:t>
            </a:r>
            <a:r>
              <a:rPr lang="en-US" dirty="0" err="1" smtClean="0"/>
              <a:t>gevallen</a:t>
            </a:r>
            <a:r>
              <a:rPr lang="en-US" dirty="0" smtClean="0"/>
              <a:t> van </a:t>
            </a:r>
            <a:r>
              <a:rPr lang="en-US" dirty="0" err="1" smtClean="0"/>
              <a:t>fraude</a:t>
            </a:r>
            <a:r>
              <a:rPr lang="en-US" dirty="0" smtClean="0"/>
              <a:t> of </a:t>
            </a:r>
            <a:r>
              <a:rPr lang="en-US" dirty="0" err="1" smtClean="0"/>
              <a:t>inbraken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bewijzen</a:t>
            </a:r>
            <a:endParaRPr lang="en-US" dirty="0"/>
          </a:p>
        </p:txBody>
      </p:sp>
      <p:pic>
        <p:nvPicPr>
          <p:cNvPr id="2050" name="Picture 2" descr="http://www.ip-performance.co.uk/images/productimages/large/Log%20&amp;%20Event%20Management%20flowchar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65" r="95"/>
          <a:stretch/>
        </p:blipFill>
        <p:spPr bwMode="auto">
          <a:xfrm>
            <a:off x="2209800" y="4431578"/>
            <a:ext cx="5540375" cy="23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</TotalTime>
  <Words>824</Words>
  <Application>Microsoft Office PowerPoint</Application>
  <PresentationFormat>Diavoorstelling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Kantoorthema</vt:lpstr>
      <vt:lpstr>PowerPoint-presentatie</vt:lpstr>
      <vt:lpstr>1. Log Management &amp; SIEM</vt:lpstr>
      <vt:lpstr>Log Management (LM)</vt:lpstr>
      <vt:lpstr>Logboek strategieën</vt:lpstr>
      <vt:lpstr>PowerPoint-presentatie</vt:lpstr>
      <vt:lpstr>Logboek strategieën</vt:lpstr>
      <vt:lpstr>Logprogs en analyseprogs </vt:lpstr>
      <vt:lpstr>PowerPoint-presentatie</vt:lpstr>
      <vt:lpstr>Samenvatting Log Management</vt:lpstr>
      <vt:lpstr>Evolutie naar SIEM</vt:lpstr>
      <vt:lpstr>PowerPoint-presentatie</vt:lpstr>
      <vt:lpstr>PowerPoint-presentatie</vt:lpstr>
      <vt:lpstr>Normalisatie en Correlatie van data</vt:lpstr>
      <vt:lpstr>Dashboards</vt:lpstr>
      <vt:lpstr>SIEM: https://www.youtube.com/watch?v=N2adb6HJfwg</vt:lpstr>
      <vt:lpstr>Big Data SIEM</vt:lpstr>
      <vt:lpstr>Machine Data: https://www.youtube.com/watch?v=3YEE3RfXVVA</vt:lpstr>
      <vt:lpstr>Splunk: Product Overview: https://www.youtube.com/watch?v=fTvIb5LcUUU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/>
  <cp:lastModifiedBy>Bram Heyns</cp:lastModifiedBy>
  <cp:revision>153</cp:revision>
  <dcterms:created xsi:type="dcterms:W3CDTF">2006-08-16T00:00:00Z</dcterms:created>
  <dcterms:modified xsi:type="dcterms:W3CDTF">2016-02-16T12:18:32Z</dcterms:modified>
</cp:coreProperties>
</file>