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6" r:id="rId3"/>
    <p:sldId id="420" r:id="rId4"/>
    <p:sldId id="421" r:id="rId5"/>
    <p:sldId id="428" r:id="rId6"/>
    <p:sldId id="422" r:id="rId7"/>
    <p:sldId id="425" r:id="rId8"/>
    <p:sldId id="426" r:id="rId9"/>
    <p:sldId id="264" r:id="rId10"/>
    <p:sldId id="429" r:id="rId11"/>
    <p:sldId id="423" r:id="rId12"/>
    <p:sldId id="424" r:id="rId13"/>
    <p:sldId id="427" r:id="rId14"/>
    <p:sldId id="430" r:id="rId15"/>
    <p:sldId id="431" r:id="rId16"/>
  </p:sldIdLst>
  <p:sldSz cx="12192000" cy="6858000"/>
  <p:notesSz cx="6858000" cy="35337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DABA6B-F6AB-EDCA-4DC1-950B90F7E2F0}" v="89" dt="2018-10-19T15:33:57.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96" autoAdjust="0"/>
  </p:normalViewPr>
  <p:slideViewPr>
    <p:cSldViewPr snapToGrid="0">
      <p:cViewPr varScale="1">
        <p:scale>
          <a:sx n="89" d="100"/>
          <a:sy n="89" d="100"/>
        </p:scale>
        <p:origin x="13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913E2-6B6B-4A18-A652-2F87E6A7EFD8}" type="datetimeFigureOut">
              <a:rPr lang="nl-BE" smtClean="0"/>
              <a:t>24/10/2018</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A4889-5613-4ADF-AD20-255C9E017278}" type="slidenum">
              <a:rPr lang="nl-BE" smtClean="0"/>
              <a:t>‹nr.›</a:t>
            </a:fld>
            <a:endParaRPr lang="nl-BE"/>
          </a:p>
        </p:txBody>
      </p:sp>
    </p:spTree>
    <p:extLst>
      <p:ext uri="{BB962C8B-B14F-4D97-AF65-F5344CB8AC3E}">
        <p14:creationId xmlns:p14="http://schemas.microsoft.com/office/powerpoint/2010/main" val="1274653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cs typeface="Calibri"/>
              </a:rPr>
              <a:t>IAN</a:t>
            </a:r>
          </a:p>
          <a:p>
            <a:endParaRPr lang="nl-BE" dirty="0">
              <a:cs typeface="Calibri"/>
            </a:endParaRPr>
          </a:p>
          <a:p>
            <a:r>
              <a:rPr lang="nl-BE" dirty="0">
                <a:cs typeface="Calibri"/>
              </a:rPr>
              <a:t>Hogeschool PXL</a:t>
            </a:r>
          </a:p>
          <a:p>
            <a:r>
              <a:rPr lang="nl-BE" dirty="0">
                <a:cs typeface="Calibri"/>
              </a:rPr>
              <a:t>Faculteit PXL – IT</a:t>
            </a:r>
          </a:p>
          <a:p>
            <a:r>
              <a:rPr lang="nl-BE" dirty="0">
                <a:cs typeface="Calibri"/>
              </a:rPr>
              <a:t>Academisch jaar 2018 – 2019</a:t>
            </a:r>
          </a:p>
          <a:p>
            <a:r>
              <a:rPr lang="nl-BE" dirty="0">
                <a:cs typeface="Calibri"/>
              </a:rPr>
              <a:t>Vak: Business Flow Advanced 1</a:t>
            </a:r>
            <a:br>
              <a:rPr lang="nl-BE" dirty="0">
                <a:cs typeface="Calibri"/>
              </a:rPr>
            </a:br>
            <a:r>
              <a:rPr lang="nl-BE" dirty="0">
                <a:cs typeface="Calibri"/>
              </a:rPr>
              <a:t>Docent: Isabelle Godfrind</a:t>
            </a:r>
            <a:br>
              <a:rPr lang="nl-BE" dirty="0">
                <a:cs typeface="Calibri"/>
              </a:rPr>
            </a:br>
            <a:endParaRPr lang="nl-BE" dirty="0">
              <a:cs typeface="Calibri"/>
            </a:endParaRPr>
          </a:p>
          <a:p>
            <a:r>
              <a:rPr lang="nl-BE" dirty="0">
                <a:ea typeface="+mn-lt"/>
                <a:cs typeface="+mn-lt"/>
              </a:rPr>
              <a:t>Ian Angillis</a:t>
            </a:r>
          </a:p>
          <a:p>
            <a:r>
              <a:rPr lang="nl-BE" dirty="0">
                <a:ea typeface="+mn-lt"/>
                <a:cs typeface="+mn-lt"/>
              </a:rPr>
              <a:t>Joachim Veulemans</a:t>
            </a:r>
          </a:p>
          <a:p>
            <a:r>
              <a:rPr lang="nl-BE" dirty="0">
                <a:ea typeface="+mn-lt"/>
                <a:cs typeface="+mn-lt"/>
              </a:rPr>
              <a:t>Ward Poel</a:t>
            </a:r>
          </a:p>
        </p:txBody>
      </p:sp>
      <p:sp>
        <p:nvSpPr>
          <p:cNvPr id="4" name="Tijdelijke aanduiding voor dianummer 3"/>
          <p:cNvSpPr>
            <a:spLocks noGrp="1"/>
          </p:cNvSpPr>
          <p:nvPr>
            <p:ph type="sldNum" sz="quarter" idx="5"/>
          </p:nvPr>
        </p:nvSpPr>
        <p:spPr/>
        <p:txBody>
          <a:bodyPr/>
          <a:lstStyle/>
          <a:p>
            <a:fld id="{472A4889-5613-4ADF-AD20-255C9E017278}" type="slidenum">
              <a:rPr lang="nl-BE" smtClean="0"/>
              <a:t>1</a:t>
            </a:fld>
            <a:endParaRPr lang="nl-BE"/>
          </a:p>
        </p:txBody>
      </p:sp>
    </p:spTree>
    <p:extLst>
      <p:ext uri="{BB962C8B-B14F-4D97-AF65-F5344CB8AC3E}">
        <p14:creationId xmlns:p14="http://schemas.microsoft.com/office/powerpoint/2010/main" val="535622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cs typeface="Calibri"/>
              </a:rPr>
              <a:t>JOACHIM</a:t>
            </a:r>
          </a:p>
          <a:p>
            <a:endParaRPr lang="en-US" dirty="0">
              <a:cs typeface="Calibri"/>
            </a:endParaRPr>
          </a:p>
          <a:p>
            <a:r>
              <a:rPr lang="en-US" dirty="0">
                <a:cs typeface="Calibri"/>
              </a:rPr>
              <a:t>Op </a:t>
            </a:r>
            <a:r>
              <a:rPr lang="en-US" dirty="0" err="1">
                <a:cs typeface="Calibri"/>
              </a:rPr>
              <a:t>deze</a:t>
            </a:r>
            <a:r>
              <a:rPr lang="en-US" dirty="0">
                <a:cs typeface="Calibri"/>
              </a:rPr>
              <a:t> test </a:t>
            </a:r>
            <a:r>
              <a:rPr lang="en-US" dirty="0" err="1">
                <a:cs typeface="Calibri"/>
              </a:rPr>
              <a:t>scoort</a:t>
            </a:r>
            <a:r>
              <a:rPr lang="en-US" dirty="0">
                <a:cs typeface="Calibri"/>
              </a:rPr>
              <a:t> </a:t>
            </a:r>
            <a:r>
              <a:rPr lang="en-US" dirty="0" err="1">
                <a:cs typeface="Calibri"/>
              </a:rPr>
              <a:t>Atafshop</a:t>
            </a:r>
            <a:r>
              <a:rPr lang="en-US" dirty="0">
                <a:cs typeface="Calibri"/>
              </a:rPr>
              <a:t> </a:t>
            </a:r>
            <a:r>
              <a:rPr lang="en-US" dirty="0" err="1">
                <a:cs typeface="Calibri"/>
              </a:rPr>
              <a:t>slecht</a:t>
            </a:r>
            <a:r>
              <a:rPr lang="en-US" dirty="0">
                <a:cs typeface="Calibri"/>
              </a:rPr>
              <a:t>, heel </a:t>
            </a:r>
            <a:r>
              <a:rPr lang="en-US" dirty="0" err="1">
                <a:cs typeface="Calibri"/>
              </a:rPr>
              <a:t>slecht</a:t>
            </a:r>
            <a:r>
              <a:rPr lang="en-US" dirty="0">
                <a:cs typeface="Calibri"/>
              </a:rPr>
              <a:t>.</a:t>
            </a:r>
          </a:p>
          <a:p>
            <a:endParaRPr lang="en-US" dirty="0">
              <a:cs typeface="Calibri"/>
            </a:endParaRPr>
          </a:p>
          <a:p>
            <a:r>
              <a:rPr lang="en-US" dirty="0"/>
              <a:t>De test </a:t>
            </a:r>
            <a:r>
              <a:rPr lang="en-US" dirty="0" err="1"/>
              <a:t>verteld</a:t>
            </a:r>
            <a:r>
              <a:rPr lang="en-US" dirty="0"/>
              <a:t> </a:t>
            </a:r>
            <a:r>
              <a:rPr lang="en-US" dirty="0" err="1"/>
              <a:t>ons</a:t>
            </a:r>
            <a:r>
              <a:rPr lang="en-US" dirty="0"/>
              <a:t> </a:t>
            </a:r>
            <a:r>
              <a:rPr lang="en-US" dirty="0" err="1"/>
              <a:t>dat</a:t>
            </a:r>
            <a:r>
              <a:rPr lang="en-US" dirty="0"/>
              <a:t>:</a:t>
            </a:r>
            <a:endParaRPr lang="en-US" dirty="0">
              <a:cs typeface="Calibri"/>
            </a:endParaRPr>
          </a:p>
          <a:p>
            <a:pPr marL="171450" indent="-171450">
              <a:buChar char="•"/>
            </a:pPr>
            <a:r>
              <a:rPr lang="en-US" dirty="0"/>
              <a:t>De website is </a:t>
            </a:r>
            <a:r>
              <a:rPr lang="en-US" dirty="0" err="1"/>
              <a:t>niet</a:t>
            </a:r>
            <a:r>
              <a:rPr lang="en-US" dirty="0">
                <a:cs typeface="Calibri"/>
              </a:rPr>
              <a:t> conform met de W3C </a:t>
            </a:r>
            <a:r>
              <a:rPr lang="en-US" dirty="0" err="1">
                <a:cs typeface="Calibri"/>
              </a:rPr>
              <a:t>standaarden</a:t>
            </a:r>
            <a:r>
              <a:rPr lang="en-US" dirty="0">
                <a:cs typeface="Calibri"/>
              </a:rPr>
              <a:t>.</a:t>
            </a:r>
            <a:endParaRPr lang="en-US" dirty="0"/>
          </a:p>
          <a:p>
            <a:pPr marL="171450" indent="-171450">
              <a:buChar char="•"/>
            </a:pPr>
            <a:r>
              <a:rPr lang="en-US" dirty="0" err="1"/>
              <a:t>Er</a:t>
            </a:r>
            <a:r>
              <a:rPr lang="en-US" dirty="0"/>
              <a:t> is </a:t>
            </a:r>
            <a:r>
              <a:rPr lang="en-US" dirty="0" err="1"/>
              <a:t>geen</a:t>
            </a:r>
            <a:r>
              <a:rPr lang="en-US" dirty="0"/>
              <a:t> metadata</a:t>
            </a:r>
            <a:endParaRPr lang="en-US" dirty="0">
              <a:cs typeface="Calibri"/>
            </a:endParaRPr>
          </a:p>
          <a:p>
            <a:pPr marL="171450" indent="-171450">
              <a:buChar char="•"/>
            </a:pPr>
            <a:r>
              <a:rPr lang="en-US" dirty="0"/>
              <a:t>De website </a:t>
            </a:r>
            <a:r>
              <a:rPr lang="en-US" dirty="0" err="1"/>
              <a:t>maakt</a:t>
            </a:r>
            <a:r>
              <a:rPr lang="en-US" dirty="0"/>
              <a:t> </a:t>
            </a:r>
            <a:r>
              <a:rPr lang="en-US" dirty="0" err="1"/>
              <a:t>niet</a:t>
            </a:r>
            <a:r>
              <a:rPr lang="en-US" dirty="0"/>
              <a:t> </a:t>
            </a:r>
            <a:r>
              <a:rPr lang="en-US" dirty="0" err="1"/>
              <a:t>gebruik</a:t>
            </a:r>
            <a:r>
              <a:rPr lang="en-US" dirty="0"/>
              <a:t> van het</a:t>
            </a:r>
            <a:r>
              <a:rPr lang="en-US" dirty="0">
                <a:cs typeface="Calibri"/>
              </a:rPr>
              <a:t> https protocol, </a:t>
            </a:r>
            <a:r>
              <a:rPr lang="en-US" dirty="0" err="1">
                <a:cs typeface="Calibri"/>
              </a:rPr>
              <a:t>dit</a:t>
            </a:r>
            <a:r>
              <a:rPr lang="en-US" dirty="0">
                <a:cs typeface="Calibri"/>
              </a:rPr>
              <a:t> is </a:t>
            </a:r>
            <a:r>
              <a:rPr lang="en-US" dirty="0" err="1">
                <a:cs typeface="Calibri"/>
              </a:rPr>
              <a:t>een</a:t>
            </a:r>
            <a:r>
              <a:rPr lang="en-US" dirty="0">
                <a:cs typeface="Calibri"/>
              </a:rPr>
              <a:t> </a:t>
            </a:r>
            <a:r>
              <a:rPr lang="en-US" dirty="0" err="1">
                <a:cs typeface="Calibri"/>
              </a:rPr>
              <a:t>beveiligingsrisico</a:t>
            </a:r>
            <a:endParaRPr lang="en-US" dirty="0" err="1"/>
          </a:p>
          <a:p>
            <a:pPr marL="171450" indent="-171450">
              <a:buChar char="•"/>
            </a:pPr>
            <a:r>
              <a:rPr lang="en-US" dirty="0"/>
              <a:t>SEO </a:t>
            </a:r>
            <a:r>
              <a:rPr lang="en-US" dirty="0" err="1"/>
              <a:t>vriendelijke</a:t>
            </a:r>
            <a:r>
              <a:rPr lang="en-US" dirty="0"/>
              <a:t> URL (</a:t>
            </a:r>
            <a:r>
              <a:rPr lang="en-US" dirty="0" err="1"/>
              <a:t>geen</a:t>
            </a:r>
            <a:r>
              <a:rPr lang="en-US" dirty="0"/>
              <a:t> rare </a:t>
            </a:r>
            <a:r>
              <a:rPr lang="en-US" dirty="0" err="1"/>
              <a:t>tekens</a:t>
            </a:r>
            <a:r>
              <a:rPr lang="en-US" dirty="0"/>
              <a:t>)</a:t>
            </a:r>
            <a:endParaRPr lang="en-US" dirty="0">
              <a:cs typeface="Calibri"/>
            </a:endParaRPr>
          </a:p>
          <a:p>
            <a:pPr marL="171450" indent="-171450">
              <a:buChar char="•"/>
            </a:pPr>
            <a:r>
              <a:rPr lang="en-US" dirty="0"/>
              <a:t>Robots.txt is correct </a:t>
            </a:r>
            <a:r>
              <a:rPr lang="en-US" dirty="0" err="1"/>
              <a:t>ingesteld</a:t>
            </a:r>
            <a:r>
              <a:rPr lang="en-US" dirty="0"/>
              <a:t> (</a:t>
            </a:r>
            <a:r>
              <a:rPr lang="en-US" dirty="0" err="1"/>
              <a:t>zegt</a:t>
            </a:r>
            <a:r>
              <a:rPr lang="en-US" dirty="0"/>
              <a:t> wat Google mag </a:t>
            </a:r>
            <a:r>
              <a:rPr lang="en-US" dirty="0" err="1"/>
              <a:t>crawlen</a:t>
            </a:r>
            <a:r>
              <a:rPr lang="en-US" dirty="0"/>
              <a:t> van de website)</a:t>
            </a:r>
            <a:endParaRPr lang="en-US" dirty="0">
              <a:cs typeface="Calibri"/>
            </a:endParaRPr>
          </a:p>
          <a:p>
            <a:pPr marL="171450" indent="-171450">
              <a:buChar char="•"/>
            </a:pPr>
            <a:r>
              <a:rPr lang="en-US" dirty="0" err="1"/>
              <a:t>Er</a:t>
            </a:r>
            <a:r>
              <a:rPr lang="en-US" dirty="0"/>
              <a:t> is </a:t>
            </a:r>
            <a:r>
              <a:rPr lang="en-US" dirty="0" err="1"/>
              <a:t>geen</a:t>
            </a:r>
            <a:r>
              <a:rPr lang="en-US" dirty="0"/>
              <a:t> sitemap</a:t>
            </a:r>
            <a:endParaRPr lang="en-US" dirty="0">
              <a:cs typeface="Calibri"/>
            </a:endParaRPr>
          </a:p>
          <a:p>
            <a:pPr marL="171450" indent="-171450">
              <a:buChar char="•"/>
            </a:pPr>
            <a:r>
              <a:rPr lang="en-US" dirty="0"/>
              <a:t>Facebook is correct </a:t>
            </a:r>
            <a:r>
              <a:rPr lang="en-US" dirty="0" err="1"/>
              <a:t>ingesteld</a:t>
            </a:r>
            <a:endParaRPr lang="en-US" dirty="0" err="1">
              <a:cs typeface="Calibri"/>
            </a:endParaRPr>
          </a:p>
          <a:p>
            <a:pPr marL="171450" indent="-171450">
              <a:buChar char="•"/>
            </a:pPr>
            <a:endParaRPr lang="en-US" dirty="0"/>
          </a:p>
        </p:txBody>
      </p:sp>
      <p:sp>
        <p:nvSpPr>
          <p:cNvPr id="4" name="Tijdelijke aanduiding voor dianummer 3"/>
          <p:cNvSpPr>
            <a:spLocks noGrp="1"/>
          </p:cNvSpPr>
          <p:nvPr>
            <p:ph type="sldNum" sz="quarter" idx="5"/>
          </p:nvPr>
        </p:nvSpPr>
        <p:spPr/>
        <p:txBody>
          <a:bodyPr/>
          <a:lstStyle/>
          <a:p>
            <a:fld id="{472A4889-5613-4ADF-AD20-255C9E017278}" type="slidenum">
              <a:rPr lang="nl-BE" smtClean="0"/>
              <a:t>10</a:t>
            </a:fld>
            <a:endParaRPr lang="nl-BE"/>
          </a:p>
        </p:txBody>
      </p:sp>
    </p:spTree>
    <p:extLst>
      <p:ext uri="{BB962C8B-B14F-4D97-AF65-F5344CB8AC3E}">
        <p14:creationId xmlns:p14="http://schemas.microsoft.com/office/powerpoint/2010/main" val="2186318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JOACHIM</a:t>
            </a:r>
          </a:p>
          <a:p>
            <a:endParaRPr lang="en-US" dirty="0"/>
          </a:p>
          <a:p>
            <a:r>
              <a:rPr lang="en-US" dirty="0" err="1"/>
              <a:t>Deze</a:t>
            </a:r>
            <a:r>
              <a:rPr lang="en-US" dirty="0"/>
              <a:t> test </a:t>
            </a:r>
            <a:r>
              <a:rPr lang="en-US" dirty="0" err="1"/>
              <a:t>geeft</a:t>
            </a:r>
            <a:r>
              <a:rPr lang="en-US" dirty="0"/>
              <a:t> </a:t>
            </a:r>
            <a:r>
              <a:rPr lang="en-US" dirty="0" err="1"/>
              <a:t>Ataf</a:t>
            </a:r>
            <a:r>
              <a:rPr lang="en-US" dirty="0"/>
              <a:t>-shop de </a:t>
            </a:r>
            <a:r>
              <a:rPr lang="en-US" dirty="0" err="1"/>
              <a:t>laaste</a:t>
            </a:r>
            <a:r>
              <a:rPr lang="en-US" dirty="0"/>
              <a:t> score, F. </a:t>
            </a:r>
            <a:endParaRPr lang="nl-NL" dirty="0"/>
          </a:p>
          <a:p>
            <a:r>
              <a:rPr lang="en-US" dirty="0" err="1"/>
              <a:t>Deze</a:t>
            </a:r>
            <a:r>
              <a:rPr lang="en-US" dirty="0"/>
              <a:t> SEO-Test </a:t>
            </a:r>
            <a:r>
              <a:rPr lang="en-US" dirty="0" err="1"/>
              <a:t>beoordeelt</a:t>
            </a:r>
            <a:r>
              <a:rPr lang="en-US" dirty="0"/>
              <a:t> </a:t>
            </a:r>
            <a:r>
              <a:rPr lang="en-US" dirty="0" err="1"/>
              <a:t>een</a:t>
            </a:r>
            <a:r>
              <a:rPr lang="en-US" dirty="0"/>
              <a:t> website op </a:t>
            </a:r>
            <a:r>
              <a:rPr lang="en-US" dirty="0" err="1"/>
              <a:t>ongeveer</a:t>
            </a:r>
            <a:r>
              <a:rPr lang="en-US" dirty="0"/>
              <a:t> </a:t>
            </a:r>
            <a:r>
              <a:rPr lang="en-US" dirty="0" err="1"/>
              <a:t>dezelfde</a:t>
            </a:r>
            <a:r>
              <a:rPr lang="en-US" dirty="0"/>
              <a:t> </a:t>
            </a:r>
            <a:r>
              <a:rPr lang="en-US" dirty="0" err="1"/>
              <a:t>manier</a:t>
            </a:r>
            <a:r>
              <a:rPr lang="en-US" dirty="0"/>
              <a:t> </a:t>
            </a:r>
            <a:r>
              <a:rPr lang="en-US" dirty="0" err="1"/>
              <a:t>als</a:t>
            </a:r>
            <a:r>
              <a:rPr lang="en-US" dirty="0"/>
              <a:t> de </a:t>
            </a:r>
            <a:r>
              <a:rPr lang="en-US" dirty="0" err="1"/>
              <a:t>andere</a:t>
            </a:r>
            <a:r>
              <a:rPr lang="en-US" dirty="0"/>
              <a:t> SEO </a:t>
            </a:r>
            <a:r>
              <a:rPr lang="en-US" dirty="0" err="1"/>
              <a:t>testen</a:t>
            </a:r>
            <a:r>
              <a:rPr lang="en-US" dirty="0"/>
              <a:t> die we al </a:t>
            </a:r>
            <a:r>
              <a:rPr lang="en-US" dirty="0" err="1"/>
              <a:t>getoond</a:t>
            </a:r>
            <a:r>
              <a:rPr lang="en-US" dirty="0"/>
              <a:t> </a:t>
            </a:r>
            <a:r>
              <a:rPr lang="en-US" dirty="0" err="1"/>
              <a:t>hebben</a:t>
            </a:r>
            <a:r>
              <a:rPr lang="en-US" dirty="0"/>
              <a:t>; </a:t>
            </a:r>
            <a:r>
              <a:rPr lang="en-US" dirty="0" err="1"/>
              <a:t>alleen</a:t>
            </a:r>
            <a:r>
              <a:rPr lang="en-US" dirty="0"/>
              <a:t> </a:t>
            </a:r>
            <a:r>
              <a:rPr lang="en-US" dirty="0" err="1"/>
              <a:t>schenkt</a:t>
            </a:r>
            <a:r>
              <a:rPr lang="en-US" dirty="0"/>
              <a:t> het </a:t>
            </a:r>
            <a:r>
              <a:rPr lang="en-US" dirty="0" err="1"/>
              <a:t>nog</a:t>
            </a:r>
            <a:r>
              <a:rPr lang="en-US" dirty="0"/>
              <a:t> </a:t>
            </a:r>
            <a:r>
              <a:rPr lang="en-US" dirty="0" err="1"/>
              <a:t>iets</a:t>
            </a:r>
            <a:r>
              <a:rPr lang="en-US" dirty="0"/>
              <a:t> </a:t>
            </a:r>
            <a:r>
              <a:rPr lang="en-US" dirty="0" err="1"/>
              <a:t>meer</a:t>
            </a:r>
            <a:r>
              <a:rPr lang="en-US" dirty="0"/>
              <a:t> </a:t>
            </a:r>
            <a:r>
              <a:rPr lang="en-US" dirty="0" err="1"/>
              <a:t>aandacht</a:t>
            </a:r>
            <a:r>
              <a:rPr lang="en-US" dirty="0"/>
              <a:t> </a:t>
            </a:r>
            <a:r>
              <a:rPr lang="en-US" dirty="0" err="1"/>
              <a:t>aan</a:t>
            </a:r>
            <a:r>
              <a:rPr lang="en-US" dirty="0"/>
              <a:t> het aspect van social media. </a:t>
            </a:r>
          </a:p>
          <a:p>
            <a:r>
              <a:rPr lang="en-US" dirty="0"/>
              <a:t>Met </a:t>
            </a:r>
            <a:r>
              <a:rPr lang="en-US" dirty="0" err="1"/>
              <a:t>andere</a:t>
            </a:r>
            <a:r>
              <a:rPr lang="en-US" dirty="0"/>
              <a:t> </a:t>
            </a:r>
            <a:r>
              <a:rPr lang="en-US" dirty="0" err="1"/>
              <a:t>woorden</a:t>
            </a:r>
            <a:r>
              <a:rPr lang="en-US" dirty="0"/>
              <a:t> </a:t>
            </a:r>
            <a:r>
              <a:rPr lang="en-US" dirty="0" err="1"/>
              <a:t>zijn</a:t>
            </a:r>
            <a:r>
              <a:rPr lang="en-US" dirty="0"/>
              <a:t> het </a:t>
            </a:r>
            <a:r>
              <a:rPr lang="en-US" dirty="0" err="1"/>
              <a:t>dus</a:t>
            </a:r>
            <a:r>
              <a:rPr lang="en-US" dirty="0"/>
              <a:t> </a:t>
            </a:r>
            <a:r>
              <a:rPr lang="en-US" dirty="0" err="1"/>
              <a:t>dezelfde</a:t>
            </a:r>
            <a:r>
              <a:rPr lang="en-US" dirty="0"/>
              <a:t> </a:t>
            </a:r>
            <a:r>
              <a:rPr lang="en-US" dirty="0" err="1"/>
              <a:t>positieve</a:t>
            </a:r>
            <a:r>
              <a:rPr lang="en-US" dirty="0"/>
              <a:t> </a:t>
            </a:r>
            <a:r>
              <a:rPr lang="en-US" dirty="0" err="1"/>
              <a:t>en</a:t>
            </a:r>
            <a:r>
              <a:rPr lang="en-US" dirty="0"/>
              <a:t> </a:t>
            </a:r>
            <a:r>
              <a:rPr lang="en-US" dirty="0" err="1"/>
              <a:t>negatieve</a:t>
            </a:r>
            <a:r>
              <a:rPr lang="en-US" dirty="0"/>
              <a:t> </a:t>
            </a:r>
            <a:r>
              <a:rPr lang="en-US" dirty="0" err="1"/>
              <a:t>punten</a:t>
            </a:r>
            <a:r>
              <a:rPr lang="en-US" dirty="0"/>
              <a:t>.</a:t>
            </a:r>
            <a:endParaRPr lang="en-US" dirty="0">
              <a:cs typeface="Calibri"/>
            </a:endParaRPr>
          </a:p>
        </p:txBody>
      </p:sp>
      <p:sp>
        <p:nvSpPr>
          <p:cNvPr id="4" name="Tijdelijke aanduiding voor dianummer 3"/>
          <p:cNvSpPr>
            <a:spLocks noGrp="1"/>
          </p:cNvSpPr>
          <p:nvPr>
            <p:ph type="sldNum" sz="quarter" idx="5"/>
          </p:nvPr>
        </p:nvSpPr>
        <p:spPr/>
        <p:txBody>
          <a:bodyPr/>
          <a:lstStyle/>
          <a:p>
            <a:fld id="{472A4889-5613-4ADF-AD20-255C9E017278}" type="slidenum">
              <a:rPr lang="nl-BE" smtClean="0"/>
              <a:t>11</a:t>
            </a:fld>
            <a:endParaRPr lang="nl-BE"/>
          </a:p>
        </p:txBody>
      </p:sp>
    </p:spTree>
    <p:extLst>
      <p:ext uri="{BB962C8B-B14F-4D97-AF65-F5344CB8AC3E}">
        <p14:creationId xmlns:p14="http://schemas.microsoft.com/office/powerpoint/2010/main" val="2192229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JOACHIM</a:t>
            </a:r>
          </a:p>
          <a:p>
            <a:endParaRPr lang="nl-BE" dirty="0"/>
          </a:p>
          <a:p>
            <a:r>
              <a:rPr lang="nl-BE" dirty="0"/>
              <a:t>Hier voeren we een live demo uit tijdens de presentatie</a:t>
            </a:r>
            <a:endParaRPr lang="en-US" dirty="0"/>
          </a:p>
          <a:p>
            <a:endParaRPr lang="en-US" dirty="0">
              <a:cs typeface="Calibri"/>
            </a:endParaRPr>
          </a:p>
          <a:p>
            <a:pPr marL="171450" indent="-171450">
              <a:buFont typeface="Arial"/>
              <a:buChar char="•"/>
            </a:pPr>
            <a:r>
              <a:rPr lang="en-US" dirty="0" err="1">
                <a:cs typeface="Calibri"/>
              </a:rPr>
              <a:t>Geen</a:t>
            </a:r>
            <a:r>
              <a:rPr lang="en-US" dirty="0">
                <a:cs typeface="Calibri"/>
              </a:rPr>
              <a:t> HTTPS -&gt; </a:t>
            </a:r>
            <a:r>
              <a:rPr lang="en-US" dirty="0" err="1">
                <a:cs typeface="Calibri"/>
              </a:rPr>
              <a:t>niet</a:t>
            </a:r>
            <a:r>
              <a:rPr lang="en-US" dirty="0">
                <a:cs typeface="Calibri"/>
              </a:rPr>
              <a:t> </a:t>
            </a:r>
            <a:r>
              <a:rPr lang="en-US" dirty="0" err="1">
                <a:cs typeface="Calibri"/>
              </a:rPr>
              <a:t>veilig</a:t>
            </a:r>
            <a:r>
              <a:rPr lang="en-US" dirty="0">
                <a:cs typeface="Calibri"/>
              </a:rPr>
              <a:t> </a:t>
            </a:r>
            <a:r>
              <a:rPr lang="en-US" dirty="0" err="1">
                <a:cs typeface="Calibri"/>
              </a:rPr>
              <a:t>als</a:t>
            </a:r>
            <a:r>
              <a:rPr lang="en-US" dirty="0">
                <a:cs typeface="Calibri"/>
              </a:rPr>
              <a:t> men met </a:t>
            </a:r>
            <a:r>
              <a:rPr lang="en-US" dirty="0" err="1">
                <a:cs typeface="Calibri"/>
              </a:rPr>
              <a:t>wachtwoorden</a:t>
            </a:r>
            <a:r>
              <a:rPr lang="en-US" dirty="0">
                <a:cs typeface="Calibri"/>
              </a:rPr>
              <a:t> </a:t>
            </a:r>
            <a:r>
              <a:rPr lang="en-US" dirty="0" err="1">
                <a:cs typeface="Calibri"/>
              </a:rPr>
              <a:t>werkt</a:t>
            </a:r>
            <a:endParaRPr lang="en-US" dirty="0">
              <a:cs typeface="Calibri"/>
            </a:endParaRPr>
          </a:p>
          <a:p>
            <a:pPr marL="171450" indent="-171450">
              <a:buFont typeface="Arial"/>
              <a:buChar char="•"/>
            </a:pPr>
            <a:r>
              <a:rPr lang="en-US" dirty="0">
                <a:cs typeface="Calibri"/>
              </a:rPr>
              <a:t>3 </a:t>
            </a:r>
            <a:r>
              <a:rPr lang="en-US" dirty="0" err="1">
                <a:cs typeface="Calibri"/>
              </a:rPr>
              <a:t>domeinnamen</a:t>
            </a:r>
            <a:r>
              <a:rPr lang="en-US" dirty="0">
                <a:cs typeface="Calibri"/>
              </a:rPr>
              <a:t>, </a:t>
            </a:r>
            <a:r>
              <a:rPr lang="en-US" dirty="0" err="1">
                <a:cs typeface="Calibri"/>
              </a:rPr>
              <a:t>dit</a:t>
            </a:r>
            <a:r>
              <a:rPr lang="en-US" dirty="0">
                <a:cs typeface="Calibri"/>
              </a:rPr>
              <a:t> is </a:t>
            </a:r>
            <a:r>
              <a:rPr lang="en-US" dirty="0" err="1">
                <a:cs typeface="Calibri"/>
              </a:rPr>
              <a:t>niet</a:t>
            </a:r>
            <a:r>
              <a:rPr lang="en-US" dirty="0">
                <a:cs typeface="Calibri"/>
              </a:rPr>
              <a:t> </a:t>
            </a:r>
            <a:r>
              <a:rPr lang="en-US" dirty="0" err="1">
                <a:cs typeface="Calibri"/>
              </a:rPr>
              <a:t>handig</a:t>
            </a:r>
            <a:r>
              <a:rPr lang="en-US" dirty="0">
                <a:cs typeface="Calibri"/>
              </a:rPr>
              <a:t> </a:t>
            </a:r>
            <a:r>
              <a:rPr lang="en-US" dirty="0" err="1">
                <a:cs typeface="Calibri"/>
              </a:rPr>
              <a:t>voor</a:t>
            </a:r>
            <a:r>
              <a:rPr lang="en-US" dirty="0">
                <a:cs typeface="Calibri"/>
              </a:rPr>
              <a:t> de </a:t>
            </a:r>
            <a:r>
              <a:rPr lang="en-US" dirty="0" err="1">
                <a:cs typeface="Calibri"/>
              </a:rPr>
              <a:t>gebruiker</a:t>
            </a:r>
            <a:r>
              <a:rPr lang="en-US" dirty="0">
                <a:cs typeface="Calibri"/>
              </a:rPr>
              <a:t>. Zo </a:t>
            </a:r>
            <a:r>
              <a:rPr lang="en-US" dirty="0" err="1">
                <a:cs typeface="Calibri"/>
              </a:rPr>
              <a:t>weet</a:t>
            </a:r>
            <a:r>
              <a:rPr lang="en-US" dirty="0">
                <a:cs typeface="Calibri"/>
              </a:rPr>
              <a:t> </a:t>
            </a:r>
            <a:r>
              <a:rPr lang="en-US" dirty="0" err="1">
                <a:cs typeface="Calibri"/>
              </a:rPr>
              <a:t>hij</a:t>
            </a:r>
            <a:r>
              <a:rPr lang="en-US" dirty="0">
                <a:cs typeface="Calibri"/>
              </a:rPr>
              <a:t>/</a:t>
            </a:r>
            <a:r>
              <a:rPr lang="en-US" dirty="0" err="1">
                <a:cs typeface="Calibri"/>
              </a:rPr>
              <a:t>zij</a:t>
            </a:r>
            <a:r>
              <a:rPr lang="en-US" dirty="0">
                <a:cs typeface="Calibri"/>
              </a:rPr>
              <a:t> nooit </a:t>
            </a:r>
            <a:r>
              <a:rPr lang="en-US" dirty="0" err="1">
                <a:cs typeface="Calibri"/>
              </a:rPr>
              <a:t>naar</a:t>
            </a:r>
            <a:r>
              <a:rPr lang="en-US" dirty="0">
                <a:cs typeface="Calibri"/>
              </a:rPr>
              <a:t> </a:t>
            </a:r>
            <a:r>
              <a:rPr lang="en-US" dirty="0" err="1">
                <a:cs typeface="Calibri"/>
              </a:rPr>
              <a:t>welke</a:t>
            </a:r>
            <a:r>
              <a:rPr lang="en-US" dirty="0">
                <a:cs typeface="Calibri"/>
              </a:rPr>
              <a:t> website </a:t>
            </a:r>
            <a:r>
              <a:rPr lang="en-US" dirty="0" err="1">
                <a:cs typeface="Calibri"/>
              </a:rPr>
              <a:t>hij</a:t>
            </a:r>
            <a:r>
              <a:rPr lang="en-US" dirty="0">
                <a:cs typeface="Calibri"/>
              </a:rPr>
              <a:t>/</a:t>
            </a:r>
            <a:r>
              <a:rPr lang="en-US" dirty="0" err="1">
                <a:cs typeface="Calibri"/>
              </a:rPr>
              <a:t>zij</a:t>
            </a:r>
            <a:r>
              <a:rPr lang="en-US" dirty="0">
                <a:cs typeface="Calibri"/>
              </a:rPr>
              <a:t> </a:t>
            </a:r>
            <a:r>
              <a:rPr lang="en-US" dirty="0" err="1">
                <a:cs typeface="Calibri"/>
              </a:rPr>
              <a:t>moet</a:t>
            </a:r>
            <a:r>
              <a:rPr lang="en-US" dirty="0">
                <a:cs typeface="Calibri"/>
              </a:rPr>
              <a:t> </a:t>
            </a:r>
            <a:r>
              <a:rPr lang="en-US" dirty="0" err="1">
                <a:cs typeface="Calibri"/>
              </a:rPr>
              <a:t>surfen</a:t>
            </a:r>
            <a:r>
              <a:rPr lang="en-US" dirty="0">
                <a:cs typeface="Calibri"/>
              </a:rPr>
              <a:t>.</a:t>
            </a:r>
          </a:p>
          <a:p>
            <a:pPr marL="171450" indent="-171450">
              <a:buFont typeface="Arial"/>
              <a:buChar char="•"/>
            </a:pPr>
            <a:r>
              <a:rPr lang="en-US" dirty="0" err="1">
                <a:cs typeface="Calibri"/>
              </a:rPr>
              <a:t>Meerdere</a:t>
            </a:r>
            <a:r>
              <a:rPr lang="en-US" dirty="0">
                <a:cs typeface="Calibri"/>
              </a:rPr>
              <a:t> </a:t>
            </a:r>
            <a:r>
              <a:rPr lang="en-US" dirty="0" err="1">
                <a:cs typeface="Calibri"/>
              </a:rPr>
              <a:t>adressen</a:t>
            </a:r>
            <a:r>
              <a:rPr lang="en-US" dirty="0">
                <a:cs typeface="Calibri"/>
              </a:rPr>
              <a:t> online </a:t>
            </a:r>
            <a:r>
              <a:rPr lang="en-US" dirty="0" err="1">
                <a:cs typeface="Calibri"/>
              </a:rPr>
              <a:t>te</a:t>
            </a:r>
            <a:r>
              <a:rPr lang="en-US" dirty="0">
                <a:cs typeface="Calibri"/>
              </a:rPr>
              <a:t> </a:t>
            </a:r>
            <a:r>
              <a:rPr lang="en-US" dirty="0" err="1">
                <a:cs typeface="Calibri"/>
              </a:rPr>
              <a:t>vinden</a:t>
            </a:r>
            <a:r>
              <a:rPr lang="en-US" dirty="0">
                <a:cs typeface="Calibri"/>
              </a:rPr>
              <a:t>. </a:t>
            </a:r>
            <a:r>
              <a:rPr lang="en-US" dirty="0" err="1">
                <a:cs typeface="Calibri"/>
              </a:rPr>
              <a:t>Gebruiker</a:t>
            </a:r>
            <a:r>
              <a:rPr lang="en-US" dirty="0">
                <a:cs typeface="Calibri"/>
              </a:rPr>
              <a:t> </a:t>
            </a:r>
            <a:r>
              <a:rPr lang="en-US" dirty="0" err="1">
                <a:cs typeface="Calibri"/>
              </a:rPr>
              <a:t>weet</a:t>
            </a:r>
            <a:r>
              <a:rPr lang="en-US" dirty="0">
                <a:cs typeface="Calibri"/>
              </a:rPr>
              <a:t> </a:t>
            </a:r>
            <a:r>
              <a:rPr lang="en-US" dirty="0" err="1">
                <a:cs typeface="Calibri"/>
              </a:rPr>
              <a:t>niet</a:t>
            </a:r>
            <a:r>
              <a:rPr lang="en-US" dirty="0">
                <a:cs typeface="Calibri"/>
              </a:rPr>
              <a:t> </a:t>
            </a:r>
            <a:r>
              <a:rPr lang="en-US" dirty="0" err="1">
                <a:cs typeface="Calibri"/>
              </a:rPr>
              <a:t>welke</a:t>
            </a:r>
            <a:r>
              <a:rPr lang="en-US" dirty="0">
                <a:cs typeface="Calibri"/>
              </a:rPr>
              <a:t> correct is.</a:t>
            </a:r>
          </a:p>
          <a:p>
            <a:pPr marL="171450" indent="-171450">
              <a:buFont typeface="Arial"/>
              <a:buChar char="•"/>
            </a:pPr>
            <a:r>
              <a:rPr lang="en-US" dirty="0" err="1">
                <a:cs typeface="Calibri"/>
              </a:rPr>
              <a:t>Soms</a:t>
            </a:r>
            <a:r>
              <a:rPr lang="en-US" dirty="0">
                <a:cs typeface="Calibri"/>
              </a:rPr>
              <a:t> </a:t>
            </a:r>
            <a:r>
              <a:rPr lang="en-US" dirty="0" err="1">
                <a:cs typeface="Calibri"/>
              </a:rPr>
              <a:t>gewoon</a:t>
            </a:r>
            <a:r>
              <a:rPr lang="en-US" dirty="0">
                <a:cs typeface="Calibri"/>
              </a:rPr>
              <a:t> </a:t>
            </a:r>
            <a:r>
              <a:rPr lang="en-US" dirty="0" err="1">
                <a:cs typeface="Calibri"/>
              </a:rPr>
              <a:t>een</a:t>
            </a:r>
            <a:r>
              <a:rPr lang="en-US" dirty="0">
                <a:cs typeface="Calibri"/>
              </a:rPr>
              <a:t> </a:t>
            </a:r>
            <a:r>
              <a:rPr lang="en-US" dirty="0" err="1">
                <a:cs typeface="Calibri"/>
              </a:rPr>
              <a:t>Engelse</a:t>
            </a:r>
            <a:r>
              <a:rPr lang="en-US" dirty="0">
                <a:cs typeface="Calibri"/>
              </a:rPr>
              <a:t> </a:t>
            </a:r>
            <a:r>
              <a:rPr lang="en-US" dirty="0" err="1">
                <a:cs typeface="Calibri"/>
              </a:rPr>
              <a:t>tekst</a:t>
            </a:r>
            <a:r>
              <a:rPr lang="en-US" dirty="0">
                <a:cs typeface="Calibri"/>
              </a:rPr>
              <a:t> </a:t>
            </a:r>
            <a:r>
              <a:rPr lang="en-US" dirty="0" err="1">
                <a:cs typeface="Calibri"/>
              </a:rPr>
              <a:t>gekopieerd</a:t>
            </a:r>
            <a:r>
              <a:rPr lang="en-US" dirty="0">
                <a:cs typeface="Calibri"/>
              </a:rPr>
              <a:t> van het product.</a:t>
            </a:r>
          </a:p>
          <a:p>
            <a:pPr marL="171450" indent="-171450">
              <a:buFont typeface="Arial"/>
              <a:buChar char="•"/>
            </a:pPr>
            <a:r>
              <a:rPr lang="en-US" dirty="0" err="1">
                <a:cs typeface="Calibri"/>
              </a:rPr>
              <a:t>Niet</a:t>
            </a:r>
            <a:r>
              <a:rPr lang="en-US" dirty="0">
                <a:cs typeface="Calibri"/>
              </a:rPr>
              <a:t> </a:t>
            </a:r>
            <a:r>
              <a:rPr lang="en-US" dirty="0" err="1">
                <a:cs typeface="Calibri"/>
              </a:rPr>
              <a:t>responsief</a:t>
            </a:r>
            <a:r>
              <a:rPr lang="en-US" dirty="0">
                <a:cs typeface="Calibri"/>
              </a:rPr>
              <a:t> -&gt; </a:t>
            </a:r>
            <a:r>
              <a:rPr lang="en-US" dirty="0" err="1">
                <a:cs typeface="Calibri"/>
              </a:rPr>
              <a:t>Dit</a:t>
            </a:r>
            <a:r>
              <a:rPr lang="en-US" dirty="0">
                <a:cs typeface="Calibri"/>
              </a:rPr>
              <a:t> is </a:t>
            </a:r>
            <a:r>
              <a:rPr lang="en-US" dirty="0" err="1">
                <a:cs typeface="Calibri"/>
              </a:rPr>
              <a:t>niet</a:t>
            </a:r>
            <a:r>
              <a:rPr lang="en-US" dirty="0">
                <a:cs typeface="Calibri"/>
              </a:rPr>
              <a:t> direct </a:t>
            </a:r>
            <a:r>
              <a:rPr lang="en-US" dirty="0" err="1">
                <a:cs typeface="Calibri"/>
              </a:rPr>
              <a:t>een</a:t>
            </a:r>
            <a:r>
              <a:rPr lang="en-US" dirty="0">
                <a:cs typeface="Calibri"/>
              </a:rPr>
              <a:t> </a:t>
            </a:r>
            <a:r>
              <a:rPr lang="en-US" dirty="0" err="1">
                <a:cs typeface="Calibri"/>
              </a:rPr>
              <a:t>probleem</a:t>
            </a:r>
            <a:r>
              <a:rPr lang="en-US" dirty="0">
                <a:cs typeface="Calibri"/>
              </a:rPr>
              <a:t> </a:t>
            </a:r>
            <a:r>
              <a:rPr lang="en-US" dirty="0" err="1">
                <a:cs typeface="Calibri"/>
              </a:rPr>
              <a:t>voor</a:t>
            </a:r>
            <a:r>
              <a:rPr lang="en-US" dirty="0">
                <a:cs typeface="Calibri"/>
              </a:rPr>
              <a:t> desktops </a:t>
            </a:r>
            <a:r>
              <a:rPr lang="en-US" dirty="0" err="1">
                <a:cs typeface="Calibri"/>
              </a:rPr>
              <a:t>en</a:t>
            </a:r>
            <a:r>
              <a:rPr lang="en-US" dirty="0">
                <a:cs typeface="Calibri"/>
              </a:rPr>
              <a:t> laptops maar het is </a:t>
            </a:r>
            <a:r>
              <a:rPr lang="en-US" dirty="0" err="1">
                <a:cs typeface="Calibri"/>
              </a:rPr>
              <a:t>zeker</a:t>
            </a:r>
            <a:r>
              <a:rPr lang="en-US" dirty="0">
                <a:cs typeface="Calibri"/>
              </a:rPr>
              <a:t> </a:t>
            </a:r>
            <a:r>
              <a:rPr lang="en-US" dirty="0" err="1">
                <a:cs typeface="Calibri"/>
              </a:rPr>
              <a:t>niet</a:t>
            </a:r>
            <a:r>
              <a:rPr lang="en-US" dirty="0">
                <a:cs typeface="Calibri"/>
              </a:rPr>
              <a:t> </a:t>
            </a:r>
            <a:r>
              <a:rPr lang="en-US" dirty="0" err="1">
                <a:cs typeface="Calibri"/>
              </a:rPr>
              <a:t>gebruiksvriendelijk</a:t>
            </a:r>
            <a:r>
              <a:rPr lang="en-US" dirty="0">
                <a:cs typeface="Calibri"/>
              </a:rPr>
              <a:t> </a:t>
            </a:r>
            <a:r>
              <a:rPr lang="en-US" dirty="0" err="1">
                <a:cs typeface="Calibri"/>
              </a:rPr>
              <a:t>voor</a:t>
            </a:r>
            <a:r>
              <a:rPr lang="en-US" dirty="0">
                <a:cs typeface="Calibri"/>
              </a:rPr>
              <a:t> </a:t>
            </a:r>
            <a:r>
              <a:rPr lang="en-US" dirty="0" err="1">
                <a:cs typeface="Calibri"/>
              </a:rPr>
              <a:t>kleinere</a:t>
            </a:r>
            <a:r>
              <a:rPr lang="en-US" dirty="0">
                <a:cs typeface="Calibri"/>
              </a:rPr>
              <a:t> </a:t>
            </a:r>
            <a:r>
              <a:rPr lang="en-US" dirty="0" err="1">
                <a:cs typeface="Calibri"/>
              </a:rPr>
              <a:t>schermen</a:t>
            </a:r>
            <a:r>
              <a:rPr lang="en-US" dirty="0">
                <a:cs typeface="Calibri"/>
              </a:rPr>
              <a:t> </a:t>
            </a:r>
            <a:r>
              <a:rPr lang="en-US" dirty="0" err="1">
                <a:cs typeface="Calibri"/>
              </a:rPr>
              <a:t>zoals</a:t>
            </a:r>
            <a:r>
              <a:rPr lang="en-US" dirty="0">
                <a:cs typeface="Calibri"/>
              </a:rPr>
              <a:t> tablets </a:t>
            </a:r>
            <a:r>
              <a:rPr lang="en-US" dirty="0" err="1">
                <a:cs typeface="Calibri"/>
              </a:rPr>
              <a:t>en</a:t>
            </a:r>
            <a:r>
              <a:rPr lang="en-US" dirty="0">
                <a:cs typeface="Calibri"/>
              </a:rPr>
              <a:t> smartphones</a:t>
            </a:r>
          </a:p>
          <a:p>
            <a:pPr marL="171450" indent="-171450">
              <a:buFont typeface="Arial"/>
              <a:buChar char="•"/>
            </a:pPr>
            <a:r>
              <a:rPr lang="nl-BE" dirty="0"/>
              <a:t>De ‘ataf.dealershoplive.be’ showt bij een login zelfs je password in </a:t>
            </a:r>
            <a:r>
              <a:rPr lang="nl-BE" dirty="0" err="1"/>
              <a:t>plain</a:t>
            </a:r>
            <a:r>
              <a:rPr lang="nl-BE" dirty="0"/>
              <a:t> </a:t>
            </a:r>
            <a:r>
              <a:rPr lang="nl-BE" dirty="0" err="1"/>
              <a:t>text</a:t>
            </a:r>
            <a:r>
              <a:rPr lang="nl-BE" dirty="0"/>
              <a:t> in de </a:t>
            </a:r>
            <a:r>
              <a:rPr lang="nl-BE" dirty="0" err="1"/>
              <a:t>url</a:t>
            </a:r>
            <a:r>
              <a:rPr lang="nl-BE" dirty="0"/>
              <a:t>.</a:t>
            </a:r>
            <a:endParaRPr lang="en-US" dirty="0"/>
          </a:p>
          <a:p>
            <a:pPr marL="171450" indent="-171450">
              <a:buFont typeface="Arial"/>
              <a:buChar char="•"/>
            </a:pPr>
            <a:r>
              <a:rPr lang="nl-BE" dirty="0">
                <a:cs typeface="Calibri"/>
              </a:rPr>
              <a:t>Geen FAQ</a:t>
            </a:r>
          </a:p>
          <a:p>
            <a:pPr marL="171450" indent="-171450">
              <a:buFont typeface="Arial"/>
              <a:buChar char="•"/>
            </a:pPr>
            <a:r>
              <a:rPr lang="nl-BE" dirty="0">
                <a:cs typeface="Calibri"/>
              </a:rPr>
              <a:t>Onbeantwoorde vraag op Google recensies </a:t>
            </a:r>
          </a:p>
          <a:p>
            <a:pPr marL="171450" indent="-171450">
              <a:buFont typeface="Arial"/>
              <a:buChar char="•"/>
            </a:pPr>
            <a:r>
              <a:rPr lang="nl-BE" dirty="0">
                <a:cs typeface="Calibri"/>
              </a:rPr>
              <a:t>Privacy statement zegt dat ze persoonsgegevens slechts 1 jaar bijhouden na het laatste contract. Dit is niet correct, Joachim zijn gegevens van 5 jaar geleden zonder enige interactie zijn nog altijd beschikbaar.</a:t>
            </a:r>
            <a:endParaRPr lang="nl-BE" dirty="0">
              <a:ea typeface="+mn-lt"/>
              <a:cs typeface="+mn-lt"/>
            </a:endParaRPr>
          </a:p>
          <a:p>
            <a:pPr marL="171450" indent="-171450">
              <a:buFont typeface="Arial"/>
              <a:buChar char="•"/>
            </a:pPr>
            <a:r>
              <a:rPr lang="nl-BE" dirty="0">
                <a:cs typeface="Calibri"/>
              </a:rPr>
              <a:t>Het privacy beleid zegt dat ze SSL beveiliging gebruiken. Dit is ook niet waar.</a:t>
            </a:r>
          </a:p>
          <a:p>
            <a:pPr marL="171450" indent="-171450">
              <a:buFont typeface="Arial"/>
              <a:buChar char="•"/>
            </a:pPr>
            <a:r>
              <a:rPr lang="nl-BE" dirty="0">
                <a:cs typeface="Calibri"/>
              </a:rPr>
              <a:t>Ze zeggen dat ze alleen functionele cookies gebruiken terwijl er een 10-tal niet functionele naar Google verwijzen.</a:t>
            </a:r>
          </a:p>
        </p:txBody>
      </p:sp>
      <p:sp>
        <p:nvSpPr>
          <p:cNvPr id="4" name="Tijdelijke aanduiding voor dianummer 3"/>
          <p:cNvSpPr>
            <a:spLocks noGrp="1"/>
          </p:cNvSpPr>
          <p:nvPr>
            <p:ph type="sldNum" sz="quarter" idx="5"/>
          </p:nvPr>
        </p:nvSpPr>
        <p:spPr/>
        <p:txBody>
          <a:bodyPr/>
          <a:lstStyle/>
          <a:p>
            <a:fld id="{472A4889-5613-4ADF-AD20-255C9E017278}" type="slidenum">
              <a:rPr lang="nl-BE" smtClean="0"/>
              <a:t>12</a:t>
            </a:fld>
            <a:endParaRPr lang="nl-BE"/>
          </a:p>
        </p:txBody>
      </p:sp>
    </p:spTree>
    <p:extLst>
      <p:ext uri="{BB962C8B-B14F-4D97-AF65-F5344CB8AC3E}">
        <p14:creationId xmlns:p14="http://schemas.microsoft.com/office/powerpoint/2010/main" val="779873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ea typeface="+mn-lt"/>
                <a:cs typeface="+mn-lt"/>
              </a:rPr>
              <a:t>IAN</a:t>
            </a:r>
          </a:p>
          <a:p>
            <a:endParaRPr lang="nl-BE" dirty="0">
              <a:ea typeface="+mn-lt"/>
              <a:cs typeface="+mn-lt"/>
            </a:endParaRPr>
          </a:p>
          <a:p>
            <a:r>
              <a:rPr lang="nl-BE" dirty="0" err="1">
                <a:ea typeface="+mn-lt"/>
                <a:cs typeface="+mn-lt"/>
              </a:rPr>
              <a:t>Atafshop</a:t>
            </a:r>
            <a:r>
              <a:rPr lang="nl-BE" dirty="0">
                <a:ea typeface="+mn-lt"/>
                <a:cs typeface="+mn-lt"/>
              </a:rPr>
              <a:t> is alleen actief op Facebook.</a:t>
            </a:r>
            <a:endParaRPr lang="nl-NL" dirty="0"/>
          </a:p>
          <a:p>
            <a:r>
              <a:rPr lang="nl-BE" dirty="0">
                <a:ea typeface="+mn-lt"/>
                <a:cs typeface="+mn-lt"/>
              </a:rPr>
              <a:t>Twitter, Instagram, Pinterest, </a:t>
            </a:r>
            <a:r>
              <a:rPr lang="nl-BE" dirty="0" err="1">
                <a:ea typeface="+mn-lt"/>
                <a:cs typeface="+mn-lt"/>
              </a:rPr>
              <a:t>Vk</a:t>
            </a:r>
            <a:r>
              <a:rPr lang="nl-BE" dirty="0">
                <a:ea typeface="+mn-lt"/>
                <a:cs typeface="+mn-lt"/>
              </a:rPr>
              <a:t> en YouTube hebben ze allemaal niet.</a:t>
            </a:r>
            <a:endParaRPr lang="nl-BE" dirty="0"/>
          </a:p>
          <a:p>
            <a:endParaRPr lang="nl-BE" dirty="0">
              <a:ea typeface="+mn-lt"/>
              <a:cs typeface="+mn-lt"/>
            </a:endParaRPr>
          </a:p>
          <a:p>
            <a:pPr marL="171450" indent="-171450">
              <a:buFont typeface="Arial"/>
              <a:buChar char="•"/>
            </a:pPr>
            <a:r>
              <a:rPr lang="nl-BE" dirty="0">
                <a:ea typeface="+mn-lt"/>
                <a:cs typeface="+mn-lt"/>
              </a:rPr>
              <a:t>Ze posten ook niet veel op hun facebook pagina. Hun laatste post dateert van 7 augustus. </a:t>
            </a:r>
          </a:p>
          <a:p>
            <a:pPr marL="628650" lvl="1" indent="-171450">
              <a:buFont typeface="Arial"/>
              <a:buChar char="•"/>
            </a:pPr>
            <a:r>
              <a:rPr lang="nl-BE" dirty="0">
                <a:ea typeface="+mn-lt"/>
                <a:cs typeface="+mn-lt"/>
              </a:rPr>
              <a:t>Dit bericht ging over dat ze nog steeds bereikbaar zijn, desondanks de wegenwerken in het centrum.</a:t>
            </a:r>
          </a:p>
          <a:p>
            <a:pPr marL="171450" indent="-171450">
              <a:buFont typeface="Arial"/>
              <a:buChar char="•"/>
            </a:pPr>
            <a:r>
              <a:rPr lang="nl-BE" dirty="0">
                <a:ea typeface="+mn-lt"/>
                <a:cs typeface="+mn-lt"/>
              </a:rPr>
              <a:t>De </a:t>
            </a:r>
            <a:r>
              <a:rPr lang="nl-BE" dirty="0" err="1">
                <a:ea typeface="+mn-lt"/>
                <a:cs typeface="+mn-lt"/>
              </a:rPr>
              <a:t>posts</a:t>
            </a:r>
            <a:r>
              <a:rPr lang="nl-BE" dirty="0">
                <a:ea typeface="+mn-lt"/>
                <a:cs typeface="+mn-lt"/>
              </a:rPr>
              <a:t> daarvoor zijn van 17 juni. Op die datum hebben ze 10 </a:t>
            </a:r>
            <a:r>
              <a:rPr lang="nl-BE" dirty="0" err="1">
                <a:ea typeface="+mn-lt"/>
                <a:cs typeface="+mn-lt"/>
              </a:rPr>
              <a:t>posts</a:t>
            </a:r>
            <a:r>
              <a:rPr lang="nl-BE" dirty="0">
                <a:ea typeface="+mn-lt"/>
                <a:cs typeface="+mn-lt"/>
              </a:rPr>
              <a:t> gemaakt. Dit komt niet professioneel over. </a:t>
            </a:r>
          </a:p>
          <a:p>
            <a:pPr marL="628650" lvl="1" indent="-171450">
              <a:buFont typeface="Arial"/>
              <a:buChar char="•"/>
            </a:pPr>
            <a:r>
              <a:rPr lang="nl-BE" dirty="0">
                <a:ea typeface="+mn-lt"/>
                <a:cs typeface="+mn-lt"/>
              </a:rPr>
              <a:t>Meerdere keren ongeveer dezelfde post. Vaak over het WK voetbal dat ze een bal konden winnen bij aankoop van een product.</a:t>
            </a:r>
          </a:p>
          <a:p>
            <a:pPr marL="628650" lvl="1" indent="-171450">
              <a:buFont typeface="Arial"/>
              <a:buChar char="•"/>
            </a:pPr>
            <a:r>
              <a:rPr lang="nl-BE" dirty="0">
                <a:ea typeface="+mn-lt"/>
                <a:cs typeface="+mn-lt"/>
              </a:rPr>
              <a:t>Wat ze wel goed doen in deze </a:t>
            </a:r>
            <a:r>
              <a:rPr lang="nl-BE" dirty="0" err="1">
                <a:ea typeface="+mn-lt"/>
                <a:cs typeface="+mn-lt"/>
              </a:rPr>
              <a:t>posts</a:t>
            </a:r>
            <a:r>
              <a:rPr lang="nl-BE" dirty="0">
                <a:ea typeface="+mn-lt"/>
                <a:cs typeface="+mn-lt"/>
              </a:rPr>
              <a:t> is dat ze bij elke post een foto plaatsen. Dit springt dan meer in het oog bij de gebruiker.</a:t>
            </a:r>
          </a:p>
          <a:p>
            <a:pPr marL="628650" lvl="1" indent="-171450">
              <a:buFont typeface="Arial"/>
              <a:buChar char="•"/>
            </a:pPr>
            <a:endParaRPr lang="nl-BE" dirty="0">
              <a:ea typeface="+mn-lt"/>
              <a:cs typeface="+mn-lt"/>
            </a:endParaRPr>
          </a:p>
          <a:p>
            <a:r>
              <a:rPr lang="nl-BE" dirty="0">
                <a:ea typeface="+mn-lt"/>
                <a:cs typeface="+mn-lt"/>
              </a:rPr>
              <a:t>We kunnen concluderen dat Atafshop niet actief is op sociale media en dit op zeer onregelmatige basis gebruikt.</a:t>
            </a:r>
          </a:p>
          <a:p>
            <a:r>
              <a:rPr lang="nl-BE" dirty="0">
                <a:ea typeface="+mn-lt"/>
                <a:cs typeface="+mn-lt"/>
              </a:rPr>
              <a:t>Als ze het gebruiken dan doen ze dit niet al te professioneel en posten ze vaak meerdere dingen per dag, wat de gebruiker misschien als spam gaat ervaren.</a:t>
            </a:r>
            <a:endParaRPr lang="nl-BE" dirty="0"/>
          </a:p>
          <a:p>
            <a:endParaRPr lang="nl-BE" dirty="0">
              <a:ea typeface="+mn-lt"/>
              <a:cs typeface="+mn-lt"/>
            </a:endParaRPr>
          </a:p>
          <a:p>
            <a:endParaRPr lang="nl-BE" dirty="0">
              <a:ea typeface="+mn-lt"/>
              <a:cs typeface="+mn-lt"/>
            </a:endParaRPr>
          </a:p>
        </p:txBody>
      </p:sp>
      <p:sp>
        <p:nvSpPr>
          <p:cNvPr id="4" name="Slide Number Placeholder 3"/>
          <p:cNvSpPr>
            <a:spLocks noGrp="1"/>
          </p:cNvSpPr>
          <p:nvPr>
            <p:ph type="sldNum" sz="quarter" idx="5"/>
          </p:nvPr>
        </p:nvSpPr>
        <p:spPr/>
        <p:txBody>
          <a:bodyPr/>
          <a:lstStyle/>
          <a:p>
            <a:fld id="{472A4889-5613-4ADF-AD20-255C9E017278}" type="slidenum">
              <a:rPr lang="nl-BE" smtClean="0"/>
              <a:t>13</a:t>
            </a:fld>
            <a:endParaRPr lang="nl-BE"/>
          </a:p>
        </p:txBody>
      </p:sp>
    </p:spTree>
    <p:extLst>
      <p:ext uri="{BB962C8B-B14F-4D97-AF65-F5344CB8AC3E}">
        <p14:creationId xmlns:p14="http://schemas.microsoft.com/office/powerpoint/2010/main" val="2664241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cs typeface="Calibri"/>
              </a:rPr>
              <a:t>WARD</a:t>
            </a:r>
          </a:p>
          <a:p>
            <a:endParaRPr lang="en-US" dirty="0">
              <a:cs typeface="Calibri"/>
            </a:endParaRPr>
          </a:p>
          <a:p>
            <a:r>
              <a:rPr lang="en-US" dirty="0">
                <a:cs typeface="Calibri"/>
              </a:rPr>
              <a:t>Om </a:t>
            </a:r>
            <a:r>
              <a:rPr lang="en-US" dirty="0" err="1">
                <a:cs typeface="Calibri"/>
              </a:rPr>
              <a:t>te</a:t>
            </a:r>
            <a:r>
              <a:rPr lang="en-US" dirty="0">
                <a:cs typeface="Calibri"/>
              </a:rPr>
              <a:t> </a:t>
            </a:r>
            <a:r>
              <a:rPr lang="en-US" dirty="0" err="1">
                <a:cs typeface="Calibri"/>
              </a:rPr>
              <a:t>een</a:t>
            </a:r>
            <a:r>
              <a:rPr lang="en-US" dirty="0">
                <a:cs typeface="Calibri"/>
              </a:rPr>
              <a:t> </a:t>
            </a:r>
            <a:r>
              <a:rPr lang="en-US" dirty="0" err="1">
                <a:cs typeface="Calibri"/>
              </a:rPr>
              <a:t>groter</a:t>
            </a:r>
            <a:r>
              <a:rPr lang="en-US" dirty="0">
                <a:cs typeface="Calibri"/>
              </a:rPr>
              <a:t> </a:t>
            </a:r>
            <a:r>
              <a:rPr lang="en-US" dirty="0" err="1">
                <a:cs typeface="Calibri"/>
              </a:rPr>
              <a:t>beeld</a:t>
            </a:r>
            <a:r>
              <a:rPr lang="en-US" dirty="0">
                <a:cs typeface="Calibri"/>
              </a:rPr>
              <a:t> </a:t>
            </a:r>
            <a:r>
              <a:rPr lang="en-US" dirty="0" err="1">
                <a:cs typeface="Calibri"/>
              </a:rPr>
              <a:t>te</a:t>
            </a:r>
            <a:r>
              <a:rPr lang="en-US" dirty="0">
                <a:cs typeface="Calibri"/>
              </a:rPr>
              <a:t> </a:t>
            </a:r>
            <a:r>
              <a:rPr lang="en-US" dirty="0" err="1">
                <a:cs typeface="Calibri"/>
              </a:rPr>
              <a:t>scheppen</a:t>
            </a:r>
            <a:r>
              <a:rPr lang="en-US" dirty="0">
                <a:cs typeface="Calibri"/>
              </a:rPr>
              <a:t> van hoe </a:t>
            </a:r>
            <a:r>
              <a:rPr lang="en-US" dirty="0" err="1">
                <a:cs typeface="Calibri"/>
              </a:rPr>
              <a:t>deze</a:t>
            </a:r>
            <a:r>
              <a:rPr lang="en-US" dirty="0">
                <a:cs typeface="Calibri"/>
              </a:rPr>
              <a:t> websites </a:t>
            </a:r>
            <a:r>
              <a:rPr lang="en-US" dirty="0" err="1">
                <a:cs typeface="Calibri"/>
              </a:rPr>
              <a:t>staan</a:t>
            </a:r>
            <a:r>
              <a:rPr lang="en-US" dirty="0">
                <a:cs typeface="Calibri"/>
              </a:rPr>
              <a:t> </a:t>
            </a:r>
            <a:r>
              <a:rPr lang="en-US" dirty="0" err="1">
                <a:cs typeface="Calibri"/>
              </a:rPr>
              <a:t>tegenover</a:t>
            </a:r>
            <a:r>
              <a:rPr lang="en-US" dirty="0">
                <a:cs typeface="Calibri"/>
              </a:rPr>
              <a:t> de </a:t>
            </a:r>
            <a:r>
              <a:rPr lang="en-US" dirty="0" err="1">
                <a:cs typeface="Calibri"/>
              </a:rPr>
              <a:t>grootste</a:t>
            </a:r>
            <a:r>
              <a:rPr lang="en-US" dirty="0">
                <a:cs typeface="Calibri"/>
              </a:rPr>
              <a:t> </a:t>
            </a:r>
            <a:r>
              <a:rPr lang="en-US" dirty="0" err="1">
                <a:cs typeface="Calibri"/>
              </a:rPr>
              <a:t>bedrijven</a:t>
            </a:r>
            <a:r>
              <a:rPr lang="en-US" dirty="0">
                <a:cs typeface="Calibri"/>
              </a:rPr>
              <a:t> van de </a:t>
            </a:r>
            <a:r>
              <a:rPr lang="en-US" dirty="0" err="1">
                <a:cs typeface="Calibri"/>
              </a:rPr>
              <a:t>Nederlandse</a:t>
            </a:r>
            <a:r>
              <a:rPr lang="en-US" dirty="0">
                <a:cs typeface="Calibri"/>
              </a:rPr>
              <a:t> e-commerce </a:t>
            </a:r>
            <a:r>
              <a:rPr lang="en-US" dirty="0" err="1">
                <a:cs typeface="Calibri"/>
              </a:rPr>
              <a:t>hebben</a:t>
            </a:r>
            <a:r>
              <a:rPr lang="en-US" dirty="0">
                <a:cs typeface="Calibri"/>
              </a:rPr>
              <a:t> we </a:t>
            </a:r>
            <a:r>
              <a:rPr lang="en-US" dirty="0" err="1">
                <a:cs typeface="Calibri"/>
              </a:rPr>
              <a:t>ook</a:t>
            </a:r>
            <a:r>
              <a:rPr lang="en-US" dirty="0">
                <a:cs typeface="Calibri"/>
              </a:rPr>
              <a:t> even de websites van Coolblue.be en Bol.com in </a:t>
            </a:r>
            <a:r>
              <a:rPr lang="en-US" dirty="0" err="1">
                <a:cs typeface="Calibri"/>
              </a:rPr>
              <a:t>een</a:t>
            </a:r>
            <a:r>
              <a:rPr lang="en-US" dirty="0">
                <a:cs typeface="Calibri"/>
              </a:rPr>
              <a:t> SEO test </a:t>
            </a:r>
            <a:r>
              <a:rPr lang="en-US" dirty="0" err="1">
                <a:cs typeface="Calibri"/>
              </a:rPr>
              <a:t>geplaatst</a:t>
            </a:r>
            <a:r>
              <a:rPr lang="en-US" dirty="0">
                <a:cs typeface="Calibri"/>
              </a:rPr>
              <a:t>. </a:t>
            </a:r>
          </a:p>
          <a:p>
            <a:r>
              <a:rPr lang="en-US" dirty="0">
                <a:cs typeface="Calibri"/>
              </a:rPr>
              <a:t>De slide </a:t>
            </a:r>
            <a:r>
              <a:rPr lang="en-US" dirty="0" err="1">
                <a:cs typeface="Calibri"/>
              </a:rPr>
              <a:t>geeft</a:t>
            </a:r>
            <a:r>
              <a:rPr lang="en-US" dirty="0">
                <a:cs typeface="Calibri"/>
              </a:rPr>
              <a:t> </a:t>
            </a:r>
            <a:r>
              <a:rPr lang="en-US" dirty="0" err="1">
                <a:cs typeface="Calibri"/>
              </a:rPr>
              <a:t>een</a:t>
            </a:r>
            <a:r>
              <a:rPr lang="en-US" dirty="0">
                <a:cs typeface="Calibri"/>
              </a:rPr>
              <a:t> </a:t>
            </a:r>
            <a:r>
              <a:rPr lang="en-US" dirty="0" err="1">
                <a:cs typeface="Calibri"/>
              </a:rPr>
              <a:t>duidelijk</a:t>
            </a:r>
            <a:r>
              <a:rPr lang="en-US" dirty="0">
                <a:cs typeface="Calibri"/>
              </a:rPr>
              <a:t> </a:t>
            </a:r>
            <a:r>
              <a:rPr lang="en-US" dirty="0" err="1">
                <a:cs typeface="Calibri"/>
              </a:rPr>
              <a:t>beeld</a:t>
            </a:r>
            <a:r>
              <a:rPr lang="en-US" dirty="0">
                <a:cs typeface="Calibri"/>
              </a:rPr>
              <a:t>. </a:t>
            </a:r>
            <a:r>
              <a:rPr lang="en-US" dirty="0" err="1">
                <a:cs typeface="Calibri"/>
              </a:rPr>
              <a:t>Gearbest</a:t>
            </a:r>
            <a:r>
              <a:rPr lang="en-US" dirty="0">
                <a:cs typeface="Calibri"/>
              </a:rPr>
              <a:t> </a:t>
            </a:r>
            <a:r>
              <a:rPr lang="en-US" dirty="0" err="1">
                <a:cs typeface="Calibri"/>
              </a:rPr>
              <a:t>scoort</a:t>
            </a:r>
            <a:r>
              <a:rPr lang="en-US" dirty="0">
                <a:cs typeface="Calibri"/>
              </a:rPr>
              <a:t> </a:t>
            </a:r>
            <a:r>
              <a:rPr lang="en-US" dirty="0" err="1">
                <a:cs typeface="Calibri"/>
              </a:rPr>
              <a:t>zelfs</a:t>
            </a:r>
            <a:r>
              <a:rPr lang="en-US" dirty="0">
                <a:cs typeface="Calibri"/>
              </a:rPr>
              <a:t> </a:t>
            </a:r>
            <a:r>
              <a:rPr lang="en-US" dirty="0" err="1">
                <a:cs typeface="Calibri"/>
              </a:rPr>
              <a:t>beter</a:t>
            </a:r>
            <a:r>
              <a:rPr lang="en-US" dirty="0">
                <a:cs typeface="Calibri"/>
              </a:rPr>
              <a:t> dan </a:t>
            </a:r>
            <a:r>
              <a:rPr lang="en-US" dirty="0" err="1">
                <a:cs typeface="Calibri"/>
              </a:rPr>
              <a:t>Coolblue</a:t>
            </a:r>
            <a:r>
              <a:rPr lang="en-US" dirty="0">
                <a:cs typeface="Calibri"/>
              </a:rPr>
              <a:t> en bol.com </a:t>
            </a:r>
            <a:r>
              <a:rPr lang="en-US" dirty="0" err="1">
                <a:cs typeface="Calibri"/>
              </a:rPr>
              <a:t>terwijl</a:t>
            </a:r>
            <a:r>
              <a:rPr lang="en-US" dirty="0">
                <a:cs typeface="Calibri"/>
              </a:rPr>
              <a:t> </a:t>
            </a:r>
            <a:r>
              <a:rPr lang="en-US" dirty="0" err="1">
                <a:cs typeface="Calibri"/>
              </a:rPr>
              <a:t>dat</a:t>
            </a:r>
            <a:r>
              <a:rPr lang="en-US" dirty="0">
                <a:cs typeface="Calibri"/>
              </a:rPr>
              <a:t> </a:t>
            </a:r>
            <a:r>
              <a:rPr lang="en-US" dirty="0" err="1">
                <a:cs typeface="Calibri"/>
              </a:rPr>
              <a:t>Ataf</a:t>
            </a:r>
            <a:r>
              <a:rPr lang="en-US" dirty="0">
                <a:cs typeface="Calibri"/>
              </a:rPr>
              <a:t>-shop </a:t>
            </a:r>
            <a:r>
              <a:rPr lang="en-US" dirty="0" err="1">
                <a:cs typeface="Calibri"/>
              </a:rPr>
              <a:t>echt</a:t>
            </a:r>
            <a:r>
              <a:rPr lang="en-US" dirty="0">
                <a:cs typeface="Calibri"/>
              </a:rPr>
              <a:t> </a:t>
            </a:r>
            <a:r>
              <a:rPr lang="en-US" dirty="0" err="1">
                <a:cs typeface="Calibri"/>
              </a:rPr>
              <a:t>nog</a:t>
            </a:r>
            <a:r>
              <a:rPr lang="en-US" dirty="0">
                <a:cs typeface="Calibri"/>
              </a:rPr>
              <a:t> </a:t>
            </a:r>
            <a:r>
              <a:rPr lang="en-US" dirty="0" err="1">
                <a:cs typeface="Calibri"/>
              </a:rPr>
              <a:t>wel</a:t>
            </a:r>
            <a:r>
              <a:rPr lang="en-US" dirty="0">
                <a:cs typeface="Calibri"/>
              </a:rPr>
              <a:t> wat </a:t>
            </a:r>
            <a:r>
              <a:rPr lang="en-US" dirty="0" err="1">
                <a:cs typeface="Calibri"/>
              </a:rPr>
              <a:t>werk</a:t>
            </a:r>
            <a:r>
              <a:rPr lang="en-US" dirty="0">
                <a:cs typeface="Calibri"/>
              </a:rPr>
              <a:t> </a:t>
            </a:r>
            <a:r>
              <a:rPr lang="en-US" dirty="0" err="1">
                <a:cs typeface="Calibri"/>
              </a:rPr>
              <a:t>heeft</a:t>
            </a:r>
            <a:r>
              <a:rPr lang="en-US" dirty="0">
                <a:cs typeface="Calibri"/>
              </a:rPr>
              <a:t> </a:t>
            </a:r>
            <a:r>
              <a:rPr lang="en-US" dirty="0" err="1">
                <a:cs typeface="Calibri"/>
              </a:rPr>
              <a:t>aan</a:t>
            </a:r>
            <a:r>
              <a:rPr lang="en-US" dirty="0">
                <a:cs typeface="Calibri"/>
              </a:rPr>
              <a:t> de </a:t>
            </a:r>
            <a:r>
              <a:rPr lang="en-US" dirty="0" err="1">
                <a:cs typeface="Calibri"/>
              </a:rPr>
              <a:t>winkel</a:t>
            </a:r>
            <a:r>
              <a:rPr lang="en-US" dirty="0">
                <a:cs typeface="Calibri"/>
              </a:rPr>
              <a:t> om </a:t>
            </a:r>
            <a:r>
              <a:rPr lang="en-US" dirty="0" err="1">
                <a:cs typeface="Calibri"/>
              </a:rPr>
              <a:t>hun</a:t>
            </a:r>
            <a:r>
              <a:rPr lang="en-US" dirty="0">
                <a:cs typeface="Calibri"/>
              </a:rPr>
              <a:t> website in </a:t>
            </a:r>
            <a:r>
              <a:rPr lang="en-US" dirty="0" err="1">
                <a:cs typeface="Calibri"/>
              </a:rPr>
              <a:t>orde</a:t>
            </a:r>
            <a:r>
              <a:rPr lang="en-US" dirty="0">
                <a:cs typeface="Calibri"/>
              </a:rPr>
              <a:t> </a:t>
            </a:r>
            <a:r>
              <a:rPr lang="en-US" dirty="0" err="1">
                <a:cs typeface="Calibri"/>
              </a:rPr>
              <a:t>te</a:t>
            </a:r>
            <a:r>
              <a:rPr lang="en-US" dirty="0">
                <a:cs typeface="Calibri"/>
              </a:rPr>
              <a:t> </a:t>
            </a:r>
            <a:r>
              <a:rPr lang="en-US" dirty="0" err="1">
                <a:cs typeface="Calibri"/>
              </a:rPr>
              <a:t>krijgen</a:t>
            </a:r>
            <a:r>
              <a:rPr lang="en-US" dirty="0">
                <a:cs typeface="Calibri"/>
              </a:rPr>
              <a:t>.</a:t>
            </a:r>
          </a:p>
          <a:p>
            <a:endParaRPr lang="en-US" dirty="0">
              <a:cs typeface="Calibri"/>
            </a:endParaRPr>
          </a:p>
        </p:txBody>
      </p:sp>
      <p:sp>
        <p:nvSpPr>
          <p:cNvPr id="4" name="Tijdelijke aanduiding voor dianummer 3"/>
          <p:cNvSpPr>
            <a:spLocks noGrp="1"/>
          </p:cNvSpPr>
          <p:nvPr>
            <p:ph type="sldNum" sz="quarter" idx="5"/>
          </p:nvPr>
        </p:nvSpPr>
        <p:spPr/>
        <p:txBody>
          <a:bodyPr/>
          <a:lstStyle/>
          <a:p>
            <a:fld id="{472A4889-5613-4ADF-AD20-255C9E017278}" type="slidenum">
              <a:rPr lang="nl-BE" smtClean="0"/>
              <a:t>14</a:t>
            </a:fld>
            <a:endParaRPr lang="nl-BE"/>
          </a:p>
        </p:txBody>
      </p:sp>
    </p:spTree>
    <p:extLst>
      <p:ext uri="{BB962C8B-B14F-4D97-AF65-F5344CB8AC3E}">
        <p14:creationId xmlns:p14="http://schemas.microsoft.com/office/powerpoint/2010/main" val="1057206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cs typeface="Calibri"/>
              </a:rPr>
              <a:t>WARD</a:t>
            </a:r>
            <a:br>
              <a:rPr lang="en-US" dirty="0">
                <a:cs typeface="Calibri"/>
              </a:rPr>
            </a:br>
            <a:endParaRPr lang="en-US" dirty="0">
              <a:cs typeface="Calibri"/>
            </a:endParaRPr>
          </a:p>
          <a:p>
            <a:r>
              <a:rPr lang="en-US" dirty="0" err="1">
                <a:cs typeface="Calibri"/>
              </a:rPr>
              <a:t>Zijn</a:t>
            </a:r>
            <a:r>
              <a:rPr lang="en-US" dirty="0">
                <a:cs typeface="Calibri"/>
              </a:rPr>
              <a:t> </a:t>
            </a:r>
            <a:r>
              <a:rPr lang="en-US" dirty="0" err="1">
                <a:cs typeface="Calibri"/>
              </a:rPr>
              <a:t>er</a:t>
            </a:r>
            <a:r>
              <a:rPr lang="en-US" dirty="0">
                <a:cs typeface="Calibri"/>
              </a:rPr>
              <a:t> </a:t>
            </a:r>
            <a:r>
              <a:rPr lang="en-US" dirty="0" err="1">
                <a:cs typeface="Calibri"/>
              </a:rPr>
              <a:t>nog</a:t>
            </a:r>
            <a:r>
              <a:rPr lang="en-US" dirty="0">
                <a:cs typeface="Calibri"/>
              </a:rPr>
              <a:t> </a:t>
            </a:r>
            <a:r>
              <a:rPr lang="en-US" dirty="0" err="1">
                <a:cs typeface="Calibri"/>
              </a:rPr>
              <a:t>vragen</a:t>
            </a:r>
            <a:r>
              <a:rPr lang="en-US" dirty="0">
                <a:cs typeface="Calibri"/>
              </a:rPr>
              <a:t>?</a:t>
            </a:r>
            <a:endParaRPr lang="nl-NL" dirty="0"/>
          </a:p>
        </p:txBody>
      </p:sp>
      <p:sp>
        <p:nvSpPr>
          <p:cNvPr id="4" name="Tijdelijke aanduiding voor dianummer 3"/>
          <p:cNvSpPr>
            <a:spLocks noGrp="1"/>
          </p:cNvSpPr>
          <p:nvPr>
            <p:ph type="sldNum" sz="quarter" idx="5"/>
          </p:nvPr>
        </p:nvSpPr>
        <p:spPr/>
        <p:txBody>
          <a:bodyPr/>
          <a:lstStyle/>
          <a:p>
            <a:fld id="{472A4889-5613-4ADF-AD20-255C9E017278}" type="slidenum">
              <a:rPr lang="nl-BE" smtClean="0"/>
              <a:t>15</a:t>
            </a:fld>
            <a:endParaRPr lang="nl-BE"/>
          </a:p>
        </p:txBody>
      </p:sp>
    </p:spTree>
    <p:extLst>
      <p:ext uri="{BB962C8B-B14F-4D97-AF65-F5344CB8AC3E}">
        <p14:creationId xmlns:p14="http://schemas.microsoft.com/office/powerpoint/2010/main" val="132775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cs typeface="Calibri"/>
              </a:rPr>
              <a:t>IAN</a:t>
            </a:r>
          </a:p>
          <a:p>
            <a:endParaRPr lang="nl-BE" dirty="0">
              <a:cs typeface="Calibri"/>
            </a:endParaRPr>
          </a:p>
          <a:p>
            <a:r>
              <a:rPr lang="nl-BE" dirty="0">
                <a:cs typeface="Calibri"/>
              </a:rPr>
              <a:t>Inhoud:</a:t>
            </a:r>
          </a:p>
          <a:p>
            <a:pPr marL="171450" indent="-171450">
              <a:buFont typeface="Arial"/>
              <a:buChar char="•"/>
            </a:pPr>
            <a:r>
              <a:rPr lang="nl-BE" dirty="0">
                <a:cs typeface="Calibri"/>
              </a:rPr>
              <a:t>De inhoud van de website moet duidelijk en eenvoudig uitgeschreven zijn voor iedere gebruiker</a:t>
            </a:r>
          </a:p>
          <a:p>
            <a:pPr marL="171450" indent="-171450">
              <a:buFont typeface="Arial"/>
              <a:buChar char="•"/>
            </a:pPr>
            <a:r>
              <a:rPr lang="nl-BE" dirty="0">
                <a:ea typeface="+mn-lt"/>
                <a:cs typeface="+mn-lt"/>
              </a:rPr>
              <a:t>De inhoud moet relevant zijn</a:t>
            </a:r>
          </a:p>
          <a:p>
            <a:pPr marL="171450" indent="-171450">
              <a:buFont typeface="Arial"/>
              <a:buChar char="•"/>
            </a:pPr>
            <a:r>
              <a:rPr lang="nl-BE" dirty="0">
                <a:ea typeface="+mn-lt"/>
                <a:cs typeface="+mn-lt"/>
              </a:rPr>
              <a:t>Vermijden van omslachtige informatie op de website die niet nuttig is voor de eindgebruiker</a:t>
            </a:r>
          </a:p>
          <a:p>
            <a:pPr marL="171450" indent="-171450">
              <a:buFont typeface="Arial"/>
              <a:buChar char="•"/>
            </a:pPr>
            <a:endParaRPr lang="nl-BE" dirty="0">
              <a:ea typeface="+mn-lt"/>
              <a:cs typeface="+mn-lt"/>
            </a:endParaRPr>
          </a:p>
          <a:p>
            <a:r>
              <a:rPr lang="nl-BE" dirty="0">
                <a:ea typeface="+mn-lt"/>
                <a:cs typeface="+mn-lt"/>
              </a:rPr>
              <a:t>Gebruiksvriendelijkheid:</a:t>
            </a:r>
          </a:p>
          <a:p>
            <a:pPr marL="171450" indent="-171450">
              <a:buFont typeface="Arial"/>
              <a:buChar char="•"/>
            </a:pPr>
            <a:r>
              <a:rPr lang="nl-BE" dirty="0">
                <a:ea typeface="+mn-lt"/>
                <a:cs typeface="+mn-lt"/>
              </a:rPr>
              <a:t>De website moet vanaf het begin (als je er pas opkomt) duidelijk zijn voor de gebruiker. Het is niet de bedoeling dat hij eerst nog 5min moet liggen uitzoeken van hoe en wat de website werkt.</a:t>
            </a:r>
          </a:p>
          <a:p>
            <a:pPr marL="171450" indent="-171450">
              <a:buFont typeface="Arial"/>
              <a:buChar char="•"/>
            </a:pPr>
            <a:endParaRPr lang="nl-BE" dirty="0">
              <a:ea typeface="+mn-lt"/>
              <a:cs typeface="+mn-lt"/>
            </a:endParaRPr>
          </a:p>
          <a:p>
            <a:r>
              <a:rPr lang="nl-BE" dirty="0">
                <a:ea typeface="+mn-lt"/>
                <a:cs typeface="+mn-lt"/>
              </a:rPr>
              <a:t>Uiterlijk:</a:t>
            </a:r>
          </a:p>
          <a:p>
            <a:pPr marL="171450" indent="-171450">
              <a:buFont typeface="Arial"/>
              <a:buChar char="•"/>
            </a:pPr>
            <a:r>
              <a:rPr lang="nl-BE" dirty="0">
                <a:ea typeface="+mn-lt"/>
                <a:cs typeface="+mn-lt"/>
              </a:rPr>
              <a:t>De website moet er eenvoudig en proper uit zien op alle toestellen, zoals computer en smartphones.</a:t>
            </a:r>
          </a:p>
          <a:p>
            <a:pPr marL="171450" indent="-171450">
              <a:buFont typeface="Arial"/>
              <a:buChar char="•"/>
            </a:pPr>
            <a:r>
              <a:rPr lang="nl-BE" dirty="0">
                <a:ea typeface="+mn-lt"/>
                <a:cs typeface="+mn-lt"/>
              </a:rPr>
              <a:t>Niet te druk. </a:t>
            </a:r>
            <a:endParaRPr lang="nl-BE" dirty="0"/>
          </a:p>
          <a:p>
            <a:pPr marL="171450" indent="-171450">
              <a:buFont typeface="Arial"/>
              <a:buChar char="•"/>
            </a:pPr>
            <a:r>
              <a:rPr lang="nl-BE" dirty="0">
                <a:ea typeface="+mn-lt"/>
                <a:cs typeface="+mn-lt"/>
              </a:rPr>
              <a:t>Gebruik van multimedia, typografie</a:t>
            </a:r>
          </a:p>
          <a:p>
            <a:pPr marL="171450" indent="-171450">
              <a:buFont typeface="Arial"/>
              <a:buChar char="•"/>
            </a:pPr>
            <a:endParaRPr lang="nl-BE" dirty="0">
              <a:ea typeface="+mn-lt"/>
              <a:cs typeface="+mn-lt"/>
            </a:endParaRPr>
          </a:p>
          <a:p>
            <a:r>
              <a:rPr lang="nl-BE" dirty="0">
                <a:ea typeface="+mn-lt"/>
                <a:cs typeface="+mn-lt"/>
              </a:rPr>
              <a:t>Techniek:</a:t>
            </a:r>
          </a:p>
          <a:p>
            <a:pPr marL="171450" indent="-171450">
              <a:buFont typeface="Arial"/>
              <a:buChar char="•"/>
            </a:pPr>
            <a:r>
              <a:rPr lang="nl-BE" dirty="0">
                <a:ea typeface="+mn-lt"/>
                <a:cs typeface="+mn-lt"/>
              </a:rPr>
              <a:t>Zitten er bugs in de website, beperkingen?</a:t>
            </a:r>
          </a:p>
          <a:p>
            <a:pPr marL="171450" indent="-171450">
              <a:buFont typeface="Arial"/>
              <a:buChar char="•"/>
            </a:pPr>
            <a:r>
              <a:rPr lang="nl-BE" dirty="0">
                <a:ea typeface="+mn-lt"/>
                <a:cs typeface="+mn-lt"/>
              </a:rPr>
              <a:t>Worden alle (laatste nieuwe) browsers ondersteund?</a:t>
            </a:r>
          </a:p>
          <a:p>
            <a:pPr marL="171450" indent="-171450">
              <a:buFont typeface="Arial"/>
              <a:buChar char="•"/>
            </a:pPr>
            <a:r>
              <a:rPr lang="nl-BE" dirty="0">
                <a:ea typeface="+mn-lt"/>
                <a:cs typeface="+mn-lt"/>
              </a:rPr>
              <a:t>Voldoet de website aan de w3c standaarden?</a:t>
            </a:r>
          </a:p>
          <a:p>
            <a:pPr marL="171450" indent="-171450">
              <a:buFont typeface="Arial"/>
              <a:buChar char="•"/>
            </a:pPr>
            <a:r>
              <a:rPr lang="nl-BE" dirty="0">
                <a:ea typeface="+mn-lt"/>
                <a:cs typeface="+mn-lt"/>
              </a:rPr>
              <a:t>Is de laadtijd van de website aanvaardbaar?</a:t>
            </a:r>
          </a:p>
          <a:p>
            <a:endParaRPr lang="nl-BE" dirty="0">
              <a:ea typeface="+mn-lt"/>
              <a:cs typeface="+mn-lt"/>
            </a:endParaRPr>
          </a:p>
        </p:txBody>
      </p:sp>
      <p:sp>
        <p:nvSpPr>
          <p:cNvPr id="4" name="Slide Number Placeholder 3"/>
          <p:cNvSpPr>
            <a:spLocks noGrp="1"/>
          </p:cNvSpPr>
          <p:nvPr>
            <p:ph type="sldNum" sz="quarter" idx="5"/>
          </p:nvPr>
        </p:nvSpPr>
        <p:spPr/>
        <p:txBody>
          <a:bodyPr/>
          <a:lstStyle/>
          <a:p>
            <a:fld id="{472A4889-5613-4ADF-AD20-255C9E017278}" type="slidenum">
              <a:rPr lang="nl-BE" smtClean="0"/>
              <a:t>2</a:t>
            </a:fld>
            <a:endParaRPr lang="nl-BE"/>
          </a:p>
        </p:txBody>
      </p:sp>
    </p:spTree>
    <p:extLst>
      <p:ext uri="{BB962C8B-B14F-4D97-AF65-F5344CB8AC3E}">
        <p14:creationId xmlns:p14="http://schemas.microsoft.com/office/powerpoint/2010/main" val="494286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IAN</a:t>
            </a:r>
          </a:p>
          <a:p>
            <a:endParaRPr lang="nl-BE" dirty="0"/>
          </a:p>
          <a:p>
            <a:r>
              <a:rPr lang="nl-BE" dirty="0"/>
              <a:t>Wij zijn de 3 grootste zoekmachines (Google, Bing, Yahoo) gaan bekijken om te kijken wat verschil op de zoekresultaten komt als we </a:t>
            </a:r>
            <a:r>
              <a:rPr lang="nl-BE" dirty="0" err="1"/>
              <a:t>Gearbest</a:t>
            </a:r>
            <a:r>
              <a:rPr lang="nl-BE" dirty="0"/>
              <a:t> opzoeken. Dit zijn onze bemerkingen:</a:t>
            </a:r>
            <a:endParaRPr lang="en-US" dirty="0">
              <a:cs typeface="Calibri"/>
            </a:endParaRPr>
          </a:p>
          <a:p>
            <a:endParaRPr lang="nl-BE" dirty="0"/>
          </a:p>
          <a:p>
            <a:r>
              <a:rPr lang="nl-BE" dirty="0">
                <a:cs typeface="Calibri"/>
              </a:rPr>
              <a:t>GEARBEST</a:t>
            </a:r>
            <a:endParaRPr lang="nl-BE" dirty="0"/>
          </a:p>
          <a:p>
            <a:pPr marL="171450" indent="-171450">
              <a:buChar char="•"/>
            </a:pPr>
            <a:r>
              <a:rPr lang="nl-BE" dirty="0"/>
              <a:t>Als we ‘</a:t>
            </a:r>
            <a:r>
              <a:rPr lang="nl-BE" dirty="0" err="1"/>
              <a:t>gearbest</a:t>
            </a:r>
            <a:r>
              <a:rPr lang="nl-BE" dirty="0"/>
              <a:t>’ in een van de zoekmachines zoeken, krijgen we altijd de officiële site als eerste.</a:t>
            </a:r>
            <a:endParaRPr lang="en-US" dirty="0"/>
          </a:p>
          <a:p>
            <a:pPr marL="171450" indent="-171450">
              <a:buChar char="•"/>
            </a:pPr>
            <a:r>
              <a:rPr lang="nl-BE" dirty="0"/>
              <a:t>Ook krijgen we direct ‘shortlinks’, om naar een </a:t>
            </a:r>
            <a:r>
              <a:rPr lang="nl-BE" dirty="0" err="1"/>
              <a:t>pagine</a:t>
            </a:r>
            <a:r>
              <a:rPr lang="nl-BE" dirty="0"/>
              <a:t> op </a:t>
            </a:r>
            <a:r>
              <a:rPr lang="nl-BE" dirty="0" err="1"/>
              <a:t>gearbest</a:t>
            </a:r>
            <a:r>
              <a:rPr lang="nl-BE" dirty="0"/>
              <a:t> te gaan. Dit zijn de meest bezochte pagina’s op </a:t>
            </a:r>
            <a:r>
              <a:rPr lang="nl-BE" dirty="0" err="1"/>
              <a:t>gearbest</a:t>
            </a:r>
            <a:r>
              <a:rPr lang="nl-BE" dirty="0"/>
              <a:t>.</a:t>
            </a:r>
            <a:endParaRPr lang="en-US" dirty="0"/>
          </a:p>
          <a:p>
            <a:pPr marL="171450" indent="-171450">
              <a:buChar char="•"/>
            </a:pPr>
            <a:endParaRPr lang="nl-BE" dirty="0"/>
          </a:p>
          <a:p>
            <a:r>
              <a:rPr lang="en-US" dirty="0">
                <a:cs typeface="Calibri"/>
              </a:rPr>
              <a:t>ATAFSHOP</a:t>
            </a:r>
          </a:p>
          <a:p>
            <a:pPr marL="171450" indent="-171450">
              <a:buChar char="•"/>
            </a:pPr>
            <a:r>
              <a:rPr lang="nl-BE" dirty="0"/>
              <a:t>Op google kregen we als eerste resultaat de officiële webshop van </a:t>
            </a:r>
            <a:r>
              <a:rPr lang="nl-BE" dirty="0" err="1"/>
              <a:t>ataf</a:t>
            </a:r>
            <a:r>
              <a:rPr lang="nl-BE" dirty="0"/>
              <a:t> shop.</a:t>
            </a:r>
            <a:endParaRPr lang="en-US" dirty="0"/>
          </a:p>
          <a:p>
            <a:pPr marL="171450" indent="-171450">
              <a:buChar char="•"/>
            </a:pPr>
            <a:r>
              <a:rPr lang="nl-BE" dirty="0"/>
              <a:t>Het 2de resultaat brengt ons bij ongeveer dezelfde webshop. Maar is toch net iets anders. Je kan inloggen op beide sites maar deze zijn gelinkt aan andere databases.</a:t>
            </a:r>
            <a:endParaRPr lang="nl-BE" dirty="0">
              <a:ea typeface="+mn-lt"/>
              <a:cs typeface="+mn-lt"/>
            </a:endParaRPr>
          </a:p>
        </p:txBody>
      </p:sp>
      <p:sp>
        <p:nvSpPr>
          <p:cNvPr id="4" name="Tijdelijke aanduiding voor dianummer 3"/>
          <p:cNvSpPr>
            <a:spLocks noGrp="1"/>
          </p:cNvSpPr>
          <p:nvPr>
            <p:ph type="sldNum" sz="quarter" idx="5"/>
          </p:nvPr>
        </p:nvSpPr>
        <p:spPr/>
        <p:txBody>
          <a:bodyPr/>
          <a:lstStyle/>
          <a:p>
            <a:fld id="{472A4889-5613-4ADF-AD20-255C9E017278}" type="slidenum">
              <a:rPr lang="nl-BE" smtClean="0"/>
              <a:t>3</a:t>
            </a:fld>
            <a:endParaRPr lang="nl-BE"/>
          </a:p>
        </p:txBody>
      </p:sp>
    </p:spTree>
    <p:extLst>
      <p:ext uri="{BB962C8B-B14F-4D97-AF65-F5344CB8AC3E}">
        <p14:creationId xmlns:p14="http://schemas.microsoft.com/office/powerpoint/2010/main" val="1361824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Arial"/>
              <a:buNone/>
            </a:pPr>
            <a:r>
              <a:rPr lang="en-US" dirty="0">
                <a:cs typeface="Calibri"/>
              </a:rPr>
              <a:t>WARD</a:t>
            </a:r>
          </a:p>
          <a:p>
            <a:pPr marL="171450" indent="-171450">
              <a:buFont typeface="Arial"/>
              <a:buChar char="•"/>
            </a:pPr>
            <a:endParaRPr lang="en-US" dirty="0">
              <a:cs typeface="Calibri"/>
            </a:endParaRPr>
          </a:p>
          <a:p>
            <a:pPr marL="171450" indent="-171450">
              <a:buFont typeface="Arial"/>
              <a:buChar char="•"/>
            </a:pPr>
            <a:r>
              <a:rPr lang="en-US" dirty="0" err="1">
                <a:cs typeface="Calibri"/>
              </a:rPr>
              <a:t>Deze</a:t>
            </a:r>
            <a:r>
              <a:rPr lang="en-US" dirty="0">
                <a:cs typeface="Calibri"/>
              </a:rPr>
              <a:t> SEO test </a:t>
            </a:r>
            <a:r>
              <a:rPr lang="en-US" dirty="0" err="1">
                <a:cs typeface="Calibri"/>
              </a:rPr>
              <a:t>vertelt</a:t>
            </a:r>
            <a:r>
              <a:rPr lang="en-US" dirty="0">
                <a:cs typeface="Calibri"/>
              </a:rPr>
              <a:t> </a:t>
            </a:r>
            <a:r>
              <a:rPr lang="en-US" dirty="0" err="1">
                <a:cs typeface="Calibri"/>
              </a:rPr>
              <a:t>ons</a:t>
            </a:r>
            <a:r>
              <a:rPr lang="en-US" dirty="0">
                <a:cs typeface="Calibri"/>
              </a:rPr>
              <a:t> </a:t>
            </a:r>
            <a:r>
              <a:rPr lang="en-US" dirty="0" err="1">
                <a:cs typeface="Calibri"/>
              </a:rPr>
              <a:t>veel</a:t>
            </a:r>
            <a:r>
              <a:rPr lang="en-US" dirty="0">
                <a:cs typeface="Calibri"/>
              </a:rPr>
              <a:t> </a:t>
            </a:r>
            <a:r>
              <a:rPr lang="en-US" dirty="0" err="1">
                <a:cs typeface="Calibri"/>
              </a:rPr>
              <a:t>goeds</a:t>
            </a:r>
            <a:r>
              <a:rPr lang="en-US" dirty="0">
                <a:cs typeface="Calibri"/>
              </a:rPr>
              <a:t> over </a:t>
            </a:r>
            <a:r>
              <a:rPr lang="en-US" dirty="0" err="1">
                <a:cs typeface="Calibri"/>
              </a:rPr>
              <a:t>Gearbest</a:t>
            </a:r>
            <a:endParaRPr lang="en-US" dirty="0">
              <a:cs typeface="Calibri"/>
            </a:endParaRPr>
          </a:p>
          <a:p>
            <a:pPr marL="171450" indent="-171450">
              <a:buFont typeface="Arial"/>
              <a:buChar char="•"/>
            </a:pPr>
            <a:r>
              <a:rPr lang="en-US" dirty="0">
                <a:cs typeface="Calibri"/>
              </a:rPr>
              <a:t>Zo is de code van </a:t>
            </a:r>
            <a:r>
              <a:rPr lang="en-US" dirty="0" err="1">
                <a:cs typeface="Calibri"/>
              </a:rPr>
              <a:t>deze</a:t>
            </a:r>
            <a:r>
              <a:rPr lang="en-US" dirty="0">
                <a:cs typeface="Calibri"/>
              </a:rPr>
              <a:t> website </a:t>
            </a:r>
            <a:r>
              <a:rPr lang="en-US" dirty="0" err="1">
                <a:cs typeface="Calibri"/>
              </a:rPr>
              <a:t>grotendeels</a:t>
            </a:r>
            <a:r>
              <a:rPr lang="en-US" dirty="0">
                <a:cs typeface="Calibri"/>
              </a:rPr>
              <a:t> conform met de W3C </a:t>
            </a:r>
            <a:r>
              <a:rPr lang="en-US" dirty="0" err="1">
                <a:cs typeface="Calibri"/>
              </a:rPr>
              <a:t>standaarden</a:t>
            </a:r>
          </a:p>
          <a:p>
            <a:pPr marL="171450" indent="-171450">
              <a:buFont typeface="Arial"/>
              <a:buChar char="•"/>
            </a:pPr>
            <a:r>
              <a:rPr lang="en-US" dirty="0">
                <a:cs typeface="Calibri"/>
              </a:rPr>
              <a:t>De </a:t>
            </a:r>
            <a:r>
              <a:rPr lang="en-US" dirty="0" err="1">
                <a:cs typeface="Calibri"/>
              </a:rPr>
              <a:t>enige</a:t>
            </a:r>
            <a:r>
              <a:rPr lang="en-US" dirty="0">
                <a:cs typeface="Calibri"/>
              </a:rPr>
              <a:t> </a:t>
            </a:r>
            <a:r>
              <a:rPr lang="en-US" dirty="0" err="1">
                <a:cs typeface="Calibri"/>
              </a:rPr>
              <a:t>gefaalde</a:t>
            </a:r>
            <a:r>
              <a:rPr lang="en-US" dirty="0">
                <a:cs typeface="Calibri"/>
              </a:rPr>
              <a:t> checks </a:t>
            </a:r>
            <a:r>
              <a:rPr lang="en-US" dirty="0" err="1">
                <a:cs typeface="Calibri"/>
              </a:rPr>
              <a:t>zijn</a:t>
            </a:r>
            <a:r>
              <a:rPr lang="en-US" dirty="0">
                <a:cs typeface="Calibri"/>
              </a:rPr>
              <a:t> de </a:t>
            </a:r>
            <a:r>
              <a:rPr lang="en-US" dirty="0" err="1">
                <a:cs typeface="Calibri"/>
              </a:rPr>
              <a:t>kleine</a:t>
            </a:r>
            <a:r>
              <a:rPr lang="en-US" dirty="0">
                <a:cs typeface="Calibri"/>
              </a:rPr>
              <a:t> details die het conform </a:t>
            </a:r>
            <a:r>
              <a:rPr lang="en-US" dirty="0" err="1">
                <a:cs typeface="Calibri"/>
              </a:rPr>
              <a:t>zouden</a:t>
            </a:r>
            <a:r>
              <a:rPr lang="en-US" dirty="0">
                <a:cs typeface="Calibri"/>
              </a:rPr>
              <a:t> </a:t>
            </a:r>
            <a:r>
              <a:rPr lang="en-US" dirty="0" err="1">
                <a:cs typeface="Calibri"/>
              </a:rPr>
              <a:t>maken</a:t>
            </a:r>
            <a:r>
              <a:rPr lang="en-US" dirty="0">
                <a:cs typeface="Calibri"/>
              </a:rPr>
              <a:t> met de W3C </a:t>
            </a:r>
            <a:r>
              <a:rPr lang="en-US" dirty="0" err="1">
                <a:cs typeface="Calibri"/>
              </a:rPr>
              <a:t>standaard</a:t>
            </a:r>
          </a:p>
          <a:p>
            <a:pPr marL="171450" indent="-171450">
              <a:buFont typeface="Arial"/>
              <a:buChar char="•"/>
            </a:pPr>
            <a:r>
              <a:rPr lang="en-US" dirty="0">
                <a:cs typeface="Calibri"/>
              </a:rPr>
              <a:t>De website is </a:t>
            </a:r>
            <a:r>
              <a:rPr lang="en-US" dirty="0" err="1">
                <a:cs typeface="Calibri"/>
              </a:rPr>
              <a:t>niet</a:t>
            </a:r>
            <a:r>
              <a:rPr lang="en-US" dirty="0">
                <a:cs typeface="Calibri"/>
              </a:rPr>
              <a:t> </a:t>
            </a:r>
            <a:r>
              <a:rPr lang="en-US" dirty="0" err="1">
                <a:cs typeface="Calibri"/>
              </a:rPr>
              <a:t>te</a:t>
            </a:r>
            <a:r>
              <a:rPr lang="en-US" dirty="0">
                <a:cs typeface="Calibri"/>
              </a:rPr>
              <a:t> </a:t>
            </a:r>
            <a:r>
              <a:rPr lang="en-US" dirty="0" err="1">
                <a:cs typeface="Calibri"/>
              </a:rPr>
              <a:t>groot</a:t>
            </a:r>
            <a:r>
              <a:rPr lang="en-US" dirty="0">
                <a:cs typeface="Calibri"/>
              </a:rPr>
              <a:t> en </a:t>
            </a:r>
            <a:r>
              <a:rPr lang="en-US" dirty="0" err="1">
                <a:cs typeface="Calibri"/>
              </a:rPr>
              <a:t>laadt</a:t>
            </a:r>
            <a:r>
              <a:rPr lang="en-US" dirty="0">
                <a:cs typeface="Calibri"/>
              </a:rPr>
              <a:t> </a:t>
            </a:r>
            <a:r>
              <a:rPr lang="en-US" dirty="0" err="1">
                <a:cs typeface="Calibri"/>
              </a:rPr>
              <a:t>snel</a:t>
            </a:r>
            <a:r>
              <a:rPr lang="en-US" dirty="0">
                <a:cs typeface="Calibri"/>
              </a:rPr>
              <a:t>.</a:t>
            </a:r>
          </a:p>
          <a:p>
            <a:pPr marL="171450" indent="-171450">
              <a:buFont typeface="Arial"/>
              <a:buChar char="•"/>
            </a:pPr>
            <a:r>
              <a:rPr lang="en-US" dirty="0" err="1">
                <a:cs typeface="Calibri"/>
              </a:rPr>
              <a:t>Volgens</a:t>
            </a:r>
            <a:r>
              <a:rPr lang="en-US" dirty="0">
                <a:cs typeface="Calibri"/>
              </a:rPr>
              <a:t> </a:t>
            </a:r>
            <a:r>
              <a:rPr lang="en-US" dirty="0" err="1">
                <a:cs typeface="Calibri"/>
              </a:rPr>
              <a:t>deze</a:t>
            </a:r>
            <a:r>
              <a:rPr lang="en-US" dirty="0">
                <a:cs typeface="Calibri"/>
              </a:rPr>
              <a:t> test is het </a:t>
            </a:r>
            <a:r>
              <a:rPr lang="en-US" dirty="0" err="1">
                <a:cs typeface="Calibri"/>
              </a:rPr>
              <a:t>dus</a:t>
            </a:r>
            <a:r>
              <a:rPr lang="en-US" dirty="0">
                <a:cs typeface="Calibri"/>
              </a:rPr>
              <a:t> </a:t>
            </a:r>
            <a:r>
              <a:rPr lang="en-US" dirty="0" err="1">
                <a:cs typeface="Calibri"/>
              </a:rPr>
              <a:t>allemaal</a:t>
            </a:r>
            <a:r>
              <a:rPr lang="en-US" dirty="0">
                <a:cs typeface="Calibri"/>
              </a:rPr>
              <a:t> </a:t>
            </a:r>
            <a:r>
              <a:rPr lang="en-US" dirty="0" err="1">
                <a:cs typeface="Calibri"/>
              </a:rPr>
              <a:t>goed</a:t>
            </a:r>
            <a:r>
              <a:rPr lang="en-US" dirty="0">
                <a:cs typeface="Calibri"/>
              </a:rPr>
              <a:t>, de site </a:t>
            </a:r>
            <a:r>
              <a:rPr lang="en-US" dirty="0" err="1">
                <a:cs typeface="Calibri"/>
              </a:rPr>
              <a:t>werkt</a:t>
            </a:r>
            <a:r>
              <a:rPr lang="en-US" dirty="0">
                <a:cs typeface="Calibri"/>
              </a:rPr>
              <a:t> </a:t>
            </a:r>
            <a:r>
              <a:rPr lang="en-US" dirty="0" err="1">
                <a:cs typeface="Calibri"/>
              </a:rPr>
              <a:t>zoals</a:t>
            </a:r>
            <a:r>
              <a:rPr lang="en-US" dirty="0">
                <a:cs typeface="Calibri"/>
              </a:rPr>
              <a:t> men </a:t>
            </a:r>
            <a:r>
              <a:rPr lang="en-US" dirty="0" err="1">
                <a:cs typeface="Calibri"/>
              </a:rPr>
              <a:t>verwacht</a:t>
            </a:r>
            <a:r>
              <a:rPr lang="en-US" dirty="0">
                <a:cs typeface="Calibri"/>
              </a:rPr>
              <a:t> </a:t>
            </a:r>
            <a:r>
              <a:rPr lang="en-US" dirty="0" err="1">
                <a:cs typeface="Calibri"/>
              </a:rPr>
              <a:t>dat</a:t>
            </a:r>
            <a:r>
              <a:rPr lang="en-US" dirty="0">
                <a:cs typeface="Calibri"/>
              </a:rPr>
              <a:t> die </a:t>
            </a:r>
            <a:r>
              <a:rPr lang="en-US" dirty="0" err="1">
                <a:cs typeface="Calibri"/>
              </a:rPr>
              <a:t>zal</a:t>
            </a:r>
            <a:r>
              <a:rPr lang="en-US" dirty="0">
                <a:cs typeface="Calibri"/>
              </a:rPr>
              <a:t> </a:t>
            </a:r>
            <a:r>
              <a:rPr lang="en-US" dirty="0" err="1">
                <a:cs typeface="Calibri"/>
              </a:rPr>
              <a:t>werken</a:t>
            </a:r>
            <a:r>
              <a:rPr lang="en-US" dirty="0">
                <a:cs typeface="Calibri"/>
              </a:rPr>
              <a:t>.</a:t>
            </a:r>
          </a:p>
          <a:p>
            <a:pPr marL="171450" indent="-171450">
              <a:buFont typeface="Arial"/>
              <a:buChar char="•"/>
            </a:pPr>
            <a:endParaRPr lang="en-US" dirty="0">
              <a:cs typeface="Calibri"/>
            </a:endParaRPr>
          </a:p>
          <a:p>
            <a:endParaRPr lang="en-US" dirty="0">
              <a:cs typeface="Calibri"/>
            </a:endParaRPr>
          </a:p>
          <a:p>
            <a:pPr marL="171450" indent="-171450">
              <a:buFont typeface="Arial"/>
              <a:buChar char="•"/>
            </a:pPr>
            <a:endParaRPr lang="en-US" dirty="0">
              <a:cs typeface="Calibri"/>
            </a:endParaRPr>
          </a:p>
        </p:txBody>
      </p:sp>
      <p:sp>
        <p:nvSpPr>
          <p:cNvPr id="4" name="Tijdelijke aanduiding voor dianummer 3"/>
          <p:cNvSpPr>
            <a:spLocks noGrp="1"/>
          </p:cNvSpPr>
          <p:nvPr>
            <p:ph type="sldNum" sz="quarter" idx="5"/>
          </p:nvPr>
        </p:nvSpPr>
        <p:spPr/>
        <p:txBody>
          <a:bodyPr/>
          <a:lstStyle/>
          <a:p>
            <a:fld id="{472A4889-5613-4ADF-AD20-255C9E017278}" type="slidenum">
              <a:rPr lang="nl-BE" smtClean="0"/>
              <a:t>4</a:t>
            </a:fld>
            <a:endParaRPr lang="nl-BE"/>
          </a:p>
        </p:txBody>
      </p:sp>
    </p:spTree>
    <p:extLst>
      <p:ext uri="{BB962C8B-B14F-4D97-AF65-F5344CB8AC3E}">
        <p14:creationId xmlns:p14="http://schemas.microsoft.com/office/powerpoint/2010/main" val="1686897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cs typeface="Calibri"/>
              </a:rPr>
              <a:t>WARD</a:t>
            </a:r>
          </a:p>
          <a:p>
            <a:endParaRPr lang="en-US" dirty="0">
              <a:cs typeface="Calibri"/>
            </a:endParaRPr>
          </a:p>
          <a:p>
            <a:r>
              <a:rPr lang="en-US" dirty="0">
                <a:cs typeface="Calibri"/>
              </a:rPr>
              <a:t>Op </a:t>
            </a:r>
            <a:r>
              <a:rPr lang="en-US" dirty="0" err="1">
                <a:cs typeface="Calibri"/>
              </a:rPr>
              <a:t>deze</a:t>
            </a:r>
            <a:r>
              <a:rPr lang="en-US" dirty="0">
                <a:cs typeface="Calibri"/>
              </a:rPr>
              <a:t> test </a:t>
            </a:r>
            <a:r>
              <a:rPr lang="en-US" dirty="0" err="1">
                <a:cs typeface="Calibri"/>
              </a:rPr>
              <a:t>scoort</a:t>
            </a:r>
            <a:r>
              <a:rPr lang="en-US" dirty="0">
                <a:cs typeface="Calibri"/>
              </a:rPr>
              <a:t> </a:t>
            </a:r>
            <a:r>
              <a:rPr lang="en-US" dirty="0" err="1">
                <a:cs typeface="Calibri"/>
              </a:rPr>
              <a:t>Gearbest</a:t>
            </a:r>
            <a:r>
              <a:rPr lang="en-US" dirty="0">
                <a:cs typeface="Calibri"/>
              </a:rPr>
              <a:t> </a:t>
            </a:r>
            <a:r>
              <a:rPr lang="en-US" dirty="0" err="1">
                <a:cs typeface="Calibri"/>
              </a:rPr>
              <a:t>matig</a:t>
            </a:r>
            <a:r>
              <a:rPr lang="en-US" dirty="0">
                <a:cs typeface="Calibri"/>
              </a:rPr>
              <a:t>. </a:t>
            </a:r>
            <a:r>
              <a:rPr lang="en-US" dirty="0" err="1">
                <a:cs typeface="Calibri"/>
              </a:rPr>
              <a:t>Gearbest</a:t>
            </a:r>
            <a:r>
              <a:rPr lang="en-US" dirty="0">
                <a:cs typeface="Calibri"/>
              </a:rPr>
              <a:t> is net </a:t>
            </a:r>
            <a:r>
              <a:rPr lang="en-US" dirty="0" err="1">
                <a:cs typeface="Calibri"/>
              </a:rPr>
              <a:t>niet</a:t>
            </a:r>
            <a:r>
              <a:rPr lang="en-US" dirty="0">
                <a:cs typeface="Calibri"/>
              </a:rPr>
              <a:t> </a:t>
            </a:r>
            <a:r>
              <a:rPr lang="en-US" dirty="0" err="1">
                <a:cs typeface="Calibri"/>
              </a:rPr>
              <a:t>gebuisd</a:t>
            </a:r>
            <a:r>
              <a:rPr lang="en-US" dirty="0">
                <a:cs typeface="Calibri"/>
              </a:rPr>
              <a:t>.</a:t>
            </a:r>
          </a:p>
          <a:p>
            <a:endParaRPr lang="en-US" dirty="0">
              <a:cs typeface="Calibri"/>
            </a:endParaRPr>
          </a:p>
          <a:p>
            <a:r>
              <a:rPr lang="en-US" dirty="0">
                <a:cs typeface="Calibri"/>
              </a:rPr>
              <a:t>De test </a:t>
            </a:r>
            <a:r>
              <a:rPr lang="en-US" dirty="0" err="1">
                <a:cs typeface="Calibri"/>
              </a:rPr>
              <a:t>verteld</a:t>
            </a:r>
            <a:r>
              <a:rPr lang="en-US" dirty="0">
                <a:cs typeface="Calibri"/>
              </a:rPr>
              <a:t> </a:t>
            </a:r>
            <a:r>
              <a:rPr lang="en-US" dirty="0" err="1">
                <a:cs typeface="Calibri"/>
              </a:rPr>
              <a:t>ons</a:t>
            </a:r>
            <a:r>
              <a:rPr lang="en-US" dirty="0">
                <a:cs typeface="Calibri"/>
              </a:rPr>
              <a:t> </a:t>
            </a:r>
            <a:r>
              <a:rPr lang="en-US" dirty="0" err="1">
                <a:cs typeface="Calibri"/>
              </a:rPr>
              <a:t>dat</a:t>
            </a:r>
            <a:r>
              <a:rPr lang="en-US" dirty="0">
                <a:cs typeface="Calibri"/>
              </a:rPr>
              <a:t>:</a:t>
            </a:r>
          </a:p>
          <a:p>
            <a:pPr marL="171450" indent="-171450">
              <a:buFont typeface="Arial"/>
              <a:buChar char="•"/>
            </a:pPr>
            <a:r>
              <a:rPr lang="en-US" dirty="0">
                <a:cs typeface="Calibri"/>
              </a:rPr>
              <a:t>De </a:t>
            </a:r>
            <a:r>
              <a:rPr lang="en-US" dirty="0" err="1">
                <a:cs typeface="Calibri"/>
              </a:rPr>
              <a:t>zoekresultaten</a:t>
            </a:r>
            <a:r>
              <a:rPr lang="en-US" dirty="0">
                <a:cs typeface="Calibri"/>
              </a:rPr>
              <a:t> </a:t>
            </a:r>
            <a:r>
              <a:rPr lang="en-US" dirty="0" err="1">
                <a:cs typeface="Calibri"/>
              </a:rPr>
              <a:t>geoptimaliseerd</a:t>
            </a:r>
            <a:r>
              <a:rPr lang="en-US" dirty="0">
                <a:cs typeface="Calibri"/>
              </a:rPr>
              <a:t> </a:t>
            </a:r>
            <a:r>
              <a:rPr lang="en-US" dirty="0" err="1">
                <a:cs typeface="Calibri"/>
              </a:rPr>
              <a:t>zijn</a:t>
            </a:r>
          </a:p>
          <a:p>
            <a:pPr marL="171450" indent="-171450">
              <a:buFont typeface="Arial"/>
              <a:buChar char="•"/>
            </a:pPr>
            <a:r>
              <a:rPr lang="en-US" dirty="0">
                <a:cs typeface="Calibri"/>
              </a:rPr>
              <a:t>De </a:t>
            </a:r>
            <a:r>
              <a:rPr lang="en-US" dirty="0" err="1">
                <a:cs typeface="Calibri"/>
              </a:rPr>
              <a:t>titel</a:t>
            </a:r>
            <a:r>
              <a:rPr lang="en-US" dirty="0">
                <a:cs typeface="Calibri"/>
              </a:rPr>
              <a:t> is </a:t>
            </a:r>
            <a:r>
              <a:rPr lang="en-US" dirty="0" err="1">
                <a:cs typeface="Calibri"/>
              </a:rPr>
              <a:t>binnen</a:t>
            </a:r>
            <a:r>
              <a:rPr lang="en-US" dirty="0">
                <a:cs typeface="Calibri"/>
              </a:rPr>
              <a:t> de </a:t>
            </a:r>
            <a:r>
              <a:rPr lang="en-US" dirty="0" err="1">
                <a:cs typeface="Calibri"/>
              </a:rPr>
              <a:t>standaarden</a:t>
            </a:r>
            <a:r>
              <a:rPr lang="en-US" dirty="0">
                <a:cs typeface="Calibri"/>
              </a:rPr>
              <a:t> (&lt;70 </a:t>
            </a:r>
            <a:r>
              <a:rPr lang="en-US" dirty="0" err="1">
                <a:cs typeface="Calibri"/>
              </a:rPr>
              <a:t>tekens</a:t>
            </a:r>
            <a:r>
              <a:rPr lang="en-US" dirty="0">
                <a:cs typeface="Calibri"/>
              </a:rPr>
              <a:t>)</a:t>
            </a:r>
          </a:p>
          <a:p>
            <a:pPr marL="171450" indent="-171450">
              <a:buFont typeface="Arial"/>
              <a:buChar char="•"/>
            </a:pPr>
            <a:r>
              <a:rPr lang="en-US" dirty="0">
                <a:cs typeface="Calibri"/>
              </a:rPr>
              <a:t>De metadata </a:t>
            </a:r>
            <a:r>
              <a:rPr lang="en-US" dirty="0" err="1">
                <a:cs typeface="Calibri"/>
              </a:rPr>
              <a:t>zijn</a:t>
            </a:r>
            <a:r>
              <a:rPr lang="en-US" dirty="0">
                <a:cs typeface="Calibri"/>
              </a:rPr>
              <a:t> correct </a:t>
            </a:r>
            <a:r>
              <a:rPr lang="en-US" dirty="0" err="1">
                <a:cs typeface="Calibri"/>
              </a:rPr>
              <a:t>ingesteld</a:t>
            </a:r>
            <a:r>
              <a:rPr lang="en-US" dirty="0">
                <a:cs typeface="Calibri"/>
              </a:rPr>
              <a:t> (</a:t>
            </a:r>
            <a:r>
              <a:rPr lang="en-US" dirty="0" err="1">
                <a:cs typeface="Calibri"/>
              </a:rPr>
              <a:t>beschrijving</a:t>
            </a:r>
            <a:r>
              <a:rPr lang="en-US" dirty="0">
                <a:cs typeface="Calibri"/>
              </a:rPr>
              <a:t> over de site en </a:t>
            </a:r>
            <a:r>
              <a:rPr lang="en-US" dirty="0" err="1">
                <a:cs typeface="Calibri"/>
              </a:rPr>
              <a:t>keywoorden</a:t>
            </a:r>
            <a:r>
              <a:rPr lang="en-US" dirty="0">
                <a:cs typeface="Calibri"/>
              </a:rPr>
              <a:t>)</a:t>
            </a:r>
          </a:p>
          <a:p>
            <a:pPr marL="171450" indent="-171450">
              <a:buFont typeface="Arial"/>
              <a:buChar char="•"/>
            </a:pPr>
            <a:r>
              <a:rPr lang="en-US" dirty="0">
                <a:cs typeface="Calibri"/>
              </a:rPr>
              <a:t>De site </a:t>
            </a:r>
            <a:r>
              <a:rPr lang="en-US" dirty="0" err="1">
                <a:cs typeface="Calibri"/>
              </a:rPr>
              <a:t>beveiligd</a:t>
            </a:r>
            <a:r>
              <a:rPr lang="en-US" dirty="0">
                <a:cs typeface="Calibri"/>
              </a:rPr>
              <a:t> is met HTTPS</a:t>
            </a:r>
          </a:p>
          <a:p>
            <a:pPr marL="171450" indent="-171450">
              <a:buFont typeface="Arial"/>
              <a:buChar char="•"/>
            </a:pPr>
            <a:r>
              <a:rPr lang="en-US" dirty="0">
                <a:cs typeface="Calibri"/>
              </a:rPr>
              <a:t>SEO </a:t>
            </a:r>
            <a:r>
              <a:rPr lang="en-US" dirty="0" err="1">
                <a:cs typeface="Calibri"/>
              </a:rPr>
              <a:t>vriendelijke</a:t>
            </a:r>
            <a:r>
              <a:rPr lang="en-US" dirty="0">
                <a:cs typeface="Calibri"/>
              </a:rPr>
              <a:t> URL </a:t>
            </a:r>
            <a:r>
              <a:rPr lang="en-US" dirty="0" err="1">
                <a:cs typeface="Calibri"/>
              </a:rPr>
              <a:t>heeft</a:t>
            </a:r>
            <a:r>
              <a:rPr lang="en-US" dirty="0">
                <a:cs typeface="Calibri"/>
              </a:rPr>
              <a:t> (</a:t>
            </a:r>
            <a:r>
              <a:rPr lang="en-US" dirty="0" err="1">
                <a:cs typeface="Calibri"/>
              </a:rPr>
              <a:t>geen</a:t>
            </a:r>
            <a:r>
              <a:rPr lang="en-US" dirty="0">
                <a:cs typeface="Calibri"/>
              </a:rPr>
              <a:t> rare </a:t>
            </a:r>
            <a:r>
              <a:rPr lang="en-US" dirty="0" err="1">
                <a:cs typeface="Calibri"/>
              </a:rPr>
              <a:t>tekens</a:t>
            </a:r>
            <a:r>
              <a:rPr lang="en-US" dirty="0">
                <a:cs typeface="Calibri"/>
              </a:rPr>
              <a:t>)</a:t>
            </a:r>
          </a:p>
          <a:p>
            <a:pPr marL="171450" indent="-171450">
              <a:buFont typeface="Arial"/>
              <a:buChar char="•"/>
            </a:pPr>
            <a:r>
              <a:rPr lang="en-US" dirty="0">
                <a:cs typeface="Calibri"/>
              </a:rPr>
              <a:t>Robots.txt correct is </a:t>
            </a:r>
            <a:r>
              <a:rPr lang="en-US" dirty="0" err="1">
                <a:cs typeface="Calibri"/>
              </a:rPr>
              <a:t>ingesteld</a:t>
            </a:r>
            <a:r>
              <a:rPr lang="en-US" dirty="0">
                <a:cs typeface="Calibri"/>
              </a:rPr>
              <a:t> (</a:t>
            </a:r>
            <a:r>
              <a:rPr lang="en-US" dirty="0" err="1">
                <a:cs typeface="Calibri"/>
              </a:rPr>
              <a:t>zegt</a:t>
            </a:r>
            <a:r>
              <a:rPr lang="en-US" dirty="0">
                <a:cs typeface="Calibri"/>
              </a:rPr>
              <a:t> wat Google mag </a:t>
            </a:r>
            <a:r>
              <a:rPr lang="en-US" dirty="0" err="1">
                <a:cs typeface="Calibri"/>
              </a:rPr>
              <a:t>crawlen</a:t>
            </a:r>
            <a:r>
              <a:rPr lang="en-US" dirty="0">
                <a:cs typeface="Calibri"/>
              </a:rPr>
              <a:t> van de website)</a:t>
            </a:r>
          </a:p>
          <a:p>
            <a:pPr marL="171450" indent="-171450">
              <a:buFont typeface="Arial"/>
              <a:buChar char="•"/>
            </a:pPr>
            <a:r>
              <a:rPr lang="en-US" dirty="0">
                <a:cs typeface="Calibri"/>
              </a:rPr>
              <a:t>De sitemap </a:t>
            </a:r>
            <a:r>
              <a:rPr lang="en-US" dirty="0" err="1">
                <a:cs typeface="Calibri"/>
              </a:rPr>
              <a:t>ingesteld</a:t>
            </a:r>
            <a:r>
              <a:rPr lang="en-US" dirty="0">
                <a:cs typeface="Calibri"/>
              </a:rPr>
              <a:t> is (</a:t>
            </a:r>
            <a:r>
              <a:rPr lang="en-US" dirty="0" err="1">
                <a:cs typeface="Calibri"/>
              </a:rPr>
              <a:t>bevat</a:t>
            </a:r>
            <a:r>
              <a:rPr lang="en-US" dirty="0">
                <a:cs typeface="Calibri"/>
              </a:rPr>
              <a:t> </a:t>
            </a:r>
            <a:r>
              <a:rPr lang="en-US" dirty="0" err="1">
                <a:cs typeface="Calibri"/>
              </a:rPr>
              <a:t>alle</a:t>
            </a:r>
            <a:r>
              <a:rPr lang="en-US" dirty="0">
                <a:cs typeface="Calibri"/>
              </a:rPr>
              <a:t> </a:t>
            </a:r>
            <a:r>
              <a:rPr lang="en-US" dirty="0" err="1">
                <a:cs typeface="Calibri"/>
              </a:rPr>
              <a:t>pagina's</a:t>
            </a:r>
            <a:r>
              <a:rPr lang="en-US" dirty="0">
                <a:cs typeface="Calibri"/>
              </a:rPr>
              <a:t> van de website)</a:t>
            </a:r>
          </a:p>
          <a:p>
            <a:pPr marL="171450" indent="-171450">
              <a:buFont typeface="Arial"/>
              <a:buChar char="•"/>
            </a:pPr>
            <a:r>
              <a:rPr lang="en-US" dirty="0">
                <a:cs typeface="Calibri"/>
              </a:rPr>
              <a:t>Facebook correct </a:t>
            </a:r>
            <a:r>
              <a:rPr lang="en-US" dirty="0" err="1">
                <a:cs typeface="Calibri"/>
              </a:rPr>
              <a:t>ingesteld</a:t>
            </a:r>
            <a:r>
              <a:rPr lang="en-US" dirty="0">
                <a:cs typeface="Calibri"/>
              </a:rPr>
              <a:t> is</a:t>
            </a:r>
          </a:p>
          <a:p>
            <a:pPr marL="171450" indent="-171450">
              <a:buFont typeface="Arial"/>
              <a:buChar char="•"/>
            </a:pPr>
            <a:endParaRPr lang="en-US" dirty="0">
              <a:cs typeface="Calibri"/>
            </a:endParaRPr>
          </a:p>
          <a:p>
            <a:r>
              <a:rPr lang="en-US" dirty="0" err="1">
                <a:cs typeface="Calibri"/>
              </a:rPr>
              <a:t>Te</a:t>
            </a:r>
            <a:r>
              <a:rPr lang="en-US" dirty="0">
                <a:cs typeface="Calibri"/>
              </a:rPr>
              <a:t> </a:t>
            </a:r>
            <a:r>
              <a:rPr lang="en-US" dirty="0" err="1">
                <a:cs typeface="Calibri"/>
              </a:rPr>
              <a:t>verbeteren</a:t>
            </a:r>
            <a:r>
              <a:rPr lang="en-US" dirty="0">
                <a:cs typeface="Calibri"/>
              </a:rPr>
              <a:t>:</a:t>
            </a:r>
          </a:p>
          <a:p>
            <a:r>
              <a:rPr lang="en-US" dirty="0">
                <a:cs typeface="Calibri"/>
              </a:rPr>
              <a:t>Open graph </a:t>
            </a:r>
            <a:r>
              <a:rPr lang="en-US" dirty="0" err="1">
                <a:cs typeface="Calibri"/>
              </a:rPr>
              <a:t>implementatie</a:t>
            </a:r>
            <a:r>
              <a:rPr lang="en-US" dirty="0">
                <a:cs typeface="Calibri"/>
              </a:rPr>
              <a:t> (</a:t>
            </a:r>
            <a:r>
              <a:rPr lang="en-US" dirty="0" err="1">
                <a:cs typeface="Calibri"/>
              </a:rPr>
              <a:t>dit</a:t>
            </a:r>
            <a:r>
              <a:rPr lang="en-US" dirty="0">
                <a:cs typeface="Calibri"/>
              </a:rPr>
              <a:t> </a:t>
            </a:r>
            <a:r>
              <a:rPr lang="en-US" dirty="0" err="1">
                <a:cs typeface="Calibri"/>
              </a:rPr>
              <a:t>vertelt</a:t>
            </a:r>
            <a:r>
              <a:rPr lang="en-US" dirty="0">
                <a:cs typeface="Calibri"/>
              </a:rPr>
              <a:t> </a:t>
            </a:r>
            <a:r>
              <a:rPr lang="en-US" dirty="0" err="1">
                <a:cs typeface="Calibri"/>
              </a:rPr>
              <a:t>verschillende</a:t>
            </a:r>
            <a:r>
              <a:rPr lang="en-US" dirty="0">
                <a:cs typeface="Calibri"/>
              </a:rPr>
              <a:t> </a:t>
            </a:r>
            <a:r>
              <a:rPr lang="en-US" dirty="0" err="1">
                <a:cs typeface="Calibri"/>
              </a:rPr>
              <a:t>sociale</a:t>
            </a:r>
            <a:r>
              <a:rPr lang="en-US" dirty="0">
                <a:cs typeface="Calibri"/>
              </a:rPr>
              <a:t> media hoe ze de </a:t>
            </a:r>
            <a:r>
              <a:rPr lang="en-US" dirty="0" err="1">
                <a:cs typeface="Calibri"/>
              </a:rPr>
              <a:t>informatie</a:t>
            </a:r>
            <a:r>
              <a:rPr lang="en-US" dirty="0">
                <a:cs typeface="Calibri"/>
              </a:rPr>
              <a:t> van de website </a:t>
            </a:r>
            <a:r>
              <a:rPr lang="en-US" dirty="0" err="1">
                <a:cs typeface="Calibri"/>
              </a:rPr>
              <a:t>moeten</a:t>
            </a:r>
            <a:r>
              <a:rPr lang="en-US" dirty="0">
                <a:cs typeface="Calibri"/>
              </a:rPr>
              <a:t> </a:t>
            </a:r>
            <a:r>
              <a:rPr lang="en-US" dirty="0" err="1">
                <a:cs typeface="Calibri"/>
              </a:rPr>
              <a:t>weergeven</a:t>
            </a:r>
            <a:r>
              <a:rPr lang="en-US" dirty="0">
                <a:cs typeface="Calibri"/>
              </a:rPr>
              <a:t> op </a:t>
            </a:r>
            <a:r>
              <a:rPr lang="en-US" dirty="0" err="1">
                <a:cs typeface="Calibri"/>
              </a:rPr>
              <a:t>hun</a:t>
            </a:r>
            <a:r>
              <a:rPr lang="en-US" dirty="0">
                <a:cs typeface="Calibri"/>
              </a:rPr>
              <a:t> </a:t>
            </a:r>
            <a:r>
              <a:rPr lang="en-US" dirty="0" err="1">
                <a:cs typeface="Calibri"/>
              </a:rPr>
              <a:t>apparaat</a:t>
            </a:r>
            <a:r>
              <a:rPr lang="en-US" dirty="0">
                <a:cs typeface="Calibri"/>
              </a:rPr>
              <a:t>)</a:t>
            </a:r>
          </a:p>
          <a:p>
            <a:r>
              <a:rPr lang="en-US" dirty="0" err="1">
                <a:cs typeface="Calibri"/>
              </a:rPr>
              <a:t>Dit</a:t>
            </a:r>
            <a:r>
              <a:rPr lang="en-US" dirty="0">
                <a:cs typeface="Calibri"/>
              </a:rPr>
              <a:t> is </a:t>
            </a:r>
            <a:r>
              <a:rPr lang="en-US" dirty="0" err="1">
                <a:cs typeface="Calibri"/>
              </a:rPr>
              <a:t>een</a:t>
            </a:r>
            <a:r>
              <a:rPr lang="en-US" dirty="0">
                <a:cs typeface="Calibri"/>
              </a:rPr>
              <a:t> </a:t>
            </a:r>
            <a:r>
              <a:rPr lang="en-US" dirty="0" err="1">
                <a:cs typeface="Calibri"/>
              </a:rPr>
              <a:t>goede</a:t>
            </a:r>
            <a:r>
              <a:rPr lang="en-US" dirty="0">
                <a:cs typeface="Calibri"/>
              </a:rPr>
              <a:t> </a:t>
            </a:r>
            <a:r>
              <a:rPr lang="en-US" dirty="0" err="1">
                <a:cs typeface="Calibri"/>
              </a:rPr>
              <a:t>uniforme</a:t>
            </a:r>
            <a:r>
              <a:rPr lang="en-US" dirty="0">
                <a:cs typeface="Calibri"/>
              </a:rPr>
              <a:t> </a:t>
            </a:r>
            <a:r>
              <a:rPr lang="en-US" dirty="0" err="1">
                <a:cs typeface="Calibri"/>
              </a:rPr>
              <a:t>manier</a:t>
            </a:r>
            <a:r>
              <a:rPr lang="en-US" dirty="0">
                <a:cs typeface="Calibri"/>
              </a:rPr>
              <a:t> om data correct </a:t>
            </a:r>
            <a:r>
              <a:rPr lang="en-US" dirty="0" err="1">
                <a:cs typeface="Calibri"/>
              </a:rPr>
              <a:t>te</a:t>
            </a:r>
            <a:r>
              <a:rPr lang="en-US" dirty="0">
                <a:cs typeface="Calibri"/>
              </a:rPr>
              <a:t> </a:t>
            </a:r>
            <a:r>
              <a:rPr lang="en-US" dirty="0" err="1">
                <a:cs typeface="Calibri"/>
              </a:rPr>
              <a:t>laten</a:t>
            </a:r>
            <a:r>
              <a:rPr lang="en-US" dirty="0">
                <a:cs typeface="Calibri"/>
              </a:rPr>
              <a:t> </a:t>
            </a:r>
            <a:r>
              <a:rPr lang="en-US" dirty="0" err="1">
                <a:cs typeface="Calibri"/>
              </a:rPr>
              <a:t>weergeven</a:t>
            </a:r>
            <a:r>
              <a:rPr lang="en-US" dirty="0">
                <a:cs typeface="Calibri"/>
              </a:rPr>
              <a:t> op </a:t>
            </a:r>
            <a:r>
              <a:rPr lang="en-US" dirty="0" err="1">
                <a:cs typeface="Calibri"/>
              </a:rPr>
              <a:t>sociale</a:t>
            </a:r>
            <a:r>
              <a:rPr lang="en-US" dirty="0">
                <a:cs typeface="Calibri"/>
              </a:rPr>
              <a:t> media</a:t>
            </a:r>
          </a:p>
          <a:p>
            <a:endParaRPr lang="en-US" dirty="0">
              <a:cs typeface="Calibri"/>
            </a:endParaRPr>
          </a:p>
        </p:txBody>
      </p:sp>
      <p:sp>
        <p:nvSpPr>
          <p:cNvPr id="4" name="Tijdelijke aanduiding voor dianummer 3"/>
          <p:cNvSpPr>
            <a:spLocks noGrp="1"/>
          </p:cNvSpPr>
          <p:nvPr>
            <p:ph type="sldNum" sz="quarter" idx="5"/>
          </p:nvPr>
        </p:nvSpPr>
        <p:spPr/>
        <p:txBody>
          <a:bodyPr/>
          <a:lstStyle/>
          <a:p>
            <a:fld id="{472A4889-5613-4ADF-AD20-255C9E017278}" type="slidenum">
              <a:rPr lang="nl-BE" smtClean="0"/>
              <a:t>5</a:t>
            </a:fld>
            <a:endParaRPr lang="nl-BE"/>
          </a:p>
        </p:txBody>
      </p:sp>
    </p:spTree>
    <p:extLst>
      <p:ext uri="{BB962C8B-B14F-4D97-AF65-F5344CB8AC3E}">
        <p14:creationId xmlns:p14="http://schemas.microsoft.com/office/powerpoint/2010/main" val="3841073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cs typeface="Calibri"/>
              </a:rPr>
              <a:t>WARD</a:t>
            </a:r>
          </a:p>
          <a:p>
            <a:endParaRPr lang="en-US" dirty="0">
              <a:cs typeface="Calibri"/>
            </a:endParaRPr>
          </a:p>
          <a:p>
            <a:r>
              <a:rPr lang="en-US" dirty="0" err="1">
                <a:cs typeface="Calibri"/>
              </a:rPr>
              <a:t>Deze</a:t>
            </a:r>
            <a:r>
              <a:rPr lang="en-US" dirty="0">
                <a:cs typeface="Calibri"/>
              </a:rPr>
              <a:t> test </a:t>
            </a:r>
            <a:r>
              <a:rPr lang="en-US" dirty="0" err="1">
                <a:cs typeface="Calibri"/>
              </a:rPr>
              <a:t>geeft</a:t>
            </a:r>
            <a:r>
              <a:rPr lang="en-US" dirty="0">
                <a:cs typeface="Calibri"/>
              </a:rPr>
              <a:t> </a:t>
            </a:r>
            <a:r>
              <a:rPr lang="en-US" dirty="0" err="1">
                <a:cs typeface="Calibri"/>
              </a:rPr>
              <a:t>Gearbest</a:t>
            </a:r>
            <a:r>
              <a:rPr lang="en-US" dirty="0">
                <a:cs typeface="Calibri"/>
              </a:rPr>
              <a:t> </a:t>
            </a:r>
            <a:r>
              <a:rPr lang="en-US" dirty="0" err="1">
                <a:cs typeface="Calibri"/>
              </a:rPr>
              <a:t>een</a:t>
            </a:r>
            <a:r>
              <a:rPr lang="en-US" dirty="0">
                <a:cs typeface="Calibri"/>
              </a:rPr>
              <a:t> OK score, C+. </a:t>
            </a:r>
            <a:endParaRPr lang="nl-NL" dirty="0"/>
          </a:p>
          <a:p>
            <a:r>
              <a:rPr lang="en-US" dirty="0" err="1">
                <a:cs typeface="Calibri"/>
              </a:rPr>
              <a:t>Deze</a:t>
            </a:r>
            <a:r>
              <a:rPr lang="en-US" dirty="0">
                <a:cs typeface="Calibri"/>
              </a:rPr>
              <a:t> SEO-Test </a:t>
            </a:r>
            <a:r>
              <a:rPr lang="en-US" dirty="0" err="1">
                <a:cs typeface="Calibri"/>
              </a:rPr>
              <a:t>beoordeelt</a:t>
            </a:r>
            <a:r>
              <a:rPr lang="en-US" dirty="0">
                <a:cs typeface="Calibri"/>
              </a:rPr>
              <a:t> </a:t>
            </a:r>
            <a:r>
              <a:rPr lang="en-US" dirty="0" err="1">
                <a:cs typeface="Calibri"/>
              </a:rPr>
              <a:t>een</a:t>
            </a:r>
            <a:r>
              <a:rPr lang="en-US" dirty="0">
                <a:cs typeface="Calibri"/>
              </a:rPr>
              <a:t> website op </a:t>
            </a:r>
            <a:r>
              <a:rPr lang="en-US" dirty="0" err="1">
                <a:cs typeface="Calibri"/>
              </a:rPr>
              <a:t>ongeveer</a:t>
            </a:r>
            <a:r>
              <a:rPr lang="en-US" dirty="0">
                <a:cs typeface="Calibri"/>
              </a:rPr>
              <a:t> </a:t>
            </a:r>
            <a:r>
              <a:rPr lang="en-US" dirty="0" err="1">
                <a:cs typeface="Calibri"/>
              </a:rPr>
              <a:t>dezelfde</a:t>
            </a:r>
            <a:r>
              <a:rPr lang="en-US" dirty="0">
                <a:cs typeface="Calibri"/>
              </a:rPr>
              <a:t> </a:t>
            </a:r>
            <a:r>
              <a:rPr lang="en-US" dirty="0" err="1">
                <a:cs typeface="Calibri"/>
              </a:rPr>
              <a:t>manier</a:t>
            </a:r>
            <a:r>
              <a:rPr lang="en-US" dirty="0">
                <a:cs typeface="Calibri"/>
              </a:rPr>
              <a:t> </a:t>
            </a:r>
            <a:r>
              <a:rPr lang="en-US" dirty="0" err="1">
                <a:cs typeface="Calibri"/>
              </a:rPr>
              <a:t>als</a:t>
            </a:r>
            <a:r>
              <a:rPr lang="en-US" dirty="0">
                <a:cs typeface="Calibri"/>
              </a:rPr>
              <a:t> de </a:t>
            </a:r>
            <a:r>
              <a:rPr lang="en-US" dirty="0" err="1">
                <a:cs typeface="Calibri"/>
              </a:rPr>
              <a:t>andere</a:t>
            </a:r>
            <a:r>
              <a:rPr lang="en-US" dirty="0">
                <a:cs typeface="Calibri"/>
              </a:rPr>
              <a:t> SEO </a:t>
            </a:r>
            <a:r>
              <a:rPr lang="en-US" dirty="0" err="1">
                <a:cs typeface="Calibri"/>
              </a:rPr>
              <a:t>testen</a:t>
            </a:r>
            <a:r>
              <a:rPr lang="en-US" dirty="0">
                <a:cs typeface="Calibri"/>
              </a:rPr>
              <a:t> die we al </a:t>
            </a:r>
            <a:r>
              <a:rPr lang="en-US" dirty="0" err="1">
                <a:cs typeface="Calibri"/>
              </a:rPr>
              <a:t>getoond</a:t>
            </a:r>
            <a:r>
              <a:rPr lang="en-US" dirty="0">
                <a:cs typeface="Calibri"/>
              </a:rPr>
              <a:t> </a:t>
            </a:r>
            <a:r>
              <a:rPr lang="en-US" dirty="0" err="1">
                <a:cs typeface="Calibri"/>
              </a:rPr>
              <a:t>hebben</a:t>
            </a:r>
            <a:r>
              <a:rPr lang="en-US" dirty="0">
                <a:cs typeface="Calibri"/>
              </a:rPr>
              <a:t>; </a:t>
            </a:r>
            <a:r>
              <a:rPr lang="en-US" dirty="0" err="1">
                <a:cs typeface="Calibri"/>
              </a:rPr>
              <a:t>alleen</a:t>
            </a:r>
            <a:r>
              <a:rPr lang="en-US" dirty="0">
                <a:cs typeface="Calibri"/>
              </a:rPr>
              <a:t> </a:t>
            </a:r>
            <a:r>
              <a:rPr lang="en-US" dirty="0" err="1">
                <a:cs typeface="Calibri"/>
              </a:rPr>
              <a:t>schenkt</a:t>
            </a:r>
            <a:r>
              <a:rPr lang="en-US" dirty="0">
                <a:cs typeface="Calibri"/>
              </a:rPr>
              <a:t> het </a:t>
            </a:r>
            <a:r>
              <a:rPr lang="en-US" dirty="0" err="1">
                <a:cs typeface="Calibri"/>
              </a:rPr>
              <a:t>nog</a:t>
            </a:r>
            <a:r>
              <a:rPr lang="en-US" dirty="0">
                <a:cs typeface="Calibri"/>
              </a:rPr>
              <a:t> </a:t>
            </a:r>
            <a:r>
              <a:rPr lang="en-US" dirty="0" err="1">
                <a:cs typeface="Calibri"/>
              </a:rPr>
              <a:t>iets</a:t>
            </a:r>
            <a:r>
              <a:rPr lang="en-US" dirty="0">
                <a:cs typeface="Calibri"/>
              </a:rPr>
              <a:t> </a:t>
            </a:r>
            <a:r>
              <a:rPr lang="en-US" dirty="0" err="1">
                <a:cs typeface="Calibri"/>
              </a:rPr>
              <a:t>meer</a:t>
            </a:r>
            <a:r>
              <a:rPr lang="en-US" dirty="0">
                <a:cs typeface="Calibri"/>
              </a:rPr>
              <a:t> </a:t>
            </a:r>
            <a:r>
              <a:rPr lang="en-US" dirty="0" err="1">
                <a:cs typeface="Calibri"/>
              </a:rPr>
              <a:t>aandacht</a:t>
            </a:r>
            <a:r>
              <a:rPr lang="en-US" dirty="0">
                <a:cs typeface="Calibri"/>
              </a:rPr>
              <a:t> </a:t>
            </a:r>
            <a:r>
              <a:rPr lang="en-US" dirty="0" err="1">
                <a:cs typeface="Calibri"/>
              </a:rPr>
              <a:t>aan</a:t>
            </a:r>
            <a:r>
              <a:rPr lang="en-US" dirty="0">
                <a:cs typeface="Calibri"/>
              </a:rPr>
              <a:t> het aspect van social media. </a:t>
            </a:r>
            <a:endParaRPr lang="en-US" dirty="0"/>
          </a:p>
          <a:p>
            <a:r>
              <a:rPr lang="en-US" dirty="0">
                <a:cs typeface="Calibri"/>
              </a:rPr>
              <a:t>Met </a:t>
            </a:r>
            <a:r>
              <a:rPr lang="en-US" dirty="0" err="1">
                <a:cs typeface="Calibri"/>
              </a:rPr>
              <a:t>andere</a:t>
            </a:r>
            <a:r>
              <a:rPr lang="en-US" dirty="0">
                <a:cs typeface="Calibri"/>
              </a:rPr>
              <a:t> </a:t>
            </a:r>
            <a:r>
              <a:rPr lang="en-US" dirty="0" err="1">
                <a:cs typeface="Calibri"/>
              </a:rPr>
              <a:t>woorden</a:t>
            </a:r>
            <a:r>
              <a:rPr lang="en-US" dirty="0">
                <a:cs typeface="Calibri"/>
              </a:rPr>
              <a:t> </a:t>
            </a:r>
            <a:r>
              <a:rPr lang="en-US" dirty="0" err="1">
                <a:cs typeface="Calibri"/>
              </a:rPr>
              <a:t>zijn</a:t>
            </a:r>
            <a:r>
              <a:rPr lang="en-US" dirty="0">
                <a:cs typeface="Calibri"/>
              </a:rPr>
              <a:t> het </a:t>
            </a:r>
            <a:r>
              <a:rPr lang="en-US" dirty="0" err="1">
                <a:cs typeface="Calibri"/>
              </a:rPr>
              <a:t>dus</a:t>
            </a:r>
            <a:r>
              <a:rPr lang="en-US" dirty="0">
                <a:cs typeface="Calibri"/>
              </a:rPr>
              <a:t> </a:t>
            </a:r>
            <a:r>
              <a:rPr lang="en-US" dirty="0" err="1">
                <a:cs typeface="Calibri"/>
              </a:rPr>
              <a:t>dezelfde</a:t>
            </a:r>
            <a:r>
              <a:rPr lang="en-US" dirty="0">
                <a:cs typeface="Calibri"/>
              </a:rPr>
              <a:t> </a:t>
            </a:r>
            <a:r>
              <a:rPr lang="en-US" dirty="0" err="1">
                <a:cs typeface="Calibri"/>
              </a:rPr>
              <a:t>positieve</a:t>
            </a:r>
            <a:r>
              <a:rPr lang="en-US" dirty="0">
                <a:cs typeface="Calibri"/>
              </a:rPr>
              <a:t> </a:t>
            </a:r>
            <a:r>
              <a:rPr lang="en-US" dirty="0" err="1">
                <a:cs typeface="Calibri"/>
              </a:rPr>
              <a:t>en</a:t>
            </a:r>
            <a:r>
              <a:rPr lang="en-US" dirty="0">
                <a:cs typeface="Calibri"/>
              </a:rPr>
              <a:t> </a:t>
            </a:r>
            <a:r>
              <a:rPr lang="en-US" dirty="0" err="1">
                <a:cs typeface="Calibri"/>
              </a:rPr>
              <a:t>negatieve</a:t>
            </a:r>
            <a:r>
              <a:rPr lang="en-US" dirty="0">
                <a:cs typeface="Calibri"/>
              </a:rPr>
              <a:t> </a:t>
            </a:r>
            <a:r>
              <a:rPr lang="en-US" dirty="0" err="1">
                <a:cs typeface="Calibri"/>
              </a:rPr>
              <a:t>punten</a:t>
            </a:r>
            <a:r>
              <a:rPr lang="en-US" dirty="0">
                <a:cs typeface="Calibri"/>
              </a:rPr>
              <a:t>.</a:t>
            </a:r>
          </a:p>
        </p:txBody>
      </p:sp>
      <p:sp>
        <p:nvSpPr>
          <p:cNvPr id="4" name="Tijdelijke aanduiding voor dianummer 3"/>
          <p:cNvSpPr>
            <a:spLocks noGrp="1"/>
          </p:cNvSpPr>
          <p:nvPr>
            <p:ph type="sldNum" sz="quarter" idx="5"/>
          </p:nvPr>
        </p:nvSpPr>
        <p:spPr/>
        <p:txBody>
          <a:bodyPr/>
          <a:lstStyle/>
          <a:p>
            <a:fld id="{472A4889-5613-4ADF-AD20-255C9E017278}" type="slidenum">
              <a:rPr lang="nl-BE" smtClean="0"/>
              <a:t>6</a:t>
            </a:fld>
            <a:endParaRPr lang="nl-BE"/>
          </a:p>
        </p:txBody>
      </p:sp>
    </p:spTree>
    <p:extLst>
      <p:ext uri="{BB962C8B-B14F-4D97-AF65-F5344CB8AC3E}">
        <p14:creationId xmlns:p14="http://schemas.microsoft.com/office/powerpoint/2010/main" val="3464522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ea typeface="+mn-lt"/>
                <a:cs typeface="+mn-lt"/>
              </a:rPr>
              <a:t>WARD</a:t>
            </a:r>
          </a:p>
          <a:p>
            <a:endParaRPr lang="nl-BE" dirty="0">
              <a:ea typeface="+mn-lt"/>
              <a:cs typeface="+mn-lt"/>
            </a:endParaRPr>
          </a:p>
          <a:p>
            <a:r>
              <a:rPr lang="nl-BE" dirty="0">
                <a:ea typeface="+mn-lt"/>
                <a:cs typeface="+mn-lt"/>
              </a:rPr>
              <a:t>Hier voeren we een live demo uit tijdens de presentatie</a:t>
            </a:r>
          </a:p>
          <a:p>
            <a:endParaRPr lang="nl-BE" dirty="0">
              <a:ea typeface="+mn-lt"/>
              <a:cs typeface="+mn-lt"/>
            </a:endParaRPr>
          </a:p>
          <a:p>
            <a:pPr marL="171450" indent="-171450">
              <a:buFont typeface="Arial"/>
              <a:buChar char="•"/>
            </a:pPr>
            <a:r>
              <a:rPr lang="nl-BE" dirty="0">
                <a:ea typeface="+mn-lt"/>
                <a:cs typeface="+mn-lt"/>
              </a:rPr>
              <a:t>HTTPS</a:t>
            </a:r>
          </a:p>
          <a:p>
            <a:pPr marL="171450" indent="-171450">
              <a:buFont typeface="Arial"/>
              <a:buChar char="•"/>
            </a:pPr>
            <a:r>
              <a:rPr lang="nl-BE" dirty="0">
                <a:ea typeface="+mn-lt"/>
                <a:cs typeface="+mn-lt"/>
              </a:rPr>
              <a:t>Zoekmachine valt direct op.</a:t>
            </a:r>
            <a:endParaRPr lang="nl-BE" dirty="0"/>
          </a:p>
          <a:p>
            <a:pPr marL="171450" indent="-171450">
              <a:buFont typeface="Arial"/>
              <a:buChar char="•"/>
            </a:pPr>
            <a:r>
              <a:rPr lang="nl-BE" dirty="0">
                <a:ea typeface="+mn-lt"/>
                <a:cs typeface="+mn-lt"/>
              </a:rPr>
              <a:t>Onder de zoekmachine staan de meest gezochte producten van de laatste dagen/uren</a:t>
            </a:r>
          </a:p>
          <a:p>
            <a:pPr marL="171450" indent="-171450">
              <a:buFont typeface="Arial"/>
              <a:buChar char="•"/>
            </a:pPr>
            <a:r>
              <a:rPr lang="nl-BE" dirty="0">
                <a:ea typeface="+mn-lt"/>
                <a:cs typeface="+mn-lt"/>
              </a:rPr>
              <a:t>Het menu aan de bovenkant, linkerkant springt goed in het oog.</a:t>
            </a:r>
          </a:p>
          <a:p>
            <a:pPr marL="171450" indent="-171450">
              <a:buFont typeface="Arial"/>
              <a:buChar char="•"/>
            </a:pPr>
            <a:r>
              <a:rPr lang="nl-BE" dirty="0">
                <a:ea typeface="+mn-lt"/>
                <a:cs typeface="+mn-lt"/>
              </a:rPr>
              <a:t>Het menu werkt simpel, is makkelijk te gebruiken, ook voor mensen die niet zo handig zijn met een computer.</a:t>
            </a:r>
          </a:p>
          <a:p>
            <a:pPr marL="171450" indent="-171450">
              <a:buFont typeface="Arial"/>
              <a:buChar char="•"/>
            </a:pPr>
            <a:r>
              <a:rPr lang="nl-BE" dirty="0">
                <a:ea typeface="+mn-lt"/>
                <a:cs typeface="+mn-lt"/>
              </a:rPr>
              <a:t>Je kan artikels 'liken', hierdoor komen ze in je favorieten en kan je ze ten alle tijden makkelijk terugvinden.</a:t>
            </a:r>
          </a:p>
          <a:p>
            <a:pPr marL="171450" indent="-171450">
              <a:buFont typeface="Arial"/>
              <a:buChar char="•"/>
            </a:pPr>
            <a:r>
              <a:rPr lang="nl-BE" dirty="0">
                <a:ea typeface="+mn-lt"/>
                <a:cs typeface="+mn-lt"/>
              </a:rPr>
              <a:t>Vanboven de website kan je kiezen in welke eenheid de prijs moet weergegeven worden, welke taal je wil, naar waar je wil verzenden.</a:t>
            </a:r>
          </a:p>
          <a:p>
            <a:pPr marL="171450" indent="-171450">
              <a:buFont typeface="Arial"/>
              <a:buChar char="•"/>
            </a:pPr>
            <a:r>
              <a:rPr lang="nl-BE" dirty="0">
                <a:ea typeface="+mn-lt"/>
                <a:cs typeface="+mn-lt"/>
              </a:rPr>
              <a:t>Deze site heeft ook wat minpunten -&gt; alle links zijn lang, met niet logische tekens in.</a:t>
            </a:r>
          </a:p>
          <a:p>
            <a:pPr marL="171450" indent="-171450">
              <a:buFont typeface="Arial"/>
              <a:buChar char="•"/>
            </a:pPr>
            <a:r>
              <a:rPr lang="nl-BE" dirty="0">
                <a:ea typeface="+mn-lt"/>
                <a:cs typeface="+mn-lt"/>
              </a:rPr>
              <a:t>Onderaan de website vind je extra informatie over het bedrijf en alle andere informatie</a:t>
            </a:r>
          </a:p>
          <a:p>
            <a:pPr marL="171450" indent="-171450">
              <a:buFont typeface="Arial"/>
              <a:buChar char="•"/>
            </a:pPr>
            <a:r>
              <a:rPr lang="nl-BE" dirty="0">
                <a:ea typeface="+mn-lt"/>
                <a:cs typeface="+mn-lt"/>
              </a:rPr>
              <a:t>De website is responsief, dit maakt de website heel gebruiksvriendelijk voor toestellen met kleinere schermen zoals smartphones en tablets</a:t>
            </a:r>
          </a:p>
          <a:p>
            <a:pPr marL="171450" indent="-171450">
              <a:buFont typeface="Arial"/>
              <a:buChar char="•"/>
            </a:pPr>
            <a:r>
              <a:rPr lang="nl-BE" dirty="0">
                <a:ea typeface="+mn-lt"/>
                <a:cs typeface="+mn-lt"/>
              </a:rPr>
              <a:t>Je kan direct een product toevoegen aan je winkelwagentje zonder dat je op de productpagina moet zitten. (overzicht van 'smartphones' bv)</a:t>
            </a:r>
          </a:p>
          <a:p>
            <a:pPr marL="171450" indent="-171450">
              <a:buFont typeface="Arial"/>
              <a:buChar char="•"/>
            </a:pPr>
            <a:r>
              <a:rPr lang="nl-BE" dirty="0">
                <a:ea typeface="+mn-lt"/>
                <a:cs typeface="+mn-lt"/>
              </a:rPr>
              <a:t>Niet tevreden -&gt; geld terug (45 dagen)</a:t>
            </a:r>
          </a:p>
          <a:p>
            <a:pPr marL="171450" indent="-171450">
              <a:buFont typeface="Arial"/>
              <a:buChar char="•"/>
            </a:pPr>
            <a:endParaRPr lang="nl-BE" dirty="0">
              <a:ea typeface="+mn-lt"/>
              <a:cs typeface="+mn-lt"/>
            </a:endParaRPr>
          </a:p>
        </p:txBody>
      </p:sp>
      <p:sp>
        <p:nvSpPr>
          <p:cNvPr id="4" name="Slide Number Placeholder 3"/>
          <p:cNvSpPr>
            <a:spLocks noGrp="1"/>
          </p:cNvSpPr>
          <p:nvPr>
            <p:ph type="sldNum" sz="quarter" idx="5"/>
          </p:nvPr>
        </p:nvSpPr>
        <p:spPr/>
        <p:txBody>
          <a:bodyPr/>
          <a:lstStyle/>
          <a:p>
            <a:fld id="{472A4889-5613-4ADF-AD20-255C9E017278}" type="slidenum">
              <a:rPr lang="nl-BE" smtClean="0"/>
              <a:t>7</a:t>
            </a:fld>
            <a:endParaRPr lang="nl-BE"/>
          </a:p>
        </p:txBody>
      </p:sp>
    </p:spTree>
    <p:extLst>
      <p:ext uri="{BB962C8B-B14F-4D97-AF65-F5344CB8AC3E}">
        <p14:creationId xmlns:p14="http://schemas.microsoft.com/office/powerpoint/2010/main" val="1217561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ea typeface="+mn-lt"/>
                <a:cs typeface="+mn-lt"/>
              </a:rPr>
              <a:t>IAN</a:t>
            </a:r>
          </a:p>
          <a:p>
            <a:endParaRPr lang="nl-BE" dirty="0">
              <a:ea typeface="+mn-lt"/>
              <a:cs typeface="+mn-lt"/>
            </a:endParaRPr>
          </a:p>
          <a:p>
            <a:r>
              <a:rPr lang="nl-BE" dirty="0" err="1">
                <a:ea typeface="+mn-lt"/>
                <a:cs typeface="+mn-lt"/>
              </a:rPr>
              <a:t>Gearbest</a:t>
            </a:r>
            <a:r>
              <a:rPr lang="nl-BE" dirty="0">
                <a:ea typeface="+mn-lt"/>
                <a:cs typeface="+mn-lt"/>
              </a:rPr>
              <a:t> heeft veel sociale media integratie.</a:t>
            </a:r>
          </a:p>
          <a:p>
            <a:r>
              <a:rPr lang="nl-BE" dirty="0">
                <a:ea typeface="+mn-lt"/>
                <a:cs typeface="+mn-lt"/>
              </a:rPr>
              <a:t>Zeker in deze tijd van alle sociale media gebruikers is het een pluspunt om op verschillende sociale media platformen actief te zijn.</a:t>
            </a:r>
          </a:p>
          <a:p>
            <a:pPr marL="171450" indent="-171450">
              <a:buFont typeface="Arial"/>
              <a:buChar char="•"/>
            </a:pPr>
            <a:r>
              <a:rPr lang="nl-BE" dirty="0">
                <a:ea typeface="+mn-lt"/>
                <a:cs typeface="+mn-lt"/>
              </a:rPr>
              <a:t>Twitter en Instagram zijn precies dezelfde </a:t>
            </a:r>
            <a:r>
              <a:rPr lang="nl-BE" dirty="0" err="1">
                <a:ea typeface="+mn-lt"/>
                <a:cs typeface="+mn-lt"/>
              </a:rPr>
              <a:t>posts</a:t>
            </a:r>
            <a:r>
              <a:rPr lang="nl-BE" dirty="0">
                <a:ea typeface="+mn-lt"/>
                <a:cs typeface="+mn-lt"/>
              </a:rPr>
              <a:t>, Facebook staat los van de andere 2 grote sociale media platformen.</a:t>
            </a:r>
          </a:p>
          <a:p>
            <a:pPr marL="171450" indent="-171450">
              <a:buFont typeface="Arial"/>
              <a:buChar char="•"/>
            </a:pPr>
            <a:r>
              <a:rPr lang="nl-BE" dirty="0">
                <a:ea typeface="+mn-lt"/>
                <a:cs typeface="+mn-lt"/>
              </a:rPr>
              <a:t>Ze zijn ook te vinden op nog verschillende andere kanalen zoals: YouTube, Pinterest</a:t>
            </a:r>
          </a:p>
          <a:p>
            <a:pPr marL="171450" indent="-171450">
              <a:buFont typeface="Arial"/>
              <a:buChar char="•"/>
            </a:pPr>
            <a:r>
              <a:rPr lang="nl-BE" dirty="0">
                <a:ea typeface="+mn-lt"/>
                <a:cs typeface="+mn-lt"/>
              </a:rPr>
              <a:t>In elke post op sociale media staat een link erbij om direct naar het product te gaan. </a:t>
            </a:r>
          </a:p>
          <a:p>
            <a:pPr marL="171450" indent="-171450">
              <a:buFont typeface="Arial"/>
              <a:buChar char="•"/>
            </a:pPr>
            <a:r>
              <a:rPr lang="nl-BE" dirty="0">
                <a:ea typeface="+mn-lt"/>
                <a:cs typeface="+mn-lt"/>
              </a:rPr>
              <a:t>Ze zijn ook actief op </a:t>
            </a:r>
            <a:r>
              <a:rPr lang="nl-BE" dirty="0" err="1">
                <a:ea typeface="+mn-lt"/>
                <a:cs typeface="+mn-lt"/>
              </a:rPr>
              <a:t>Vk</a:t>
            </a:r>
            <a:r>
              <a:rPr lang="nl-BE" dirty="0">
                <a:ea typeface="+mn-lt"/>
                <a:cs typeface="+mn-lt"/>
              </a:rPr>
              <a:t>. Dit is het Russische sociale-mediaplatform.</a:t>
            </a:r>
          </a:p>
          <a:p>
            <a:pPr marL="171450" indent="-171450">
              <a:buFont typeface="Arial"/>
              <a:buChar char="•"/>
            </a:pPr>
            <a:endParaRPr lang="nl-BE" dirty="0">
              <a:ea typeface="+mn-lt"/>
              <a:cs typeface="+mn-lt"/>
            </a:endParaRPr>
          </a:p>
          <a:p>
            <a:pPr marL="171450" indent="-171450">
              <a:buFont typeface="Arial"/>
              <a:buChar char="•"/>
            </a:pPr>
            <a:r>
              <a:rPr lang="nl-BE" dirty="0">
                <a:ea typeface="+mn-lt"/>
                <a:cs typeface="+mn-lt"/>
              </a:rPr>
              <a:t>Ze posten gemiddeld iets om de 5/6u op hun sociale media. Dit om ervoor te zorgen dat ze vaak in mensen hun feed komen en zo hopen om meer reclame te voeren.</a:t>
            </a:r>
          </a:p>
          <a:p>
            <a:pPr marL="171450" indent="-171450">
              <a:buFont typeface="Arial"/>
              <a:buChar char="•"/>
            </a:pPr>
            <a:r>
              <a:rPr lang="nl-BE" dirty="0">
                <a:ea typeface="+mn-lt"/>
                <a:cs typeface="+mn-lt"/>
              </a:rPr>
              <a:t>Hun Facebook Messenger bot is ook een zeer slimme bot. Je kan in het chatvenster je orders, sales, en nog veel meer opvragen en zo heel snel de juiste spullen vinden.</a:t>
            </a:r>
          </a:p>
          <a:p>
            <a:pPr lvl="1" indent="-171450">
              <a:buFont typeface="Arial"/>
              <a:buChar char="•"/>
            </a:pPr>
            <a:r>
              <a:rPr lang="nl-BE" dirty="0">
                <a:ea typeface="+mn-lt"/>
                <a:cs typeface="+mn-lt"/>
              </a:rPr>
              <a:t>Als je een bestelling geplaatst hebt en deze is in behandeling krijg je updates via Messenger van je bestelling wanneer deze in een volgende fase terecht komt</a:t>
            </a:r>
          </a:p>
          <a:p>
            <a:pPr marL="171450" indent="-171450">
              <a:buFont typeface="Arial"/>
              <a:buChar char="•"/>
            </a:pPr>
            <a:endParaRPr lang="nl-BE" dirty="0">
              <a:ea typeface="+mn-lt"/>
              <a:cs typeface="+mn-lt"/>
            </a:endParaRPr>
          </a:p>
          <a:p>
            <a:pPr marL="171450" indent="-171450">
              <a:buFont typeface="Arial"/>
              <a:buChar char="•"/>
            </a:pPr>
            <a:r>
              <a:rPr lang="nl-BE" dirty="0">
                <a:ea typeface="+mn-lt"/>
                <a:cs typeface="+mn-lt"/>
              </a:rPr>
              <a:t>Op hun website staan links naar alle sociale media die ze gebruiken</a:t>
            </a:r>
          </a:p>
          <a:p>
            <a:pPr marL="171450" indent="-171450">
              <a:buFont typeface="Arial"/>
              <a:buChar char="•"/>
            </a:pPr>
            <a:r>
              <a:rPr lang="nl-BE" dirty="0">
                <a:ea typeface="+mn-lt"/>
                <a:cs typeface="+mn-lt"/>
              </a:rPr>
              <a:t>Je kan je facebook account koppelen aan je </a:t>
            </a:r>
            <a:r>
              <a:rPr lang="nl-BE" dirty="0" err="1">
                <a:ea typeface="+mn-lt"/>
                <a:cs typeface="+mn-lt"/>
              </a:rPr>
              <a:t>Gearbest</a:t>
            </a:r>
            <a:r>
              <a:rPr lang="nl-BE" dirty="0">
                <a:ea typeface="+mn-lt"/>
                <a:cs typeface="+mn-lt"/>
              </a:rPr>
              <a:t> account. Het is niet mogelijk om met je facebook account in te loggen op </a:t>
            </a:r>
            <a:r>
              <a:rPr lang="nl-BE" dirty="0" err="1">
                <a:ea typeface="+mn-lt"/>
                <a:cs typeface="+mn-lt"/>
              </a:rPr>
              <a:t>Gearbest</a:t>
            </a:r>
            <a:r>
              <a:rPr lang="nl-BE" dirty="0">
                <a:ea typeface="+mn-lt"/>
                <a:cs typeface="+mn-lt"/>
              </a:rPr>
              <a:t> zelf. Dit is wel een klein nadeel.</a:t>
            </a:r>
          </a:p>
          <a:p>
            <a:pPr marL="171450" indent="-171450">
              <a:buFont typeface="Arial"/>
              <a:buChar char="•"/>
            </a:pPr>
            <a:r>
              <a:rPr lang="nl-BE" dirty="0" err="1">
                <a:ea typeface="+mn-lt"/>
                <a:cs typeface="+mn-lt"/>
              </a:rPr>
              <a:t>Gearbest</a:t>
            </a:r>
            <a:r>
              <a:rPr lang="nl-BE" dirty="0">
                <a:ea typeface="+mn-lt"/>
                <a:cs typeface="+mn-lt"/>
              </a:rPr>
              <a:t> heeft een mobiele applicatie voor Android en iOS. Dit is zeker een pluspunt, veel mensen zitten niet meer vaak achter hun computer, maar brengen voornamelijk tijd door op hun mobiel toestel.</a:t>
            </a:r>
          </a:p>
          <a:p>
            <a:pPr marL="171450" indent="-171450">
              <a:buFont typeface="Arial"/>
              <a:buChar char="•"/>
            </a:pPr>
            <a:r>
              <a:rPr lang="nl-BE" dirty="0">
                <a:ea typeface="+mn-lt"/>
                <a:cs typeface="+mn-lt"/>
              </a:rPr>
              <a:t>De mobiele applicatie ziet er ook clean uit. Deze is ook overzichtelijk en eenvoudig te gebruiken. Ze linken meestal via hun website naar hun mobiele applicatie voor extra korting te geven adv een QR-code.</a:t>
            </a:r>
          </a:p>
        </p:txBody>
      </p:sp>
      <p:sp>
        <p:nvSpPr>
          <p:cNvPr id="4" name="Slide Number Placeholder 3"/>
          <p:cNvSpPr>
            <a:spLocks noGrp="1"/>
          </p:cNvSpPr>
          <p:nvPr>
            <p:ph type="sldNum" sz="quarter" idx="5"/>
          </p:nvPr>
        </p:nvSpPr>
        <p:spPr/>
        <p:txBody>
          <a:bodyPr/>
          <a:lstStyle/>
          <a:p>
            <a:fld id="{472A4889-5613-4ADF-AD20-255C9E017278}" type="slidenum">
              <a:rPr lang="nl-BE" smtClean="0"/>
              <a:t>8</a:t>
            </a:fld>
            <a:endParaRPr lang="nl-BE"/>
          </a:p>
        </p:txBody>
      </p:sp>
    </p:spTree>
    <p:extLst>
      <p:ext uri="{BB962C8B-B14F-4D97-AF65-F5344CB8AC3E}">
        <p14:creationId xmlns:p14="http://schemas.microsoft.com/office/powerpoint/2010/main" val="2951667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Arial"/>
              <a:buNone/>
            </a:pPr>
            <a:r>
              <a:rPr lang="nl-BE" dirty="0">
                <a:cs typeface="Calibri"/>
              </a:rPr>
              <a:t>JOACHIM</a:t>
            </a:r>
          </a:p>
          <a:p>
            <a:pPr marL="171450" indent="-171450">
              <a:buFont typeface="Arial"/>
              <a:buChar char="•"/>
            </a:pPr>
            <a:endParaRPr lang="nl-BE" dirty="0">
              <a:cs typeface="Calibri"/>
            </a:endParaRPr>
          </a:p>
          <a:p>
            <a:pPr marL="171450" indent="-171450">
              <a:buFont typeface="Arial"/>
              <a:buChar char="•"/>
            </a:pPr>
            <a:r>
              <a:rPr lang="nl-BE" dirty="0">
                <a:cs typeface="Calibri"/>
              </a:rPr>
              <a:t>Deze SEO test voor </a:t>
            </a:r>
            <a:r>
              <a:rPr lang="nl-BE" dirty="0" err="1">
                <a:cs typeface="Calibri"/>
              </a:rPr>
              <a:t>Atafshop</a:t>
            </a:r>
            <a:r>
              <a:rPr lang="nl-BE" dirty="0">
                <a:cs typeface="Calibri"/>
              </a:rPr>
              <a:t> vertelt ons veel over de gebreken van de website</a:t>
            </a:r>
            <a:endParaRPr lang="nl-NL" dirty="0"/>
          </a:p>
          <a:p>
            <a:pPr marL="171450" indent="-171450">
              <a:buFont typeface="Arial"/>
              <a:buChar char="•"/>
            </a:pPr>
            <a:r>
              <a:rPr lang="nl-BE" dirty="0">
                <a:cs typeface="Calibri"/>
              </a:rPr>
              <a:t>Zo voldoet deze website totaal niet aan de W3C standaarden</a:t>
            </a:r>
          </a:p>
          <a:p>
            <a:pPr marL="628650" lvl="1" indent="-171450">
              <a:buFont typeface="Arial"/>
              <a:buChar char="•"/>
            </a:pPr>
            <a:r>
              <a:rPr lang="nl-BE" dirty="0">
                <a:cs typeface="Calibri"/>
              </a:rPr>
              <a:t>Geen metadata</a:t>
            </a:r>
          </a:p>
          <a:p>
            <a:pPr marL="628650" lvl="1" indent="-171450">
              <a:buFont typeface="Arial"/>
              <a:buChar char="•"/>
            </a:pPr>
            <a:r>
              <a:rPr lang="nl-BE" dirty="0">
                <a:cs typeface="Calibri"/>
              </a:rPr>
              <a:t>Geen </a:t>
            </a:r>
            <a:r>
              <a:rPr lang="nl-BE" dirty="0" err="1">
                <a:cs typeface="Calibri"/>
              </a:rPr>
              <a:t>keywords</a:t>
            </a:r>
          </a:p>
          <a:p>
            <a:pPr marL="628650" lvl="1" indent="-171450">
              <a:buFont typeface="Arial"/>
              <a:buChar char="•"/>
            </a:pPr>
            <a:r>
              <a:rPr lang="nl-BE" dirty="0">
                <a:cs typeface="Calibri"/>
              </a:rPr>
              <a:t>Geen </a:t>
            </a:r>
            <a:r>
              <a:rPr lang="nl-BE" dirty="0" err="1">
                <a:cs typeface="Calibri"/>
              </a:rPr>
              <a:t>heading</a:t>
            </a:r>
            <a:r>
              <a:rPr lang="nl-BE" dirty="0">
                <a:cs typeface="Calibri"/>
              </a:rPr>
              <a:t> tags (tags die iets als hoofding en dus als belangrijk aanduiden)</a:t>
            </a:r>
          </a:p>
          <a:p>
            <a:pPr marL="628650" lvl="1" indent="-171450">
              <a:buFont typeface="Arial"/>
              <a:buChar char="•"/>
            </a:pPr>
            <a:r>
              <a:rPr lang="nl-BE" dirty="0">
                <a:cs typeface="Calibri"/>
              </a:rPr>
              <a:t>Geen sitemap file</a:t>
            </a:r>
          </a:p>
          <a:p>
            <a:pPr marL="628650" lvl="1" indent="-171450">
              <a:buFont typeface="Arial"/>
              <a:buChar char="•"/>
            </a:pPr>
            <a:r>
              <a:rPr lang="nl-BE" dirty="0">
                <a:cs typeface="Calibri"/>
              </a:rPr>
              <a:t>Gebruik van </a:t>
            </a:r>
            <a:r>
              <a:rPr lang="nl-BE" dirty="0" err="1">
                <a:cs typeface="Calibri"/>
              </a:rPr>
              <a:t>deprecrated</a:t>
            </a:r>
            <a:r>
              <a:rPr lang="nl-BE" dirty="0">
                <a:cs typeface="Calibri"/>
              </a:rPr>
              <a:t> tags (tags die niet meer gebruikt worden)</a:t>
            </a:r>
          </a:p>
          <a:p>
            <a:pPr marL="628650" lvl="1" indent="-171450">
              <a:buFont typeface="Arial"/>
              <a:buChar char="•"/>
            </a:pPr>
            <a:r>
              <a:rPr lang="nl-BE" dirty="0">
                <a:cs typeface="Calibri"/>
              </a:rPr>
              <a:t>Er missen een heleboel tags en attributen</a:t>
            </a:r>
          </a:p>
          <a:p>
            <a:pPr marL="628650" lvl="1" indent="-171450">
              <a:buFont typeface="Arial"/>
              <a:buChar char="•"/>
            </a:pPr>
            <a:r>
              <a:rPr lang="nl-BE" dirty="0">
                <a:cs typeface="Calibri"/>
              </a:rPr>
              <a:t>Over het algemeen zijn er "bad </a:t>
            </a:r>
            <a:r>
              <a:rPr lang="nl-BE" dirty="0" err="1">
                <a:cs typeface="Calibri"/>
              </a:rPr>
              <a:t>coding</a:t>
            </a:r>
            <a:r>
              <a:rPr lang="nl-BE" dirty="0">
                <a:cs typeface="Calibri"/>
              </a:rPr>
              <a:t> </a:t>
            </a:r>
            <a:r>
              <a:rPr lang="nl-BE" dirty="0" err="1">
                <a:cs typeface="Calibri"/>
              </a:rPr>
              <a:t>practices</a:t>
            </a:r>
            <a:r>
              <a:rPr lang="nl-BE" dirty="0">
                <a:cs typeface="Calibri"/>
              </a:rPr>
              <a:t>" gehanteerd</a:t>
            </a:r>
          </a:p>
          <a:p>
            <a:pPr marL="628650" lvl="1" indent="-171450">
              <a:buFont typeface="Arial"/>
              <a:buChar char="•"/>
            </a:pPr>
            <a:r>
              <a:rPr lang="nl-BE" dirty="0">
                <a:cs typeface="Calibri"/>
              </a:rPr>
              <a:t>...</a:t>
            </a:r>
          </a:p>
          <a:p>
            <a:pPr indent="-171450">
              <a:buFont typeface="Arial"/>
              <a:buChar char="•"/>
            </a:pPr>
            <a:r>
              <a:rPr lang="nl-BE" dirty="0">
                <a:cs typeface="Calibri"/>
              </a:rPr>
              <a:t>De website is veel te groot, namelijk 3 keer groter dan de gemiddelde website</a:t>
            </a:r>
          </a:p>
          <a:p>
            <a:pPr marL="628650" lvl="1" indent="-171450">
              <a:buFont typeface="Arial"/>
              <a:buChar char="•"/>
            </a:pPr>
            <a:r>
              <a:rPr lang="nl-BE" dirty="0">
                <a:cs typeface="Calibri"/>
              </a:rPr>
              <a:t>83% groter dan het zou moeten zijn m.b.v. compressie</a:t>
            </a:r>
          </a:p>
          <a:p>
            <a:pPr indent="-171450">
              <a:buFont typeface="Arial"/>
              <a:buChar char="•"/>
            </a:pPr>
            <a:r>
              <a:rPr lang="nl-BE" dirty="0">
                <a:cs typeface="Calibri"/>
              </a:rPr>
              <a:t>Er staan gevoelige gegevens in leesbare tekst in de database, dit is een beveiligingsrisico</a:t>
            </a:r>
          </a:p>
          <a:p>
            <a:pPr indent="-171450">
              <a:buFont typeface="Arial"/>
              <a:buChar char="•"/>
            </a:pPr>
            <a:endParaRPr lang="nl-BE" dirty="0">
              <a:cs typeface="Calibri"/>
            </a:endParaRPr>
          </a:p>
          <a:p>
            <a:pPr indent="-171450">
              <a:buFont typeface="Arial"/>
              <a:buChar char="•"/>
            </a:pPr>
            <a:r>
              <a:rPr lang="nl-BE" dirty="0">
                <a:cs typeface="Calibri"/>
              </a:rPr>
              <a:t>Vergeleken met dezelfde test voor </a:t>
            </a:r>
            <a:r>
              <a:rPr lang="nl-BE" dirty="0" err="1">
                <a:cs typeface="Calibri"/>
              </a:rPr>
              <a:t>Gearbest</a:t>
            </a:r>
            <a:r>
              <a:rPr lang="nl-BE" dirty="0">
                <a:cs typeface="Calibri"/>
              </a:rPr>
              <a:t> kunnen we dus concluderen dat deze website heel wat slechter is dan </a:t>
            </a:r>
            <a:r>
              <a:rPr lang="nl-BE" dirty="0" err="1">
                <a:cs typeface="Calibri"/>
              </a:rPr>
              <a:t>Gearbest</a:t>
            </a:r>
            <a:r>
              <a:rPr lang="nl-BE" dirty="0">
                <a:cs typeface="Calibri"/>
              </a:rPr>
              <a:t>.</a:t>
            </a:r>
          </a:p>
        </p:txBody>
      </p:sp>
      <p:sp>
        <p:nvSpPr>
          <p:cNvPr id="4" name="Tijdelijke aanduiding voor dianummer 3"/>
          <p:cNvSpPr>
            <a:spLocks noGrp="1"/>
          </p:cNvSpPr>
          <p:nvPr>
            <p:ph type="sldNum" sz="quarter" idx="5"/>
          </p:nvPr>
        </p:nvSpPr>
        <p:spPr/>
        <p:txBody>
          <a:bodyPr/>
          <a:lstStyle/>
          <a:p>
            <a:fld id="{472A4889-5613-4ADF-AD20-255C9E017278}" type="slidenum">
              <a:rPr lang="nl-BE" smtClean="0"/>
              <a:t>9</a:t>
            </a:fld>
            <a:endParaRPr lang="nl-BE"/>
          </a:p>
        </p:txBody>
      </p:sp>
    </p:spTree>
    <p:extLst>
      <p:ext uri="{BB962C8B-B14F-4D97-AF65-F5344CB8AC3E}">
        <p14:creationId xmlns:p14="http://schemas.microsoft.com/office/powerpoint/2010/main" val="180523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stijl te bewerken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stijl te bewerken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stijl te bewerken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stijl te bewerken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55C6B4A9-1611-4792-9094-5F34BCA07E0B}" type="datetimeFigureOut">
              <a:rPr lang="en-US" dirty="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stijl te bewerken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stijl te bewerken</a:t>
            </a:r>
            <a:endParaRPr lang="en-US"/>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stijl te bewerken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61BEF0D-F0BB-DE4B-95CE-6DB70DBA9567}" type="datetimeFigureOut">
              <a:rPr lang="en-US" dirty="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EB712588-04B1-427B-82EE-E8DB90309F08}" type="datetimeFigureOut">
              <a:rPr lang="en-US" dirty="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stijl te bewerken</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stijl te bewerken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2A54C80-263E-416B-A8E0-580EDEADCBDC}" type="datetimeFigureOut">
              <a:rPr lang="en-US" dirty="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stijl te bewerken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B61BEF0D-F0BB-DE4B-95CE-6DB70DBA9567}" type="datetimeFigureOut">
              <a:rPr lang="en-US" dirty="0"/>
              <a:pPr/>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stijl te bewerken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65F1E7-69FA-4388-9FCE-2F73467FC294}"/>
              </a:ext>
            </a:extLst>
          </p:cNvPr>
          <p:cNvSpPr>
            <a:spLocks noGrp="1"/>
          </p:cNvSpPr>
          <p:nvPr>
            <p:ph type="ctrTitle"/>
          </p:nvPr>
        </p:nvSpPr>
        <p:spPr>
          <a:xfrm>
            <a:off x="1600199" y="4571999"/>
            <a:ext cx="7673801" cy="1087656"/>
          </a:xfrm>
        </p:spPr>
        <p:txBody>
          <a:bodyPr>
            <a:normAutofit/>
          </a:bodyPr>
          <a:lstStyle/>
          <a:p>
            <a:pPr algn="l"/>
            <a:r>
              <a:rPr lang="nl-BE" b="1" dirty="0"/>
              <a:t>e-commerce – websites</a:t>
            </a:r>
          </a:p>
        </p:txBody>
      </p:sp>
      <p:sp>
        <p:nvSpPr>
          <p:cNvPr id="3" name="Ondertitel 2">
            <a:extLst>
              <a:ext uri="{FF2B5EF4-FFF2-40B4-BE49-F238E27FC236}">
                <a16:creationId xmlns:a16="http://schemas.microsoft.com/office/drawing/2014/main" id="{AAD58C60-2EA9-4242-94F0-0B2247FABA3F}"/>
              </a:ext>
            </a:extLst>
          </p:cNvPr>
          <p:cNvSpPr>
            <a:spLocks noGrp="1"/>
          </p:cNvSpPr>
          <p:nvPr>
            <p:ph type="subTitle" idx="1"/>
          </p:nvPr>
        </p:nvSpPr>
        <p:spPr>
          <a:xfrm>
            <a:off x="1674795" y="5659655"/>
            <a:ext cx="7599205" cy="611896"/>
          </a:xfrm>
        </p:spPr>
        <p:txBody>
          <a:bodyPr>
            <a:normAutofit/>
          </a:bodyPr>
          <a:lstStyle/>
          <a:p>
            <a:pPr algn="l"/>
            <a:r>
              <a:rPr lang="nl-BE" sz="2000" b="1" dirty="0"/>
              <a:t>Ian </a:t>
            </a:r>
            <a:r>
              <a:rPr lang="nl-BE" sz="2000" b="1" dirty="0" err="1"/>
              <a:t>Angillis</a:t>
            </a:r>
            <a:r>
              <a:rPr lang="nl-BE" sz="2000" b="1" dirty="0"/>
              <a:t>, Ward Poel &amp; Joachim Veulemans</a:t>
            </a:r>
          </a:p>
        </p:txBody>
      </p:sp>
      <p:pic>
        <p:nvPicPr>
          <p:cNvPr id="7" name="Graphic 6" descr="Laptop">
            <a:extLst>
              <a:ext uri="{FF2B5EF4-FFF2-40B4-BE49-F238E27FC236}">
                <a16:creationId xmlns:a16="http://schemas.microsoft.com/office/drawing/2014/main" id="{9DBEBE4A-3FB0-4B18-94F7-421A879464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9736" y="555171"/>
            <a:ext cx="3642357" cy="3642357"/>
          </a:xfrm>
          <a:prstGeom prst="rect">
            <a:avLst/>
          </a:prstGeom>
        </p:spPr>
      </p:pic>
    </p:spTree>
    <p:extLst>
      <p:ext uri="{BB962C8B-B14F-4D97-AF65-F5344CB8AC3E}">
        <p14:creationId xmlns:p14="http://schemas.microsoft.com/office/powerpoint/2010/main" val="126920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2" descr="Afbeelding met tekst&#10;&#10;Beschrijving is gegenereerd met zeer hoge betrouwbaarheid">
            <a:extLst>
              <a:ext uri="{FF2B5EF4-FFF2-40B4-BE49-F238E27FC236}">
                <a16:creationId xmlns:a16="http://schemas.microsoft.com/office/drawing/2014/main" id="{78098346-CA59-407A-9D90-3F51239D391D}"/>
              </a:ext>
            </a:extLst>
          </p:cNvPr>
          <p:cNvPicPr>
            <a:picLocks noChangeAspect="1"/>
          </p:cNvPicPr>
          <p:nvPr/>
        </p:nvPicPr>
        <p:blipFill>
          <a:blip r:embed="rId3"/>
          <a:stretch>
            <a:fillRect/>
          </a:stretch>
        </p:blipFill>
        <p:spPr>
          <a:xfrm>
            <a:off x="695200" y="1365149"/>
            <a:ext cx="4586991" cy="4592890"/>
          </a:xfrm>
          <a:prstGeom prst="rect">
            <a:avLst/>
          </a:prstGeom>
        </p:spPr>
      </p:pic>
      <p:sp>
        <p:nvSpPr>
          <p:cNvPr id="5" name="Content Placeholder 4">
            <a:extLst>
              <a:ext uri="{FF2B5EF4-FFF2-40B4-BE49-F238E27FC236}">
                <a16:creationId xmlns:a16="http://schemas.microsoft.com/office/drawing/2014/main" id="{5318994C-1EDC-40F1-A901-E95FEF74A181}"/>
              </a:ext>
            </a:extLst>
          </p:cNvPr>
          <p:cNvSpPr txBox="1">
            <a:spLocks/>
          </p:cNvSpPr>
          <p:nvPr/>
        </p:nvSpPr>
        <p:spPr>
          <a:xfrm>
            <a:off x="5401916" y="1161695"/>
            <a:ext cx="5115341" cy="522472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nl-BE" sz="3200" dirty="0"/>
              <a:t>Goede punten:</a:t>
            </a:r>
          </a:p>
          <a:p>
            <a:r>
              <a:rPr lang="nl-BE" dirty="0"/>
              <a:t>Robots.txt</a:t>
            </a:r>
          </a:p>
          <a:p>
            <a:r>
              <a:rPr lang="nl-BE" dirty="0"/>
              <a:t>Facebook</a:t>
            </a:r>
          </a:p>
          <a:p>
            <a:r>
              <a:rPr lang="nl-BE" dirty="0"/>
              <a:t>URL</a:t>
            </a:r>
          </a:p>
          <a:p>
            <a:endParaRPr lang="nl-BE" dirty="0"/>
          </a:p>
          <a:p>
            <a:pPr marL="0" indent="0">
              <a:buNone/>
            </a:pPr>
            <a:r>
              <a:rPr lang="nl-BE" sz="3200" dirty="0"/>
              <a:t>Slechte punten:</a:t>
            </a:r>
          </a:p>
          <a:p>
            <a:r>
              <a:rPr lang="nl-BE" dirty="0"/>
              <a:t>Beveiliging</a:t>
            </a:r>
          </a:p>
          <a:p>
            <a:r>
              <a:rPr lang="nl-BE" dirty="0"/>
              <a:t>Geen metadata</a:t>
            </a:r>
          </a:p>
          <a:p>
            <a:r>
              <a:rPr lang="nl-BE" dirty="0"/>
              <a:t>sitemap</a:t>
            </a:r>
          </a:p>
          <a:p>
            <a:pPr marL="0" indent="0">
              <a:buNone/>
            </a:pPr>
            <a:endParaRPr lang="nl-BE" dirty="0"/>
          </a:p>
          <a:p>
            <a:endParaRPr lang="nl-BE" dirty="0"/>
          </a:p>
          <a:p>
            <a:endParaRPr lang="nl-BE" dirty="0"/>
          </a:p>
        </p:txBody>
      </p:sp>
      <p:sp>
        <p:nvSpPr>
          <p:cNvPr id="4" name="Titel 1">
            <a:extLst>
              <a:ext uri="{FF2B5EF4-FFF2-40B4-BE49-F238E27FC236}">
                <a16:creationId xmlns:a16="http://schemas.microsoft.com/office/drawing/2014/main" id="{EA58CEE2-D700-4AEC-AAAA-44D2FFECB250}"/>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nl-NL" dirty="0"/>
              <a:t>SEO </a:t>
            </a:r>
            <a:r>
              <a:rPr lang="nl-NL" dirty="0" err="1"/>
              <a:t>Gearbest</a:t>
            </a:r>
            <a:endParaRPr lang="nl-NL" dirty="0"/>
          </a:p>
        </p:txBody>
      </p:sp>
    </p:spTree>
    <p:extLst>
      <p:ext uri="{BB962C8B-B14F-4D97-AF65-F5344CB8AC3E}">
        <p14:creationId xmlns:p14="http://schemas.microsoft.com/office/powerpoint/2010/main" val="3154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1000"/>
                                        <p:tgtEl>
                                          <p:spTgt spid="5">
                                            <p:txEl>
                                              <p:pRg st="1" end="1"/>
                                            </p:txEl>
                                          </p:spTgt>
                                        </p:tgtEl>
                                      </p:cBhvr>
                                    </p:animEffect>
                                    <p:anim calcmode="lin" valueType="num">
                                      <p:cBhvr>
                                        <p:cTn id="2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1000"/>
                                        <p:tgtEl>
                                          <p:spTgt spid="5">
                                            <p:txEl>
                                              <p:pRg st="2" end="2"/>
                                            </p:txEl>
                                          </p:spTgt>
                                        </p:tgtEl>
                                      </p:cBhvr>
                                    </p:animEffect>
                                    <p:anim calcmode="lin" valueType="num">
                                      <p:cBhvr>
                                        <p:cTn id="3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1000"/>
                                        <p:tgtEl>
                                          <p:spTgt spid="5">
                                            <p:txEl>
                                              <p:pRg st="3" end="3"/>
                                            </p:txEl>
                                          </p:spTgt>
                                        </p:tgtEl>
                                      </p:cBhvr>
                                    </p:animEffect>
                                    <p:anim calcmode="lin" valueType="num">
                                      <p:cBhvr>
                                        <p:cTn id="3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fade">
                                      <p:cBhvr>
                                        <p:cTn id="43" dur="1000"/>
                                        <p:tgtEl>
                                          <p:spTgt spid="5">
                                            <p:txEl>
                                              <p:pRg st="5" end="5"/>
                                            </p:txEl>
                                          </p:spTgt>
                                        </p:tgtEl>
                                      </p:cBhvr>
                                    </p:animEffect>
                                    <p:anim calcmode="lin" valueType="num">
                                      <p:cBhvr>
                                        <p:cTn id="4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Effect transition="in" filter="fade">
                                      <p:cBhvr>
                                        <p:cTn id="55" dur="1000"/>
                                        <p:tgtEl>
                                          <p:spTgt spid="5">
                                            <p:txEl>
                                              <p:pRg st="7" end="7"/>
                                            </p:txEl>
                                          </p:spTgt>
                                        </p:tgtEl>
                                      </p:cBhvr>
                                    </p:animEffect>
                                    <p:anim calcmode="lin" valueType="num">
                                      <p:cBhvr>
                                        <p:cTn id="5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Effect transition="in" filter="fade">
                                      <p:cBhvr>
                                        <p:cTn id="61" dur="1000"/>
                                        <p:tgtEl>
                                          <p:spTgt spid="5">
                                            <p:txEl>
                                              <p:pRg st="8" end="8"/>
                                            </p:txEl>
                                          </p:spTgt>
                                        </p:tgtEl>
                                      </p:cBhvr>
                                    </p:animEffect>
                                    <p:anim calcmode="lin" valueType="num">
                                      <p:cBhvr>
                                        <p:cTn id="6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el 1">
            <a:extLst>
              <a:ext uri="{FF2B5EF4-FFF2-40B4-BE49-F238E27FC236}">
                <a16:creationId xmlns:a16="http://schemas.microsoft.com/office/drawing/2014/main" id="{882C8141-DD6A-40B1-856F-0988B020153C}"/>
              </a:ext>
            </a:extLst>
          </p:cNvPr>
          <p:cNvSpPr>
            <a:spLocks noGrp="1"/>
          </p:cNvSpPr>
          <p:nvPr>
            <p:ph type="title"/>
          </p:nvPr>
        </p:nvSpPr>
        <p:spPr>
          <a:xfrm>
            <a:off x="463295" y="2734938"/>
            <a:ext cx="4203045" cy="1375608"/>
          </a:xfrm>
        </p:spPr>
        <p:txBody>
          <a:bodyPr anchor="ctr">
            <a:normAutofit/>
          </a:bodyPr>
          <a:lstStyle/>
          <a:p>
            <a:r>
              <a:rPr lang="nl-NL" dirty="0">
                <a:solidFill>
                  <a:schemeClr val="bg1"/>
                </a:solidFill>
              </a:rPr>
              <a:t>SEO </a:t>
            </a:r>
            <a:r>
              <a:rPr lang="nl-NL" dirty="0" err="1">
                <a:solidFill>
                  <a:schemeClr val="bg1"/>
                </a:solidFill>
              </a:rPr>
              <a:t>Atafshop</a:t>
            </a:r>
            <a:endParaRPr lang="nl-NL" dirty="0">
              <a:solidFill>
                <a:schemeClr val="bg1"/>
              </a:solidFill>
            </a:endParaRPr>
          </a:p>
        </p:txBody>
      </p:sp>
      <p:pic>
        <p:nvPicPr>
          <p:cNvPr id="21" name="Afbeelding 6">
            <a:extLst>
              <a:ext uri="{FF2B5EF4-FFF2-40B4-BE49-F238E27FC236}">
                <a16:creationId xmlns:a16="http://schemas.microsoft.com/office/drawing/2014/main" id="{DCDE7E8C-F690-4ED1-8AEF-42B5592F5977}"/>
              </a:ext>
            </a:extLst>
          </p:cNvPr>
          <p:cNvPicPr>
            <a:picLocks noChangeAspect="1"/>
          </p:cNvPicPr>
          <p:nvPr/>
        </p:nvPicPr>
        <p:blipFill>
          <a:blip r:embed="rId3"/>
          <a:stretch>
            <a:fillRect/>
          </a:stretch>
        </p:blipFill>
        <p:spPr>
          <a:xfrm>
            <a:off x="6096001" y="1249614"/>
            <a:ext cx="5143500" cy="4346256"/>
          </a:xfrm>
          <a:prstGeom prst="rect">
            <a:avLst/>
          </a:prstGeom>
        </p:spPr>
      </p:pic>
      <p:sp>
        <p:nvSpPr>
          <p:cNvPr id="32" name="Isosceles Triangle 3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57234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3CE1D186-758C-46C6-9DE2-D7804D04C3D0}"/>
              </a:ext>
            </a:extLst>
          </p:cNvPr>
          <p:cNvSpPr>
            <a:spLocks noGrp="1"/>
          </p:cNvSpPr>
          <p:nvPr>
            <p:ph idx="1"/>
          </p:nvPr>
        </p:nvSpPr>
        <p:spPr>
          <a:xfrm>
            <a:off x="5738165" y="2059948"/>
            <a:ext cx="4384102" cy="3880773"/>
          </a:xfrm>
        </p:spPr>
        <p:txBody>
          <a:bodyPr vert="horz" lIns="91440" tIns="45720" rIns="91440" bIns="45720" rtlCol="0" anchor="t">
            <a:normAutofit/>
          </a:bodyPr>
          <a:lstStyle/>
          <a:p>
            <a:r>
              <a:rPr lang="nl-NL" dirty="0"/>
              <a:t>Geen HTTPS</a:t>
            </a:r>
          </a:p>
          <a:p>
            <a:r>
              <a:rPr lang="nl-NL" dirty="0"/>
              <a:t>Dubbele domeinnaam</a:t>
            </a:r>
          </a:p>
          <a:p>
            <a:r>
              <a:rPr lang="nl-NL" dirty="0"/>
              <a:t>Dubbele adressen</a:t>
            </a:r>
          </a:p>
          <a:p>
            <a:r>
              <a:rPr lang="nl-NL" dirty="0"/>
              <a:t>Wachtwoord niet beveiligd</a:t>
            </a:r>
          </a:p>
          <a:p>
            <a:r>
              <a:rPr lang="nl-NL" dirty="0"/>
              <a:t>Niet responsief</a:t>
            </a:r>
          </a:p>
          <a:p>
            <a:r>
              <a:rPr lang="nl-NL" dirty="0"/>
              <a:t>Engelse productuitleg</a:t>
            </a:r>
          </a:p>
          <a:p>
            <a:pPr marL="0" indent="0">
              <a:buNone/>
            </a:pPr>
            <a:endParaRPr lang="nl-NL" dirty="0"/>
          </a:p>
          <a:p>
            <a:endParaRPr lang="nl-NL" dirty="0"/>
          </a:p>
        </p:txBody>
      </p:sp>
      <p:sp>
        <p:nvSpPr>
          <p:cNvPr id="5" name="Titel 1">
            <a:extLst>
              <a:ext uri="{FF2B5EF4-FFF2-40B4-BE49-F238E27FC236}">
                <a16:creationId xmlns:a16="http://schemas.microsoft.com/office/drawing/2014/main" id="{FF488B4A-07FF-4399-BADC-932B44104944}"/>
              </a:ext>
            </a:extLst>
          </p:cNvPr>
          <p:cNvSpPr txBox="1">
            <a:spLocks/>
          </p:cNvSpPr>
          <p:nvPr/>
        </p:nvSpPr>
        <p:spPr>
          <a:xfrm>
            <a:off x="715871" y="643383"/>
            <a:ext cx="5322679" cy="522472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nl-BE" sz="5400" dirty="0" err="1"/>
              <a:t>Atafshop</a:t>
            </a:r>
            <a:endParaRPr lang="nl-BE" dirty="0"/>
          </a:p>
        </p:txBody>
      </p:sp>
    </p:spTree>
    <p:extLst>
      <p:ext uri="{BB962C8B-B14F-4D97-AF65-F5344CB8AC3E}">
        <p14:creationId xmlns:p14="http://schemas.microsoft.com/office/powerpoint/2010/main" val="245613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E8EEB-334C-4571-AE23-356C36EC4E03}"/>
              </a:ext>
            </a:extLst>
          </p:cNvPr>
          <p:cNvSpPr>
            <a:spLocks noGrp="1"/>
          </p:cNvSpPr>
          <p:nvPr>
            <p:ph type="title"/>
          </p:nvPr>
        </p:nvSpPr>
        <p:spPr>
          <a:xfrm>
            <a:off x="1307610" y="845393"/>
            <a:ext cx="4416905" cy="5224724"/>
          </a:xfrm>
        </p:spPr>
        <p:txBody>
          <a:bodyPr anchor="ctr">
            <a:normAutofit/>
          </a:bodyPr>
          <a:lstStyle/>
          <a:p>
            <a:r>
              <a:rPr lang="nl-BE" sz="5400" dirty="0"/>
              <a:t>Sociale media</a:t>
            </a:r>
            <a:endParaRPr lang="nl-BE" sz="5400" dirty="0">
              <a:ea typeface="+mj-lt"/>
              <a:cs typeface="+mj-lt"/>
            </a:endParaRPr>
          </a:p>
        </p:txBody>
      </p:sp>
      <p:cxnSp>
        <p:nvCxnSpPr>
          <p:cNvPr id="10" name="Straight Connector 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Content Placeholder 4">
            <a:extLst>
              <a:ext uri="{FF2B5EF4-FFF2-40B4-BE49-F238E27FC236}">
                <a16:creationId xmlns:a16="http://schemas.microsoft.com/office/drawing/2014/main" id="{CC6D01D5-6C5A-4F90-8A6B-43FF2248C6FE}"/>
              </a:ext>
            </a:extLst>
          </p:cNvPr>
          <p:cNvSpPr>
            <a:spLocks noGrp="1"/>
          </p:cNvSpPr>
          <p:nvPr>
            <p:ph idx="1"/>
          </p:nvPr>
        </p:nvSpPr>
        <p:spPr>
          <a:xfrm>
            <a:off x="5373162" y="787883"/>
            <a:ext cx="5115341" cy="5224724"/>
          </a:xfrm>
        </p:spPr>
        <p:txBody>
          <a:bodyPr anchor="ctr">
            <a:normAutofit/>
          </a:bodyPr>
          <a:lstStyle/>
          <a:p>
            <a:endParaRPr lang="nl-NL" dirty="0"/>
          </a:p>
          <a:p>
            <a:r>
              <a:rPr lang="nl-BE" sz="2800" dirty="0"/>
              <a:t>Facebook</a:t>
            </a:r>
          </a:p>
          <a:p>
            <a:endParaRPr lang="nl-BE" dirty="0"/>
          </a:p>
        </p:txBody>
      </p:sp>
    </p:spTree>
    <p:extLst>
      <p:ext uri="{BB962C8B-B14F-4D97-AF65-F5344CB8AC3E}">
        <p14:creationId xmlns:p14="http://schemas.microsoft.com/office/powerpoint/2010/main" val="397946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3">
                                            <p:txEl>
                                              <p:pRg st="1" end="1"/>
                                            </p:txEl>
                                          </p:spTgt>
                                        </p:tgtEl>
                                        <p:attrNameLst>
                                          <p:attrName>style.visibility</p:attrName>
                                        </p:attrNameLst>
                                      </p:cBhvr>
                                      <p:to>
                                        <p:strVal val="visible"/>
                                      </p:to>
                                    </p:set>
                                    <p:animEffect transition="in" filter="fade">
                                      <p:cBhvr>
                                        <p:cTn id="13" dur="1000"/>
                                        <p:tgtEl>
                                          <p:spTgt spid="43">
                                            <p:txEl>
                                              <p:pRg st="1" end="1"/>
                                            </p:txEl>
                                          </p:spTgt>
                                        </p:tgtEl>
                                      </p:cBhvr>
                                    </p:animEffect>
                                    <p:anim calcmode="lin" valueType="num">
                                      <p:cBhvr>
                                        <p:cTn id="14"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4" descr="Afbeelding met schermafbeelding&#10;&#10;Beschrijving is gegenereerd met zeer hoge betrouwbaarheid">
            <a:extLst>
              <a:ext uri="{FF2B5EF4-FFF2-40B4-BE49-F238E27FC236}">
                <a16:creationId xmlns:a16="http://schemas.microsoft.com/office/drawing/2014/main" id="{4D6060B1-58D8-4B96-97AD-D250197A78EA}"/>
              </a:ext>
            </a:extLst>
          </p:cNvPr>
          <p:cNvPicPr>
            <a:picLocks noGrp="1" noChangeAspect="1"/>
          </p:cNvPicPr>
          <p:nvPr>
            <p:ph idx="1"/>
          </p:nvPr>
        </p:nvPicPr>
        <p:blipFill>
          <a:blip r:embed="rId3"/>
          <a:stretch>
            <a:fillRect/>
          </a:stretch>
        </p:blipFill>
        <p:spPr>
          <a:xfrm>
            <a:off x="1058950" y="147758"/>
            <a:ext cx="9544342" cy="6526206"/>
          </a:xfrm>
          <a:prstGeom prst="rect">
            <a:avLst/>
          </a:prstGeom>
        </p:spPr>
      </p:pic>
    </p:spTree>
    <p:extLst>
      <p:ext uri="{BB962C8B-B14F-4D97-AF65-F5344CB8AC3E}">
        <p14:creationId xmlns:p14="http://schemas.microsoft.com/office/powerpoint/2010/main" val="223953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6" name="Straight Connector 3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FA79E3CA-0D57-4E7C-B724-E0A78D74960E}"/>
              </a:ext>
            </a:extLst>
          </p:cNvPr>
          <p:cNvSpPr>
            <a:spLocks noGrp="1"/>
          </p:cNvSpPr>
          <p:nvPr>
            <p:ph type="title"/>
          </p:nvPr>
        </p:nvSpPr>
        <p:spPr>
          <a:xfrm>
            <a:off x="5149517" y="2948191"/>
            <a:ext cx="2388189" cy="833032"/>
          </a:xfrm>
        </p:spPr>
        <p:txBody>
          <a:bodyPr vert="horz" lIns="91440" tIns="45720" rIns="91440" bIns="45720" rtlCol="0" anchor="b">
            <a:normAutofit fontScale="90000"/>
          </a:bodyPr>
          <a:lstStyle/>
          <a:p>
            <a:r>
              <a:rPr lang="en-US" sz="5400" kern="1200" dirty="0" err="1">
                <a:solidFill>
                  <a:schemeClr val="accent1"/>
                </a:solidFill>
                <a:latin typeface="+mj-lt"/>
                <a:ea typeface="+mj-ea"/>
                <a:cs typeface="+mj-cs"/>
              </a:rPr>
              <a:t>Vragen</a:t>
            </a:r>
            <a:r>
              <a:rPr lang="en-US" sz="5400" kern="1200" dirty="0">
                <a:solidFill>
                  <a:schemeClr val="accent1"/>
                </a:solidFill>
                <a:latin typeface="+mj-lt"/>
                <a:ea typeface="+mj-ea"/>
                <a:cs typeface="+mj-cs"/>
              </a:rPr>
              <a:t>?</a:t>
            </a:r>
          </a:p>
        </p:txBody>
      </p:sp>
      <p:sp>
        <p:nvSpPr>
          <p:cNvPr id="34" name="Isosceles Triangle 46">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Afbeelding 4">
            <a:extLst>
              <a:ext uri="{FF2B5EF4-FFF2-40B4-BE49-F238E27FC236}">
                <a16:creationId xmlns:a16="http://schemas.microsoft.com/office/drawing/2014/main" id="{BF224864-60AA-4FD6-8187-78B213FCD812}"/>
              </a:ext>
            </a:extLst>
          </p:cNvPr>
          <p:cNvPicPr>
            <a:picLocks noChangeAspect="1"/>
          </p:cNvPicPr>
          <p:nvPr/>
        </p:nvPicPr>
        <p:blipFill>
          <a:blip r:embed="rId3"/>
          <a:stretch>
            <a:fillRect/>
          </a:stretch>
        </p:blipFill>
        <p:spPr>
          <a:xfrm>
            <a:off x="1240216" y="1265315"/>
            <a:ext cx="3414080" cy="4335340"/>
          </a:xfrm>
          <a:prstGeom prst="rect">
            <a:avLst/>
          </a:prstGeom>
        </p:spPr>
      </p:pic>
    </p:spTree>
    <p:extLst>
      <p:ext uri="{BB962C8B-B14F-4D97-AF65-F5344CB8AC3E}">
        <p14:creationId xmlns:p14="http://schemas.microsoft.com/office/powerpoint/2010/main" val="67148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E8EEB-334C-4571-AE23-356C36EC4E03}"/>
              </a:ext>
            </a:extLst>
          </p:cNvPr>
          <p:cNvSpPr>
            <a:spLocks noGrp="1"/>
          </p:cNvSpPr>
          <p:nvPr>
            <p:ph type="title"/>
          </p:nvPr>
        </p:nvSpPr>
        <p:spPr>
          <a:xfrm>
            <a:off x="643467" y="816638"/>
            <a:ext cx="3367359" cy="5224724"/>
          </a:xfrm>
        </p:spPr>
        <p:txBody>
          <a:bodyPr anchor="ctr">
            <a:normAutofit/>
          </a:bodyPr>
          <a:lstStyle/>
          <a:p>
            <a:r>
              <a:rPr lang="nl-BE" sz="5400" dirty="0"/>
              <a:t>Criteria</a:t>
            </a:r>
            <a:endParaRPr lang="nl-BE" dirty="0"/>
          </a:p>
        </p:txBody>
      </p:sp>
      <p:cxnSp>
        <p:nvCxnSpPr>
          <p:cNvPr id="10" name="Straight Connector 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Content Placeholder 4">
            <a:extLst>
              <a:ext uri="{FF2B5EF4-FFF2-40B4-BE49-F238E27FC236}">
                <a16:creationId xmlns:a16="http://schemas.microsoft.com/office/drawing/2014/main" id="{CC6D01D5-6C5A-4F90-8A6B-43FF2248C6FE}"/>
              </a:ext>
            </a:extLst>
          </p:cNvPr>
          <p:cNvSpPr>
            <a:spLocks noGrp="1"/>
          </p:cNvSpPr>
          <p:nvPr>
            <p:ph idx="1"/>
          </p:nvPr>
        </p:nvSpPr>
        <p:spPr>
          <a:xfrm>
            <a:off x="4654294" y="816638"/>
            <a:ext cx="5115341" cy="5224724"/>
          </a:xfrm>
        </p:spPr>
        <p:txBody>
          <a:bodyPr anchor="ctr">
            <a:normAutofit/>
          </a:bodyPr>
          <a:lstStyle/>
          <a:p>
            <a:r>
              <a:rPr lang="nl-BE" sz="3200" dirty="0"/>
              <a:t>Inhoud</a:t>
            </a:r>
          </a:p>
          <a:p>
            <a:r>
              <a:rPr lang="nl-BE" sz="3200" dirty="0"/>
              <a:t>Gebruiksvriendelijkheid</a:t>
            </a:r>
          </a:p>
          <a:p>
            <a:r>
              <a:rPr lang="nl-BE" sz="3200" dirty="0"/>
              <a:t>Uiterlijk</a:t>
            </a:r>
          </a:p>
          <a:p>
            <a:r>
              <a:rPr lang="nl-BE" sz="3200" dirty="0"/>
              <a:t>Techniek</a:t>
            </a:r>
          </a:p>
          <a:p>
            <a:endParaRPr lang="nl-BE" dirty="0"/>
          </a:p>
        </p:txBody>
      </p:sp>
    </p:spTree>
    <p:extLst>
      <p:ext uri="{BB962C8B-B14F-4D97-AF65-F5344CB8AC3E}">
        <p14:creationId xmlns:p14="http://schemas.microsoft.com/office/powerpoint/2010/main" val="5433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3">
                                            <p:txEl>
                                              <p:pRg st="0" end="0"/>
                                            </p:txEl>
                                          </p:spTgt>
                                        </p:tgtEl>
                                        <p:attrNameLst>
                                          <p:attrName>style.visibility</p:attrName>
                                        </p:attrNameLst>
                                      </p:cBhvr>
                                      <p:to>
                                        <p:strVal val="visible"/>
                                      </p:to>
                                    </p:set>
                                    <p:animEffect transition="in" filter="fade">
                                      <p:cBhvr>
                                        <p:cTn id="13" dur="1000"/>
                                        <p:tgtEl>
                                          <p:spTgt spid="43">
                                            <p:txEl>
                                              <p:pRg st="0" end="0"/>
                                            </p:txEl>
                                          </p:spTgt>
                                        </p:tgtEl>
                                      </p:cBhvr>
                                    </p:animEffect>
                                    <p:anim calcmode="lin" valueType="num">
                                      <p:cBhvr>
                                        <p:cTn id="14"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3">
                                            <p:txEl>
                                              <p:pRg st="1" end="1"/>
                                            </p:txEl>
                                          </p:spTgt>
                                        </p:tgtEl>
                                        <p:attrNameLst>
                                          <p:attrName>style.visibility</p:attrName>
                                        </p:attrNameLst>
                                      </p:cBhvr>
                                      <p:to>
                                        <p:strVal val="visible"/>
                                      </p:to>
                                    </p:set>
                                    <p:animEffect transition="in" filter="fade">
                                      <p:cBhvr>
                                        <p:cTn id="19" dur="1000"/>
                                        <p:tgtEl>
                                          <p:spTgt spid="43">
                                            <p:txEl>
                                              <p:pRg st="1" end="1"/>
                                            </p:txEl>
                                          </p:spTgt>
                                        </p:tgtEl>
                                      </p:cBhvr>
                                    </p:animEffect>
                                    <p:anim calcmode="lin" valueType="num">
                                      <p:cBhvr>
                                        <p:cTn id="20"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3">
                                            <p:txEl>
                                              <p:pRg st="2" end="2"/>
                                            </p:txEl>
                                          </p:spTgt>
                                        </p:tgtEl>
                                        <p:attrNameLst>
                                          <p:attrName>style.visibility</p:attrName>
                                        </p:attrNameLst>
                                      </p:cBhvr>
                                      <p:to>
                                        <p:strVal val="visible"/>
                                      </p:to>
                                    </p:set>
                                    <p:animEffect transition="in" filter="fade">
                                      <p:cBhvr>
                                        <p:cTn id="25" dur="1000"/>
                                        <p:tgtEl>
                                          <p:spTgt spid="43">
                                            <p:txEl>
                                              <p:pRg st="2" end="2"/>
                                            </p:txEl>
                                          </p:spTgt>
                                        </p:tgtEl>
                                      </p:cBhvr>
                                    </p:animEffect>
                                    <p:anim calcmode="lin" valueType="num">
                                      <p:cBhvr>
                                        <p:cTn id="26" dur="1000" fill="hold"/>
                                        <p:tgtEl>
                                          <p:spTgt spid="4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3">
                                            <p:txEl>
                                              <p:pRg st="3" end="3"/>
                                            </p:txEl>
                                          </p:spTgt>
                                        </p:tgtEl>
                                        <p:attrNameLst>
                                          <p:attrName>style.visibility</p:attrName>
                                        </p:attrNameLst>
                                      </p:cBhvr>
                                      <p:to>
                                        <p:strVal val="visible"/>
                                      </p:to>
                                    </p:set>
                                    <p:animEffect transition="in" filter="fade">
                                      <p:cBhvr>
                                        <p:cTn id="31" dur="1000"/>
                                        <p:tgtEl>
                                          <p:spTgt spid="43">
                                            <p:txEl>
                                              <p:pRg st="3" end="3"/>
                                            </p:txEl>
                                          </p:spTgt>
                                        </p:tgtEl>
                                      </p:cBhvr>
                                    </p:animEffect>
                                    <p:anim calcmode="lin" valueType="num">
                                      <p:cBhvr>
                                        <p:cTn id="32" dur="1000" fill="hold"/>
                                        <p:tgtEl>
                                          <p:spTgt spid="4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A4432E7-8EC5-4A23-808A-E6E8A1B32CA6}"/>
              </a:ext>
            </a:extLst>
          </p:cNvPr>
          <p:cNvSpPr>
            <a:spLocks noGrp="1"/>
          </p:cNvSpPr>
          <p:nvPr>
            <p:ph type="title"/>
          </p:nvPr>
        </p:nvSpPr>
        <p:spPr>
          <a:xfrm>
            <a:off x="1257695" y="527300"/>
            <a:ext cx="4644251" cy="874249"/>
          </a:xfrm>
        </p:spPr>
        <p:txBody>
          <a:bodyPr vert="horz" lIns="91440" tIns="45720" rIns="91440" bIns="45720" rtlCol="0" anchor="b">
            <a:normAutofit fontScale="90000"/>
          </a:bodyPr>
          <a:lstStyle/>
          <a:p>
            <a:pPr algn="r"/>
            <a:r>
              <a:rPr lang="en-US" sz="5400" dirty="0" err="1"/>
              <a:t>Onze</a:t>
            </a:r>
            <a:r>
              <a:rPr lang="en-US" sz="5400" dirty="0"/>
              <a:t> websites</a:t>
            </a:r>
          </a:p>
        </p:txBody>
      </p:sp>
      <p:pic>
        <p:nvPicPr>
          <p:cNvPr id="4" name="Afbeelding 4" descr="Afbeelding met tafelgerei, bord&#10;&#10;Beschrijving is gegenereerd met hoge betrouwbaarheid">
            <a:extLst>
              <a:ext uri="{FF2B5EF4-FFF2-40B4-BE49-F238E27FC236}">
                <a16:creationId xmlns:a16="http://schemas.microsoft.com/office/drawing/2014/main" id="{608DEE96-D3AB-4711-898C-8BE125350DC7}"/>
              </a:ext>
            </a:extLst>
          </p:cNvPr>
          <p:cNvPicPr>
            <a:picLocks noGrp="1" noChangeAspect="1"/>
          </p:cNvPicPr>
          <p:nvPr>
            <p:ph idx="1"/>
          </p:nvPr>
        </p:nvPicPr>
        <p:blipFill>
          <a:blip r:embed="rId3"/>
          <a:stretch>
            <a:fillRect/>
          </a:stretch>
        </p:blipFill>
        <p:spPr>
          <a:xfrm>
            <a:off x="843791" y="1629620"/>
            <a:ext cx="4977562" cy="2406913"/>
          </a:xfrm>
          <a:prstGeom prst="rect">
            <a:avLst/>
          </a:prstGeom>
        </p:spPr>
      </p:pic>
      <p:pic>
        <p:nvPicPr>
          <p:cNvPr id="6" name="Afbeelding 6" descr="Afbeelding met tafelgerei, bord, serviesgoed, illustratie&#10;&#10;Beschrijving is gegenereerd met zeer hoge betrouwbaarheid">
            <a:extLst>
              <a:ext uri="{FF2B5EF4-FFF2-40B4-BE49-F238E27FC236}">
                <a16:creationId xmlns:a16="http://schemas.microsoft.com/office/drawing/2014/main" id="{7FB7E36E-B902-48E0-B0AD-8623095CEB0E}"/>
              </a:ext>
            </a:extLst>
          </p:cNvPr>
          <p:cNvPicPr>
            <a:picLocks noChangeAspect="1"/>
          </p:cNvPicPr>
          <p:nvPr/>
        </p:nvPicPr>
        <p:blipFill>
          <a:blip r:embed="rId4"/>
          <a:stretch>
            <a:fillRect/>
          </a:stretch>
        </p:blipFill>
        <p:spPr>
          <a:xfrm>
            <a:off x="2885189" y="4564406"/>
            <a:ext cx="4977562" cy="1319053"/>
          </a:xfrm>
          <a:prstGeom prst="rect">
            <a:avLst/>
          </a:prstGeom>
        </p:spPr>
      </p:pic>
    </p:spTree>
    <p:extLst>
      <p:ext uri="{BB962C8B-B14F-4D97-AF65-F5344CB8AC3E}">
        <p14:creationId xmlns:p14="http://schemas.microsoft.com/office/powerpoint/2010/main" val="6041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CB0740-23FF-4F30-B5B0-0BA6442198BF}"/>
              </a:ext>
            </a:extLst>
          </p:cNvPr>
          <p:cNvSpPr>
            <a:spLocks noGrp="1"/>
          </p:cNvSpPr>
          <p:nvPr>
            <p:ph type="title"/>
          </p:nvPr>
        </p:nvSpPr>
        <p:spPr/>
        <p:txBody>
          <a:bodyPr/>
          <a:lstStyle/>
          <a:p>
            <a:r>
              <a:rPr lang="nl-NL" dirty="0"/>
              <a:t>SEO </a:t>
            </a:r>
            <a:r>
              <a:rPr lang="nl-NL" dirty="0" err="1"/>
              <a:t>Gearbest</a:t>
            </a:r>
            <a:endParaRPr lang="nl-NL" dirty="0"/>
          </a:p>
        </p:txBody>
      </p:sp>
      <p:pic>
        <p:nvPicPr>
          <p:cNvPr id="4" name="Afbeelding 4" descr="Afbeelding met schermafbeelding&#10;&#10;Beschrijving is gegenereerd met zeer hoge betrouwbaarheid">
            <a:extLst>
              <a:ext uri="{FF2B5EF4-FFF2-40B4-BE49-F238E27FC236}">
                <a16:creationId xmlns:a16="http://schemas.microsoft.com/office/drawing/2014/main" id="{B9FDEB05-C914-4916-B2A9-E9E6BEAC3CF3}"/>
              </a:ext>
            </a:extLst>
          </p:cNvPr>
          <p:cNvPicPr>
            <a:picLocks noGrp="1" noChangeAspect="1"/>
          </p:cNvPicPr>
          <p:nvPr>
            <p:ph idx="1"/>
          </p:nvPr>
        </p:nvPicPr>
        <p:blipFill>
          <a:blip r:embed="rId3"/>
          <a:stretch>
            <a:fillRect/>
          </a:stretch>
        </p:blipFill>
        <p:spPr>
          <a:xfrm>
            <a:off x="1291710" y="3973948"/>
            <a:ext cx="7124700" cy="2266950"/>
          </a:xfrm>
          <a:prstGeom prst="rect">
            <a:avLst/>
          </a:prstGeom>
        </p:spPr>
      </p:pic>
      <p:pic>
        <p:nvPicPr>
          <p:cNvPr id="6" name="Afbeelding 6">
            <a:extLst>
              <a:ext uri="{FF2B5EF4-FFF2-40B4-BE49-F238E27FC236}">
                <a16:creationId xmlns:a16="http://schemas.microsoft.com/office/drawing/2014/main" id="{2B3E164A-7B1F-4EC6-AAB9-D83C44C67F39}"/>
              </a:ext>
            </a:extLst>
          </p:cNvPr>
          <p:cNvPicPr>
            <a:picLocks noChangeAspect="1"/>
          </p:cNvPicPr>
          <p:nvPr/>
        </p:nvPicPr>
        <p:blipFill>
          <a:blip r:embed="rId4"/>
          <a:stretch>
            <a:fillRect/>
          </a:stretch>
        </p:blipFill>
        <p:spPr>
          <a:xfrm>
            <a:off x="426629" y="1668328"/>
            <a:ext cx="7991475" cy="1771650"/>
          </a:xfrm>
          <a:prstGeom prst="rect">
            <a:avLst/>
          </a:prstGeom>
        </p:spPr>
      </p:pic>
    </p:spTree>
    <p:extLst>
      <p:ext uri="{BB962C8B-B14F-4D97-AF65-F5344CB8AC3E}">
        <p14:creationId xmlns:p14="http://schemas.microsoft.com/office/powerpoint/2010/main" val="125943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D47558-E8C2-4C00-ACB9-2D4451157BE3}"/>
              </a:ext>
            </a:extLst>
          </p:cNvPr>
          <p:cNvSpPr>
            <a:spLocks noGrp="1"/>
          </p:cNvSpPr>
          <p:nvPr>
            <p:ph type="title"/>
          </p:nvPr>
        </p:nvSpPr>
        <p:spPr/>
        <p:txBody>
          <a:bodyPr/>
          <a:lstStyle/>
          <a:p>
            <a:r>
              <a:rPr lang="nl-NL" dirty="0"/>
              <a:t>SEO </a:t>
            </a:r>
            <a:r>
              <a:rPr lang="nl-NL" dirty="0" err="1"/>
              <a:t>Gearbest</a:t>
            </a:r>
            <a:endParaRPr lang="nl-NL" dirty="0"/>
          </a:p>
        </p:txBody>
      </p:sp>
      <p:pic>
        <p:nvPicPr>
          <p:cNvPr id="4" name="Afbeelding 4" descr="Afbeelding met tekst, kaart&#10;&#10;Beschrijving is gegenereerd met zeer hoge betrouwbaarheid">
            <a:extLst>
              <a:ext uri="{FF2B5EF4-FFF2-40B4-BE49-F238E27FC236}">
                <a16:creationId xmlns:a16="http://schemas.microsoft.com/office/drawing/2014/main" id="{27F923D6-8414-4B0C-B286-550A5D83E443}"/>
              </a:ext>
            </a:extLst>
          </p:cNvPr>
          <p:cNvPicPr>
            <a:picLocks noGrp="1" noChangeAspect="1"/>
          </p:cNvPicPr>
          <p:nvPr>
            <p:ph idx="1"/>
          </p:nvPr>
        </p:nvPicPr>
        <p:blipFill>
          <a:blip r:embed="rId3"/>
          <a:stretch>
            <a:fillRect/>
          </a:stretch>
        </p:blipFill>
        <p:spPr>
          <a:xfrm>
            <a:off x="806594" y="1529315"/>
            <a:ext cx="4053696" cy="4654490"/>
          </a:xfrm>
          <a:prstGeom prst="rect">
            <a:avLst/>
          </a:prstGeom>
        </p:spPr>
      </p:pic>
      <p:sp>
        <p:nvSpPr>
          <p:cNvPr id="8" name="Content Placeholder 4">
            <a:extLst>
              <a:ext uri="{FF2B5EF4-FFF2-40B4-BE49-F238E27FC236}">
                <a16:creationId xmlns:a16="http://schemas.microsoft.com/office/drawing/2014/main" id="{66018DF3-C9E2-407F-8EAC-8F78381CD1E3}"/>
              </a:ext>
            </a:extLst>
          </p:cNvPr>
          <p:cNvSpPr txBox="1">
            <a:spLocks/>
          </p:cNvSpPr>
          <p:nvPr/>
        </p:nvSpPr>
        <p:spPr>
          <a:xfrm>
            <a:off x="5229388" y="1161695"/>
            <a:ext cx="5115341" cy="522472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nl-BE" sz="3200" dirty="0"/>
              <a:t>Goede punten:</a:t>
            </a:r>
          </a:p>
          <a:p>
            <a:r>
              <a:rPr lang="nl-BE" dirty="0"/>
              <a:t>Zoekresultaten</a:t>
            </a:r>
          </a:p>
          <a:p>
            <a:r>
              <a:rPr lang="nl-BE" dirty="0"/>
              <a:t>Titel</a:t>
            </a:r>
          </a:p>
          <a:p>
            <a:r>
              <a:rPr lang="nl-BE" dirty="0"/>
              <a:t>Metadata</a:t>
            </a:r>
          </a:p>
          <a:p>
            <a:r>
              <a:rPr lang="nl-BE" dirty="0"/>
              <a:t>Beveiliging</a:t>
            </a:r>
          </a:p>
          <a:p>
            <a:r>
              <a:rPr lang="nl-BE" dirty="0"/>
              <a:t>URL</a:t>
            </a:r>
          </a:p>
          <a:p>
            <a:r>
              <a:rPr lang="nl-BE" dirty="0"/>
              <a:t>Robots.txt</a:t>
            </a:r>
          </a:p>
          <a:p>
            <a:r>
              <a:rPr lang="nl-BE" dirty="0"/>
              <a:t>Sitemap</a:t>
            </a:r>
          </a:p>
          <a:p>
            <a:r>
              <a:rPr lang="nl-BE" dirty="0"/>
              <a:t>Facebook</a:t>
            </a:r>
          </a:p>
          <a:p>
            <a:endParaRPr lang="nl-BE" dirty="0"/>
          </a:p>
          <a:p>
            <a:pPr marL="0" indent="0">
              <a:buNone/>
            </a:pPr>
            <a:r>
              <a:rPr lang="nl-BE" sz="3200" dirty="0"/>
              <a:t>Te verbeteren:</a:t>
            </a:r>
          </a:p>
          <a:p>
            <a:r>
              <a:rPr lang="nl-BE" dirty="0"/>
              <a:t>Open </a:t>
            </a:r>
            <a:r>
              <a:rPr lang="nl-BE" dirty="0" err="1"/>
              <a:t>Graph</a:t>
            </a:r>
            <a:endParaRPr lang="nl-BE" dirty="0"/>
          </a:p>
          <a:p>
            <a:endParaRPr lang="nl-BE" dirty="0"/>
          </a:p>
          <a:p>
            <a:endParaRPr lang="nl-BE" dirty="0"/>
          </a:p>
        </p:txBody>
      </p:sp>
    </p:spTree>
    <p:extLst>
      <p:ext uri="{BB962C8B-B14F-4D97-AF65-F5344CB8AC3E}">
        <p14:creationId xmlns:p14="http://schemas.microsoft.com/office/powerpoint/2010/main" val="209847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fade">
                                      <p:cBhvr>
                                        <p:cTn id="25" dur="1000"/>
                                        <p:tgtEl>
                                          <p:spTgt spid="8">
                                            <p:txEl>
                                              <p:pRg st="1" end="1"/>
                                            </p:txEl>
                                          </p:spTgt>
                                        </p:tgtEl>
                                      </p:cBhvr>
                                    </p:animEffect>
                                    <p:anim calcmode="lin" valueType="num">
                                      <p:cBhvr>
                                        <p:cTn id="2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1000"/>
                                        <p:tgtEl>
                                          <p:spTgt spid="8">
                                            <p:txEl>
                                              <p:pRg st="2" end="2"/>
                                            </p:txEl>
                                          </p:spTgt>
                                        </p:tgtEl>
                                      </p:cBhvr>
                                    </p:animEffect>
                                    <p:anim calcmode="lin" valueType="num">
                                      <p:cBhvr>
                                        <p:cTn id="3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fade">
                                      <p:cBhvr>
                                        <p:cTn id="37" dur="1000"/>
                                        <p:tgtEl>
                                          <p:spTgt spid="8">
                                            <p:txEl>
                                              <p:pRg st="3" end="3"/>
                                            </p:txEl>
                                          </p:spTgt>
                                        </p:tgtEl>
                                      </p:cBhvr>
                                    </p:animEffect>
                                    <p:anim calcmode="lin" valueType="num">
                                      <p:cBhvr>
                                        <p:cTn id="3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Effect transition="in" filter="fade">
                                      <p:cBhvr>
                                        <p:cTn id="43" dur="1000"/>
                                        <p:tgtEl>
                                          <p:spTgt spid="8">
                                            <p:txEl>
                                              <p:pRg st="4" end="4"/>
                                            </p:txEl>
                                          </p:spTgt>
                                        </p:tgtEl>
                                      </p:cBhvr>
                                    </p:animEffect>
                                    <p:anim calcmode="lin" valueType="num">
                                      <p:cBhvr>
                                        <p:cTn id="4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animEffect transition="in" filter="fade">
                                      <p:cBhvr>
                                        <p:cTn id="49" dur="1000"/>
                                        <p:tgtEl>
                                          <p:spTgt spid="8">
                                            <p:txEl>
                                              <p:pRg st="5" end="5"/>
                                            </p:txEl>
                                          </p:spTgt>
                                        </p:tgtEl>
                                      </p:cBhvr>
                                    </p:animEffect>
                                    <p:anim calcmode="lin" valueType="num">
                                      <p:cBhvr>
                                        <p:cTn id="5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8">
                                            <p:txEl>
                                              <p:pRg st="7" end="7"/>
                                            </p:txEl>
                                          </p:spTgt>
                                        </p:tgtEl>
                                        <p:attrNameLst>
                                          <p:attrName>style.visibility</p:attrName>
                                        </p:attrNameLst>
                                      </p:cBhvr>
                                      <p:to>
                                        <p:strVal val="visible"/>
                                      </p:to>
                                    </p:set>
                                    <p:animEffect transition="in" filter="fade">
                                      <p:cBhvr>
                                        <p:cTn id="61" dur="1000"/>
                                        <p:tgtEl>
                                          <p:spTgt spid="8">
                                            <p:txEl>
                                              <p:pRg st="7" end="7"/>
                                            </p:txEl>
                                          </p:spTgt>
                                        </p:tgtEl>
                                      </p:cBhvr>
                                    </p:animEffect>
                                    <p:anim calcmode="lin" valueType="num">
                                      <p:cBhvr>
                                        <p:cTn id="62"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8">
                                            <p:txEl>
                                              <p:pRg st="8" end="8"/>
                                            </p:txEl>
                                          </p:spTgt>
                                        </p:tgtEl>
                                        <p:attrNameLst>
                                          <p:attrName>style.visibility</p:attrName>
                                        </p:attrNameLst>
                                      </p:cBhvr>
                                      <p:to>
                                        <p:strVal val="visible"/>
                                      </p:to>
                                    </p:set>
                                    <p:animEffect transition="in" filter="fade">
                                      <p:cBhvr>
                                        <p:cTn id="67" dur="1000"/>
                                        <p:tgtEl>
                                          <p:spTgt spid="8">
                                            <p:txEl>
                                              <p:pRg st="8" end="8"/>
                                            </p:txEl>
                                          </p:spTgt>
                                        </p:tgtEl>
                                      </p:cBhvr>
                                    </p:animEffect>
                                    <p:anim calcmode="lin" valueType="num">
                                      <p:cBhvr>
                                        <p:cTn id="68"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9"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8">
                                            <p:txEl>
                                              <p:pRg st="10" end="10"/>
                                            </p:txEl>
                                          </p:spTgt>
                                        </p:tgtEl>
                                        <p:attrNameLst>
                                          <p:attrName>style.visibility</p:attrName>
                                        </p:attrNameLst>
                                      </p:cBhvr>
                                      <p:to>
                                        <p:strVal val="visible"/>
                                      </p:to>
                                    </p:set>
                                    <p:animEffect transition="in" filter="fade">
                                      <p:cBhvr>
                                        <p:cTn id="73" dur="1000"/>
                                        <p:tgtEl>
                                          <p:spTgt spid="8">
                                            <p:txEl>
                                              <p:pRg st="10" end="10"/>
                                            </p:txEl>
                                          </p:spTgt>
                                        </p:tgtEl>
                                      </p:cBhvr>
                                    </p:animEffect>
                                    <p:anim calcmode="lin" valueType="num">
                                      <p:cBhvr>
                                        <p:cTn id="7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grpId="0" nodeType="afterEffect">
                                  <p:stCondLst>
                                    <p:cond delay="0"/>
                                  </p:stCondLst>
                                  <p:childTnLst>
                                    <p:set>
                                      <p:cBhvr>
                                        <p:cTn id="78" dur="1" fill="hold">
                                          <p:stCondLst>
                                            <p:cond delay="0"/>
                                          </p:stCondLst>
                                        </p:cTn>
                                        <p:tgtEl>
                                          <p:spTgt spid="8">
                                            <p:txEl>
                                              <p:pRg st="11" end="11"/>
                                            </p:txEl>
                                          </p:spTgt>
                                        </p:tgtEl>
                                        <p:attrNameLst>
                                          <p:attrName>style.visibility</p:attrName>
                                        </p:attrNameLst>
                                      </p:cBhvr>
                                      <p:to>
                                        <p:strVal val="visible"/>
                                      </p:to>
                                    </p:set>
                                    <p:animEffect transition="in" filter="fade">
                                      <p:cBhvr>
                                        <p:cTn id="79" dur="1000"/>
                                        <p:tgtEl>
                                          <p:spTgt spid="8">
                                            <p:txEl>
                                              <p:pRg st="11" end="11"/>
                                            </p:txEl>
                                          </p:spTgt>
                                        </p:tgtEl>
                                      </p:cBhvr>
                                    </p:animEffect>
                                    <p:anim calcmode="lin" valueType="num">
                                      <p:cBhvr>
                                        <p:cTn id="80"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81"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el 1">
            <a:extLst>
              <a:ext uri="{FF2B5EF4-FFF2-40B4-BE49-F238E27FC236}">
                <a16:creationId xmlns:a16="http://schemas.microsoft.com/office/drawing/2014/main" id="{882C8141-DD6A-40B1-856F-0988B020153C}"/>
              </a:ext>
            </a:extLst>
          </p:cNvPr>
          <p:cNvSpPr>
            <a:spLocks noGrp="1"/>
          </p:cNvSpPr>
          <p:nvPr>
            <p:ph type="title"/>
          </p:nvPr>
        </p:nvSpPr>
        <p:spPr>
          <a:xfrm>
            <a:off x="567570" y="2741193"/>
            <a:ext cx="4203045" cy="1375608"/>
          </a:xfrm>
        </p:spPr>
        <p:txBody>
          <a:bodyPr anchor="ctr">
            <a:normAutofit/>
          </a:bodyPr>
          <a:lstStyle/>
          <a:p>
            <a:r>
              <a:rPr lang="nl-NL" dirty="0">
                <a:solidFill>
                  <a:schemeClr val="bg1"/>
                </a:solidFill>
              </a:rPr>
              <a:t>SEO </a:t>
            </a:r>
            <a:r>
              <a:rPr lang="nl-NL" dirty="0" err="1">
                <a:solidFill>
                  <a:schemeClr val="bg1"/>
                </a:solidFill>
              </a:rPr>
              <a:t>Gearbest</a:t>
            </a:r>
            <a:endParaRPr lang="nl-NL" dirty="0">
              <a:solidFill>
                <a:schemeClr val="bg1"/>
              </a:solidFill>
            </a:endParaRPr>
          </a:p>
        </p:txBody>
      </p:sp>
      <p:sp>
        <p:nvSpPr>
          <p:cNvPr id="23" name="Content Placeholder 22">
            <a:extLst>
              <a:ext uri="{FF2B5EF4-FFF2-40B4-BE49-F238E27FC236}">
                <a16:creationId xmlns:a16="http://schemas.microsoft.com/office/drawing/2014/main" id="{69D650BA-C976-4140-814F-603D294C781E}"/>
              </a:ext>
            </a:extLst>
          </p:cNvPr>
          <p:cNvSpPr>
            <a:spLocks noGrp="1"/>
          </p:cNvSpPr>
          <p:nvPr>
            <p:ph idx="1"/>
          </p:nvPr>
        </p:nvSpPr>
        <p:spPr>
          <a:xfrm>
            <a:off x="673754" y="2160590"/>
            <a:ext cx="3973943" cy="3440110"/>
          </a:xfrm>
        </p:spPr>
        <p:txBody>
          <a:bodyPr>
            <a:normAutofit/>
          </a:bodyPr>
          <a:lstStyle/>
          <a:p>
            <a:endParaRPr lang="en-US">
              <a:solidFill>
                <a:schemeClr val="bg1"/>
              </a:solidFill>
            </a:endParaRPr>
          </a:p>
        </p:txBody>
      </p:sp>
      <p:pic>
        <p:nvPicPr>
          <p:cNvPr id="21" name="Afbeelding 3">
            <a:extLst>
              <a:ext uri="{FF2B5EF4-FFF2-40B4-BE49-F238E27FC236}">
                <a16:creationId xmlns:a16="http://schemas.microsoft.com/office/drawing/2014/main" id="{AB9A8EB1-8C0D-4DF2-A40B-ACC605345957}"/>
              </a:ext>
            </a:extLst>
          </p:cNvPr>
          <p:cNvPicPr>
            <a:picLocks noChangeAspect="1"/>
          </p:cNvPicPr>
          <p:nvPr/>
        </p:nvPicPr>
        <p:blipFill>
          <a:blip r:embed="rId3"/>
          <a:stretch>
            <a:fillRect/>
          </a:stretch>
        </p:blipFill>
        <p:spPr>
          <a:xfrm>
            <a:off x="5937851" y="1436066"/>
            <a:ext cx="5301650" cy="4102749"/>
          </a:xfrm>
          <a:prstGeom prst="rect">
            <a:avLst/>
          </a:prstGeom>
        </p:spPr>
      </p:pic>
      <p:sp>
        <p:nvSpPr>
          <p:cNvPr id="32" name="Isosceles Triangle 3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4969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E8EEB-334C-4571-AE23-356C36EC4E03}"/>
              </a:ext>
            </a:extLst>
          </p:cNvPr>
          <p:cNvSpPr>
            <a:spLocks noGrp="1"/>
          </p:cNvSpPr>
          <p:nvPr>
            <p:ph type="title"/>
          </p:nvPr>
        </p:nvSpPr>
        <p:spPr>
          <a:xfrm>
            <a:off x="643467" y="816638"/>
            <a:ext cx="3418389" cy="5224724"/>
          </a:xfrm>
        </p:spPr>
        <p:txBody>
          <a:bodyPr anchor="ctr">
            <a:normAutofit/>
          </a:bodyPr>
          <a:lstStyle/>
          <a:p>
            <a:r>
              <a:rPr lang="nl-BE" sz="5400" dirty="0" err="1"/>
              <a:t>Gearbest</a:t>
            </a:r>
            <a:endParaRPr lang="nl-BE" dirty="0"/>
          </a:p>
        </p:txBody>
      </p:sp>
      <p:cxnSp>
        <p:nvCxnSpPr>
          <p:cNvPr id="10" name="Straight Connector 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Content Placeholder 4">
            <a:extLst>
              <a:ext uri="{FF2B5EF4-FFF2-40B4-BE49-F238E27FC236}">
                <a16:creationId xmlns:a16="http://schemas.microsoft.com/office/drawing/2014/main" id="{CC6D01D5-6C5A-4F90-8A6B-43FF2248C6FE}"/>
              </a:ext>
            </a:extLst>
          </p:cNvPr>
          <p:cNvSpPr>
            <a:spLocks noGrp="1"/>
          </p:cNvSpPr>
          <p:nvPr>
            <p:ph idx="1"/>
          </p:nvPr>
        </p:nvSpPr>
        <p:spPr>
          <a:xfrm>
            <a:off x="5818860" y="816638"/>
            <a:ext cx="5115341" cy="5224724"/>
          </a:xfrm>
        </p:spPr>
        <p:txBody>
          <a:bodyPr anchor="ctr">
            <a:normAutofit/>
          </a:bodyPr>
          <a:lstStyle/>
          <a:p>
            <a:endParaRPr lang="nl-BE" sz="3200" dirty="0"/>
          </a:p>
          <a:p>
            <a:r>
              <a:rPr lang="nl-BE" dirty="0"/>
              <a:t>HTTPS</a:t>
            </a:r>
          </a:p>
          <a:p>
            <a:r>
              <a:rPr lang="nl-BE" dirty="0"/>
              <a:t>Menu</a:t>
            </a:r>
          </a:p>
          <a:p>
            <a:r>
              <a:rPr lang="nl-BE" dirty="0"/>
              <a:t>Favorieten</a:t>
            </a:r>
          </a:p>
          <a:p>
            <a:r>
              <a:rPr lang="nl-BE" dirty="0"/>
              <a:t>Eenheid prijs</a:t>
            </a:r>
          </a:p>
          <a:p>
            <a:r>
              <a:rPr lang="nl-BE" dirty="0"/>
              <a:t>Taal</a:t>
            </a:r>
          </a:p>
          <a:p>
            <a:r>
              <a:rPr lang="nl-BE" dirty="0"/>
              <a:t>Responsief</a:t>
            </a:r>
          </a:p>
          <a:p>
            <a:endParaRPr lang="nl-BE" dirty="0"/>
          </a:p>
          <a:p>
            <a:endParaRPr lang="nl-BE" dirty="0"/>
          </a:p>
        </p:txBody>
      </p:sp>
    </p:spTree>
    <p:extLst>
      <p:ext uri="{BB962C8B-B14F-4D97-AF65-F5344CB8AC3E}">
        <p14:creationId xmlns:p14="http://schemas.microsoft.com/office/powerpoint/2010/main" val="258747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3">
                                            <p:txEl>
                                              <p:pRg st="1" end="1"/>
                                            </p:txEl>
                                          </p:spTgt>
                                        </p:tgtEl>
                                        <p:attrNameLst>
                                          <p:attrName>style.visibility</p:attrName>
                                        </p:attrNameLst>
                                      </p:cBhvr>
                                      <p:to>
                                        <p:strVal val="visible"/>
                                      </p:to>
                                    </p:set>
                                    <p:animEffect transition="in" filter="fade">
                                      <p:cBhvr>
                                        <p:cTn id="13" dur="1000"/>
                                        <p:tgtEl>
                                          <p:spTgt spid="43">
                                            <p:txEl>
                                              <p:pRg st="1" end="1"/>
                                            </p:txEl>
                                          </p:spTgt>
                                        </p:tgtEl>
                                      </p:cBhvr>
                                    </p:animEffect>
                                    <p:anim calcmode="lin" valueType="num">
                                      <p:cBhvr>
                                        <p:cTn id="14"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3">
                                            <p:txEl>
                                              <p:pRg st="2" end="2"/>
                                            </p:txEl>
                                          </p:spTgt>
                                        </p:tgtEl>
                                        <p:attrNameLst>
                                          <p:attrName>style.visibility</p:attrName>
                                        </p:attrNameLst>
                                      </p:cBhvr>
                                      <p:to>
                                        <p:strVal val="visible"/>
                                      </p:to>
                                    </p:set>
                                    <p:animEffect transition="in" filter="fade">
                                      <p:cBhvr>
                                        <p:cTn id="19" dur="1000"/>
                                        <p:tgtEl>
                                          <p:spTgt spid="43">
                                            <p:txEl>
                                              <p:pRg st="2" end="2"/>
                                            </p:txEl>
                                          </p:spTgt>
                                        </p:tgtEl>
                                      </p:cBhvr>
                                    </p:animEffect>
                                    <p:anim calcmode="lin" valueType="num">
                                      <p:cBhvr>
                                        <p:cTn id="20" dur="1000" fill="hold"/>
                                        <p:tgtEl>
                                          <p:spTgt spid="4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3">
                                            <p:txEl>
                                              <p:pRg st="3" end="3"/>
                                            </p:txEl>
                                          </p:spTgt>
                                        </p:tgtEl>
                                        <p:attrNameLst>
                                          <p:attrName>style.visibility</p:attrName>
                                        </p:attrNameLst>
                                      </p:cBhvr>
                                      <p:to>
                                        <p:strVal val="visible"/>
                                      </p:to>
                                    </p:set>
                                    <p:animEffect transition="in" filter="fade">
                                      <p:cBhvr>
                                        <p:cTn id="25" dur="1000"/>
                                        <p:tgtEl>
                                          <p:spTgt spid="43">
                                            <p:txEl>
                                              <p:pRg st="3" end="3"/>
                                            </p:txEl>
                                          </p:spTgt>
                                        </p:tgtEl>
                                      </p:cBhvr>
                                    </p:animEffect>
                                    <p:anim calcmode="lin" valueType="num">
                                      <p:cBhvr>
                                        <p:cTn id="26" dur="1000" fill="hold"/>
                                        <p:tgtEl>
                                          <p:spTgt spid="4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3">
                                            <p:txEl>
                                              <p:pRg st="4" end="4"/>
                                            </p:txEl>
                                          </p:spTgt>
                                        </p:tgtEl>
                                        <p:attrNameLst>
                                          <p:attrName>style.visibility</p:attrName>
                                        </p:attrNameLst>
                                      </p:cBhvr>
                                      <p:to>
                                        <p:strVal val="visible"/>
                                      </p:to>
                                    </p:set>
                                    <p:animEffect transition="in" filter="fade">
                                      <p:cBhvr>
                                        <p:cTn id="31" dur="1000"/>
                                        <p:tgtEl>
                                          <p:spTgt spid="43">
                                            <p:txEl>
                                              <p:pRg st="4" end="4"/>
                                            </p:txEl>
                                          </p:spTgt>
                                        </p:tgtEl>
                                      </p:cBhvr>
                                    </p:animEffect>
                                    <p:anim calcmode="lin" valueType="num">
                                      <p:cBhvr>
                                        <p:cTn id="32" dur="1000" fill="hold"/>
                                        <p:tgtEl>
                                          <p:spTgt spid="4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3">
                                            <p:txEl>
                                              <p:pRg st="5" end="5"/>
                                            </p:txEl>
                                          </p:spTgt>
                                        </p:tgtEl>
                                        <p:attrNameLst>
                                          <p:attrName>style.visibility</p:attrName>
                                        </p:attrNameLst>
                                      </p:cBhvr>
                                      <p:to>
                                        <p:strVal val="visible"/>
                                      </p:to>
                                    </p:set>
                                    <p:animEffect transition="in" filter="fade">
                                      <p:cBhvr>
                                        <p:cTn id="37" dur="1000"/>
                                        <p:tgtEl>
                                          <p:spTgt spid="43">
                                            <p:txEl>
                                              <p:pRg st="5" end="5"/>
                                            </p:txEl>
                                          </p:spTgt>
                                        </p:tgtEl>
                                      </p:cBhvr>
                                    </p:animEffect>
                                    <p:anim calcmode="lin" valueType="num">
                                      <p:cBhvr>
                                        <p:cTn id="38" dur="1000" fill="hold"/>
                                        <p:tgtEl>
                                          <p:spTgt spid="4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3">
                                            <p:txEl>
                                              <p:pRg st="6" end="6"/>
                                            </p:txEl>
                                          </p:spTgt>
                                        </p:tgtEl>
                                        <p:attrNameLst>
                                          <p:attrName>style.visibility</p:attrName>
                                        </p:attrNameLst>
                                      </p:cBhvr>
                                      <p:to>
                                        <p:strVal val="visible"/>
                                      </p:to>
                                    </p:set>
                                    <p:animEffect transition="in" filter="fade">
                                      <p:cBhvr>
                                        <p:cTn id="43" dur="1000"/>
                                        <p:tgtEl>
                                          <p:spTgt spid="43">
                                            <p:txEl>
                                              <p:pRg st="6" end="6"/>
                                            </p:txEl>
                                          </p:spTgt>
                                        </p:tgtEl>
                                      </p:cBhvr>
                                    </p:animEffect>
                                    <p:anim calcmode="lin" valueType="num">
                                      <p:cBhvr>
                                        <p:cTn id="44" dur="1000" fill="hold"/>
                                        <p:tgtEl>
                                          <p:spTgt spid="4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4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E8EEB-334C-4571-AE23-356C36EC4E03}"/>
              </a:ext>
            </a:extLst>
          </p:cNvPr>
          <p:cNvSpPr>
            <a:spLocks noGrp="1"/>
          </p:cNvSpPr>
          <p:nvPr>
            <p:ph type="title"/>
          </p:nvPr>
        </p:nvSpPr>
        <p:spPr>
          <a:xfrm>
            <a:off x="1047732" y="816638"/>
            <a:ext cx="4416905" cy="5224724"/>
          </a:xfrm>
        </p:spPr>
        <p:txBody>
          <a:bodyPr anchor="ctr">
            <a:normAutofit/>
          </a:bodyPr>
          <a:lstStyle/>
          <a:p>
            <a:r>
              <a:rPr lang="nl-BE" sz="5400" dirty="0"/>
              <a:t>Sociale media</a:t>
            </a:r>
            <a:endParaRPr lang="nl-BE" sz="5400" dirty="0">
              <a:ea typeface="+mj-lt"/>
              <a:cs typeface="+mj-lt"/>
            </a:endParaRPr>
          </a:p>
        </p:txBody>
      </p:sp>
      <p:cxnSp>
        <p:nvCxnSpPr>
          <p:cNvPr id="10" name="Straight Connector 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Content Placeholder 4">
            <a:extLst>
              <a:ext uri="{FF2B5EF4-FFF2-40B4-BE49-F238E27FC236}">
                <a16:creationId xmlns:a16="http://schemas.microsoft.com/office/drawing/2014/main" id="{CC6D01D5-6C5A-4F90-8A6B-43FF2248C6FE}"/>
              </a:ext>
            </a:extLst>
          </p:cNvPr>
          <p:cNvSpPr>
            <a:spLocks noGrp="1"/>
          </p:cNvSpPr>
          <p:nvPr>
            <p:ph idx="1"/>
          </p:nvPr>
        </p:nvSpPr>
        <p:spPr>
          <a:xfrm>
            <a:off x="5373162" y="787883"/>
            <a:ext cx="5115341" cy="5224724"/>
          </a:xfrm>
        </p:spPr>
        <p:txBody>
          <a:bodyPr anchor="ctr">
            <a:normAutofit/>
          </a:bodyPr>
          <a:lstStyle/>
          <a:p>
            <a:endParaRPr lang="nl-BE" sz="3200" dirty="0"/>
          </a:p>
          <a:p>
            <a:r>
              <a:rPr lang="nl-BE" sz="2800" dirty="0"/>
              <a:t>Facebook</a:t>
            </a:r>
          </a:p>
          <a:p>
            <a:r>
              <a:rPr lang="nl-BE" sz="2800" dirty="0"/>
              <a:t>Twitter</a:t>
            </a:r>
          </a:p>
          <a:p>
            <a:r>
              <a:rPr lang="nl-BE" sz="2800" dirty="0"/>
              <a:t>Instagram</a:t>
            </a:r>
          </a:p>
          <a:p>
            <a:r>
              <a:rPr lang="nl-BE" sz="2800" dirty="0"/>
              <a:t>YouTube</a:t>
            </a:r>
          </a:p>
          <a:p>
            <a:r>
              <a:rPr lang="nl-BE" sz="2800" dirty="0"/>
              <a:t>Pinterest</a:t>
            </a:r>
          </a:p>
          <a:p>
            <a:r>
              <a:rPr lang="nl-BE" sz="2800" dirty="0" err="1"/>
              <a:t>Vk</a:t>
            </a:r>
            <a:endParaRPr lang="nl-BE" sz="2800" dirty="0"/>
          </a:p>
          <a:p>
            <a:r>
              <a:rPr lang="nl-BE" sz="2800" dirty="0"/>
              <a:t>Android &amp; iOS App</a:t>
            </a:r>
          </a:p>
          <a:p>
            <a:endParaRPr lang="nl-BE" dirty="0"/>
          </a:p>
          <a:p>
            <a:endParaRPr lang="nl-BE" dirty="0"/>
          </a:p>
        </p:txBody>
      </p:sp>
    </p:spTree>
    <p:extLst>
      <p:ext uri="{BB962C8B-B14F-4D97-AF65-F5344CB8AC3E}">
        <p14:creationId xmlns:p14="http://schemas.microsoft.com/office/powerpoint/2010/main" val="378776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3">
                                            <p:txEl>
                                              <p:pRg st="1" end="1"/>
                                            </p:txEl>
                                          </p:spTgt>
                                        </p:tgtEl>
                                        <p:attrNameLst>
                                          <p:attrName>style.visibility</p:attrName>
                                        </p:attrNameLst>
                                      </p:cBhvr>
                                      <p:to>
                                        <p:strVal val="visible"/>
                                      </p:to>
                                    </p:set>
                                    <p:animEffect transition="in" filter="fade">
                                      <p:cBhvr>
                                        <p:cTn id="13" dur="1000"/>
                                        <p:tgtEl>
                                          <p:spTgt spid="43">
                                            <p:txEl>
                                              <p:pRg st="1" end="1"/>
                                            </p:txEl>
                                          </p:spTgt>
                                        </p:tgtEl>
                                      </p:cBhvr>
                                    </p:animEffect>
                                    <p:anim calcmode="lin" valueType="num">
                                      <p:cBhvr>
                                        <p:cTn id="14"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3">
                                            <p:txEl>
                                              <p:pRg st="2" end="2"/>
                                            </p:txEl>
                                          </p:spTgt>
                                        </p:tgtEl>
                                        <p:attrNameLst>
                                          <p:attrName>style.visibility</p:attrName>
                                        </p:attrNameLst>
                                      </p:cBhvr>
                                      <p:to>
                                        <p:strVal val="visible"/>
                                      </p:to>
                                    </p:set>
                                    <p:animEffect transition="in" filter="fade">
                                      <p:cBhvr>
                                        <p:cTn id="19" dur="1000"/>
                                        <p:tgtEl>
                                          <p:spTgt spid="43">
                                            <p:txEl>
                                              <p:pRg st="2" end="2"/>
                                            </p:txEl>
                                          </p:spTgt>
                                        </p:tgtEl>
                                      </p:cBhvr>
                                    </p:animEffect>
                                    <p:anim calcmode="lin" valueType="num">
                                      <p:cBhvr>
                                        <p:cTn id="20" dur="1000" fill="hold"/>
                                        <p:tgtEl>
                                          <p:spTgt spid="4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3">
                                            <p:txEl>
                                              <p:pRg st="3" end="3"/>
                                            </p:txEl>
                                          </p:spTgt>
                                        </p:tgtEl>
                                        <p:attrNameLst>
                                          <p:attrName>style.visibility</p:attrName>
                                        </p:attrNameLst>
                                      </p:cBhvr>
                                      <p:to>
                                        <p:strVal val="visible"/>
                                      </p:to>
                                    </p:set>
                                    <p:animEffect transition="in" filter="fade">
                                      <p:cBhvr>
                                        <p:cTn id="25" dur="1000"/>
                                        <p:tgtEl>
                                          <p:spTgt spid="43">
                                            <p:txEl>
                                              <p:pRg st="3" end="3"/>
                                            </p:txEl>
                                          </p:spTgt>
                                        </p:tgtEl>
                                      </p:cBhvr>
                                    </p:animEffect>
                                    <p:anim calcmode="lin" valueType="num">
                                      <p:cBhvr>
                                        <p:cTn id="26" dur="1000" fill="hold"/>
                                        <p:tgtEl>
                                          <p:spTgt spid="4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3">
                                            <p:txEl>
                                              <p:pRg st="4" end="4"/>
                                            </p:txEl>
                                          </p:spTgt>
                                        </p:tgtEl>
                                        <p:attrNameLst>
                                          <p:attrName>style.visibility</p:attrName>
                                        </p:attrNameLst>
                                      </p:cBhvr>
                                      <p:to>
                                        <p:strVal val="visible"/>
                                      </p:to>
                                    </p:set>
                                    <p:animEffect transition="in" filter="fade">
                                      <p:cBhvr>
                                        <p:cTn id="31" dur="1000"/>
                                        <p:tgtEl>
                                          <p:spTgt spid="43">
                                            <p:txEl>
                                              <p:pRg st="4" end="4"/>
                                            </p:txEl>
                                          </p:spTgt>
                                        </p:tgtEl>
                                      </p:cBhvr>
                                    </p:animEffect>
                                    <p:anim calcmode="lin" valueType="num">
                                      <p:cBhvr>
                                        <p:cTn id="32" dur="1000" fill="hold"/>
                                        <p:tgtEl>
                                          <p:spTgt spid="4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3">
                                            <p:txEl>
                                              <p:pRg st="5" end="5"/>
                                            </p:txEl>
                                          </p:spTgt>
                                        </p:tgtEl>
                                        <p:attrNameLst>
                                          <p:attrName>style.visibility</p:attrName>
                                        </p:attrNameLst>
                                      </p:cBhvr>
                                      <p:to>
                                        <p:strVal val="visible"/>
                                      </p:to>
                                    </p:set>
                                    <p:animEffect transition="in" filter="fade">
                                      <p:cBhvr>
                                        <p:cTn id="37" dur="1000"/>
                                        <p:tgtEl>
                                          <p:spTgt spid="43">
                                            <p:txEl>
                                              <p:pRg st="5" end="5"/>
                                            </p:txEl>
                                          </p:spTgt>
                                        </p:tgtEl>
                                      </p:cBhvr>
                                    </p:animEffect>
                                    <p:anim calcmode="lin" valueType="num">
                                      <p:cBhvr>
                                        <p:cTn id="38" dur="1000" fill="hold"/>
                                        <p:tgtEl>
                                          <p:spTgt spid="4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3">
                                            <p:txEl>
                                              <p:pRg st="6" end="6"/>
                                            </p:txEl>
                                          </p:spTgt>
                                        </p:tgtEl>
                                        <p:attrNameLst>
                                          <p:attrName>style.visibility</p:attrName>
                                        </p:attrNameLst>
                                      </p:cBhvr>
                                      <p:to>
                                        <p:strVal val="visible"/>
                                      </p:to>
                                    </p:set>
                                    <p:animEffect transition="in" filter="fade">
                                      <p:cBhvr>
                                        <p:cTn id="43" dur="1000"/>
                                        <p:tgtEl>
                                          <p:spTgt spid="43">
                                            <p:txEl>
                                              <p:pRg st="6" end="6"/>
                                            </p:txEl>
                                          </p:spTgt>
                                        </p:tgtEl>
                                      </p:cBhvr>
                                    </p:animEffect>
                                    <p:anim calcmode="lin" valueType="num">
                                      <p:cBhvr>
                                        <p:cTn id="44" dur="1000" fill="hold"/>
                                        <p:tgtEl>
                                          <p:spTgt spid="4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4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3">
                                            <p:txEl>
                                              <p:pRg st="7" end="7"/>
                                            </p:txEl>
                                          </p:spTgt>
                                        </p:tgtEl>
                                        <p:attrNameLst>
                                          <p:attrName>style.visibility</p:attrName>
                                        </p:attrNameLst>
                                      </p:cBhvr>
                                      <p:to>
                                        <p:strVal val="visible"/>
                                      </p:to>
                                    </p:set>
                                    <p:animEffect transition="in" filter="fade">
                                      <p:cBhvr>
                                        <p:cTn id="49" dur="1000"/>
                                        <p:tgtEl>
                                          <p:spTgt spid="43">
                                            <p:txEl>
                                              <p:pRg st="7" end="7"/>
                                            </p:txEl>
                                          </p:spTgt>
                                        </p:tgtEl>
                                      </p:cBhvr>
                                    </p:animEffect>
                                    <p:anim calcmode="lin" valueType="num">
                                      <p:cBhvr>
                                        <p:cTn id="50" dur="1000" fill="hold"/>
                                        <p:tgtEl>
                                          <p:spTgt spid="4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a:extLst>
              <a:ext uri="{FF2B5EF4-FFF2-40B4-BE49-F238E27FC236}">
                <a16:creationId xmlns:a16="http://schemas.microsoft.com/office/drawing/2014/main" id="{9A481043-860F-4F0D-9C72-E4B172E7987B}"/>
              </a:ext>
            </a:extLst>
          </p:cNvPr>
          <p:cNvPicPr>
            <a:picLocks noGrp="1" noChangeAspect="1"/>
          </p:cNvPicPr>
          <p:nvPr>
            <p:ph idx="1"/>
          </p:nvPr>
        </p:nvPicPr>
        <p:blipFill>
          <a:blip r:embed="rId3"/>
          <a:stretch>
            <a:fillRect/>
          </a:stretch>
        </p:blipFill>
        <p:spPr>
          <a:xfrm>
            <a:off x="890073" y="2558232"/>
            <a:ext cx="8003375" cy="1741535"/>
          </a:xfrm>
          <a:prstGeom prst="rect">
            <a:avLst/>
          </a:prstGeom>
        </p:spPr>
      </p:pic>
      <p:sp>
        <p:nvSpPr>
          <p:cNvPr id="2" name="Titel 1">
            <a:extLst>
              <a:ext uri="{FF2B5EF4-FFF2-40B4-BE49-F238E27FC236}">
                <a16:creationId xmlns:a16="http://schemas.microsoft.com/office/drawing/2014/main" id="{681A1514-2AC5-435D-9507-687BAA90E9F1}"/>
              </a:ext>
            </a:extLst>
          </p:cNvPr>
          <p:cNvSpPr>
            <a:spLocks noGrp="1"/>
          </p:cNvSpPr>
          <p:nvPr>
            <p:ph type="title"/>
          </p:nvPr>
        </p:nvSpPr>
        <p:spPr>
          <a:xfrm>
            <a:off x="677334" y="609600"/>
            <a:ext cx="8596668" cy="1320800"/>
          </a:xfrm>
        </p:spPr>
        <p:txBody>
          <a:bodyPr/>
          <a:lstStyle/>
          <a:p>
            <a:r>
              <a:rPr lang="nl-NL" dirty="0"/>
              <a:t>SEO </a:t>
            </a:r>
            <a:r>
              <a:rPr lang="nl-NL" dirty="0" err="1"/>
              <a:t>Atafshop</a:t>
            </a:r>
            <a:endParaRPr lang="nl-NL" dirty="0"/>
          </a:p>
        </p:txBody>
      </p:sp>
    </p:spTree>
    <p:extLst>
      <p:ext uri="{BB962C8B-B14F-4D97-AF65-F5344CB8AC3E}">
        <p14:creationId xmlns:p14="http://schemas.microsoft.com/office/powerpoint/2010/main" val="75802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913</Words>
  <Application>Microsoft Office PowerPoint</Application>
  <PresentationFormat>Breedbeeld</PresentationFormat>
  <Paragraphs>250</Paragraphs>
  <Slides>15</Slides>
  <Notes>15</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15</vt:i4>
      </vt:variant>
    </vt:vector>
  </HeadingPairs>
  <TitlesOfParts>
    <vt:vector size="20" baseType="lpstr">
      <vt:lpstr>Arial</vt:lpstr>
      <vt:lpstr>Calibri</vt:lpstr>
      <vt:lpstr>Trebuchet MS</vt:lpstr>
      <vt:lpstr>Wingdings 3</vt:lpstr>
      <vt:lpstr>Facet</vt:lpstr>
      <vt:lpstr>e-commerce – websites</vt:lpstr>
      <vt:lpstr>Criteria</vt:lpstr>
      <vt:lpstr>Onze websites</vt:lpstr>
      <vt:lpstr>SEO Gearbest</vt:lpstr>
      <vt:lpstr>SEO Gearbest</vt:lpstr>
      <vt:lpstr>SEO Gearbest</vt:lpstr>
      <vt:lpstr>Gearbest</vt:lpstr>
      <vt:lpstr>Sociale media</vt:lpstr>
      <vt:lpstr>SEO Atafshop</vt:lpstr>
      <vt:lpstr>PowerPoint-presentatie</vt:lpstr>
      <vt:lpstr>SEO Atafshop</vt:lpstr>
      <vt:lpstr>PowerPoint-presentatie</vt:lpstr>
      <vt:lpstr>Sociale media</vt:lpstr>
      <vt:lpstr>PowerPoint-presentatie</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 websites</dc:title>
  <dc:creator>Ward Poel</dc:creator>
  <cp:lastModifiedBy>Joachim Veulemans</cp:lastModifiedBy>
  <cp:revision>110</cp:revision>
  <dcterms:created xsi:type="dcterms:W3CDTF">2018-10-18T09:35:15Z</dcterms:created>
  <dcterms:modified xsi:type="dcterms:W3CDTF">2018-10-24T13:16:18Z</dcterms:modified>
</cp:coreProperties>
</file>