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6" r:id="rId2"/>
    <p:sldId id="264" r:id="rId3"/>
    <p:sldId id="257" r:id="rId4"/>
    <p:sldId id="259" r:id="rId5"/>
    <p:sldId id="258" r:id="rId6"/>
    <p:sldId id="260" r:id="rId7"/>
    <p:sldId id="263" r:id="rId8"/>
    <p:sldId id="261" r:id="rId9"/>
    <p:sldId id="265"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602" autoAdjust="0"/>
  </p:normalViewPr>
  <p:slideViewPr>
    <p:cSldViewPr snapToGrid="0">
      <p:cViewPr varScale="1">
        <p:scale>
          <a:sx n="54" d="100"/>
          <a:sy n="54" d="100"/>
        </p:scale>
        <p:origin x="178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nl-BE" sz="1200" b="0" i="0" u="none" strike="noStrike" cap="none">
                <a:solidFill>
                  <a:schemeClr val="dk1"/>
                </a:solidFill>
                <a:latin typeface="Calibri"/>
                <a:ea typeface="Calibri"/>
                <a:cs typeface="Calibri"/>
                <a:sym typeface="Calibri"/>
              </a:rPr>
              <a:t>‹nr.›</a:t>
            </a:fld>
            <a:endParaRPr lang="nl-BE"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dirty="0"/>
          </a:p>
        </p:txBody>
      </p:sp>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nl-BE" b="1" i="1" dirty="0"/>
              <a:t>Hier wordt snel overgegaan, maar is puur informatief bedoeld</a:t>
            </a:r>
          </a:p>
          <a:p>
            <a:r>
              <a:rPr lang="nl-BE" dirty="0"/>
              <a:t>Content:</a:t>
            </a:r>
          </a:p>
          <a:p>
            <a:pPr marL="457200" lvl="1" indent="0">
              <a:buNone/>
            </a:pPr>
            <a:r>
              <a:rPr lang="nl-BE" sz="1200" b="0" i="0" u="none" strike="noStrike" kern="1200" cap="none" dirty="0">
                <a:solidFill>
                  <a:schemeClr val="dk1"/>
                </a:solidFill>
                <a:effectLst/>
                <a:latin typeface="Calibri"/>
                <a:ea typeface="Calibri"/>
                <a:cs typeface="Calibri"/>
                <a:sym typeface="Calibri"/>
              </a:rPr>
              <a:t>Is het duidelijk waar de site voor staat en wat je er kunt doen/vinden?</a:t>
            </a:r>
            <a:br>
              <a:rPr lang="nl-BE" dirty="0"/>
            </a:br>
            <a:r>
              <a:rPr lang="nl-BE" sz="1200" b="0" i="0" u="none" strike="noStrike" kern="1200" cap="none" dirty="0">
                <a:solidFill>
                  <a:schemeClr val="dk1"/>
                </a:solidFill>
                <a:effectLst/>
                <a:latin typeface="Calibri"/>
                <a:ea typeface="Calibri"/>
                <a:cs typeface="Calibri"/>
                <a:sym typeface="Calibri"/>
              </a:rPr>
              <a:t>Is de informatie ‘</a:t>
            </a:r>
            <a:r>
              <a:rPr lang="nl-BE" sz="1200" b="0" i="0" u="none" strike="noStrike" kern="1200" cap="none" dirty="0" err="1">
                <a:solidFill>
                  <a:schemeClr val="dk1"/>
                </a:solidFill>
                <a:effectLst/>
                <a:latin typeface="Calibri"/>
                <a:ea typeface="Calibri"/>
                <a:cs typeface="Calibri"/>
                <a:sym typeface="Calibri"/>
              </a:rPr>
              <a:t>to</a:t>
            </a:r>
            <a:r>
              <a:rPr lang="nl-BE" sz="1200" b="0" i="0" u="none" strike="noStrike" kern="1200" cap="none" dirty="0">
                <a:solidFill>
                  <a:schemeClr val="dk1"/>
                </a:solidFill>
                <a:effectLst/>
                <a:latin typeface="Calibri"/>
                <a:ea typeface="Calibri"/>
                <a:cs typeface="Calibri"/>
                <a:sym typeface="Calibri"/>
              </a:rPr>
              <a:t> </a:t>
            </a:r>
            <a:r>
              <a:rPr lang="nl-BE" sz="1200" b="0" i="0" u="none" strike="noStrike" kern="1200" cap="none" dirty="0" err="1">
                <a:solidFill>
                  <a:schemeClr val="dk1"/>
                </a:solidFill>
                <a:effectLst/>
                <a:latin typeface="Calibri"/>
                <a:ea typeface="Calibri"/>
                <a:cs typeface="Calibri"/>
                <a:sym typeface="Calibri"/>
              </a:rPr>
              <a:t>the</a:t>
            </a:r>
            <a:r>
              <a:rPr lang="nl-BE" sz="1200" b="0" i="0" u="none" strike="noStrike" kern="1200" cap="none" dirty="0">
                <a:solidFill>
                  <a:schemeClr val="dk1"/>
                </a:solidFill>
                <a:effectLst/>
                <a:latin typeface="Calibri"/>
                <a:ea typeface="Calibri"/>
                <a:cs typeface="Calibri"/>
                <a:sym typeface="Calibri"/>
              </a:rPr>
              <a:t> point’, met name op de homepage?</a:t>
            </a:r>
            <a:br>
              <a:rPr lang="nl-BE" dirty="0"/>
            </a:br>
            <a:r>
              <a:rPr lang="nl-BE" sz="1200" b="0" i="0" u="none" strike="noStrike" kern="1200" cap="none" dirty="0">
                <a:solidFill>
                  <a:schemeClr val="dk1"/>
                </a:solidFill>
                <a:effectLst/>
                <a:latin typeface="Calibri"/>
                <a:ea typeface="Calibri"/>
                <a:cs typeface="Calibri"/>
                <a:sym typeface="Calibri"/>
              </a:rPr>
              <a:t>Is de informatie relevant, gezien het thema van de site?</a:t>
            </a:r>
            <a:br>
              <a:rPr lang="nl-BE" dirty="0"/>
            </a:br>
            <a:r>
              <a:rPr lang="nl-BE" sz="1200" b="0" i="0" u="none" strike="noStrike" kern="1200" cap="none" dirty="0">
                <a:solidFill>
                  <a:schemeClr val="dk1"/>
                </a:solidFill>
                <a:effectLst/>
                <a:latin typeface="Calibri"/>
                <a:ea typeface="Calibri"/>
                <a:cs typeface="Calibri"/>
                <a:sym typeface="Calibri"/>
              </a:rPr>
              <a:t>Zijn de teksten op de site informatief?</a:t>
            </a:r>
          </a:p>
          <a:p>
            <a:pPr marL="171450" lvl="0" indent="-171450"/>
            <a:r>
              <a:rPr lang="nl-BE" sz="1200" b="0" i="0" u="none" strike="noStrike" kern="1200" cap="none" dirty="0" err="1">
                <a:solidFill>
                  <a:schemeClr val="dk1"/>
                </a:solidFill>
                <a:effectLst/>
                <a:latin typeface="Calibri"/>
                <a:ea typeface="Calibri"/>
                <a:cs typeface="Calibri"/>
                <a:sym typeface="Calibri"/>
              </a:rPr>
              <a:t>Usability</a:t>
            </a:r>
            <a:r>
              <a:rPr lang="nl-BE" sz="1200" b="0" i="0" u="none" strike="noStrike" kern="1200" cap="none" dirty="0">
                <a:solidFill>
                  <a:schemeClr val="dk1"/>
                </a:solidFill>
                <a:effectLst/>
                <a:latin typeface="Calibri"/>
                <a:ea typeface="Calibri"/>
                <a:cs typeface="Calibri"/>
                <a:sym typeface="Calibri"/>
              </a:rPr>
              <a:t>:</a:t>
            </a:r>
          </a:p>
          <a:p>
            <a:pPr marL="457200" lvl="1" indent="0">
              <a:buNone/>
            </a:pPr>
            <a:r>
              <a:rPr lang="nl-BE" sz="1200" b="0" i="0" u="none" strike="noStrike" kern="1200" cap="none" dirty="0">
                <a:solidFill>
                  <a:schemeClr val="dk1"/>
                </a:solidFill>
                <a:effectLst/>
                <a:latin typeface="Calibri"/>
                <a:ea typeface="Calibri"/>
                <a:cs typeface="Calibri"/>
                <a:sym typeface="Calibri"/>
              </a:rPr>
              <a:t>Worden de verschillende doelgroepen goed bediend?</a:t>
            </a:r>
            <a:br>
              <a:rPr lang="nl-BE" dirty="0"/>
            </a:br>
            <a:r>
              <a:rPr lang="nl-BE" sz="1200" b="0" i="0" u="none" strike="noStrike" kern="1200" cap="none" dirty="0">
                <a:solidFill>
                  <a:schemeClr val="dk1"/>
                </a:solidFill>
                <a:effectLst/>
                <a:latin typeface="Calibri"/>
                <a:ea typeface="Calibri"/>
                <a:cs typeface="Calibri"/>
                <a:sym typeface="Calibri"/>
              </a:rPr>
              <a:t>Is de </a:t>
            </a:r>
            <a:r>
              <a:rPr lang="nl-BE" sz="1200" b="0" i="0" u="none" strike="noStrike" kern="1200" cap="none" dirty="0" err="1">
                <a:solidFill>
                  <a:schemeClr val="dk1"/>
                </a:solidFill>
                <a:effectLst/>
                <a:latin typeface="Calibri"/>
                <a:ea typeface="Calibri"/>
                <a:cs typeface="Calibri"/>
                <a:sym typeface="Calibri"/>
              </a:rPr>
              <a:t>layout</a:t>
            </a:r>
            <a:r>
              <a:rPr lang="nl-BE" sz="1200" b="0" i="0" u="none" strike="noStrike" kern="1200" cap="none" dirty="0">
                <a:solidFill>
                  <a:schemeClr val="dk1"/>
                </a:solidFill>
                <a:effectLst/>
                <a:latin typeface="Calibri"/>
                <a:ea typeface="Calibri"/>
                <a:cs typeface="Calibri"/>
                <a:sym typeface="Calibri"/>
              </a:rPr>
              <a:t> overzichtelijk en is alles makkelijk te vinden?</a:t>
            </a:r>
            <a:br>
              <a:rPr lang="nl-BE" dirty="0"/>
            </a:br>
            <a:r>
              <a:rPr lang="nl-BE" sz="1200" b="0" i="0" u="none" strike="noStrike" kern="1200" cap="none" dirty="0">
                <a:solidFill>
                  <a:schemeClr val="dk1"/>
                </a:solidFill>
                <a:effectLst/>
                <a:latin typeface="Calibri"/>
                <a:ea typeface="Calibri"/>
                <a:cs typeface="Calibri"/>
                <a:sym typeface="Calibri"/>
              </a:rPr>
              <a:t>Is er duidelijke en consistente navigatie en zijn er </a:t>
            </a:r>
            <a:r>
              <a:rPr lang="nl-BE" sz="1200" b="0" i="0" u="none" strike="noStrike" kern="1200" cap="none" dirty="0" err="1">
                <a:solidFill>
                  <a:schemeClr val="dk1"/>
                </a:solidFill>
                <a:effectLst/>
                <a:latin typeface="Calibri"/>
                <a:ea typeface="Calibri"/>
                <a:cs typeface="Calibri"/>
                <a:sym typeface="Calibri"/>
              </a:rPr>
              <a:t>breadcrums</a:t>
            </a:r>
            <a:r>
              <a:rPr lang="nl-BE" sz="1200" b="0" i="0" u="none" strike="noStrike" kern="1200" cap="none" dirty="0">
                <a:solidFill>
                  <a:schemeClr val="dk1"/>
                </a:solidFill>
                <a:effectLst/>
                <a:latin typeface="Calibri"/>
                <a:ea typeface="Calibri"/>
                <a:cs typeface="Calibri"/>
                <a:sym typeface="Calibri"/>
              </a:rPr>
              <a:t>?</a:t>
            </a:r>
            <a:br>
              <a:rPr lang="nl-BE" dirty="0"/>
            </a:br>
            <a:r>
              <a:rPr lang="nl-BE" sz="1200" b="0" i="0" u="none" strike="noStrike" kern="1200" cap="none" dirty="0">
                <a:solidFill>
                  <a:schemeClr val="dk1"/>
                </a:solidFill>
                <a:effectLst/>
                <a:latin typeface="Calibri"/>
                <a:ea typeface="Calibri"/>
                <a:cs typeface="Calibri"/>
                <a:sym typeface="Calibri"/>
              </a:rPr>
              <a:t>Zijn er voldoende en duidelijke conversie punten / momenten?</a:t>
            </a:r>
          </a:p>
          <a:p>
            <a:pPr marL="171450" lvl="0" indent="-171450"/>
            <a:r>
              <a:rPr lang="nl-BE" sz="1200" b="0" i="0" u="none" strike="noStrike" kern="1200" cap="none" dirty="0">
                <a:solidFill>
                  <a:schemeClr val="dk1"/>
                </a:solidFill>
                <a:effectLst/>
                <a:latin typeface="Calibri"/>
                <a:ea typeface="Calibri"/>
                <a:cs typeface="Calibri"/>
                <a:sym typeface="Calibri"/>
              </a:rPr>
              <a:t>Webdesign</a:t>
            </a:r>
          </a:p>
          <a:p>
            <a:pPr marL="457200" lvl="1" indent="0">
              <a:buNone/>
            </a:pPr>
            <a:r>
              <a:rPr lang="nl-BE" sz="1200" b="0" i="0" u="none" strike="noStrike" kern="1200" cap="none" dirty="0">
                <a:solidFill>
                  <a:schemeClr val="dk1"/>
                </a:solidFill>
                <a:effectLst/>
                <a:latin typeface="Calibri"/>
                <a:ea typeface="Calibri"/>
                <a:cs typeface="Calibri"/>
                <a:sym typeface="Calibri"/>
              </a:rPr>
              <a:t>Heeft de site een betrouwbare, professionele en verzorgde uitstraling?</a:t>
            </a:r>
            <a:r>
              <a:rPr lang="nl-BE" dirty="0"/>
              <a:t> </a:t>
            </a:r>
          </a:p>
          <a:p>
            <a:pPr marL="457200" lvl="1" indent="0">
              <a:buNone/>
            </a:pPr>
            <a:r>
              <a:rPr lang="nl-BE" sz="1200" b="0" i="0" u="none" strike="noStrike" kern="1200" cap="none" dirty="0">
                <a:solidFill>
                  <a:schemeClr val="dk1"/>
                </a:solidFill>
                <a:effectLst/>
                <a:latin typeface="Calibri"/>
                <a:ea typeface="Calibri"/>
                <a:cs typeface="Calibri"/>
                <a:sym typeface="Calibri"/>
              </a:rPr>
              <a:t>Is er goed gebruik gemaakt van typografie?</a:t>
            </a:r>
          </a:p>
          <a:p>
            <a:pPr marL="457200" lvl="1" indent="0">
              <a:buNone/>
            </a:pPr>
            <a:r>
              <a:rPr lang="nl-BE" sz="1200" b="0" i="0" u="none" strike="noStrike" kern="1200" cap="none" dirty="0">
                <a:solidFill>
                  <a:schemeClr val="dk1"/>
                </a:solidFill>
                <a:effectLst/>
                <a:latin typeface="Calibri"/>
                <a:ea typeface="Calibri"/>
                <a:cs typeface="Calibri"/>
                <a:sym typeface="Calibri"/>
              </a:rPr>
              <a:t>Gebruik van multimedia?</a:t>
            </a:r>
          </a:p>
          <a:p>
            <a:pPr marL="171450" lvl="0" indent="-171450"/>
            <a:r>
              <a:rPr lang="nl-BE" sz="1200" b="0" i="0" u="none" strike="noStrike" kern="1200" cap="none" dirty="0">
                <a:solidFill>
                  <a:schemeClr val="dk1"/>
                </a:solidFill>
                <a:effectLst/>
                <a:latin typeface="Calibri"/>
                <a:ea typeface="Calibri"/>
                <a:cs typeface="Calibri"/>
                <a:sym typeface="Calibri"/>
              </a:rPr>
              <a:t>Techniek</a:t>
            </a:r>
          </a:p>
          <a:p>
            <a:pPr marL="457200" lvl="1" indent="0">
              <a:buNone/>
            </a:pPr>
            <a:r>
              <a:rPr lang="nl-BE" sz="1200" b="0" i="0" u="none" strike="noStrike" kern="1200" cap="none" dirty="0">
                <a:solidFill>
                  <a:schemeClr val="dk1"/>
                </a:solidFill>
                <a:effectLst/>
                <a:latin typeface="Calibri"/>
                <a:ea typeface="Calibri"/>
                <a:cs typeface="Calibri"/>
                <a:sym typeface="Calibri"/>
              </a:rPr>
              <a:t>Voldoet de site aan de W3C standaarden?</a:t>
            </a:r>
            <a:br>
              <a:rPr lang="nl-BE" dirty="0"/>
            </a:br>
            <a:r>
              <a:rPr lang="nl-BE" sz="1200" b="0" i="0" u="none" strike="noStrike" kern="1200" cap="none" dirty="0">
                <a:solidFill>
                  <a:schemeClr val="dk1"/>
                </a:solidFill>
                <a:effectLst/>
                <a:latin typeface="Calibri"/>
                <a:ea typeface="Calibri"/>
                <a:cs typeface="Calibri"/>
                <a:sym typeface="Calibri"/>
              </a:rPr>
              <a:t>Worden de belangrijkste browsers ondersteund?</a:t>
            </a:r>
            <a:br>
              <a:rPr lang="nl-BE" dirty="0"/>
            </a:br>
            <a:r>
              <a:rPr lang="nl-BE" sz="1200" b="0" i="0" u="none" strike="noStrike" kern="1200" cap="none" dirty="0">
                <a:solidFill>
                  <a:schemeClr val="dk1"/>
                </a:solidFill>
                <a:effectLst/>
                <a:latin typeface="Calibri"/>
                <a:ea typeface="Calibri"/>
                <a:cs typeface="Calibri"/>
                <a:sym typeface="Calibri"/>
              </a:rPr>
              <a:t>Laadt de website binnen afzienbare tijd?</a:t>
            </a:r>
            <a:br>
              <a:rPr lang="nl-BE" dirty="0"/>
            </a:br>
            <a:r>
              <a:rPr lang="nl-BE" sz="1200" b="0" i="0" u="none" strike="noStrike" kern="1200" cap="none" dirty="0">
                <a:solidFill>
                  <a:schemeClr val="dk1"/>
                </a:solidFill>
                <a:effectLst/>
                <a:latin typeface="Calibri"/>
                <a:ea typeface="Calibri"/>
                <a:cs typeface="Calibri"/>
                <a:sym typeface="Calibri"/>
              </a:rPr>
              <a:t>Werkt de website zonder fouten?</a:t>
            </a:r>
            <a:br>
              <a:rPr lang="nl-BE" dirty="0"/>
            </a:br>
            <a:r>
              <a:rPr lang="nl-BE" sz="1200" b="0" i="0" u="none" strike="noStrike" kern="1200" cap="none" dirty="0">
                <a:solidFill>
                  <a:schemeClr val="dk1"/>
                </a:solidFill>
                <a:effectLst/>
                <a:latin typeface="Calibri"/>
                <a:ea typeface="Calibri"/>
                <a:cs typeface="Calibri"/>
                <a:sym typeface="Calibri"/>
              </a:rPr>
              <a:t>Zijn er geen foutieve links binnen de huidige website?</a:t>
            </a:r>
          </a:p>
          <a:p>
            <a:pPr marL="0" lvl="0" indent="0">
              <a:buNone/>
            </a:pPr>
            <a:endParaRPr lang="nl-BE" sz="1200" b="0" i="0" u="none" strike="noStrike" kern="1200" cap="none" dirty="0">
              <a:solidFill>
                <a:schemeClr val="dk1"/>
              </a:solidFill>
              <a:effectLst/>
              <a:latin typeface="Calibri"/>
              <a:ea typeface="Calibri"/>
              <a:cs typeface="Calibri"/>
              <a:sym typeface="Calibri"/>
            </a:endParaRPr>
          </a:p>
        </p:txBody>
      </p:sp>
      <p:sp>
        <p:nvSpPr>
          <p:cNvPr id="4" name="Tijdelijke aanduiding voor dianummer 3"/>
          <p:cNvSpPr>
            <a:spLocks noGrp="1"/>
          </p:cNvSpPr>
          <p:nvPr>
            <p:ph type="sldNum" idx="10"/>
          </p:nvPr>
        </p:nvSpPr>
        <p:spPr/>
        <p:txBody>
          <a:bodyPr/>
          <a:lstStyle/>
          <a:p>
            <a:pPr marL="0" marR="0" lvl="0" indent="0" algn="r" rtl="0">
              <a:spcBef>
                <a:spcPts val="0"/>
              </a:spcBef>
              <a:buSzPct val="25000"/>
              <a:buNone/>
            </a:pPr>
            <a:fld id="{00000000-1234-1234-1234-123412341234}" type="slidenum">
              <a:rPr lang="nl-BE" sz="1200" b="0" i="0" u="none" strike="noStrike" cap="none" smtClean="0">
                <a:solidFill>
                  <a:schemeClr val="dk1"/>
                </a:solidFill>
                <a:latin typeface="Calibri"/>
                <a:ea typeface="Calibri"/>
                <a:cs typeface="Calibri"/>
                <a:sym typeface="Calibri"/>
              </a:rPr>
              <a:t>2</a:t>
            </a:fld>
            <a:endParaRPr lang="nl-B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4747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Het ontwerp van de website is professioneel, strak en klantvriendelijk.</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Bevat veel informatie van het assortiment tot vacatures </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Vlotte indeling, zo kan de klant alles makkelijk vinden.</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De website heeft ook call-</a:t>
            </a:r>
            <a:r>
              <a:rPr lang="nl-BE" dirty="0" err="1">
                <a:latin typeface="Calibri" panose="020F0502020204030204" pitchFamily="34" charset="0"/>
                <a:cs typeface="Calibri" panose="020F0502020204030204" pitchFamily="34" charset="0"/>
              </a:rPr>
              <a:t>to</a:t>
            </a:r>
            <a:r>
              <a:rPr lang="nl-BE" dirty="0">
                <a:latin typeface="Calibri" panose="020F0502020204030204" pitchFamily="34" charset="0"/>
                <a:cs typeface="Calibri" panose="020F0502020204030204" pitchFamily="34" charset="0"/>
              </a:rPr>
              <a:t>-action buttons, wat de klant kan aanspreken/afstoten.</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Makkelijke zoekfunctie omwille van gespecificeerd op wat men kan zoeken. (geeft ook suggesties)</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Alle gamma winkels staan op de site met alweer een zoekfunctie waar men de postcode of plaats kan ingeven.</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De site bevat ook heel veel FAQ’s (met antwoorden natuurlijk), dit is zeker een pluspunt.</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Duidelijke contact info moest de klant toch nog met vragen zitten. (minpuntje geen live chat)</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Bevat handleiding voor doe-het-zelvers. </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Link naar sociale media</a:t>
            </a:r>
          </a:p>
          <a:p>
            <a:pPr marL="171450" marR="0" lvl="0" indent="-171450" algn="l" rtl="0">
              <a:spcBef>
                <a:spcPts val="0"/>
              </a:spcBef>
              <a:buSzPct val="25000"/>
            </a:pPr>
            <a:r>
              <a:rPr lang="nl-BE" dirty="0">
                <a:latin typeface="Calibri" panose="020F0502020204030204" pitchFamily="34" charset="0"/>
                <a:cs typeface="Calibri" panose="020F0502020204030204" pitchFamily="34" charset="0"/>
              </a:rPr>
              <a:t>Vlotte laadtijd</a:t>
            </a:r>
          </a:p>
          <a:p>
            <a:pPr marL="0" marR="0" lvl="0" indent="0" algn="l" rtl="0">
              <a:spcBef>
                <a:spcPts val="0"/>
              </a:spcBef>
              <a:buSzPct val="25000"/>
              <a:buNone/>
            </a:pPr>
            <a:endParaRPr lang="nl-BE" dirty="0"/>
          </a:p>
          <a:p>
            <a:pPr marL="0" marR="0" lvl="0" indent="0" algn="l" rtl="0">
              <a:spcBef>
                <a:spcPts val="0"/>
              </a:spcBef>
              <a:buSzPct val="25000"/>
              <a:buNone/>
            </a:pPr>
            <a:endParaRPr dirty="0"/>
          </a:p>
          <a:p>
            <a:pPr marL="0" marR="0" lvl="0" indent="0" algn="l" rtl="0">
              <a:spcBef>
                <a:spcPts val="0"/>
              </a:spcBef>
              <a:buSzPct val="25000"/>
              <a:buNone/>
            </a:pPr>
            <a:endParaRPr dirty="0"/>
          </a:p>
        </p:txBody>
      </p:sp>
      <p:sp>
        <p:nvSpPr>
          <p:cNvPr id="173" name="Shape 173"/>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nl-BE" sz="1200" b="0" i="0" u="none" strike="noStrike" cap="none">
                <a:solidFill>
                  <a:schemeClr val="dk1"/>
                </a:solidFill>
                <a:latin typeface="Calibri"/>
                <a:ea typeface="Calibri"/>
                <a:cs typeface="Calibri"/>
                <a:sym typeface="Calibri"/>
              </a:rPr>
              <a:t>3</a:t>
            </a:fld>
            <a:endParaRPr lang="nl-BE"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Wij vinden gamma wel direct terug op Google, maar hoe zit het met hun SEO</a:t>
            </a:r>
          </a:p>
          <a:p>
            <a:r>
              <a:rPr lang="nl-BE" dirty="0"/>
              <a:t>Uit de </a:t>
            </a:r>
            <a:r>
              <a:rPr lang="nl-BE" dirty="0" err="1"/>
              <a:t>seo</a:t>
            </a:r>
            <a:r>
              <a:rPr lang="nl-BE" dirty="0"/>
              <a:t> analyse blijkt dat ze geen analyse programma’s gebruiken. </a:t>
            </a:r>
          </a:p>
          <a:p>
            <a:r>
              <a:rPr lang="nl-BE" dirty="0"/>
              <a:t>Intern hoop ik dat ze een analyse programma hebben, maar ze maken geen gebruik van google </a:t>
            </a:r>
            <a:r>
              <a:rPr lang="nl-BE" dirty="0" err="1"/>
              <a:t>analytics</a:t>
            </a:r>
            <a:r>
              <a:rPr lang="nl-BE" dirty="0"/>
              <a:t>,…</a:t>
            </a:r>
          </a:p>
          <a:p>
            <a:r>
              <a:rPr lang="nl-BE" dirty="0"/>
              <a:t>40 % van de pagina’s hebben geen META </a:t>
            </a:r>
            <a:r>
              <a:rPr lang="nl-BE" dirty="0" err="1"/>
              <a:t>Description</a:t>
            </a:r>
            <a:r>
              <a:rPr lang="nl-BE" dirty="0"/>
              <a:t> -&gt; belangrijk voor vindbaarheid op Google</a:t>
            </a:r>
          </a:p>
          <a:p>
            <a:r>
              <a:rPr lang="nl-BE" dirty="0"/>
              <a:t>150 fouten in de code ontdekt op 5 pagina’s</a:t>
            </a:r>
          </a:p>
          <a:p>
            <a:r>
              <a:rPr lang="nl-BE" dirty="0"/>
              <a:t>Gemiddelde van 180 woorden per pagina -&gt; Tussen de 500 en 1000 is aangeraden</a:t>
            </a:r>
          </a:p>
          <a:p>
            <a:r>
              <a:rPr lang="nl-BE" dirty="0"/>
              <a:t>Geen gebruik maken van </a:t>
            </a:r>
            <a:r>
              <a:rPr lang="nl-BE" dirty="0" err="1"/>
              <a:t>Gzip</a:t>
            </a:r>
            <a:r>
              <a:rPr lang="nl-BE" dirty="0"/>
              <a:t> compressie -&gt; dit voor snelheid van de website</a:t>
            </a:r>
          </a:p>
          <a:p>
            <a:r>
              <a:rPr lang="nl-BE" dirty="0"/>
              <a:t>Website is wel populair in de ranking van Alexa -&gt; 59000</a:t>
            </a:r>
            <a:r>
              <a:rPr lang="nl-BE" baseline="30000" dirty="0"/>
              <a:t>ste</a:t>
            </a:r>
            <a:endParaRPr lang="nl-BE" dirty="0"/>
          </a:p>
          <a:p>
            <a:r>
              <a:rPr lang="nl-BE" dirty="0"/>
              <a:t>Goed gebruik van Headers bij kernwoorden.</a:t>
            </a:r>
          </a:p>
          <a:p>
            <a:r>
              <a:rPr lang="nl-BE" dirty="0"/>
              <a:t>Gebruik van sociale media is een pluspunt voor de website(facebook)</a:t>
            </a:r>
          </a:p>
          <a:p>
            <a:pPr marL="0" marR="0" lvl="0" indent="0" algn="l" defTabSz="914400" rtl="0" eaLnBrk="1" fontAlgn="auto" latinLnBrk="0" hangingPunct="1">
              <a:lnSpc>
                <a:spcPct val="100000"/>
              </a:lnSpc>
              <a:spcBef>
                <a:spcPts val="0"/>
              </a:spcBef>
              <a:spcAft>
                <a:spcPts val="0"/>
              </a:spcAft>
              <a:buClrTx/>
              <a:buSzTx/>
              <a:buFontTx/>
              <a:buChar char="●"/>
              <a:tabLst/>
              <a:defRPr/>
            </a:pPr>
            <a:r>
              <a:rPr lang="nl-BE" dirty="0">
                <a:sym typeface="Wingdings" panose="05000000000000000000" pitchFamily="2" charset="2"/>
              </a:rPr>
              <a:t>Meer dan 23000 </a:t>
            </a:r>
            <a:r>
              <a:rPr lang="nl-BE" dirty="0" err="1">
                <a:sym typeface="Wingdings" panose="05000000000000000000" pitchFamily="2" charset="2"/>
              </a:rPr>
              <a:t>likes</a:t>
            </a:r>
            <a:r>
              <a:rPr lang="nl-BE" dirty="0">
                <a:sym typeface="Wingdings" panose="05000000000000000000" pitchFamily="2" charset="2"/>
              </a:rPr>
              <a:t>  </a:t>
            </a:r>
            <a:r>
              <a:rPr lang="nl-BE" dirty="0"/>
              <a:t>Geen gebruik van Twitter, waar ze een beetje misse.</a:t>
            </a:r>
            <a:endParaRPr lang="nl-B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nl-BE" dirty="0">
                <a:sym typeface="Wingdings" panose="05000000000000000000" pitchFamily="2" charset="2"/>
              </a:rPr>
              <a:t>Alle linken zijn gebruiksvriendelijk  Geen extensie zoals .</a:t>
            </a:r>
            <a:r>
              <a:rPr lang="nl-BE" dirty="0" err="1">
                <a:sym typeface="Wingdings" panose="05000000000000000000" pitchFamily="2" charset="2"/>
              </a:rPr>
              <a:t>php</a:t>
            </a:r>
            <a:r>
              <a:rPr lang="nl-BE" dirty="0">
                <a:sym typeface="Wingdings" panose="05000000000000000000" pitchFamily="2" charset="2"/>
              </a:rPr>
              <a:t> of .html. </a:t>
            </a:r>
          </a:p>
          <a:p>
            <a:pPr marL="0" indent="0">
              <a:buFont typeface="Wingdings" panose="05000000000000000000" pitchFamily="2" charset="2"/>
              <a:buNone/>
            </a:pPr>
            <a:r>
              <a:rPr lang="nl-BE" dirty="0">
                <a:sym typeface="Wingdings" panose="05000000000000000000" pitchFamily="2" charset="2"/>
              </a:rPr>
              <a:t></a:t>
            </a:r>
            <a:r>
              <a:rPr lang="fr-FR" dirty="0" err="1">
                <a:sym typeface="Wingdings" panose="05000000000000000000" pitchFamily="2" charset="2"/>
              </a:rPr>
              <a:t>nl</a:t>
            </a:r>
            <a:r>
              <a:rPr lang="fr-FR" dirty="0">
                <a:sym typeface="Wingdings" panose="05000000000000000000" pitchFamily="2" charset="2"/>
              </a:rPr>
              <a:t>/assortiment/cando-binnendeur-fermette-deurblad-wit-201-5x73-cm/p/B530501 lange URLS, maar duidelijke URLS</a:t>
            </a:r>
          </a:p>
          <a:p>
            <a:pPr marL="0" indent="0">
              <a:buFont typeface="Wingdings" panose="05000000000000000000" pitchFamily="2" charset="2"/>
              <a:buNone/>
            </a:pPr>
            <a:r>
              <a:rPr lang="fr-FR" dirty="0" err="1">
                <a:sym typeface="Wingdings" panose="05000000000000000000" pitchFamily="2" charset="2"/>
              </a:rPr>
              <a:t>Mobiel</a:t>
            </a:r>
            <a:r>
              <a:rPr lang="fr-FR" dirty="0">
                <a:sym typeface="Wingdings" panose="05000000000000000000" pitchFamily="2" charset="2"/>
              </a:rPr>
              <a:t> </a:t>
            </a:r>
            <a:r>
              <a:rPr lang="fr-FR" dirty="0" err="1">
                <a:sym typeface="Wingdings" panose="05000000000000000000" pitchFamily="2" charset="2"/>
              </a:rPr>
              <a:t>vriendelijk</a:t>
            </a:r>
            <a:r>
              <a:rPr lang="fr-FR" dirty="0">
                <a:sym typeface="Wingdings" panose="05000000000000000000" pitchFamily="2" charset="2"/>
              </a:rPr>
              <a:t> design</a:t>
            </a:r>
          </a:p>
          <a:p>
            <a:pPr marL="0" indent="0">
              <a:buFont typeface="Wingdings" panose="05000000000000000000" pitchFamily="2" charset="2"/>
              <a:buNone/>
            </a:pPr>
            <a:endParaRPr lang="nl-BE" dirty="0">
              <a:sym typeface="Wingdings" panose="05000000000000000000" pitchFamily="2" charset="2"/>
            </a:endParaRPr>
          </a:p>
        </p:txBody>
      </p:sp>
      <p:sp>
        <p:nvSpPr>
          <p:cNvPr id="4" name="Tijdelijke aanduiding voor dianummer 3"/>
          <p:cNvSpPr>
            <a:spLocks noGrp="1"/>
          </p:cNvSpPr>
          <p:nvPr>
            <p:ph type="sldNum" sz="quarter" idx="10"/>
          </p:nvPr>
        </p:nvSpPr>
        <p:spPr/>
        <p:txBody>
          <a:bodyPr/>
          <a:lstStyle/>
          <a:p>
            <a:fld id="{0CDBFF34-DA41-4DA7-ABE1-63096A445687}" type="slidenum">
              <a:rPr lang="nl-BE" smtClean="0"/>
              <a:t>4</a:t>
            </a:fld>
            <a:endParaRPr lang="nl-BE"/>
          </a:p>
        </p:txBody>
      </p:sp>
    </p:spTree>
    <p:extLst>
      <p:ext uri="{BB962C8B-B14F-4D97-AF65-F5344CB8AC3E}">
        <p14:creationId xmlns:p14="http://schemas.microsoft.com/office/powerpoint/2010/main" val="382303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22222"/>
              <a:buFont typeface="Arial"/>
              <a:buNone/>
            </a:pPr>
            <a:endParaRPr sz="900" dirty="0">
              <a:solidFill>
                <a:srgbClr val="1D2129"/>
              </a:solidFill>
              <a:highlight>
                <a:srgbClr val="FFFFFF"/>
              </a:highlight>
              <a:latin typeface="Calibri" panose="020F0502020204030204" pitchFamily="34" charset="0"/>
              <a:ea typeface="Arial"/>
              <a:cs typeface="Calibri" panose="020F0502020204030204" pitchFamily="34" charset="0"/>
              <a:sym typeface="Arial"/>
            </a:endParaRPr>
          </a:p>
          <a:p>
            <a:pPr marL="171450" lvl="0" indent="-171450">
              <a:spcBef>
                <a:spcPts val="0"/>
              </a:spcBef>
            </a:pPr>
            <a:r>
              <a:rPr lang="nl-BE" dirty="0">
                <a:latin typeface="Calibri" panose="020F0502020204030204" pitchFamily="34" charset="0"/>
                <a:cs typeface="Calibri" panose="020F0502020204030204" pitchFamily="34" charset="0"/>
              </a:rPr>
              <a:t>De lay-out ziet er onafgewerkt uit</a:t>
            </a:r>
          </a:p>
          <a:p>
            <a:pPr marL="171450" lvl="0" indent="-171450">
              <a:spcBef>
                <a:spcPts val="0"/>
              </a:spcBef>
            </a:pPr>
            <a:r>
              <a:rPr lang="nl-BE" dirty="0">
                <a:latin typeface="Calibri" panose="020F0502020204030204" pitchFamily="34" charset="0"/>
                <a:cs typeface="Calibri" panose="020F0502020204030204" pitchFamily="34" charset="0"/>
              </a:rPr>
              <a:t>De positionering van het logo, de offerte knop en onderaan de </a:t>
            </a:r>
            <a:r>
              <a:rPr lang="nl-BE" dirty="0" err="1">
                <a:latin typeface="Calibri" panose="020F0502020204030204" pitchFamily="34" charset="0"/>
                <a:cs typeface="Calibri" panose="020F0502020204030204" pitchFamily="34" charset="0"/>
              </a:rPr>
              <a:t>footer</a:t>
            </a:r>
            <a:r>
              <a:rPr lang="nl-BE" dirty="0">
                <a:latin typeface="Calibri" panose="020F0502020204030204" pitchFamily="34" charset="0"/>
                <a:cs typeface="Calibri" panose="020F0502020204030204" pitchFamily="34" charset="0"/>
              </a:rPr>
              <a:t> laat het van zich weten</a:t>
            </a:r>
          </a:p>
          <a:p>
            <a:pPr marL="171450" lvl="0" indent="-171450">
              <a:spcBef>
                <a:spcPts val="0"/>
              </a:spcBef>
            </a:pPr>
            <a:r>
              <a:rPr lang="nl-BE" dirty="0">
                <a:sym typeface="Wingdings" panose="05000000000000000000" pitchFamily="2" charset="2"/>
              </a:rPr>
              <a:t>Spelfouten op de website</a:t>
            </a:r>
          </a:p>
          <a:p>
            <a:pPr marL="171450" lvl="0" indent="-171450">
              <a:spcBef>
                <a:spcPts val="0"/>
              </a:spcBef>
            </a:pPr>
            <a:r>
              <a:rPr lang="nl-BE" dirty="0">
                <a:sym typeface="Wingdings" panose="05000000000000000000" pitchFamily="2" charset="2"/>
              </a:rPr>
              <a:t>Roekeloos in tekst op info, zoals België fout geschreven, geen hoofdletters in de titels,…</a:t>
            </a:r>
          </a:p>
          <a:p>
            <a:pPr marL="171450" lvl="0" indent="-171450">
              <a:spcBef>
                <a:spcPts val="0"/>
              </a:spcBef>
            </a:pPr>
            <a:r>
              <a:rPr lang="nl-BE" dirty="0">
                <a:sym typeface="Wingdings" panose="05000000000000000000" pitchFamily="2" charset="2"/>
              </a:rPr>
              <a:t>Positionering winkelwagen niet direct duidelijk</a:t>
            </a:r>
            <a:endParaRPr lang="nl-BE" dirty="0">
              <a:latin typeface="Calibri" panose="020F0502020204030204" pitchFamily="34" charset="0"/>
              <a:cs typeface="Calibri" panose="020F0502020204030204" pitchFamily="34" charset="0"/>
            </a:endParaRPr>
          </a:p>
          <a:p>
            <a:pPr marL="171450" lvl="0" indent="-171450">
              <a:spcBef>
                <a:spcPts val="0"/>
              </a:spcBef>
            </a:pPr>
            <a:r>
              <a:rPr lang="nl-BE" dirty="0">
                <a:latin typeface="Calibri" panose="020F0502020204030204" pitchFamily="34" charset="0"/>
                <a:cs typeface="Calibri" panose="020F0502020204030204" pitchFamily="34" charset="0"/>
              </a:rPr>
              <a:t>Live chat </a:t>
            </a:r>
            <a:r>
              <a:rPr lang="nl-BE" dirty="0">
                <a:latin typeface="Calibri" panose="020F0502020204030204" pitchFamily="34" charset="0"/>
                <a:cs typeface="Calibri" panose="020F0502020204030204" pitchFamily="34" charset="0"/>
                <a:sym typeface="Wingdings" panose="05000000000000000000" pitchFamily="2" charset="2"/>
              </a:rPr>
              <a:t> pluspunt</a:t>
            </a:r>
          </a:p>
          <a:p>
            <a:pPr marL="171450" lvl="0" indent="-171450">
              <a:spcBef>
                <a:spcPts val="0"/>
              </a:spcBef>
            </a:pPr>
            <a:r>
              <a:rPr lang="nl-BE" dirty="0">
                <a:latin typeface="Calibri" panose="020F0502020204030204" pitchFamily="34" charset="0"/>
                <a:cs typeface="Calibri" panose="020F0502020204030204" pitchFamily="34" charset="0"/>
                <a:sym typeface="Wingdings" panose="05000000000000000000" pitchFamily="2" charset="2"/>
              </a:rPr>
              <a:t>Ze antwoorden bijna nooit op een vraag via de live chat  Negatief</a:t>
            </a:r>
          </a:p>
          <a:p>
            <a:pPr marL="171450" lvl="0" indent="-171450">
              <a:spcBef>
                <a:spcPts val="0"/>
              </a:spcBef>
            </a:pPr>
            <a:r>
              <a:rPr lang="nl-BE" dirty="0"/>
              <a:t>Duidelijke informatie over betaalmogelijkheden </a:t>
            </a:r>
            <a:r>
              <a:rPr lang="nl-BE" dirty="0">
                <a:sym typeface="Wingdings" panose="05000000000000000000" pitchFamily="2" charset="2"/>
              </a:rPr>
              <a:t> pluspunt</a:t>
            </a:r>
          </a:p>
          <a:p>
            <a:pPr marL="171450" lvl="0" indent="-171450">
              <a:spcBef>
                <a:spcPts val="0"/>
              </a:spcBef>
            </a:pPr>
            <a:r>
              <a:rPr lang="nl-BE" dirty="0">
                <a:sym typeface="Wingdings" panose="05000000000000000000" pitchFamily="2" charset="2"/>
              </a:rPr>
              <a:t>Verwarrende partner links onder betaalmogelijkheden</a:t>
            </a:r>
          </a:p>
          <a:p>
            <a:pPr marL="171450" lvl="0" indent="-171450">
              <a:spcBef>
                <a:spcPts val="0"/>
              </a:spcBef>
            </a:pPr>
            <a:r>
              <a:rPr lang="nl-BE" dirty="0">
                <a:sym typeface="Wingdings" panose="05000000000000000000" pitchFamily="2" charset="2"/>
              </a:rPr>
              <a:t>Geen duidelijke FAQ</a:t>
            </a:r>
          </a:p>
          <a:p>
            <a:pPr marL="171450" lvl="0" indent="-171450">
              <a:spcBef>
                <a:spcPts val="0"/>
              </a:spcBef>
            </a:pPr>
            <a:r>
              <a:rPr lang="nl-BE" dirty="0">
                <a:sym typeface="Wingdings" panose="05000000000000000000" pitchFamily="2" charset="2"/>
              </a:rPr>
              <a:t>Er staat een lijst met meerdere talen, maar indien je op een andere taal klikt staat deze niet ingevuld. </a:t>
            </a:r>
          </a:p>
          <a:p>
            <a:pPr marL="171450" lvl="0" indent="-171450">
              <a:spcBef>
                <a:spcPts val="0"/>
              </a:spcBef>
            </a:pPr>
            <a:r>
              <a:rPr lang="nl-BE" dirty="0">
                <a:sym typeface="Wingdings" panose="05000000000000000000" pitchFamily="2" charset="2"/>
              </a:rPr>
              <a:t>Vlotte laadtijd  pluspunt</a:t>
            </a:r>
          </a:p>
          <a:p>
            <a:pPr marL="171450" lvl="0" indent="-171450">
              <a:spcBef>
                <a:spcPts val="0"/>
              </a:spcBef>
            </a:pPr>
            <a:r>
              <a:rPr lang="nl-BE" dirty="0">
                <a:sym typeface="Wingdings" panose="05000000000000000000" pitchFamily="2" charset="2"/>
              </a:rPr>
              <a:t>Chapeau voor de persoon om deze site te maken zonder kennis van informatica. </a:t>
            </a:r>
            <a:r>
              <a:rPr lang="nl-BE" b="1" i="1" dirty="0">
                <a:sym typeface="Wingdings" panose="05000000000000000000" pitchFamily="2" charset="2"/>
              </a:rPr>
              <a:t>Foutjes worden ook doorgegeven na de presentatie</a:t>
            </a:r>
            <a:br>
              <a:rPr lang="nl-BE" dirty="0"/>
            </a:br>
            <a:br>
              <a:rPr lang="nl-BE" dirty="0"/>
            </a:br>
            <a:endParaRPr lang="nl-BE" dirty="0"/>
          </a:p>
        </p:txBody>
      </p:sp>
      <p:sp>
        <p:nvSpPr>
          <p:cNvPr id="180" name="Shape 18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lvl="0">
              <a:spcBef>
                <a:spcPts val="0"/>
              </a:spcBef>
              <a:buClr>
                <a:srgbClr val="000000"/>
              </a:buClr>
              <a:buSzPct val="25000"/>
              <a:buFont typeface="Arial"/>
              <a:buNone/>
            </a:pPr>
            <a:fld id="{00000000-1234-1234-1234-123412341234}" type="slidenum">
              <a:rPr lang="nl-BE"/>
              <a:t>5</a:t>
            </a:fld>
            <a:endParaRPr 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Sociale media niet gevonden in de analyse. </a:t>
            </a:r>
          </a:p>
          <a:p>
            <a:r>
              <a:rPr lang="nl-BE" dirty="0"/>
              <a:t>Met zelf te kijken op de website vinden we wel een pagina.</a:t>
            </a:r>
          </a:p>
          <a:p>
            <a:r>
              <a:rPr lang="nl-BE" dirty="0"/>
              <a:t>De website is niet geoptimaliseerd om te printen</a:t>
            </a:r>
          </a:p>
          <a:p>
            <a:r>
              <a:rPr lang="nl-BE" dirty="0"/>
              <a:t>Geen Twitter gevonden</a:t>
            </a:r>
          </a:p>
          <a:p>
            <a:r>
              <a:rPr lang="nl-BE" dirty="0"/>
              <a:t>Populariteit op Alexa ranking is laag, 8 000 000</a:t>
            </a:r>
            <a:r>
              <a:rPr lang="nl-BE" baseline="30000" dirty="0"/>
              <a:t>ste</a:t>
            </a:r>
            <a:r>
              <a:rPr lang="nl-BE" dirty="0"/>
              <a:t> </a:t>
            </a:r>
          </a:p>
          <a:p>
            <a:r>
              <a:rPr lang="nl-BE" dirty="0"/>
              <a:t>Minder fouten in code dan bij Gamma</a:t>
            </a:r>
          </a:p>
          <a:p>
            <a:r>
              <a:rPr lang="nl-BE" dirty="0"/>
              <a:t>Gemiddelde van 221 woorden er pagina </a:t>
            </a:r>
            <a:r>
              <a:rPr lang="nl-BE" dirty="0">
                <a:sym typeface="Wingdings" panose="05000000000000000000" pitchFamily="2" charset="2"/>
              </a:rPr>
              <a:t> een begin, maar liever tussen 500 – 1000</a:t>
            </a:r>
          </a:p>
          <a:p>
            <a:r>
              <a:rPr lang="nl-BE" dirty="0">
                <a:sym typeface="Wingdings" panose="05000000000000000000" pitchFamily="2" charset="2"/>
              </a:rPr>
              <a:t>Elke pagina heeft een titel, maar 40% van deze titels zijn maar zwak</a:t>
            </a:r>
          </a:p>
          <a:p>
            <a:r>
              <a:rPr lang="nl-BE" dirty="0">
                <a:sym typeface="Wingdings" panose="05000000000000000000" pitchFamily="2" charset="2"/>
              </a:rPr>
              <a:t>Dit is een titel: Tuinbeelden-Nijs /polyester beelden &amp; tuinbeelden &amp; brievenbussen - Tuinbeelden-Nijs. Veel te complex.</a:t>
            </a:r>
          </a:p>
          <a:p>
            <a:r>
              <a:rPr lang="nl-BE" dirty="0">
                <a:sym typeface="Wingdings" panose="05000000000000000000" pitchFamily="2" charset="2"/>
              </a:rPr>
              <a:t>Ofwel 2x hetzelfde in de titel Tuinbeelden-Nijs </a:t>
            </a:r>
            <a:r>
              <a:rPr lang="nl-BE" dirty="0" err="1">
                <a:sym typeface="Wingdings" panose="05000000000000000000" pitchFamily="2" charset="2"/>
              </a:rPr>
              <a:t>Tuinbeelden-Nijs</a:t>
            </a:r>
            <a:r>
              <a:rPr lang="nl-BE" dirty="0">
                <a:sym typeface="Wingdings" panose="05000000000000000000" pitchFamily="2" charset="2"/>
              </a:rPr>
              <a:t>.</a:t>
            </a:r>
          </a:p>
          <a:p>
            <a:r>
              <a:rPr lang="nl-BE" dirty="0">
                <a:sym typeface="Wingdings" panose="05000000000000000000" pitchFamily="2" charset="2"/>
              </a:rPr>
              <a:t>URL vriendelijke website</a:t>
            </a:r>
          </a:p>
          <a:p>
            <a:r>
              <a:rPr lang="nl-BE" dirty="0">
                <a:sym typeface="Wingdings" panose="05000000000000000000" pitchFamily="2" charset="2"/>
              </a:rPr>
              <a:t>Bijna alle afbeeldingen zijn geoptimaliseerd om een snelle laadtijd te hebben</a:t>
            </a:r>
          </a:p>
          <a:p>
            <a:r>
              <a:rPr lang="nl-BE" dirty="0">
                <a:sym typeface="Wingdings" panose="05000000000000000000" pitchFamily="2" charset="2"/>
              </a:rPr>
              <a:t>META </a:t>
            </a:r>
            <a:r>
              <a:rPr lang="nl-BE" dirty="0" err="1">
                <a:sym typeface="Wingdings" panose="05000000000000000000" pitchFamily="2" charset="2"/>
              </a:rPr>
              <a:t>Description</a:t>
            </a:r>
            <a:r>
              <a:rPr lang="nl-BE" dirty="0">
                <a:sym typeface="Wingdings" panose="05000000000000000000" pitchFamily="2" charset="2"/>
              </a:rPr>
              <a:t> gevonden op elke pagina</a:t>
            </a:r>
          </a:p>
          <a:p>
            <a:r>
              <a:rPr lang="nl-BE" dirty="0">
                <a:sym typeface="Wingdings" panose="05000000000000000000" pitchFamily="2" charset="2"/>
              </a:rPr>
              <a:t>Mobiel vriendelijk</a:t>
            </a:r>
            <a:endParaRPr lang="nl-BE" dirty="0"/>
          </a:p>
        </p:txBody>
      </p:sp>
      <p:sp>
        <p:nvSpPr>
          <p:cNvPr id="4" name="Tijdelijke aanduiding voor dianummer 3"/>
          <p:cNvSpPr>
            <a:spLocks noGrp="1"/>
          </p:cNvSpPr>
          <p:nvPr>
            <p:ph type="sldNum" sz="quarter" idx="10"/>
          </p:nvPr>
        </p:nvSpPr>
        <p:spPr/>
        <p:txBody>
          <a:bodyPr/>
          <a:lstStyle/>
          <a:p>
            <a:fld id="{0CDBFF34-DA41-4DA7-ABE1-63096A445687}" type="slidenum">
              <a:rPr lang="nl-BE" smtClean="0"/>
              <a:t>6</a:t>
            </a:fld>
            <a:endParaRPr lang="nl-BE"/>
          </a:p>
        </p:txBody>
      </p:sp>
    </p:spTree>
    <p:extLst>
      <p:ext uri="{BB962C8B-B14F-4D97-AF65-F5344CB8AC3E}">
        <p14:creationId xmlns:p14="http://schemas.microsoft.com/office/powerpoint/2010/main" val="95307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nl-BE" dirty="0"/>
              <a:t>Na het vergelijken van beide websites zijn we tot de conclusie gekomen dat er niet zo veel verschil is SEO </a:t>
            </a:r>
            <a:r>
              <a:rPr lang="nl-BE" dirty="0" err="1"/>
              <a:t>gewijs</a:t>
            </a:r>
            <a:r>
              <a:rPr lang="nl-BE" dirty="0"/>
              <a:t> tussen de twee. </a:t>
            </a:r>
          </a:p>
          <a:p>
            <a:pPr>
              <a:buNone/>
            </a:pPr>
            <a:r>
              <a:rPr lang="nl-BE" dirty="0"/>
              <a:t>Op het eerste zicht ziet Gamma er als de beste site uit. Dit wordt ook bevestigd door de SEO analyse, maar als we dan naar de analyse van tuinbeelden Nijs gaan kijken; zien we dat er toch niet zo veel verschil is. De SEO test van tuinbeelden Nijs is niet slecht, maar er is nog altijd werk aan.</a:t>
            </a:r>
          </a:p>
          <a:p>
            <a:pPr>
              <a:buNone/>
            </a:pPr>
            <a:r>
              <a:rPr lang="nl-BE" dirty="0"/>
              <a:t>Bij Gamma is er nog werk aan het opkuisen van de interne code en ook de technologieën vernieuwen.</a:t>
            </a:r>
          </a:p>
          <a:p>
            <a:pPr>
              <a:buNone/>
            </a:pPr>
            <a:r>
              <a:rPr lang="nl-BE" dirty="0"/>
              <a:t>Gamma is zeer actief op sociale media in tegenoverstelling tot tuinbeelden Nijs die helemaal niet actief is op sociale media.</a:t>
            </a:r>
          </a:p>
        </p:txBody>
      </p:sp>
      <p:sp>
        <p:nvSpPr>
          <p:cNvPr id="4" name="Tijdelijke aanduiding voor dianummer 3"/>
          <p:cNvSpPr>
            <a:spLocks noGrp="1"/>
          </p:cNvSpPr>
          <p:nvPr>
            <p:ph type="sldNum" idx="10"/>
          </p:nvPr>
        </p:nvSpPr>
        <p:spPr/>
        <p:txBody>
          <a:bodyPr/>
          <a:lstStyle/>
          <a:p>
            <a:pPr marL="0" marR="0" lvl="0" indent="0" algn="r" rtl="0">
              <a:spcBef>
                <a:spcPts val="0"/>
              </a:spcBef>
              <a:buSzPct val="25000"/>
              <a:buNone/>
            </a:pPr>
            <a:fld id="{00000000-1234-1234-1234-123412341234}" type="slidenum">
              <a:rPr lang="nl-BE" sz="1200" b="0" i="0" u="none" strike="noStrike" cap="none" smtClean="0">
                <a:solidFill>
                  <a:schemeClr val="dk1"/>
                </a:solidFill>
                <a:latin typeface="Calibri"/>
                <a:ea typeface="Calibri"/>
                <a:cs typeface="Calibri"/>
                <a:sym typeface="Calibri"/>
              </a:rPr>
              <a:t>7</a:t>
            </a:fld>
            <a:endParaRPr lang="nl-B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124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sociale media wordt zeer goed onderhouden</a:t>
            </a:r>
          </a:p>
          <a:p>
            <a:r>
              <a:rPr lang="nl-BE" dirty="0"/>
              <a:t>Ze reageren zeer snel op vragen van volgers</a:t>
            </a:r>
          </a:p>
          <a:p>
            <a:r>
              <a:rPr lang="nl-BE" dirty="0"/>
              <a:t>Zoals eerder vermeld hebben ze 23000 </a:t>
            </a:r>
            <a:r>
              <a:rPr lang="nl-BE" dirty="0" err="1"/>
              <a:t>likes</a:t>
            </a:r>
            <a:endParaRPr lang="nl-BE" dirty="0"/>
          </a:p>
          <a:p>
            <a:r>
              <a:rPr lang="nl-BE" dirty="0"/>
              <a:t>Elke post wordt in het Frans en Nederlands geplaatst</a:t>
            </a:r>
          </a:p>
          <a:p>
            <a:r>
              <a:rPr lang="nl-BE" dirty="0"/>
              <a:t>Rechtstreekse link naar de folder</a:t>
            </a:r>
          </a:p>
          <a:p>
            <a:r>
              <a:rPr lang="nl-BE" dirty="0"/>
              <a:t>Gebruik van video’s </a:t>
            </a:r>
          </a:p>
          <a:p>
            <a:r>
              <a:rPr lang="nl-BE" dirty="0"/>
              <a:t>Messenger is actief, ze reageren binnen één werkdag</a:t>
            </a:r>
          </a:p>
          <a:p>
            <a:r>
              <a:rPr lang="nl-BE" dirty="0"/>
              <a:t>Regelmatig een wedstrijd, op dit moment is “het grootste licht” bezig, een quiz waarbij de 10</a:t>
            </a:r>
            <a:r>
              <a:rPr lang="nl-BE" baseline="30000" dirty="0"/>
              <a:t>de</a:t>
            </a:r>
            <a:r>
              <a:rPr lang="nl-BE" dirty="0"/>
              <a:t> persoon met het juiste antwoord een bon krijgt.</a:t>
            </a:r>
          </a:p>
          <a:p>
            <a:r>
              <a:rPr lang="nl-BE" dirty="0"/>
              <a:t>Jammer genoeg maken ze enkel gebruik van Facebook</a:t>
            </a:r>
          </a:p>
          <a:p>
            <a:endParaRPr lang="nl-BE" dirty="0"/>
          </a:p>
          <a:p>
            <a:endParaRPr lang="nl-BE" dirty="0"/>
          </a:p>
        </p:txBody>
      </p:sp>
      <p:sp>
        <p:nvSpPr>
          <p:cNvPr id="4" name="Tijdelijke aanduiding voor dianummer 3"/>
          <p:cNvSpPr>
            <a:spLocks noGrp="1"/>
          </p:cNvSpPr>
          <p:nvPr>
            <p:ph type="sldNum" idx="10"/>
          </p:nvPr>
        </p:nvSpPr>
        <p:spPr/>
        <p:txBody>
          <a:bodyPr/>
          <a:lstStyle/>
          <a:p>
            <a:pPr marL="0" marR="0" lvl="0" indent="0" algn="r" rtl="0">
              <a:spcBef>
                <a:spcPts val="0"/>
              </a:spcBef>
              <a:buSzPct val="25000"/>
              <a:buNone/>
            </a:pPr>
            <a:fld id="{00000000-1234-1234-1234-123412341234}" type="slidenum">
              <a:rPr lang="nl-BE" sz="1200" b="0" i="0" u="none" strike="noStrike" cap="none" smtClean="0">
                <a:solidFill>
                  <a:schemeClr val="dk1"/>
                </a:solidFill>
                <a:latin typeface="Calibri"/>
                <a:ea typeface="Calibri"/>
                <a:cs typeface="Calibri"/>
                <a:sym typeface="Calibri"/>
              </a:rPr>
              <a:t>8</a:t>
            </a:fld>
            <a:endParaRPr lang="nl-B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787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dia">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589213" y="2514600"/>
            <a:ext cx="8915399" cy="2262781"/>
          </a:xfrm>
          <a:prstGeom prst="rect">
            <a:avLst/>
          </a:prstGeom>
          <a:noFill/>
          <a:ln>
            <a:noFill/>
          </a:ln>
        </p:spPr>
        <p:txBody>
          <a:bodyPr wrap="square" lIns="91425" tIns="91425" rIns="91425" bIns="91425" anchor="b" anchorCtr="0"/>
          <a:lstStyle>
            <a:lvl1pPr marL="0" marR="0" lvl="0" indent="0" algn="l" rtl="0">
              <a:spcBef>
                <a:spcPts val="0"/>
              </a:spcBef>
              <a:buClr>
                <a:srgbClr val="262626"/>
              </a:buClr>
              <a:buFont typeface="Century Gothic"/>
              <a:buNone/>
              <a:defRPr sz="5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4" name="Shape 44"/>
          <p:cNvSpPr txBox="1">
            <a:spLocks noGrp="1"/>
          </p:cNvSpPr>
          <p:nvPr>
            <p:ph type="subTitle" idx="1"/>
          </p:nvPr>
        </p:nvSpPr>
        <p:spPr>
          <a:xfrm>
            <a:off x="2589213" y="4777379"/>
            <a:ext cx="8915399" cy="1126283"/>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5" name="Shape 45"/>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 name="Shape 46"/>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p:nvPr/>
        </p:nvSpPr>
        <p:spPr>
          <a:xfrm>
            <a:off x="0" y="4323810"/>
            <a:ext cx="1744652" cy="778589"/>
          </a:xfrm>
          <a:custGeom>
            <a:avLst/>
            <a:gdLst/>
            <a:ahLst/>
            <a:cxnLst/>
            <a:rect l="0" t="0" r="0" b="0"/>
            <a:pathLst>
              <a:path w="120000" h="120000" extrusionOk="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48" name="Shape 48"/>
          <p:cNvSpPr txBox="1">
            <a:spLocks noGrp="1"/>
          </p:cNvSpPr>
          <p:nvPr>
            <p:ph type="sldNum" idx="12"/>
          </p:nvPr>
        </p:nvSpPr>
        <p:spPr>
          <a:xfrm>
            <a:off x="531812" y="4529540"/>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el en bijschrift">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589212" y="609600"/>
            <a:ext cx="8915399" cy="3117040"/>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0" name="Shape 110"/>
          <p:cNvSpPr txBox="1">
            <a:spLocks noGrp="1"/>
          </p:cNvSpPr>
          <p:nvPr>
            <p:ph type="body" idx="1"/>
          </p:nvPr>
        </p:nvSpPr>
        <p:spPr>
          <a:xfrm>
            <a:off x="2589212" y="4354046"/>
            <a:ext cx="8915399" cy="1555864"/>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1" name="Shape 111"/>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2" name="Shape 112"/>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3" name="Shape 113"/>
          <p:cNvSpPr/>
          <p:nvPr/>
        </p:nvSpPr>
        <p:spPr>
          <a:xfrm rot="10800000" flipH="1">
            <a:off x="-4189" y="31781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txBox="1">
            <a:spLocks noGrp="1"/>
          </p:cNvSpPr>
          <p:nvPr>
            <p:ph type="sldNum" idx="12"/>
          </p:nvPr>
        </p:nvSpPr>
        <p:spPr>
          <a:xfrm>
            <a:off x="531812" y="3244139"/>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iteraat met bijschrift">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2849949" y="609600"/>
            <a:ext cx="8393926" cy="2895600"/>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7" name="Shape 117"/>
          <p:cNvSpPr txBox="1">
            <a:spLocks noGrp="1"/>
          </p:cNvSpPr>
          <p:nvPr>
            <p:ph type="body" idx="1"/>
          </p:nvPr>
        </p:nvSpPr>
        <p:spPr>
          <a:xfrm>
            <a:off x="3275012" y="3505200"/>
            <a:ext cx="7536554" cy="381000"/>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8" name="Shape 118"/>
          <p:cNvSpPr txBox="1">
            <a:spLocks noGrp="1"/>
          </p:cNvSpPr>
          <p:nvPr>
            <p:ph type="body" idx="2"/>
          </p:nvPr>
        </p:nvSpPr>
        <p:spPr>
          <a:xfrm>
            <a:off x="2589212" y="4354046"/>
            <a:ext cx="8915399" cy="1555864"/>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9" name="Shape 119"/>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0" name="Shape 120"/>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1" name="Shape 121"/>
          <p:cNvSpPr/>
          <p:nvPr/>
        </p:nvSpPr>
        <p:spPr>
          <a:xfrm rot="10800000" flipH="1">
            <a:off x="-4189" y="31781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txBox="1">
            <a:spLocks noGrp="1"/>
          </p:cNvSpPr>
          <p:nvPr>
            <p:ph type="sldNum" idx="12"/>
          </p:nvPr>
        </p:nvSpPr>
        <p:spPr>
          <a:xfrm>
            <a:off x="531812" y="3244139"/>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
        <p:nvSpPr>
          <p:cNvPr id="123" name="Shape 123"/>
          <p:cNvSpPr txBox="1"/>
          <p:nvPr/>
        </p:nvSpPr>
        <p:spPr>
          <a:xfrm>
            <a:off x="2467652" y="648005"/>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nl-BE" sz="8000" b="0" i="0" u="none" strike="noStrike" cap="none">
                <a:solidFill>
                  <a:schemeClr val="accent1"/>
                </a:solidFill>
                <a:latin typeface="Arial"/>
                <a:ea typeface="Arial"/>
                <a:cs typeface="Arial"/>
                <a:sym typeface="Arial"/>
              </a:rPr>
              <a:t>“</a:t>
            </a:r>
          </a:p>
        </p:txBody>
      </p:sp>
      <p:sp>
        <p:nvSpPr>
          <p:cNvPr id="124" name="Shape 124"/>
          <p:cNvSpPr txBox="1"/>
          <p:nvPr/>
        </p:nvSpPr>
        <p:spPr>
          <a:xfrm>
            <a:off x="11114852" y="290530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nl-BE" sz="8000" b="0" i="0" u="none" strike="noStrike" cap="none">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amkaartje">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589213" y="2438400"/>
            <a:ext cx="8915400" cy="2724845"/>
          </a:xfrm>
          <a:prstGeom prst="rect">
            <a:avLst/>
          </a:prstGeom>
          <a:noFill/>
          <a:ln>
            <a:noFill/>
          </a:ln>
        </p:spPr>
        <p:txBody>
          <a:bodyPr wrap="square" lIns="91425" tIns="91425" rIns="91425" bIns="91425" anchor="b"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7" name="Shape 127"/>
          <p:cNvSpPr txBox="1">
            <a:spLocks noGrp="1"/>
          </p:cNvSpPr>
          <p:nvPr>
            <p:ph type="body" idx="1"/>
          </p:nvPr>
        </p:nvSpPr>
        <p:spPr>
          <a:xfrm>
            <a:off x="2589213" y="5181600"/>
            <a:ext cx="8915400" cy="729622"/>
          </a:xfrm>
          <a:prstGeom prst="rect">
            <a:avLst/>
          </a:prstGeom>
          <a:noFill/>
          <a:ln>
            <a:noFill/>
          </a:ln>
        </p:spPr>
        <p:txBody>
          <a:bodyPr wrap="square"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8" name="Shape 128"/>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9" name="Shape 129"/>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0" name="Shape 130"/>
          <p:cNvSpPr/>
          <p:nvPr/>
        </p:nvSpPr>
        <p:spPr>
          <a:xfrm rot="10800000" flipH="1">
            <a:off x="-4189" y="491172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31" name="Shape 131"/>
          <p:cNvSpPr txBox="1">
            <a:spLocks noGrp="1"/>
          </p:cNvSpPr>
          <p:nvPr>
            <p:ph type="sldNum" idx="12"/>
          </p:nvPr>
        </p:nvSpPr>
        <p:spPr>
          <a:xfrm>
            <a:off x="531812" y="4983087"/>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fferte naamkaartje">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849949" y="609600"/>
            <a:ext cx="8393926" cy="2895600"/>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4" name="Shape 134"/>
          <p:cNvSpPr txBox="1">
            <a:spLocks noGrp="1"/>
          </p:cNvSpPr>
          <p:nvPr>
            <p:ph type="body" idx="1"/>
          </p:nvPr>
        </p:nvSpPr>
        <p:spPr>
          <a:xfrm>
            <a:off x="2589212" y="4343400"/>
            <a:ext cx="8915400" cy="838200"/>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5" name="Shape 135"/>
          <p:cNvSpPr txBox="1">
            <a:spLocks noGrp="1"/>
          </p:cNvSpPr>
          <p:nvPr>
            <p:ph type="body" idx="2"/>
          </p:nvPr>
        </p:nvSpPr>
        <p:spPr>
          <a:xfrm>
            <a:off x="2589213" y="5181600"/>
            <a:ext cx="8915400" cy="729622"/>
          </a:xfrm>
          <a:prstGeom prst="rect">
            <a:avLst/>
          </a:prstGeom>
          <a:noFill/>
          <a:ln>
            <a:noFill/>
          </a:ln>
        </p:spPr>
        <p:txBody>
          <a:bodyPr wrap="square"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6" name="Shape 136"/>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7" name="Shape 137"/>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8" name="Shape 138"/>
          <p:cNvSpPr/>
          <p:nvPr/>
        </p:nvSpPr>
        <p:spPr>
          <a:xfrm rot="10800000" flipH="1">
            <a:off x="-4189" y="491172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txBox="1">
            <a:spLocks noGrp="1"/>
          </p:cNvSpPr>
          <p:nvPr>
            <p:ph type="sldNum" idx="12"/>
          </p:nvPr>
        </p:nvSpPr>
        <p:spPr>
          <a:xfrm>
            <a:off x="531812" y="4983087"/>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
        <p:nvSpPr>
          <p:cNvPr id="140" name="Shape 140"/>
          <p:cNvSpPr txBox="1"/>
          <p:nvPr/>
        </p:nvSpPr>
        <p:spPr>
          <a:xfrm>
            <a:off x="2467652" y="648005"/>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nl-BE" sz="8000" b="0" i="0" u="none" strike="noStrike" cap="none">
                <a:solidFill>
                  <a:schemeClr val="accent1"/>
                </a:solidFill>
                <a:latin typeface="Arial"/>
                <a:ea typeface="Arial"/>
                <a:cs typeface="Arial"/>
                <a:sym typeface="Arial"/>
              </a:rPr>
              <a:t>“</a:t>
            </a:r>
          </a:p>
        </p:txBody>
      </p:sp>
      <p:sp>
        <p:nvSpPr>
          <p:cNvPr id="141" name="Shape 141"/>
          <p:cNvSpPr txBox="1"/>
          <p:nvPr/>
        </p:nvSpPr>
        <p:spPr>
          <a:xfrm>
            <a:off x="11114852" y="290530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nl-BE" sz="8000" b="0" i="0" u="none" strike="noStrike" cap="none">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Waar of onwaar">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2589212" y="627407"/>
            <a:ext cx="8915399" cy="2880020"/>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44" name="Shape 144"/>
          <p:cNvSpPr txBox="1">
            <a:spLocks noGrp="1"/>
          </p:cNvSpPr>
          <p:nvPr>
            <p:ph type="body" idx="1"/>
          </p:nvPr>
        </p:nvSpPr>
        <p:spPr>
          <a:xfrm>
            <a:off x="2589212" y="4343400"/>
            <a:ext cx="8915400" cy="838200"/>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5" name="Shape 145"/>
          <p:cNvSpPr txBox="1">
            <a:spLocks noGrp="1"/>
          </p:cNvSpPr>
          <p:nvPr>
            <p:ph type="body" idx="2"/>
          </p:nvPr>
        </p:nvSpPr>
        <p:spPr>
          <a:xfrm>
            <a:off x="2589213" y="5181600"/>
            <a:ext cx="8915400" cy="729622"/>
          </a:xfrm>
          <a:prstGeom prst="rect">
            <a:avLst/>
          </a:prstGeom>
          <a:noFill/>
          <a:ln>
            <a:noFill/>
          </a:ln>
        </p:spPr>
        <p:txBody>
          <a:bodyPr wrap="square"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6" name="Shape 146"/>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7" name="Shape 147"/>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8" name="Shape 148"/>
          <p:cNvSpPr/>
          <p:nvPr/>
        </p:nvSpPr>
        <p:spPr>
          <a:xfrm rot="10800000" flipH="1">
            <a:off x="-4189" y="491172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txBox="1">
            <a:spLocks noGrp="1"/>
          </p:cNvSpPr>
          <p:nvPr>
            <p:ph type="sldNum" idx="12"/>
          </p:nvPr>
        </p:nvSpPr>
        <p:spPr>
          <a:xfrm>
            <a:off x="531812" y="4983087"/>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el en verticale tekst">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2" name="Shape 152"/>
          <p:cNvSpPr txBox="1">
            <a:spLocks noGrp="1"/>
          </p:cNvSpPr>
          <p:nvPr>
            <p:ph type="body" idx="1"/>
          </p:nvPr>
        </p:nvSpPr>
        <p:spPr>
          <a:xfrm rot="5400000">
            <a:off x="5103812" y="-381000"/>
            <a:ext cx="3886200" cy="891540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3" name="Shape 153"/>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4" name="Shape 154"/>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5" name="Shape 155"/>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e titel en tekst">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rot="5400000">
            <a:off x="7756704" y="2165513"/>
            <a:ext cx="5283817" cy="2207601"/>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9" name="Shape 159"/>
          <p:cNvSpPr txBox="1">
            <a:spLocks noGrp="1"/>
          </p:cNvSpPr>
          <p:nvPr>
            <p:ph type="body" idx="1"/>
          </p:nvPr>
        </p:nvSpPr>
        <p:spPr>
          <a:xfrm rot="5400000">
            <a:off x="3185803" y="30814"/>
            <a:ext cx="5283817" cy="647700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0" name="Shape 160"/>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1" name="Shape 161"/>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2" name="Shape 162"/>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63" name="Shape 163"/>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92925"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2589212" y="2133600"/>
            <a:ext cx="8915400" cy="3777622"/>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2" name="Shape 52"/>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Shape 54"/>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55" name="Shape 55"/>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589212" y="2058750"/>
            <a:ext cx="8915399" cy="1468800"/>
          </a:xfrm>
          <a:prstGeom prst="rect">
            <a:avLst/>
          </a:prstGeom>
          <a:noFill/>
          <a:ln>
            <a:noFill/>
          </a:ln>
        </p:spPr>
        <p:txBody>
          <a:bodyPr wrap="square" lIns="91425" tIns="91425" rIns="91425" bIns="91425" anchor="b" anchorCtr="0"/>
          <a:lstStyle>
            <a:lvl1pPr marL="0" marR="0" lvl="0" indent="0" algn="l" rtl="0">
              <a:spcBef>
                <a:spcPts val="0"/>
              </a:spcBef>
              <a:buClr>
                <a:srgbClr val="262626"/>
              </a:buClr>
              <a:buFont typeface="Century Gothic"/>
              <a:buNone/>
              <a:defRPr sz="4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8" name="Shape 58"/>
          <p:cNvSpPr txBox="1">
            <a:spLocks noGrp="1"/>
          </p:cNvSpPr>
          <p:nvPr>
            <p:ph type="body" idx="1"/>
          </p:nvPr>
        </p:nvSpPr>
        <p:spPr>
          <a:xfrm>
            <a:off x="2589212" y="3530129"/>
            <a:ext cx="8915399" cy="860400"/>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59" name="Shape 59"/>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0" name="Shape 60"/>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 name="Shape 61"/>
          <p:cNvSpPr/>
          <p:nvPr/>
        </p:nvSpPr>
        <p:spPr>
          <a:xfrm rot="10800000" flipH="1">
            <a:off x="-4189" y="31781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2" name="Shape 62"/>
          <p:cNvSpPr txBox="1">
            <a:spLocks noGrp="1"/>
          </p:cNvSpPr>
          <p:nvPr>
            <p:ph type="sldNum" idx="12"/>
          </p:nvPr>
        </p:nvSpPr>
        <p:spPr>
          <a:xfrm>
            <a:off x="531812" y="3244139"/>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5" name="Shape 65"/>
          <p:cNvSpPr txBox="1">
            <a:spLocks noGrp="1"/>
          </p:cNvSpPr>
          <p:nvPr>
            <p:ph type="body" idx="1"/>
          </p:nvPr>
        </p:nvSpPr>
        <p:spPr>
          <a:xfrm>
            <a:off x="2589212" y="2133600"/>
            <a:ext cx="4313864" cy="3777622"/>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6" name="Shape 66"/>
          <p:cNvSpPr txBox="1">
            <a:spLocks noGrp="1"/>
          </p:cNvSpPr>
          <p:nvPr>
            <p:ph type="body" idx="2"/>
          </p:nvPr>
        </p:nvSpPr>
        <p:spPr>
          <a:xfrm>
            <a:off x="7190747" y="2126222"/>
            <a:ext cx="4313864" cy="3777622"/>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7" name="Shape 67"/>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Shape 68"/>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Shape 69"/>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0" name="Shape 70"/>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3" name="Shape 73"/>
          <p:cNvSpPr txBox="1">
            <a:spLocks noGrp="1"/>
          </p:cNvSpPr>
          <p:nvPr>
            <p:ph type="body" idx="1"/>
          </p:nvPr>
        </p:nvSpPr>
        <p:spPr>
          <a:xfrm>
            <a:off x="2939373" y="1972703"/>
            <a:ext cx="3992732"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4" name="Shape 74"/>
          <p:cNvSpPr txBox="1">
            <a:spLocks noGrp="1"/>
          </p:cNvSpPr>
          <p:nvPr>
            <p:ph type="body" idx="2"/>
          </p:nvPr>
        </p:nvSpPr>
        <p:spPr>
          <a:xfrm>
            <a:off x="2589212" y="2548966"/>
            <a:ext cx="4342893" cy="335406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5" name="Shape 75"/>
          <p:cNvSpPr txBox="1">
            <a:spLocks noGrp="1"/>
          </p:cNvSpPr>
          <p:nvPr>
            <p:ph type="body" idx="3"/>
          </p:nvPr>
        </p:nvSpPr>
        <p:spPr>
          <a:xfrm>
            <a:off x="7506629" y="1969475"/>
            <a:ext cx="3999001"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6" name="Shape 76"/>
          <p:cNvSpPr txBox="1">
            <a:spLocks noGrp="1"/>
          </p:cNvSpPr>
          <p:nvPr>
            <p:ph type="body" idx="4"/>
          </p:nvPr>
        </p:nvSpPr>
        <p:spPr>
          <a:xfrm>
            <a:off x="7166957" y="2545738"/>
            <a:ext cx="4338674" cy="335406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7" name="Shape 77"/>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Shape 78"/>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9" name="Shape 79"/>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0" name="Shape 80"/>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3" name="Shape 83"/>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4" name="Shape 84"/>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86" name="Shape 86"/>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Leeg">
    <p:spTree>
      <p:nvGrpSpPr>
        <p:cNvPr id="1" name="Shape 87"/>
        <p:cNvGrpSpPr/>
        <p:nvPr/>
      </p:nvGrpSpPr>
      <p:grpSpPr>
        <a:xfrm>
          <a:off x="0" y="0"/>
          <a:ext cx="0" cy="0"/>
          <a:chOff x="0" y="0"/>
          <a:chExt cx="0" cy="0"/>
        </a:xfrm>
      </p:grpSpPr>
      <p:sp>
        <p:nvSpPr>
          <p:cNvPr id="88" name="Shape 88"/>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9" name="Shape 89"/>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Shape 90"/>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Inhoud met bijschrif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589212" y="446088"/>
            <a:ext cx="3505199" cy="976312"/>
          </a:xfrm>
          <a:prstGeom prst="rect">
            <a:avLst/>
          </a:prstGeom>
          <a:noFill/>
          <a:ln>
            <a:noFill/>
          </a:ln>
        </p:spPr>
        <p:txBody>
          <a:bodyPr wrap="square" lIns="91425" tIns="91425" rIns="91425" bIns="91425" anchor="b" anchorCtr="0"/>
          <a:lstStyle>
            <a:lvl1pPr marL="0" marR="0" lvl="0" indent="0" algn="l" rtl="0">
              <a:spcBef>
                <a:spcPts val="0"/>
              </a:spcBef>
              <a:buClr>
                <a:srgbClr val="262626"/>
              </a:buClr>
              <a:buFont typeface="Century Gothic"/>
              <a:buNone/>
              <a:defRPr sz="2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4" name="Shape 94"/>
          <p:cNvSpPr txBox="1">
            <a:spLocks noGrp="1"/>
          </p:cNvSpPr>
          <p:nvPr>
            <p:ph type="body" idx="1"/>
          </p:nvPr>
        </p:nvSpPr>
        <p:spPr>
          <a:xfrm>
            <a:off x="6323012" y="446088"/>
            <a:ext cx="5181600" cy="5414963"/>
          </a:xfrm>
          <a:prstGeom prst="rect">
            <a:avLst/>
          </a:prstGeom>
          <a:noFill/>
          <a:ln>
            <a:noFill/>
          </a:ln>
        </p:spPr>
        <p:txBody>
          <a:bodyPr wrap="square" lIns="91425" tIns="91425" rIns="91425" bIns="91425" anchor="ctr"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95" name="Shape 95"/>
          <p:cNvSpPr txBox="1">
            <a:spLocks noGrp="1"/>
          </p:cNvSpPr>
          <p:nvPr>
            <p:ph type="body" idx="2"/>
          </p:nvPr>
        </p:nvSpPr>
        <p:spPr>
          <a:xfrm>
            <a:off x="2589212" y="1598613"/>
            <a:ext cx="3505199" cy="4262436"/>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96" name="Shape 96"/>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7" name="Shape 97"/>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8" name="Shape 98"/>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Afbeelding met bijschrif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589213" y="4800600"/>
            <a:ext cx="8915400" cy="566738"/>
          </a:xfrm>
          <a:prstGeom prst="rect">
            <a:avLst/>
          </a:prstGeom>
          <a:noFill/>
          <a:ln>
            <a:noFill/>
          </a:ln>
        </p:spPr>
        <p:txBody>
          <a:bodyPr wrap="square" lIns="91425" tIns="91425" rIns="91425" bIns="91425" anchor="b" anchorCtr="0"/>
          <a:lstStyle>
            <a:lvl1pPr marL="0" marR="0" lvl="0" indent="0" algn="l" rtl="0">
              <a:spcBef>
                <a:spcPts val="0"/>
              </a:spcBef>
              <a:buClr>
                <a:srgbClr val="262626"/>
              </a:buClr>
              <a:buFont typeface="Century Gothic"/>
              <a:buNone/>
              <a:defRPr sz="2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2" name="Shape 102"/>
          <p:cNvSpPr>
            <a:spLocks noGrp="1"/>
          </p:cNvSpPr>
          <p:nvPr>
            <p:ph type="pic" idx="2"/>
          </p:nvPr>
        </p:nvSpPr>
        <p:spPr>
          <a:xfrm>
            <a:off x="2589212" y="634965"/>
            <a:ext cx="8915400" cy="3854970"/>
          </a:xfrm>
          <a:prstGeom prst="rect">
            <a:avLst/>
          </a:prstGeom>
          <a:noFill/>
          <a:ln>
            <a:noFill/>
          </a:ln>
        </p:spPr>
        <p:txBody>
          <a:bodyPr wrap="square"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03" name="Shape 103"/>
          <p:cNvSpPr txBox="1">
            <a:spLocks noGrp="1"/>
          </p:cNvSpPr>
          <p:nvPr>
            <p:ph type="body" idx="1"/>
          </p:nvPr>
        </p:nvSpPr>
        <p:spPr>
          <a:xfrm>
            <a:off x="2589213" y="5367338"/>
            <a:ext cx="8915400" cy="493712"/>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4" name="Shape 104"/>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5" name="Shape 105"/>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6" name="Shape 106"/>
          <p:cNvSpPr/>
          <p:nvPr/>
        </p:nvSpPr>
        <p:spPr>
          <a:xfrm rot="10800000" flipH="1">
            <a:off x="-4189" y="491172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sldNum" idx="12"/>
          </p:nvPr>
        </p:nvSpPr>
        <p:spPr>
          <a:xfrm>
            <a:off x="531812" y="4983087"/>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5" cy="5654676"/>
          </a:xfrm>
        </p:grpSpPr>
        <p:sp>
          <p:nvSpPr>
            <p:cNvPr id="11" name="Shape 11"/>
            <p:cNvSpPr/>
            <p:nvPr/>
          </p:nvSpPr>
          <p:spPr>
            <a:xfrm>
              <a:off x="2487613" y="2284413"/>
              <a:ext cx="85725" cy="533400"/>
            </a:xfrm>
            <a:custGeom>
              <a:avLst/>
              <a:gdLst/>
              <a:ahLst/>
              <a:cxnLst/>
              <a:rect l="0" t="0" r="0" b="0"/>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2597151" y="2779713"/>
              <a:ext cx="550863" cy="1978025"/>
            </a:xfrm>
            <a:custGeom>
              <a:avLst/>
              <a:gdLst/>
              <a:ahLst/>
              <a:cxnLst/>
              <a:rect l="0" t="0" r="0" b="0"/>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3175001" y="4730750"/>
              <a:ext cx="519113" cy="1209675"/>
            </a:xfrm>
            <a:custGeom>
              <a:avLst/>
              <a:gdLst/>
              <a:ahLst/>
              <a:cxnLst/>
              <a:rect l="0" t="0" r="0" b="0"/>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3305176" y="5630863"/>
              <a:ext cx="146050" cy="309563"/>
            </a:xfrm>
            <a:custGeom>
              <a:avLst/>
              <a:gdLst/>
              <a:ahLst/>
              <a:cxnLst/>
              <a:rect l="0" t="0" r="0" b="0"/>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2573338" y="2817813"/>
              <a:ext cx="700088" cy="2835275"/>
            </a:xfrm>
            <a:custGeom>
              <a:avLst/>
              <a:gdLst/>
              <a:ahLst/>
              <a:cxnLst/>
              <a:rect l="0" t="0" r="0" b="0"/>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2506663" y="285750"/>
              <a:ext cx="90488" cy="2493963"/>
            </a:xfrm>
            <a:custGeom>
              <a:avLst/>
              <a:gdLst/>
              <a:ahLst/>
              <a:cxnLst/>
              <a:rect l="0" t="0" r="0" b="0"/>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4288" y="2598738"/>
              <a:ext cx="66675" cy="420688"/>
            </a:xfrm>
            <a:custGeom>
              <a:avLst/>
              <a:gdLst/>
              <a:ahLst/>
              <a:cxnLst/>
              <a:rect l="0" t="0" r="0" b="0"/>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3143251" y="4757738"/>
              <a:ext cx="161925" cy="873125"/>
            </a:xfrm>
            <a:custGeom>
              <a:avLst/>
              <a:gdLst/>
              <a:ahLst/>
              <a:cxnLst/>
              <a:rect l="0" t="0" r="0" b="0"/>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19" name="Shape 19"/>
            <p:cNvSpPr/>
            <p:nvPr/>
          </p:nvSpPr>
          <p:spPr>
            <a:xfrm>
              <a:off x="3148013" y="1282700"/>
              <a:ext cx="1768475" cy="3448050"/>
            </a:xfrm>
            <a:custGeom>
              <a:avLst/>
              <a:gdLst/>
              <a:ahLst/>
              <a:cxnLst/>
              <a:rect l="0" t="0" r="0" b="0"/>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3273426" y="5653088"/>
              <a:ext cx="138113" cy="287338"/>
            </a:xfrm>
            <a:custGeom>
              <a:avLst/>
              <a:gdLst/>
              <a:ahLst/>
              <a:cxnLst/>
              <a:rect l="0" t="0" r="0" b="0"/>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3143251" y="4656138"/>
              <a:ext cx="31750" cy="188913"/>
            </a:xfrm>
            <a:custGeom>
              <a:avLst/>
              <a:gdLst/>
              <a:ahLst/>
              <a:cxnLst/>
              <a:rect l="0" t="0" r="0" b="0"/>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3211513" y="5410200"/>
              <a:ext cx="203200" cy="530225"/>
            </a:xfrm>
            <a:custGeom>
              <a:avLst/>
              <a:gdLst/>
              <a:ahLst/>
              <a:cxnLst/>
              <a:rect l="0" t="0" r="0" b="0"/>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wrap="square" lIns="91425" tIns="91425" rIns="91425" bIns="91425" anchor="ctr" anchorCtr="0">
              <a:noAutofit/>
            </a:bodyPr>
            <a:lstStyle/>
            <a:p>
              <a:pPr lvl="0">
                <a:spcBef>
                  <a:spcPts val="0"/>
                </a:spcBef>
                <a:buNone/>
              </a:pPr>
              <a:endParaRPr/>
            </a:p>
          </p:txBody>
        </p:sp>
      </p:grpSp>
      <p:grpSp>
        <p:nvGrpSpPr>
          <p:cNvPr id="23" name="Shape 23"/>
          <p:cNvGrpSpPr/>
          <p:nvPr/>
        </p:nvGrpSpPr>
        <p:grpSpPr>
          <a:xfrm>
            <a:off x="27222" y="-786"/>
            <a:ext cx="2356674" cy="6854039"/>
            <a:chOff x="6627813" y="194833"/>
            <a:chExt cx="1952625" cy="5678918"/>
          </a:xfrm>
        </p:grpSpPr>
        <p:sp>
          <p:nvSpPr>
            <p:cNvPr id="24" name="Shape 24"/>
            <p:cNvSpPr/>
            <p:nvPr/>
          </p:nvSpPr>
          <p:spPr>
            <a:xfrm>
              <a:off x="6627813" y="194833"/>
              <a:ext cx="409575" cy="3646488"/>
            </a:xfrm>
            <a:custGeom>
              <a:avLst/>
              <a:gdLst/>
              <a:ahLst/>
              <a:cxnLst/>
              <a:rect l="0" t="0" r="0" b="0"/>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7061201" y="3771900"/>
              <a:ext cx="350838" cy="1309688"/>
            </a:xfrm>
            <a:custGeom>
              <a:avLst/>
              <a:gdLst/>
              <a:ahLst/>
              <a:cxnLst/>
              <a:rect l="0" t="0" r="0" b="0"/>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7439026" y="5053013"/>
              <a:ext cx="357188" cy="820738"/>
            </a:xfrm>
            <a:custGeom>
              <a:avLst/>
              <a:gdLst/>
              <a:ahLst/>
              <a:cxnLst/>
              <a:rect l="0" t="0" r="0" b="0"/>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7037388" y="3811588"/>
              <a:ext cx="457200" cy="1852613"/>
            </a:xfrm>
            <a:custGeom>
              <a:avLst/>
              <a:gdLst/>
              <a:ahLst/>
              <a:cxnLst/>
              <a:rect l="0" t="0" r="0" b="0"/>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6992938" y="1263650"/>
              <a:ext cx="144463" cy="2508250"/>
            </a:xfrm>
            <a:custGeom>
              <a:avLst/>
              <a:gdLst/>
              <a:ahLst/>
              <a:cxnLst/>
              <a:rect l="0" t="0" r="0" b="0"/>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7526338" y="5640388"/>
              <a:ext cx="111125" cy="233363"/>
            </a:xfrm>
            <a:custGeom>
              <a:avLst/>
              <a:gdLst/>
              <a:ahLst/>
              <a:cxnLst/>
              <a:rect l="0" t="0" r="0" b="0"/>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a:off x="7021513" y="3598863"/>
              <a:ext cx="68263" cy="423863"/>
            </a:xfrm>
            <a:custGeom>
              <a:avLst/>
              <a:gdLst/>
              <a:ahLst/>
              <a:cxnLst/>
              <a:rect l="0" t="0" r="0" b="0"/>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a:off x="7412038" y="2801938"/>
              <a:ext cx="1168400" cy="2251075"/>
            </a:xfrm>
            <a:custGeom>
              <a:avLst/>
              <a:gdLst/>
              <a:ahLst/>
              <a:cxnLst/>
              <a:rect l="0" t="0" r="0" b="0"/>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494588" y="5664200"/>
              <a:ext cx="100013" cy="209550"/>
            </a:xfrm>
            <a:custGeom>
              <a:avLst/>
              <a:gdLst/>
              <a:ahLst/>
              <a:cxnLst/>
              <a:rect l="0" t="0" r="0" b="0"/>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7412038" y="5081588"/>
              <a:ext cx="114300" cy="558800"/>
            </a:xfrm>
            <a:custGeom>
              <a:avLst/>
              <a:gdLst/>
              <a:ahLst/>
              <a:cxnLst/>
              <a:rect l="0" t="0" r="0" b="0"/>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7412038" y="4978400"/>
              <a:ext cx="31750" cy="188913"/>
            </a:xfrm>
            <a:custGeom>
              <a:avLst/>
              <a:gdLst/>
              <a:ahLst/>
              <a:cxnLst/>
              <a:rect l="0" t="0" r="0" b="0"/>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a:off x="7439026" y="5434013"/>
              <a:ext cx="174625" cy="439738"/>
            </a:xfrm>
            <a:custGeom>
              <a:avLst/>
              <a:gdLst/>
              <a:ahLst/>
              <a:cxnLst/>
              <a:rect l="0" t="0" r="0" b="0"/>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36" name="Shape 36"/>
          <p:cNvSpPr/>
          <p:nvPr/>
        </p:nvSpPr>
        <p:spPr>
          <a:xfrm>
            <a:off x="0" y="0"/>
            <a:ext cx="18288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8" name="Shape 38"/>
          <p:cNvSpPr txBox="1">
            <a:spLocks noGrp="1"/>
          </p:cNvSpPr>
          <p:nvPr>
            <p:ph type="body" idx="1"/>
          </p:nvPr>
        </p:nvSpPr>
        <p:spPr>
          <a:xfrm>
            <a:off x="2589212" y="2133600"/>
            <a:ext cx="8915400" cy="388620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Shape 40"/>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Shape 41"/>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nl-BE" sz="2000" b="0" i="0" u="none" strike="noStrike" cap="none">
                <a:solidFill>
                  <a:srgbClr val="FEFFFF"/>
                </a:solidFill>
                <a:latin typeface="Century Gothic"/>
                <a:ea typeface="Century Gothic"/>
                <a:cs typeface="Century Gothic"/>
                <a:sym typeface="Century Gothic"/>
              </a:rPr>
              <a:t>‹nr.›</a:t>
            </a:fld>
            <a:endParaRPr lang="nl-BE" sz="2000" b="0" i="0" u="none" strike="noStrike" cap="none">
              <a:solidFill>
                <a:srgbClr val="FEFFFF"/>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2589213" y="2514600"/>
            <a:ext cx="8915399" cy="2262781"/>
          </a:xfrm>
          <a:prstGeom prst="rect">
            <a:avLst/>
          </a:prstGeom>
          <a:noFill/>
          <a:ln>
            <a:noFill/>
          </a:ln>
        </p:spPr>
        <p:txBody>
          <a:bodyPr wrap="square" lIns="91425" tIns="45700" rIns="91425" bIns="45700" anchor="b" anchorCtr="0">
            <a:noAutofit/>
          </a:bodyPr>
          <a:lstStyle/>
          <a:p>
            <a:pPr lvl="0">
              <a:buSzPct val="25000"/>
            </a:pPr>
            <a:r>
              <a:rPr lang="nl-BE" dirty="0"/>
              <a:t>E-business: groepswerk</a:t>
            </a:r>
            <a:endParaRPr lang="nl-BE" sz="5400" b="0" i="0" u="none" strike="noStrike" cap="none" dirty="0">
              <a:solidFill>
                <a:srgbClr val="262626"/>
              </a:solidFill>
              <a:latin typeface="Century Gothic"/>
              <a:ea typeface="Century Gothic"/>
              <a:cs typeface="Century Gothic"/>
              <a:sym typeface="Century Gothic"/>
            </a:endParaRPr>
          </a:p>
        </p:txBody>
      </p:sp>
      <p:sp>
        <p:nvSpPr>
          <p:cNvPr id="169" name="Shape 169"/>
          <p:cNvSpPr txBox="1">
            <a:spLocks noGrp="1"/>
          </p:cNvSpPr>
          <p:nvPr>
            <p:ph type="subTitle" idx="1"/>
          </p:nvPr>
        </p:nvSpPr>
        <p:spPr>
          <a:xfrm>
            <a:off x="2589213" y="4777379"/>
            <a:ext cx="8915399" cy="1126283"/>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accent1"/>
              </a:buClr>
              <a:buSzPct val="25000"/>
              <a:buFont typeface="Noto Sans Symbols"/>
              <a:buNone/>
            </a:pPr>
            <a:r>
              <a:rPr lang="nl-BE" sz="1800" b="0" i="0" u="none" strike="noStrike" cap="none" dirty="0">
                <a:solidFill>
                  <a:srgbClr val="595959"/>
                </a:solidFill>
                <a:latin typeface="Century Gothic"/>
                <a:ea typeface="Century Gothic"/>
                <a:cs typeface="Century Gothic"/>
                <a:sym typeface="Century Gothic"/>
              </a:rPr>
              <a:t>Brandon </a:t>
            </a:r>
            <a:r>
              <a:rPr lang="nl-BE" sz="1800" b="0" i="0" u="none" strike="noStrike" cap="none" dirty="0" err="1">
                <a:solidFill>
                  <a:srgbClr val="595959"/>
                </a:solidFill>
                <a:latin typeface="Century Gothic"/>
                <a:ea typeface="Century Gothic"/>
                <a:cs typeface="Century Gothic"/>
                <a:sym typeface="Century Gothic"/>
              </a:rPr>
              <a:t>Raymaekers</a:t>
            </a:r>
            <a:endParaRPr lang="nl-BE" sz="1800" b="0" i="0" u="none" strike="noStrike" cap="none" dirty="0">
              <a:solidFill>
                <a:srgbClr val="595959"/>
              </a:solidFill>
              <a:latin typeface="Century Gothic"/>
              <a:ea typeface="Century Gothic"/>
              <a:cs typeface="Century Gothic"/>
              <a:sym typeface="Century Gothic"/>
            </a:endParaRPr>
          </a:p>
          <a:p>
            <a:pPr marL="0" marR="0" lvl="0" indent="0" algn="l" rtl="0">
              <a:spcBef>
                <a:spcPts val="0"/>
              </a:spcBef>
              <a:spcAft>
                <a:spcPts val="0"/>
              </a:spcAft>
              <a:buClr>
                <a:schemeClr val="accent1"/>
              </a:buClr>
              <a:buSzPct val="25000"/>
              <a:buFont typeface="Noto Sans Symbols"/>
              <a:buNone/>
            </a:pPr>
            <a:r>
              <a:rPr lang="nl-BE" dirty="0"/>
              <a:t>Koen Nolmans</a:t>
            </a:r>
          </a:p>
          <a:p>
            <a:pPr marL="0" marR="0" lvl="0" indent="0" algn="l" rtl="0">
              <a:spcBef>
                <a:spcPts val="0"/>
              </a:spcBef>
              <a:spcAft>
                <a:spcPts val="0"/>
              </a:spcAft>
              <a:buClr>
                <a:schemeClr val="accent1"/>
              </a:buClr>
              <a:buSzPct val="25000"/>
              <a:buFont typeface="Noto Sans Symbols"/>
              <a:buNone/>
            </a:pPr>
            <a:r>
              <a:rPr lang="nl-BE" sz="1800" b="0" i="0" u="none" strike="noStrike" cap="none" dirty="0">
                <a:solidFill>
                  <a:srgbClr val="595959"/>
                </a:solidFill>
                <a:latin typeface="Century Gothic"/>
                <a:ea typeface="Century Gothic"/>
                <a:cs typeface="Century Gothic"/>
                <a:sym typeface="Century Gothic"/>
              </a:rPr>
              <a:t>Bjorn </a:t>
            </a:r>
            <a:r>
              <a:rPr lang="nl-BE" sz="1800" b="0" i="0" u="none" strike="noStrike" cap="none" dirty="0" err="1">
                <a:solidFill>
                  <a:srgbClr val="595959"/>
                </a:solidFill>
                <a:latin typeface="Century Gothic"/>
                <a:ea typeface="Century Gothic"/>
                <a:cs typeface="Century Gothic"/>
                <a:sym typeface="Century Gothic"/>
              </a:rPr>
              <a:t>Pijpops</a:t>
            </a:r>
            <a:endParaRPr sz="1800" b="0" i="0" u="none" strike="noStrike" cap="none" dirty="0">
              <a:solidFill>
                <a:srgbClr val="595959"/>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FC6EF8-610F-4F9A-BF08-E887D38092D7}"/>
              </a:ext>
            </a:extLst>
          </p:cNvPr>
          <p:cNvSpPr>
            <a:spLocks noGrp="1"/>
          </p:cNvSpPr>
          <p:nvPr>
            <p:ph type="title"/>
          </p:nvPr>
        </p:nvSpPr>
        <p:spPr/>
        <p:txBody>
          <a:bodyPr/>
          <a:lstStyle/>
          <a:p>
            <a:r>
              <a:rPr lang="nl-BE" dirty="0"/>
              <a:t>Criteria goede website</a:t>
            </a:r>
          </a:p>
        </p:txBody>
      </p:sp>
      <p:sp>
        <p:nvSpPr>
          <p:cNvPr id="3" name="Tijdelijke aanduiding voor tekst 2">
            <a:extLst>
              <a:ext uri="{FF2B5EF4-FFF2-40B4-BE49-F238E27FC236}">
                <a16:creationId xmlns:a16="http://schemas.microsoft.com/office/drawing/2014/main" id="{5B6ECE5A-379B-4190-B22E-8230D66CF1E3}"/>
              </a:ext>
            </a:extLst>
          </p:cNvPr>
          <p:cNvSpPr>
            <a:spLocks noGrp="1"/>
          </p:cNvSpPr>
          <p:nvPr>
            <p:ph type="body" idx="1"/>
          </p:nvPr>
        </p:nvSpPr>
        <p:spPr/>
        <p:txBody>
          <a:bodyPr/>
          <a:lstStyle/>
          <a:p>
            <a:r>
              <a:rPr lang="nl-BE" dirty="0"/>
              <a:t>Content</a:t>
            </a:r>
          </a:p>
          <a:p>
            <a:r>
              <a:rPr lang="nl-BE" dirty="0" err="1"/>
              <a:t>Usability</a:t>
            </a:r>
            <a:endParaRPr lang="nl-BE" dirty="0"/>
          </a:p>
          <a:p>
            <a:r>
              <a:rPr lang="nl-BE" dirty="0"/>
              <a:t>Webdesign</a:t>
            </a:r>
          </a:p>
          <a:p>
            <a:r>
              <a:rPr lang="nl-BE" dirty="0"/>
              <a:t>Techniek</a:t>
            </a:r>
          </a:p>
          <a:p>
            <a:endParaRPr lang="nl-BE" dirty="0"/>
          </a:p>
        </p:txBody>
      </p:sp>
      <p:pic>
        <p:nvPicPr>
          <p:cNvPr id="2050" name="Picture 2" descr="Afbeeldingsresultaat voor criteria check marks">
            <a:extLst>
              <a:ext uri="{FF2B5EF4-FFF2-40B4-BE49-F238E27FC236}">
                <a16:creationId xmlns:a16="http://schemas.microsoft.com/office/drawing/2014/main" id="{4529D26C-56DA-4685-85CB-AB7E28AAE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070" y="19050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96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592925" y="624110"/>
            <a:ext cx="8911687" cy="1280890"/>
          </a:xfrm>
          <a:prstGeom prst="rect">
            <a:avLst/>
          </a:prstGeom>
          <a:noFill/>
          <a:ln>
            <a:noFill/>
          </a:ln>
        </p:spPr>
        <p:txBody>
          <a:bodyPr wrap="square" lIns="91425" tIns="45700" rIns="91425" bIns="45700" anchor="t" anchorCtr="0">
            <a:noAutofit/>
          </a:bodyPr>
          <a:lstStyle/>
          <a:p>
            <a:pPr marL="0" marR="0" lvl="0" indent="0" rtl="0">
              <a:spcBef>
                <a:spcPts val="0"/>
              </a:spcBef>
              <a:buClr>
                <a:srgbClr val="262626"/>
              </a:buClr>
              <a:buSzPct val="25000"/>
              <a:buFont typeface="Century Gothic"/>
              <a:buNone/>
            </a:pPr>
            <a:r>
              <a:rPr lang="nl-BE" sz="3600" b="0" i="0" u="none" strike="noStrike" cap="none" dirty="0">
                <a:solidFill>
                  <a:srgbClr val="262626"/>
                </a:solidFill>
                <a:latin typeface="Century Gothic"/>
                <a:ea typeface="Century Gothic"/>
                <a:cs typeface="Century Gothic"/>
                <a:sym typeface="Century Gothic"/>
              </a:rPr>
              <a:t>“Goede” website</a:t>
            </a:r>
          </a:p>
        </p:txBody>
      </p:sp>
      <p:sp>
        <p:nvSpPr>
          <p:cNvPr id="176" name="Shape 176"/>
          <p:cNvSpPr txBox="1">
            <a:spLocks noGrp="1"/>
          </p:cNvSpPr>
          <p:nvPr>
            <p:ph type="body" idx="1"/>
          </p:nvPr>
        </p:nvSpPr>
        <p:spPr>
          <a:xfrm>
            <a:off x="2589212" y="2133600"/>
            <a:ext cx="8915400" cy="3777600"/>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nl-BE" sz="1800" b="0" i="0" u="none" strike="noStrike" cap="none" dirty="0">
                <a:solidFill>
                  <a:srgbClr val="3F3F3F"/>
                </a:solidFill>
                <a:latin typeface="Century Gothic"/>
                <a:ea typeface="Century Gothic"/>
                <a:cs typeface="Century Gothic"/>
                <a:sym typeface="Century Gothic"/>
              </a:rPr>
              <a:t>Gamma</a:t>
            </a:r>
          </a:p>
          <a:p>
            <a:pPr marL="342900" marR="0" lvl="0" indent="-342900" algn="l" rtl="0">
              <a:spcBef>
                <a:spcPts val="1000"/>
              </a:spcBef>
              <a:spcAft>
                <a:spcPts val="0"/>
              </a:spcAft>
              <a:buClr>
                <a:schemeClr val="accent1"/>
              </a:buClr>
              <a:buSzPct val="100000"/>
              <a:buFont typeface="Noto Sans Symbols"/>
              <a:buChar char="•"/>
            </a:pPr>
            <a:r>
              <a:rPr lang="nl-BE" sz="1800" b="0" i="0" u="none" strike="noStrike" cap="none" dirty="0">
                <a:solidFill>
                  <a:srgbClr val="3F3F3F"/>
                </a:solidFill>
                <a:latin typeface="Century Gothic"/>
                <a:ea typeface="Century Gothic"/>
                <a:cs typeface="Century Gothic"/>
                <a:sym typeface="Century Gothic"/>
              </a:rPr>
              <a:t>Vlotte indeling</a:t>
            </a:r>
          </a:p>
          <a:p>
            <a:pPr marL="342900" marR="0" lvl="0" indent="-342900" algn="l" rtl="0">
              <a:spcBef>
                <a:spcPts val="1000"/>
              </a:spcBef>
              <a:spcAft>
                <a:spcPts val="0"/>
              </a:spcAft>
              <a:buClr>
                <a:schemeClr val="accent1"/>
              </a:buClr>
              <a:buSzPct val="100000"/>
              <a:buFont typeface="Noto Sans Symbols"/>
              <a:buChar char="•"/>
            </a:pPr>
            <a:r>
              <a:rPr lang="nl-BE" dirty="0"/>
              <a:t>Call-</a:t>
            </a:r>
            <a:r>
              <a:rPr lang="nl-BE" dirty="0" err="1"/>
              <a:t>to</a:t>
            </a:r>
            <a:r>
              <a:rPr lang="nl-BE" dirty="0"/>
              <a:t>-action buttons</a:t>
            </a:r>
          </a:p>
          <a:p>
            <a:pPr marL="342900" marR="0" lvl="0" indent="-342900" algn="l" rtl="0">
              <a:spcBef>
                <a:spcPts val="1000"/>
              </a:spcBef>
              <a:spcAft>
                <a:spcPts val="0"/>
              </a:spcAft>
              <a:buClr>
                <a:schemeClr val="accent1"/>
              </a:buClr>
              <a:buSzPct val="100000"/>
              <a:buFont typeface="Noto Sans Symbols"/>
              <a:buChar char="•"/>
            </a:pPr>
            <a:r>
              <a:rPr lang="nl-BE" sz="1800" b="0" i="0" u="none" strike="noStrike" cap="none" dirty="0">
                <a:solidFill>
                  <a:srgbClr val="3F3F3F"/>
                </a:solidFill>
                <a:latin typeface="Century Gothic"/>
                <a:ea typeface="Century Gothic"/>
                <a:cs typeface="Century Gothic"/>
                <a:sym typeface="Century Gothic"/>
              </a:rPr>
              <a:t>Zoekfunctie</a:t>
            </a:r>
          </a:p>
          <a:p>
            <a:pPr marL="342900" marR="0" lvl="0" indent="-342900" algn="l" rtl="0">
              <a:spcBef>
                <a:spcPts val="1000"/>
              </a:spcBef>
              <a:spcAft>
                <a:spcPts val="0"/>
              </a:spcAft>
              <a:buClr>
                <a:schemeClr val="accent1"/>
              </a:buClr>
              <a:buSzPct val="100000"/>
              <a:buFont typeface="Noto Sans Symbols"/>
              <a:buChar char="•"/>
            </a:pPr>
            <a:r>
              <a:rPr lang="nl-BE" dirty="0"/>
              <a:t>Winkels</a:t>
            </a:r>
          </a:p>
          <a:p>
            <a:pPr marL="342900" marR="0" lvl="0" indent="-342900" algn="l" rtl="0">
              <a:spcBef>
                <a:spcPts val="1000"/>
              </a:spcBef>
              <a:spcAft>
                <a:spcPts val="0"/>
              </a:spcAft>
              <a:buClr>
                <a:schemeClr val="accent1"/>
              </a:buClr>
              <a:buSzPct val="100000"/>
              <a:buFont typeface="Noto Sans Symbols"/>
              <a:buChar char="•"/>
            </a:pPr>
            <a:r>
              <a:rPr lang="nl-BE" sz="1800" b="0" i="0" u="none" strike="noStrike" cap="none" dirty="0">
                <a:solidFill>
                  <a:srgbClr val="3F3F3F"/>
                </a:solidFill>
                <a:latin typeface="Century Gothic"/>
                <a:ea typeface="Century Gothic"/>
                <a:cs typeface="Century Gothic"/>
                <a:sym typeface="Century Gothic"/>
              </a:rPr>
              <a:t>FA</a:t>
            </a:r>
            <a:r>
              <a:rPr lang="nl-BE" dirty="0"/>
              <a:t>Q’s</a:t>
            </a:r>
          </a:p>
          <a:p>
            <a:pPr marL="342900" marR="0" lvl="0" indent="-342900" algn="l" rtl="0">
              <a:spcBef>
                <a:spcPts val="1000"/>
              </a:spcBef>
              <a:spcAft>
                <a:spcPts val="0"/>
              </a:spcAft>
              <a:buClr>
                <a:schemeClr val="accent1"/>
              </a:buClr>
              <a:buSzPct val="100000"/>
              <a:buFont typeface="Noto Sans Symbols"/>
              <a:buChar char="•"/>
            </a:pPr>
            <a:r>
              <a:rPr lang="nl-BE" sz="1800" b="0" i="0" u="none" strike="noStrike" cap="none" dirty="0">
                <a:solidFill>
                  <a:srgbClr val="3F3F3F"/>
                </a:solidFill>
                <a:latin typeface="Century Gothic"/>
                <a:ea typeface="Century Gothic"/>
                <a:cs typeface="Century Gothic"/>
                <a:sym typeface="Century Gothic"/>
              </a:rPr>
              <a:t>Contact</a:t>
            </a:r>
          </a:p>
          <a:p>
            <a:pPr marL="342900" marR="0" lvl="0" indent="-342900" algn="l" rtl="0">
              <a:spcBef>
                <a:spcPts val="1000"/>
              </a:spcBef>
              <a:spcAft>
                <a:spcPts val="0"/>
              </a:spcAft>
              <a:buClr>
                <a:schemeClr val="accent1"/>
              </a:buClr>
              <a:buSzPct val="100000"/>
              <a:buFont typeface="Noto Sans Symbols"/>
              <a:buChar char="•"/>
            </a:pPr>
            <a:r>
              <a:rPr lang="nl-BE" dirty="0"/>
              <a:t>Handleiding</a:t>
            </a:r>
          </a:p>
          <a:p>
            <a:pPr marL="342900" marR="0" lvl="0" indent="-342900" algn="l" rtl="0">
              <a:spcBef>
                <a:spcPts val="1000"/>
              </a:spcBef>
              <a:spcAft>
                <a:spcPts val="0"/>
              </a:spcAft>
              <a:buClr>
                <a:schemeClr val="accent1"/>
              </a:buClr>
              <a:buSzPct val="100000"/>
              <a:buFont typeface="Noto Sans Symbols"/>
              <a:buChar char="•"/>
            </a:pPr>
            <a:r>
              <a:rPr lang="nl-BE" sz="1800" b="0" i="0" u="none" strike="noStrike" cap="none" dirty="0">
                <a:solidFill>
                  <a:srgbClr val="3F3F3F"/>
                </a:solidFill>
                <a:latin typeface="Century Gothic"/>
                <a:ea typeface="Century Gothic"/>
                <a:cs typeface="Century Gothic"/>
                <a:sym typeface="Century Gothic"/>
              </a:rPr>
              <a:t>Sociale media</a:t>
            </a:r>
          </a:p>
          <a:p>
            <a:pPr marL="342900" marR="0" lvl="0" indent="-342900" algn="l" rtl="0">
              <a:spcBef>
                <a:spcPts val="1000"/>
              </a:spcBef>
              <a:spcAft>
                <a:spcPts val="0"/>
              </a:spcAft>
              <a:buClr>
                <a:schemeClr val="accent1"/>
              </a:buClr>
              <a:buSzPct val="100000"/>
              <a:buFont typeface="Noto Sans Symbols"/>
              <a:buChar char="•"/>
            </a:pPr>
            <a:r>
              <a:rPr lang="nl-BE" dirty="0"/>
              <a:t>Laadtijd </a:t>
            </a:r>
            <a:endParaRPr lang="nl-BE" sz="1800" b="0" i="0" u="none" strike="noStrike" cap="none" dirty="0">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100000"/>
              <a:buFont typeface="Noto Sans Symbols"/>
              <a:buChar char="•"/>
            </a:pPr>
            <a:endParaRPr lang="nl-BE" sz="1800" b="0" i="0" u="none" strike="noStrike" cap="none" dirty="0">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100000"/>
              <a:buFont typeface="Noto Sans Symbols"/>
              <a:buChar char="•"/>
            </a:pPr>
            <a:endParaRPr lang="nl-BE" sz="1800" b="0" i="0" u="none" strike="noStrike" cap="none" dirty="0">
              <a:solidFill>
                <a:srgbClr val="3F3F3F"/>
              </a:solidFill>
              <a:latin typeface="Century Gothic"/>
              <a:ea typeface="Century Gothic"/>
              <a:cs typeface="Century Gothic"/>
              <a:sym typeface="Century Gothic"/>
            </a:endParaRPr>
          </a:p>
          <a:p>
            <a:pPr marL="342900" marR="0" lvl="0" indent="-342900" algn="l"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99245C-96FB-4AC8-BA24-A32A5DC570EC}"/>
              </a:ext>
            </a:extLst>
          </p:cNvPr>
          <p:cNvSpPr>
            <a:spLocks noGrp="1"/>
          </p:cNvSpPr>
          <p:nvPr>
            <p:ph type="title"/>
          </p:nvPr>
        </p:nvSpPr>
        <p:spPr/>
        <p:txBody>
          <a:bodyPr/>
          <a:lstStyle/>
          <a:p>
            <a:r>
              <a:rPr lang="nl-BE" dirty="0"/>
              <a:t>SEO GAMMA</a:t>
            </a:r>
          </a:p>
        </p:txBody>
      </p:sp>
      <p:sp>
        <p:nvSpPr>
          <p:cNvPr id="3" name="Tijdelijke aanduiding voor inhoud 2">
            <a:extLst>
              <a:ext uri="{FF2B5EF4-FFF2-40B4-BE49-F238E27FC236}">
                <a16:creationId xmlns:a16="http://schemas.microsoft.com/office/drawing/2014/main" id="{255484DE-BB4D-4EA3-B06F-FF16859922BA}"/>
              </a:ext>
            </a:extLst>
          </p:cNvPr>
          <p:cNvSpPr>
            <a:spLocks noGrp="1"/>
          </p:cNvSpPr>
          <p:nvPr>
            <p:ph idx="1"/>
          </p:nvPr>
        </p:nvSpPr>
        <p:spPr/>
        <p:txBody>
          <a:bodyPr/>
          <a:lstStyle/>
          <a:p>
            <a:r>
              <a:rPr lang="nl-BE" dirty="0">
                <a:latin typeface="Century Gothic" panose="020B0502020202020204" pitchFamily="34" charset="0"/>
                <a:cs typeface="Calibri" panose="020F0502020204030204" pitchFamily="34" charset="0"/>
              </a:rPr>
              <a:t>Analyse bezoekers</a:t>
            </a:r>
          </a:p>
          <a:p>
            <a:r>
              <a:rPr lang="nl-BE" dirty="0">
                <a:latin typeface="Century Gothic" panose="020B0502020202020204" pitchFamily="34" charset="0"/>
                <a:cs typeface="Calibri" panose="020F0502020204030204" pitchFamily="34" charset="0"/>
              </a:rPr>
              <a:t>META </a:t>
            </a:r>
            <a:r>
              <a:rPr lang="nl-BE" dirty="0" err="1">
                <a:latin typeface="Century Gothic" panose="020B0502020202020204" pitchFamily="34" charset="0"/>
                <a:cs typeface="Calibri" panose="020F0502020204030204" pitchFamily="34" charset="0"/>
              </a:rPr>
              <a:t>Description</a:t>
            </a:r>
            <a:endParaRPr lang="nl-BE" dirty="0">
              <a:latin typeface="Century Gothic" panose="020B0502020202020204" pitchFamily="34" charset="0"/>
              <a:cs typeface="Calibri" panose="020F0502020204030204" pitchFamily="34" charset="0"/>
            </a:endParaRPr>
          </a:p>
          <a:p>
            <a:r>
              <a:rPr lang="nl-BE" dirty="0">
                <a:latin typeface="Century Gothic" panose="020B0502020202020204" pitchFamily="34" charset="0"/>
                <a:cs typeface="Calibri" panose="020F0502020204030204" pitchFamily="34" charset="0"/>
              </a:rPr>
              <a:t>Fouten in code</a:t>
            </a:r>
          </a:p>
          <a:p>
            <a:r>
              <a:rPr lang="nl-BE" dirty="0">
                <a:latin typeface="Century Gothic" panose="020B0502020202020204" pitchFamily="34" charset="0"/>
                <a:cs typeface="Calibri" panose="020F0502020204030204" pitchFamily="34" charset="0"/>
              </a:rPr>
              <a:t>GZIP</a:t>
            </a:r>
          </a:p>
          <a:p>
            <a:r>
              <a:rPr lang="nl-BE" dirty="0">
                <a:latin typeface="Century Gothic" panose="020B0502020202020204" pitchFamily="34" charset="0"/>
                <a:cs typeface="Calibri" panose="020F0502020204030204" pitchFamily="34" charset="0"/>
              </a:rPr>
              <a:t>Ranking Alexa</a:t>
            </a:r>
          </a:p>
          <a:p>
            <a:r>
              <a:rPr lang="nl-BE" dirty="0">
                <a:latin typeface="Century Gothic" panose="020B0502020202020204" pitchFamily="34" charset="0"/>
                <a:cs typeface="Calibri" panose="020F0502020204030204" pitchFamily="34" charset="0"/>
              </a:rPr>
              <a:t>Headers</a:t>
            </a:r>
          </a:p>
          <a:p>
            <a:r>
              <a:rPr lang="nl-BE" dirty="0">
                <a:latin typeface="Century Gothic" panose="020B0502020202020204" pitchFamily="34" charset="0"/>
                <a:cs typeface="Calibri" panose="020F0502020204030204" pitchFamily="34" charset="0"/>
              </a:rPr>
              <a:t>Sociale media (Facebook)</a:t>
            </a:r>
          </a:p>
          <a:p>
            <a:r>
              <a:rPr lang="nl-BE" dirty="0">
                <a:latin typeface="Century Gothic" panose="020B0502020202020204" pitchFamily="34" charset="0"/>
                <a:cs typeface="Calibri" panose="020F0502020204030204" pitchFamily="34" charset="0"/>
              </a:rPr>
              <a:t>Gebruiksvriendelijke </a:t>
            </a:r>
            <a:r>
              <a:rPr lang="nl-BE" dirty="0" err="1">
                <a:latin typeface="Century Gothic" panose="020B0502020202020204" pitchFamily="34" charset="0"/>
                <a:cs typeface="Calibri" panose="020F0502020204030204" pitchFamily="34" charset="0"/>
              </a:rPr>
              <a:t>URLs</a:t>
            </a:r>
            <a:endParaRPr lang="nl-BE" dirty="0">
              <a:latin typeface="Century Gothic" panose="020B0502020202020204" pitchFamily="34" charset="0"/>
              <a:cs typeface="Calibri" panose="020F0502020204030204" pitchFamily="34" charset="0"/>
            </a:endParaRPr>
          </a:p>
        </p:txBody>
      </p:sp>
      <p:pic>
        <p:nvPicPr>
          <p:cNvPr id="4" name="Afbeelding 3">
            <a:extLst>
              <a:ext uri="{FF2B5EF4-FFF2-40B4-BE49-F238E27FC236}">
                <a16:creationId xmlns:a16="http://schemas.microsoft.com/office/drawing/2014/main" id="{D7FE8F61-246D-499C-9133-665940E47190}"/>
              </a:ext>
            </a:extLst>
          </p:cNvPr>
          <p:cNvPicPr>
            <a:picLocks noChangeAspect="1"/>
          </p:cNvPicPr>
          <p:nvPr/>
        </p:nvPicPr>
        <p:blipFill>
          <a:blip r:embed="rId3"/>
          <a:stretch>
            <a:fillRect/>
          </a:stretch>
        </p:blipFill>
        <p:spPr>
          <a:xfrm>
            <a:off x="6499677" y="1093253"/>
            <a:ext cx="5004935" cy="4817969"/>
          </a:xfrm>
          <a:prstGeom prst="rect">
            <a:avLst/>
          </a:prstGeom>
        </p:spPr>
      </p:pic>
    </p:spTree>
    <p:extLst>
      <p:ext uri="{BB962C8B-B14F-4D97-AF65-F5344CB8AC3E}">
        <p14:creationId xmlns:p14="http://schemas.microsoft.com/office/powerpoint/2010/main" val="228742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592925" y="624110"/>
            <a:ext cx="8911800" cy="1281000"/>
          </a:xfrm>
          <a:prstGeom prst="rect">
            <a:avLst/>
          </a:prstGeom>
        </p:spPr>
        <p:txBody>
          <a:bodyPr wrap="square" lIns="91425" tIns="91425" rIns="91425" bIns="91425" anchor="t" anchorCtr="0">
            <a:noAutofit/>
          </a:bodyPr>
          <a:lstStyle/>
          <a:p>
            <a:pPr lvl="0">
              <a:spcBef>
                <a:spcPts val="0"/>
              </a:spcBef>
              <a:buNone/>
            </a:pPr>
            <a:r>
              <a:rPr lang="nl-BE" dirty="0"/>
              <a:t>“Slechte” website</a:t>
            </a:r>
          </a:p>
        </p:txBody>
      </p:sp>
      <p:sp>
        <p:nvSpPr>
          <p:cNvPr id="183" name="Shape 183"/>
          <p:cNvSpPr txBox="1">
            <a:spLocks noGrp="1"/>
          </p:cNvSpPr>
          <p:nvPr>
            <p:ph type="body" idx="1"/>
          </p:nvPr>
        </p:nvSpPr>
        <p:spPr>
          <a:xfrm>
            <a:off x="2591137" y="2106875"/>
            <a:ext cx="8915400" cy="3777600"/>
          </a:xfrm>
          <a:prstGeom prst="rect">
            <a:avLst/>
          </a:prstGeom>
        </p:spPr>
        <p:txBody>
          <a:bodyPr wrap="square" lIns="91425" tIns="91425" rIns="91425" bIns="91425" anchor="t" anchorCtr="0">
            <a:noAutofit/>
          </a:bodyPr>
          <a:lstStyle/>
          <a:p>
            <a:pPr indent="-342900"/>
            <a:r>
              <a:rPr lang="nl-BE" dirty="0"/>
              <a:t>Tuinbeelden Nijs</a:t>
            </a:r>
          </a:p>
          <a:p>
            <a:pPr indent="-342900"/>
            <a:r>
              <a:rPr lang="nl-BE" dirty="0"/>
              <a:t>Lay-out</a:t>
            </a:r>
          </a:p>
          <a:p>
            <a:pPr indent="-342900"/>
            <a:r>
              <a:rPr lang="nl-BE" dirty="0"/>
              <a:t>Spelfouten</a:t>
            </a:r>
          </a:p>
          <a:p>
            <a:pPr indent="-342900"/>
            <a:r>
              <a:rPr lang="nl-BE" dirty="0"/>
              <a:t>Winkelwagen</a:t>
            </a:r>
          </a:p>
          <a:p>
            <a:pPr indent="-342900"/>
            <a:r>
              <a:rPr lang="nl-BE" dirty="0"/>
              <a:t>Live Chat</a:t>
            </a:r>
          </a:p>
          <a:p>
            <a:pPr indent="-342900"/>
            <a:r>
              <a:rPr lang="nl-BE" dirty="0"/>
              <a:t>Betaalmogelijkheden</a:t>
            </a:r>
          </a:p>
          <a:p>
            <a:pPr indent="-342900"/>
            <a:r>
              <a:rPr lang="nl-BE" dirty="0"/>
              <a:t>FAQ</a:t>
            </a:r>
          </a:p>
          <a:p>
            <a:pPr indent="-342900"/>
            <a:r>
              <a:rPr lang="nl-BE" dirty="0"/>
              <a:t>Meerdere talen</a:t>
            </a:r>
          </a:p>
          <a:p>
            <a:pPr indent="-342900"/>
            <a:r>
              <a:rPr lang="nl-BE" dirty="0"/>
              <a:t>Vlotte laadtijd</a:t>
            </a:r>
          </a:p>
          <a:p>
            <a:pPr indent="-342900"/>
            <a:r>
              <a:rPr lang="nl-BE" dirty="0"/>
              <a:t>Hoedje af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9DB90C-0037-4F54-8731-F37A53DB14C9}"/>
              </a:ext>
            </a:extLst>
          </p:cNvPr>
          <p:cNvSpPr>
            <a:spLocks noGrp="1"/>
          </p:cNvSpPr>
          <p:nvPr>
            <p:ph type="title"/>
          </p:nvPr>
        </p:nvSpPr>
        <p:spPr/>
        <p:txBody>
          <a:bodyPr/>
          <a:lstStyle/>
          <a:p>
            <a:r>
              <a:rPr lang="nl-BE" dirty="0"/>
              <a:t>SEO </a:t>
            </a:r>
            <a:r>
              <a:rPr lang="nl-BE" dirty="0" err="1"/>
              <a:t>TuinbeeldenNijs</a:t>
            </a:r>
            <a:endParaRPr lang="nl-BE" dirty="0"/>
          </a:p>
        </p:txBody>
      </p:sp>
      <p:sp>
        <p:nvSpPr>
          <p:cNvPr id="3" name="Tijdelijke aanduiding voor inhoud 2">
            <a:extLst>
              <a:ext uri="{FF2B5EF4-FFF2-40B4-BE49-F238E27FC236}">
                <a16:creationId xmlns:a16="http://schemas.microsoft.com/office/drawing/2014/main" id="{FAD1D0EE-4B1D-467A-9762-4247C2A8B76A}"/>
              </a:ext>
            </a:extLst>
          </p:cNvPr>
          <p:cNvSpPr>
            <a:spLocks noGrp="1"/>
          </p:cNvSpPr>
          <p:nvPr>
            <p:ph idx="1"/>
          </p:nvPr>
        </p:nvSpPr>
        <p:spPr/>
        <p:txBody>
          <a:bodyPr/>
          <a:lstStyle/>
          <a:p>
            <a:r>
              <a:rPr lang="nl-BE" dirty="0">
                <a:latin typeface="Century Gothic" panose="020B0502020202020204" pitchFamily="34" charset="0"/>
                <a:cs typeface="Calibri" panose="020F0502020204030204" pitchFamily="34" charset="0"/>
                <a:sym typeface="Wingdings" panose="05000000000000000000" pitchFamily="2" charset="2"/>
              </a:rPr>
              <a:t>Sociale media</a:t>
            </a:r>
          </a:p>
          <a:p>
            <a:r>
              <a:rPr lang="nl-BE" dirty="0">
                <a:latin typeface="Century Gothic" panose="020B0502020202020204" pitchFamily="34" charset="0"/>
                <a:cs typeface="Calibri" panose="020F0502020204030204" pitchFamily="34" charset="0"/>
                <a:sym typeface="Wingdings" panose="05000000000000000000" pitchFamily="2" charset="2"/>
              </a:rPr>
              <a:t>Optimalisatie printen</a:t>
            </a:r>
          </a:p>
          <a:p>
            <a:r>
              <a:rPr lang="nl-BE" dirty="0">
                <a:latin typeface="Century Gothic" panose="020B0502020202020204" pitchFamily="34" charset="0"/>
                <a:cs typeface="Calibri" panose="020F0502020204030204" pitchFamily="34" charset="0"/>
                <a:sym typeface="Wingdings" panose="05000000000000000000" pitchFamily="2" charset="2"/>
              </a:rPr>
              <a:t>Twitter</a:t>
            </a:r>
          </a:p>
          <a:p>
            <a:r>
              <a:rPr lang="nl-BE" dirty="0">
                <a:latin typeface="Century Gothic" panose="020B0502020202020204" pitchFamily="34" charset="0"/>
                <a:cs typeface="Calibri" panose="020F0502020204030204" pitchFamily="34" charset="0"/>
                <a:sym typeface="Wingdings" panose="05000000000000000000" pitchFamily="2" charset="2"/>
              </a:rPr>
              <a:t>Alexa Ranking</a:t>
            </a:r>
          </a:p>
          <a:p>
            <a:r>
              <a:rPr lang="nl-BE" dirty="0">
                <a:latin typeface="Century Gothic" panose="020B0502020202020204" pitchFamily="34" charset="0"/>
                <a:cs typeface="Calibri" panose="020F0502020204030204" pitchFamily="34" charset="0"/>
                <a:sym typeface="Wingdings" panose="05000000000000000000" pitchFamily="2" charset="2"/>
              </a:rPr>
              <a:t>Minder fouten code</a:t>
            </a:r>
          </a:p>
          <a:p>
            <a:r>
              <a:rPr lang="nl-BE" dirty="0">
                <a:latin typeface="Century Gothic" panose="020B0502020202020204" pitchFamily="34" charset="0"/>
                <a:cs typeface="Calibri" panose="020F0502020204030204" pitchFamily="34" charset="0"/>
                <a:sym typeface="Wingdings" panose="05000000000000000000" pitchFamily="2" charset="2"/>
              </a:rPr>
              <a:t>221 woorden / pagina</a:t>
            </a:r>
          </a:p>
          <a:p>
            <a:r>
              <a:rPr lang="nl-BE" dirty="0">
                <a:latin typeface="Century Gothic" panose="020B0502020202020204" pitchFamily="34" charset="0"/>
                <a:cs typeface="Calibri" panose="020F0502020204030204" pitchFamily="34" charset="0"/>
                <a:sym typeface="Wingdings" panose="05000000000000000000" pitchFamily="2" charset="2"/>
              </a:rPr>
              <a:t>Zwakke titels</a:t>
            </a:r>
          </a:p>
          <a:p>
            <a:r>
              <a:rPr lang="nl-BE" dirty="0">
                <a:latin typeface="Century Gothic" panose="020B0502020202020204" pitchFamily="34" charset="0"/>
                <a:cs typeface="Calibri" panose="020F0502020204030204" pitchFamily="34" charset="0"/>
              </a:rPr>
              <a:t>Tuinbeelden-Nijs /polyester beelden &amp; tuinbeelden &amp; brievenbussen - Tuinbeelden-Nijs</a:t>
            </a:r>
          </a:p>
          <a:p>
            <a:pPr marL="0" indent="0">
              <a:buNone/>
            </a:pPr>
            <a:endParaRPr lang="nl-BE" dirty="0">
              <a:sym typeface="Wingdings" panose="05000000000000000000" pitchFamily="2" charset="2"/>
            </a:endParaRPr>
          </a:p>
        </p:txBody>
      </p:sp>
      <p:pic>
        <p:nvPicPr>
          <p:cNvPr id="4" name="Afbeelding 3">
            <a:extLst>
              <a:ext uri="{FF2B5EF4-FFF2-40B4-BE49-F238E27FC236}">
                <a16:creationId xmlns:a16="http://schemas.microsoft.com/office/drawing/2014/main" id="{B1F16D23-6B56-4E21-B2A8-B2E99EAC06F0}"/>
              </a:ext>
            </a:extLst>
          </p:cNvPr>
          <p:cNvPicPr>
            <a:picLocks noChangeAspect="1"/>
          </p:cNvPicPr>
          <p:nvPr/>
        </p:nvPicPr>
        <p:blipFill>
          <a:blip r:embed="rId3"/>
          <a:stretch>
            <a:fillRect/>
          </a:stretch>
        </p:blipFill>
        <p:spPr>
          <a:xfrm>
            <a:off x="7329301" y="450988"/>
            <a:ext cx="4759606" cy="4526944"/>
          </a:xfrm>
          <a:prstGeom prst="rect">
            <a:avLst/>
          </a:prstGeom>
        </p:spPr>
      </p:pic>
    </p:spTree>
    <p:extLst>
      <p:ext uri="{BB962C8B-B14F-4D97-AF65-F5344CB8AC3E}">
        <p14:creationId xmlns:p14="http://schemas.microsoft.com/office/powerpoint/2010/main" val="117484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C33B9-2A11-4366-9690-DADD8E8345A1}"/>
              </a:ext>
            </a:extLst>
          </p:cNvPr>
          <p:cNvSpPr>
            <a:spLocks noGrp="1"/>
          </p:cNvSpPr>
          <p:nvPr>
            <p:ph type="title"/>
          </p:nvPr>
        </p:nvSpPr>
        <p:spPr/>
        <p:txBody>
          <a:bodyPr/>
          <a:lstStyle/>
          <a:p>
            <a:r>
              <a:rPr lang="nl-BE" dirty="0"/>
              <a:t>Conclusie</a:t>
            </a:r>
          </a:p>
        </p:txBody>
      </p:sp>
      <p:sp>
        <p:nvSpPr>
          <p:cNvPr id="3" name="Tijdelijke aanduiding voor tekst 2">
            <a:extLst>
              <a:ext uri="{FF2B5EF4-FFF2-40B4-BE49-F238E27FC236}">
                <a16:creationId xmlns:a16="http://schemas.microsoft.com/office/drawing/2014/main" id="{F53D90A5-90F8-4948-83BB-FB143EEB39A2}"/>
              </a:ext>
            </a:extLst>
          </p:cNvPr>
          <p:cNvSpPr>
            <a:spLocks noGrp="1"/>
          </p:cNvSpPr>
          <p:nvPr>
            <p:ph type="body" idx="1"/>
          </p:nvPr>
        </p:nvSpPr>
        <p:spPr/>
        <p:txBody>
          <a:bodyPr/>
          <a:lstStyle/>
          <a:p>
            <a:r>
              <a:rPr lang="nl-BE" dirty="0"/>
              <a:t>Niet veel verschil SEO</a:t>
            </a:r>
          </a:p>
          <a:p>
            <a:r>
              <a:rPr lang="nl-BE" dirty="0"/>
              <a:t>Nog werk</a:t>
            </a:r>
          </a:p>
          <a:p>
            <a:r>
              <a:rPr lang="nl-BE" dirty="0"/>
              <a:t>Code opkuisen</a:t>
            </a:r>
          </a:p>
          <a:p>
            <a:r>
              <a:rPr lang="nl-BE" dirty="0"/>
              <a:t>Sociale media</a:t>
            </a:r>
          </a:p>
        </p:txBody>
      </p:sp>
    </p:spTree>
    <p:extLst>
      <p:ext uri="{BB962C8B-B14F-4D97-AF65-F5344CB8AC3E}">
        <p14:creationId xmlns:p14="http://schemas.microsoft.com/office/powerpoint/2010/main" val="156578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98D7B-DCC6-4441-B1BB-EE0416F65082}"/>
              </a:ext>
            </a:extLst>
          </p:cNvPr>
          <p:cNvSpPr>
            <a:spLocks noGrp="1"/>
          </p:cNvSpPr>
          <p:nvPr>
            <p:ph type="title"/>
          </p:nvPr>
        </p:nvSpPr>
        <p:spPr/>
        <p:txBody>
          <a:bodyPr/>
          <a:lstStyle/>
          <a:p>
            <a:r>
              <a:rPr lang="nl-BE" dirty="0"/>
              <a:t>Sociale Media Gamma</a:t>
            </a:r>
          </a:p>
        </p:txBody>
      </p:sp>
      <p:sp>
        <p:nvSpPr>
          <p:cNvPr id="3" name="Tijdelijke aanduiding voor tekst 2">
            <a:extLst>
              <a:ext uri="{FF2B5EF4-FFF2-40B4-BE49-F238E27FC236}">
                <a16:creationId xmlns:a16="http://schemas.microsoft.com/office/drawing/2014/main" id="{A90AEEF2-76CD-4140-B976-4DA0285B00AF}"/>
              </a:ext>
            </a:extLst>
          </p:cNvPr>
          <p:cNvSpPr>
            <a:spLocks noGrp="1"/>
          </p:cNvSpPr>
          <p:nvPr>
            <p:ph type="body" idx="1"/>
          </p:nvPr>
        </p:nvSpPr>
        <p:spPr/>
        <p:txBody>
          <a:bodyPr/>
          <a:lstStyle/>
          <a:p>
            <a:r>
              <a:rPr lang="nl-BE" dirty="0"/>
              <a:t>Zeer actief</a:t>
            </a:r>
          </a:p>
          <a:p>
            <a:r>
              <a:rPr lang="nl-BE"/>
              <a:t>Twee-talig</a:t>
            </a:r>
            <a:endParaRPr lang="nl-BE" dirty="0"/>
          </a:p>
          <a:p>
            <a:r>
              <a:rPr lang="nl-BE" dirty="0"/>
              <a:t>Interactief</a:t>
            </a:r>
          </a:p>
          <a:p>
            <a:r>
              <a:rPr lang="nl-BE" dirty="0"/>
              <a:t>Call-</a:t>
            </a:r>
            <a:r>
              <a:rPr lang="nl-BE" dirty="0" err="1"/>
              <a:t>to</a:t>
            </a:r>
            <a:r>
              <a:rPr lang="nl-BE" dirty="0"/>
              <a:t>-action</a:t>
            </a:r>
          </a:p>
          <a:p>
            <a:r>
              <a:rPr lang="nl-BE" dirty="0"/>
              <a:t>Acties / wedstrijden</a:t>
            </a:r>
          </a:p>
          <a:p>
            <a:r>
              <a:rPr lang="nl-BE" dirty="0"/>
              <a:t>Enkel Facebook</a:t>
            </a:r>
          </a:p>
        </p:txBody>
      </p:sp>
      <p:pic>
        <p:nvPicPr>
          <p:cNvPr id="5" name="Afbeelding 4">
            <a:extLst>
              <a:ext uri="{FF2B5EF4-FFF2-40B4-BE49-F238E27FC236}">
                <a16:creationId xmlns:a16="http://schemas.microsoft.com/office/drawing/2014/main" id="{E3336C91-5282-4D26-AF89-DD1FE110FD0C}"/>
              </a:ext>
            </a:extLst>
          </p:cNvPr>
          <p:cNvPicPr>
            <a:picLocks noChangeAspect="1"/>
          </p:cNvPicPr>
          <p:nvPr/>
        </p:nvPicPr>
        <p:blipFill>
          <a:blip r:embed="rId3"/>
          <a:stretch>
            <a:fillRect/>
          </a:stretch>
        </p:blipFill>
        <p:spPr>
          <a:xfrm>
            <a:off x="5900176" y="1669962"/>
            <a:ext cx="6075083" cy="4241260"/>
          </a:xfrm>
          <a:prstGeom prst="rect">
            <a:avLst/>
          </a:prstGeom>
        </p:spPr>
      </p:pic>
    </p:spTree>
    <p:extLst>
      <p:ext uri="{BB962C8B-B14F-4D97-AF65-F5344CB8AC3E}">
        <p14:creationId xmlns:p14="http://schemas.microsoft.com/office/powerpoint/2010/main" val="185624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7FF301-1420-4A4F-9A6B-6AC95FC8D71F}"/>
              </a:ext>
            </a:extLst>
          </p:cNvPr>
          <p:cNvSpPr>
            <a:spLocks noGrp="1"/>
          </p:cNvSpPr>
          <p:nvPr>
            <p:ph type="title"/>
          </p:nvPr>
        </p:nvSpPr>
        <p:spPr/>
        <p:txBody>
          <a:bodyPr/>
          <a:lstStyle/>
          <a:p>
            <a:r>
              <a:rPr lang="nl-BE" dirty="0"/>
              <a:t>Vragen?</a:t>
            </a:r>
          </a:p>
        </p:txBody>
      </p:sp>
      <p:sp>
        <p:nvSpPr>
          <p:cNvPr id="3" name="Tijdelijke aanduiding voor tekst 2">
            <a:extLst>
              <a:ext uri="{FF2B5EF4-FFF2-40B4-BE49-F238E27FC236}">
                <a16:creationId xmlns:a16="http://schemas.microsoft.com/office/drawing/2014/main" id="{417652B7-B1F1-4EE3-9E1C-E1FBA9F25C27}"/>
              </a:ext>
            </a:extLst>
          </p:cNvPr>
          <p:cNvSpPr>
            <a:spLocks noGrp="1"/>
          </p:cNvSpPr>
          <p:nvPr>
            <p:ph type="body" idx="1"/>
          </p:nvPr>
        </p:nvSpPr>
        <p:spPr>
          <a:xfrm>
            <a:off x="2589212" y="2219325"/>
            <a:ext cx="8915400" cy="3777622"/>
          </a:xfrm>
        </p:spPr>
        <p:txBody>
          <a:bodyPr/>
          <a:lstStyle/>
          <a:p>
            <a:endParaRPr lang="nl-BE" dirty="0"/>
          </a:p>
        </p:txBody>
      </p:sp>
      <p:pic>
        <p:nvPicPr>
          <p:cNvPr id="1026" name="Picture 2" descr="Afbeeldingsresultaat voor vragen">
            <a:extLst>
              <a:ext uri="{FF2B5EF4-FFF2-40B4-BE49-F238E27FC236}">
                <a16:creationId xmlns:a16="http://schemas.microsoft.com/office/drawing/2014/main" id="{6A11056B-AB3D-42A1-910C-DA9D55BB8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640" y="2348752"/>
            <a:ext cx="42862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309358"/>
      </p:ext>
    </p:extLst>
  </p:cSld>
  <p:clrMapOvr>
    <a:masterClrMapping/>
  </p:clrMapOvr>
</p:sld>
</file>

<file path=ppt/theme/theme1.xml><?xml version="1.0" encoding="utf-8"?>
<a:theme xmlns:a="http://schemas.openxmlformats.org/drawingml/2006/main" name="Sliert">
  <a:themeElements>
    <a:clrScheme name="Sliert">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941</Words>
  <Application>Microsoft Office PowerPoint</Application>
  <PresentationFormat>Breedbeeld</PresentationFormat>
  <Paragraphs>148</Paragraphs>
  <Slides>9</Slides>
  <Notes>8</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9</vt:i4>
      </vt:variant>
    </vt:vector>
  </HeadingPairs>
  <TitlesOfParts>
    <vt:vector size="15" baseType="lpstr">
      <vt:lpstr>Wingdings</vt:lpstr>
      <vt:lpstr>Noto Sans Symbols</vt:lpstr>
      <vt:lpstr>Century Gothic</vt:lpstr>
      <vt:lpstr>Arial</vt:lpstr>
      <vt:lpstr>Calibri</vt:lpstr>
      <vt:lpstr>Sliert</vt:lpstr>
      <vt:lpstr>E-business: groepswerk</vt:lpstr>
      <vt:lpstr>Criteria goede website</vt:lpstr>
      <vt:lpstr>“Goede” website</vt:lpstr>
      <vt:lpstr>SEO GAMMA</vt:lpstr>
      <vt:lpstr>“Slechte” website</vt:lpstr>
      <vt:lpstr>SEO TuinbeeldenNijs</vt:lpstr>
      <vt:lpstr>Conclusie</vt:lpstr>
      <vt:lpstr>Sociale Media Gamma</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or bad?</dc:title>
  <dc:creator>Koen</dc:creator>
  <cp:lastModifiedBy>Brandon Raymaekers</cp:lastModifiedBy>
  <cp:revision>22</cp:revision>
  <dcterms:modified xsi:type="dcterms:W3CDTF">2017-10-26T18:32:06Z</dcterms:modified>
</cp:coreProperties>
</file>