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312" r:id="rId3"/>
    <p:sldId id="313" r:id="rId4"/>
    <p:sldId id="259" r:id="rId5"/>
    <p:sldId id="260" r:id="rId6"/>
    <p:sldId id="262" r:id="rId7"/>
    <p:sldId id="263" r:id="rId8"/>
    <p:sldId id="283" r:id="rId9"/>
    <p:sldId id="264" r:id="rId10"/>
    <p:sldId id="284" r:id="rId11"/>
    <p:sldId id="315" r:id="rId12"/>
    <p:sldId id="285" r:id="rId13"/>
    <p:sldId id="286" r:id="rId14"/>
    <p:sldId id="310" r:id="rId15"/>
    <p:sldId id="287" r:id="rId16"/>
    <p:sldId id="288" r:id="rId17"/>
    <p:sldId id="311" r:id="rId18"/>
    <p:sldId id="289" r:id="rId19"/>
    <p:sldId id="306" r:id="rId20"/>
    <p:sldId id="303" r:id="rId21"/>
    <p:sldId id="298" r:id="rId22"/>
    <p:sldId id="300" r:id="rId23"/>
    <p:sldId id="299" r:id="rId24"/>
    <p:sldId id="301" r:id="rId25"/>
    <p:sldId id="302" r:id="rId26"/>
    <p:sldId id="317" r:id="rId27"/>
    <p:sldId id="318" r:id="rId28"/>
    <p:sldId id="307" r:id="rId29"/>
    <p:sldId id="309" r:id="rId30"/>
    <p:sldId id="308" r:id="rId31"/>
    <p:sldId id="316" r:id="rId32"/>
    <p:sldId id="291" r:id="rId33"/>
    <p:sldId id="292" r:id="rId34"/>
    <p:sldId id="293" r:id="rId35"/>
    <p:sldId id="294" r:id="rId36"/>
    <p:sldId id="295" r:id="rId37"/>
    <p:sldId id="296" r:id="rId38"/>
    <p:sldId id="314" r:id="rId39"/>
    <p:sldId id="319" r:id="rId40"/>
    <p:sldId id="304" r:id="rId41"/>
    <p:sldId id="305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4770AC-C729-4F03-B466-34A0C6ABDAEA}" type="doc">
      <dgm:prSet loTypeId="urn:microsoft.com/office/officeart/2005/8/layout/arrow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96EC2CA4-14F7-444A-B226-AB5728625569}">
      <dgm:prSet phldrT="[Tekst]"/>
      <dgm:spPr/>
      <dgm:t>
        <a:bodyPr/>
        <a:lstStyle/>
        <a:p>
          <a:r>
            <a:rPr lang="nl-NL" dirty="0"/>
            <a:t>Voordelen?</a:t>
          </a:r>
        </a:p>
      </dgm:t>
    </dgm:pt>
    <dgm:pt modelId="{9C31A893-0CF8-4EE8-97E5-C7CC603996D8}" type="parTrans" cxnId="{E69EE5F5-929F-4414-9378-7BE1FDB2474D}">
      <dgm:prSet/>
      <dgm:spPr/>
      <dgm:t>
        <a:bodyPr/>
        <a:lstStyle/>
        <a:p>
          <a:endParaRPr lang="nl-NL"/>
        </a:p>
      </dgm:t>
    </dgm:pt>
    <dgm:pt modelId="{03F989C2-2F9C-4882-BF0E-02E44702E8DE}" type="sibTrans" cxnId="{E69EE5F5-929F-4414-9378-7BE1FDB2474D}">
      <dgm:prSet/>
      <dgm:spPr/>
      <dgm:t>
        <a:bodyPr/>
        <a:lstStyle/>
        <a:p>
          <a:endParaRPr lang="nl-NL"/>
        </a:p>
      </dgm:t>
    </dgm:pt>
    <dgm:pt modelId="{4EA2F3C2-44D4-4A4D-92AC-ACE3B8B42E8A}">
      <dgm:prSet phldrT="[Tekst]"/>
      <dgm:spPr/>
      <dgm:t>
        <a:bodyPr/>
        <a:lstStyle/>
        <a:p>
          <a:r>
            <a:rPr lang="nl-NL" dirty="0"/>
            <a:t>Nadelen?</a:t>
          </a:r>
        </a:p>
      </dgm:t>
    </dgm:pt>
    <dgm:pt modelId="{59130804-0BD6-4F62-99EE-938D2A649629}" type="parTrans" cxnId="{842A1671-78E8-412C-A245-2A9ECC9939A1}">
      <dgm:prSet/>
      <dgm:spPr/>
      <dgm:t>
        <a:bodyPr/>
        <a:lstStyle/>
        <a:p>
          <a:endParaRPr lang="nl-NL"/>
        </a:p>
      </dgm:t>
    </dgm:pt>
    <dgm:pt modelId="{074DBE0B-7AC5-4335-9893-8C572ECC2718}" type="sibTrans" cxnId="{842A1671-78E8-412C-A245-2A9ECC9939A1}">
      <dgm:prSet/>
      <dgm:spPr/>
      <dgm:t>
        <a:bodyPr/>
        <a:lstStyle/>
        <a:p>
          <a:endParaRPr lang="nl-NL"/>
        </a:p>
      </dgm:t>
    </dgm:pt>
    <dgm:pt modelId="{F4E08C3C-56C8-44AB-B3D3-3FB630BCDC2A}" type="pres">
      <dgm:prSet presAssocID="{E74770AC-C729-4F03-B466-34A0C6ABDAEA}" presName="compositeShape" presStyleCnt="0">
        <dgm:presLayoutVars>
          <dgm:chMax val="2"/>
          <dgm:dir/>
          <dgm:resizeHandles val="exact"/>
        </dgm:presLayoutVars>
      </dgm:prSet>
      <dgm:spPr/>
    </dgm:pt>
    <dgm:pt modelId="{345FC910-CED1-414C-8213-87737C7C9946}" type="pres">
      <dgm:prSet presAssocID="{E74770AC-C729-4F03-B466-34A0C6ABDAEA}" presName="ribbon" presStyleLbl="node1" presStyleIdx="0" presStyleCnt="1" custLinFactNeighborX="-323" custLinFactNeighborY="1615"/>
      <dgm:spPr/>
    </dgm:pt>
    <dgm:pt modelId="{A4D9698D-926A-4490-9261-E92B75339E68}" type="pres">
      <dgm:prSet presAssocID="{E74770AC-C729-4F03-B466-34A0C6ABDAEA}" presName="leftArrowText" presStyleLbl="node1" presStyleIdx="0" presStyleCnt="1">
        <dgm:presLayoutVars>
          <dgm:chMax val="0"/>
          <dgm:bulletEnabled val="1"/>
        </dgm:presLayoutVars>
      </dgm:prSet>
      <dgm:spPr/>
    </dgm:pt>
    <dgm:pt modelId="{F87411C4-F2E6-42FC-A1B7-24FD917571BB}" type="pres">
      <dgm:prSet presAssocID="{E74770AC-C729-4F03-B466-34A0C6ABDAEA}" presName="rightArrow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FC189639-C2FE-4EBB-B7B1-20431B000581}" type="presOf" srcId="{4EA2F3C2-44D4-4A4D-92AC-ACE3B8B42E8A}" destId="{F87411C4-F2E6-42FC-A1B7-24FD917571BB}" srcOrd="0" destOrd="0" presId="urn:microsoft.com/office/officeart/2005/8/layout/arrow6"/>
    <dgm:cxn modelId="{842A1671-78E8-412C-A245-2A9ECC9939A1}" srcId="{E74770AC-C729-4F03-B466-34A0C6ABDAEA}" destId="{4EA2F3C2-44D4-4A4D-92AC-ACE3B8B42E8A}" srcOrd="1" destOrd="0" parTransId="{59130804-0BD6-4F62-99EE-938D2A649629}" sibTransId="{074DBE0B-7AC5-4335-9893-8C572ECC2718}"/>
    <dgm:cxn modelId="{0CD3FDB4-BD2E-4891-B992-231EAA23E7D3}" type="presOf" srcId="{96EC2CA4-14F7-444A-B226-AB5728625569}" destId="{A4D9698D-926A-4490-9261-E92B75339E68}" srcOrd="0" destOrd="0" presId="urn:microsoft.com/office/officeart/2005/8/layout/arrow6"/>
    <dgm:cxn modelId="{0D217AE3-2C03-4B6B-A09A-A156E051257A}" type="presOf" srcId="{E74770AC-C729-4F03-B466-34A0C6ABDAEA}" destId="{F4E08C3C-56C8-44AB-B3D3-3FB630BCDC2A}" srcOrd="0" destOrd="0" presId="urn:microsoft.com/office/officeart/2005/8/layout/arrow6"/>
    <dgm:cxn modelId="{E69EE5F5-929F-4414-9378-7BE1FDB2474D}" srcId="{E74770AC-C729-4F03-B466-34A0C6ABDAEA}" destId="{96EC2CA4-14F7-444A-B226-AB5728625569}" srcOrd="0" destOrd="0" parTransId="{9C31A893-0CF8-4EE8-97E5-C7CC603996D8}" sibTransId="{03F989C2-2F9C-4882-BF0E-02E44702E8DE}"/>
    <dgm:cxn modelId="{619DC8A8-2D6A-4AB9-A2EC-3230CC1B8E1C}" type="presParOf" srcId="{F4E08C3C-56C8-44AB-B3D3-3FB630BCDC2A}" destId="{345FC910-CED1-414C-8213-87737C7C9946}" srcOrd="0" destOrd="0" presId="urn:microsoft.com/office/officeart/2005/8/layout/arrow6"/>
    <dgm:cxn modelId="{8704E37A-08B1-4C04-A54E-A5327C6B4706}" type="presParOf" srcId="{F4E08C3C-56C8-44AB-B3D3-3FB630BCDC2A}" destId="{A4D9698D-926A-4490-9261-E92B75339E68}" srcOrd="1" destOrd="0" presId="urn:microsoft.com/office/officeart/2005/8/layout/arrow6"/>
    <dgm:cxn modelId="{8BFB8DA0-63AD-4B33-B73D-48FC93455030}" type="presParOf" srcId="{F4E08C3C-56C8-44AB-B3D3-3FB630BCDC2A}" destId="{F87411C4-F2E6-42FC-A1B7-24FD917571BB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56E096-1D92-427B-B4C5-84D249BEB29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BE"/>
        </a:p>
      </dgm:t>
    </dgm:pt>
    <dgm:pt modelId="{2681178F-A55F-4BD9-A250-319C49BF26BB}">
      <dgm:prSet/>
      <dgm:spPr/>
      <dgm:t>
        <a:bodyPr/>
        <a:lstStyle/>
        <a:p>
          <a:pPr rtl="0"/>
          <a:r>
            <a:rPr lang="nl-BE" dirty="0"/>
            <a:t>eerst </a:t>
          </a:r>
        </a:p>
        <a:p>
          <a:pPr rtl="0"/>
          <a:r>
            <a:rPr lang="nl-BE" dirty="0"/>
            <a:t>argumentatie </a:t>
          </a:r>
        </a:p>
      </dgm:t>
    </dgm:pt>
    <dgm:pt modelId="{6A439D6C-7DBC-4934-AB3F-C197F3851675}" type="parTrans" cxnId="{5D0082AE-6DA3-4D38-8D20-A76783D2AB90}">
      <dgm:prSet/>
      <dgm:spPr/>
      <dgm:t>
        <a:bodyPr/>
        <a:lstStyle/>
        <a:p>
          <a:endParaRPr lang="nl-BE"/>
        </a:p>
      </dgm:t>
    </dgm:pt>
    <dgm:pt modelId="{C3CFD688-744C-4368-B0E3-53DB889003F1}" type="sibTrans" cxnId="{5D0082AE-6DA3-4D38-8D20-A76783D2AB90}">
      <dgm:prSet/>
      <dgm:spPr/>
      <dgm:t>
        <a:bodyPr/>
        <a:lstStyle/>
        <a:p>
          <a:endParaRPr lang="nl-BE"/>
        </a:p>
      </dgm:t>
    </dgm:pt>
    <dgm:pt modelId="{9A44DE28-B898-4652-8260-AAC49ACC709A}">
      <dgm:prSet/>
      <dgm:spPr/>
      <dgm:t>
        <a:bodyPr/>
        <a:lstStyle/>
        <a:p>
          <a:pPr rtl="0"/>
          <a:r>
            <a:rPr lang="nl-BE" dirty="0"/>
            <a:t>nieuws </a:t>
          </a:r>
        </a:p>
        <a:p>
          <a:pPr rtl="0"/>
          <a:r>
            <a:rPr lang="nl-BE" dirty="0"/>
            <a:t>= logische conclusie</a:t>
          </a:r>
        </a:p>
      </dgm:t>
    </dgm:pt>
    <dgm:pt modelId="{5BC9141E-793E-45C9-8CCC-197D127400F8}" type="parTrans" cxnId="{68201917-A3A3-4B2A-9CAA-63B1F22D09CF}">
      <dgm:prSet/>
      <dgm:spPr/>
      <dgm:t>
        <a:bodyPr/>
        <a:lstStyle/>
        <a:p>
          <a:endParaRPr lang="nl-BE"/>
        </a:p>
      </dgm:t>
    </dgm:pt>
    <dgm:pt modelId="{BA80F160-04BD-4B7E-A0BB-3F2419BF827C}" type="sibTrans" cxnId="{68201917-A3A3-4B2A-9CAA-63B1F22D09CF}">
      <dgm:prSet/>
      <dgm:spPr/>
      <dgm:t>
        <a:bodyPr/>
        <a:lstStyle/>
        <a:p>
          <a:endParaRPr lang="nl-BE"/>
        </a:p>
      </dgm:t>
    </dgm:pt>
    <dgm:pt modelId="{D34961C2-53BE-479E-9894-44603ABA6AA7}" type="pres">
      <dgm:prSet presAssocID="{1856E096-1D92-427B-B4C5-84D249BEB29D}" presName="Name0" presStyleCnt="0">
        <dgm:presLayoutVars>
          <dgm:dir/>
          <dgm:resizeHandles val="exact"/>
        </dgm:presLayoutVars>
      </dgm:prSet>
      <dgm:spPr/>
    </dgm:pt>
    <dgm:pt modelId="{DE944470-EE48-491C-A803-686ED20FF1A2}" type="pres">
      <dgm:prSet presAssocID="{2681178F-A55F-4BD9-A250-319C49BF26BB}" presName="node" presStyleLbl="node1" presStyleIdx="0" presStyleCnt="2">
        <dgm:presLayoutVars>
          <dgm:bulletEnabled val="1"/>
        </dgm:presLayoutVars>
      </dgm:prSet>
      <dgm:spPr/>
    </dgm:pt>
    <dgm:pt modelId="{78F6BACB-CDC4-41DD-8D67-8F5959C0FF22}" type="pres">
      <dgm:prSet presAssocID="{C3CFD688-744C-4368-B0E3-53DB889003F1}" presName="sibTrans" presStyleLbl="sibTrans2D1" presStyleIdx="0" presStyleCnt="1"/>
      <dgm:spPr/>
    </dgm:pt>
    <dgm:pt modelId="{B592C1A1-9E87-4256-BD75-294ADA182AD1}" type="pres">
      <dgm:prSet presAssocID="{C3CFD688-744C-4368-B0E3-53DB889003F1}" presName="connectorText" presStyleLbl="sibTrans2D1" presStyleIdx="0" presStyleCnt="1"/>
      <dgm:spPr/>
    </dgm:pt>
    <dgm:pt modelId="{E2DEF1B9-F886-476A-93F9-A48EBDCF9A85}" type="pres">
      <dgm:prSet presAssocID="{9A44DE28-B898-4652-8260-AAC49ACC709A}" presName="node" presStyleLbl="node1" presStyleIdx="1" presStyleCnt="2">
        <dgm:presLayoutVars>
          <dgm:bulletEnabled val="1"/>
        </dgm:presLayoutVars>
      </dgm:prSet>
      <dgm:spPr/>
    </dgm:pt>
  </dgm:ptLst>
  <dgm:cxnLst>
    <dgm:cxn modelId="{9159EB06-C19E-44DA-BD0D-7D8858AF5801}" type="presOf" srcId="{1856E096-1D92-427B-B4C5-84D249BEB29D}" destId="{D34961C2-53BE-479E-9894-44603ABA6AA7}" srcOrd="0" destOrd="0" presId="urn:microsoft.com/office/officeart/2005/8/layout/process1"/>
    <dgm:cxn modelId="{68201917-A3A3-4B2A-9CAA-63B1F22D09CF}" srcId="{1856E096-1D92-427B-B4C5-84D249BEB29D}" destId="{9A44DE28-B898-4652-8260-AAC49ACC709A}" srcOrd="1" destOrd="0" parTransId="{5BC9141E-793E-45C9-8CCC-197D127400F8}" sibTransId="{BA80F160-04BD-4B7E-A0BB-3F2419BF827C}"/>
    <dgm:cxn modelId="{EFEC4628-E757-4E65-BAC2-AB3C51A5736F}" type="presOf" srcId="{C3CFD688-744C-4368-B0E3-53DB889003F1}" destId="{78F6BACB-CDC4-41DD-8D67-8F5959C0FF22}" srcOrd="0" destOrd="0" presId="urn:microsoft.com/office/officeart/2005/8/layout/process1"/>
    <dgm:cxn modelId="{57B4E74A-42EE-4DC3-B28D-A118E39738C6}" type="presOf" srcId="{9A44DE28-B898-4652-8260-AAC49ACC709A}" destId="{E2DEF1B9-F886-476A-93F9-A48EBDCF9A85}" srcOrd="0" destOrd="0" presId="urn:microsoft.com/office/officeart/2005/8/layout/process1"/>
    <dgm:cxn modelId="{1F380D7F-433B-4BFA-A2CE-FD4DFEB4979D}" type="presOf" srcId="{2681178F-A55F-4BD9-A250-319C49BF26BB}" destId="{DE944470-EE48-491C-A803-686ED20FF1A2}" srcOrd="0" destOrd="0" presId="urn:microsoft.com/office/officeart/2005/8/layout/process1"/>
    <dgm:cxn modelId="{5D0082AE-6DA3-4D38-8D20-A76783D2AB90}" srcId="{1856E096-1D92-427B-B4C5-84D249BEB29D}" destId="{2681178F-A55F-4BD9-A250-319C49BF26BB}" srcOrd="0" destOrd="0" parTransId="{6A439D6C-7DBC-4934-AB3F-C197F3851675}" sibTransId="{C3CFD688-744C-4368-B0E3-53DB889003F1}"/>
    <dgm:cxn modelId="{9EB6D4D7-42B6-4E31-9712-7CB64A920B60}" type="presOf" srcId="{C3CFD688-744C-4368-B0E3-53DB889003F1}" destId="{B592C1A1-9E87-4256-BD75-294ADA182AD1}" srcOrd="1" destOrd="0" presId="urn:microsoft.com/office/officeart/2005/8/layout/process1"/>
    <dgm:cxn modelId="{319FB43A-3801-4580-8E1E-93AB9A30FBAC}" type="presParOf" srcId="{D34961C2-53BE-479E-9894-44603ABA6AA7}" destId="{DE944470-EE48-491C-A803-686ED20FF1A2}" srcOrd="0" destOrd="0" presId="urn:microsoft.com/office/officeart/2005/8/layout/process1"/>
    <dgm:cxn modelId="{8F3E929E-66D9-45A0-AC32-243304F36BCD}" type="presParOf" srcId="{D34961C2-53BE-479E-9894-44603ABA6AA7}" destId="{78F6BACB-CDC4-41DD-8D67-8F5959C0FF22}" srcOrd="1" destOrd="0" presId="urn:microsoft.com/office/officeart/2005/8/layout/process1"/>
    <dgm:cxn modelId="{DD7EABE0-0F78-42D1-89AE-E0692272A532}" type="presParOf" srcId="{78F6BACB-CDC4-41DD-8D67-8F5959C0FF22}" destId="{B592C1A1-9E87-4256-BD75-294ADA182AD1}" srcOrd="0" destOrd="0" presId="urn:microsoft.com/office/officeart/2005/8/layout/process1"/>
    <dgm:cxn modelId="{BC2B4D57-9FA6-48EE-9747-4B93C991B811}" type="presParOf" srcId="{D34961C2-53BE-479E-9894-44603ABA6AA7}" destId="{E2DEF1B9-F886-476A-93F9-A48EBDCF9A85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E77F383-1E19-4E3A-8BCB-A8083B40C9F1}" type="doc">
      <dgm:prSet loTypeId="urn:microsoft.com/office/officeart/2005/8/layout/arrow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BE"/>
        </a:p>
      </dgm:t>
    </dgm:pt>
    <dgm:pt modelId="{E6B07CBA-1185-4752-BA94-495C146C8438}">
      <dgm:prSet/>
      <dgm:spPr/>
      <dgm:t>
        <a:bodyPr/>
        <a:lstStyle/>
        <a:p>
          <a:pPr rtl="0"/>
          <a:r>
            <a:rPr lang="nl-BE" dirty="0"/>
            <a:t>Lezersperspectief (vb. p19)</a:t>
          </a:r>
        </a:p>
      </dgm:t>
    </dgm:pt>
    <dgm:pt modelId="{BAEC45B1-7238-460F-A3FD-04E6D216C8AB}" type="parTrans" cxnId="{B9C6B418-CA44-465A-B694-CF9E3771961F}">
      <dgm:prSet/>
      <dgm:spPr/>
      <dgm:t>
        <a:bodyPr/>
        <a:lstStyle/>
        <a:p>
          <a:endParaRPr lang="nl-BE"/>
        </a:p>
      </dgm:t>
    </dgm:pt>
    <dgm:pt modelId="{AFDA775B-D4C8-4245-8C2C-F75B70182413}" type="sibTrans" cxnId="{B9C6B418-CA44-465A-B694-CF9E3771961F}">
      <dgm:prSet/>
      <dgm:spPr/>
      <dgm:t>
        <a:bodyPr/>
        <a:lstStyle/>
        <a:p>
          <a:endParaRPr lang="nl-BE"/>
        </a:p>
      </dgm:t>
    </dgm:pt>
    <dgm:pt modelId="{5F175A65-213D-40F8-BF2F-7A2BD12C89A7}">
      <dgm:prSet/>
      <dgm:spPr/>
      <dgm:t>
        <a:bodyPr/>
        <a:lstStyle/>
        <a:p>
          <a:pPr rtl="0"/>
          <a:r>
            <a:rPr lang="nl-BE" dirty="0"/>
            <a:t>Neutraal perspectief (</a:t>
          </a:r>
          <a:r>
            <a:rPr lang="nl-BE" dirty="0" err="1"/>
            <a:t>vbn</a:t>
          </a:r>
          <a:r>
            <a:rPr lang="nl-BE" dirty="0"/>
            <a:t>. p20)</a:t>
          </a:r>
        </a:p>
      </dgm:t>
    </dgm:pt>
    <dgm:pt modelId="{9059187E-783B-410B-8D40-9719173124FF}" type="parTrans" cxnId="{D340F7E0-FB8A-4500-9C88-E25DF62C5B30}">
      <dgm:prSet/>
      <dgm:spPr/>
      <dgm:t>
        <a:bodyPr/>
        <a:lstStyle/>
        <a:p>
          <a:endParaRPr lang="nl-BE"/>
        </a:p>
      </dgm:t>
    </dgm:pt>
    <dgm:pt modelId="{58757FB5-1214-41F0-80B7-DA4A266B2078}" type="sibTrans" cxnId="{D340F7E0-FB8A-4500-9C88-E25DF62C5B30}">
      <dgm:prSet/>
      <dgm:spPr/>
      <dgm:t>
        <a:bodyPr/>
        <a:lstStyle/>
        <a:p>
          <a:endParaRPr lang="nl-BE"/>
        </a:p>
      </dgm:t>
    </dgm:pt>
    <dgm:pt modelId="{0A673649-39E1-4064-AEA7-37E4966DC4E2}" type="pres">
      <dgm:prSet presAssocID="{AE77F383-1E19-4E3A-8BCB-A8083B40C9F1}" presName="compositeShape" presStyleCnt="0">
        <dgm:presLayoutVars>
          <dgm:chMax val="2"/>
          <dgm:dir/>
          <dgm:resizeHandles val="exact"/>
        </dgm:presLayoutVars>
      </dgm:prSet>
      <dgm:spPr/>
    </dgm:pt>
    <dgm:pt modelId="{B435DBD1-9748-4E0E-822E-DC055E25FBE8}" type="pres">
      <dgm:prSet presAssocID="{AE77F383-1E19-4E3A-8BCB-A8083B40C9F1}" presName="ribbon" presStyleLbl="node1" presStyleIdx="0" presStyleCnt="1"/>
      <dgm:spPr/>
    </dgm:pt>
    <dgm:pt modelId="{BAD5FE5B-488F-4C88-8B87-B6B80A98B7E5}" type="pres">
      <dgm:prSet presAssocID="{AE77F383-1E19-4E3A-8BCB-A8083B40C9F1}" presName="leftArrowText" presStyleLbl="node1" presStyleIdx="0" presStyleCnt="1">
        <dgm:presLayoutVars>
          <dgm:chMax val="0"/>
          <dgm:bulletEnabled val="1"/>
        </dgm:presLayoutVars>
      </dgm:prSet>
      <dgm:spPr/>
    </dgm:pt>
    <dgm:pt modelId="{4364D490-E757-430A-B42F-9DD21B6FD710}" type="pres">
      <dgm:prSet presAssocID="{AE77F383-1E19-4E3A-8BCB-A8083B40C9F1}" presName="rightArrow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B9C6B418-CA44-465A-B694-CF9E3771961F}" srcId="{AE77F383-1E19-4E3A-8BCB-A8083B40C9F1}" destId="{E6B07CBA-1185-4752-BA94-495C146C8438}" srcOrd="0" destOrd="0" parTransId="{BAEC45B1-7238-460F-A3FD-04E6D216C8AB}" sibTransId="{AFDA775B-D4C8-4245-8C2C-F75B70182413}"/>
    <dgm:cxn modelId="{DE7D6344-AF8A-4FFA-9FBA-6CE41F29E7C6}" type="presOf" srcId="{E6B07CBA-1185-4752-BA94-495C146C8438}" destId="{BAD5FE5B-488F-4C88-8B87-B6B80A98B7E5}" srcOrd="0" destOrd="0" presId="urn:microsoft.com/office/officeart/2005/8/layout/arrow6"/>
    <dgm:cxn modelId="{AC174673-1517-4A09-B5AA-C79D171D2383}" type="presOf" srcId="{5F175A65-213D-40F8-BF2F-7A2BD12C89A7}" destId="{4364D490-E757-430A-B42F-9DD21B6FD710}" srcOrd="0" destOrd="0" presId="urn:microsoft.com/office/officeart/2005/8/layout/arrow6"/>
    <dgm:cxn modelId="{D340F7E0-FB8A-4500-9C88-E25DF62C5B30}" srcId="{AE77F383-1E19-4E3A-8BCB-A8083B40C9F1}" destId="{5F175A65-213D-40F8-BF2F-7A2BD12C89A7}" srcOrd="1" destOrd="0" parTransId="{9059187E-783B-410B-8D40-9719173124FF}" sibTransId="{58757FB5-1214-41F0-80B7-DA4A266B2078}"/>
    <dgm:cxn modelId="{E69CF6F4-FF8C-445B-9E90-9CC3D5222A7F}" type="presOf" srcId="{AE77F383-1E19-4E3A-8BCB-A8083B40C9F1}" destId="{0A673649-39E1-4064-AEA7-37E4966DC4E2}" srcOrd="0" destOrd="0" presId="urn:microsoft.com/office/officeart/2005/8/layout/arrow6"/>
    <dgm:cxn modelId="{9A434606-3DE4-4B30-BF0C-3FCBC5B1ECBE}" type="presParOf" srcId="{0A673649-39E1-4064-AEA7-37E4966DC4E2}" destId="{B435DBD1-9748-4E0E-822E-DC055E25FBE8}" srcOrd="0" destOrd="0" presId="urn:microsoft.com/office/officeart/2005/8/layout/arrow6"/>
    <dgm:cxn modelId="{3438D3F3-2EE1-4713-8FBA-F183E2EC6E96}" type="presParOf" srcId="{0A673649-39E1-4064-AEA7-37E4966DC4E2}" destId="{BAD5FE5B-488F-4C88-8B87-B6B80A98B7E5}" srcOrd="1" destOrd="0" presId="urn:microsoft.com/office/officeart/2005/8/layout/arrow6"/>
    <dgm:cxn modelId="{1F892991-267B-4FD8-8E06-CC4AFDBC4CB1}" type="presParOf" srcId="{0A673649-39E1-4064-AEA7-37E4966DC4E2}" destId="{4364D490-E757-430A-B42F-9DD21B6FD710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B82DE5F-3F05-4BE0-9CA8-82CC5E54AA8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BE"/>
        </a:p>
      </dgm:t>
    </dgm:pt>
    <dgm:pt modelId="{47888584-F90A-4EC1-83CC-1B6C721ACDA6}">
      <dgm:prSet custT="1"/>
      <dgm:spPr/>
      <dgm:t>
        <a:bodyPr/>
        <a:lstStyle/>
        <a:p>
          <a:pPr rtl="0"/>
          <a:r>
            <a:rPr lang="nl-BE" sz="4800" dirty="0"/>
            <a:t>Persoonlijke boodschap </a:t>
          </a:r>
        </a:p>
      </dgm:t>
    </dgm:pt>
    <dgm:pt modelId="{4EEE1B89-E329-4782-924E-3D5B40479D1B}" type="parTrans" cxnId="{5DE84256-B521-4A5A-8A30-63C61968EB31}">
      <dgm:prSet/>
      <dgm:spPr/>
      <dgm:t>
        <a:bodyPr/>
        <a:lstStyle/>
        <a:p>
          <a:endParaRPr lang="nl-BE"/>
        </a:p>
      </dgm:t>
    </dgm:pt>
    <dgm:pt modelId="{5C313901-34DC-436D-8ECF-17AD504FA19B}" type="sibTrans" cxnId="{5DE84256-B521-4A5A-8A30-63C61968EB31}">
      <dgm:prSet/>
      <dgm:spPr/>
      <dgm:t>
        <a:bodyPr/>
        <a:lstStyle/>
        <a:p>
          <a:endParaRPr lang="nl-BE"/>
        </a:p>
      </dgm:t>
    </dgm:pt>
    <dgm:pt modelId="{C7AE087B-3F06-4264-B765-4C8E95B8F9F6}">
      <dgm:prSet custT="1"/>
      <dgm:spPr/>
      <dgm:t>
        <a:bodyPr/>
        <a:lstStyle/>
        <a:p>
          <a:pPr rtl="0"/>
          <a:r>
            <a:rPr lang="nl-BE" sz="4800" dirty="0"/>
            <a:t>Positieve toon  (negatieve woorden) </a:t>
          </a:r>
          <a:r>
            <a:rPr lang="nl-BE" sz="4000" dirty="0"/>
            <a:t>(vgl. p21)</a:t>
          </a:r>
        </a:p>
      </dgm:t>
    </dgm:pt>
    <dgm:pt modelId="{B32DC546-0E7E-41E5-A82C-0413CB5936F8}" type="parTrans" cxnId="{73CF2885-E062-444C-9F7C-B26FF9E1A349}">
      <dgm:prSet/>
      <dgm:spPr/>
      <dgm:t>
        <a:bodyPr/>
        <a:lstStyle/>
        <a:p>
          <a:endParaRPr lang="nl-BE"/>
        </a:p>
      </dgm:t>
    </dgm:pt>
    <dgm:pt modelId="{8B4ACE83-8CA3-4A45-9A3F-7738F45BA151}" type="sibTrans" cxnId="{73CF2885-E062-444C-9F7C-B26FF9E1A349}">
      <dgm:prSet/>
      <dgm:spPr/>
      <dgm:t>
        <a:bodyPr/>
        <a:lstStyle/>
        <a:p>
          <a:endParaRPr lang="nl-BE"/>
        </a:p>
      </dgm:t>
    </dgm:pt>
    <dgm:pt modelId="{3BC11EE2-DC8F-44B1-AE01-D392DF07E58B}" type="pres">
      <dgm:prSet presAssocID="{6B82DE5F-3F05-4BE0-9CA8-82CC5E54AA84}" presName="linear" presStyleCnt="0">
        <dgm:presLayoutVars>
          <dgm:animLvl val="lvl"/>
          <dgm:resizeHandles val="exact"/>
        </dgm:presLayoutVars>
      </dgm:prSet>
      <dgm:spPr/>
    </dgm:pt>
    <dgm:pt modelId="{31C48C5A-D9CF-4B89-BBCF-D51C46CC7309}" type="pres">
      <dgm:prSet presAssocID="{47888584-F90A-4EC1-83CC-1B6C721ACDA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8D9F314-7145-4ECA-8057-32DD00978791}" type="pres">
      <dgm:prSet presAssocID="{5C313901-34DC-436D-8ECF-17AD504FA19B}" presName="spacer" presStyleCnt="0"/>
      <dgm:spPr/>
    </dgm:pt>
    <dgm:pt modelId="{AE5F3DE5-9244-4658-BF82-8AF45391CD27}" type="pres">
      <dgm:prSet presAssocID="{C7AE087B-3F06-4264-B765-4C8E95B8F9F6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E0B55A25-99A0-431E-8717-FD8BD92E18A4}" type="presOf" srcId="{47888584-F90A-4EC1-83CC-1B6C721ACDA6}" destId="{31C48C5A-D9CF-4B89-BBCF-D51C46CC7309}" srcOrd="0" destOrd="0" presId="urn:microsoft.com/office/officeart/2005/8/layout/vList2"/>
    <dgm:cxn modelId="{13BEDC25-55B1-41E8-939F-1446F472C3F6}" type="presOf" srcId="{6B82DE5F-3F05-4BE0-9CA8-82CC5E54AA84}" destId="{3BC11EE2-DC8F-44B1-AE01-D392DF07E58B}" srcOrd="0" destOrd="0" presId="urn:microsoft.com/office/officeart/2005/8/layout/vList2"/>
    <dgm:cxn modelId="{A5E35C33-907C-4F9B-9B5E-C298925D24B6}" type="presOf" srcId="{C7AE087B-3F06-4264-B765-4C8E95B8F9F6}" destId="{AE5F3DE5-9244-4658-BF82-8AF45391CD27}" srcOrd="0" destOrd="0" presId="urn:microsoft.com/office/officeart/2005/8/layout/vList2"/>
    <dgm:cxn modelId="{5DE84256-B521-4A5A-8A30-63C61968EB31}" srcId="{6B82DE5F-3F05-4BE0-9CA8-82CC5E54AA84}" destId="{47888584-F90A-4EC1-83CC-1B6C721ACDA6}" srcOrd="0" destOrd="0" parTransId="{4EEE1B89-E329-4782-924E-3D5B40479D1B}" sibTransId="{5C313901-34DC-436D-8ECF-17AD504FA19B}"/>
    <dgm:cxn modelId="{73CF2885-E062-444C-9F7C-B26FF9E1A349}" srcId="{6B82DE5F-3F05-4BE0-9CA8-82CC5E54AA84}" destId="{C7AE087B-3F06-4264-B765-4C8E95B8F9F6}" srcOrd="1" destOrd="0" parTransId="{B32DC546-0E7E-41E5-A82C-0413CB5936F8}" sibTransId="{8B4ACE83-8CA3-4A45-9A3F-7738F45BA151}"/>
    <dgm:cxn modelId="{0DD95D36-2A79-400C-979B-8713C83B6A0B}" type="presParOf" srcId="{3BC11EE2-DC8F-44B1-AE01-D392DF07E58B}" destId="{31C48C5A-D9CF-4B89-BBCF-D51C46CC7309}" srcOrd="0" destOrd="0" presId="urn:microsoft.com/office/officeart/2005/8/layout/vList2"/>
    <dgm:cxn modelId="{18152B53-874E-427A-A304-428E46E37DA9}" type="presParOf" srcId="{3BC11EE2-DC8F-44B1-AE01-D392DF07E58B}" destId="{28D9F314-7145-4ECA-8057-32DD00978791}" srcOrd="1" destOrd="0" presId="urn:microsoft.com/office/officeart/2005/8/layout/vList2"/>
    <dgm:cxn modelId="{99FD3E79-6846-48F1-BA9D-4BEBEEC52648}" type="presParOf" srcId="{3BC11EE2-DC8F-44B1-AE01-D392DF07E58B}" destId="{AE5F3DE5-9244-4658-BF82-8AF45391CD2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289F05C-5B12-418B-A759-81EAD20911A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nl-BE"/>
        </a:p>
      </dgm:t>
    </dgm:pt>
    <dgm:pt modelId="{0E64BC44-DEA1-4A0E-8244-AB2C71843704}">
      <dgm:prSet/>
      <dgm:spPr/>
      <dgm:t>
        <a:bodyPr/>
        <a:lstStyle/>
        <a:p>
          <a:pPr rtl="0"/>
          <a:r>
            <a:rPr lang="nl-BE"/>
            <a:t>neutrale openingszin 	+ signaalwoorden 	</a:t>
          </a:r>
          <a:r>
            <a:rPr lang="nl-BE">
              <a:sym typeface="Wingdings" panose="05000000000000000000" pitchFamily="2" charset="2"/>
            </a:rPr>
            <a:t></a:t>
          </a:r>
          <a:r>
            <a:rPr lang="nl-BE"/>
            <a:t> ter zake komen</a:t>
          </a:r>
        </a:p>
      </dgm:t>
    </dgm:pt>
    <dgm:pt modelId="{8F1B8321-1272-4F3E-9EF2-23B240B7BE90}" type="parTrans" cxnId="{2BFD5CDD-868E-4EE7-946F-E30BDFB9A15F}">
      <dgm:prSet/>
      <dgm:spPr/>
      <dgm:t>
        <a:bodyPr/>
        <a:lstStyle/>
        <a:p>
          <a:endParaRPr lang="nl-BE"/>
        </a:p>
      </dgm:t>
    </dgm:pt>
    <dgm:pt modelId="{85AA9788-20DC-4DF6-90F4-C613DEBDFD7E}" type="sibTrans" cxnId="{2BFD5CDD-868E-4EE7-946F-E30BDFB9A15F}">
      <dgm:prSet/>
      <dgm:spPr/>
      <dgm:t>
        <a:bodyPr/>
        <a:lstStyle/>
        <a:p>
          <a:endParaRPr lang="nl-BE"/>
        </a:p>
      </dgm:t>
    </dgm:pt>
    <dgm:pt modelId="{494424C6-6593-4F9A-8604-433E84342BDE}" type="pres">
      <dgm:prSet presAssocID="{5289F05C-5B12-418B-A759-81EAD20911AF}" presName="CompostProcess" presStyleCnt="0">
        <dgm:presLayoutVars>
          <dgm:dir/>
          <dgm:resizeHandles val="exact"/>
        </dgm:presLayoutVars>
      </dgm:prSet>
      <dgm:spPr/>
    </dgm:pt>
    <dgm:pt modelId="{6D93D597-3B09-4C5E-8375-9EABE0D7AB6E}" type="pres">
      <dgm:prSet presAssocID="{5289F05C-5B12-418B-A759-81EAD20911AF}" presName="arrow" presStyleLbl="bgShp" presStyleIdx="0" presStyleCnt="1" custLinFactNeighborX="16669"/>
      <dgm:spPr/>
    </dgm:pt>
    <dgm:pt modelId="{C445EFFB-0454-4A3E-BF41-838041968CF5}" type="pres">
      <dgm:prSet presAssocID="{5289F05C-5B12-418B-A759-81EAD20911AF}" presName="linearProcess" presStyleCnt="0"/>
      <dgm:spPr/>
    </dgm:pt>
    <dgm:pt modelId="{41EB9E54-82CE-4615-930C-A240404F658E}" type="pres">
      <dgm:prSet presAssocID="{0E64BC44-DEA1-4A0E-8244-AB2C71843704}" presName="textNode" presStyleLbl="node1" presStyleIdx="0" presStyleCnt="1">
        <dgm:presLayoutVars>
          <dgm:bulletEnabled val="1"/>
        </dgm:presLayoutVars>
      </dgm:prSet>
      <dgm:spPr/>
    </dgm:pt>
  </dgm:ptLst>
  <dgm:cxnLst>
    <dgm:cxn modelId="{55598116-6F58-4967-975C-0686831B6AAC}" type="presOf" srcId="{5289F05C-5B12-418B-A759-81EAD20911AF}" destId="{494424C6-6593-4F9A-8604-433E84342BDE}" srcOrd="0" destOrd="0" presId="urn:microsoft.com/office/officeart/2005/8/layout/hProcess9"/>
    <dgm:cxn modelId="{2525A485-5F42-4E3E-8A8C-24BE3DF471EA}" type="presOf" srcId="{0E64BC44-DEA1-4A0E-8244-AB2C71843704}" destId="{41EB9E54-82CE-4615-930C-A240404F658E}" srcOrd="0" destOrd="0" presId="urn:microsoft.com/office/officeart/2005/8/layout/hProcess9"/>
    <dgm:cxn modelId="{2BFD5CDD-868E-4EE7-946F-E30BDFB9A15F}" srcId="{5289F05C-5B12-418B-A759-81EAD20911AF}" destId="{0E64BC44-DEA1-4A0E-8244-AB2C71843704}" srcOrd="0" destOrd="0" parTransId="{8F1B8321-1272-4F3E-9EF2-23B240B7BE90}" sibTransId="{85AA9788-20DC-4DF6-90F4-C613DEBDFD7E}"/>
    <dgm:cxn modelId="{92D7D2A6-ED3C-4E52-ACF4-88AD6BF50F9F}" type="presParOf" srcId="{494424C6-6593-4F9A-8604-433E84342BDE}" destId="{6D93D597-3B09-4C5E-8375-9EABE0D7AB6E}" srcOrd="0" destOrd="0" presId="urn:microsoft.com/office/officeart/2005/8/layout/hProcess9"/>
    <dgm:cxn modelId="{94F27C18-54A4-42D9-91C5-BA43915B7A0B}" type="presParOf" srcId="{494424C6-6593-4F9A-8604-433E84342BDE}" destId="{C445EFFB-0454-4A3E-BF41-838041968CF5}" srcOrd="1" destOrd="0" presId="urn:microsoft.com/office/officeart/2005/8/layout/hProcess9"/>
    <dgm:cxn modelId="{1E602B14-2D75-4EA1-A2A9-898ED15A81E0}" type="presParOf" srcId="{C445EFFB-0454-4A3E-BF41-838041968CF5}" destId="{41EB9E54-82CE-4615-930C-A240404F658E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5FC910-CED1-414C-8213-87737C7C9946}">
      <dsp:nvSpPr>
        <dsp:cNvPr id="0" name=""/>
        <dsp:cNvSpPr/>
      </dsp:nvSpPr>
      <dsp:spPr>
        <a:xfrm>
          <a:off x="0" y="902120"/>
          <a:ext cx="7794305" cy="3117722"/>
        </a:xfrm>
        <a:prstGeom prst="leftRightRibb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9698D-926A-4490-9261-E92B75339E68}">
      <dsp:nvSpPr>
        <dsp:cNvPr id="0" name=""/>
        <dsp:cNvSpPr/>
      </dsp:nvSpPr>
      <dsp:spPr>
        <a:xfrm>
          <a:off x="935316" y="1397370"/>
          <a:ext cx="2572120" cy="1527683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52908" rIns="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4300" kern="1200" dirty="0"/>
            <a:t>Voordelen?</a:t>
          </a:r>
        </a:p>
      </dsp:txBody>
      <dsp:txXfrm>
        <a:off x="935316" y="1397370"/>
        <a:ext cx="2572120" cy="1527683"/>
      </dsp:txXfrm>
    </dsp:sp>
    <dsp:sp modelId="{F87411C4-F2E6-42FC-A1B7-24FD917571BB}">
      <dsp:nvSpPr>
        <dsp:cNvPr id="0" name=""/>
        <dsp:cNvSpPr/>
      </dsp:nvSpPr>
      <dsp:spPr>
        <a:xfrm>
          <a:off x="3897152" y="1896206"/>
          <a:ext cx="3039778" cy="1527683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52908" rIns="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4300" kern="1200" dirty="0"/>
            <a:t>Nadelen?</a:t>
          </a:r>
        </a:p>
      </dsp:txBody>
      <dsp:txXfrm>
        <a:off x="3897152" y="1896206"/>
        <a:ext cx="3039778" cy="15276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944470-EE48-491C-A803-686ED20FF1A2}">
      <dsp:nvSpPr>
        <dsp:cNvPr id="0" name=""/>
        <dsp:cNvSpPr/>
      </dsp:nvSpPr>
      <dsp:spPr>
        <a:xfrm>
          <a:off x="1578" y="0"/>
          <a:ext cx="3367070" cy="1279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900" kern="1200" dirty="0"/>
            <a:t>eerst </a:t>
          </a:r>
        </a:p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900" kern="1200" dirty="0"/>
            <a:t>argumentatie </a:t>
          </a:r>
        </a:p>
      </dsp:txBody>
      <dsp:txXfrm>
        <a:off x="39042" y="37464"/>
        <a:ext cx="3292142" cy="1204202"/>
      </dsp:txXfrm>
    </dsp:sp>
    <dsp:sp modelId="{78F6BACB-CDC4-41DD-8D67-8F5959C0FF22}">
      <dsp:nvSpPr>
        <dsp:cNvPr id="0" name=""/>
        <dsp:cNvSpPr/>
      </dsp:nvSpPr>
      <dsp:spPr>
        <a:xfrm>
          <a:off x="3705356" y="222048"/>
          <a:ext cx="713818" cy="8350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BE" sz="2300" kern="1200"/>
        </a:p>
      </dsp:txBody>
      <dsp:txXfrm>
        <a:off x="3705356" y="389055"/>
        <a:ext cx="499673" cy="501019"/>
      </dsp:txXfrm>
    </dsp:sp>
    <dsp:sp modelId="{E2DEF1B9-F886-476A-93F9-A48EBDCF9A85}">
      <dsp:nvSpPr>
        <dsp:cNvPr id="0" name=""/>
        <dsp:cNvSpPr/>
      </dsp:nvSpPr>
      <dsp:spPr>
        <a:xfrm>
          <a:off x="4715477" y="0"/>
          <a:ext cx="3367070" cy="1279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900" kern="1200" dirty="0"/>
            <a:t>nieuws </a:t>
          </a:r>
        </a:p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900" kern="1200" dirty="0"/>
            <a:t>= logische conclusie</a:t>
          </a:r>
        </a:p>
      </dsp:txBody>
      <dsp:txXfrm>
        <a:off x="4752941" y="37464"/>
        <a:ext cx="3292142" cy="12042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35DBD1-9748-4E0E-822E-DC055E25FBE8}">
      <dsp:nvSpPr>
        <dsp:cNvPr id="0" name=""/>
        <dsp:cNvSpPr/>
      </dsp:nvSpPr>
      <dsp:spPr>
        <a:xfrm>
          <a:off x="1488498" y="0"/>
          <a:ext cx="6832022" cy="2732808"/>
        </a:xfrm>
        <a:prstGeom prst="leftRightRibb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D5FE5B-488F-4C88-8B87-B6B80A98B7E5}">
      <dsp:nvSpPr>
        <dsp:cNvPr id="0" name=""/>
        <dsp:cNvSpPr/>
      </dsp:nvSpPr>
      <dsp:spPr>
        <a:xfrm>
          <a:off x="2308340" y="478241"/>
          <a:ext cx="2254567" cy="1339076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8900" rIns="0" bIns="952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500" kern="1200" dirty="0"/>
            <a:t>Lezersperspectief (vb. p19)</a:t>
          </a:r>
        </a:p>
      </dsp:txBody>
      <dsp:txXfrm>
        <a:off x="2308340" y="478241"/>
        <a:ext cx="2254567" cy="1339076"/>
      </dsp:txXfrm>
    </dsp:sp>
    <dsp:sp modelId="{4364D490-E757-430A-B42F-9DD21B6FD710}">
      <dsp:nvSpPr>
        <dsp:cNvPr id="0" name=""/>
        <dsp:cNvSpPr/>
      </dsp:nvSpPr>
      <dsp:spPr>
        <a:xfrm>
          <a:off x="4904509" y="915491"/>
          <a:ext cx="2664488" cy="1339076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8900" rIns="0" bIns="952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500" kern="1200" dirty="0"/>
            <a:t>Neutraal perspectief (</a:t>
          </a:r>
          <a:r>
            <a:rPr lang="nl-BE" sz="2500" kern="1200" dirty="0" err="1"/>
            <a:t>vbn</a:t>
          </a:r>
          <a:r>
            <a:rPr lang="nl-BE" sz="2500" kern="1200" dirty="0"/>
            <a:t>. p20)</a:t>
          </a:r>
        </a:p>
      </dsp:txBody>
      <dsp:txXfrm>
        <a:off x="4904509" y="915491"/>
        <a:ext cx="2664488" cy="13390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C48C5A-D9CF-4B89-BBCF-D51C46CC7309}">
      <dsp:nvSpPr>
        <dsp:cNvPr id="0" name=""/>
        <dsp:cNvSpPr/>
      </dsp:nvSpPr>
      <dsp:spPr>
        <a:xfrm>
          <a:off x="0" y="130905"/>
          <a:ext cx="10058399" cy="1787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4800" kern="1200" dirty="0"/>
            <a:t>Persoonlijke boodschap </a:t>
          </a:r>
        </a:p>
      </dsp:txBody>
      <dsp:txXfrm>
        <a:off x="87243" y="218148"/>
        <a:ext cx="9883913" cy="1612689"/>
      </dsp:txXfrm>
    </dsp:sp>
    <dsp:sp modelId="{AE5F3DE5-9244-4658-BF82-8AF45391CD27}">
      <dsp:nvSpPr>
        <dsp:cNvPr id="0" name=""/>
        <dsp:cNvSpPr/>
      </dsp:nvSpPr>
      <dsp:spPr>
        <a:xfrm>
          <a:off x="0" y="2105280"/>
          <a:ext cx="10058399" cy="1787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4800" kern="1200" dirty="0"/>
            <a:t>Positieve toon  (negatieve woorden) </a:t>
          </a:r>
          <a:r>
            <a:rPr lang="nl-BE" sz="4000" kern="1200" dirty="0"/>
            <a:t>(vgl. p21)</a:t>
          </a:r>
        </a:p>
      </dsp:txBody>
      <dsp:txXfrm>
        <a:off x="87243" y="2192523"/>
        <a:ext cx="9883913" cy="161268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93D597-3B09-4C5E-8375-9EABE0D7AB6E}">
      <dsp:nvSpPr>
        <dsp:cNvPr id="0" name=""/>
        <dsp:cNvSpPr/>
      </dsp:nvSpPr>
      <dsp:spPr>
        <a:xfrm>
          <a:off x="1258442" y="0"/>
          <a:ext cx="7131177" cy="133731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EB9E54-82CE-4615-930C-A240404F658E}">
      <dsp:nvSpPr>
        <dsp:cNvPr id="0" name=""/>
        <dsp:cNvSpPr/>
      </dsp:nvSpPr>
      <dsp:spPr>
        <a:xfrm>
          <a:off x="91761" y="401193"/>
          <a:ext cx="8206097" cy="5349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200" kern="1200"/>
            <a:t>neutrale openingszin 	+ signaalwoorden 	</a:t>
          </a:r>
          <a:r>
            <a:rPr lang="nl-BE" sz="2200" kern="1200">
              <a:sym typeface="Wingdings" panose="05000000000000000000" pitchFamily="2" charset="2"/>
            </a:rPr>
            <a:t></a:t>
          </a:r>
          <a:r>
            <a:rPr lang="nl-BE" sz="2200" kern="1200"/>
            <a:t> ter zake komen</a:t>
          </a:r>
        </a:p>
      </dsp:txBody>
      <dsp:txXfrm>
        <a:off x="117874" y="427306"/>
        <a:ext cx="8153871" cy="4826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371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821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977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47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599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81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626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544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481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999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339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9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Schrijven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nl-BE" sz="3200" dirty="0"/>
              <a:t>Zoals het moet, </a:t>
            </a:r>
          </a:p>
          <a:p>
            <a:r>
              <a:rPr lang="nl-BE" sz="3200" dirty="0"/>
              <a:t>omdat het moet…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75" y="457200"/>
            <a:ext cx="5288402" cy="350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032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Denk eraan (p16):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09593"/>
          </a:xfrm>
        </p:spPr>
        <p:txBody>
          <a:bodyPr>
            <a:normAutofit/>
          </a:bodyPr>
          <a:lstStyle/>
          <a:p>
            <a:r>
              <a:rPr lang="nl-BE" dirty="0"/>
              <a:t>Geachte heer (achternaam)	OF		Geachte mevrouw (achternaam)</a:t>
            </a:r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Geachte heer</a:t>
            </a:r>
          </a:p>
          <a:p>
            <a:r>
              <a:rPr lang="nl-BE" dirty="0"/>
              <a:t>Geachte mevrouw				</a:t>
            </a:r>
            <a:r>
              <a:rPr lang="nl-BE" b="1" u="sng" dirty="0"/>
              <a:t>niet</a:t>
            </a:r>
            <a:r>
              <a:rPr lang="nl-BE" dirty="0"/>
              <a:t>: Geachte heer/mevrouw</a:t>
            </a:r>
          </a:p>
          <a:p>
            <a:endParaRPr lang="nl-BE" dirty="0"/>
          </a:p>
          <a:p>
            <a:endParaRPr lang="nl-BE" dirty="0"/>
          </a:p>
          <a:p>
            <a:r>
              <a:rPr lang="nl-BE" strike="sngStrike" dirty="0"/>
              <a:t>Beste</a:t>
            </a:r>
            <a:r>
              <a:rPr lang="nl-BE" dirty="0"/>
              <a:t>		</a:t>
            </a:r>
            <a:r>
              <a:rPr lang="nl-BE" sz="3000" dirty="0">
                <a:solidFill>
                  <a:srgbClr val="FF0000"/>
                </a:solidFill>
              </a:rPr>
              <a:t>NOOIT </a:t>
            </a:r>
            <a:r>
              <a:rPr lang="nl-BE" sz="3000" u="sng" dirty="0">
                <a:solidFill>
                  <a:srgbClr val="FF0000"/>
                </a:solidFill>
              </a:rPr>
              <a:t>ALLEEN</a:t>
            </a:r>
            <a:r>
              <a:rPr lang="nl-BE" sz="3000" dirty="0">
                <a:solidFill>
                  <a:srgbClr val="FF0000"/>
                </a:solidFill>
              </a:rPr>
              <a:t> ‘Beste’ of ‘Geachte’</a:t>
            </a:r>
            <a:endParaRPr lang="nl-BE" dirty="0">
              <a:solidFill>
                <a:srgbClr val="FF0000"/>
              </a:solidFill>
            </a:endParaRPr>
          </a:p>
          <a:p>
            <a:r>
              <a:rPr lang="nl-BE" strike="sngStrike" dirty="0"/>
              <a:t>Geachte</a:t>
            </a:r>
          </a:p>
          <a:p>
            <a:pPr marL="0" indent="0">
              <a:buNone/>
            </a:pPr>
            <a:endParaRPr lang="nl-BE" strike="sngStrike" dirty="0"/>
          </a:p>
        </p:txBody>
      </p:sp>
      <p:sp>
        <p:nvSpPr>
          <p:cNvPr id="4" name="Ovaal 3">
            <a:extLst>
              <a:ext uri="{FF2B5EF4-FFF2-40B4-BE49-F238E27FC236}">
                <a16:creationId xmlns:a16="http://schemas.microsoft.com/office/drawing/2014/main" id="{C3E72DF0-3468-4E09-A090-2EA2515C49C2}"/>
              </a:ext>
            </a:extLst>
          </p:cNvPr>
          <p:cNvSpPr/>
          <p:nvPr/>
        </p:nvSpPr>
        <p:spPr>
          <a:xfrm>
            <a:off x="715992" y="3040812"/>
            <a:ext cx="2812211" cy="11386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9236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A3C0CEE-BCE9-466D-A59E-FEFE52B27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sz="3200" u="sng" dirty="0"/>
              <a:t>SLOTFORMULE</a:t>
            </a:r>
          </a:p>
          <a:p>
            <a:pPr marL="0" indent="0">
              <a:buNone/>
            </a:pPr>
            <a:r>
              <a:rPr lang="nl-BE" sz="3200" dirty="0"/>
              <a:t>Met vriendelijke groet(en)	     of 		Hoogachtend</a:t>
            </a:r>
          </a:p>
          <a:p>
            <a:pPr marL="0" indent="0">
              <a:buNone/>
            </a:pPr>
            <a:endParaRPr lang="nl-BE" sz="3200" dirty="0"/>
          </a:p>
          <a:p>
            <a:pPr marL="0" indent="0">
              <a:buNone/>
            </a:pPr>
            <a:r>
              <a:rPr lang="nl-BE" sz="3200" dirty="0"/>
              <a:t>!!!</a:t>
            </a:r>
          </a:p>
          <a:p>
            <a:pPr marL="0" indent="0">
              <a:buNone/>
            </a:pPr>
            <a:r>
              <a:rPr lang="nl-BE" sz="3200" dirty="0"/>
              <a:t>‘u’ vs. ‘je’: consequent kiezen (niet mengen!)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85607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 volgende stap…  p16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nl-BE" sz="3600" dirty="0"/>
          </a:p>
          <a:p>
            <a:pPr>
              <a:buFont typeface="Wingdings" panose="05000000000000000000" pitchFamily="2" charset="2"/>
              <a:buChar char="Ø"/>
            </a:pPr>
            <a:r>
              <a:rPr lang="nl-BE" sz="3600" dirty="0"/>
              <a:t>slechtnieuwsbrief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nl-BE" sz="3600" dirty="0"/>
              <a:t>klachtenbrief					</a:t>
            </a:r>
            <a:r>
              <a:rPr lang="nl-BE" sz="3600" dirty="0">
                <a:sym typeface="Wingdings" panose="05000000000000000000" pitchFamily="2" charset="2"/>
              </a:rPr>
              <a:t>PE2</a:t>
            </a:r>
            <a:endParaRPr lang="nl-BE" sz="3600" dirty="0"/>
          </a:p>
          <a:p>
            <a:pPr>
              <a:buFont typeface="Wingdings" panose="05000000000000000000" pitchFamily="2" charset="2"/>
              <a:buChar char="Ø"/>
            </a:pPr>
            <a:r>
              <a:rPr lang="nl-BE" sz="3600" dirty="0"/>
              <a:t>reactie op een klacht</a:t>
            </a:r>
          </a:p>
          <a:p>
            <a:endParaRPr lang="nl-BE" sz="3600" dirty="0"/>
          </a:p>
          <a:p>
            <a:r>
              <a:rPr lang="nl-BE" sz="3600" dirty="0"/>
              <a:t>= potentiële verstoring van de relatie schrijver-lezer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79641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6561" y="276212"/>
            <a:ext cx="10058400" cy="1450757"/>
          </a:xfrm>
        </p:spPr>
        <p:txBody>
          <a:bodyPr/>
          <a:lstStyle/>
          <a:p>
            <a:r>
              <a:rPr lang="nl-BE" dirty="0"/>
              <a:t>1. De slechtnieuwsbrief   p16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46561" y="1954108"/>
            <a:ext cx="10058400" cy="4023360"/>
          </a:xfrm>
        </p:spPr>
        <p:txBody>
          <a:bodyPr/>
          <a:lstStyle/>
          <a:p>
            <a:r>
              <a:rPr lang="nl-BE" sz="2800" i="1" dirty="0"/>
              <a:t>vb. prijsstijging, ontslag, negatieve reactie op een verzoek, slechte evaluatie van een werknemer, melden van een productiefout…</a:t>
            </a:r>
          </a:p>
          <a:p>
            <a:endParaRPr lang="nl-BE" sz="2800" i="1" dirty="0"/>
          </a:p>
          <a:p>
            <a:r>
              <a:rPr lang="nl-BE" sz="2800" dirty="0"/>
              <a:t>Reactie = variabel</a:t>
            </a:r>
          </a:p>
          <a:p>
            <a:endParaRPr lang="nl-BE" sz="2800" dirty="0"/>
          </a:p>
          <a:p>
            <a:r>
              <a:rPr lang="nl-BE" sz="2800" dirty="0">
                <a:sym typeface="Wingdings" panose="05000000000000000000" pitchFamily="2" charset="2"/>
              </a:rPr>
              <a:t></a:t>
            </a:r>
            <a:r>
              <a:rPr lang="nl-BE" sz="2800" dirty="0"/>
              <a:t>minder erg als het nieuws verwacht werd </a:t>
            </a:r>
          </a:p>
          <a:p>
            <a:r>
              <a:rPr lang="nl-BE" sz="2800" dirty="0"/>
              <a:t>            of als er alternatieven zijn</a:t>
            </a:r>
          </a:p>
          <a:p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317" y="3169753"/>
            <a:ext cx="4056495" cy="280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810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8EAFEC-2F70-4BF1-8416-FF0A95DD6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????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3BAC2F5-8DCB-451A-8152-4A93556F2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800" dirty="0"/>
              <a:t>Beter DIRECT of INDIRECT?</a:t>
            </a:r>
          </a:p>
          <a:p>
            <a:endParaRPr lang="nl-BE" sz="2800" dirty="0"/>
          </a:p>
          <a:p>
            <a:endParaRPr lang="nl-BE" sz="28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EF2E68F-C466-44FC-A1DE-35B975BDD1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2650451"/>
              </p:ext>
            </p:extLst>
          </p:nvPr>
        </p:nvGraphicFramePr>
        <p:xfrm>
          <a:off x="3361375" y="1845734"/>
          <a:ext cx="7794305" cy="48212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007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Structuur: direct of indirect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z="3200" b="1" dirty="0"/>
              <a:t>A. Directe structuur</a:t>
            </a:r>
            <a:r>
              <a:rPr lang="nl-BE" sz="3200" dirty="0"/>
              <a:t> </a:t>
            </a:r>
            <a:r>
              <a:rPr lang="nl-BE" sz="2800" dirty="0"/>
              <a:t>(</a:t>
            </a:r>
            <a:r>
              <a:rPr lang="nl-BE" sz="2800"/>
              <a:t>voorbeeldbrief p17)</a:t>
            </a:r>
            <a:endParaRPr lang="nl-BE" sz="2800" dirty="0"/>
          </a:p>
          <a:p>
            <a:endParaRPr lang="nl-BE" dirty="0"/>
          </a:p>
          <a:p>
            <a:r>
              <a:rPr lang="nl-BE" dirty="0"/>
              <a:t>-</a:t>
            </a:r>
            <a:r>
              <a:rPr lang="nl-BE" sz="2400" dirty="0"/>
              <a:t>meteen starten met slechte nieuws</a:t>
            </a:r>
          </a:p>
          <a:p>
            <a:r>
              <a:rPr lang="nl-BE" sz="2400" dirty="0"/>
              <a:t>-(korte verklaring)</a:t>
            </a:r>
          </a:p>
          <a:p>
            <a:r>
              <a:rPr lang="nl-BE" sz="2400" dirty="0"/>
              <a:t>-vriendelijk afsluiten</a:t>
            </a:r>
          </a:p>
          <a:p>
            <a:endParaRPr lang="nl-BE" sz="2400" dirty="0"/>
          </a:p>
          <a:p>
            <a:r>
              <a:rPr lang="nl-BE" sz="2400" dirty="0"/>
              <a:t>(=geen verzachting van het slechte nieuws)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382" y="2361760"/>
            <a:ext cx="4756005" cy="316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029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200" b="1" dirty="0">
                <a:latin typeface="+mn-lt"/>
              </a:rPr>
              <a:t>B. Indirecte structuur </a:t>
            </a:r>
            <a:r>
              <a:rPr lang="nl-BE" sz="2800" dirty="0">
                <a:latin typeface="+mn-lt"/>
              </a:rPr>
              <a:t>(voorbeeldbrief p18)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97280" y="4152034"/>
            <a:ext cx="10058400" cy="2109356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nl-BE" sz="2800" dirty="0"/>
              <a:t>= meer lezergericht </a:t>
            </a:r>
          </a:p>
          <a:p>
            <a:pPr algn="r"/>
            <a:r>
              <a:rPr lang="nl-BE" sz="2800" dirty="0"/>
              <a:t>(beter voor de relatie schrijver/lezer, </a:t>
            </a:r>
          </a:p>
          <a:p>
            <a:pPr algn="r"/>
            <a:r>
              <a:rPr lang="nl-BE" sz="2800" dirty="0"/>
              <a:t>beter voor het imago van de organisatie)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9785" y="546735"/>
            <a:ext cx="2381250" cy="2381250"/>
          </a:xfrm>
          <a:prstGeom prst="rect">
            <a:avLst/>
          </a:prstGeom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641342503"/>
              </p:ext>
            </p:extLst>
          </p:nvPr>
        </p:nvGraphicFramePr>
        <p:xfrm>
          <a:off x="1392381" y="2473037"/>
          <a:ext cx="8084127" cy="1279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99789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DA0F29-588C-4026-82C8-21B823AAA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Conclusie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7A29F5F-BCBE-483A-8374-40BF28B5F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endParaRPr lang="nl-BE" dirty="0"/>
          </a:p>
          <a:p>
            <a:r>
              <a:rPr lang="nl-BE" sz="2800" dirty="0"/>
              <a:t>Los van de gekozen structuur: </a:t>
            </a:r>
          </a:p>
          <a:p>
            <a:endParaRPr lang="nl-BE" sz="2800" dirty="0"/>
          </a:p>
          <a:p>
            <a:r>
              <a:rPr lang="nl-BE" sz="2800" dirty="0"/>
              <a:t>de slechtnieuwsbrief moet altijd </a:t>
            </a:r>
          </a:p>
          <a:p>
            <a:r>
              <a:rPr lang="nl-BE" sz="2800" dirty="0"/>
              <a:t>POSITIEF + LEZERSGERICHT zijn</a:t>
            </a:r>
          </a:p>
        </p:txBody>
      </p:sp>
      <p:pic>
        <p:nvPicPr>
          <p:cNvPr id="1028" name="Picture 4" descr="Afbeeldingsresultaat voor be positive">
            <a:extLst>
              <a:ext uri="{FF2B5EF4-FFF2-40B4-BE49-F238E27FC236}">
                <a16:creationId xmlns:a16="http://schemas.microsoft.com/office/drawing/2014/main" id="{F59157E1-5817-4E60-A5AC-408E8F28C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946" y="2830919"/>
            <a:ext cx="5396634" cy="342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537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Aangepast perspectief p19 </a:t>
            </a:r>
            <a:r>
              <a:rPr lang="nl-BE" sz="2800" dirty="0"/>
              <a:t>(in beide gevallen)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742" y="3064663"/>
            <a:ext cx="4957258" cy="3286878"/>
          </a:xfrm>
          <a:prstGeom prst="rect">
            <a:avLst/>
          </a:prstGeom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136181997"/>
              </p:ext>
            </p:extLst>
          </p:nvPr>
        </p:nvGraphicFramePr>
        <p:xfrm>
          <a:off x="-1298865" y="2067790"/>
          <a:ext cx="9809019" cy="2732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92399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Gebruik ook:</a:t>
            </a:r>
          </a:p>
        </p:txBody>
      </p:sp>
      <p:graphicFrame>
        <p:nvGraphicFramePr>
          <p:cNvPr id="6" name="Tijdelijke aanduiding voor inhoud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1304583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8" name="Rechte verbindingslijn 7"/>
          <p:cNvCxnSpPr/>
          <p:nvPr/>
        </p:nvCxnSpPr>
        <p:spPr>
          <a:xfrm>
            <a:off x="5372100" y="4594860"/>
            <a:ext cx="4732020" cy="1143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758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F79FE4-42CF-420F-8CC1-28A3024D2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Best even checken toch…</a:t>
            </a:r>
          </a:p>
        </p:txBody>
      </p:sp>
      <p:pic>
        <p:nvPicPr>
          <p:cNvPr id="1026" name="Picture 2" descr="Afbeeldingsresultaat voor ga direct naar de gevangenis ga niet langs start">
            <a:extLst>
              <a:ext uri="{FF2B5EF4-FFF2-40B4-BE49-F238E27FC236}">
                <a16:creationId xmlns:a16="http://schemas.microsoft.com/office/drawing/2014/main" id="{AB61486A-0410-42A6-9BBD-A439B4C52F5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108" y="1937761"/>
            <a:ext cx="6259801" cy="4205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5293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Stijloefeningen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nl-BE" sz="7200" b="1" u="sng" dirty="0"/>
              <a:t>Fragment 1</a:t>
            </a:r>
            <a:endParaRPr lang="nl-BE" sz="7200" dirty="0"/>
          </a:p>
          <a:p>
            <a:r>
              <a:rPr lang="nl-BE" sz="7200" dirty="0"/>
              <a:t>U bent vergeten de bewijsstukken van de gemaakte kosten bij te voegen. Daarom kunnen wij u voorlopig niet terugbetalen.</a:t>
            </a:r>
          </a:p>
          <a:p>
            <a:r>
              <a:rPr lang="nl-BE" sz="7200" b="1" u="sng" dirty="0"/>
              <a:t>Fragment 2</a:t>
            </a:r>
            <a:endParaRPr lang="nl-BE" sz="7200" dirty="0"/>
          </a:p>
          <a:p>
            <a:r>
              <a:rPr lang="nl-BE" sz="7200" dirty="0"/>
              <a:t>Naast een eervolle vermelding kunnen wij u geen financiële beloning geven, omdat het bekroonde ontwerp niet alleen uw werk was. De hele ploeg heeft eraan meegewerkt en wij kunnen echt geen 25 premies geven.</a:t>
            </a:r>
          </a:p>
          <a:p>
            <a:r>
              <a:rPr lang="nl-BE" sz="7200" b="1" u="sng" dirty="0"/>
              <a:t>Fragment 3</a:t>
            </a:r>
            <a:endParaRPr lang="nl-BE" sz="7200" dirty="0"/>
          </a:p>
          <a:p>
            <a:r>
              <a:rPr lang="nl-BE" sz="7200" dirty="0"/>
              <a:t>Als u de bijlage aandachtig had gelezen, zou u hebben geweten dat wij slechts 20 dagen bedenktijd toestaan.</a:t>
            </a:r>
          </a:p>
          <a:p>
            <a:r>
              <a:rPr lang="nl-BE" sz="7200" b="1" u="sng" dirty="0"/>
              <a:t>Fragment 4</a:t>
            </a:r>
            <a:endParaRPr lang="nl-BE" sz="7200" dirty="0"/>
          </a:p>
          <a:p>
            <a:r>
              <a:rPr lang="nl-BE" sz="7200" dirty="0"/>
              <a:t>We zullen niet kunnen leveren voor volgende vrijdag.</a:t>
            </a:r>
          </a:p>
          <a:p>
            <a:r>
              <a:rPr lang="nl-BE" sz="7200" b="1" u="sng" dirty="0"/>
              <a:t>Fragment 5</a:t>
            </a:r>
            <a:endParaRPr lang="nl-BE" sz="7200" dirty="0"/>
          </a:p>
          <a:p>
            <a:r>
              <a:rPr lang="nl-BE" sz="7200" dirty="0"/>
              <a:t>Als u niet binnen een week betaalt, zult u de 3% reductie verliezen.</a:t>
            </a:r>
          </a:p>
          <a:p>
            <a:r>
              <a:rPr lang="nl-BE" sz="800" dirty="0"/>
              <a:t> 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583662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4313258"/>
              </p:ext>
            </p:extLst>
          </p:nvPr>
        </p:nvGraphicFramePr>
        <p:xfrm>
          <a:off x="1156002" y="2067673"/>
          <a:ext cx="9798627" cy="39528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98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562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1500"/>
                        </a:spcBef>
                        <a:spcAft>
                          <a:spcPts val="0"/>
                        </a:spcAft>
                      </a:pPr>
                      <a:r>
                        <a:rPr lang="nl-BE" sz="2800" u="sng" dirty="0">
                          <a:solidFill>
                            <a:schemeClr val="tx1"/>
                          </a:solidFill>
                          <a:effectLst/>
                        </a:rPr>
                        <a:t>Fragment 1</a:t>
                      </a:r>
                      <a:endParaRPr lang="nl-BE" sz="3200" u="sng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nl-BE" sz="2800" b="0" dirty="0">
                          <a:solidFill>
                            <a:schemeClr val="tx1"/>
                          </a:solidFill>
                          <a:effectLst/>
                        </a:rPr>
                        <a:t>U bent vergeten de bewijsstukken van de gemaakte kosten bij te voegen. Daarom kunnen wij u voorlopig niet terugbetalen.</a:t>
                      </a:r>
                    </a:p>
                    <a:p>
                      <a:endParaRPr lang="nl-BE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nl-BE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nl-BE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br>
                        <a:rPr lang="nl-BE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nl-BE" sz="2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nl-BE" sz="2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8833" marR="18833" marT="18833" marB="18833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hthoek 4"/>
          <p:cNvSpPr/>
          <p:nvPr/>
        </p:nvSpPr>
        <p:spPr>
          <a:xfrm>
            <a:off x="1097279" y="1414195"/>
            <a:ext cx="10353693" cy="3602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spcBef>
                <a:spcPts val="600"/>
              </a:spcBef>
              <a:spcAft>
                <a:spcPts val="0"/>
              </a:spcAft>
            </a:pPr>
            <a:r>
              <a:rPr lang="nl-BE" sz="2800" b="1" dirty="0"/>
              <a:t>Waarom zijn de volgende formuleringen niet strategisch? Pas ze aan.</a:t>
            </a:r>
            <a:endParaRPr lang="nl-BE" sz="3200" b="1" dirty="0"/>
          </a:p>
        </p:txBody>
      </p:sp>
      <p:sp>
        <p:nvSpPr>
          <p:cNvPr id="6" name="Rechthoek 5"/>
          <p:cNvSpPr/>
          <p:nvPr/>
        </p:nvSpPr>
        <p:spPr>
          <a:xfrm>
            <a:off x="1097279" y="4518998"/>
            <a:ext cx="1005840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800" b="1" dirty="0">
                <a:sym typeface="Wingdings" panose="05000000000000000000" pitchFamily="2" charset="2"/>
              </a:rPr>
              <a:t></a:t>
            </a:r>
            <a:r>
              <a:rPr lang="nl-BE" sz="2800" b="1" dirty="0"/>
              <a:t>Wij betalen u de gemaakte kosten </a:t>
            </a:r>
            <a:r>
              <a:rPr lang="nl-BE" sz="2800" b="1" u="sng" dirty="0"/>
              <a:t>graag</a:t>
            </a:r>
            <a:r>
              <a:rPr lang="nl-BE" sz="2800" b="1" dirty="0"/>
              <a:t> terug, nadat we de bewijsstukken ervan hebben ontvangen.</a:t>
            </a:r>
          </a:p>
        </p:txBody>
      </p:sp>
    </p:spTree>
    <p:extLst>
      <p:ext uri="{BB962C8B-B14F-4D97-AF65-F5344CB8AC3E}">
        <p14:creationId xmlns:p14="http://schemas.microsoft.com/office/powerpoint/2010/main" val="3780695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31063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</a:pPr>
            <a:r>
              <a:rPr lang="nl-BE" b="1" u="sng" dirty="0">
                <a:solidFill>
                  <a:schemeClr val="tx1"/>
                </a:solidFill>
              </a:rPr>
              <a:t>Fragment 2</a:t>
            </a:r>
            <a:endParaRPr lang="nl-BE" sz="2400" b="1" u="sng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nl-BE" dirty="0">
                <a:solidFill>
                  <a:schemeClr val="tx1"/>
                </a:solidFill>
              </a:rPr>
              <a:t>Naast een eervolle vermelding kunnen wij u geen financiële beloning geven, omdat het bekroonde ontwerp niet alleen uw werk was. De hele ploeg heeft eraan meegewerkt en wij kunnen echt geen 25 premies geven.</a:t>
            </a:r>
          </a:p>
          <a:p>
            <a:pPr>
              <a:lnSpc>
                <a:spcPts val="1800"/>
              </a:lnSpc>
              <a:spcBef>
                <a:spcPts val="600"/>
              </a:spcBef>
              <a:spcAft>
                <a:spcPts val="0"/>
              </a:spcAft>
            </a:pPr>
            <a:endParaRPr lang="nl-BE" sz="2400" dirty="0">
              <a:solidFill>
                <a:schemeClr val="tx1"/>
              </a:solidFill>
            </a:endParaRPr>
          </a:p>
          <a:p>
            <a:pPr>
              <a:lnSpc>
                <a:spcPts val="1800"/>
              </a:lnSpc>
              <a:spcBef>
                <a:spcPts val="600"/>
              </a:spcBef>
              <a:spcAft>
                <a:spcPts val="0"/>
              </a:spcAft>
            </a:pPr>
            <a:endParaRPr lang="nl-BE" sz="2400" dirty="0">
              <a:solidFill>
                <a:schemeClr val="tx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097280" y="4460208"/>
            <a:ext cx="100584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800" b="1" dirty="0">
                <a:sym typeface="Wingdings" panose="05000000000000000000" pitchFamily="2" charset="2"/>
              </a:rPr>
              <a:t> </a:t>
            </a:r>
            <a:r>
              <a:rPr lang="nl-BE" sz="2800" b="1" dirty="0"/>
              <a:t>Voor uw bekroonde ontwerp, waaraan de hele ploeg heeft meegewerkt, ontvangt u een eervolle vermelding. Premies </a:t>
            </a:r>
            <a:r>
              <a:rPr lang="nl-BE" sz="2800" b="1" u="sng" dirty="0"/>
              <a:t>worden</a:t>
            </a:r>
            <a:r>
              <a:rPr lang="nl-BE" sz="2800" b="1" dirty="0"/>
              <a:t> toegekend aan individuele ontwerpen.</a:t>
            </a:r>
            <a:br>
              <a:rPr lang="nl-BE" sz="2800" b="1" dirty="0"/>
            </a:br>
            <a:endParaRPr lang="nl-BE" sz="2800" b="1" dirty="0"/>
          </a:p>
        </p:txBody>
      </p:sp>
    </p:spTree>
    <p:extLst>
      <p:ext uri="{BB962C8B-B14F-4D97-AF65-F5344CB8AC3E}">
        <p14:creationId xmlns:p14="http://schemas.microsoft.com/office/powerpoint/2010/main" val="1671721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707957"/>
          </a:xfrm>
        </p:spPr>
        <p:txBody>
          <a:bodyPr>
            <a:normAutofit/>
          </a:bodyPr>
          <a:lstStyle/>
          <a:p>
            <a:pPr>
              <a:lnSpc>
                <a:spcPts val="1350"/>
              </a:lnSpc>
              <a:spcBef>
                <a:spcPts val="1500"/>
              </a:spcBef>
              <a:spcAft>
                <a:spcPts val="0"/>
              </a:spcAft>
            </a:pPr>
            <a:r>
              <a:rPr lang="nl-BE" b="1" u="sng" dirty="0">
                <a:solidFill>
                  <a:schemeClr val="tx1"/>
                </a:solidFill>
              </a:rPr>
              <a:t>Fragment 3</a:t>
            </a:r>
            <a:endParaRPr lang="nl-BE" sz="2400" b="1" u="sng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nl-BE" dirty="0">
                <a:solidFill>
                  <a:schemeClr val="tx1"/>
                </a:solidFill>
              </a:rPr>
              <a:t>Als u de bijlage aandachtig had gelezen, zou u hebben geweten dat wij slechts 20 dagen bedenktijd toestaan.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endParaRPr lang="nl-BE" dirty="0">
              <a:solidFill>
                <a:schemeClr val="tx1"/>
              </a:solidFill>
            </a:endParaRPr>
          </a:p>
          <a:p>
            <a:pPr>
              <a:lnSpc>
                <a:spcPts val="1800"/>
              </a:lnSpc>
              <a:spcBef>
                <a:spcPts val="600"/>
              </a:spcBef>
              <a:spcAft>
                <a:spcPts val="0"/>
              </a:spcAft>
            </a:pPr>
            <a:endParaRPr lang="nl-BE" sz="2400" dirty="0">
              <a:solidFill>
                <a:schemeClr val="tx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097280" y="4068771"/>
            <a:ext cx="10239202" cy="139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nl-BE" sz="2800" dirty="0">
                <a:sym typeface="Wingdings" panose="05000000000000000000" pitchFamily="2" charset="2"/>
              </a:rPr>
              <a:t></a:t>
            </a:r>
            <a:r>
              <a:rPr lang="nl-BE" sz="2800" b="1" u="sng" dirty="0"/>
              <a:t>De klant </a:t>
            </a:r>
            <a:r>
              <a:rPr lang="nl-BE" sz="2800" b="1" dirty="0"/>
              <a:t>heeft 20 dagen bedenktijd. Dat staat vermeld op 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nl-BE" sz="2800" b="1" dirty="0"/>
              <a:t>pagina 2 van de bijlage die u hebt ontvangen.</a:t>
            </a:r>
          </a:p>
        </p:txBody>
      </p:sp>
    </p:spTree>
    <p:extLst>
      <p:ext uri="{BB962C8B-B14F-4D97-AF65-F5344CB8AC3E}">
        <p14:creationId xmlns:p14="http://schemas.microsoft.com/office/powerpoint/2010/main" val="276508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396230"/>
          </a:xfrm>
        </p:spPr>
        <p:txBody>
          <a:bodyPr/>
          <a:lstStyle/>
          <a:p>
            <a:r>
              <a:rPr lang="nl-BE" b="1" u="sng" dirty="0"/>
              <a:t>Fragment 4</a:t>
            </a:r>
            <a:endParaRPr lang="nl-BE" u="sng" dirty="0"/>
          </a:p>
          <a:p>
            <a:r>
              <a:rPr lang="nl-BE" dirty="0"/>
              <a:t>We zullen niet kunnen leveren voor volgende vrijdag.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Rechthoek 3"/>
          <p:cNvSpPr/>
          <p:nvPr/>
        </p:nvSpPr>
        <p:spPr>
          <a:xfrm>
            <a:off x="1097279" y="4155317"/>
            <a:ext cx="9833575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800" b="1" dirty="0">
                <a:sym typeface="Wingdings" panose="05000000000000000000" pitchFamily="2" charset="2"/>
              </a:rPr>
              <a:t></a:t>
            </a:r>
            <a:r>
              <a:rPr lang="nl-BE" sz="2800" b="1" dirty="0"/>
              <a:t>Vanaf volgende vrijdag </a:t>
            </a:r>
            <a:r>
              <a:rPr lang="nl-BE" sz="2800" b="1" u="sng" dirty="0"/>
              <a:t>kunnen</a:t>
            </a:r>
            <a:r>
              <a:rPr lang="nl-BE" sz="2800" b="1" dirty="0"/>
              <a:t> we de producten leveren.</a:t>
            </a:r>
          </a:p>
          <a:p>
            <a:endParaRPr lang="nl-BE" b="1" dirty="0"/>
          </a:p>
        </p:txBody>
      </p:sp>
    </p:spTree>
    <p:extLst>
      <p:ext uri="{BB962C8B-B14F-4D97-AF65-F5344CB8AC3E}">
        <p14:creationId xmlns:p14="http://schemas.microsoft.com/office/powerpoint/2010/main" val="251597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229975"/>
          </a:xfrm>
        </p:spPr>
        <p:txBody>
          <a:bodyPr/>
          <a:lstStyle/>
          <a:p>
            <a:r>
              <a:rPr lang="nl-BE" b="1" u="sng" dirty="0"/>
              <a:t>Fragment 5</a:t>
            </a:r>
            <a:endParaRPr lang="nl-BE" u="sng" dirty="0"/>
          </a:p>
          <a:p>
            <a:r>
              <a:rPr lang="nl-BE" dirty="0"/>
              <a:t>Als u niet binnen een week betaalt, zult u de 3% reductie verliezen.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Rechthoek 3"/>
          <p:cNvSpPr/>
          <p:nvPr/>
        </p:nvSpPr>
        <p:spPr>
          <a:xfrm>
            <a:off x="1097280" y="4027208"/>
            <a:ext cx="945607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800" dirty="0">
                <a:sym typeface="Wingdings" panose="05000000000000000000" pitchFamily="2" charset="2"/>
              </a:rPr>
              <a:t></a:t>
            </a:r>
            <a:r>
              <a:rPr lang="nl-BE" sz="2800" b="1" dirty="0"/>
              <a:t>Als u binnen de week betaalt, </a:t>
            </a:r>
            <a:r>
              <a:rPr lang="nl-BE" sz="2800" b="1" u="sng" dirty="0"/>
              <a:t>geniet</a:t>
            </a:r>
            <a:r>
              <a:rPr lang="nl-BE" sz="2800" b="1" dirty="0"/>
              <a:t> u 3% korting.</a:t>
            </a:r>
            <a:br>
              <a:rPr lang="nl-BE" sz="2000" b="1" dirty="0"/>
            </a:br>
            <a:br>
              <a:rPr lang="nl-BE" sz="2000" dirty="0"/>
            </a:b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408436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D9DEAA-3F25-4367-81AF-F27175129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873FAE2-38C6-4D9A-9ABC-030CF989F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74162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CFBF65-18A1-439F-9C46-B1AC921FF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Samengevat (vorige les)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1A53020-2FB5-4B17-B00A-4A5DF7546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827" y="2001010"/>
            <a:ext cx="11497286" cy="4023360"/>
          </a:xfrm>
        </p:spPr>
        <p:txBody>
          <a:bodyPr/>
          <a:lstStyle/>
          <a:p>
            <a:endParaRPr lang="nl-BE" dirty="0"/>
          </a:p>
          <a:p>
            <a:endParaRPr lang="nl-BE" dirty="0"/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nl-BE" sz="3600" dirty="0"/>
              <a:t> Schrijf positief en lezersgericht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nl-BE" sz="3600" dirty="0"/>
              <a:t> Gebruik je perspectief slim (onpersoonlijk indien negatief)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nl-BE" sz="3600" dirty="0"/>
              <a:t> Kies tussen directe en indirecte structuur</a:t>
            </a:r>
          </a:p>
        </p:txBody>
      </p:sp>
    </p:spTree>
    <p:extLst>
      <p:ext uri="{BB962C8B-B14F-4D97-AF65-F5344CB8AC3E}">
        <p14:creationId xmlns:p14="http://schemas.microsoft.com/office/powerpoint/2010/main" val="18620942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Oefeningen p22 (per 2)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  <a:p>
            <a:r>
              <a:rPr lang="nl-BE" sz="2800" dirty="0"/>
              <a:t>1 (klas)</a:t>
            </a:r>
          </a:p>
          <a:p>
            <a:r>
              <a:rPr lang="nl-BE" sz="2800" dirty="0"/>
              <a:t>+</a:t>
            </a:r>
          </a:p>
          <a:p>
            <a:r>
              <a:rPr lang="nl-BE" sz="2800" dirty="0"/>
              <a:t>2 (klas)</a:t>
            </a:r>
          </a:p>
          <a:p>
            <a:r>
              <a:rPr lang="nl-BE" sz="2800" dirty="0"/>
              <a:t>+</a:t>
            </a:r>
          </a:p>
          <a:p>
            <a:r>
              <a:rPr lang="nl-BE" sz="2800" dirty="0"/>
              <a:t>3: insturen</a:t>
            </a:r>
          </a:p>
        </p:txBody>
      </p:sp>
    </p:spTree>
    <p:extLst>
      <p:ext uri="{BB962C8B-B14F-4D97-AF65-F5344CB8AC3E}">
        <p14:creationId xmlns:p14="http://schemas.microsoft.com/office/powerpoint/2010/main" val="2966343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AA7255-74AA-42AE-B81F-9AE6F838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Tips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B553A60-F213-42CF-BC15-97751CD51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  <a:p>
            <a:endParaRPr lang="nl-BE" dirty="0"/>
          </a:p>
          <a:p>
            <a:r>
              <a:rPr lang="nl-BE" sz="3200" dirty="0"/>
              <a:t>Begin ALTIJD met een korte situatieschets.</a:t>
            </a:r>
          </a:p>
          <a:p>
            <a:endParaRPr lang="nl-BE" sz="3200" dirty="0"/>
          </a:p>
          <a:p>
            <a:r>
              <a:rPr lang="nl-BE" sz="3200" dirty="0"/>
              <a:t>Maak minstens 3 alinea’s.</a:t>
            </a:r>
          </a:p>
        </p:txBody>
      </p:sp>
    </p:spTree>
    <p:extLst>
      <p:ext uri="{BB962C8B-B14F-4D97-AF65-F5344CB8AC3E}">
        <p14:creationId xmlns:p14="http://schemas.microsoft.com/office/powerpoint/2010/main" val="1133199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fbeeldingsresultaat voor wat leuk">
            <a:extLst>
              <a:ext uri="{FF2B5EF4-FFF2-40B4-BE49-F238E27FC236}">
                <a16:creationId xmlns:a16="http://schemas.microsoft.com/office/drawing/2014/main" id="{FF92041D-5041-4777-B284-1BCBE66EA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7446" y="1916317"/>
            <a:ext cx="3020918" cy="391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03DBB6F-49B0-45F7-8C91-F3CBC88DF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nl-BE" dirty="0"/>
              <a:t>ACE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63EBE45-65DF-416E-B21B-63A82B0CB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/>
          </a:bodyPr>
          <a:lstStyle/>
          <a:p>
            <a:endParaRPr lang="nl-BE" dirty="0"/>
          </a:p>
          <a:p>
            <a:endParaRPr lang="nl-BE" dirty="0"/>
          </a:p>
          <a:p>
            <a:r>
              <a:rPr lang="nl-BE" sz="2800" dirty="0"/>
              <a:t>Opfrissing spelling</a:t>
            </a:r>
          </a:p>
          <a:p>
            <a:endParaRPr lang="nl-BE" sz="2800" dirty="0"/>
          </a:p>
          <a:p>
            <a:r>
              <a:rPr lang="nl-BE" sz="2800" dirty="0"/>
              <a:t>2e jaar </a:t>
            </a:r>
            <a:r>
              <a:rPr lang="nl-BE" sz="2800" dirty="0">
                <a:sym typeface="Wingdings" panose="05000000000000000000" pitchFamily="2" charset="2"/>
              </a:rPr>
              <a:t></a:t>
            </a:r>
            <a:r>
              <a:rPr lang="nl-BE" sz="2800" dirty="0"/>
              <a:t>spelling </a:t>
            </a:r>
            <a:r>
              <a:rPr lang="nl-BE" sz="2800" dirty="0">
                <a:sym typeface="Wingdings" panose="05000000000000000000" pitchFamily="2" charset="2"/>
              </a:rPr>
              <a:t>werkwoorden</a:t>
            </a:r>
          </a:p>
          <a:p>
            <a:pPr marL="749808" lvl="4" indent="0">
              <a:buNone/>
            </a:pPr>
            <a:r>
              <a:rPr lang="nl-BE" sz="2200" dirty="0">
                <a:sym typeface="Wingdings" panose="05000000000000000000" pitchFamily="2" charset="2"/>
              </a:rPr>
              <a:t>				</a:t>
            </a:r>
            <a:r>
              <a:rPr lang="nl-BE" sz="2200" dirty="0">
                <a:highlight>
                  <a:srgbClr val="FFFF00"/>
                </a:highlight>
                <a:sym typeface="Wingdings" panose="05000000000000000000" pitchFamily="2" charset="2"/>
              </a:rPr>
              <a:t>introductietest</a:t>
            </a:r>
            <a:endParaRPr lang="nl-BE" sz="22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370733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Feedback oefeningen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sz="2800" dirty="0">
                <a:sym typeface="Wingdings" panose="05000000000000000000" pitchFamily="2" charset="2"/>
              </a:rPr>
              <a:t></a:t>
            </a:r>
            <a:r>
              <a:rPr lang="nl-BE" sz="2800" dirty="0"/>
              <a:t>Gewenste structuur</a:t>
            </a:r>
          </a:p>
          <a:p>
            <a:endParaRPr lang="nl-BE" dirty="0"/>
          </a:p>
          <a:p>
            <a:r>
              <a:rPr lang="nl-BE" sz="2800" dirty="0"/>
              <a:t>Oefening 1		Best = directe structuur (kan hier)</a:t>
            </a:r>
          </a:p>
          <a:p>
            <a:endParaRPr lang="nl-BE" sz="2800" dirty="0"/>
          </a:p>
          <a:p>
            <a:r>
              <a:rPr lang="nl-BE" sz="2800" dirty="0"/>
              <a:t>Oefening 2		Je wil de klant niet verliezen</a:t>
            </a:r>
            <a:r>
              <a:rPr lang="nl-BE" sz="2800" dirty="0">
                <a:sym typeface="Wingdings" panose="05000000000000000000" pitchFamily="2" charset="2"/>
              </a:rPr>
              <a:t></a:t>
            </a:r>
            <a:r>
              <a:rPr lang="nl-BE" sz="2800" dirty="0"/>
              <a:t> indirecte structuur</a:t>
            </a:r>
          </a:p>
          <a:p>
            <a:r>
              <a:rPr lang="nl-BE" sz="2800" dirty="0"/>
              <a:t>Oefening 3		idem</a:t>
            </a:r>
          </a:p>
        </p:txBody>
      </p:sp>
    </p:spTree>
    <p:extLst>
      <p:ext uri="{BB962C8B-B14F-4D97-AF65-F5344CB8AC3E}">
        <p14:creationId xmlns:p14="http://schemas.microsoft.com/office/powerpoint/2010/main" val="6375952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14EA19-BCD4-4614-8DFA-3AA2C89EE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4030640-1ABF-4C16-946F-2180DDCBE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23676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2. De klacht(en)brief      p23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800" dirty="0"/>
              <a:t>! Risico van verstoorde verstandhouding</a:t>
            </a:r>
          </a:p>
          <a:p>
            <a:endParaRPr lang="nl-BE" sz="2800" dirty="0"/>
          </a:p>
          <a:p>
            <a:r>
              <a:rPr lang="nl-BE" sz="2800" dirty="0"/>
              <a:t>= ook ‘verzoek’: lezer niet boos maken</a:t>
            </a:r>
          </a:p>
          <a:p>
            <a:endParaRPr lang="nl-BE" sz="2800" dirty="0"/>
          </a:p>
          <a:p>
            <a:endParaRPr lang="nl-BE" sz="28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743" y="2779914"/>
            <a:ext cx="5370257" cy="359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664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Methode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97280" y="1845734"/>
            <a:ext cx="10778490" cy="4497916"/>
          </a:xfrm>
        </p:spPr>
        <p:txBody>
          <a:bodyPr>
            <a:normAutofit/>
          </a:bodyPr>
          <a:lstStyle/>
          <a:p>
            <a:r>
              <a:rPr lang="nl-BE" sz="2400" dirty="0"/>
              <a:t>- </a:t>
            </a:r>
            <a:r>
              <a:rPr lang="nl-BE" sz="2400" b="1" dirty="0"/>
              <a:t>bereid de lezer voor</a:t>
            </a:r>
          </a:p>
          <a:p>
            <a:endParaRPr lang="nl-BE" dirty="0">
              <a:sym typeface="Wingdings" panose="05000000000000000000" pitchFamily="2" charset="2"/>
            </a:endParaRPr>
          </a:p>
          <a:p>
            <a:endParaRPr lang="nl-BE" sz="2400" dirty="0">
              <a:sym typeface="Wingdings" panose="05000000000000000000" pitchFamily="2" charset="2"/>
            </a:endParaRPr>
          </a:p>
          <a:p>
            <a:r>
              <a:rPr lang="nl-BE" sz="2400" dirty="0">
                <a:sym typeface="Wingdings" panose="05000000000000000000" pitchFamily="2" charset="2"/>
              </a:rPr>
              <a:t>-</a:t>
            </a:r>
            <a:r>
              <a:rPr lang="nl-BE" sz="2400" b="1" dirty="0">
                <a:sym typeface="Wingdings" panose="05000000000000000000" pitchFamily="2" charset="2"/>
              </a:rPr>
              <a:t>formuleer de klacht precies</a:t>
            </a:r>
          </a:p>
          <a:p>
            <a:r>
              <a:rPr lang="nl-BE" dirty="0">
                <a:sym typeface="Wingdings" panose="05000000000000000000" pitchFamily="2" charset="2"/>
              </a:rPr>
              <a:t>duidelijk + zakelijk</a:t>
            </a:r>
          </a:p>
          <a:p>
            <a:endParaRPr lang="nl-BE" dirty="0">
              <a:sym typeface="Wingdings" panose="05000000000000000000" pitchFamily="2" charset="2"/>
            </a:endParaRPr>
          </a:p>
          <a:p>
            <a:r>
              <a:rPr lang="nl-BE" sz="2400" dirty="0">
                <a:sym typeface="Wingdings" panose="05000000000000000000" pitchFamily="2" charset="2"/>
              </a:rPr>
              <a:t>-</a:t>
            </a:r>
            <a:r>
              <a:rPr lang="nl-BE" sz="2400" b="1" dirty="0">
                <a:sym typeface="Wingdings" panose="05000000000000000000" pitchFamily="2" charset="2"/>
              </a:rPr>
              <a:t>doe je verzoek</a:t>
            </a:r>
          </a:p>
          <a:p>
            <a:r>
              <a:rPr lang="nl-BE" dirty="0">
                <a:sym typeface="Wingdings" panose="05000000000000000000" pitchFamily="2" charset="2"/>
              </a:rPr>
              <a:t>concreet	 + timing</a:t>
            </a:r>
          </a:p>
          <a:p>
            <a:pPr algn="r"/>
            <a:r>
              <a:rPr lang="nl-BE" b="1" dirty="0">
                <a:sym typeface="Wingdings" panose="05000000000000000000" pitchFamily="2" charset="2"/>
              </a:rPr>
              <a:t>+Aangetekend</a:t>
            </a:r>
            <a:r>
              <a:rPr lang="nl-BE" dirty="0">
                <a:sym typeface="Wingdings" panose="05000000000000000000" pitchFamily="2" charset="2"/>
              </a:rPr>
              <a:t> versturen = krachtig bewijs</a:t>
            </a:r>
            <a:endParaRPr lang="nl-BE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669125006"/>
              </p:ext>
            </p:extLst>
          </p:nvPr>
        </p:nvGraphicFramePr>
        <p:xfrm>
          <a:off x="1931670" y="2068830"/>
          <a:ext cx="8389620" cy="13373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53373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Opbouw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  <a:p>
            <a:r>
              <a:rPr lang="nl-BE" sz="2800" dirty="0"/>
              <a:t>INTRO</a:t>
            </a:r>
          </a:p>
          <a:p>
            <a:endParaRPr lang="nl-BE" sz="2800" dirty="0"/>
          </a:p>
          <a:p>
            <a:r>
              <a:rPr lang="nl-BE" sz="2800" dirty="0"/>
              <a:t>korte neutrale eerste zin</a:t>
            </a:r>
          </a:p>
          <a:p>
            <a:r>
              <a:rPr lang="nl-BE" sz="2800" dirty="0"/>
              <a:t>Dan ter zake: klacht over product/dienst </a:t>
            </a:r>
            <a:r>
              <a:rPr lang="nl-BE" sz="2800" dirty="0">
                <a:sym typeface="Wingdings" panose="05000000000000000000" pitchFamily="2" charset="2"/>
              </a:rPr>
              <a:t></a:t>
            </a:r>
            <a:r>
              <a:rPr lang="nl-BE" sz="2800" dirty="0"/>
              <a:t>         voorbeelden p23</a:t>
            </a:r>
          </a:p>
          <a:p>
            <a:endParaRPr lang="nl-BE" sz="2800" dirty="0"/>
          </a:p>
          <a:p>
            <a:pPr marL="0" indent="0">
              <a:buNone/>
            </a:pPr>
            <a:endParaRPr lang="nl-BE" sz="2800" dirty="0"/>
          </a:p>
          <a:p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165" y="4696691"/>
            <a:ext cx="4770421" cy="156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5538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97280" y="1845734"/>
            <a:ext cx="10881360" cy="4023360"/>
          </a:xfrm>
        </p:spPr>
        <p:txBody>
          <a:bodyPr/>
          <a:lstStyle/>
          <a:p>
            <a:r>
              <a:rPr lang="nl-BE" sz="2800" dirty="0"/>
              <a:t>KERN</a:t>
            </a:r>
          </a:p>
          <a:p>
            <a:endParaRPr lang="nl-BE" sz="2800" dirty="0"/>
          </a:p>
          <a:p>
            <a:r>
              <a:rPr lang="nl-BE" sz="2800" dirty="0"/>
              <a:t>precieze omschrijving / waarschijnlijke oorzaak / huidige stand van zaken </a:t>
            </a:r>
          </a:p>
          <a:p>
            <a:r>
              <a:rPr lang="nl-BE" sz="2800" dirty="0"/>
              <a:t>+ relevante data, nummers, …</a:t>
            </a:r>
          </a:p>
          <a:p>
            <a:endParaRPr lang="nl-BE" sz="2800" dirty="0">
              <a:sym typeface="Wingdings" panose="05000000000000000000" pitchFamily="2" charset="2"/>
            </a:endParaRPr>
          </a:p>
          <a:p>
            <a:r>
              <a:rPr lang="nl-BE" sz="2800" dirty="0">
                <a:sym typeface="Wingdings" panose="05000000000000000000" pitchFamily="2" charset="2"/>
              </a:rPr>
              <a:t>zakelijk, beleefd, feitelijk</a:t>
            </a:r>
            <a:endParaRPr lang="nl-BE" sz="2800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352391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z="2800" dirty="0"/>
              <a:t>SLOT</a:t>
            </a:r>
          </a:p>
          <a:p>
            <a:endParaRPr lang="nl-BE" sz="2800" dirty="0"/>
          </a:p>
          <a:p>
            <a:r>
              <a:rPr lang="nl-BE" sz="2800" dirty="0"/>
              <a:t>Vriendelijk of dwingend						</a:t>
            </a:r>
            <a:r>
              <a:rPr lang="nl-BE" sz="2800" dirty="0">
                <a:sym typeface="Wingdings" panose="05000000000000000000" pitchFamily="2" charset="2"/>
              </a:rPr>
              <a:t> </a:t>
            </a:r>
            <a:r>
              <a:rPr lang="nl-BE" sz="2800" dirty="0" err="1">
                <a:sym typeface="Wingdings" panose="05000000000000000000" pitchFamily="2" charset="2"/>
              </a:rPr>
              <a:t>vbn</a:t>
            </a:r>
            <a:r>
              <a:rPr lang="nl-BE" sz="2800" dirty="0">
                <a:sym typeface="Wingdings" panose="05000000000000000000" pitchFamily="2" charset="2"/>
              </a:rPr>
              <a:t> p26</a:t>
            </a:r>
          </a:p>
          <a:p>
            <a:endParaRPr lang="nl-BE" sz="2800" dirty="0">
              <a:sym typeface="Wingdings" panose="05000000000000000000" pitchFamily="2" charset="2"/>
            </a:endParaRPr>
          </a:p>
          <a:p>
            <a:r>
              <a:rPr lang="nl-BE" sz="2800" dirty="0">
                <a:sym typeface="Wingdings" panose="05000000000000000000" pitchFamily="2" charset="2"/>
              </a:rPr>
              <a:t>Vraag om snelle reactie / snelle + accurate oplossing	 </a:t>
            </a:r>
            <a:r>
              <a:rPr lang="nl-BE" sz="2800" dirty="0" err="1">
                <a:sym typeface="Wingdings" panose="05000000000000000000" pitchFamily="2" charset="2"/>
              </a:rPr>
              <a:t>vbn</a:t>
            </a:r>
            <a:r>
              <a:rPr lang="nl-BE" sz="2800" dirty="0">
                <a:sym typeface="Wingdings" panose="05000000000000000000" pitchFamily="2" charset="2"/>
              </a:rPr>
              <a:t> p26</a:t>
            </a:r>
          </a:p>
          <a:p>
            <a:endParaRPr lang="nl-BE" dirty="0">
              <a:sym typeface="Wingdings" panose="05000000000000000000" pitchFamily="2" charset="2"/>
            </a:endParaRPr>
          </a:p>
          <a:p>
            <a:endParaRPr lang="nl-B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885" y="4686299"/>
            <a:ext cx="1586022" cy="145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113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Oefeningen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  <a:p>
            <a:endParaRPr lang="nl-BE" sz="2800" dirty="0"/>
          </a:p>
          <a:p>
            <a:r>
              <a:rPr lang="nl-BE" sz="2800" dirty="0"/>
              <a:t>1 p25</a:t>
            </a:r>
          </a:p>
          <a:p>
            <a:r>
              <a:rPr lang="nl-BE" sz="2800" dirty="0"/>
              <a:t>+</a:t>
            </a:r>
          </a:p>
          <a:p>
            <a:r>
              <a:rPr lang="nl-BE" sz="2800" dirty="0"/>
              <a:t>2 p26 (insturen)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634" y="3011594"/>
            <a:ext cx="29527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3553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202122-38C0-4B6C-A8F4-15980C03B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Voorstel structuur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2CB646C-29A9-487B-9C2D-E366921AA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800" dirty="0"/>
              <a:t>Alinea 1		situatie (met feiten)</a:t>
            </a:r>
          </a:p>
          <a:p>
            <a:endParaRPr lang="nl-BE" sz="2800" dirty="0"/>
          </a:p>
          <a:p>
            <a:r>
              <a:rPr lang="nl-BE" sz="2800" dirty="0"/>
              <a:t>Alinea 2		probleem</a:t>
            </a:r>
          </a:p>
          <a:p>
            <a:endParaRPr lang="nl-BE" sz="2800" dirty="0"/>
          </a:p>
          <a:p>
            <a:r>
              <a:rPr lang="nl-BE" sz="2800" dirty="0"/>
              <a:t>Alinea 3		voorgestelde oplossing</a:t>
            </a:r>
          </a:p>
          <a:p>
            <a:endParaRPr lang="nl-BE" sz="2800" dirty="0"/>
          </a:p>
          <a:p>
            <a:r>
              <a:rPr lang="nl-BE" sz="2800" dirty="0"/>
              <a:t>Alinea 4		vriendelijk + kordaat einde</a:t>
            </a:r>
          </a:p>
        </p:txBody>
      </p:sp>
    </p:spTree>
    <p:extLst>
      <p:ext uri="{BB962C8B-B14F-4D97-AF65-F5344CB8AC3E}">
        <p14:creationId xmlns:p14="http://schemas.microsoft.com/office/powerpoint/2010/main" val="17547764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B234EC-549F-4F63-9DC7-DF3EDBF29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Feedback in Blackboard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F404588-E604-4D70-857A-373186348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83820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‘</a:t>
            </a:r>
            <a:r>
              <a:rPr lang="nl-BE" dirty="0" err="1"/>
              <a:t>Audience</a:t>
            </a:r>
            <a:r>
              <a:rPr lang="nl-BE" dirty="0"/>
              <a:t> design’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sz="3200" dirty="0"/>
          </a:p>
          <a:p>
            <a:r>
              <a:rPr lang="nl-BE" sz="3200" dirty="0"/>
              <a:t>-Wie is mijn lezer?</a:t>
            </a:r>
          </a:p>
          <a:p>
            <a:r>
              <a:rPr lang="nl-BE" sz="3200" dirty="0"/>
              <a:t>-Wat is mijn relatie met de lezer?</a:t>
            </a:r>
          </a:p>
          <a:p>
            <a:r>
              <a:rPr lang="nl-BE" sz="3200" dirty="0"/>
              <a:t>-Wat is mijn schrijfdoel?</a:t>
            </a:r>
          </a:p>
          <a:p>
            <a:r>
              <a:rPr lang="nl-BE" sz="3200" dirty="0"/>
              <a:t>-Welke actie verwacht ik van de lezer?</a:t>
            </a:r>
          </a:p>
          <a:p>
            <a:endParaRPr lang="nl-BE" sz="3200" dirty="0"/>
          </a:p>
          <a:p>
            <a:endParaRPr lang="nl-BE" sz="3200" dirty="0"/>
          </a:p>
          <a:p>
            <a:endParaRPr lang="nl-BE" sz="3200" dirty="0"/>
          </a:p>
          <a:p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773" y="2409793"/>
            <a:ext cx="3651604" cy="379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6533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3. Reactie op een klacht   p27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97279" y="1845734"/>
            <a:ext cx="10598331" cy="4023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BE" sz="3200" dirty="0"/>
              <a:t>	</a:t>
            </a:r>
          </a:p>
          <a:p>
            <a:r>
              <a:rPr lang="nl-BE" sz="3200" dirty="0"/>
              <a:t>-snel reageren</a:t>
            </a:r>
          </a:p>
          <a:p>
            <a:r>
              <a:rPr lang="nl-BE" sz="3200" dirty="0"/>
              <a:t>-eventueel via voorlopige reactie </a:t>
            </a:r>
          </a:p>
          <a:p>
            <a:r>
              <a:rPr lang="nl-BE" sz="3200" dirty="0"/>
              <a:t>-vermijd het woord ‘klacht’ </a:t>
            </a:r>
            <a:r>
              <a:rPr lang="nl-BE" sz="3200" dirty="0">
                <a:sym typeface="Wingdings" panose="05000000000000000000" pitchFamily="2" charset="2"/>
              </a:rPr>
              <a:t> ‘vraag’</a:t>
            </a:r>
          </a:p>
          <a:p>
            <a:endParaRPr lang="nl-BE" sz="3200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nl-BE" sz="3200" dirty="0">
                <a:sym typeface="Wingdings" panose="05000000000000000000" pitchFamily="2" charset="2"/>
              </a:rPr>
              <a:t>terecht?  excuses + verklaring + opvolging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nl-BE" sz="3200">
                <a:sym typeface="Wingdings" panose="05000000000000000000" pitchFamily="2" charset="2"/>
              </a:rPr>
              <a:t>niet </a:t>
            </a:r>
            <a:r>
              <a:rPr lang="nl-BE" sz="3200" dirty="0">
                <a:sym typeface="Wingdings" panose="05000000000000000000" pitchFamily="2" charset="2"/>
              </a:rPr>
              <a:t>terecht?  (fout of vergissing klant): ‘neutraal advies’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24123004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Opdrachten (Reactie op een klacht)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  <a:p>
            <a:endParaRPr lang="nl-BE" dirty="0"/>
          </a:p>
          <a:p>
            <a:r>
              <a:rPr lang="nl-BE" sz="3600" dirty="0"/>
              <a:t>Opdracht 1 p27</a:t>
            </a:r>
          </a:p>
          <a:p>
            <a:r>
              <a:rPr lang="nl-BE" sz="3600" dirty="0"/>
              <a:t>+ </a:t>
            </a:r>
          </a:p>
          <a:p>
            <a:r>
              <a:rPr lang="nl-BE" sz="3600" dirty="0"/>
              <a:t>2 p27 (insturen per 2)</a:t>
            </a:r>
          </a:p>
          <a:p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527" y="1805093"/>
            <a:ext cx="3432464" cy="457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662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Vraag bij de lezer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  <a:p>
            <a:endParaRPr lang="nl-BE" sz="4400" dirty="0"/>
          </a:p>
          <a:p>
            <a:r>
              <a:rPr lang="nl-BE" sz="4400" dirty="0"/>
              <a:t>WHIE?*</a:t>
            </a:r>
          </a:p>
          <a:p>
            <a:endParaRPr lang="nl-BE" sz="4400" dirty="0"/>
          </a:p>
          <a:p>
            <a:pPr algn="r"/>
            <a:r>
              <a:rPr lang="nl-BE" sz="3600" dirty="0"/>
              <a:t>*Wat heb ik eraan?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798" y="3434293"/>
            <a:ext cx="356235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486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2.2  Principes (p15) (</a:t>
            </a:r>
            <a:r>
              <a:rPr lang="nl-BE" dirty="0" err="1"/>
              <a:t>cfr</a:t>
            </a:r>
            <a:r>
              <a:rPr lang="nl-BE" dirty="0"/>
              <a:t>. 1TIN)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sz="3200" dirty="0"/>
          </a:p>
          <a:p>
            <a:r>
              <a:rPr lang="nl-BE" sz="3200" dirty="0"/>
              <a:t>-logische opbouw (ook voor anderen…)</a:t>
            </a:r>
          </a:p>
          <a:p>
            <a:endParaRPr lang="nl-BE" sz="3200" dirty="0"/>
          </a:p>
          <a:p>
            <a:r>
              <a:rPr lang="nl-BE" sz="3200" dirty="0"/>
              <a:t>-1 alinea = 1 idee</a:t>
            </a:r>
          </a:p>
          <a:p>
            <a:endParaRPr lang="nl-BE" sz="3200" dirty="0"/>
          </a:p>
          <a:p>
            <a:r>
              <a:rPr lang="nl-BE" sz="3200" dirty="0"/>
              <a:t>-voldoende signaalwoorden</a:t>
            </a:r>
          </a:p>
          <a:p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827" y="3940542"/>
            <a:ext cx="2310246" cy="231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955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Vormgeving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endParaRPr lang="nl-BE" sz="3200" dirty="0"/>
          </a:p>
          <a:p>
            <a:pPr>
              <a:buFont typeface="Wingdings" panose="05000000000000000000" pitchFamily="2" charset="2"/>
              <a:buChar char="q"/>
            </a:pPr>
            <a:r>
              <a:rPr lang="nl-BE" sz="3200" dirty="0"/>
              <a:t>lettertype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nl-BE" sz="3200" dirty="0"/>
              <a:t>lettergrootte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nl-BE" sz="3200" dirty="0"/>
              <a:t>géén </a:t>
            </a:r>
            <a:r>
              <a:rPr lang="nl-BE" sz="3200" dirty="0" err="1"/>
              <a:t>emoticons</a:t>
            </a:r>
            <a:r>
              <a:rPr lang="nl-BE" sz="3200" dirty="0"/>
              <a:t>, sms-taal/chattaal</a:t>
            </a:r>
          </a:p>
          <a:p>
            <a:pPr>
              <a:buFont typeface="Wingdings" panose="05000000000000000000" pitchFamily="2" charset="2"/>
              <a:buChar char="q"/>
            </a:pPr>
            <a:endParaRPr lang="nl-BE" sz="3200" dirty="0"/>
          </a:p>
          <a:p>
            <a:pPr marL="0" indent="0">
              <a:buNone/>
            </a:pPr>
            <a:r>
              <a:rPr lang="nl-BE" sz="3200" dirty="0">
                <a:sym typeface="Wingdings" panose="05000000000000000000" pitchFamily="2" charset="2"/>
              </a:rPr>
              <a:t> helder, verzorgd, functioneel</a:t>
            </a:r>
            <a:endParaRPr lang="nl-BE" sz="3200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09100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Inhoud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97280" y="1845734"/>
            <a:ext cx="10634056" cy="4023360"/>
          </a:xfrm>
        </p:spPr>
        <p:txBody>
          <a:bodyPr/>
          <a:lstStyle/>
          <a:p>
            <a:endParaRPr lang="nl-BE" dirty="0"/>
          </a:p>
          <a:p>
            <a:endParaRPr lang="nl-BE" dirty="0"/>
          </a:p>
          <a:p>
            <a:pPr>
              <a:buFont typeface="Wingdings" panose="05000000000000000000" pitchFamily="2" charset="2"/>
              <a:buChar char="q"/>
            </a:pPr>
            <a:r>
              <a:rPr lang="nl-BE" sz="3200" dirty="0"/>
              <a:t>Afgestemd op de lezer (ZIJN achtergrond, kennis, interesses)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748" y="3470564"/>
            <a:ext cx="3559788" cy="283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180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STIJL (p15-16) (</a:t>
            </a:r>
            <a:r>
              <a:rPr lang="nl-BE" dirty="0" err="1"/>
              <a:t>cfr</a:t>
            </a:r>
            <a:r>
              <a:rPr lang="nl-BE" dirty="0"/>
              <a:t>. 1TIN)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sz="2800" dirty="0"/>
              <a:t>1 	Vermijd moeilijke woorden</a:t>
            </a:r>
          </a:p>
          <a:p>
            <a:r>
              <a:rPr lang="nl-BE" sz="2800" dirty="0"/>
              <a:t>2 	Vermijd moeilijke zinnen</a:t>
            </a:r>
          </a:p>
          <a:p>
            <a:r>
              <a:rPr lang="nl-BE" sz="2800" dirty="0"/>
              <a:t>3 	Schrijven is schrappen</a:t>
            </a:r>
          </a:p>
          <a:p>
            <a:r>
              <a:rPr lang="nl-BE" sz="2800" dirty="0"/>
              <a:t>4 	Schrijf persoonlijk en lezergericht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nl-BE" sz="2800" dirty="0"/>
              <a:t>        1) spreek de lezer persoonlijk aan</a:t>
            </a:r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nl-BE" sz="2800" dirty="0"/>
              <a:t>         2) </a:t>
            </a:r>
            <a:r>
              <a:rPr lang="nl-BE" sz="2600" strike="sngStrike" dirty="0"/>
              <a:t>ouderwetse taal</a:t>
            </a:r>
          </a:p>
          <a:p>
            <a:pPr marL="201168" lvl="1" indent="0">
              <a:buNone/>
            </a:pPr>
            <a:r>
              <a:rPr lang="nl-BE" sz="2800" dirty="0"/>
              <a:t>       3) </a:t>
            </a:r>
            <a:r>
              <a:rPr lang="nl-BE" sz="2800" strike="sngStrike" dirty="0"/>
              <a:t>overdreven gebruik van passieve </a:t>
            </a:r>
            <a:r>
              <a:rPr lang="nl-BE" sz="2800" strike="sngStrike" dirty="0" err="1"/>
              <a:t>ww</a:t>
            </a:r>
            <a:r>
              <a:rPr lang="nl-BE" sz="2800" strike="sngStrike" dirty="0"/>
              <a:t>-vormen</a:t>
            </a:r>
          </a:p>
          <a:p>
            <a:pPr marL="201168" lvl="1" indent="0">
              <a:buNone/>
            </a:pPr>
            <a:r>
              <a:rPr lang="nl-BE" sz="2800" dirty="0"/>
              <a:t>       4) </a:t>
            </a:r>
            <a:r>
              <a:rPr lang="nl-BE" sz="2800" strike="sngStrike" dirty="0"/>
              <a:t>naamwoordconstructies</a:t>
            </a:r>
          </a:p>
          <a:p>
            <a:pPr marL="201168" lvl="1" indent="0">
              <a:buNone/>
            </a:pP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606" y="286603"/>
            <a:ext cx="4590779" cy="401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955208"/>
      </p:ext>
    </p:extLst>
  </p:cSld>
  <p:clrMapOvr>
    <a:masterClrMapping/>
  </p:clrMapOvr>
</p:sld>
</file>

<file path=ppt/theme/theme1.xml><?xml version="1.0" encoding="utf-8"?>
<a:theme xmlns:a="http://schemas.openxmlformats.org/drawingml/2006/main" name="Terugblik">
  <a:themeElements>
    <a:clrScheme name="Terugbli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Terugbli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rugbli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10337</TotalTime>
  <Words>859</Words>
  <Application>Microsoft Office PowerPoint</Application>
  <PresentationFormat>Breedbeeld</PresentationFormat>
  <Paragraphs>238</Paragraphs>
  <Slides>41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41</vt:i4>
      </vt:variant>
    </vt:vector>
  </HeadingPairs>
  <TitlesOfParts>
    <vt:vector size="45" baseType="lpstr">
      <vt:lpstr>Calibri</vt:lpstr>
      <vt:lpstr>Calibri Light</vt:lpstr>
      <vt:lpstr>Wingdings</vt:lpstr>
      <vt:lpstr>Terugblik</vt:lpstr>
      <vt:lpstr>Schrijven</vt:lpstr>
      <vt:lpstr>Best even checken toch…</vt:lpstr>
      <vt:lpstr>ACE</vt:lpstr>
      <vt:lpstr>‘Audience design’</vt:lpstr>
      <vt:lpstr>Vraag bij de lezer</vt:lpstr>
      <vt:lpstr>2.2  Principes (p15) (cfr. 1TIN) </vt:lpstr>
      <vt:lpstr>Vormgeving</vt:lpstr>
      <vt:lpstr>Inhoud</vt:lpstr>
      <vt:lpstr>STIJL (p15-16) (cfr. 1TIN)</vt:lpstr>
      <vt:lpstr>Denk eraan (p16):</vt:lpstr>
      <vt:lpstr>PowerPoint-presentatie</vt:lpstr>
      <vt:lpstr>De volgende stap…  p16</vt:lpstr>
      <vt:lpstr>1. De slechtnieuwsbrief   p16</vt:lpstr>
      <vt:lpstr>????</vt:lpstr>
      <vt:lpstr>Structuur: direct of indirect</vt:lpstr>
      <vt:lpstr>B. Indirecte structuur (voorbeeldbrief p18)</vt:lpstr>
      <vt:lpstr>Conclusie</vt:lpstr>
      <vt:lpstr>Aangepast perspectief p19 (in beide gevallen)</vt:lpstr>
      <vt:lpstr>Gebruik ook:</vt:lpstr>
      <vt:lpstr>Stijloefeningen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Samengevat (vorige les)</vt:lpstr>
      <vt:lpstr>Oefeningen p22 (per 2)</vt:lpstr>
      <vt:lpstr>Tips</vt:lpstr>
      <vt:lpstr>Feedback oefeningen</vt:lpstr>
      <vt:lpstr>PowerPoint-presentatie</vt:lpstr>
      <vt:lpstr>2. De klacht(en)brief      p23</vt:lpstr>
      <vt:lpstr>Methode</vt:lpstr>
      <vt:lpstr>Opbouw</vt:lpstr>
      <vt:lpstr>PowerPoint-presentatie</vt:lpstr>
      <vt:lpstr>PowerPoint-presentatie</vt:lpstr>
      <vt:lpstr>Oefeningen</vt:lpstr>
      <vt:lpstr>Voorstel structuur</vt:lpstr>
      <vt:lpstr>Feedback in Blackboard</vt:lpstr>
      <vt:lpstr>3. Reactie op een klacht   p27</vt:lpstr>
      <vt:lpstr>Opdrachten (Reactie op een klacht)</vt:lpstr>
    </vt:vector>
  </TitlesOfParts>
  <Company>PXL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Schrijven</dc:title>
  <dc:creator>Saskia Schoefs</dc:creator>
  <cp:lastModifiedBy>Saskia Schoefs</cp:lastModifiedBy>
  <cp:revision>81</cp:revision>
  <dcterms:created xsi:type="dcterms:W3CDTF">2014-02-22T23:03:32Z</dcterms:created>
  <dcterms:modified xsi:type="dcterms:W3CDTF">2018-10-19T09:00:58Z</dcterms:modified>
</cp:coreProperties>
</file>