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2" r:id="rId1"/>
  </p:sldMasterIdLst>
  <p:notesMasterIdLst>
    <p:notesMasterId r:id="rId31"/>
  </p:notesMasterIdLst>
  <p:handoutMasterIdLst>
    <p:handoutMasterId r:id="rId32"/>
  </p:handoutMasterIdLst>
  <p:sldIdLst>
    <p:sldId id="321" r:id="rId2"/>
    <p:sldId id="329" r:id="rId3"/>
    <p:sldId id="260" r:id="rId4"/>
    <p:sldId id="325" r:id="rId5"/>
    <p:sldId id="326" r:id="rId6"/>
    <p:sldId id="288" r:id="rId7"/>
    <p:sldId id="261" r:id="rId8"/>
    <p:sldId id="289" r:id="rId9"/>
    <p:sldId id="290" r:id="rId10"/>
    <p:sldId id="291" r:id="rId11"/>
    <p:sldId id="324" r:id="rId12"/>
    <p:sldId id="327" r:id="rId13"/>
    <p:sldId id="292" r:id="rId14"/>
    <p:sldId id="267" r:id="rId15"/>
    <p:sldId id="293" r:id="rId16"/>
    <p:sldId id="333" r:id="rId17"/>
    <p:sldId id="294" r:id="rId18"/>
    <p:sldId id="295" r:id="rId19"/>
    <p:sldId id="296" r:id="rId20"/>
    <p:sldId id="297" r:id="rId21"/>
    <p:sldId id="298" r:id="rId22"/>
    <p:sldId id="330" r:id="rId23"/>
    <p:sldId id="274" r:id="rId24"/>
    <p:sldId id="275" r:id="rId25"/>
    <p:sldId id="300" r:id="rId26"/>
    <p:sldId id="331" r:id="rId27"/>
    <p:sldId id="332" r:id="rId28"/>
    <p:sldId id="310" r:id="rId29"/>
    <p:sldId id="311"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728" autoAdjust="0"/>
  </p:normalViewPr>
  <p:slideViewPr>
    <p:cSldViewPr>
      <p:cViewPr varScale="1">
        <p:scale>
          <a:sx n="65" d="100"/>
          <a:sy n="65" d="100"/>
        </p:scale>
        <p:origin x="2934" y="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735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nl-BE"/>
          </a:p>
        </p:txBody>
      </p:sp>
      <p:sp>
        <p:nvSpPr>
          <p:cNvPr id="27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AFD234A3-DD9D-4A9D-8F93-9117AEC3187B}" type="datetimeFigureOut">
              <a:rPr lang="en-US" altLang="nl-BE"/>
              <a:pPr/>
              <a:t>11/4/2018</a:t>
            </a:fld>
            <a:endParaRPr lang="en-US" altLang="nl-BE"/>
          </a:p>
        </p:txBody>
      </p:sp>
      <p:sp>
        <p:nvSpPr>
          <p:cNvPr id="27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nl-BE"/>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9107AFE-ECE7-4E20-8473-CA6F2CFCA9BC}" type="slidenum">
              <a:rPr lang="en-US" altLang="nl-BE"/>
              <a:pPr/>
              <a:t>‹nr.›</a:t>
            </a:fld>
            <a:endParaRPr lang="en-US" altLang="nl-BE"/>
          </a:p>
        </p:txBody>
      </p:sp>
    </p:spTree>
    <p:extLst>
      <p:ext uri="{BB962C8B-B14F-4D97-AF65-F5344CB8AC3E}">
        <p14:creationId xmlns:p14="http://schemas.microsoft.com/office/powerpoint/2010/main" val="3902805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532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532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CEA1057-B283-4F1D-BB31-D1560B8A9E06}" type="slidenum">
              <a:rPr lang="en-US" altLang="nl-BE"/>
              <a:pPr/>
              <a:t>‹nr.›</a:t>
            </a:fld>
            <a:endParaRPr lang="en-US" altLang="nl-BE"/>
          </a:p>
        </p:txBody>
      </p:sp>
    </p:spTree>
    <p:extLst>
      <p:ext uri="{BB962C8B-B14F-4D97-AF65-F5344CB8AC3E}">
        <p14:creationId xmlns:p14="http://schemas.microsoft.com/office/powerpoint/2010/main" val="499515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sng" dirty="0"/>
              <a:t>Tree</a:t>
            </a:r>
            <a:r>
              <a:rPr lang="nl-BE" b="0" u="sng" baseline="0" dirty="0"/>
              <a:t> –layer Windows applications</a:t>
            </a:r>
          </a:p>
          <a:p>
            <a:r>
              <a:rPr lang="nl-BE" dirty="0"/>
              <a:t> </a:t>
            </a:r>
          </a:p>
          <a:p>
            <a:r>
              <a:rPr lang="nl-BE" baseline="0" dirty="0"/>
              <a:t>You’ll learn how to develop three-layer applications that consist of presentation, business and database classes. </a:t>
            </a:r>
          </a:p>
          <a:p>
            <a:r>
              <a:rPr lang="nl-BE" baseline="0" dirty="0" err="1"/>
              <a:t>When</a:t>
            </a:r>
            <a:r>
              <a:rPr lang="nl-BE" baseline="0" dirty="0"/>
              <a:t> </a:t>
            </a:r>
            <a:r>
              <a:rPr lang="nl-BE" baseline="0" dirty="0" err="1"/>
              <a:t>you</a:t>
            </a:r>
            <a:r>
              <a:rPr lang="nl-BE" baseline="0" dirty="0"/>
              <a:t> </a:t>
            </a:r>
            <a:r>
              <a:rPr lang="nl-BE" baseline="0" dirty="0" err="1"/>
              <a:t>use</a:t>
            </a:r>
            <a:r>
              <a:rPr lang="nl-BE" baseline="0" dirty="0"/>
              <a:t> </a:t>
            </a:r>
            <a:r>
              <a:rPr lang="nl-BE" baseline="0" dirty="0" err="1"/>
              <a:t>this</a:t>
            </a:r>
            <a:r>
              <a:rPr lang="nl-BE" baseline="0" dirty="0"/>
              <a:t> approach </a:t>
            </a:r>
            <a:r>
              <a:rPr lang="nl-BE" baseline="0" dirty="0" err="1"/>
              <a:t>to</a:t>
            </a:r>
            <a:r>
              <a:rPr lang="nl-BE" baseline="0" dirty="0"/>
              <a:t> </a:t>
            </a:r>
            <a:r>
              <a:rPr lang="nl-BE" baseline="0" dirty="0" err="1"/>
              <a:t>you’ll</a:t>
            </a:r>
            <a:r>
              <a:rPr lang="nl-BE" baseline="0" dirty="0"/>
              <a:t> </a:t>
            </a:r>
            <a:r>
              <a:rPr lang="nl-BE" baseline="0" dirty="0" err="1"/>
              <a:t>write</a:t>
            </a:r>
            <a:r>
              <a:rPr lang="nl-BE" baseline="0" dirty="0"/>
              <a:t> more code, but </a:t>
            </a:r>
            <a:r>
              <a:rPr lang="nl-BE" baseline="0" dirty="0" err="1"/>
              <a:t>you’ll</a:t>
            </a:r>
            <a:r>
              <a:rPr lang="nl-BE" baseline="0" dirty="0"/>
              <a:t> </a:t>
            </a:r>
            <a:r>
              <a:rPr lang="nl-BE" baseline="0" dirty="0" err="1"/>
              <a:t>gain</a:t>
            </a:r>
            <a:r>
              <a:rPr lang="nl-BE" baseline="0" dirty="0"/>
              <a:t> </a:t>
            </a:r>
            <a:r>
              <a:rPr lang="nl-BE" baseline="0" dirty="0" err="1"/>
              <a:t>some</a:t>
            </a:r>
            <a:r>
              <a:rPr lang="nl-BE" baseline="0" dirty="0"/>
              <a:t> benefits: </a:t>
            </a:r>
          </a:p>
          <a:p>
            <a:pPr marL="171450" indent="-171450">
              <a:buFont typeface="Arial" panose="020B0604020202020204" pitchFamily="34" charset="0"/>
              <a:buChar char="•"/>
            </a:pPr>
            <a:r>
              <a:rPr lang="nl-BE" baseline="0" dirty="0" err="1"/>
              <a:t>One</a:t>
            </a:r>
            <a:r>
              <a:rPr lang="nl-BE" baseline="0" dirty="0"/>
              <a:t> of </a:t>
            </a:r>
            <a:r>
              <a:rPr lang="nl-BE" baseline="0" dirty="0" err="1"/>
              <a:t>the</a:t>
            </a:r>
            <a:r>
              <a:rPr lang="nl-BE" baseline="0" dirty="0"/>
              <a:t> benefits of </a:t>
            </a:r>
            <a:r>
              <a:rPr lang="nl-BE" baseline="0" dirty="0" err="1"/>
              <a:t>this</a:t>
            </a:r>
            <a:r>
              <a:rPr lang="nl-BE" baseline="0" dirty="0"/>
              <a:t> approach is </a:t>
            </a:r>
            <a:r>
              <a:rPr lang="nl-BE" baseline="0" dirty="0" err="1"/>
              <a:t>that</a:t>
            </a:r>
            <a:r>
              <a:rPr lang="nl-BE" baseline="0" dirty="0"/>
              <a:t> </a:t>
            </a:r>
            <a:r>
              <a:rPr lang="nl-BE" baseline="0" dirty="0" err="1"/>
              <a:t>you</a:t>
            </a:r>
            <a:r>
              <a:rPr lang="nl-BE" baseline="0" dirty="0"/>
              <a:t> are </a:t>
            </a:r>
            <a:r>
              <a:rPr lang="nl-BE" baseline="0" dirty="0" err="1"/>
              <a:t>often</a:t>
            </a:r>
            <a:r>
              <a:rPr lang="nl-BE" baseline="0" dirty="0"/>
              <a:t> </a:t>
            </a:r>
            <a:r>
              <a:rPr lang="nl-BE" baseline="0" dirty="0" err="1"/>
              <a:t>able</a:t>
            </a:r>
            <a:r>
              <a:rPr lang="nl-BE" baseline="0" dirty="0"/>
              <a:t> </a:t>
            </a:r>
            <a:r>
              <a:rPr lang="nl-BE" baseline="0" dirty="0" err="1"/>
              <a:t>to</a:t>
            </a:r>
            <a:r>
              <a:rPr lang="nl-BE" baseline="0" dirty="0"/>
              <a:t> </a:t>
            </a:r>
            <a:r>
              <a:rPr lang="nl-BE" b="1" baseline="0" dirty="0" err="1"/>
              <a:t>reuse</a:t>
            </a:r>
            <a:r>
              <a:rPr lang="nl-BE" baseline="0" dirty="0"/>
              <a:t> </a:t>
            </a:r>
            <a:r>
              <a:rPr lang="nl-BE" baseline="0" dirty="0" err="1"/>
              <a:t>the</a:t>
            </a:r>
            <a:r>
              <a:rPr lang="nl-BE" baseline="0" dirty="0"/>
              <a:t> </a:t>
            </a:r>
            <a:r>
              <a:rPr lang="nl-BE" b="1" baseline="0" dirty="0"/>
              <a:t>code</a:t>
            </a:r>
            <a:r>
              <a:rPr lang="nl-BE" baseline="0" dirty="0"/>
              <a:t> in </a:t>
            </a:r>
            <a:r>
              <a:rPr lang="nl-BE" baseline="0" dirty="0" err="1"/>
              <a:t>your</a:t>
            </a:r>
            <a:r>
              <a:rPr lang="nl-BE" baseline="0" dirty="0"/>
              <a:t> business </a:t>
            </a:r>
            <a:r>
              <a:rPr lang="nl-BE" baseline="0" dirty="0" err="1"/>
              <a:t>and</a:t>
            </a:r>
            <a:r>
              <a:rPr lang="nl-BE" baseline="0" dirty="0"/>
              <a:t> database classes </a:t>
            </a:r>
            <a:r>
              <a:rPr lang="nl-BE" baseline="0" dirty="0" err="1"/>
              <a:t>for</a:t>
            </a:r>
            <a:r>
              <a:rPr lang="nl-BE" baseline="0" dirty="0"/>
              <a:t> more </a:t>
            </a:r>
            <a:r>
              <a:rPr lang="nl-BE" baseline="0" dirty="0" err="1"/>
              <a:t>than</a:t>
            </a:r>
            <a:r>
              <a:rPr lang="nl-BE" baseline="0" dirty="0"/>
              <a:t> </a:t>
            </a:r>
            <a:r>
              <a:rPr lang="nl-BE" baseline="0" dirty="0" err="1"/>
              <a:t>one</a:t>
            </a:r>
            <a:r>
              <a:rPr lang="nl-BE" baseline="0" dirty="0"/>
              <a:t> </a:t>
            </a:r>
            <a:r>
              <a:rPr lang="nl-BE" baseline="0" dirty="0" err="1"/>
              <a:t>application</a:t>
            </a:r>
            <a:r>
              <a:rPr lang="nl-BE" baseline="0" dirty="0"/>
              <a:t>. </a:t>
            </a:r>
          </a:p>
          <a:p>
            <a:pPr marL="171450" indent="-171450">
              <a:buFont typeface="Arial" panose="020B0604020202020204" pitchFamily="34" charset="0"/>
              <a:buChar char="•"/>
            </a:pPr>
            <a:r>
              <a:rPr lang="nl-BE" baseline="0" dirty="0" err="1"/>
              <a:t>Another</a:t>
            </a:r>
            <a:r>
              <a:rPr lang="nl-BE" baseline="0" dirty="0"/>
              <a:t> benefit is </a:t>
            </a:r>
            <a:r>
              <a:rPr lang="nl-BE" baseline="0" dirty="0" err="1"/>
              <a:t>that</a:t>
            </a:r>
            <a:r>
              <a:rPr lang="nl-BE" baseline="0" dirty="0"/>
              <a:t> </a:t>
            </a:r>
            <a:r>
              <a:rPr lang="nl-BE" baseline="0" dirty="0" err="1"/>
              <a:t>your</a:t>
            </a:r>
            <a:r>
              <a:rPr lang="nl-BE" baseline="0" dirty="0"/>
              <a:t> </a:t>
            </a:r>
            <a:r>
              <a:rPr lang="nl-BE" baseline="0" dirty="0" err="1"/>
              <a:t>applications</a:t>
            </a:r>
            <a:r>
              <a:rPr lang="nl-BE" baseline="0" dirty="0"/>
              <a:t> are </a:t>
            </a:r>
            <a:r>
              <a:rPr lang="nl-BE" baseline="0" dirty="0" err="1"/>
              <a:t>usually</a:t>
            </a:r>
            <a:r>
              <a:rPr lang="nl-BE" baseline="0" dirty="0"/>
              <a:t> </a:t>
            </a:r>
            <a:r>
              <a:rPr lang="nl-BE" b="1" baseline="0" dirty="0" err="1"/>
              <a:t>easier</a:t>
            </a:r>
            <a:r>
              <a:rPr lang="nl-BE" b="1" baseline="0" dirty="0"/>
              <a:t> </a:t>
            </a:r>
            <a:r>
              <a:rPr lang="nl-BE" b="1" baseline="0" dirty="0" err="1"/>
              <a:t>to</a:t>
            </a:r>
            <a:r>
              <a:rPr lang="nl-BE" b="1" baseline="0" dirty="0"/>
              <a:t> test, </a:t>
            </a:r>
            <a:r>
              <a:rPr lang="nl-BE" b="1" baseline="0" dirty="0" err="1"/>
              <a:t>to</a:t>
            </a:r>
            <a:r>
              <a:rPr lang="nl-BE" b="1" baseline="0" dirty="0"/>
              <a:t> debug, </a:t>
            </a:r>
            <a:r>
              <a:rPr lang="nl-BE" b="1" baseline="0" dirty="0" err="1"/>
              <a:t>and</a:t>
            </a:r>
            <a:r>
              <a:rPr lang="nl-BE" b="1" baseline="0" dirty="0"/>
              <a:t> </a:t>
            </a:r>
            <a:r>
              <a:rPr lang="nl-BE" b="1" baseline="0" dirty="0" err="1"/>
              <a:t>maintain</a:t>
            </a:r>
            <a:r>
              <a:rPr lang="nl-BE" baseline="0" dirty="0"/>
              <a:t>. </a:t>
            </a:r>
          </a:p>
          <a:p>
            <a:r>
              <a:rPr lang="nl-BE" baseline="0" dirty="0"/>
              <a:t>For these </a:t>
            </a:r>
            <a:r>
              <a:rPr lang="nl-BE" baseline="0" dirty="0" err="1"/>
              <a:t>reasons</a:t>
            </a:r>
            <a:r>
              <a:rPr lang="nl-BE" baseline="0" dirty="0"/>
              <a:t>, </a:t>
            </a:r>
            <a:r>
              <a:rPr lang="nl-BE" baseline="0" dirty="0" err="1"/>
              <a:t>this</a:t>
            </a:r>
            <a:r>
              <a:rPr lang="nl-BE" baseline="0" dirty="0"/>
              <a:t> development approach is </a:t>
            </a:r>
            <a:r>
              <a:rPr lang="nl-BE" baseline="0" dirty="0" err="1"/>
              <a:t>commonly</a:t>
            </a:r>
            <a:r>
              <a:rPr lang="nl-BE" baseline="0" dirty="0"/>
              <a:t> </a:t>
            </a:r>
            <a:r>
              <a:rPr lang="nl-BE" baseline="0" dirty="0" err="1"/>
              <a:t>used</a:t>
            </a:r>
            <a:r>
              <a:rPr lang="nl-BE" baseline="0" dirty="0"/>
              <a:t> </a:t>
            </a:r>
            <a:r>
              <a:rPr lang="nl-BE" baseline="0" dirty="0" err="1"/>
              <a:t>for</a:t>
            </a:r>
            <a:r>
              <a:rPr lang="nl-BE" baseline="0" dirty="0"/>
              <a:t> </a:t>
            </a:r>
            <a:r>
              <a:rPr lang="nl-BE" baseline="0" dirty="0" err="1"/>
              <a:t>serious</a:t>
            </a:r>
            <a:r>
              <a:rPr lang="nl-BE" baseline="0" dirty="0"/>
              <a:t> </a:t>
            </a:r>
            <a:r>
              <a:rPr lang="nl-BE" baseline="0" dirty="0" err="1"/>
              <a:t>production</a:t>
            </a:r>
            <a:r>
              <a:rPr lang="nl-BE" baseline="0" dirty="0"/>
              <a:t> </a:t>
            </a:r>
            <a:r>
              <a:rPr lang="nl-BE" baseline="0" dirty="0" err="1"/>
              <a:t>applications</a:t>
            </a:r>
            <a:r>
              <a:rPr lang="nl-BE" baseline="0" dirty="0"/>
              <a:t>.</a:t>
            </a:r>
            <a:endParaRPr lang="en-US" dirty="0"/>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a:t>
            </a:fld>
            <a:endParaRPr lang="en-US" altLang="nl-BE"/>
          </a:p>
        </p:txBody>
      </p:sp>
    </p:spTree>
    <p:extLst>
      <p:ext uri="{BB962C8B-B14F-4D97-AF65-F5344CB8AC3E}">
        <p14:creationId xmlns:p14="http://schemas.microsoft.com/office/powerpoint/2010/main" val="2744546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Command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Another property you may need to set is the </a:t>
            </a:r>
            <a:r>
              <a:rPr lang="en-CA" sz="1200" b="1" kern="1200" dirty="0" err="1">
                <a:solidFill>
                  <a:schemeClr val="tx1"/>
                </a:solidFill>
                <a:effectLst/>
                <a:latin typeface="Times New Roman" pitchFamily="18" charset="0"/>
                <a:ea typeface="+mn-ea"/>
                <a:cs typeface="+mn-cs"/>
              </a:rPr>
              <a:t>CommandType</a:t>
            </a:r>
            <a:r>
              <a:rPr lang="en-CA" sz="1200" kern="1200" dirty="0">
                <a:solidFill>
                  <a:schemeClr val="tx1"/>
                </a:solidFill>
                <a:effectLst/>
                <a:latin typeface="Times New Roman" pitchFamily="18" charset="0"/>
                <a:ea typeface="+mn-ea"/>
                <a:cs typeface="+mn-cs"/>
              </a:rPr>
              <a:t> property. This property determines </a:t>
            </a:r>
            <a:r>
              <a:rPr lang="en-CA" sz="1200" b="1" kern="1200" dirty="0">
                <a:solidFill>
                  <a:schemeClr val="tx1"/>
                </a:solidFill>
                <a:effectLst/>
                <a:latin typeface="Times New Roman" pitchFamily="18" charset="0"/>
                <a:ea typeface="+mn-ea"/>
                <a:cs typeface="+mn-cs"/>
              </a:rPr>
              <a:t>how the value of the </a:t>
            </a:r>
            <a:r>
              <a:rPr lang="en-CA" sz="1200" b="1" kern="1200" dirty="0" err="1">
                <a:solidFill>
                  <a:schemeClr val="tx1"/>
                </a:solidFill>
                <a:effectLst/>
                <a:latin typeface="Times New Roman" pitchFamily="18" charset="0"/>
                <a:ea typeface="+mn-ea"/>
                <a:cs typeface="+mn-cs"/>
              </a:rPr>
              <a:t>CommandText</a:t>
            </a:r>
            <a:r>
              <a:rPr lang="en-CA" sz="1200" b="1" kern="1200" dirty="0">
                <a:solidFill>
                  <a:schemeClr val="tx1"/>
                </a:solidFill>
                <a:effectLst/>
                <a:latin typeface="Times New Roman" pitchFamily="18" charset="0"/>
                <a:ea typeface="+mn-ea"/>
                <a:cs typeface="+mn-cs"/>
              </a:rPr>
              <a:t> property is interpreted</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values you can specify for this property are members of the </a:t>
            </a:r>
            <a:r>
              <a:rPr lang="en-CA" sz="1200" b="1" kern="1200" dirty="0" err="1">
                <a:solidFill>
                  <a:schemeClr val="tx1"/>
                </a:solidFill>
                <a:effectLst/>
                <a:latin typeface="Times New Roman" pitchFamily="18" charset="0"/>
                <a:ea typeface="+mn-ea"/>
                <a:cs typeface="+mn-cs"/>
              </a:rPr>
              <a:t>CommandType</a:t>
            </a:r>
            <a:r>
              <a:rPr lang="en-CA" sz="1200" b="1" kern="1200" dirty="0">
                <a:solidFill>
                  <a:schemeClr val="tx1"/>
                </a:solidFill>
                <a:effectLst/>
                <a:latin typeface="Times New Roman" pitchFamily="18" charset="0"/>
                <a:ea typeface="+mn-ea"/>
                <a:cs typeface="+mn-cs"/>
              </a:rPr>
              <a:t> enumeration </a:t>
            </a:r>
            <a:r>
              <a:rPr lang="en-CA" sz="1200" kern="1200" dirty="0">
                <a:solidFill>
                  <a:schemeClr val="tx1"/>
                </a:solidFill>
                <a:effectLst/>
                <a:latin typeface="Times New Roman" pitchFamily="18" charset="0"/>
                <a:ea typeface="+mn-ea"/>
                <a:cs typeface="+mn-cs"/>
              </a:rPr>
              <a:t>that's shown on the slide.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a:t>
            </a:r>
            <a:r>
              <a:rPr lang="en-CA" sz="1200" b="1" kern="1200" dirty="0">
                <a:solidFill>
                  <a:schemeClr val="tx1"/>
                </a:solidFill>
                <a:effectLst/>
                <a:latin typeface="Times New Roman" pitchFamily="18" charset="0"/>
                <a:ea typeface="+mn-ea"/>
                <a:cs typeface="+mn-cs"/>
              </a:rPr>
              <a:t>default</a:t>
            </a:r>
            <a:r>
              <a:rPr lang="en-CA" sz="1200" kern="1200" dirty="0">
                <a:solidFill>
                  <a:schemeClr val="tx1"/>
                </a:solidFill>
                <a:effectLst/>
                <a:latin typeface="Times New Roman" pitchFamily="18" charset="0"/>
                <a:ea typeface="+mn-ea"/>
                <a:cs typeface="+mn-cs"/>
              </a:rPr>
              <a:t> value is </a:t>
            </a:r>
            <a:r>
              <a:rPr lang="en-CA" sz="1200" b="1" kern="1200" dirty="0">
                <a:solidFill>
                  <a:schemeClr val="tx1"/>
                </a:solidFill>
                <a:effectLst/>
                <a:latin typeface="Times New Roman" pitchFamily="18" charset="0"/>
                <a:ea typeface="+mn-ea"/>
                <a:cs typeface="+mn-cs"/>
              </a:rPr>
              <a:t>Text</a:t>
            </a:r>
            <a:r>
              <a:rPr lang="en-CA" sz="1200" kern="1200" dirty="0">
                <a:solidFill>
                  <a:schemeClr val="tx1"/>
                </a:solidFill>
                <a:effectLst/>
                <a:latin typeface="Times New Roman" pitchFamily="18" charset="0"/>
                <a:ea typeface="+mn-ea"/>
                <a:cs typeface="+mn-cs"/>
              </a:rPr>
              <a:t>, which causes the value of the </a:t>
            </a:r>
            <a:r>
              <a:rPr lang="en-CA" sz="1200"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to be </a:t>
            </a:r>
            <a:r>
              <a:rPr lang="en-CA" sz="1200" b="1" kern="1200" dirty="0">
                <a:solidFill>
                  <a:schemeClr val="tx1"/>
                </a:solidFill>
                <a:effectLst/>
                <a:latin typeface="Times New Roman" pitchFamily="18" charset="0"/>
                <a:ea typeface="+mn-ea"/>
                <a:cs typeface="+mn-cs"/>
              </a:rPr>
              <a:t>interpreted as a SQL statement</a:t>
            </a:r>
            <a:r>
              <a:rPr lang="en-CA"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If the </a:t>
            </a:r>
            <a:r>
              <a:rPr lang="en-CA" sz="1200"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contains the </a:t>
            </a:r>
            <a:r>
              <a:rPr lang="en-CA" sz="1200" b="1" kern="1200" dirty="0">
                <a:solidFill>
                  <a:schemeClr val="tx1"/>
                </a:solidFill>
                <a:effectLst/>
                <a:latin typeface="Times New Roman" pitchFamily="18" charset="0"/>
                <a:ea typeface="+mn-ea"/>
                <a:cs typeface="+mn-cs"/>
              </a:rPr>
              <a:t>name of a stored procedure</a:t>
            </a:r>
            <a:r>
              <a:rPr lang="en-CA" sz="1200" kern="1200" dirty="0">
                <a:solidFill>
                  <a:schemeClr val="tx1"/>
                </a:solidFill>
                <a:effectLst/>
                <a:latin typeface="Times New Roman" pitchFamily="18" charset="0"/>
                <a:ea typeface="+mn-ea"/>
                <a:cs typeface="+mn-cs"/>
              </a:rPr>
              <a:t>, however, you'll need to set this property to </a:t>
            </a:r>
            <a:r>
              <a:rPr lang="en-CA" sz="1200" b="1" kern="1200" dirty="0" err="1">
                <a:solidFill>
                  <a:schemeClr val="tx1"/>
                </a:solidFill>
                <a:effectLst/>
                <a:latin typeface="Times New Roman" pitchFamily="18" charset="0"/>
                <a:ea typeface="+mn-ea"/>
                <a:cs typeface="+mn-cs"/>
              </a:rPr>
              <a:t>StoredProcedure</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Finally, if the </a:t>
            </a:r>
            <a:r>
              <a:rPr lang="en-CA" sz="1200"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contains the </a:t>
            </a:r>
            <a:r>
              <a:rPr lang="en-CA" sz="1200" b="1" kern="1200" dirty="0">
                <a:solidFill>
                  <a:schemeClr val="tx1"/>
                </a:solidFill>
                <a:effectLst/>
                <a:latin typeface="Times New Roman" pitchFamily="18" charset="0"/>
                <a:ea typeface="+mn-ea"/>
                <a:cs typeface="+mn-cs"/>
              </a:rPr>
              <a:t>name of a table</a:t>
            </a:r>
            <a:r>
              <a:rPr lang="en-CA" sz="1200" kern="1200" dirty="0">
                <a:solidFill>
                  <a:schemeClr val="tx1"/>
                </a:solidFill>
                <a:effectLst/>
                <a:latin typeface="Times New Roman" pitchFamily="18" charset="0"/>
                <a:ea typeface="+mn-ea"/>
                <a:cs typeface="+mn-cs"/>
              </a:rPr>
              <a:t>, you'll need to set this property to </a:t>
            </a:r>
            <a:r>
              <a:rPr lang="en-CA" sz="1200" b="1" kern="1200" dirty="0" err="1">
                <a:solidFill>
                  <a:schemeClr val="tx1"/>
                </a:solidFill>
                <a:effectLst/>
                <a:latin typeface="Times New Roman" pitchFamily="18" charset="0"/>
                <a:ea typeface="+mn-ea"/>
                <a:cs typeface="+mn-cs"/>
              </a:rPr>
              <a:t>TableDirect</a:t>
            </a:r>
            <a:r>
              <a:rPr lang="en-CA" sz="1200" kern="1200" dirty="0">
                <a:solidFill>
                  <a:schemeClr val="tx1"/>
                </a:solidFill>
                <a:effectLst/>
                <a:latin typeface="Times New Roman" pitchFamily="18" charset="0"/>
                <a:ea typeface="+mn-ea"/>
                <a:cs typeface="+mn-cs"/>
              </a:rPr>
              <a:t>. Then, all the rows and columns will be retrieved from the table. Note that this setting is available </a:t>
            </a:r>
            <a:r>
              <a:rPr lang="en-CA" sz="1200" b="1" kern="1200" dirty="0">
                <a:solidFill>
                  <a:schemeClr val="tx1"/>
                </a:solidFill>
                <a:effectLst/>
                <a:latin typeface="Times New Roman" pitchFamily="18" charset="0"/>
                <a:ea typeface="+mn-ea"/>
                <a:cs typeface="+mn-cs"/>
              </a:rPr>
              <a:t>only for the OLE DB data provider</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last property that's shown on the</a:t>
            </a:r>
            <a:r>
              <a:rPr lang="en-CA" sz="1200" kern="1200" baseline="0" dirty="0">
                <a:solidFill>
                  <a:schemeClr val="tx1"/>
                </a:solidFill>
                <a:effectLst/>
                <a:latin typeface="Times New Roman" pitchFamily="18" charset="0"/>
                <a:ea typeface="+mn-ea"/>
                <a:cs typeface="+mn-cs"/>
              </a:rPr>
              <a:t> slide</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Parameters</a:t>
            </a:r>
            <a:r>
              <a:rPr lang="en-CA" sz="1200" kern="1200" dirty="0">
                <a:solidFill>
                  <a:schemeClr val="tx1"/>
                </a:solidFill>
                <a:effectLst/>
                <a:latin typeface="Times New Roman" pitchFamily="18" charset="0"/>
                <a:ea typeface="+mn-ea"/>
                <a:cs typeface="+mn-cs"/>
              </a:rPr>
              <a:t>, lets you work with the collection of parameters for a command. You'll see how to use this property in the next chapter.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To execute a query that a command contains, you use the Execute methods of the command shown on the slide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To execute a command that </a:t>
            </a:r>
            <a:r>
              <a:rPr lang="en-CA" sz="1200" b="1" kern="1200" dirty="0">
                <a:solidFill>
                  <a:schemeClr val="tx1"/>
                </a:solidFill>
                <a:effectLst/>
                <a:latin typeface="Times New Roman" pitchFamily="18" charset="0"/>
                <a:ea typeface="+mn-ea"/>
                <a:cs typeface="+mn-cs"/>
              </a:rPr>
              <a:t>returns a result set</a:t>
            </a:r>
            <a:r>
              <a:rPr lang="en-CA" sz="1200" kern="1200" dirty="0">
                <a:solidFill>
                  <a:schemeClr val="tx1"/>
                </a:solidFill>
                <a:effectLst/>
                <a:latin typeface="Times New Roman" pitchFamily="18" charset="0"/>
                <a:ea typeface="+mn-ea"/>
                <a:cs typeface="+mn-cs"/>
              </a:rPr>
              <a:t>, you use the </a:t>
            </a:r>
            <a:r>
              <a:rPr lang="en-CA" sz="1200" b="1"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of the command (</a:t>
            </a:r>
            <a:r>
              <a:rPr lang="en-CA" sz="1200" b="1" kern="1200" dirty="0">
                <a:solidFill>
                  <a:schemeClr val="tx1"/>
                </a:solidFill>
                <a:effectLst/>
                <a:latin typeface="Times New Roman" pitchFamily="18" charset="0"/>
                <a:ea typeface="+mn-ea"/>
                <a:cs typeface="+mn-cs"/>
              </a:rPr>
              <a:t>SELECT</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In contrast, you use the </a:t>
            </a:r>
            <a:r>
              <a:rPr lang="en-CA" sz="1200" b="1"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to execute a query that returns </a:t>
            </a:r>
            <a:r>
              <a:rPr lang="en-CA" sz="1200" b="1" kern="1200" dirty="0">
                <a:solidFill>
                  <a:schemeClr val="tx1"/>
                </a:solidFill>
                <a:effectLst/>
                <a:latin typeface="Times New Roman" pitchFamily="18" charset="0"/>
                <a:ea typeface="+mn-ea"/>
                <a:cs typeface="+mn-cs"/>
              </a:rPr>
              <a:t>a single value</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You use the </a:t>
            </a:r>
            <a:r>
              <a:rPr lang="en-CA" sz="1200" b="1"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to execute </a:t>
            </a:r>
            <a:r>
              <a:rPr lang="en-CA" sz="1200" b="1" kern="1200" dirty="0">
                <a:solidFill>
                  <a:schemeClr val="tx1"/>
                </a:solidFill>
                <a:effectLst/>
                <a:latin typeface="Times New Roman" pitchFamily="18" charset="0"/>
                <a:ea typeface="+mn-ea"/>
                <a:cs typeface="+mn-cs"/>
              </a:rPr>
              <a:t>an action query </a:t>
            </a:r>
            <a:r>
              <a:rPr lang="en-CA" sz="1200" kern="1200" dirty="0">
                <a:solidFill>
                  <a:schemeClr val="tx1"/>
                </a:solidFill>
                <a:effectLst/>
                <a:latin typeface="Times New Roman" pitchFamily="18" charset="0"/>
                <a:ea typeface="+mn-ea"/>
                <a:cs typeface="+mn-cs"/>
              </a:rPr>
              <a:t>(</a:t>
            </a:r>
            <a:r>
              <a:rPr lang="en-CA" sz="1200" b="1" kern="1200" dirty="0">
                <a:solidFill>
                  <a:schemeClr val="tx1"/>
                </a:solidFill>
                <a:effectLst/>
                <a:latin typeface="Times New Roman" pitchFamily="18" charset="0"/>
                <a:ea typeface="+mn-ea"/>
                <a:cs typeface="+mn-cs"/>
              </a:rPr>
              <a:t>UPDATE/DELETE/INSERT/…</a:t>
            </a:r>
            <a:r>
              <a:rPr lang="en-CA" sz="1200" b="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b="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You'll learn how to use all three of these methods in the remaining topics of this chapter.</a:t>
            </a: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14</a:t>
            </a:fld>
            <a:endParaRPr lang="en-US" altLang="nl-BE"/>
          </a:p>
        </p:txBody>
      </p:sp>
    </p:spTree>
    <p:extLst>
      <p:ext uri="{BB962C8B-B14F-4D97-AF65-F5344CB8AC3E}">
        <p14:creationId xmlns:p14="http://schemas.microsoft.com/office/powerpoint/2010/main" val="3322151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BE" altLang="nl-BE"/>
          </a:p>
        </p:txBody>
      </p:sp>
    </p:spTree>
    <p:extLst>
      <p:ext uri="{BB962C8B-B14F-4D97-AF65-F5344CB8AC3E}">
        <p14:creationId xmlns:p14="http://schemas.microsoft.com/office/powerpoint/2010/main" val="4188913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a:t>
            </a:r>
            <a:r>
              <a:rPr lang="en-CA" sz="1200" b="1" kern="1200" dirty="0">
                <a:solidFill>
                  <a:schemeClr val="tx1"/>
                </a:solidFill>
                <a:effectLst/>
                <a:latin typeface="Times New Roman" pitchFamily="18" charset="0"/>
                <a:ea typeface="+mn-ea"/>
                <a:cs typeface="+mn-cs"/>
              </a:rPr>
              <a:t>execute</a:t>
            </a:r>
            <a:r>
              <a:rPr lang="en-CA" sz="1200" kern="1200" dirty="0">
                <a:solidFill>
                  <a:schemeClr val="tx1"/>
                </a:solidFill>
                <a:effectLst/>
                <a:latin typeface="Times New Roman" pitchFamily="18" charset="0"/>
                <a:ea typeface="+mn-ea"/>
                <a:cs typeface="+mn-cs"/>
              </a:rPr>
              <a:t> a command object that contains a </a:t>
            </a:r>
            <a:r>
              <a:rPr lang="en-CA" sz="1200" b="1" kern="1200" dirty="0">
                <a:solidFill>
                  <a:schemeClr val="tx1"/>
                </a:solidFill>
                <a:effectLst/>
                <a:latin typeface="Times New Roman" pitchFamily="18" charset="0"/>
                <a:ea typeface="+mn-ea"/>
                <a:cs typeface="+mn-cs"/>
              </a:rPr>
              <a:t>Select statement</a:t>
            </a:r>
            <a:r>
              <a:rPr lang="en-CA" sz="1200" kern="1200" dirty="0">
                <a:solidFill>
                  <a:schemeClr val="tx1"/>
                </a:solidFill>
                <a:effectLst/>
                <a:latin typeface="Times New Roman" pitchFamily="18" charset="0"/>
                <a:ea typeface="+mn-ea"/>
                <a:cs typeface="+mn-cs"/>
              </a:rPr>
              <a:t>, the command object returns the </a:t>
            </a:r>
            <a:r>
              <a:rPr lang="en-CA" sz="1200" b="1" kern="1200" dirty="0">
                <a:solidFill>
                  <a:schemeClr val="tx1"/>
                </a:solidFill>
                <a:effectLst/>
                <a:latin typeface="Times New Roman" pitchFamily="18" charset="0"/>
                <a:ea typeface="+mn-ea"/>
                <a:cs typeface="+mn-cs"/>
              </a:rPr>
              <a:t>result set in a </a:t>
            </a:r>
            <a:r>
              <a:rPr lang="en-CA" sz="1200" b="1" kern="1200" dirty="0" err="1">
                <a:solidFill>
                  <a:schemeClr val="tx1"/>
                </a:solidFill>
                <a:effectLst/>
                <a:latin typeface="Times New Roman" pitchFamily="18" charset="0"/>
                <a:ea typeface="+mn-ea"/>
                <a:cs typeface="+mn-cs"/>
              </a:rPr>
              <a:t>dataReader</a:t>
            </a:r>
            <a:r>
              <a:rPr lang="en-CA" sz="1200" b="1" kern="1200" dirty="0">
                <a:solidFill>
                  <a:schemeClr val="tx1"/>
                </a:solidFill>
                <a:effectLst/>
                <a:latin typeface="Times New Roman" pitchFamily="18" charset="0"/>
                <a:ea typeface="+mn-ea"/>
                <a:cs typeface="+mn-cs"/>
              </a:rPr>
              <a:t> object</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work with that result set, you </a:t>
            </a:r>
            <a:r>
              <a:rPr lang="en-CA" sz="1200" b="1" kern="1200" dirty="0">
                <a:solidFill>
                  <a:schemeClr val="tx1"/>
                </a:solidFill>
                <a:effectLst/>
                <a:latin typeface="Times New Roman" pitchFamily="18" charset="0"/>
                <a:ea typeface="+mn-ea"/>
                <a:cs typeface="+mn-cs"/>
              </a:rPr>
              <a:t>use properties and methods of the data reader object</a:t>
            </a:r>
            <a:r>
              <a:rPr lang="en-CA" sz="1200" kern="1200" dirty="0">
                <a:solidFill>
                  <a:schemeClr val="tx1"/>
                </a:solidFill>
                <a:effectLst/>
                <a:latin typeface="Times New Roman" pitchFamily="18" charset="0"/>
                <a:ea typeface="+mn-ea"/>
                <a:cs typeface="+mn-cs"/>
              </a:rPr>
              <a:t>. You'll learn how to do that in the topics that follow.</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slide presents the basic skills for creating and working with a data reader.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a:t>
            </a:r>
            <a:r>
              <a:rPr lang="en-CA" sz="1200" b="1" kern="1200" dirty="0">
                <a:solidFill>
                  <a:schemeClr val="tx1"/>
                </a:solidFill>
                <a:effectLst/>
                <a:latin typeface="Times New Roman" pitchFamily="18" charset="0"/>
                <a:ea typeface="+mn-ea"/>
                <a:cs typeface="+mn-cs"/>
              </a:rPr>
              <a:t>create a data reader</a:t>
            </a:r>
            <a:r>
              <a:rPr lang="en-CA" sz="1200" kern="1200" dirty="0">
                <a:solidFill>
                  <a:schemeClr val="tx1"/>
                </a:solidFill>
                <a:effectLst/>
                <a:latin typeface="Times New Roman" pitchFamily="18" charset="0"/>
                <a:ea typeface="+mn-ea"/>
                <a:cs typeface="+mn-cs"/>
              </a:rPr>
              <a:t>, you use the </a:t>
            </a:r>
            <a:r>
              <a:rPr lang="en-CA" sz="1200" b="1"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of a command object that contains a Select statement.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Notice that when you execute this method, you can specify a </a:t>
            </a:r>
            <a:r>
              <a:rPr lang="en-CA" sz="1200" b="1" kern="1200" dirty="0">
                <a:solidFill>
                  <a:schemeClr val="tx1"/>
                </a:solidFill>
                <a:effectLst/>
                <a:latin typeface="Times New Roman" pitchFamily="18" charset="0"/>
                <a:ea typeface="+mn-ea"/>
                <a:cs typeface="+mn-cs"/>
              </a:rPr>
              <a:t>behavior</a:t>
            </a:r>
            <a:r>
              <a:rPr lang="en-CA" sz="1200" kern="1200" dirty="0">
                <a:solidFill>
                  <a:schemeClr val="tx1"/>
                </a:solidFill>
                <a:effectLst/>
                <a:latin typeface="Times New Roman" pitchFamily="18" charset="0"/>
                <a:ea typeface="+mn-ea"/>
                <a:cs typeface="+mn-cs"/>
              </a:rPr>
              <a:t>. The behavior you specify must be a member of the </a:t>
            </a:r>
            <a:r>
              <a:rPr lang="en-CA" sz="1200" b="1" kern="1200" dirty="0" err="1">
                <a:solidFill>
                  <a:schemeClr val="tx1"/>
                </a:solidFill>
                <a:effectLst/>
                <a:latin typeface="Times New Roman" pitchFamily="18" charset="0"/>
                <a:ea typeface="+mn-ea"/>
                <a:cs typeface="+mn-cs"/>
              </a:rPr>
              <a:t>CommandBehavior</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enumeration</a:t>
            </a:r>
            <a:r>
              <a:rPr lang="en-CA" sz="1200" kern="1200" dirty="0">
                <a:solidFill>
                  <a:schemeClr val="tx1"/>
                </a:solidFill>
                <a:effectLst/>
                <a:latin typeface="Times New Roman" pitchFamily="18" charset="0"/>
                <a:ea typeface="+mn-ea"/>
                <a:cs typeface="+mn-cs"/>
              </a:rPr>
              <a:t>. Some of the most common members of this enumeration are listed in this slide. You can use these members to simplify your code or </a:t>
            </a:r>
            <a:r>
              <a:rPr lang="en-CA" sz="1200" b="1" kern="1200" dirty="0">
                <a:solidFill>
                  <a:schemeClr val="tx1"/>
                </a:solidFill>
                <a:effectLst/>
                <a:latin typeface="Times New Roman" pitchFamily="18" charset="0"/>
                <a:ea typeface="+mn-ea"/>
                <a:cs typeface="+mn-cs"/>
              </a:rPr>
              <a:t>to improve the efficiency of your application.</a:t>
            </a:r>
          </a:p>
          <a:p>
            <a:r>
              <a:rPr lang="en-CA" sz="1200" kern="1200" dirty="0">
                <a:solidFill>
                  <a:schemeClr val="tx1"/>
                </a:solidFill>
                <a:effectLst/>
                <a:latin typeface="Times New Roman" pitchFamily="18" charset="0"/>
                <a:ea typeface="+mn-ea"/>
                <a:cs typeface="+mn-cs"/>
              </a:rPr>
              <a:t>The </a:t>
            </a:r>
            <a:r>
              <a:rPr lang="en-CA" sz="1200" b="1" kern="1200" dirty="0" err="1">
                <a:solidFill>
                  <a:schemeClr val="tx1"/>
                </a:solidFill>
                <a:effectLst/>
                <a:latin typeface="Times New Roman" pitchFamily="18" charset="0"/>
                <a:ea typeface="+mn-ea"/>
                <a:cs typeface="+mn-cs"/>
              </a:rPr>
              <a:t>CloseConnection</a:t>
            </a:r>
            <a:r>
              <a:rPr lang="en-CA" sz="1200" kern="1200" baseline="0" dirty="0">
                <a:solidFill>
                  <a:schemeClr val="tx1"/>
                </a:solidFill>
                <a:effectLst/>
                <a:latin typeface="Times New Roman" pitchFamily="18" charset="0"/>
                <a:ea typeface="+mn-ea"/>
                <a:cs typeface="+mn-cs"/>
              </a:rPr>
              <a:t> behavior will close the associated Connection object </a:t>
            </a:r>
            <a:r>
              <a:rPr lang="en-CA" sz="1200" b="1" kern="1200" baseline="0" dirty="0">
                <a:solidFill>
                  <a:schemeClr val="tx1"/>
                </a:solidFill>
                <a:effectLst/>
                <a:latin typeface="Times New Roman" pitchFamily="18" charset="0"/>
                <a:ea typeface="+mn-ea"/>
                <a:cs typeface="+mn-cs"/>
              </a:rPr>
              <a:t>w</a:t>
            </a:r>
            <a:r>
              <a:rPr lang="en-US" sz="1200" b="1" i="0" kern="1200" dirty="0">
                <a:solidFill>
                  <a:schemeClr val="tx1"/>
                </a:solidFill>
                <a:effectLst/>
                <a:latin typeface="Times New Roman" pitchFamily="18" charset="0"/>
                <a:ea typeface="+mn-ea"/>
                <a:cs typeface="+mn-cs"/>
              </a:rPr>
              <a:t>hen the command is executed and when the associated </a:t>
            </a:r>
            <a:r>
              <a:rPr lang="en-US" sz="1200" b="1" i="0" kern="1200" dirty="0" err="1">
                <a:solidFill>
                  <a:schemeClr val="tx1"/>
                </a:solidFill>
                <a:effectLst/>
                <a:latin typeface="Times New Roman" pitchFamily="18" charset="0"/>
                <a:ea typeface="+mn-ea"/>
                <a:cs typeface="+mn-cs"/>
              </a:rPr>
              <a:t>DataReader</a:t>
            </a:r>
            <a:r>
              <a:rPr lang="en-US" sz="1200" b="1" i="0" kern="1200" dirty="0">
                <a:solidFill>
                  <a:schemeClr val="tx1"/>
                </a:solidFill>
                <a:effectLst/>
                <a:latin typeface="Times New Roman" pitchFamily="18" charset="0"/>
                <a:ea typeface="+mn-ea"/>
                <a:cs typeface="+mn-cs"/>
              </a:rPr>
              <a:t> object is closed</a:t>
            </a:r>
            <a:r>
              <a:rPr lang="en-US" sz="1200" b="0" i="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3556500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you create a </a:t>
            </a:r>
            <a:r>
              <a:rPr lang="en-CA" sz="1200" kern="1200" dirty="0" err="1">
                <a:solidFill>
                  <a:schemeClr val="tx1"/>
                </a:solidFill>
                <a:effectLst/>
                <a:latin typeface="Times New Roman" pitchFamily="18" charset="0"/>
                <a:ea typeface="+mn-ea"/>
                <a:cs typeface="+mn-cs"/>
              </a:rPr>
              <a:t>dataReader</a:t>
            </a:r>
            <a:r>
              <a:rPr lang="en-CA" sz="1200" kern="1200" dirty="0">
                <a:solidFill>
                  <a:schemeClr val="tx1"/>
                </a:solidFill>
                <a:effectLst/>
                <a:latin typeface="Times New Roman" pitchFamily="18" charset="0"/>
                <a:ea typeface="+mn-ea"/>
                <a:cs typeface="+mn-cs"/>
              </a:rPr>
              <a:t>, you can use the properties and methods shown in this slide to work with it. </a:t>
            </a:r>
          </a:p>
          <a:p>
            <a:endParaRPr lang="en-CA" sz="1200" kern="1200" dirty="0">
              <a:solidFill>
                <a:schemeClr val="tx1"/>
              </a:solidFill>
              <a:effectLst/>
              <a:latin typeface="Times New Roman" pitchFamily="18" charset="0"/>
              <a:ea typeface="+mn-ea"/>
              <a:cs typeface="+mn-cs"/>
            </a:endParaRPr>
          </a:p>
          <a:p>
            <a:r>
              <a:rPr lang="en-CA" sz="1200" b="1" kern="1200" dirty="0">
                <a:solidFill>
                  <a:schemeClr val="tx1"/>
                </a:solidFill>
                <a:effectLst/>
                <a:latin typeface="Times New Roman" pitchFamily="18" charset="0"/>
                <a:ea typeface="+mn-ea"/>
                <a:cs typeface="+mn-cs"/>
              </a:rPr>
              <a:t>To retrieve the next row </a:t>
            </a:r>
            <a:r>
              <a:rPr lang="en-CA" sz="1200" kern="1200" dirty="0">
                <a:solidFill>
                  <a:schemeClr val="tx1"/>
                </a:solidFill>
                <a:effectLst/>
                <a:latin typeface="Times New Roman" pitchFamily="18" charset="0"/>
                <a:ea typeface="+mn-ea"/>
                <a:cs typeface="+mn-cs"/>
              </a:rPr>
              <a:t>of data in the result set, for example, you use the </a:t>
            </a:r>
            <a:r>
              <a:rPr lang="en-CA" sz="1200" b="1" kern="1200" dirty="0">
                <a:solidFill>
                  <a:schemeClr val="tx1"/>
                </a:solidFill>
                <a:effectLst/>
                <a:latin typeface="Times New Roman" pitchFamily="18" charset="0"/>
                <a:ea typeface="+mn-ea"/>
                <a:cs typeface="+mn-cs"/>
              </a:rPr>
              <a:t>Read</a:t>
            </a:r>
            <a:r>
              <a:rPr lang="en-CA" sz="1200" kern="1200" dirty="0">
                <a:solidFill>
                  <a:schemeClr val="tx1"/>
                </a:solidFill>
                <a:effectLst/>
                <a:latin typeface="Times New Roman" pitchFamily="18" charset="0"/>
                <a:ea typeface="+mn-ea"/>
                <a:cs typeface="+mn-cs"/>
              </a:rPr>
              <a:t> method. </a:t>
            </a:r>
          </a:p>
          <a:p>
            <a:r>
              <a:rPr lang="en-CA" sz="1200" kern="1200" dirty="0">
                <a:solidFill>
                  <a:schemeClr val="tx1"/>
                </a:solidFill>
                <a:effectLst/>
                <a:latin typeface="Times New Roman" pitchFamily="18" charset="0"/>
                <a:ea typeface="+mn-ea"/>
                <a:cs typeface="+mn-cs"/>
              </a:rPr>
              <a:t>Note that you must execute the Read method to retrieve the first row of data. It's not retrieved automatically when the data reader is created.</a:t>
            </a:r>
          </a:p>
          <a:p>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b="1" kern="1200" dirty="0">
                <a:solidFill>
                  <a:schemeClr val="tx1"/>
                </a:solidFill>
                <a:effectLst/>
                <a:latin typeface="Times New Roman" pitchFamily="18" charset="0"/>
                <a:ea typeface="+mn-ea"/>
                <a:cs typeface="+mn-cs"/>
              </a:rPr>
              <a:t>To access a column </a:t>
            </a:r>
            <a:r>
              <a:rPr lang="en-CA" sz="1200" kern="1200" dirty="0">
                <a:solidFill>
                  <a:schemeClr val="tx1"/>
                </a:solidFill>
                <a:effectLst/>
                <a:latin typeface="Times New Roman" pitchFamily="18" charset="0"/>
                <a:ea typeface="+mn-ea"/>
                <a:cs typeface="+mn-cs"/>
              </a:rPr>
              <a:t>in the most recently retrieved row, you use the </a:t>
            </a:r>
            <a:r>
              <a:rPr lang="en-CA" sz="1200" b="1" kern="1200" dirty="0">
                <a:solidFill>
                  <a:schemeClr val="tx1"/>
                </a:solidFill>
                <a:effectLst/>
                <a:latin typeface="Times New Roman" pitchFamily="18" charset="0"/>
                <a:ea typeface="+mn-ea"/>
                <a:cs typeface="+mn-cs"/>
              </a:rPr>
              <a:t>Item property</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Like many of the other objects you've seen previously, the Item property is the </a:t>
            </a:r>
            <a:r>
              <a:rPr lang="en-CA" sz="1200" b="1" kern="1200" dirty="0">
                <a:solidFill>
                  <a:schemeClr val="tx1"/>
                </a:solidFill>
                <a:effectLst/>
                <a:latin typeface="Times New Roman" pitchFamily="18" charset="0"/>
                <a:ea typeface="+mn-ea"/>
                <a:cs typeface="+mn-cs"/>
              </a:rPr>
              <a:t>default</a:t>
            </a:r>
            <a:r>
              <a:rPr lang="en-CA" sz="1200" kern="1200" dirty="0">
                <a:solidFill>
                  <a:schemeClr val="tx1"/>
                </a:solidFill>
                <a:effectLst/>
                <a:latin typeface="Times New Roman" pitchFamily="18" charset="0"/>
                <a:ea typeface="+mn-ea"/>
                <a:cs typeface="+mn-cs"/>
              </a:rPr>
              <a:t> property of a data reader. Because of that, you can omit it.</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28321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code example in this slide illustrates how you use a data reader.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First, the </a:t>
            </a:r>
            <a:r>
              <a:rPr lang="en-CA" sz="1200" b="1" kern="1200" dirty="0">
                <a:solidFill>
                  <a:schemeClr val="tx1"/>
                </a:solidFill>
                <a:effectLst/>
                <a:latin typeface="Times New Roman" pitchFamily="18" charset="0"/>
                <a:ea typeface="+mn-ea"/>
                <a:cs typeface="+mn-cs"/>
              </a:rPr>
              <a:t>connection</a:t>
            </a:r>
            <a:r>
              <a:rPr lang="en-CA" sz="1200" kern="1200" dirty="0">
                <a:solidFill>
                  <a:schemeClr val="tx1"/>
                </a:solidFill>
                <a:effectLst/>
                <a:latin typeface="Times New Roman" pitchFamily="18" charset="0"/>
                <a:ea typeface="+mn-ea"/>
                <a:cs typeface="+mn-cs"/>
              </a:rPr>
              <a:t> that's used by the </a:t>
            </a:r>
            <a:r>
              <a:rPr lang="en-CA" sz="1200" kern="1200" dirty="0" err="1">
                <a:solidFill>
                  <a:schemeClr val="tx1"/>
                </a:solidFill>
                <a:effectLst/>
                <a:latin typeface="Times New Roman" pitchFamily="18" charset="0"/>
                <a:ea typeface="+mn-ea"/>
                <a:cs typeface="+mn-cs"/>
              </a:rPr>
              <a:t>SqlCommand</a:t>
            </a:r>
            <a:r>
              <a:rPr lang="en-CA" sz="1200" kern="1200" dirty="0">
                <a:solidFill>
                  <a:schemeClr val="tx1"/>
                </a:solidFill>
                <a:effectLst/>
                <a:latin typeface="Times New Roman" pitchFamily="18" charset="0"/>
                <a:ea typeface="+mn-ea"/>
                <a:cs typeface="+mn-cs"/>
              </a:rPr>
              <a:t> object is </a:t>
            </a:r>
            <a:r>
              <a:rPr lang="en-CA" sz="1200" b="1" kern="1200" dirty="0">
                <a:solidFill>
                  <a:schemeClr val="tx1"/>
                </a:solidFill>
                <a:effectLst/>
                <a:latin typeface="Times New Roman" pitchFamily="18" charset="0"/>
                <a:ea typeface="+mn-ea"/>
                <a:cs typeface="+mn-cs"/>
              </a:rPr>
              <a:t>opened</a:t>
            </a:r>
            <a:r>
              <a:rPr lang="en-CA" sz="1200" kern="1200" dirty="0">
                <a:solidFill>
                  <a:schemeClr val="tx1"/>
                </a:solidFill>
                <a:effectLst/>
                <a:latin typeface="Times New Roman" pitchFamily="18"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Although it's not shown here, this command contains a Select statement that retrieves columns from the States table.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Then, the </a:t>
            </a:r>
            <a:r>
              <a:rPr lang="en-CA" sz="1200" b="1" u="none"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of the command is used to retrieve the data and create a data reader that can process the state rows. Because the </a:t>
            </a:r>
            <a:r>
              <a:rPr lang="en-CA" sz="1200" b="1" kern="1200" dirty="0" err="1">
                <a:solidFill>
                  <a:schemeClr val="tx1"/>
                </a:solidFill>
                <a:effectLst/>
                <a:latin typeface="Times New Roman" pitchFamily="18" charset="0"/>
                <a:ea typeface="+mn-ea"/>
                <a:cs typeface="+mn-cs"/>
              </a:rPr>
              <a:t>CloseConnection</a:t>
            </a:r>
            <a:r>
              <a:rPr lang="en-CA" sz="1200" b="1" kern="1200" dirty="0">
                <a:solidFill>
                  <a:schemeClr val="tx1"/>
                </a:solidFill>
                <a:effectLst/>
                <a:latin typeface="Times New Roman" pitchFamily="18" charset="0"/>
                <a:ea typeface="+mn-ea"/>
                <a:cs typeface="+mn-cs"/>
              </a:rPr>
              <a:t> behavior is included </a:t>
            </a:r>
            <a:r>
              <a:rPr lang="en-CA" sz="1200" kern="1200" dirty="0">
                <a:solidFill>
                  <a:schemeClr val="tx1"/>
                </a:solidFill>
                <a:effectLst/>
                <a:latin typeface="Times New Roman" pitchFamily="18" charset="0"/>
                <a:ea typeface="+mn-ea"/>
                <a:cs typeface="+mn-cs"/>
              </a:rPr>
              <a:t>on this method, the </a:t>
            </a:r>
            <a:r>
              <a:rPr lang="en-CA" sz="1200" b="1" kern="1200" dirty="0">
                <a:solidFill>
                  <a:schemeClr val="tx1"/>
                </a:solidFill>
                <a:effectLst/>
                <a:latin typeface="Times New Roman" pitchFamily="18" charset="0"/>
                <a:ea typeface="+mn-ea"/>
                <a:cs typeface="+mn-cs"/>
              </a:rPr>
              <a:t>connection will be closed automatically</a:t>
            </a:r>
            <a:r>
              <a:rPr lang="en-CA" sz="1200" kern="1200" dirty="0">
                <a:solidFill>
                  <a:schemeClr val="tx1"/>
                </a:solidFill>
                <a:effectLst/>
                <a:latin typeface="Times New Roman" pitchFamily="18" charset="0"/>
                <a:ea typeface="+mn-ea"/>
                <a:cs typeface="+mn-cs"/>
              </a:rPr>
              <a:t> when the data reader is closed.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a:t>
            </a:r>
            <a:r>
              <a:rPr lang="en-CA" sz="1200" b="1" kern="1200" dirty="0">
                <a:solidFill>
                  <a:schemeClr val="tx1"/>
                </a:solidFill>
                <a:effectLst/>
                <a:latin typeface="Times New Roman" pitchFamily="18" charset="0"/>
                <a:ea typeface="+mn-ea"/>
                <a:cs typeface="+mn-cs"/>
              </a:rPr>
              <a:t>also opens the data reader and positions it before the first row in the result set</a:t>
            </a:r>
            <a:r>
              <a:rPr lang="en-CA"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Next, </a:t>
            </a:r>
            <a:r>
              <a:rPr lang="en-CA" sz="1200" b="1" kern="1200" dirty="0">
                <a:solidFill>
                  <a:schemeClr val="tx1"/>
                </a:solidFill>
                <a:effectLst/>
                <a:latin typeface="Times New Roman" pitchFamily="18" charset="0"/>
                <a:ea typeface="+mn-ea"/>
                <a:cs typeface="+mn-cs"/>
              </a:rPr>
              <a:t>a List&lt;&gt; object that can hold State objects is created </a:t>
            </a:r>
            <a:r>
              <a:rPr lang="en-CA" sz="1200" kern="1200" dirty="0">
                <a:solidFill>
                  <a:schemeClr val="tx1"/>
                </a:solidFill>
                <a:effectLst/>
                <a:latin typeface="Times New Roman" pitchFamily="18" charset="0"/>
                <a:ea typeface="+mn-ea"/>
                <a:cs typeface="+mn-cs"/>
              </a:rPr>
              <a:t>and a </a:t>
            </a:r>
            <a:r>
              <a:rPr lang="en-CA" sz="1200" b="1" kern="1200" dirty="0">
                <a:solidFill>
                  <a:schemeClr val="tx1"/>
                </a:solidFill>
                <a:effectLst/>
                <a:latin typeface="Times New Roman" pitchFamily="18" charset="0"/>
                <a:ea typeface="+mn-ea"/>
                <a:cs typeface="+mn-cs"/>
              </a:rPr>
              <a:t>Do While </a:t>
            </a:r>
            <a:r>
              <a:rPr lang="en-CA" sz="1200" kern="1200" dirty="0">
                <a:solidFill>
                  <a:schemeClr val="tx1"/>
                </a:solidFill>
                <a:effectLst/>
                <a:latin typeface="Times New Roman" pitchFamily="18" charset="0"/>
                <a:ea typeface="+mn-ea"/>
                <a:cs typeface="+mn-cs"/>
              </a:rPr>
              <a:t>statement is used </a:t>
            </a:r>
            <a:r>
              <a:rPr lang="en-CA" sz="1200" b="1" kern="1200" dirty="0">
                <a:solidFill>
                  <a:schemeClr val="tx1"/>
                </a:solidFill>
                <a:effectLst/>
                <a:latin typeface="Times New Roman" pitchFamily="18" charset="0"/>
                <a:ea typeface="+mn-ea"/>
                <a:cs typeface="+mn-cs"/>
              </a:rPr>
              <a:t>to loop through the rows in the result set</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The </a:t>
            </a:r>
            <a:r>
              <a:rPr lang="en-CA" sz="1200" b="1" kern="1200" dirty="0">
                <a:solidFill>
                  <a:schemeClr val="tx1"/>
                </a:solidFill>
                <a:effectLst/>
                <a:latin typeface="Times New Roman" pitchFamily="18" charset="0"/>
                <a:ea typeface="+mn-ea"/>
                <a:cs typeface="+mn-cs"/>
              </a:rPr>
              <a:t>condition</a:t>
            </a:r>
            <a:r>
              <a:rPr lang="en-CA" sz="1200" kern="1200" dirty="0">
                <a:solidFill>
                  <a:schemeClr val="tx1"/>
                </a:solidFill>
                <a:effectLst/>
                <a:latin typeface="Times New Roman" pitchFamily="18" charset="0"/>
                <a:ea typeface="+mn-ea"/>
                <a:cs typeface="+mn-cs"/>
              </a:rPr>
              <a:t> on this statement </a:t>
            </a:r>
            <a:r>
              <a:rPr lang="en-CA" sz="1200" b="1" kern="1200" dirty="0">
                <a:solidFill>
                  <a:schemeClr val="tx1"/>
                </a:solidFill>
                <a:effectLst/>
                <a:latin typeface="Times New Roman" pitchFamily="18" charset="0"/>
                <a:ea typeface="+mn-ea"/>
                <a:cs typeface="+mn-cs"/>
              </a:rPr>
              <a:t>executes the Read method of the data reader</a:t>
            </a:r>
            <a:r>
              <a:rPr lang="en-CA" sz="1200" kern="1200" dirty="0">
                <a:solidFill>
                  <a:schemeClr val="tx1"/>
                </a:solidFill>
                <a:effectLst/>
                <a:latin typeface="Times New Roman" pitchFamily="18" charset="0"/>
                <a:ea typeface="+mn-ea"/>
                <a:cs typeface="+mn-cs"/>
              </a:rPr>
              <a:t>. This works because the Read method </a:t>
            </a:r>
            <a:r>
              <a:rPr lang="en-CA" sz="1200" b="1" kern="1200" dirty="0">
                <a:solidFill>
                  <a:schemeClr val="tx1"/>
                </a:solidFill>
                <a:effectLst/>
                <a:latin typeface="Times New Roman" pitchFamily="18" charset="0"/>
                <a:ea typeface="+mn-ea"/>
                <a:cs typeface="+mn-cs"/>
              </a:rPr>
              <a:t>returns a Boolean value that indicates whether the result set contains additional rows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As long as this condition is true, the application processes the row that was retrieved.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this case, the application creates a State object for each row and adds it to the List&lt;&gt; object.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all of the rows have been processed, </a:t>
            </a:r>
            <a:r>
              <a:rPr lang="en-CA" sz="1200" b="1" kern="1200" dirty="0">
                <a:solidFill>
                  <a:schemeClr val="tx1"/>
                </a:solidFill>
                <a:effectLst/>
                <a:latin typeface="Times New Roman" pitchFamily="18" charset="0"/>
                <a:ea typeface="+mn-ea"/>
                <a:cs typeface="+mn-cs"/>
              </a:rPr>
              <a:t>the data reader is closed</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Although most commands execute a single Select statement and return a single result set, </a:t>
            </a:r>
            <a:r>
              <a:rPr lang="en-CA" sz="1200" b="1" kern="1200" dirty="0">
                <a:solidFill>
                  <a:schemeClr val="tx1"/>
                </a:solidFill>
                <a:effectLst/>
                <a:latin typeface="Times New Roman" pitchFamily="18" charset="0"/>
                <a:ea typeface="+mn-ea"/>
                <a:cs typeface="+mn-cs"/>
              </a:rPr>
              <a:t>a command can also execute two or more Select statements and return two or more result sets</a:t>
            </a:r>
            <a:r>
              <a:rPr lang="en-CA" sz="1200" kern="1200" dirty="0">
                <a:solidFill>
                  <a:schemeClr val="tx1"/>
                </a:solidFill>
                <a:effectLst/>
                <a:latin typeface="Times New Roman" pitchFamily="18" charset="0"/>
                <a:ea typeface="+mn-ea"/>
                <a:cs typeface="+mn-cs"/>
              </a:rPr>
              <a:t>. That way, </a:t>
            </a:r>
            <a:r>
              <a:rPr lang="en-CA" sz="1200" b="1" kern="1200" dirty="0">
                <a:solidFill>
                  <a:schemeClr val="tx1"/>
                </a:solidFill>
                <a:effectLst/>
                <a:latin typeface="Times New Roman" pitchFamily="18" charset="0"/>
                <a:ea typeface="+mn-ea"/>
                <a:cs typeface="+mn-cs"/>
              </a:rPr>
              <a:t>only one trip is made to the server for all the statements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combine two or more Select statements, you code a </a:t>
            </a:r>
            <a:r>
              <a:rPr lang="en-CA" sz="1200" b="1" kern="1200" dirty="0">
                <a:solidFill>
                  <a:schemeClr val="tx1"/>
                </a:solidFill>
                <a:effectLst/>
                <a:latin typeface="Times New Roman" pitchFamily="18" charset="0"/>
                <a:ea typeface="+mn-ea"/>
                <a:cs typeface="+mn-cs"/>
              </a:rPr>
              <a:t>semicolon</a:t>
            </a:r>
            <a:r>
              <a:rPr lang="en-CA" sz="1200" kern="1200" dirty="0">
                <a:solidFill>
                  <a:schemeClr val="tx1"/>
                </a:solidFill>
                <a:effectLst/>
                <a:latin typeface="Times New Roman" pitchFamily="18" charset="0"/>
                <a:ea typeface="+mn-ea"/>
                <a:cs typeface="+mn-cs"/>
              </a:rPr>
              <a:t> between them.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For example, suppose you want to retrieve vendor, terms, and account information. To do that, you could code three Select statements in a single command like this:</a:t>
            </a:r>
            <a:endParaRPr lang="en-US" sz="1200" kern="1200" dirty="0">
              <a:solidFill>
                <a:schemeClr val="tx1"/>
              </a:solidFill>
              <a:effectLst/>
              <a:latin typeface="Times New Roman" pitchFamily="18" charset="0"/>
              <a:ea typeface="+mn-ea"/>
              <a:cs typeface="+mn-cs"/>
            </a:endParaRPr>
          </a:p>
          <a:p>
            <a:r>
              <a:rPr lang="en-CA" sz="1200" b="1" kern="1200" dirty="0">
                <a:solidFill>
                  <a:schemeClr val="tx1"/>
                </a:solidFill>
                <a:effectLst/>
                <a:latin typeface="Times New Roman" pitchFamily="18" charset="0"/>
                <a:ea typeface="+mn-ea"/>
                <a:cs typeface="+mn-cs"/>
              </a:rPr>
              <a:t>SELECT </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  From Vendors;</a:t>
            </a:r>
            <a:endParaRPr lang="en-US" sz="1200" kern="1200" dirty="0">
              <a:solidFill>
                <a:schemeClr val="tx1"/>
              </a:solidFill>
              <a:effectLst/>
              <a:latin typeface="Times New Roman" pitchFamily="18" charset="0"/>
              <a:ea typeface="+mn-ea"/>
              <a:cs typeface="+mn-cs"/>
            </a:endParaRPr>
          </a:p>
          <a:p>
            <a:r>
              <a:rPr lang="en-CA" sz="1200" b="1" kern="1200" dirty="0">
                <a:solidFill>
                  <a:schemeClr val="tx1"/>
                </a:solidFill>
                <a:effectLst/>
                <a:latin typeface="Times New Roman" pitchFamily="18" charset="0"/>
                <a:ea typeface="+mn-ea"/>
                <a:cs typeface="+mn-cs"/>
              </a:rPr>
              <a:t>SELECT  </a:t>
            </a:r>
            <a:r>
              <a:rPr lang="en-CA" sz="1200" b="1" kern="1200" dirty="0" err="1">
                <a:solidFill>
                  <a:schemeClr val="tx1"/>
                </a:solidFill>
                <a:effectLst/>
                <a:latin typeface="Times New Roman" pitchFamily="18" charset="0"/>
                <a:ea typeface="+mn-ea"/>
                <a:cs typeface="+mn-cs"/>
              </a:rPr>
              <a:t>TermslD</a:t>
            </a:r>
            <a:r>
              <a:rPr lang="en-CA" sz="1200" b="1" kern="1200" dirty="0">
                <a:solidFill>
                  <a:schemeClr val="tx1"/>
                </a:solidFill>
                <a:effectLst/>
                <a:latin typeface="Times New Roman" pitchFamily="18" charset="0"/>
                <a:ea typeface="+mn-ea"/>
                <a:cs typeface="+mn-cs"/>
              </a:rPr>
              <a:t>,   Description  FROM  Terms;</a:t>
            </a:r>
            <a:endParaRPr lang="en-US" sz="1200" kern="1200" dirty="0">
              <a:solidFill>
                <a:schemeClr val="tx1"/>
              </a:solidFill>
              <a:effectLst/>
              <a:latin typeface="Times New Roman" pitchFamily="18" charset="0"/>
              <a:ea typeface="+mn-ea"/>
              <a:cs typeface="+mn-cs"/>
            </a:endParaRPr>
          </a:p>
          <a:p>
            <a:r>
              <a:rPr lang="en-CA" sz="1200" b="1" kern="1200" dirty="0">
                <a:solidFill>
                  <a:schemeClr val="tx1"/>
                </a:solidFill>
                <a:effectLst/>
                <a:latin typeface="Times New Roman" pitchFamily="18" charset="0"/>
                <a:ea typeface="+mn-ea"/>
                <a:cs typeface="+mn-cs"/>
              </a:rPr>
              <a:t>SELECT  </a:t>
            </a:r>
            <a:r>
              <a:rPr lang="en-CA" sz="1200" b="1" kern="1200" dirty="0" err="1">
                <a:solidFill>
                  <a:schemeClr val="tx1"/>
                </a:solidFill>
                <a:effectLst/>
                <a:latin typeface="Times New Roman" pitchFamily="18" charset="0"/>
                <a:ea typeface="+mn-ea"/>
                <a:cs typeface="+mn-cs"/>
              </a:rPr>
              <a:t>AccountNo</a:t>
            </a:r>
            <a:r>
              <a:rPr lang="en-CA" sz="1200" b="1" kern="1200" dirty="0">
                <a:solidFill>
                  <a:schemeClr val="tx1"/>
                </a:solidFill>
                <a:effectLst/>
                <a:latin typeface="Times New Roman" pitchFamily="18" charset="0"/>
                <a:ea typeface="+mn-ea"/>
                <a:cs typeface="+mn-cs"/>
              </a:rPr>
              <a:t>,  Description  FROM  </a:t>
            </a:r>
            <a:r>
              <a:rPr lang="en-CA" sz="1200" b="1" kern="1200" dirty="0" err="1">
                <a:solidFill>
                  <a:schemeClr val="tx1"/>
                </a:solidFill>
                <a:effectLst/>
                <a:latin typeface="Times New Roman" pitchFamily="18" charset="0"/>
                <a:ea typeface="+mn-ea"/>
                <a:cs typeface="+mn-cs"/>
              </a:rPr>
              <a:t>GLAccounts</a:t>
            </a:r>
            <a:endParaRPr lang="en-CA" sz="1200" b="1" kern="1200" dirty="0">
              <a:solidFill>
                <a:schemeClr val="tx1"/>
              </a:solidFill>
              <a:effectLst/>
              <a:latin typeface="Times New Roman" pitchFamily="18" charset="0"/>
              <a:ea typeface="+mn-ea"/>
              <a:cs typeface="+mn-cs"/>
            </a:endParaRP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process the three result sets returned by these statements, you would read the vendor rows in the first result set. Then, you would use the </a:t>
            </a:r>
            <a:r>
              <a:rPr lang="en-CA" sz="1200" b="1" kern="1200" dirty="0" err="1">
                <a:solidFill>
                  <a:schemeClr val="tx1"/>
                </a:solidFill>
                <a:effectLst/>
                <a:latin typeface="Times New Roman" pitchFamily="18" charset="0"/>
                <a:ea typeface="+mn-ea"/>
                <a:cs typeface="+mn-cs"/>
              </a:rPr>
              <a:t>NextResult</a:t>
            </a:r>
            <a:r>
              <a:rPr lang="en-CA" sz="1200" kern="1200" dirty="0">
                <a:solidFill>
                  <a:schemeClr val="tx1"/>
                </a:solidFill>
                <a:effectLst/>
                <a:latin typeface="Times New Roman" pitchFamily="18" charset="0"/>
                <a:ea typeface="+mn-ea"/>
                <a:cs typeface="+mn-cs"/>
              </a:rPr>
              <a:t> method to move to the result set that contains the terms, and you would read the rows in that result set. Finally, you would repeat this process for the rows in the third result set.</a:t>
            </a:r>
          </a:p>
          <a:p>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1073887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a:t>
            </a:r>
            <a:r>
              <a:rPr lang="en-CA" sz="1200" b="1" kern="1200" dirty="0">
                <a:solidFill>
                  <a:schemeClr val="tx1"/>
                </a:solidFill>
                <a:effectLst/>
                <a:latin typeface="Times New Roman" pitchFamily="18" charset="0"/>
                <a:ea typeface="+mn-ea"/>
                <a:cs typeface="+mn-cs"/>
              </a:rPr>
              <a:t>retrieve a column from a data reader </a:t>
            </a:r>
            <a:r>
              <a:rPr lang="en-CA" sz="1200" kern="1200" dirty="0">
                <a:solidFill>
                  <a:schemeClr val="tx1"/>
                </a:solidFill>
                <a:effectLst/>
                <a:latin typeface="Times New Roman" pitchFamily="18" charset="0"/>
                <a:ea typeface="+mn-ea"/>
                <a:cs typeface="+mn-cs"/>
              </a:rPr>
              <a:t>using the </a:t>
            </a:r>
            <a:r>
              <a:rPr lang="en-CA" sz="1200" b="1" kern="1200" dirty="0">
                <a:solidFill>
                  <a:schemeClr val="tx1"/>
                </a:solidFill>
                <a:effectLst/>
                <a:latin typeface="Times New Roman" pitchFamily="18" charset="0"/>
                <a:ea typeface="+mn-ea"/>
                <a:cs typeface="+mn-cs"/>
              </a:rPr>
              <a:t>column name </a:t>
            </a:r>
            <a:r>
              <a:rPr lang="en-CA" sz="1200" kern="1200" dirty="0">
                <a:solidFill>
                  <a:schemeClr val="tx1"/>
                </a:solidFill>
                <a:effectLst/>
                <a:latin typeface="Times New Roman" pitchFamily="18" charset="0"/>
                <a:ea typeface="+mn-ea"/>
                <a:cs typeface="+mn-cs"/>
              </a:rPr>
              <a:t>as shown in the previous slide, the data reader has to </a:t>
            </a:r>
            <a:r>
              <a:rPr lang="en-CA" sz="1200" b="1" kern="1200" dirty="0">
                <a:solidFill>
                  <a:schemeClr val="tx1"/>
                </a:solidFill>
                <a:effectLst/>
                <a:latin typeface="Times New Roman" pitchFamily="18" charset="0"/>
                <a:ea typeface="+mn-ea"/>
                <a:cs typeface="+mn-cs"/>
              </a:rPr>
              <a:t>search for the appropriate column</a:t>
            </a:r>
            <a:r>
              <a:rPr lang="en-CA" sz="1200" kern="1200" dirty="0">
                <a:solidFill>
                  <a:schemeClr val="tx1"/>
                </a:solidFill>
                <a:effectLst/>
                <a:latin typeface="Times New Roman" pitchFamily="18" charset="0"/>
                <a:ea typeface="+mn-ea"/>
                <a:cs typeface="+mn-cs"/>
              </a:rPr>
              <a: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make the retrieval operation </a:t>
            </a:r>
            <a:r>
              <a:rPr lang="en-CA" sz="1200" b="1" kern="1200" dirty="0">
                <a:solidFill>
                  <a:schemeClr val="tx1"/>
                </a:solidFill>
                <a:effectLst/>
                <a:latin typeface="Times New Roman" pitchFamily="18" charset="0"/>
                <a:ea typeface="+mn-ea"/>
                <a:cs typeface="+mn-cs"/>
              </a:rPr>
              <a:t>more efficient</a:t>
            </a:r>
            <a:r>
              <a:rPr lang="en-CA" sz="1200" kern="1200" dirty="0">
                <a:solidFill>
                  <a:schemeClr val="tx1"/>
                </a:solidFill>
                <a:effectLst/>
                <a:latin typeface="Times New Roman" pitchFamily="18" charset="0"/>
                <a:ea typeface="+mn-ea"/>
                <a:cs typeface="+mn-cs"/>
              </a:rPr>
              <a:t>, you can specify the </a:t>
            </a:r>
            <a:r>
              <a:rPr lang="en-CA" sz="1200" b="1" kern="1200" dirty="0">
                <a:solidFill>
                  <a:schemeClr val="tx1"/>
                </a:solidFill>
                <a:effectLst/>
                <a:latin typeface="Times New Roman" pitchFamily="18" charset="0"/>
                <a:ea typeface="+mn-ea"/>
                <a:cs typeface="+mn-cs"/>
              </a:rPr>
              <a:t>position</a:t>
            </a:r>
            <a:r>
              <a:rPr lang="en-CA" sz="1200" kern="1200" dirty="0">
                <a:solidFill>
                  <a:schemeClr val="tx1"/>
                </a:solidFill>
                <a:effectLst/>
                <a:latin typeface="Times New Roman" pitchFamily="18" charset="0"/>
                <a:ea typeface="+mn-ea"/>
                <a:cs typeface="+mn-cs"/>
              </a:rPr>
              <a:t> of the column instead of its name.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One way to do that is to use a </a:t>
            </a:r>
            <a:r>
              <a:rPr lang="en-CA" sz="1200" b="1" kern="1200" dirty="0">
                <a:solidFill>
                  <a:schemeClr val="tx1"/>
                </a:solidFill>
                <a:effectLst/>
                <a:latin typeface="Times New Roman" pitchFamily="18" charset="0"/>
                <a:ea typeface="+mn-ea"/>
                <a:cs typeface="+mn-cs"/>
              </a:rPr>
              <a:t>literal value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For example, you can use a statement like this to retrieve the value of the first column in the States data reader:</a:t>
            </a:r>
            <a:endParaRPr lang="en-US" sz="1200" kern="1200" dirty="0">
              <a:solidFill>
                <a:schemeClr val="tx1"/>
              </a:solidFill>
              <a:effectLst/>
              <a:latin typeface="Times New Roman" pitchFamily="18" charset="0"/>
              <a:ea typeface="+mn-ea"/>
              <a:cs typeface="+mn-cs"/>
            </a:endParaRPr>
          </a:p>
          <a:p>
            <a:r>
              <a:rPr lang="en-CA" sz="1200" b="1" kern="1200" dirty="0" err="1">
                <a:solidFill>
                  <a:schemeClr val="tx1"/>
                </a:solidFill>
                <a:effectLst/>
                <a:latin typeface="Times New Roman" pitchFamily="18" charset="0"/>
                <a:ea typeface="+mn-ea"/>
                <a:cs typeface="+mn-cs"/>
              </a:rPr>
              <a:t>state.StateCode</a:t>
            </a:r>
            <a:r>
              <a:rPr lang="en-CA" sz="1200" b="1" kern="1200" dirty="0">
                <a:solidFill>
                  <a:schemeClr val="tx1"/>
                </a:solidFill>
                <a:effectLst/>
                <a:latin typeface="Times New Roman" pitchFamily="18" charset="0"/>
                <a:ea typeface="+mn-ea"/>
                <a:cs typeface="+mn-cs"/>
              </a:rPr>
              <a:t> =  reader[0].</a:t>
            </a:r>
            <a:r>
              <a:rPr lang="en-CA" sz="1200" b="1" kern="1200" dirty="0" err="1">
                <a:solidFill>
                  <a:schemeClr val="tx1"/>
                </a:solidFill>
                <a:effectLst/>
                <a:latin typeface="Times New Roman" pitchFamily="18" charset="0"/>
                <a:ea typeface="+mn-ea"/>
                <a:cs typeface="+mn-cs"/>
              </a:rPr>
              <a:t>ToString</a:t>
            </a:r>
            <a:r>
              <a:rPr lang="en-CA" sz="1200" b="1"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This technique is </a:t>
            </a:r>
            <a:r>
              <a:rPr lang="en-CA" sz="1200" b="1" kern="1200" dirty="0">
                <a:solidFill>
                  <a:schemeClr val="tx1"/>
                </a:solidFill>
                <a:effectLst/>
                <a:latin typeface="Times New Roman" pitchFamily="18" charset="0"/>
                <a:ea typeface="+mn-ea"/>
                <a:cs typeface="+mn-cs"/>
              </a:rPr>
              <a:t>error prone</a:t>
            </a:r>
            <a:r>
              <a:rPr lang="en-CA" sz="1200" kern="1200" dirty="0">
                <a:solidFill>
                  <a:schemeClr val="tx1"/>
                </a:solidFill>
                <a:effectLst/>
                <a:latin typeface="Times New Roman" pitchFamily="18" charset="0"/>
                <a:ea typeface="+mn-ea"/>
                <a:cs typeface="+mn-cs"/>
              </a:rPr>
              <a:t>, though, because you can easily specify the wrong position for a column. In addition, if the columns that are retrieved change, you may have to modify your code to accommodate the new column positions.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An alternative is to use the </a:t>
            </a:r>
            <a:r>
              <a:rPr lang="en-CA" sz="1200" b="1" kern="1200" dirty="0" err="1">
                <a:solidFill>
                  <a:schemeClr val="tx1"/>
                </a:solidFill>
                <a:effectLst/>
                <a:latin typeface="Times New Roman" pitchFamily="18" charset="0"/>
                <a:ea typeface="+mn-ea"/>
                <a:cs typeface="+mn-cs"/>
              </a:rPr>
              <a:t>GetOrdinal</a:t>
            </a:r>
            <a:r>
              <a:rPr lang="en-CA" sz="1200" b="1" kern="1200" dirty="0">
                <a:solidFill>
                  <a:schemeClr val="tx1"/>
                </a:solidFill>
                <a:effectLst/>
                <a:latin typeface="Times New Roman" pitchFamily="18" charset="0"/>
                <a:ea typeface="+mn-ea"/>
                <a:cs typeface="+mn-cs"/>
              </a:rPr>
              <a:t> method </a:t>
            </a:r>
            <a:r>
              <a:rPr lang="en-CA" sz="1200" kern="1200" dirty="0">
                <a:solidFill>
                  <a:schemeClr val="tx1"/>
                </a:solidFill>
                <a:effectLst/>
                <a:latin typeface="Times New Roman" pitchFamily="18" charset="0"/>
                <a:ea typeface="+mn-ea"/>
                <a:cs typeface="+mn-cs"/>
              </a:rPr>
              <a:t>of the data reader </a:t>
            </a:r>
            <a:r>
              <a:rPr lang="en-CA" sz="1200" b="1" kern="1200" dirty="0">
                <a:solidFill>
                  <a:schemeClr val="tx1"/>
                </a:solidFill>
                <a:effectLst/>
                <a:latin typeface="Times New Roman" pitchFamily="18" charset="0"/>
                <a:ea typeface="+mn-ea"/>
                <a:cs typeface="+mn-cs"/>
              </a:rPr>
              <a:t>to get the position</a:t>
            </a:r>
            <a:r>
              <a:rPr lang="en-CA" sz="1200" kern="1200" dirty="0">
                <a:solidFill>
                  <a:schemeClr val="tx1"/>
                </a:solidFill>
                <a:effectLst/>
                <a:latin typeface="Times New Roman" pitchFamily="18" charset="0"/>
                <a:ea typeface="+mn-ea"/>
                <a:cs typeface="+mn-cs"/>
              </a:rPr>
              <a:t>, or </a:t>
            </a:r>
            <a:r>
              <a:rPr lang="en-CA" sz="1200" i="1" kern="1200" dirty="0">
                <a:solidFill>
                  <a:schemeClr val="tx1"/>
                </a:solidFill>
                <a:effectLst/>
                <a:latin typeface="Times New Roman" pitchFamily="18" charset="0"/>
                <a:ea typeface="+mn-ea"/>
                <a:cs typeface="+mn-cs"/>
              </a:rPr>
              <a:t>ordinal, </a:t>
            </a:r>
            <a:r>
              <a:rPr lang="en-CA" sz="1200" kern="1200" dirty="0">
                <a:solidFill>
                  <a:schemeClr val="tx1"/>
                </a:solidFill>
                <a:effectLst/>
                <a:latin typeface="Times New Roman" pitchFamily="18" charset="0"/>
                <a:ea typeface="+mn-ea"/>
                <a:cs typeface="+mn-cs"/>
              </a:rPr>
              <a:t>of a column with the specified name. Then, you can </a:t>
            </a:r>
            <a:r>
              <a:rPr lang="en-CA" sz="1200" b="1" kern="1200" dirty="0">
                <a:solidFill>
                  <a:schemeClr val="tx1"/>
                </a:solidFill>
                <a:effectLst/>
                <a:latin typeface="Times New Roman" pitchFamily="18" charset="0"/>
                <a:ea typeface="+mn-ea"/>
                <a:cs typeface="+mn-cs"/>
              </a:rPr>
              <a:t>assign</a:t>
            </a:r>
            <a:r>
              <a:rPr lang="en-CA" sz="1200" kern="1200" dirty="0">
                <a:solidFill>
                  <a:schemeClr val="tx1"/>
                </a:solidFill>
                <a:effectLst/>
                <a:latin typeface="Times New Roman" pitchFamily="18" charset="0"/>
                <a:ea typeface="+mn-ea"/>
                <a:cs typeface="+mn-cs"/>
              </a:rPr>
              <a:t> the result of that method </a:t>
            </a:r>
            <a:r>
              <a:rPr lang="en-CA" sz="1200" b="1" kern="1200" dirty="0">
                <a:solidFill>
                  <a:schemeClr val="tx1"/>
                </a:solidFill>
                <a:effectLst/>
                <a:latin typeface="Times New Roman" pitchFamily="18" charset="0"/>
                <a:ea typeface="+mn-ea"/>
                <a:cs typeface="+mn-cs"/>
              </a:rPr>
              <a:t>to a</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variable</a:t>
            </a:r>
            <a:r>
              <a:rPr lang="en-CA" sz="1200" kern="1200" dirty="0">
                <a:solidFill>
                  <a:schemeClr val="tx1"/>
                </a:solidFill>
                <a:effectLst/>
                <a:latin typeface="Times New Roman" pitchFamily="18" charset="0"/>
                <a:ea typeface="+mn-ea"/>
                <a:cs typeface="+mn-cs"/>
              </a:rPr>
              <a:t> and use the variable to refer to the column. To understand how this works, take a look at the code example on the next slide. </a:t>
            </a:r>
            <a:br>
              <a:rPr lang="en-CA" sz="1200" kern="1200" dirty="0">
                <a:solidFill>
                  <a:schemeClr val="tx1"/>
                </a:solidFill>
                <a:effectLst/>
                <a:latin typeface="Times New Roman" pitchFamily="18" charset="0"/>
                <a:ea typeface="+mn-ea"/>
                <a:cs typeface="+mn-cs"/>
              </a:rPr>
            </a:br>
            <a:br>
              <a:rPr lang="en-CA" sz="1200" kern="1200" dirty="0">
                <a:solidFill>
                  <a:schemeClr val="tx1"/>
                </a:solidFill>
                <a:effectLst/>
                <a:latin typeface="Times New Roman" pitchFamily="18" charset="0"/>
                <a:ea typeface="+mn-ea"/>
                <a:cs typeface="+mn-cs"/>
              </a:rPr>
            </a:br>
            <a:endParaRPr lang="nl-BE" altLang="nl-BE" dirty="0"/>
          </a:p>
        </p:txBody>
      </p:sp>
    </p:spTree>
    <p:extLst>
      <p:ext uri="{BB962C8B-B14F-4D97-AF65-F5344CB8AC3E}">
        <p14:creationId xmlns:p14="http://schemas.microsoft.com/office/powerpoint/2010/main" val="161361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err="1">
                <a:solidFill>
                  <a:schemeClr val="tx1"/>
                </a:solidFill>
                <a:effectLst/>
                <a:latin typeface="Times New Roman" pitchFamily="18" charset="0"/>
                <a:ea typeface="+mn-ea"/>
                <a:cs typeface="+mn-cs"/>
              </a:rPr>
              <a:t>SqlDataReader</a:t>
            </a:r>
            <a:endParaRPr lang="en-CA" sz="1200" b="0" u="sng"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command contains a Select statement that will return a result set with three columns.</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the connection is opened and 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is executed, the </a:t>
            </a:r>
            <a:r>
              <a:rPr lang="en-CA" sz="1200" b="1" kern="1200" dirty="0" err="1">
                <a:solidFill>
                  <a:schemeClr val="tx1"/>
                </a:solidFill>
                <a:effectLst/>
                <a:latin typeface="Times New Roman" pitchFamily="18" charset="0"/>
                <a:ea typeface="+mn-ea"/>
                <a:cs typeface="+mn-cs"/>
              </a:rPr>
              <a:t>GetOrdinal</a:t>
            </a:r>
            <a:r>
              <a:rPr lang="en-CA" sz="1200" kern="1200" dirty="0">
                <a:solidFill>
                  <a:schemeClr val="tx1"/>
                </a:solidFill>
                <a:effectLst/>
                <a:latin typeface="Times New Roman" pitchFamily="18" charset="0"/>
                <a:ea typeface="+mn-ea"/>
                <a:cs typeface="+mn-cs"/>
              </a:rPr>
              <a:t> method is used </a:t>
            </a:r>
            <a:r>
              <a:rPr lang="en-CA" sz="1200" b="1" kern="1200" dirty="0">
                <a:solidFill>
                  <a:schemeClr val="tx1"/>
                </a:solidFill>
                <a:effectLst/>
                <a:latin typeface="Times New Roman" pitchFamily="18" charset="0"/>
                <a:ea typeface="+mn-ea"/>
                <a:cs typeface="+mn-cs"/>
              </a:rPr>
              <a:t>to get the position of each of the columns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Notice that this method must locate the column </a:t>
            </a:r>
            <a:r>
              <a:rPr lang="en-CA" sz="1200" b="1" kern="1200" dirty="0">
                <a:solidFill>
                  <a:schemeClr val="tx1"/>
                </a:solidFill>
                <a:effectLst/>
                <a:latin typeface="Times New Roman" pitchFamily="18" charset="0"/>
                <a:ea typeface="+mn-ea"/>
                <a:cs typeface="+mn-cs"/>
              </a:rPr>
              <a:t>using its name </a:t>
            </a:r>
            <a:r>
              <a:rPr lang="en-CA" sz="1200" kern="1200" dirty="0">
                <a:solidFill>
                  <a:schemeClr val="tx1"/>
                </a:solidFill>
                <a:effectLst/>
                <a:latin typeface="Times New Roman" pitchFamily="18" charset="0"/>
                <a:ea typeface="+mn-ea"/>
                <a:cs typeface="+mn-cs"/>
              </a:rPr>
              <a:t>just as the code in the previous slide did. </a:t>
            </a:r>
          </a:p>
          <a:p>
            <a:r>
              <a:rPr lang="en-CA" sz="1200" kern="1200" dirty="0">
                <a:solidFill>
                  <a:schemeClr val="tx1"/>
                </a:solidFill>
                <a:effectLst/>
                <a:latin typeface="Times New Roman" pitchFamily="18" charset="0"/>
                <a:ea typeface="+mn-ea"/>
                <a:cs typeface="+mn-cs"/>
              </a:rPr>
              <a:t>In this case, though, </a:t>
            </a:r>
            <a:r>
              <a:rPr lang="en-CA" sz="1200" b="1" kern="1200" dirty="0">
                <a:solidFill>
                  <a:schemeClr val="tx1"/>
                </a:solidFill>
                <a:effectLst/>
                <a:latin typeface="Times New Roman" pitchFamily="18" charset="0"/>
                <a:ea typeface="+mn-ea"/>
                <a:cs typeface="+mn-cs"/>
              </a:rPr>
              <a:t>the column is looked up by name only once</a:t>
            </a:r>
            <a:r>
              <a:rPr lang="en-CA" sz="1200" kern="1200" dirty="0">
                <a:solidFill>
                  <a:schemeClr val="tx1"/>
                </a:solidFill>
                <a:effectLst/>
                <a:latin typeface="Times New Roman" pitchFamily="18" charset="0"/>
                <a:ea typeface="+mn-ea"/>
                <a:cs typeface="+mn-cs"/>
              </a:rPr>
              <a: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Then, </a:t>
            </a:r>
            <a:r>
              <a:rPr lang="en-CA" sz="1200" b="1" kern="1200" dirty="0">
                <a:solidFill>
                  <a:schemeClr val="tx1"/>
                </a:solidFill>
                <a:effectLst/>
                <a:latin typeface="Times New Roman" pitchFamily="18" charset="0"/>
                <a:ea typeface="+mn-ea"/>
                <a:cs typeface="+mn-cs"/>
              </a:rPr>
              <a:t>within the loop </a:t>
            </a:r>
            <a:r>
              <a:rPr lang="en-CA" sz="1200" kern="1200" dirty="0">
                <a:solidFill>
                  <a:schemeClr val="tx1"/>
                </a:solidFill>
                <a:effectLst/>
                <a:latin typeface="Times New Roman" pitchFamily="18" charset="0"/>
                <a:ea typeface="+mn-ea"/>
                <a:cs typeface="+mn-cs"/>
              </a:rPr>
              <a:t>that processes the rows in the result set, </a:t>
            </a:r>
            <a:r>
              <a:rPr lang="en-CA" sz="1200" b="1" kern="1200" dirty="0">
                <a:solidFill>
                  <a:schemeClr val="tx1"/>
                </a:solidFill>
                <a:effectLst/>
                <a:latin typeface="Times New Roman" pitchFamily="18" charset="0"/>
                <a:ea typeface="+mn-ea"/>
                <a:cs typeface="+mn-cs"/>
              </a:rPr>
              <a:t>the columns are accessed by their ordinals</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When you refer to a column using its ordinal, you can also use the other methods listed on the slide. </a:t>
            </a:r>
          </a:p>
          <a:p>
            <a:r>
              <a:rPr lang="en-CA" sz="1200" kern="1200" dirty="0">
                <a:solidFill>
                  <a:schemeClr val="tx1"/>
                </a:solidFill>
                <a:effectLst/>
                <a:latin typeface="Times New Roman" pitchFamily="18" charset="0"/>
                <a:ea typeface="+mn-ea"/>
                <a:cs typeface="+mn-cs"/>
              </a:rPr>
              <a:t>These methods let you </a:t>
            </a:r>
            <a:r>
              <a:rPr lang="en-CA" sz="1200" b="1" kern="1200" dirty="0">
                <a:solidFill>
                  <a:schemeClr val="tx1"/>
                </a:solidFill>
                <a:effectLst/>
                <a:latin typeface="Times New Roman" pitchFamily="18" charset="0"/>
                <a:ea typeface="+mn-ea"/>
                <a:cs typeface="+mn-cs"/>
              </a:rPr>
              <a:t>specify the type of data that's retrieved</a:t>
            </a:r>
            <a:r>
              <a:rPr lang="en-CA" sz="1200" kern="1200" dirty="0">
                <a:solidFill>
                  <a:schemeClr val="tx1"/>
                </a:solidFill>
                <a:effectLst/>
                <a:latin typeface="Times New Roman" pitchFamily="18" charset="0"/>
                <a:ea typeface="+mn-ea"/>
                <a:cs typeface="+mn-cs"/>
              </a:rPr>
              <a:t>. The three columns in the code on the slide, for example, are retrieved using the </a:t>
            </a:r>
            <a:r>
              <a:rPr lang="en-CA" sz="1200" b="1" kern="1200" dirty="0" err="1">
                <a:solidFill>
                  <a:schemeClr val="tx1"/>
                </a:solidFill>
                <a:effectLst/>
                <a:latin typeface="Times New Roman" pitchFamily="18" charset="0"/>
                <a:ea typeface="+mn-ea"/>
                <a:cs typeface="+mn-cs"/>
              </a:rPr>
              <a:t>GetString</a:t>
            </a:r>
            <a:r>
              <a:rPr lang="en-CA" sz="1200" b="1" kern="1200" dirty="0">
                <a:solidFill>
                  <a:schemeClr val="tx1"/>
                </a:solidFill>
                <a:effectLst/>
                <a:latin typeface="Times New Roman" pitchFamily="18" charset="0"/>
                <a:ea typeface="+mn-ea"/>
                <a:cs typeface="+mn-cs"/>
              </a:rPr>
              <a:t>, </a:t>
            </a:r>
            <a:r>
              <a:rPr lang="en-CA" sz="1200" b="1" kern="1200" dirty="0" err="1">
                <a:solidFill>
                  <a:schemeClr val="tx1"/>
                </a:solidFill>
                <a:effectLst/>
                <a:latin typeface="Times New Roman" pitchFamily="18" charset="0"/>
                <a:ea typeface="+mn-ea"/>
                <a:cs typeface="+mn-cs"/>
              </a:rPr>
              <a:t>GetDateTime</a:t>
            </a:r>
            <a:r>
              <a:rPr lang="en-CA" sz="1200" b="1" kern="1200" dirty="0">
                <a:solidFill>
                  <a:schemeClr val="tx1"/>
                </a:solidFill>
                <a:effectLst/>
                <a:latin typeface="Times New Roman" pitchFamily="18" charset="0"/>
                <a:ea typeface="+mn-ea"/>
                <a:cs typeface="+mn-cs"/>
              </a:rPr>
              <a:t>, and </a:t>
            </a:r>
            <a:r>
              <a:rPr lang="en-CA" sz="1200" b="1" kern="1200" dirty="0" err="1">
                <a:solidFill>
                  <a:schemeClr val="tx1"/>
                </a:solidFill>
                <a:effectLst/>
                <a:latin typeface="Times New Roman" pitchFamily="18" charset="0"/>
                <a:ea typeface="+mn-ea"/>
                <a:cs typeface="+mn-cs"/>
              </a:rPr>
              <a:t>GetDecimal</a:t>
            </a:r>
            <a:r>
              <a:rPr lang="en-CA" sz="1200" b="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methods. This can </a:t>
            </a:r>
            <a:r>
              <a:rPr lang="en-CA" sz="1200" b="1" kern="1200" dirty="0">
                <a:solidFill>
                  <a:schemeClr val="tx1"/>
                </a:solidFill>
                <a:effectLst/>
                <a:latin typeface="Times New Roman" pitchFamily="18" charset="0"/>
                <a:ea typeface="+mn-ea"/>
                <a:cs typeface="+mn-cs"/>
              </a:rPr>
              <a:t>improve the efficiency</a:t>
            </a:r>
            <a:r>
              <a:rPr lang="en-CA" sz="1200" kern="1200" dirty="0">
                <a:solidFill>
                  <a:schemeClr val="tx1"/>
                </a:solidFill>
                <a:effectLst/>
                <a:latin typeface="Times New Roman" pitchFamily="18" charset="0"/>
                <a:ea typeface="+mn-ea"/>
                <a:cs typeface="+mn-cs"/>
              </a:rPr>
              <a:t> of the operation by eliminating unnecessary data conversion.</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2719958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Demo</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To illustrate how you can use a data reader to work with the data returned by a Select statement, we’ll take a look at an application that lists invoices by due date.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Although this is a simple application, you'll see that it consists of three classes in addition to the form class. That will help you understand how you can separate the business and database processing from the processing for the user interface.</a:t>
            </a: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22</a:t>
            </a:fld>
            <a:endParaRPr lang="en-US" altLang="nl-BE"/>
          </a:p>
        </p:txBody>
      </p:sp>
    </p:spTree>
    <p:extLst>
      <p:ext uri="{BB962C8B-B14F-4D97-AF65-F5344CB8AC3E}">
        <p14:creationId xmlns:p14="http://schemas.microsoft.com/office/powerpoint/2010/main" val="1478974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Demo</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This slide presents the design of the Invoices by Due Date form. As you can see, this form includes information for each invoice with a balance due.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This information is displayed in a </a:t>
            </a:r>
            <a:r>
              <a:rPr lang="en-CA" sz="1200" b="1"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which can be used to display a collection of items. This control is a common control that's available from the Toolbox. </a:t>
            </a:r>
            <a:br>
              <a:rPr lang="en-CA" sz="1200" kern="1200" dirty="0">
                <a:solidFill>
                  <a:schemeClr val="tx1"/>
                </a:solidFill>
                <a:effectLst/>
                <a:latin typeface="Times New Roman" pitchFamily="18" charset="0"/>
                <a:ea typeface="+mn-ea"/>
                <a:cs typeface="+mn-cs"/>
              </a:rPr>
            </a:b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To display the invoices, we set the </a:t>
            </a:r>
            <a:r>
              <a:rPr lang="en-CA" sz="1200" b="1" kern="1200" dirty="0">
                <a:solidFill>
                  <a:schemeClr val="tx1"/>
                </a:solidFill>
                <a:effectLst/>
                <a:latin typeface="Times New Roman" pitchFamily="18" charset="0"/>
                <a:ea typeface="+mn-ea"/>
                <a:cs typeface="+mn-cs"/>
              </a:rPr>
              <a:t>View </a:t>
            </a:r>
            <a:r>
              <a:rPr lang="en-CA" sz="1200" b="0" kern="1200" dirty="0">
                <a:solidFill>
                  <a:schemeClr val="tx1"/>
                </a:solidFill>
                <a:effectLst/>
                <a:latin typeface="Times New Roman" pitchFamily="18" charset="0"/>
                <a:ea typeface="+mn-ea"/>
                <a:cs typeface="+mn-cs"/>
              </a:rPr>
              <a:t>property</a:t>
            </a:r>
            <a:r>
              <a:rPr lang="en-CA" sz="1200" b="1" kern="120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of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to a </a:t>
            </a:r>
            <a:r>
              <a:rPr lang="en-CA" sz="1200" b="1" kern="1200" dirty="0" err="1">
                <a:solidFill>
                  <a:schemeClr val="tx1"/>
                </a:solidFill>
                <a:effectLst/>
                <a:latin typeface="Times New Roman" pitchFamily="18" charset="0"/>
                <a:ea typeface="+mn-ea"/>
                <a:cs typeface="+mn-cs"/>
              </a:rPr>
              <a:t>GridView</a:t>
            </a:r>
            <a:r>
              <a:rPr lang="en-CA" sz="1200" kern="1200" dirty="0">
                <a:solidFill>
                  <a:schemeClr val="tx1"/>
                </a:solidFill>
                <a:effectLst/>
                <a:latin typeface="Times New Roman" pitchFamily="18" charset="0"/>
                <a:ea typeface="+mn-ea"/>
                <a:cs typeface="+mn-cs"/>
              </a:rPr>
              <a:t>, which displays the data in a row and column format. </a:t>
            </a: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In the </a:t>
            </a:r>
            <a:r>
              <a:rPr lang="en-CA" sz="1200" kern="1200" dirty="0" err="1">
                <a:solidFill>
                  <a:schemeClr val="tx1"/>
                </a:solidFill>
                <a:effectLst/>
                <a:latin typeface="Times New Roman" pitchFamily="18" charset="0"/>
                <a:ea typeface="+mn-ea"/>
                <a:cs typeface="+mn-cs"/>
              </a:rPr>
              <a:t>GridView</a:t>
            </a:r>
            <a:r>
              <a:rPr lang="en-CA" sz="1200" kern="1200" dirty="0">
                <a:solidFill>
                  <a:schemeClr val="tx1"/>
                </a:solidFill>
                <a:effectLst/>
                <a:latin typeface="Times New Roman" pitchFamily="18" charset="0"/>
                <a:ea typeface="+mn-ea"/>
                <a:cs typeface="+mn-cs"/>
              </a:rPr>
              <a:t> we specify the </a:t>
            </a:r>
            <a:r>
              <a:rPr lang="en-CA" sz="1200" kern="1200" dirty="0" err="1">
                <a:solidFill>
                  <a:schemeClr val="tx1"/>
                </a:solidFill>
                <a:effectLst/>
                <a:latin typeface="Times New Roman" pitchFamily="18" charset="0"/>
                <a:ea typeface="+mn-ea"/>
                <a:cs typeface="+mn-cs"/>
              </a:rPr>
              <a:t>colums</a:t>
            </a:r>
            <a:r>
              <a:rPr lang="en-CA" sz="1200" kern="1200" dirty="0">
                <a:solidFill>
                  <a:schemeClr val="tx1"/>
                </a:solidFill>
                <a:effectLst/>
                <a:latin typeface="Times New Roman" pitchFamily="18" charset="0"/>
                <a:ea typeface="+mn-ea"/>
                <a:cs typeface="+mn-cs"/>
              </a:rPr>
              <a:t> (</a:t>
            </a:r>
            <a:r>
              <a:rPr lang="en-CA" sz="1200" b="1" kern="1200" dirty="0" err="1">
                <a:solidFill>
                  <a:schemeClr val="tx1"/>
                </a:solidFill>
                <a:effectLst/>
                <a:latin typeface="Times New Roman" pitchFamily="18" charset="0"/>
                <a:ea typeface="+mn-ea"/>
                <a:cs typeface="+mn-cs"/>
              </a:rPr>
              <a:t>GridViewColumn</a:t>
            </a:r>
            <a:r>
              <a:rPr lang="en-CA" sz="1200" kern="1200" dirty="0">
                <a:solidFill>
                  <a:schemeClr val="tx1"/>
                </a:solidFill>
                <a:effectLst/>
                <a:latin typeface="Times New Roman" pitchFamily="18" charset="0"/>
                <a:ea typeface="+mn-ea"/>
                <a:cs typeface="+mn-cs"/>
              </a:rPr>
              <a:t>) that will be displayed. For each column we specify the </a:t>
            </a:r>
            <a:r>
              <a:rPr lang="en-CA" sz="1200" b="1" kern="1200" dirty="0">
                <a:solidFill>
                  <a:schemeClr val="tx1"/>
                </a:solidFill>
                <a:effectLst/>
                <a:latin typeface="Times New Roman" pitchFamily="18" charset="0"/>
                <a:ea typeface="+mn-ea"/>
                <a:cs typeface="+mn-cs"/>
              </a:rPr>
              <a:t>Header</a:t>
            </a:r>
            <a:r>
              <a:rPr lang="en-CA" sz="1200" kern="1200" dirty="0">
                <a:solidFill>
                  <a:schemeClr val="tx1"/>
                </a:solidFill>
                <a:effectLst/>
                <a:latin typeface="Times New Roman" pitchFamily="18" charset="0"/>
                <a:ea typeface="+mn-ea"/>
                <a:cs typeface="+mn-cs"/>
              </a:rPr>
              <a:t>, the </a:t>
            </a:r>
            <a:r>
              <a:rPr lang="en-CA" sz="1200" b="1" kern="1200" dirty="0">
                <a:solidFill>
                  <a:schemeClr val="tx1"/>
                </a:solidFill>
                <a:effectLst/>
                <a:latin typeface="Times New Roman" pitchFamily="18" charset="0"/>
                <a:ea typeface="+mn-ea"/>
                <a:cs typeface="+mn-cs"/>
              </a:rPr>
              <a:t>Width</a:t>
            </a:r>
            <a:r>
              <a:rPr lang="en-CA" sz="1200" kern="1200" dirty="0">
                <a:solidFill>
                  <a:schemeClr val="tx1"/>
                </a:solidFill>
                <a:effectLst/>
                <a:latin typeface="Times New Roman" pitchFamily="18" charset="0"/>
                <a:ea typeface="+mn-ea"/>
                <a:cs typeface="+mn-cs"/>
              </a:rPr>
              <a:t> and the binding (</a:t>
            </a:r>
            <a:r>
              <a:rPr lang="en-CA" sz="1200" b="1" kern="1200" dirty="0" err="1">
                <a:solidFill>
                  <a:schemeClr val="tx1"/>
                </a:solidFill>
                <a:effectLst/>
                <a:latin typeface="Times New Roman" pitchFamily="18" charset="0"/>
                <a:ea typeface="+mn-ea"/>
                <a:cs typeface="+mn-cs"/>
              </a:rPr>
              <a:t>DisplayMemberBinding</a:t>
            </a:r>
            <a:r>
              <a:rPr lang="en-CA" sz="1200" kern="1200" dirty="0">
                <a:solidFill>
                  <a:schemeClr val="tx1"/>
                </a:solidFill>
                <a:effectLst/>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If you aren't familiar with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you may want to consult the Visual Studio documentation on this control to learn more about how it works: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imes New Roman" pitchFamily="18" charset="0"/>
                <a:ea typeface="+mn-ea"/>
                <a:cs typeface="+mn-cs"/>
              </a:rPr>
              <a:t>https://docs.microsoft.com/dotnet/framework/wpf/controls/listview-overview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kern="1200" dirty="0">
                <a:solidFill>
                  <a:schemeClr val="tx1"/>
                </a:solidFill>
                <a:effectLst/>
                <a:latin typeface="Times New Roman" pitchFamily="18" charset="0"/>
                <a:ea typeface="+mn-ea"/>
                <a:cs typeface="+mn-cs"/>
              </a:rPr>
              <a:t>https://docs.microsoft.com/dotnet/framework/wpf/controls/gridview-overview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23</a:t>
            </a:fld>
            <a:endParaRPr lang="en-US" altLang="nl-BE"/>
          </a:p>
        </p:txBody>
      </p:sp>
    </p:spTree>
    <p:extLst>
      <p:ext uri="{BB962C8B-B14F-4D97-AF65-F5344CB8AC3E}">
        <p14:creationId xmlns:p14="http://schemas.microsoft.com/office/powerpoint/2010/main" val="3447666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u="sng" kern="1200" dirty="0">
                <a:solidFill>
                  <a:schemeClr val="tx1"/>
                </a:solidFill>
                <a:effectLst/>
                <a:latin typeface="Times New Roman" pitchFamily="18" charset="0"/>
                <a:ea typeface="+mn-ea"/>
                <a:cs typeface="+mn-cs"/>
              </a:rPr>
              <a:t>Demo</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slide summarizes the classes used by this application.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a:t>
            </a:r>
            <a:r>
              <a:rPr lang="en-CA" sz="1200" kern="1200" baseline="0" dirty="0">
                <a:solidFill>
                  <a:schemeClr val="tx1"/>
                </a:solidFill>
                <a:effectLst/>
                <a:latin typeface="Times New Roman" pitchFamily="18" charset="0"/>
                <a:ea typeface="+mn-ea"/>
                <a:cs typeface="+mn-cs"/>
              </a:rPr>
              <a:t> application h</a:t>
            </a:r>
            <a:r>
              <a:rPr lang="en-CA" sz="1200" kern="1200" dirty="0">
                <a:solidFill>
                  <a:schemeClr val="tx1"/>
                </a:solidFill>
                <a:effectLst/>
                <a:latin typeface="Times New Roman" pitchFamily="18" charset="0"/>
                <a:ea typeface="+mn-ea"/>
                <a:cs typeface="+mn-cs"/>
              </a:rPr>
              <a:t>as a </a:t>
            </a:r>
            <a:r>
              <a:rPr lang="en-CA" sz="1200" b="1" kern="1200" dirty="0">
                <a:solidFill>
                  <a:schemeClr val="tx1"/>
                </a:solidFill>
                <a:effectLst/>
                <a:latin typeface="Times New Roman" pitchFamily="18" charset="0"/>
                <a:ea typeface="+mn-ea"/>
                <a:cs typeface="+mn-cs"/>
              </a:rPr>
              <a:t>three-layer architecture </a:t>
            </a:r>
            <a:r>
              <a:rPr lang="en-CA" sz="1200" kern="1200" dirty="0">
                <a:solidFill>
                  <a:schemeClr val="tx1"/>
                </a:solidFill>
                <a:effectLst/>
                <a:latin typeface="Times New Roman" pitchFamily="18" charset="0"/>
                <a:ea typeface="+mn-ea"/>
                <a:cs typeface="+mn-cs"/>
              </a:rPr>
              <a:t>that consists of </a:t>
            </a:r>
            <a:r>
              <a:rPr lang="en-CA" sz="1200" b="1" kern="1200" dirty="0">
                <a:solidFill>
                  <a:schemeClr val="tx1"/>
                </a:solidFill>
                <a:effectLst/>
                <a:latin typeface="Times New Roman" pitchFamily="18" charset="0"/>
                <a:ea typeface="+mn-ea"/>
                <a:cs typeface="+mn-cs"/>
              </a:rPr>
              <a:t>presentation, business, and database classes</a:t>
            </a:r>
            <a:r>
              <a:rPr lang="en-CA" sz="1200" kern="1200" dirty="0">
                <a:solidFill>
                  <a:schemeClr val="tx1"/>
                </a:solidFill>
                <a:effectLst/>
                <a:latin typeface="Times New Roman" pitchFamily="18" charset="0"/>
                <a:ea typeface="+mn-ea"/>
                <a:cs typeface="+mn-cs"/>
              </a:rPr>
              <a:t>. </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For this application, the </a:t>
            </a:r>
            <a:r>
              <a:rPr lang="en-CA" sz="1200" b="1" kern="1200" dirty="0">
                <a:solidFill>
                  <a:schemeClr val="tx1"/>
                </a:solidFill>
                <a:effectLst/>
                <a:latin typeface="Times New Roman" pitchFamily="18" charset="0"/>
                <a:ea typeface="+mn-ea"/>
                <a:cs typeface="+mn-cs"/>
              </a:rPr>
              <a:t>business and database classes are stored in a class library named </a:t>
            </a:r>
            <a:r>
              <a:rPr lang="en-CA" sz="1200" b="1" kern="1200" dirty="0" err="1">
                <a:solidFill>
                  <a:schemeClr val="tx1"/>
                </a:solidFill>
                <a:effectLst/>
                <a:latin typeface="Times New Roman" pitchFamily="18" charset="0"/>
                <a:ea typeface="+mn-ea"/>
                <a:cs typeface="+mn-cs"/>
              </a:rPr>
              <a:t>PayablesData</a:t>
            </a:r>
            <a:r>
              <a:rPr lang="en-CA" sz="1200" kern="1200" dirty="0">
                <a:solidFill>
                  <a:schemeClr val="tx1"/>
                </a:solidFill>
                <a:effectLst/>
                <a:latin typeface="Times New Roman" pitchFamily="18" charset="0"/>
                <a:ea typeface="+mn-ea"/>
                <a:cs typeface="+mn-cs"/>
              </a:rPr>
              <a:t>. That way, they can be used by other applications that require the data or operations they provide.</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b="1" kern="1200" dirty="0">
                <a:solidFill>
                  <a:schemeClr val="tx1"/>
                </a:solidFill>
                <a:effectLst/>
                <a:latin typeface="Times New Roman" pitchFamily="18" charset="0"/>
                <a:ea typeface="+mn-ea"/>
                <a:cs typeface="+mn-cs"/>
              </a:rPr>
              <a:t>Invoice class </a:t>
            </a:r>
            <a:r>
              <a:rPr lang="en-CA" sz="1200" kern="1200" dirty="0">
                <a:solidFill>
                  <a:schemeClr val="tx1"/>
                </a:solidFill>
                <a:effectLst/>
                <a:latin typeface="Times New Roman" pitchFamily="18" charset="0"/>
                <a:ea typeface="+mn-ea"/>
                <a:cs typeface="+mn-cs"/>
              </a:rPr>
              <a:t>is a business class that </a:t>
            </a:r>
            <a:r>
              <a:rPr lang="en-CA" sz="1200" b="1" kern="1200" dirty="0">
                <a:solidFill>
                  <a:schemeClr val="tx1"/>
                </a:solidFill>
                <a:effectLst/>
                <a:latin typeface="Times New Roman" pitchFamily="18" charset="0"/>
                <a:ea typeface="+mn-ea"/>
                <a:cs typeface="+mn-cs"/>
              </a:rPr>
              <a:t>represents a single invoice</a:t>
            </a:r>
            <a:r>
              <a:rPr lang="en-CA" sz="1200" b="0" kern="1200" dirty="0">
                <a:solidFill>
                  <a:schemeClr val="tx1"/>
                </a:solidFill>
                <a:effectLst/>
                <a:latin typeface="Times New Roman" pitchFamily="18" charset="0"/>
                <a:ea typeface="+mn-ea"/>
                <a:cs typeface="+mn-cs"/>
              </a:rPr>
              <a:t>. </a:t>
            </a:r>
          </a:p>
          <a:p>
            <a:r>
              <a:rPr lang="en-CA" sz="1200" b="0" kern="1200" dirty="0">
                <a:solidFill>
                  <a:schemeClr val="tx1"/>
                </a:solidFill>
                <a:effectLst/>
                <a:latin typeface="Times New Roman" pitchFamily="18" charset="0"/>
                <a:ea typeface="+mn-ea"/>
                <a:cs typeface="+mn-cs"/>
              </a:rPr>
              <a:t>It </a:t>
            </a:r>
            <a:r>
              <a:rPr lang="en-CA" sz="1200" kern="1200" dirty="0">
                <a:solidFill>
                  <a:schemeClr val="tx1"/>
                </a:solidFill>
                <a:effectLst/>
                <a:latin typeface="Times New Roman" pitchFamily="18" charset="0"/>
                <a:ea typeface="+mn-ea"/>
                <a:cs typeface="+mn-cs"/>
              </a:rPr>
              <a:t>has six public properties that represent the data from the Invoices table that's used by this application and a method that calculates and returns the unpaid balance of an invoice.</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This class starts by defining the </a:t>
            </a:r>
            <a:r>
              <a:rPr lang="en-CA" sz="1200" b="1" kern="1200" dirty="0">
                <a:solidFill>
                  <a:schemeClr val="tx1"/>
                </a:solidFill>
                <a:effectLst/>
                <a:latin typeface="Times New Roman" pitchFamily="18" charset="0"/>
                <a:ea typeface="+mn-ea"/>
                <a:cs typeface="+mn-cs"/>
              </a:rPr>
              <a:t>private fields</a:t>
            </a:r>
            <a:r>
              <a:rPr lang="en-CA" sz="1200" kern="1200" dirty="0">
                <a:solidFill>
                  <a:schemeClr val="tx1"/>
                </a:solidFill>
                <a:effectLst/>
                <a:latin typeface="Times New Roman" pitchFamily="18" charset="0"/>
                <a:ea typeface="+mn-ea"/>
                <a:cs typeface="+mn-cs"/>
              </a:rPr>
              <a:t> for the class. </a:t>
            </a:r>
          </a:p>
          <a:p>
            <a:r>
              <a:rPr lang="en-CA" sz="1200" kern="1200" dirty="0">
                <a:solidFill>
                  <a:schemeClr val="tx1"/>
                </a:solidFill>
                <a:effectLst/>
                <a:latin typeface="Times New Roman" pitchFamily="18" charset="0"/>
                <a:ea typeface="+mn-ea"/>
                <a:cs typeface="+mn-cs"/>
              </a:rPr>
              <a:t>When an object is created from this class, these fields can be used to store the values of the properties defined by the class. </a:t>
            </a:r>
          </a:p>
          <a:p>
            <a:r>
              <a:rPr lang="en-CA" sz="1200" kern="1200" dirty="0">
                <a:solidFill>
                  <a:schemeClr val="tx1"/>
                </a:solidFill>
                <a:effectLst/>
                <a:latin typeface="Times New Roman" pitchFamily="18" charset="0"/>
                <a:ea typeface="+mn-ea"/>
                <a:cs typeface="+mn-cs"/>
              </a:rPr>
              <a:t>This class also contains a single </a:t>
            </a:r>
            <a:r>
              <a:rPr lang="en-CA" sz="1200" b="1" kern="1200" dirty="0" err="1">
                <a:solidFill>
                  <a:schemeClr val="tx1"/>
                </a:solidFill>
                <a:effectLst/>
                <a:latin typeface="Times New Roman" pitchFamily="18" charset="0"/>
                <a:ea typeface="+mn-ea"/>
                <a:cs typeface="+mn-cs"/>
              </a:rPr>
              <a:t>parameterless</a:t>
            </a:r>
            <a:r>
              <a:rPr lang="en-CA" sz="1200" b="1" kern="1200" dirty="0">
                <a:solidFill>
                  <a:schemeClr val="tx1"/>
                </a:solidFill>
                <a:effectLst/>
                <a:latin typeface="Times New Roman" pitchFamily="18" charset="0"/>
                <a:ea typeface="+mn-ea"/>
                <a:cs typeface="+mn-cs"/>
              </a:rPr>
              <a:t> constructor</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Because this constructor doesn't contain any statements, </a:t>
            </a:r>
            <a:r>
              <a:rPr lang="en-CA" sz="1200" b="1" kern="1200" dirty="0">
                <a:solidFill>
                  <a:schemeClr val="tx1"/>
                </a:solidFill>
                <a:effectLst/>
                <a:latin typeface="Times New Roman" pitchFamily="18" charset="0"/>
                <a:ea typeface="+mn-ea"/>
                <a:cs typeface="+mn-cs"/>
              </a:rPr>
              <a:t>all of the fields defined by the class will be assigned default values when the class is instantiated</a:t>
            </a:r>
            <a:r>
              <a:rPr lang="en-CA" sz="1200" kern="1200" dirty="0">
                <a:solidFill>
                  <a:schemeClr val="tx1"/>
                </a:solidFill>
                <a:effectLst/>
                <a:latin typeface="Times New Roman" pitchFamily="18" charset="0"/>
                <a:ea typeface="+mn-ea"/>
                <a:cs typeface="+mn-cs"/>
              </a:rPr>
              <a:t>.</a:t>
            </a:r>
          </a:p>
          <a:p>
            <a:r>
              <a:rPr lang="en-CA" sz="1200" kern="1200" dirty="0">
                <a:solidFill>
                  <a:schemeClr val="tx1"/>
                </a:solidFill>
                <a:effectLst/>
                <a:latin typeface="Times New Roman" pitchFamily="18" charset="0"/>
                <a:ea typeface="+mn-ea"/>
                <a:cs typeface="+mn-cs"/>
              </a:rPr>
              <a:t>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Next, this class contains </a:t>
            </a:r>
            <a:r>
              <a:rPr lang="en-CA" sz="1200" b="1" kern="1200" dirty="0">
                <a:solidFill>
                  <a:schemeClr val="tx1"/>
                </a:solidFill>
                <a:effectLst/>
                <a:latin typeface="Times New Roman" pitchFamily="18" charset="0"/>
                <a:ea typeface="+mn-ea"/>
                <a:cs typeface="+mn-cs"/>
              </a:rPr>
              <a:t>six properties </a:t>
            </a:r>
            <a:r>
              <a:rPr lang="en-CA" sz="1200" kern="1200" dirty="0">
                <a:solidFill>
                  <a:schemeClr val="tx1"/>
                </a:solidFill>
                <a:effectLst/>
                <a:latin typeface="Times New Roman" pitchFamily="18" charset="0"/>
                <a:ea typeface="+mn-ea"/>
                <a:cs typeface="+mn-cs"/>
              </a:rPr>
              <a:t>that can be used to get or set the values of the private fields. Note that properties and fields are defined </a:t>
            </a:r>
            <a:r>
              <a:rPr lang="en-CA" sz="1200" b="1" kern="1200" dirty="0">
                <a:solidFill>
                  <a:schemeClr val="tx1"/>
                </a:solidFill>
                <a:effectLst/>
                <a:latin typeface="Times New Roman" pitchFamily="18" charset="0"/>
                <a:ea typeface="+mn-ea"/>
                <a:cs typeface="+mn-cs"/>
              </a:rPr>
              <a:t>only for the data that's used by the Invoices by Due Date application</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We did that just to keep this code as simple as possible. In a production application, however, this class would define properties </a:t>
            </a:r>
            <a:r>
              <a:rPr lang="en-CA" sz="1200" b="1" kern="1200" dirty="0">
                <a:solidFill>
                  <a:schemeClr val="tx1"/>
                </a:solidFill>
                <a:effectLst/>
                <a:latin typeface="Times New Roman" pitchFamily="18" charset="0"/>
                <a:ea typeface="+mn-ea"/>
                <a:cs typeface="+mn-cs"/>
              </a:rPr>
              <a:t>for all of the columns in the Invoices table</a:t>
            </a:r>
            <a:r>
              <a:rPr lang="en-CA" sz="1200" kern="1200" dirty="0">
                <a:solidFill>
                  <a:schemeClr val="tx1"/>
                </a:solidFill>
                <a:effectLst/>
                <a:latin typeface="Times New Roman" pitchFamily="18" charset="0"/>
                <a:ea typeface="+mn-ea"/>
                <a:cs typeface="+mn-cs"/>
              </a:rPr>
              <a:t>. That way, any application that accessed this table could use this class. </a:t>
            </a: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The Invoice class also contains </a:t>
            </a:r>
            <a:r>
              <a:rPr lang="en-CA" sz="1200" b="1" kern="1200" dirty="0">
                <a:solidFill>
                  <a:schemeClr val="tx1"/>
                </a:solidFill>
                <a:effectLst/>
                <a:latin typeface="Times New Roman" pitchFamily="18" charset="0"/>
                <a:ea typeface="+mn-ea"/>
                <a:cs typeface="+mn-cs"/>
              </a:rPr>
              <a:t>one </a:t>
            </a:r>
            <a:r>
              <a:rPr lang="en-CA" sz="1200" b="1" kern="1200" dirty="0" err="1">
                <a:solidFill>
                  <a:schemeClr val="tx1"/>
                </a:solidFill>
                <a:effectLst/>
                <a:latin typeface="Times New Roman" pitchFamily="18" charset="0"/>
                <a:ea typeface="+mn-ea"/>
                <a:cs typeface="+mn-cs"/>
              </a:rPr>
              <a:t>readonly</a:t>
            </a:r>
            <a:r>
              <a:rPr lang="en-CA" sz="1200" b="1" kern="1200" dirty="0">
                <a:solidFill>
                  <a:schemeClr val="tx1"/>
                </a:solidFill>
                <a:effectLst/>
                <a:latin typeface="Times New Roman" pitchFamily="18" charset="0"/>
                <a:ea typeface="+mn-ea"/>
                <a:cs typeface="+mn-cs"/>
              </a:rPr>
              <a:t> property</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This method </a:t>
            </a:r>
            <a:r>
              <a:rPr lang="en-CA" sz="1200" b="1" kern="1200" dirty="0">
                <a:solidFill>
                  <a:schemeClr val="tx1"/>
                </a:solidFill>
                <a:effectLst/>
                <a:latin typeface="Times New Roman" pitchFamily="18" charset="0"/>
                <a:ea typeface="+mn-ea"/>
                <a:cs typeface="+mn-cs"/>
              </a:rPr>
              <a:t>calculates the balance due </a:t>
            </a:r>
            <a:r>
              <a:rPr lang="en-CA" sz="1200" kern="1200" dirty="0">
                <a:solidFill>
                  <a:schemeClr val="tx1"/>
                </a:solidFill>
                <a:effectLst/>
                <a:latin typeface="Times New Roman" pitchFamily="18" charset="0"/>
                <a:ea typeface="+mn-ea"/>
                <a:cs typeface="+mn-cs"/>
              </a:rPr>
              <a:t>for an invoice using the invoice total, payment total, and credit total fields and then returns the value to the calling method. If you look back at the previous slide, you'll see that this is the value that's displayed in the next to last column of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a:t>
            </a:r>
            <a:endParaRPr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24</a:t>
            </a:fld>
            <a:endParaRPr lang="en-US" altLang="nl-BE"/>
          </a:p>
        </p:txBody>
      </p:sp>
    </p:spTree>
    <p:extLst>
      <p:ext uri="{BB962C8B-B14F-4D97-AF65-F5344CB8AC3E}">
        <p14:creationId xmlns:p14="http://schemas.microsoft.com/office/powerpoint/2010/main" val="827847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b="0" u="sng" dirty="0"/>
              <a:t>Tree</a:t>
            </a:r>
            <a:r>
              <a:rPr lang="nl-BE" b="0" u="sng" baseline="0" dirty="0"/>
              <a:t> –layer Windows applications</a:t>
            </a:r>
          </a:p>
          <a:p>
            <a:endParaRPr lang="nl-BE" dirty="0"/>
          </a:p>
          <a:p>
            <a:r>
              <a:rPr lang="nl-BE" dirty="0"/>
              <a:t>In this chapter, you’ll learn</a:t>
            </a:r>
            <a:r>
              <a:rPr lang="nl-BE" baseline="0" dirty="0"/>
              <a:t> how to use connections, commands and data readers for building three-layer applications. </a:t>
            </a:r>
          </a:p>
          <a:p>
            <a:r>
              <a:rPr lang="nl-BE" baseline="0" dirty="0" err="1"/>
              <a:t>Then</a:t>
            </a:r>
            <a:r>
              <a:rPr lang="nl-BE" baseline="0" dirty="0"/>
              <a:t> </a:t>
            </a:r>
            <a:r>
              <a:rPr lang="nl-BE" baseline="0" dirty="0" err="1"/>
              <a:t>you’ll</a:t>
            </a:r>
            <a:r>
              <a:rPr lang="nl-BE" baseline="0" dirty="0"/>
              <a:t> </a:t>
            </a:r>
            <a:r>
              <a:rPr lang="nl-BE" baseline="0" dirty="0" err="1"/>
              <a:t>see</a:t>
            </a:r>
            <a:r>
              <a:rPr lang="nl-BE" baseline="0" dirty="0"/>
              <a:t> these </a:t>
            </a:r>
            <a:r>
              <a:rPr lang="nl-BE" baseline="0" dirty="0" err="1"/>
              <a:t>techniques</a:t>
            </a:r>
            <a:r>
              <a:rPr lang="nl-BE" baseline="0" dirty="0"/>
              <a:t> </a:t>
            </a:r>
            <a:r>
              <a:rPr lang="nl-BE" baseline="0" dirty="0" err="1"/>
              <a:t>used</a:t>
            </a:r>
            <a:r>
              <a:rPr lang="nl-BE" baseline="0" dirty="0"/>
              <a:t> in a </a:t>
            </a:r>
            <a:r>
              <a:rPr lang="nl-BE" baseline="0" dirty="0" err="1"/>
              <a:t>simple</a:t>
            </a:r>
            <a:r>
              <a:rPr lang="nl-BE" baseline="0" dirty="0"/>
              <a:t> </a:t>
            </a:r>
            <a:r>
              <a:rPr lang="nl-BE" baseline="0" dirty="0" err="1"/>
              <a:t>application</a:t>
            </a:r>
            <a:r>
              <a:rPr lang="nl-BE" baseline="0" dirty="0"/>
              <a:t>. </a:t>
            </a:r>
          </a:p>
          <a:p>
            <a:r>
              <a:rPr lang="nl-BE" baseline="0" dirty="0" err="1"/>
              <a:t>When</a:t>
            </a:r>
            <a:r>
              <a:rPr lang="nl-BE" baseline="0" dirty="0"/>
              <a:t> </a:t>
            </a:r>
            <a:r>
              <a:rPr lang="nl-BE" baseline="0" dirty="0" err="1"/>
              <a:t>you’re</a:t>
            </a:r>
            <a:r>
              <a:rPr lang="nl-BE" baseline="0" dirty="0"/>
              <a:t> </a:t>
            </a:r>
            <a:r>
              <a:rPr lang="nl-BE" baseline="0" dirty="0" err="1"/>
              <a:t>done</a:t>
            </a:r>
            <a:r>
              <a:rPr lang="nl-BE" baseline="0" dirty="0"/>
              <a:t> </a:t>
            </a:r>
            <a:r>
              <a:rPr lang="nl-BE" baseline="0" dirty="0" err="1"/>
              <a:t>with</a:t>
            </a:r>
            <a:r>
              <a:rPr lang="nl-BE" baseline="0" dirty="0"/>
              <a:t> </a:t>
            </a:r>
            <a:r>
              <a:rPr lang="nl-BE" baseline="0" dirty="0" err="1"/>
              <a:t>this</a:t>
            </a:r>
            <a:r>
              <a:rPr lang="nl-BE" baseline="0" dirty="0"/>
              <a:t> </a:t>
            </a:r>
            <a:r>
              <a:rPr lang="nl-BE" baseline="0" dirty="0" err="1"/>
              <a:t>chapter</a:t>
            </a:r>
            <a:r>
              <a:rPr lang="nl-BE" baseline="0" dirty="0"/>
              <a:t>, </a:t>
            </a:r>
            <a:r>
              <a:rPr lang="nl-BE" baseline="0" dirty="0" err="1"/>
              <a:t>you’ll</a:t>
            </a:r>
            <a:r>
              <a:rPr lang="nl-BE" baseline="0" dirty="0"/>
              <a:t> </a:t>
            </a:r>
            <a:r>
              <a:rPr lang="nl-BE" baseline="0" dirty="0" err="1"/>
              <a:t>be</a:t>
            </a:r>
            <a:r>
              <a:rPr lang="nl-BE" baseline="0" dirty="0"/>
              <a:t> </a:t>
            </a:r>
            <a:r>
              <a:rPr lang="nl-BE" baseline="0" dirty="0" err="1"/>
              <a:t>able</a:t>
            </a:r>
            <a:r>
              <a:rPr lang="nl-BE" baseline="0" dirty="0"/>
              <a:t> </a:t>
            </a:r>
            <a:r>
              <a:rPr lang="nl-BE" baseline="0" dirty="0" err="1"/>
              <a:t>to</a:t>
            </a:r>
            <a:r>
              <a:rPr lang="nl-BE" baseline="0" dirty="0"/>
              <a:t> </a:t>
            </a:r>
            <a:r>
              <a:rPr lang="nl-BE" baseline="0" dirty="0" err="1"/>
              <a:t>develop</a:t>
            </a:r>
            <a:r>
              <a:rPr lang="nl-BE" baseline="0" dirty="0"/>
              <a:t> </a:t>
            </a:r>
            <a:r>
              <a:rPr lang="nl-BE" baseline="0" dirty="0" err="1"/>
              <a:t>simple</a:t>
            </a:r>
            <a:r>
              <a:rPr lang="nl-BE" baseline="0" dirty="0"/>
              <a:t> </a:t>
            </a:r>
            <a:r>
              <a:rPr lang="nl-BE" baseline="0" dirty="0" err="1"/>
              <a:t>three-layer</a:t>
            </a:r>
            <a:r>
              <a:rPr lang="nl-BE" baseline="0" dirty="0"/>
              <a:t> </a:t>
            </a:r>
            <a:r>
              <a:rPr lang="nl-BE" baseline="0" dirty="0" err="1"/>
              <a:t>applications</a:t>
            </a:r>
            <a:r>
              <a:rPr lang="nl-BE" baseline="0" dirty="0"/>
              <a:t> of </a:t>
            </a:r>
            <a:r>
              <a:rPr lang="nl-BE" baseline="0" dirty="0" err="1"/>
              <a:t>your</a:t>
            </a:r>
            <a:r>
              <a:rPr lang="nl-BE" baseline="0" dirty="0"/>
              <a:t> </a:t>
            </a:r>
            <a:r>
              <a:rPr lang="nl-BE" baseline="0" dirty="0" err="1"/>
              <a:t>own</a:t>
            </a:r>
            <a:r>
              <a:rPr lang="nl-BE" baseline="0" dirty="0"/>
              <a:t>. </a:t>
            </a:r>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3</a:t>
            </a:fld>
            <a:endParaRPr lang="en-US" altLang="nl-BE"/>
          </a:p>
        </p:txBody>
      </p:sp>
    </p:spTree>
    <p:extLst>
      <p:ext uri="{BB962C8B-B14F-4D97-AF65-F5344CB8AC3E}">
        <p14:creationId xmlns:p14="http://schemas.microsoft.com/office/powerpoint/2010/main" val="493665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Demo</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and </a:t>
            </a:r>
            <a:r>
              <a:rPr lang="en-CA" sz="1200" kern="1200" dirty="0" err="1">
                <a:solidFill>
                  <a:schemeClr val="tx1"/>
                </a:solidFill>
                <a:effectLst/>
                <a:latin typeface="Times New Roman" pitchFamily="18" charset="0"/>
                <a:ea typeface="+mn-ea"/>
                <a:cs typeface="+mn-cs"/>
              </a:rPr>
              <a:t>PayablesDB</a:t>
            </a:r>
            <a:r>
              <a:rPr lang="en-CA" sz="1200" kern="1200" dirty="0">
                <a:solidFill>
                  <a:schemeClr val="tx1"/>
                </a:solidFill>
                <a:effectLst/>
                <a:latin typeface="Times New Roman" pitchFamily="18" charset="0"/>
                <a:ea typeface="+mn-ea"/>
                <a:cs typeface="+mn-cs"/>
              </a:rPr>
              <a:t> classes are </a:t>
            </a:r>
            <a:r>
              <a:rPr lang="en-CA" sz="1200" b="1" kern="1200" dirty="0">
                <a:solidFill>
                  <a:schemeClr val="tx1"/>
                </a:solidFill>
                <a:effectLst/>
                <a:latin typeface="Times New Roman" pitchFamily="18" charset="0"/>
                <a:ea typeface="+mn-ea"/>
                <a:cs typeface="+mn-cs"/>
              </a:rPr>
              <a:t>database classes</a:t>
            </a:r>
            <a:r>
              <a:rPr lang="en-CA" sz="1200" kern="1200" dirty="0">
                <a:solidFill>
                  <a:schemeClr val="tx1"/>
                </a:solidFill>
                <a:effectLst/>
                <a:latin typeface="Times New Roman" pitchFamily="18" charset="0"/>
                <a:ea typeface="+mn-ea"/>
                <a:cs typeface="+mn-cs"/>
              </a:rPr>
              <a:t> that contain one method each that </a:t>
            </a:r>
            <a:r>
              <a:rPr lang="en-CA" sz="1200" b="1" kern="1200" dirty="0">
                <a:solidFill>
                  <a:schemeClr val="tx1"/>
                </a:solidFill>
                <a:effectLst/>
                <a:latin typeface="Times New Roman" pitchFamily="18" charset="0"/>
                <a:ea typeface="+mn-ea"/>
                <a:cs typeface="+mn-cs"/>
              </a:rPr>
              <a:t>works directly with the database</a:t>
            </a:r>
            <a:r>
              <a:rPr lang="en-CA" sz="1200" kern="1200" dirty="0">
                <a:solidFill>
                  <a:schemeClr val="tx1"/>
                </a:solidFill>
                <a:effectLst/>
                <a:latin typeface="Times New Roman" pitchFamily="18" charset="0"/>
                <a:ea typeface="+mn-ea"/>
                <a:cs typeface="+mn-cs"/>
              </a:rPr>
              <a: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b="0" kern="1200" dirty="0" err="1">
                <a:solidFill>
                  <a:schemeClr val="tx1"/>
                </a:solidFill>
                <a:effectLst/>
                <a:latin typeface="Times New Roman" pitchFamily="18" charset="0"/>
                <a:ea typeface="+mn-ea"/>
                <a:cs typeface="+mn-cs"/>
              </a:rPr>
              <a:t>GetlnvoicesDue</a:t>
            </a:r>
            <a:r>
              <a:rPr lang="en-CA" sz="1200" kern="1200" dirty="0">
                <a:solidFill>
                  <a:schemeClr val="tx1"/>
                </a:solidFill>
                <a:effectLst/>
                <a:latin typeface="Times New Roman" pitchFamily="18" charset="0"/>
                <a:ea typeface="+mn-ea"/>
                <a:cs typeface="+mn-cs"/>
              </a:rPr>
              <a:t> method in the </a:t>
            </a:r>
            <a:r>
              <a:rPr lang="en-CA" sz="1200" b="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class </a:t>
            </a:r>
            <a:r>
              <a:rPr lang="en-CA" sz="1200" b="0" kern="1200" dirty="0">
                <a:solidFill>
                  <a:schemeClr val="tx1"/>
                </a:solidFill>
                <a:effectLst/>
                <a:latin typeface="Times New Roman" pitchFamily="18" charset="0"/>
                <a:ea typeface="+mn-ea"/>
                <a:cs typeface="+mn-cs"/>
              </a:rPr>
              <a:t>returns a List&lt;&gt; object that holds one Invoice object for each invoice in the Invoices table with a balance due</a:t>
            </a:r>
            <a:r>
              <a:rPr lang="en-CA" sz="1200" kern="1200" dirty="0">
                <a:solidFill>
                  <a:schemeClr val="tx1"/>
                </a:solidFill>
                <a:effectLst/>
                <a:latin typeface="Times New Roman" pitchFamily="18" charset="0"/>
                <a:ea typeface="+mn-ea"/>
                <a:cs typeface="+mn-cs"/>
              </a:rPr>
              <a:t>. The </a:t>
            </a:r>
            <a:r>
              <a:rPr lang="en-CA" sz="1200" b="0" kern="1200" dirty="0" err="1">
                <a:solidFill>
                  <a:schemeClr val="tx1"/>
                </a:solidFill>
                <a:effectLst/>
                <a:latin typeface="Times New Roman" pitchFamily="18" charset="0"/>
                <a:ea typeface="+mn-ea"/>
                <a:cs typeface="+mn-cs"/>
              </a:rPr>
              <a:t>GetConnection</a:t>
            </a:r>
            <a:r>
              <a:rPr lang="en-CA" sz="1200" kern="1200" dirty="0">
                <a:solidFill>
                  <a:schemeClr val="tx1"/>
                </a:solidFill>
                <a:effectLst/>
                <a:latin typeface="Times New Roman" pitchFamily="18" charset="0"/>
                <a:ea typeface="+mn-ea"/>
                <a:cs typeface="+mn-cs"/>
              </a:rPr>
              <a:t> method in the </a:t>
            </a:r>
            <a:r>
              <a:rPr lang="en-CA" sz="1200" b="0" kern="1200" dirty="0" err="1">
                <a:solidFill>
                  <a:schemeClr val="tx1"/>
                </a:solidFill>
                <a:effectLst/>
                <a:latin typeface="Times New Roman" pitchFamily="18" charset="0"/>
                <a:ea typeface="+mn-ea"/>
                <a:cs typeface="+mn-cs"/>
              </a:rPr>
              <a:t>PayablesDB</a:t>
            </a:r>
            <a:r>
              <a:rPr lang="en-CA" sz="1200" kern="1200" dirty="0">
                <a:solidFill>
                  <a:schemeClr val="tx1"/>
                </a:solidFill>
                <a:effectLst/>
                <a:latin typeface="Times New Roman" pitchFamily="18" charset="0"/>
                <a:ea typeface="+mn-ea"/>
                <a:cs typeface="+mn-cs"/>
              </a:rPr>
              <a:t> class </a:t>
            </a:r>
            <a:r>
              <a:rPr lang="en-CA" sz="1200" b="0" kern="1200" dirty="0">
                <a:solidFill>
                  <a:schemeClr val="tx1"/>
                </a:solidFill>
                <a:effectLst/>
                <a:latin typeface="Times New Roman" pitchFamily="18" charset="0"/>
                <a:ea typeface="+mn-ea"/>
                <a:cs typeface="+mn-cs"/>
              </a:rPr>
              <a:t>returns a connection to the Payables database</a:t>
            </a:r>
            <a:r>
              <a:rPr lang="en-CA" sz="1200" kern="1200" dirty="0">
                <a:solidFill>
                  <a:schemeClr val="tx1"/>
                </a:solidFill>
                <a:effectLst/>
                <a:latin typeface="Times New Roman" pitchFamily="18" charset="0"/>
                <a:ea typeface="+mn-ea"/>
                <a:cs typeface="+mn-cs"/>
              </a:rPr>
              <a:t>.</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a:t>
            </a:r>
            <a:r>
              <a:rPr lang="en-CA" sz="1200" b="0" kern="1200" dirty="0" err="1">
                <a:solidFill>
                  <a:schemeClr val="tx1"/>
                </a:solidFill>
                <a:effectLst/>
                <a:latin typeface="Times New Roman" pitchFamily="18" charset="0"/>
                <a:ea typeface="+mn-ea"/>
                <a:cs typeface="+mn-cs"/>
              </a:rPr>
              <a:t>InvoiceRepository</a:t>
            </a:r>
            <a:r>
              <a:rPr lang="en-CA" sz="1200" kern="1200" baseline="0" dirty="0">
                <a:solidFill>
                  <a:schemeClr val="tx1"/>
                </a:solidFill>
                <a:effectLst/>
                <a:latin typeface="Times New Roman" pitchFamily="18" charset="0"/>
                <a:ea typeface="+mn-ea"/>
                <a:cs typeface="+mn-cs"/>
              </a:rPr>
              <a:t> class </a:t>
            </a:r>
            <a:r>
              <a:rPr lang="en-CA" sz="1200" kern="1200" dirty="0">
                <a:solidFill>
                  <a:schemeClr val="tx1"/>
                </a:solidFill>
                <a:effectLst/>
                <a:latin typeface="Times New Roman" pitchFamily="18" charset="0"/>
                <a:ea typeface="+mn-ea"/>
                <a:cs typeface="+mn-cs"/>
              </a:rPr>
              <a:t>consists of a single method named </a:t>
            </a:r>
            <a:r>
              <a:rPr lang="en-CA" sz="1200" b="0" kern="1200" dirty="0" err="1">
                <a:solidFill>
                  <a:schemeClr val="tx1"/>
                </a:solidFill>
                <a:effectLst/>
                <a:latin typeface="Times New Roman" pitchFamily="18" charset="0"/>
                <a:ea typeface="+mn-ea"/>
                <a:cs typeface="+mn-cs"/>
              </a:rPr>
              <a:t>GetlnvoicesDue</a:t>
            </a:r>
            <a:r>
              <a:rPr lang="en-CA" sz="1200" kern="1200" dirty="0">
                <a:solidFill>
                  <a:schemeClr val="tx1"/>
                </a:solidFill>
                <a:effectLst/>
                <a:latin typeface="Times New Roman" pitchFamily="18" charset="0"/>
                <a:ea typeface="+mn-ea"/>
                <a:cs typeface="+mn-cs"/>
              </a:rPr>
              <a:t> that </a:t>
            </a:r>
            <a:r>
              <a:rPr lang="en-CA" sz="1200" b="0" kern="1200" dirty="0">
                <a:solidFill>
                  <a:schemeClr val="tx1"/>
                </a:solidFill>
                <a:effectLst/>
                <a:latin typeface="Times New Roman" pitchFamily="18" charset="0"/>
                <a:ea typeface="+mn-ea"/>
                <a:cs typeface="+mn-cs"/>
              </a:rPr>
              <a:t>returns a list of Invoice objects</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This method starts by creating a new List&lt;&gt; object that can hold Invoice objects. </a:t>
            </a:r>
          </a:p>
          <a:p>
            <a:r>
              <a:rPr lang="en-CA" sz="1200" kern="1200" dirty="0">
                <a:solidFill>
                  <a:schemeClr val="tx1"/>
                </a:solidFill>
                <a:effectLst/>
                <a:latin typeface="Times New Roman" pitchFamily="18" charset="0"/>
                <a:ea typeface="+mn-ea"/>
                <a:cs typeface="+mn-cs"/>
              </a:rPr>
              <a:t>Then, it creates a connection by calling the </a:t>
            </a:r>
            <a:r>
              <a:rPr lang="en-CA" sz="1200" kern="1200" dirty="0" err="1">
                <a:solidFill>
                  <a:schemeClr val="tx1"/>
                </a:solidFill>
                <a:effectLst/>
                <a:latin typeface="Times New Roman" pitchFamily="18" charset="0"/>
                <a:ea typeface="+mn-ea"/>
                <a:cs typeface="+mn-cs"/>
              </a:rPr>
              <a:t>GetConnection</a:t>
            </a:r>
            <a:r>
              <a:rPr lang="en-CA" sz="1200" kern="1200" dirty="0">
                <a:solidFill>
                  <a:schemeClr val="tx1"/>
                </a:solidFill>
                <a:effectLst/>
                <a:latin typeface="Times New Roman" pitchFamily="18" charset="0"/>
                <a:ea typeface="+mn-ea"/>
                <a:cs typeface="+mn-cs"/>
              </a:rPr>
              <a:t> method of the </a:t>
            </a:r>
            <a:r>
              <a:rPr lang="en-CA" sz="1200" kern="1200" dirty="0" err="1">
                <a:solidFill>
                  <a:schemeClr val="tx1"/>
                </a:solidFill>
                <a:effectLst/>
                <a:latin typeface="Times New Roman" pitchFamily="18" charset="0"/>
                <a:ea typeface="+mn-ea"/>
                <a:cs typeface="+mn-cs"/>
              </a:rPr>
              <a:t>PayablesDB</a:t>
            </a:r>
            <a:r>
              <a:rPr lang="en-CA" sz="1200" kern="1200" dirty="0">
                <a:solidFill>
                  <a:schemeClr val="tx1"/>
                </a:solidFill>
                <a:effectLst/>
                <a:latin typeface="Times New Roman" pitchFamily="18" charset="0"/>
                <a:ea typeface="+mn-ea"/>
                <a:cs typeface="+mn-cs"/>
              </a:rPr>
              <a:t> class.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Next, this method defines the Select statement that will be used to retrieve invoices from the Invoices table. Notice that this statement only retrieves invoices with a balance due (</a:t>
            </a:r>
            <a:r>
              <a:rPr lang="en-CA" sz="1200" kern="1200" dirty="0" err="1">
                <a:solidFill>
                  <a:schemeClr val="tx1"/>
                </a:solidFill>
                <a:effectLst/>
                <a:latin typeface="Times New Roman" pitchFamily="18" charset="0"/>
                <a:ea typeface="+mn-ea"/>
                <a:cs typeface="+mn-cs"/>
              </a:rPr>
              <a:t>InvoiceTotal</a:t>
            </a:r>
            <a:r>
              <a:rPr lang="en-CA" sz="1200" kern="1200" dirty="0">
                <a:solidFill>
                  <a:schemeClr val="tx1"/>
                </a:solidFill>
                <a:effectLst/>
                <a:latin typeface="Times New Roman" pitchFamily="18" charset="0"/>
                <a:ea typeface="+mn-ea"/>
                <a:cs typeface="+mn-cs"/>
              </a:rPr>
              <a:t> - </a:t>
            </a:r>
            <a:r>
              <a:rPr lang="en-CA" sz="1200" kern="1200" dirty="0" err="1">
                <a:solidFill>
                  <a:schemeClr val="tx1"/>
                </a:solidFill>
                <a:effectLst/>
                <a:latin typeface="Times New Roman" pitchFamily="18" charset="0"/>
                <a:ea typeface="+mn-ea"/>
                <a:cs typeface="+mn-cs"/>
              </a:rPr>
              <a:t>PaymentTotal</a:t>
            </a:r>
            <a:r>
              <a:rPr lang="en-CA" sz="1200" kern="1200" dirty="0">
                <a:solidFill>
                  <a:schemeClr val="tx1"/>
                </a:solidFill>
                <a:effectLst/>
                <a:latin typeface="Times New Roman" pitchFamily="18" charset="0"/>
                <a:ea typeface="+mn-ea"/>
                <a:cs typeface="+mn-cs"/>
              </a:rPr>
              <a:t> - </a:t>
            </a:r>
            <a:r>
              <a:rPr lang="en-CA" sz="1200" kern="1200" dirty="0" err="1">
                <a:solidFill>
                  <a:schemeClr val="tx1"/>
                </a:solidFill>
                <a:effectLst/>
                <a:latin typeface="Times New Roman" pitchFamily="18" charset="0"/>
                <a:ea typeface="+mn-ea"/>
                <a:cs typeface="+mn-cs"/>
              </a:rPr>
              <a:t>CreditTotal</a:t>
            </a:r>
            <a:r>
              <a:rPr lang="en-CA" sz="1200" kern="1200" dirty="0">
                <a:solidFill>
                  <a:schemeClr val="tx1"/>
                </a:solidFill>
                <a:effectLst/>
                <a:latin typeface="Times New Roman" pitchFamily="18" charset="0"/>
                <a:ea typeface="+mn-ea"/>
                <a:cs typeface="+mn-cs"/>
              </a:rPr>
              <a:t> &gt; 0). </a:t>
            </a:r>
          </a:p>
          <a:p>
            <a:r>
              <a:rPr lang="en-CA" sz="1200" kern="1200" dirty="0">
                <a:solidFill>
                  <a:schemeClr val="tx1"/>
                </a:solidFill>
                <a:effectLst/>
                <a:latin typeface="Times New Roman" pitchFamily="18" charset="0"/>
                <a:ea typeface="+mn-ea"/>
                <a:cs typeface="+mn-cs"/>
              </a:rPr>
              <a:t>In addition, it sorts the invoices by due date.</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it creates the connection and defines the Select statement, this method creates a command object that uses that Select statement and connection. </a:t>
            </a:r>
          </a:p>
          <a:p>
            <a:r>
              <a:rPr lang="en-CA" sz="1200" kern="1200" dirty="0">
                <a:solidFill>
                  <a:schemeClr val="tx1"/>
                </a:solidFill>
                <a:effectLst/>
                <a:latin typeface="Times New Roman" pitchFamily="18" charset="0"/>
                <a:ea typeface="+mn-ea"/>
                <a:cs typeface="+mn-cs"/>
              </a:rPr>
              <a:t>Then, it opens the connection and uses 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to execute the command. </a:t>
            </a:r>
          </a:p>
          <a:p>
            <a:r>
              <a:rPr lang="en-CA" sz="1200" kern="1200" dirty="0">
                <a:solidFill>
                  <a:schemeClr val="tx1"/>
                </a:solidFill>
                <a:effectLst/>
                <a:latin typeface="Times New Roman" pitchFamily="18" charset="0"/>
                <a:ea typeface="+mn-ea"/>
                <a:cs typeface="+mn-cs"/>
              </a:rPr>
              <a:t>Next, it uses the data reader that's created by the </a:t>
            </a:r>
            <a:r>
              <a:rPr lang="en-CA" sz="1200" kern="1200" dirty="0" err="1">
                <a:solidFill>
                  <a:schemeClr val="tx1"/>
                </a:solidFill>
                <a:effectLst/>
                <a:latin typeface="Times New Roman" pitchFamily="18" charset="0"/>
                <a:ea typeface="+mn-ea"/>
                <a:cs typeface="+mn-cs"/>
              </a:rPr>
              <a:t>ExecuteReader</a:t>
            </a:r>
            <a:r>
              <a:rPr lang="en-CA" sz="1200" kern="1200" dirty="0">
                <a:solidFill>
                  <a:schemeClr val="tx1"/>
                </a:solidFill>
                <a:effectLst/>
                <a:latin typeface="Times New Roman" pitchFamily="18" charset="0"/>
                <a:ea typeface="+mn-ea"/>
                <a:cs typeface="+mn-cs"/>
              </a:rPr>
              <a:t> method to get each invoice that's returned by the Select statement. </a:t>
            </a:r>
          </a:p>
          <a:p>
            <a:r>
              <a:rPr lang="en-CA" sz="1200" kern="1200" dirty="0">
                <a:solidFill>
                  <a:schemeClr val="tx1"/>
                </a:solidFill>
                <a:effectLst/>
                <a:latin typeface="Times New Roman" pitchFamily="18" charset="0"/>
                <a:ea typeface="+mn-ea"/>
                <a:cs typeface="+mn-cs"/>
              </a:rPr>
              <a:t>For each invoice, it creates a new Invoice object and adds it to the invoice list. </a:t>
            </a:r>
          </a:p>
          <a:p>
            <a:r>
              <a:rPr lang="en-CA" sz="1200" kern="1200" dirty="0">
                <a:solidFill>
                  <a:schemeClr val="tx1"/>
                </a:solidFill>
                <a:effectLst/>
                <a:latin typeface="Times New Roman" pitchFamily="18" charset="0"/>
                <a:ea typeface="+mn-ea"/>
                <a:cs typeface="+mn-cs"/>
              </a:rPr>
              <a:t>Then, after all the invoices have been processed, it closes the data reader and the connection and then returns the list of Invoice objects to the calling method. </a:t>
            </a: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Notice that the statements that open the connection and data reader and process the rows in the data reader are coded within the try block of a try-catch statement.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Then, if a </a:t>
            </a:r>
            <a:r>
              <a:rPr lang="en-CA" sz="1200" kern="1200" dirty="0" err="1">
                <a:solidFill>
                  <a:schemeClr val="tx1"/>
                </a:solidFill>
                <a:effectLst/>
                <a:latin typeface="Times New Roman" pitchFamily="18" charset="0"/>
                <a:ea typeface="+mn-ea"/>
                <a:cs typeface="+mn-cs"/>
              </a:rPr>
              <a:t>SqlException</a:t>
            </a:r>
            <a:r>
              <a:rPr lang="en-CA" sz="1200" kern="1200" dirty="0">
                <a:solidFill>
                  <a:schemeClr val="tx1"/>
                </a:solidFill>
                <a:effectLst/>
                <a:latin typeface="Times New Roman" pitchFamily="18" charset="0"/>
                <a:ea typeface="+mn-ea"/>
                <a:cs typeface="+mn-cs"/>
              </a:rPr>
              <a:t> occurs, the catch block throws the exception to the calling method. Because of that, the method that calls this method should catch this exception. Whether or not an exception occurs, the statement that closes the connection is coded within the finally block. That way, if the statement that opens the connection is successful but the statement that executes the command isn't, the connection is still closed.</a:t>
            </a:r>
            <a:endParaRPr lang="en-US" sz="1200" kern="1200" dirty="0">
              <a:solidFill>
                <a:schemeClr val="tx1"/>
              </a:solidFill>
              <a:effectLst/>
              <a:latin typeface="Times New Roman" pitchFamily="18" charset="0"/>
              <a:ea typeface="+mn-ea"/>
              <a:cs typeface="+mn-cs"/>
            </a:endParaRPr>
          </a:p>
          <a:p>
            <a:endParaRPr lang="nl-BE" sz="1200" kern="1200" dirty="0">
              <a:solidFill>
                <a:schemeClr val="tx1"/>
              </a:solidFill>
              <a:effectLst/>
              <a:latin typeface="Times New Roman" pitchFamily="18" charset="0"/>
              <a:ea typeface="+mn-ea"/>
              <a:cs typeface="+mn-cs"/>
            </a:endParaRPr>
          </a:p>
          <a:p>
            <a:r>
              <a:rPr lang="nl-BE" sz="1200" kern="1200" dirty="0">
                <a:solidFill>
                  <a:schemeClr val="tx1"/>
                </a:solidFill>
                <a:effectLst/>
                <a:latin typeface="Times New Roman" pitchFamily="18" charset="0"/>
                <a:ea typeface="+mn-ea"/>
                <a:cs typeface="+mn-cs"/>
              </a:rPr>
              <a:t>The </a:t>
            </a:r>
            <a:r>
              <a:rPr lang="nl-BE" sz="1200" kern="1200" dirty="0" err="1">
                <a:solidFill>
                  <a:schemeClr val="tx1"/>
                </a:solidFill>
                <a:effectLst/>
                <a:latin typeface="Times New Roman" pitchFamily="18" charset="0"/>
                <a:ea typeface="+mn-ea"/>
                <a:cs typeface="+mn-cs"/>
              </a:rPr>
              <a:t>PayablesDB</a:t>
            </a:r>
            <a:r>
              <a:rPr lang="nl-BE" sz="1200" kern="1200" dirty="0">
                <a:solidFill>
                  <a:schemeClr val="tx1"/>
                </a:solidFill>
                <a:effectLst/>
                <a:latin typeface="Times New Roman" pitchFamily="18" charset="0"/>
                <a:ea typeface="+mn-ea"/>
                <a:cs typeface="+mn-cs"/>
              </a:rPr>
              <a:t> class</a:t>
            </a:r>
            <a:r>
              <a:rPr lang="nl-BE" sz="1200" kern="1200" baseline="0" dirty="0">
                <a:solidFill>
                  <a:schemeClr val="tx1"/>
                </a:solidFill>
                <a:effectLst/>
                <a:latin typeface="Times New Roman" pitchFamily="18" charset="0"/>
                <a:ea typeface="+mn-ea"/>
                <a:cs typeface="+mn-cs"/>
              </a:rPr>
              <a:t> </a:t>
            </a:r>
            <a:r>
              <a:rPr lang="en-CA" sz="1200" kern="1200" dirty="0">
                <a:solidFill>
                  <a:schemeClr val="tx1"/>
                </a:solidFill>
                <a:effectLst/>
                <a:latin typeface="Times New Roman" pitchFamily="18" charset="0"/>
                <a:ea typeface="+mn-ea"/>
                <a:cs typeface="+mn-cs"/>
              </a:rPr>
              <a:t>contains a single method named </a:t>
            </a:r>
            <a:r>
              <a:rPr lang="en-CA" sz="1200" kern="1200" dirty="0" err="1">
                <a:solidFill>
                  <a:schemeClr val="tx1"/>
                </a:solidFill>
                <a:effectLst/>
                <a:latin typeface="Times New Roman" pitchFamily="18" charset="0"/>
                <a:ea typeface="+mn-ea"/>
                <a:cs typeface="+mn-cs"/>
              </a:rPr>
              <a:t>GetConnection</a:t>
            </a:r>
            <a:r>
              <a:rPr lang="en-CA" sz="1200" kern="1200" dirty="0">
                <a:solidFill>
                  <a:schemeClr val="tx1"/>
                </a:solidFill>
                <a:effectLst/>
                <a:latin typeface="Times New Roman" pitchFamily="18" charset="0"/>
                <a:ea typeface="+mn-ea"/>
                <a:cs typeface="+mn-cs"/>
              </a:rPr>
              <a:t> that returns a connection to the Payables database. The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class calls this method to get the connection that's used by the command it executes. Note that the connection string is hard coded into this method. As explained earlier, however, the connection string for a production application is typically stored in an external configuration file. </a:t>
            </a:r>
          </a:p>
          <a:p>
            <a:r>
              <a:rPr lang="en-CA" sz="1200" kern="1200" dirty="0">
                <a:solidFill>
                  <a:schemeClr val="tx1"/>
                </a:solidFill>
                <a:effectLst/>
                <a:latin typeface="Times New Roman" pitchFamily="18" charset="0"/>
                <a:ea typeface="+mn-ea"/>
                <a:cs typeface="+mn-cs"/>
              </a:rPr>
              <a:t>Then, the </a:t>
            </a:r>
            <a:r>
              <a:rPr lang="en-CA" sz="1200" kern="1200" dirty="0" err="1">
                <a:solidFill>
                  <a:schemeClr val="tx1"/>
                </a:solidFill>
                <a:effectLst/>
                <a:latin typeface="Times New Roman" pitchFamily="18" charset="0"/>
                <a:ea typeface="+mn-ea"/>
                <a:cs typeface="+mn-cs"/>
              </a:rPr>
              <a:t>GetConnection</a:t>
            </a:r>
            <a:r>
              <a:rPr lang="en-CA" sz="1200" kern="1200" dirty="0">
                <a:solidFill>
                  <a:schemeClr val="tx1"/>
                </a:solidFill>
                <a:effectLst/>
                <a:latin typeface="Times New Roman" pitchFamily="18" charset="0"/>
                <a:ea typeface="+mn-ea"/>
                <a:cs typeface="+mn-cs"/>
              </a:rPr>
              <a:t> method would read the connection string from this file. That way, you could change the location of the database without recompiling the application.</a:t>
            </a:r>
          </a:p>
          <a:p>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At this point, you may be wondering why I coded the </a:t>
            </a:r>
            <a:r>
              <a:rPr lang="en-CA" sz="1200" kern="1200" dirty="0" err="1">
                <a:solidFill>
                  <a:schemeClr val="tx1"/>
                </a:solidFill>
                <a:effectLst/>
                <a:latin typeface="Times New Roman" pitchFamily="18" charset="0"/>
                <a:ea typeface="+mn-ea"/>
                <a:cs typeface="+mn-cs"/>
              </a:rPr>
              <a:t>GetConnection</a:t>
            </a:r>
            <a:r>
              <a:rPr lang="en-CA" sz="1200" kern="1200" dirty="0">
                <a:solidFill>
                  <a:schemeClr val="tx1"/>
                </a:solidFill>
                <a:effectLst/>
                <a:latin typeface="Times New Roman" pitchFamily="18" charset="0"/>
                <a:ea typeface="+mn-ea"/>
                <a:cs typeface="+mn-cs"/>
              </a:rPr>
              <a:t> method in a separate class rather than in the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class. The reason is that this method isn't specific to the Invoices table. Because of that, it can be used to get a connection for any method in any database class in the class library.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Although this class library only contains one other database class, a complete class library would probably contain a database class for each table in the database.</a:t>
            </a:r>
            <a:endParaRPr lang="en-US" sz="1200" kern="1200" dirty="0">
              <a:solidFill>
                <a:schemeClr val="tx1"/>
              </a:solidFill>
              <a:effectLst/>
              <a:latin typeface="Times New Roman" pitchFamily="18" charset="0"/>
              <a:ea typeface="+mn-ea"/>
              <a:cs typeface="+mn-cs"/>
            </a:endParaRPr>
          </a:p>
          <a:p>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758399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kern="1200" dirty="0">
                <a:solidFill>
                  <a:schemeClr val="tx1"/>
                </a:solidFill>
                <a:effectLst/>
                <a:latin typeface="Times New Roman" pitchFamily="18" charset="0"/>
                <a:ea typeface="+mn-ea"/>
                <a:cs typeface="+mn-cs"/>
              </a:rPr>
              <a:t>Demo</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UI: To start, create a WPF window. A using statement imports the </a:t>
            </a:r>
            <a:r>
              <a:rPr lang="en-CA" sz="1200" kern="1200" dirty="0" err="1">
                <a:solidFill>
                  <a:schemeClr val="tx1"/>
                </a:solidFill>
                <a:effectLst/>
                <a:latin typeface="Times New Roman" pitchFamily="18" charset="0"/>
                <a:ea typeface="+mn-ea"/>
                <a:cs typeface="+mn-cs"/>
              </a:rPr>
              <a:t>PayablesData</a:t>
            </a:r>
            <a:r>
              <a:rPr lang="en-CA" sz="1200" kern="1200" dirty="0">
                <a:solidFill>
                  <a:schemeClr val="tx1"/>
                </a:solidFill>
                <a:effectLst/>
                <a:latin typeface="Times New Roman" pitchFamily="18" charset="0"/>
                <a:ea typeface="+mn-ea"/>
                <a:cs typeface="+mn-cs"/>
              </a:rPr>
              <a:t> namespace, which is the namespace for the class library that contains the Invoice,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and </a:t>
            </a:r>
            <a:r>
              <a:rPr lang="en-CA" sz="1200" kern="1200" dirty="0" err="1">
                <a:solidFill>
                  <a:schemeClr val="tx1"/>
                </a:solidFill>
                <a:effectLst/>
                <a:latin typeface="Times New Roman" pitchFamily="18" charset="0"/>
                <a:ea typeface="+mn-ea"/>
                <a:cs typeface="+mn-cs"/>
              </a:rPr>
              <a:t>PayablesDB</a:t>
            </a:r>
            <a:r>
              <a:rPr lang="en-CA" sz="1200" kern="1200" dirty="0">
                <a:solidFill>
                  <a:schemeClr val="tx1"/>
                </a:solidFill>
                <a:effectLst/>
                <a:latin typeface="Times New Roman" pitchFamily="18" charset="0"/>
                <a:ea typeface="+mn-ea"/>
                <a:cs typeface="+mn-cs"/>
              </a:rPr>
              <a:t> classes. For this to work, a reference to the class library must be added to the project that contains the Invoices by Due Date form. To do that, you can use the </a:t>
            </a:r>
            <a:r>
              <a:rPr lang="en-CA" sz="1200" kern="1200" dirty="0" err="1">
                <a:solidFill>
                  <a:schemeClr val="tx1"/>
                </a:solidFill>
                <a:effectLst/>
                <a:latin typeface="Times New Roman" pitchFamily="18" charset="0"/>
                <a:ea typeface="+mn-ea"/>
                <a:cs typeface="+mn-cs"/>
              </a:rPr>
              <a:t>Project+Add</a:t>
            </a:r>
            <a:r>
              <a:rPr lang="en-CA" sz="1200" kern="1200" dirty="0">
                <a:solidFill>
                  <a:schemeClr val="tx1"/>
                </a:solidFill>
                <a:effectLst/>
                <a:latin typeface="Times New Roman" pitchFamily="18" charset="0"/>
                <a:ea typeface="+mn-ea"/>
                <a:cs typeface="+mn-cs"/>
              </a:rPr>
              <a:t> Reference command, and then select the </a:t>
            </a:r>
            <a:r>
              <a:rPr lang="en-CA" sz="1200" kern="1200" dirty="0" err="1">
                <a:solidFill>
                  <a:schemeClr val="tx1"/>
                </a:solidFill>
                <a:effectLst/>
                <a:latin typeface="Times New Roman" pitchFamily="18" charset="0"/>
                <a:ea typeface="+mn-ea"/>
                <a:cs typeface="+mn-cs"/>
              </a:rPr>
              <a:t>PayablesData</a:t>
            </a:r>
            <a:r>
              <a:rPr lang="en-CA" sz="1200" kern="1200" dirty="0">
                <a:solidFill>
                  <a:schemeClr val="tx1"/>
                </a:solidFill>
                <a:effectLst/>
                <a:latin typeface="Times New Roman" pitchFamily="18" charset="0"/>
                <a:ea typeface="+mn-ea"/>
                <a:cs typeface="+mn-cs"/>
              </a:rPr>
              <a:t> project from the Projects tab of the Add Reference dialog box.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The code within the window class provides for populating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when the form is loaded. To start, it declares a variable that will contain a list of Invoice objects and then assigns the list that's returned by the </a:t>
            </a:r>
            <a:r>
              <a:rPr lang="en-CA" sz="1200" kern="1200" dirty="0" err="1">
                <a:solidFill>
                  <a:schemeClr val="tx1"/>
                </a:solidFill>
                <a:effectLst/>
                <a:latin typeface="Times New Roman" pitchFamily="18" charset="0"/>
                <a:ea typeface="+mn-ea"/>
                <a:cs typeface="+mn-cs"/>
              </a:rPr>
              <a:t>GetlnvoicesDue</a:t>
            </a:r>
            <a:r>
              <a:rPr lang="en-CA" sz="1200" kern="1200" dirty="0">
                <a:solidFill>
                  <a:schemeClr val="tx1"/>
                </a:solidFill>
                <a:effectLst/>
                <a:latin typeface="Times New Roman" pitchFamily="18" charset="0"/>
                <a:ea typeface="+mn-ea"/>
                <a:cs typeface="+mn-cs"/>
              </a:rPr>
              <a:t> method of the </a:t>
            </a:r>
            <a:r>
              <a:rPr lang="en-CA" sz="1200" kern="1200" dirty="0" err="1">
                <a:solidFill>
                  <a:schemeClr val="tx1"/>
                </a:solidFill>
                <a:effectLst/>
                <a:latin typeface="Times New Roman" pitchFamily="18" charset="0"/>
                <a:ea typeface="+mn-ea"/>
                <a:cs typeface="+mn-cs"/>
              </a:rPr>
              <a:t>InvoiceRepository</a:t>
            </a:r>
            <a:r>
              <a:rPr lang="en-CA" sz="1200" kern="1200" dirty="0">
                <a:solidFill>
                  <a:schemeClr val="tx1"/>
                </a:solidFill>
                <a:effectLst/>
                <a:latin typeface="Times New Roman" pitchFamily="18" charset="0"/>
                <a:ea typeface="+mn-ea"/>
                <a:cs typeface="+mn-cs"/>
              </a:rPr>
              <a:t> class to that list. Because the </a:t>
            </a:r>
            <a:r>
              <a:rPr lang="en-CA" sz="1200" kern="1200" dirty="0" err="1">
                <a:solidFill>
                  <a:schemeClr val="tx1"/>
                </a:solidFill>
                <a:effectLst/>
                <a:latin typeface="Times New Roman" pitchFamily="18" charset="0"/>
                <a:ea typeface="+mn-ea"/>
                <a:cs typeface="+mn-cs"/>
              </a:rPr>
              <a:t>GetInvoicesDue</a:t>
            </a:r>
            <a:r>
              <a:rPr lang="en-CA" sz="1200" kern="1200" dirty="0">
                <a:solidFill>
                  <a:schemeClr val="tx1"/>
                </a:solidFill>
                <a:effectLst/>
                <a:latin typeface="Times New Roman" pitchFamily="18" charset="0"/>
                <a:ea typeface="+mn-ea"/>
                <a:cs typeface="+mn-cs"/>
              </a:rPr>
              <a:t> method can throw a </a:t>
            </a:r>
            <a:r>
              <a:rPr lang="en-CA" sz="1200" kern="1200" dirty="0" err="1">
                <a:solidFill>
                  <a:schemeClr val="tx1"/>
                </a:solidFill>
                <a:effectLst/>
                <a:latin typeface="Times New Roman" pitchFamily="18" charset="0"/>
                <a:ea typeface="+mn-ea"/>
                <a:cs typeface="+mn-cs"/>
              </a:rPr>
              <a:t>SqlException</a:t>
            </a:r>
            <a:r>
              <a:rPr lang="en-CA" sz="1200" kern="1200" dirty="0">
                <a:solidFill>
                  <a:schemeClr val="tx1"/>
                </a:solidFill>
                <a:effectLst/>
                <a:latin typeface="Times New Roman" pitchFamily="18" charset="0"/>
                <a:ea typeface="+mn-ea"/>
                <a:cs typeface="+mn-cs"/>
              </a:rPr>
              <a:t>, this method is coded within the try block of a try-catch statement. Then, if an exception occurs, the catch block displays an error message and closes the window.</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the invoices are loaded into the invoice list, this code checks to see if the list contains at least one item. If so, it loads the items into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control. Otherwise, it displays a message indicating that all the invoices are paid in full and it closes the form.</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load the invoices into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this code uses a for statement that loops through the invoices in the invoice list. For each invoice, it adds the </a:t>
            </a:r>
            <a:r>
              <a:rPr lang="en-CA" sz="1200" kern="1200" dirty="0" err="1">
                <a:solidFill>
                  <a:schemeClr val="tx1"/>
                </a:solidFill>
                <a:effectLst/>
                <a:latin typeface="Times New Roman" pitchFamily="18" charset="0"/>
                <a:ea typeface="+mn-ea"/>
                <a:cs typeface="+mn-cs"/>
              </a:rPr>
              <a:t>InvoiceNumber</a:t>
            </a:r>
            <a:r>
              <a:rPr lang="en-CA" sz="1200" kern="1200" dirty="0">
                <a:solidFill>
                  <a:schemeClr val="tx1"/>
                </a:solidFill>
                <a:effectLst/>
                <a:latin typeface="Times New Roman" pitchFamily="18" charset="0"/>
                <a:ea typeface="+mn-ea"/>
                <a:cs typeface="+mn-cs"/>
              </a:rPr>
              <a:t> property to the list of items in the control. That causes the invoice number to be displayed in the first column of the control. Then, the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other properties of each invoice are added as </a:t>
            </a:r>
            <a:r>
              <a:rPr lang="en-CA" sz="1200" kern="1200" dirty="0" err="1">
                <a:solidFill>
                  <a:schemeClr val="tx1"/>
                </a:solidFill>
                <a:effectLst/>
                <a:latin typeface="Times New Roman" pitchFamily="18" charset="0"/>
                <a:ea typeface="+mn-ea"/>
                <a:cs typeface="+mn-cs"/>
              </a:rPr>
              <a:t>subitems</a:t>
            </a:r>
            <a:r>
              <a:rPr lang="en-CA" sz="1200" kern="1200" dirty="0">
                <a:solidFill>
                  <a:schemeClr val="tx1"/>
                </a:solidFill>
                <a:effectLst/>
                <a:latin typeface="Times New Roman" pitchFamily="18" charset="0"/>
                <a:ea typeface="+mn-ea"/>
                <a:cs typeface="+mn-cs"/>
              </a:rPr>
              <a:t>. That causes these values to be displayed in columns following the invoice number.</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If you aren't familiar with the </a:t>
            </a:r>
            <a:r>
              <a:rPr lang="en-CA" sz="1200" kern="1200" dirty="0" err="1">
                <a:solidFill>
                  <a:schemeClr val="tx1"/>
                </a:solidFill>
                <a:effectLst/>
                <a:latin typeface="Times New Roman" pitchFamily="18" charset="0"/>
                <a:ea typeface="+mn-ea"/>
                <a:cs typeface="+mn-cs"/>
              </a:rPr>
              <a:t>ListView</a:t>
            </a:r>
            <a:r>
              <a:rPr lang="en-CA" sz="1200" kern="1200" dirty="0">
                <a:solidFill>
                  <a:schemeClr val="tx1"/>
                </a:solidFill>
                <a:effectLst/>
                <a:latin typeface="Times New Roman" pitchFamily="18" charset="0"/>
                <a:ea typeface="+mn-ea"/>
                <a:cs typeface="+mn-cs"/>
              </a:rPr>
              <a:t> control, you may want to consult the Visual Studio documentation on this control to learn more about how it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works. In general, though, when its View property is set to Details, it works like any collection of rows that contain columns.</a:t>
            </a:r>
            <a:endParaRPr lang="en-US" sz="1200" kern="1200" dirty="0">
              <a:solidFill>
                <a:schemeClr val="tx1"/>
              </a:solidFill>
              <a:effectLst/>
              <a:latin typeface="Times New Roman" pitchFamily="18" charset="0"/>
              <a:ea typeface="+mn-ea"/>
              <a:cs typeface="+mn-cs"/>
            </a:endParaRPr>
          </a:p>
          <a:p>
            <a:endParaRPr lang="en-CA"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26</a:t>
            </a:fld>
            <a:endParaRPr lang="en-US" altLang="nl-BE"/>
          </a:p>
        </p:txBody>
      </p:sp>
    </p:spTree>
    <p:extLst>
      <p:ext uri="{BB962C8B-B14F-4D97-AF65-F5344CB8AC3E}">
        <p14:creationId xmlns:p14="http://schemas.microsoft.com/office/powerpoint/2010/main" val="2720817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Command (Insert/update/delete)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CA"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CA" sz="1200" kern="1200" dirty="0">
                <a:solidFill>
                  <a:schemeClr val="tx1"/>
                </a:solidFill>
                <a:effectLst/>
                <a:latin typeface="Times New Roman" pitchFamily="18" charset="0"/>
                <a:ea typeface="+mn-ea"/>
                <a:cs typeface="+mn-cs"/>
              </a:rPr>
              <a:t>In addition to executing queries that return result sets, you can use a </a:t>
            </a:r>
            <a:r>
              <a:rPr lang="en-CA" sz="1200" b="1" kern="1200" dirty="0">
                <a:solidFill>
                  <a:schemeClr val="tx1"/>
                </a:solidFill>
                <a:effectLst/>
                <a:latin typeface="Times New Roman" pitchFamily="18" charset="0"/>
                <a:ea typeface="+mn-ea"/>
                <a:cs typeface="+mn-cs"/>
              </a:rPr>
              <a:t>command to execute queries that return a single value </a:t>
            </a:r>
            <a:r>
              <a:rPr lang="en-CA" sz="1200" kern="1200" dirty="0">
                <a:solidFill>
                  <a:schemeClr val="tx1"/>
                </a:solidFill>
                <a:effectLst/>
                <a:latin typeface="Times New Roman" pitchFamily="18" charset="0"/>
                <a:ea typeface="+mn-ea"/>
                <a:cs typeface="+mn-cs"/>
              </a:rPr>
              <a:t>or that </a:t>
            </a:r>
            <a:r>
              <a:rPr lang="en-CA" sz="1200" b="1" kern="1200" dirty="0">
                <a:solidFill>
                  <a:schemeClr val="tx1"/>
                </a:solidFill>
                <a:effectLst/>
                <a:latin typeface="Times New Roman" pitchFamily="18" charset="0"/>
                <a:ea typeface="+mn-ea"/>
                <a:cs typeface="+mn-cs"/>
              </a:rPr>
              <a:t>perform an action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against the database. You'll learn how to work with commands that execute these two types of queries in the last two topics of this chapter.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27</a:t>
            </a:fld>
            <a:endParaRPr lang="en-US" altLang="nl-BE"/>
          </a:p>
        </p:txBody>
      </p:sp>
    </p:spTree>
    <p:extLst>
      <p:ext uri="{BB962C8B-B14F-4D97-AF65-F5344CB8AC3E}">
        <p14:creationId xmlns:p14="http://schemas.microsoft.com/office/powerpoint/2010/main" val="1303061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Command (Insert/update/delete)</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code example in the slide shows you </a:t>
            </a:r>
            <a:r>
              <a:rPr lang="en-CA" sz="1200" b="1" kern="1200" dirty="0">
                <a:solidFill>
                  <a:schemeClr val="tx1"/>
                </a:solidFill>
                <a:effectLst/>
                <a:latin typeface="Times New Roman" pitchFamily="18" charset="0"/>
                <a:ea typeface="+mn-ea"/>
                <a:cs typeface="+mn-cs"/>
              </a:rPr>
              <a:t>how to execute a command that returns a single value</a:t>
            </a:r>
            <a:r>
              <a:rPr lang="en-CA" sz="1200" kern="1200" dirty="0">
                <a:solidFill>
                  <a:schemeClr val="tx1"/>
                </a:solidFill>
                <a:effectLst/>
                <a:latin typeface="Times New Roman" pitchFamily="18" charset="0"/>
                <a:ea typeface="+mn-ea"/>
                <a:cs typeface="+mn-cs"/>
              </a:rPr>
              <a:t>, called a </a:t>
            </a:r>
            <a:r>
              <a:rPr lang="en-CA" sz="1200" b="1" i="1" kern="1200" dirty="0">
                <a:solidFill>
                  <a:schemeClr val="tx1"/>
                </a:solidFill>
                <a:effectLst/>
                <a:latin typeface="Times New Roman" pitchFamily="18" charset="0"/>
                <a:ea typeface="+mn-ea"/>
                <a:cs typeface="+mn-cs"/>
              </a:rPr>
              <a:t>scalar value</a:t>
            </a:r>
            <a:r>
              <a:rPr lang="en-CA" sz="1200" i="1"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do that, you execute the </a:t>
            </a:r>
            <a:r>
              <a:rPr lang="en-CA" sz="1200" b="1"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of the command.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In this case, the command contains a Select statement that retrieves the total balance due for all the invoices in the Invoices table. </a:t>
            </a:r>
          </a:p>
          <a:p>
            <a:r>
              <a:rPr lang="en-CA" sz="1200" kern="1200" dirty="0">
                <a:solidFill>
                  <a:schemeClr val="tx1"/>
                </a:solidFill>
                <a:effectLst/>
                <a:latin typeface="Times New Roman" pitchFamily="18" charset="0"/>
                <a:ea typeface="+mn-ea"/>
                <a:cs typeface="+mn-cs"/>
              </a:rPr>
              <a:t>This type of summary value is often called an </a:t>
            </a:r>
            <a:r>
              <a:rPr lang="en-CA" sz="1200" b="1" i="1" kern="1200" dirty="0">
                <a:solidFill>
                  <a:schemeClr val="tx1"/>
                </a:solidFill>
                <a:effectLst/>
                <a:latin typeface="Times New Roman" pitchFamily="18" charset="0"/>
                <a:ea typeface="+mn-ea"/>
                <a:cs typeface="+mn-cs"/>
              </a:rPr>
              <a:t>aggregate value</a:t>
            </a:r>
            <a:r>
              <a:rPr lang="en-CA" sz="1200" i="1" kern="1200" dirty="0">
                <a:solidFill>
                  <a:schemeClr val="tx1"/>
                </a:solidFill>
                <a:effectLst/>
                <a:latin typeface="Times New Roman" pitchFamily="18" charset="0"/>
                <a:ea typeface="+mn-ea"/>
                <a:cs typeface="+mn-cs"/>
              </a:rPr>
              <a:t>. </a:t>
            </a:r>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A scalar value can also be the </a:t>
            </a:r>
            <a:r>
              <a:rPr lang="en-CA" sz="1200" b="1" kern="1200" dirty="0">
                <a:solidFill>
                  <a:schemeClr val="tx1"/>
                </a:solidFill>
                <a:effectLst/>
                <a:latin typeface="Times New Roman" pitchFamily="18" charset="0"/>
                <a:ea typeface="+mn-ea"/>
                <a:cs typeface="+mn-cs"/>
              </a:rPr>
              <a:t>value of a single column</a:t>
            </a:r>
            <a:r>
              <a:rPr lang="en-CA" sz="1200" kern="1200" dirty="0">
                <a:solidFill>
                  <a:schemeClr val="tx1"/>
                </a:solidFill>
                <a:effectLst/>
                <a:latin typeface="Times New Roman" pitchFamily="18" charset="0"/>
                <a:ea typeface="+mn-ea"/>
                <a:cs typeface="+mn-cs"/>
              </a:rPr>
              <a:t>, </a:t>
            </a:r>
            <a:r>
              <a:rPr lang="en-CA" sz="1200" b="1" kern="1200" dirty="0">
                <a:solidFill>
                  <a:schemeClr val="tx1"/>
                </a:solidFill>
                <a:effectLst/>
                <a:latin typeface="Times New Roman" pitchFamily="18" charset="0"/>
                <a:ea typeface="+mn-ea"/>
                <a:cs typeface="+mn-cs"/>
              </a:rPr>
              <a:t>a calculated value, or any other value that can be retrieved from the database.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the Vendor Maintenance application that's presented in the next chapter, for example, you'll see how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is used to retrieve the </a:t>
            </a:r>
            <a:r>
              <a:rPr lang="en-CA" sz="1200" b="1" kern="1200" dirty="0">
                <a:solidFill>
                  <a:schemeClr val="tx1"/>
                </a:solidFill>
                <a:effectLst/>
                <a:latin typeface="Times New Roman" pitchFamily="18" charset="0"/>
                <a:ea typeface="+mn-ea"/>
                <a:cs typeface="+mn-cs"/>
              </a:rPr>
              <a:t>value of an identity </a:t>
            </a:r>
            <a:br>
              <a:rPr lang="en-CA" sz="1200" b="1" kern="1200" dirty="0">
                <a:solidFill>
                  <a:schemeClr val="tx1"/>
                </a:solidFill>
                <a:effectLst/>
                <a:latin typeface="Times New Roman" pitchFamily="18" charset="0"/>
                <a:ea typeface="+mn-ea"/>
                <a:cs typeface="+mn-cs"/>
              </a:rPr>
            </a:br>
            <a:r>
              <a:rPr lang="en-CA" sz="1200" b="1" kern="1200" dirty="0">
                <a:solidFill>
                  <a:schemeClr val="tx1"/>
                </a:solidFill>
                <a:effectLst/>
                <a:latin typeface="Times New Roman" pitchFamily="18" charset="0"/>
                <a:ea typeface="+mn-ea"/>
                <a:cs typeface="+mn-cs"/>
              </a:rPr>
              <a:t>column</a:t>
            </a:r>
            <a:r>
              <a:rPr lang="en-CA" sz="1200" kern="1200" dirty="0">
                <a:solidFill>
                  <a:schemeClr val="tx1"/>
                </a:solidFill>
                <a:effectLst/>
                <a:latin typeface="Times New Roman" pitchFamily="18" charset="0"/>
                <a:ea typeface="+mn-ea"/>
                <a:cs typeface="+mn-cs"/>
              </a:rPr>
              <a:t> that's generated for a row that's added to a database. </a:t>
            </a: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Since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a:t>
            </a:r>
            <a:r>
              <a:rPr lang="en-CA" sz="1200" b="1" kern="1200" dirty="0">
                <a:solidFill>
                  <a:schemeClr val="tx1"/>
                </a:solidFill>
                <a:effectLst/>
                <a:latin typeface="Times New Roman" pitchFamily="18" charset="0"/>
                <a:ea typeface="+mn-ea"/>
                <a:cs typeface="+mn-cs"/>
              </a:rPr>
              <a:t>returns an Object type</a:t>
            </a:r>
            <a:r>
              <a:rPr lang="en-CA" sz="1200" kern="1200" dirty="0">
                <a:solidFill>
                  <a:schemeClr val="tx1"/>
                </a:solidFill>
                <a:effectLst/>
                <a:latin typeface="Times New Roman" pitchFamily="18" charset="0"/>
                <a:ea typeface="+mn-ea"/>
                <a:cs typeface="+mn-cs"/>
              </a:rPr>
              <a:t>, you must </a:t>
            </a:r>
            <a:r>
              <a:rPr lang="en-CA" sz="1200" b="1" kern="1200" dirty="0">
                <a:solidFill>
                  <a:schemeClr val="tx1"/>
                </a:solidFill>
                <a:effectLst/>
                <a:latin typeface="Times New Roman" pitchFamily="18" charset="0"/>
                <a:ea typeface="+mn-ea"/>
                <a:cs typeface="+mn-cs"/>
              </a:rPr>
              <a:t>cast that object to an appropriate data type </a:t>
            </a:r>
            <a:r>
              <a:rPr lang="en-CA" sz="1200" kern="1200" dirty="0">
                <a:solidFill>
                  <a:schemeClr val="tx1"/>
                </a:solidFill>
                <a:effectLst/>
                <a:latin typeface="Times New Roman" pitchFamily="18" charset="0"/>
                <a:ea typeface="+mn-ea"/>
                <a:cs typeface="+mn-cs"/>
              </a:rPr>
              <a:t>to get its value. </a:t>
            </a:r>
          </a:p>
          <a:p>
            <a:r>
              <a:rPr lang="en-CA" sz="1200" kern="1200" dirty="0">
                <a:solidFill>
                  <a:schemeClr val="tx1"/>
                </a:solidFill>
                <a:effectLst/>
                <a:latin typeface="Times New Roman" pitchFamily="18" charset="0"/>
                <a:ea typeface="+mn-ea"/>
                <a:cs typeface="+mn-cs"/>
              </a:rPr>
              <a:t>In this example, the object is cast to a decimal value.</a:t>
            </a:r>
            <a:endParaRPr lang="en-US"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To avoid any confusion, it is possible to use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with a Select statement that retrieves </a:t>
            </a:r>
            <a:r>
              <a:rPr lang="en-CA" sz="1200" b="1" kern="1200" dirty="0">
                <a:solidFill>
                  <a:schemeClr val="tx1"/>
                </a:solidFill>
                <a:effectLst/>
                <a:latin typeface="Times New Roman" pitchFamily="18" charset="0"/>
                <a:ea typeface="+mn-ea"/>
                <a:cs typeface="+mn-cs"/>
              </a:rPr>
              <a:t>more than one value</a:t>
            </a:r>
            <a:r>
              <a:rPr lang="en-CA" sz="1200" kern="1200" dirty="0">
                <a:solidFill>
                  <a:schemeClr val="tx1"/>
                </a:solidFill>
                <a:effectLst/>
                <a:latin typeface="Times New Roman" pitchFamily="18" charset="0"/>
                <a:ea typeface="+mn-ea"/>
                <a:cs typeface="+mn-cs"/>
              </a:rPr>
              <a:t>. In that case, though, the </a:t>
            </a:r>
            <a:r>
              <a:rPr lang="en-CA" sz="1200" kern="1200" dirty="0" err="1">
                <a:solidFill>
                  <a:schemeClr val="tx1"/>
                </a:solidFill>
                <a:effectLst/>
                <a:latin typeface="Times New Roman" pitchFamily="18" charset="0"/>
                <a:ea typeface="+mn-ea"/>
                <a:cs typeface="+mn-cs"/>
              </a:rPr>
              <a:t>ExecuteScalar</a:t>
            </a:r>
            <a:r>
              <a:rPr lang="en-CA" sz="1200" kern="1200" dirty="0">
                <a:solidFill>
                  <a:schemeClr val="tx1"/>
                </a:solidFill>
                <a:effectLst/>
                <a:latin typeface="Times New Roman" pitchFamily="18" charset="0"/>
                <a:ea typeface="+mn-ea"/>
                <a:cs typeface="+mn-cs"/>
              </a:rPr>
              <a:t> method </a:t>
            </a:r>
            <a:r>
              <a:rPr lang="en-CA" sz="1200" b="1" kern="1200" dirty="0">
                <a:solidFill>
                  <a:schemeClr val="tx1"/>
                </a:solidFill>
                <a:effectLst/>
                <a:latin typeface="Times New Roman" pitchFamily="18" charset="0"/>
                <a:ea typeface="+mn-ea"/>
                <a:cs typeface="+mn-cs"/>
              </a:rPr>
              <a:t>returns only the first value </a:t>
            </a:r>
            <a:r>
              <a:rPr lang="en-CA" sz="1200" kern="1200" dirty="0">
                <a:solidFill>
                  <a:schemeClr val="tx1"/>
                </a:solidFill>
                <a:effectLst/>
                <a:latin typeface="Times New Roman" pitchFamily="18" charset="0"/>
                <a:ea typeface="+mn-ea"/>
                <a:cs typeface="+mn-cs"/>
              </a:rPr>
              <a:t>and the others are discarded.</a:t>
            </a:r>
            <a:endParaRPr lang="en-US" sz="1200" kern="1200" dirty="0">
              <a:solidFill>
                <a:schemeClr val="tx1"/>
              </a:solidFill>
              <a:effectLst/>
              <a:latin typeface="Times New Roman" pitchFamily="18" charset="0"/>
              <a:ea typeface="+mn-ea"/>
              <a:cs typeface="+mn-cs"/>
            </a:endParaRPr>
          </a:p>
          <a:p>
            <a:endParaRPr lang="nl-BE" altLang="nl-BE" dirty="0"/>
          </a:p>
        </p:txBody>
      </p:sp>
    </p:spTree>
    <p:extLst>
      <p:ext uri="{BB962C8B-B14F-4D97-AF65-F5344CB8AC3E}">
        <p14:creationId xmlns:p14="http://schemas.microsoft.com/office/powerpoint/2010/main" val="3700339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b="0" u="sng" kern="1200" dirty="0">
                <a:solidFill>
                  <a:schemeClr val="tx1"/>
                </a:solidFill>
                <a:effectLst/>
                <a:latin typeface="Times New Roman" pitchFamily="18" charset="0"/>
                <a:ea typeface="+mn-ea"/>
                <a:cs typeface="+mn-cs"/>
              </a:rPr>
              <a:t>Command (Insert/update/delete)</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As you know, you can use an </a:t>
            </a:r>
            <a:r>
              <a:rPr lang="en-CA" sz="1200" b="1" kern="1200" dirty="0">
                <a:solidFill>
                  <a:schemeClr val="tx1"/>
                </a:solidFill>
                <a:effectLst/>
                <a:latin typeface="Times New Roman" pitchFamily="18" charset="0"/>
                <a:ea typeface="+mn-ea"/>
                <a:cs typeface="+mn-cs"/>
              </a:rPr>
              <a:t>Insert, Update, or Delete statement </a:t>
            </a:r>
            <a:r>
              <a:rPr lang="en-CA" sz="1200" kern="1200" dirty="0">
                <a:solidFill>
                  <a:schemeClr val="tx1"/>
                </a:solidFill>
                <a:effectLst/>
                <a:latin typeface="Times New Roman" pitchFamily="18" charset="0"/>
                <a:ea typeface="+mn-ea"/>
                <a:cs typeface="+mn-cs"/>
              </a:rPr>
              <a:t>to perform actions against a database. </a:t>
            </a:r>
          </a:p>
          <a:p>
            <a:r>
              <a:rPr lang="en-CA" sz="1200" kern="1200" dirty="0">
                <a:solidFill>
                  <a:schemeClr val="tx1"/>
                </a:solidFill>
                <a:effectLst/>
                <a:latin typeface="Times New Roman" pitchFamily="18" charset="0"/>
                <a:ea typeface="+mn-ea"/>
                <a:cs typeface="+mn-cs"/>
              </a:rPr>
              <a:t>For that reason, these statements are often referred to as </a:t>
            </a:r>
            <a:r>
              <a:rPr lang="en-CA" sz="1200" b="1" i="1" kern="1200" dirty="0">
                <a:solidFill>
                  <a:schemeClr val="tx1"/>
                </a:solidFill>
                <a:effectLst/>
                <a:latin typeface="Times New Roman" pitchFamily="18" charset="0"/>
                <a:ea typeface="+mn-ea"/>
                <a:cs typeface="+mn-cs"/>
              </a:rPr>
              <a:t>action queries</a:t>
            </a:r>
            <a:r>
              <a:rPr lang="en-CA" sz="1200" i="1"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To execute an action query, you use the </a:t>
            </a:r>
            <a:r>
              <a:rPr lang="en-CA" sz="1200" b="1"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of a command as shown in the code example on the slide. </a:t>
            </a:r>
          </a:p>
          <a:p>
            <a:br>
              <a:rPr lang="en-CA" sz="1200" kern="1200" dirty="0">
                <a:solidFill>
                  <a:schemeClr val="tx1"/>
                </a:solidFill>
                <a:effectLst/>
                <a:latin typeface="Times New Roman" pitchFamily="18" charset="0"/>
                <a:ea typeface="+mn-ea"/>
                <a:cs typeface="+mn-cs"/>
              </a:rPr>
            </a:br>
            <a:r>
              <a:rPr lang="en-CA" sz="1200" kern="1200" dirty="0">
                <a:solidFill>
                  <a:schemeClr val="tx1"/>
                </a:solidFill>
                <a:effectLst/>
                <a:latin typeface="Times New Roman" pitchFamily="18" charset="0"/>
                <a:ea typeface="+mn-ea"/>
                <a:cs typeface="+mn-cs"/>
              </a:rPr>
              <a:t>This example executes a command that contains a </a:t>
            </a:r>
            <a:r>
              <a:rPr lang="en-CA" sz="1200" b="1" kern="1200" dirty="0">
                <a:solidFill>
                  <a:schemeClr val="tx1"/>
                </a:solidFill>
                <a:effectLst/>
                <a:latin typeface="Times New Roman" pitchFamily="18" charset="0"/>
                <a:ea typeface="+mn-ea"/>
                <a:cs typeface="+mn-cs"/>
              </a:rPr>
              <a:t>Delete</a:t>
            </a:r>
            <a:r>
              <a:rPr lang="en-CA" sz="1200" kern="1200" dirty="0">
                <a:solidFill>
                  <a:schemeClr val="tx1"/>
                </a:solidFill>
                <a:effectLst/>
                <a:latin typeface="Times New Roman" pitchFamily="18" charset="0"/>
                <a:ea typeface="+mn-ea"/>
                <a:cs typeface="+mn-cs"/>
              </a:rPr>
              <a:t> statement that will delete all of the invoices in the Invoices table that have a balance due of zero. </a:t>
            </a:r>
          </a:p>
          <a:p>
            <a:r>
              <a:rPr lang="en-CA" sz="1200" kern="1200" dirty="0">
                <a:solidFill>
                  <a:schemeClr val="tx1"/>
                </a:solidFill>
                <a:effectLst/>
                <a:latin typeface="Times New Roman" pitchFamily="18" charset="0"/>
                <a:ea typeface="+mn-ea"/>
                <a:cs typeface="+mn-cs"/>
              </a:rPr>
              <a:t>Notice that the </a:t>
            </a:r>
            <a:r>
              <a:rPr lang="en-CA" sz="1200" b="1" kern="1200" dirty="0" err="1">
                <a:solidFill>
                  <a:schemeClr val="tx1"/>
                </a:solidFill>
                <a:effectLst/>
                <a:latin typeface="Times New Roman" pitchFamily="18" charset="0"/>
                <a:ea typeface="+mn-ea"/>
                <a:cs typeface="+mn-cs"/>
              </a:rPr>
              <a:t>ExecuteNonQuery</a:t>
            </a:r>
            <a:r>
              <a:rPr lang="en-CA" sz="1200" kern="1200" dirty="0">
                <a:solidFill>
                  <a:schemeClr val="tx1"/>
                </a:solidFill>
                <a:effectLst/>
                <a:latin typeface="Times New Roman" pitchFamily="18" charset="0"/>
                <a:ea typeface="+mn-ea"/>
                <a:cs typeface="+mn-cs"/>
              </a:rPr>
              <a:t> method </a:t>
            </a:r>
            <a:r>
              <a:rPr lang="en-CA" sz="1200" b="1" kern="1200" dirty="0">
                <a:solidFill>
                  <a:schemeClr val="tx1"/>
                </a:solidFill>
                <a:effectLst/>
                <a:latin typeface="Times New Roman" pitchFamily="18" charset="0"/>
                <a:ea typeface="+mn-ea"/>
                <a:cs typeface="+mn-cs"/>
              </a:rPr>
              <a:t>returns an integer that indicates the number of rows in the database that were affected by the operation</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In this case, the value is used to display a message to the user. In other cases, you can use it </a:t>
            </a:r>
            <a:r>
              <a:rPr lang="en-CA" sz="1200" b="1" kern="1200" dirty="0">
                <a:solidFill>
                  <a:schemeClr val="tx1"/>
                </a:solidFill>
                <a:effectLst/>
                <a:latin typeface="Times New Roman" pitchFamily="18" charset="0"/>
                <a:ea typeface="+mn-ea"/>
                <a:cs typeface="+mn-cs"/>
              </a:rPr>
              <a:t>to check if the operation was successful</a:t>
            </a:r>
            <a:r>
              <a:rPr lang="en-CA" sz="1200" kern="1200" dirty="0">
                <a:solidFill>
                  <a:schemeClr val="tx1"/>
                </a:solidFill>
                <a:effectLst/>
                <a:latin typeface="Times New Roman" pitchFamily="18" charset="0"/>
                <a:ea typeface="+mn-ea"/>
                <a:cs typeface="+mn-cs"/>
              </a:rPr>
              <a:t>.</a:t>
            </a:r>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213446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0" u="sng" dirty="0"/>
              <a:t>Connection</a:t>
            </a:r>
            <a:endParaRPr lang="nl-BE" b="0" u="sng" baseline="0" dirty="0"/>
          </a:p>
          <a:p>
            <a:endParaRPr lang="nl-BE" dirty="0"/>
          </a:p>
          <a:p>
            <a:r>
              <a:rPr lang="nl-BE" dirty="0"/>
              <a:t>Before you can execute a SQL statement, you must create a command</a:t>
            </a:r>
            <a:r>
              <a:rPr lang="nl-BE" baseline="0" dirty="0"/>
              <a:t> object that will contain the SQL statement. </a:t>
            </a:r>
          </a:p>
          <a:p>
            <a:r>
              <a:rPr lang="nl-BE" baseline="0" dirty="0"/>
              <a:t>In addition, you must create a connection object that the command will use to connect to the database.  You cannot execute a SQL statement without a connection.</a:t>
            </a:r>
          </a:p>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5</a:t>
            </a:fld>
            <a:endParaRPr lang="en-US" altLang="nl-BE"/>
          </a:p>
        </p:txBody>
      </p:sp>
    </p:spTree>
    <p:extLst>
      <p:ext uri="{BB962C8B-B14F-4D97-AF65-F5344CB8AC3E}">
        <p14:creationId xmlns:p14="http://schemas.microsoft.com/office/powerpoint/2010/main" val="274424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b="0" u="sng" dirty="0"/>
              <a:t>Connection</a:t>
            </a:r>
          </a:p>
          <a:p>
            <a:endParaRPr lang="nl-BE" altLang="nl-BE" dirty="0"/>
          </a:p>
          <a:p>
            <a:r>
              <a:rPr lang="nl-BE" altLang="nl-BE" dirty="0"/>
              <a:t>The slide shows how you create and work with a connection for a SQL Server Database. </a:t>
            </a:r>
          </a:p>
          <a:p>
            <a:r>
              <a:rPr lang="nl-BE" altLang="nl-BE" dirty="0"/>
              <a:t>As you can see from the syntax</a:t>
            </a:r>
            <a:r>
              <a:rPr lang="nl-BE" altLang="nl-BE" baseline="0" dirty="0"/>
              <a:t> at the top of the slide, you can </a:t>
            </a:r>
            <a:r>
              <a:rPr lang="nl-BE" altLang="nl-BE" b="1" baseline="0" dirty="0"/>
              <a:t>specify a connection string when you create the connection</a:t>
            </a:r>
            <a:r>
              <a:rPr lang="nl-BE" altLang="nl-BE" baseline="0" dirty="0"/>
              <a:t>. </a:t>
            </a:r>
          </a:p>
          <a:p>
            <a:r>
              <a:rPr lang="nl-BE" altLang="nl-BE" baseline="0" dirty="0" err="1"/>
              <a:t>If</a:t>
            </a:r>
            <a:r>
              <a:rPr lang="nl-BE" altLang="nl-BE" baseline="0" dirty="0"/>
              <a:t> </a:t>
            </a:r>
            <a:r>
              <a:rPr lang="nl-BE" altLang="nl-BE" baseline="0" dirty="0" err="1"/>
              <a:t>you</a:t>
            </a:r>
            <a:r>
              <a:rPr lang="nl-BE" altLang="nl-BE" baseline="0" dirty="0"/>
              <a:t> do, </a:t>
            </a:r>
            <a:r>
              <a:rPr lang="nl-BE" altLang="nl-BE" baseline="0" dirty="0" err="1"/>
              <a:t>this</a:t>
            </a:r>
            <a:r>
              <a:rPr lang="nl-BE" altLang="nl-BE" baseline="0" dirty="0"/>
              <a:t> string is </a:t>
            </a:r>
            <a:r>
              <a:rPr lang="nl-BE" altLang="nl-BE" baseline="0" dirty="0" err="1"/>
              <a:t>assigned</a:t>
            </a:r>
            <a:r>
              <a:rPr lang="nl-BE" altLang="nl-BE" baseline="0" dirty="0"/>
              <a:t> </a:t>
            </a:r>
            <a:r>
              <a:rPr lang="nl-BE" altLang="nl-BE" baseline="0" dirty="0" err="1"/>
              <a:t>to</a:t>
            </a:r>
            <a:r>
              <a:rPr lang="nl-BE" altLang="nl-BE" baseline="0" dirty="0"/>
              <a:t> </a:t>
            </a:r>
            <a:r>
              <a:rPr lang="nl-BE" altLang="nl-BE" baseline="0" dirty="0" err="1"/>
              <a:t>the</a:t>
            </a:r>
            <a:r>
              <a:rPr lang="nl-BE" altLang="nl-BE" baseline="0" dirty="0"/>
              <a:t> </a:t>
            </a:r>
            <a:r>
              <a:rPr lang="nl-BE" altLang="nl-BE" b="1" baseline="0" dirty="0" err="1"/>
              <a:t>ConnectionString</a:t>
            </a:r>
            <a:r>
              <a:rPr lang="nl-BE" altLang="nl-BE" b="1" baseline="0" dirty="0"/>
              <a:t> property</a:t>
            </a:r>
            <a:r>
              <a:rPr lang="nl-BE" altLang="nl-BE" baseline="0" dirty="0"/>
              <a:t>. </a:t>
            </a:r>
            <a:r>
              <a:rPr lang="nl-BE" altLang="nl-BE" baseline="0" dirty="0" err="1"/>
              <a:t>Otherwise</a:t>
            </a:r>
            <a:r>
              <a:rPr lang="nl-BE" altLang="nl-BE" baseline="0" dirty="0"/>
              <a:t>, </a:t>
            </a:r>
            <a:r>
              <a:rPr lang="nl-BE" altLang="nl-BE" baseline="0" dirty="0" err="1"/>
              <a:t>you</a:t>
            </a:r>
            <a:r>
              <a:rPr lang="nl-BE" altLang="nl-BE" baseline="0" dirty="0"/>
              <a:t> have </a:t>
            </a:r>
            <a:r>
              <a:rPr lang="nl-BE" altLang="nl-BE" baseline="0" dirty="0" err="1"/>
              <a:t>to</a:t>
            </a:r>
            <a:r>
              <a:rPr lang="nl-BE" altLang="nl-BE" baseline="0" dirty="0"/>
              <a:t> </a:t>
            </a:r>
            <a:r>
              <a:rPr lang="nl-BE" altLang="nl-BE" b="1" baseline="0" dirty="0" err="1"/>
              <a:t>assign</a:t>
            </a:r>
            <a:r>
              <a:rPr lang="nl-BE" altLang="nl-BE" b="1" baseline="0" dirty="0"/>
              <a:t> a </a:t>
            </a:r>
            <a:r>
              <a:rPr lang="nl-BE" altLang="nl-BE" b="1" baseline="0" dirty="0" err="1"/>
              <a:t>value</a:t>
            </a:r>
            <a:r>
              <a:rPr lang="nl-BE" altLang="nl-BE" b="1" baseline="0" dirty="0"/>
              <a:t> </a:t>
            </a:r>
            <a:r>
              <a:rPr lang="nl-BE" altLang="nl-BE" b="1" baseline="0" dirty="0" err="1"/>
              <a:t>to</a:t>
            </a:r>
            <a:r>
              <a:rPr lang="nl-BE" altLang="nl-BE" b="1" baseline="0" dirty="0"/>
              <a:t> </a:t>
            </a:r>
            <a:r>
              <a:rPr lang="nl-BE" altLang="nl-BE" b="1" baseline="0" dirty="0" err="1"/>
              <a:t>this</a:t>
            </a:r>
            <a:r>
              <a:rPr lang="nl-BE" altLang="nl-BE" b="1" baseline="0" dirty="0"/>
              <a:t> property </a:t>
            </a:r>
            <a:r>
              <a:rPr lang="nl-BE" altLang="nl-BE" b="1" baseline="0" dirty="0" err="1"/>
              <a:t>after</a:t>
            </a:r>
            <a:r>
              <a:rPr lang="nl-BE" altLang="nl-BE" b="1" baseline="0" dirty="0"/>
              <a:t> </a:t>
            </a:r>
            <a:r>
              <a:rPr lang="nl-BE" altLang="nl-BE" b="1" baseline="0" dirty="0" err="1"/>
              <a:t>you</a:t>
            </a:r>
            <a:r>
              <a:rPr lang="nl-BE" altLang="nl-BE" b="1" baseline="0" dirty="0"/>
              <a:t> </a:t>
            </a:r>
            <a:r>
              <a:rPr lang="nl-BE" altLang="nl-BE" b="1" baseline="0" dirty="0" err="1"/>
              <a:t>create</a:t>
            </a:r>
            <a:r>
              <a:rPr lang="nl-BE" altLang="nl-BE" b="1" baseline="0" dirty="0"/>
              <a:t> </a:t>
            </a:r>
            <a:r>
              <a:rPr lang="nl-BE" altLang="nl-BE" b="1" baseline="0" dirty="0" err="1"/>
              <a:t>the</a:t>
            </a:r>
            <a:r>
              <a:rPr lang="nl-BE" altLang="nl-BE" b="1" baseline="0" dirty="0"/>
              <a:t> </a:t>
            </a:r>
            <a:r>
              <a:rPr lang="nl-BE" altLang="nl-BE" b="1" baseline="0" dirty="0" err="1"/>
              <a:t>connection</a:t>
            </a:r>
            <a:r>
              <a:rPr lang="nl-BE" altLang="nl-BE" b="1" baseline="0" dirty="0"/>
              <a:t> object</a:t>
            </a:r>
            <a:r>
              <a:rPr lang="nl-BE" altLang="nl-BE" baseline="0" dirty="0"/>
              <a:t>. </a:t>
            </a:r>
            <a:r>
              <a:rPr lang="nl-BE" altLang="nl-BE" baseline="0" dirty="0" err="1"/>
              <a:t>This</a:t>
            </a:r>
            <a:r>
              <a:rPr lang="nl-BE" altLang="nl-BE" baseline="0" dirty="0"/>
              <a:t> is </a:t>
            </a:r>
            <a:r>
              <a:rPr lang="nl-BE" altLang="nl-BE" baseline="0" dirty="0" err="1"/>
              <a:t>illustrated</a:t>
            </a:r>
            <a:r>
              <a:rPr lang="nl-BE" altLang="nl-BE" baseline="0" dirty="0"/>
              <a:t> </a:t>
            </a:r>
            <a:r>
              <a:rPr lang="nl-BE" altLang="nl-BE" baseline="0" dirty="0" err="1"/>
              <a:t>by</a:t>
            </a:r>
            <a:r>
              <a:rPr lang="nl-BE" altLang="nl-BE" baseline="0" dirty="0"/>
              <a:t> </a:t>
            </a:r>
            <a:r>
              <a:rPr lang="nl-BE" altLang="nl-BE" baseline="0" dirty="0" err="1"/>
              <a:t>the</a:t>
            </a:r>
            <a:r>
              <a:rPr lang="nl-BE" altLang="nl-BE" baseline="0" dirty="0"/>
              <a:t> first </a:t>
            </a:r>
            <a:r>
              <a:rPr lang="nl-BE" altLang="nl-BE" baseline="0" dirty="0" err="1"/>
              <a:t>two</a:t>
            </a:r>
            <a:r>
              <a:rPr lang="nl-BE" altLang="nl-BE" baseline="0" dirty="0"/>
              <a:t> </a:t>
            </a:r>
            <a:r>
              <a:rPr lang="nl-BE" altLang="nl-BE" baseline="0" dirty="0" err="1"/>
              <a:t>examples</a:t>
            </a:r>
            <a:r>
              <a:rPr lang="nl-BE" altLang="nl-BE" baseline="0" dirty="0"/>
              <a:t> on </a:t>
            </a:r>
            <a:r>
              <a:rPr lang="nl-BE" altLang="nl-BE" baseline="0" dirty="0" err="1"/>
              <a:t>the</a:t>
            </a:r>
            <a:r>
              <a:rPr lang="nl-BE" altLang="nl-BE" baseline="0" dirty="0"/>
              <a:t> slide.</a:t>
            </a:r>
          </a:p>
        </p:txBody>
      </p:sp>
    </p:spTree>
    <p:extLst>
      <p:ext uri="{BB962C8B-B14F-4D97-AF65-F5344CB8AC3E}">
        <p14:creationId xmlns:p14="http://schemas.microsoft.com/office/powerpoint/2010/main" val="333602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0" u="sng" baseline="0" dirty="0"/>
              <a:t>Create, open an close a SQL connection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The first example shows how you can use the </a:t>
            </a:r>
            <a:r>
              <a:rPr lang="nl-BE" altLang="nl-BE" b="1" baseline="0" dirty="0"/>
              <a:t>Open</a:t>
            </a:r>
            <a:r>
              <a:rPr lang="nl-BE" altLang="nl-BE" baseline="0" dirty="0"/>
              <a:t> and </a:t>
            </a:r>
            <a:r>
              <a:rPr lang="nl-BE" altLang="nl-BE" b="1" baseline="0" dirty="0"/>
              <a:t>Close</a:t>
            </a:r>
            <a:r>
              <a:rPr lang="nl-BE" altLang="nl-BE" baseline="0" dirty="0"/>
              <a:t> methods to open and close the connection. </a:t>
            </a:r>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Note, through, that instead of using the Close method to close the connection, you can use the </a:t>
            </a:r>
            <a:r>
              <a:rPr lang="nl-BE" altLang="nl-BE" b="1" baseline="0" dirty="0"/>
              <a:t>Dispose</a:t>
            </a:r>
            <a:r>
              <a:rPr lang="nl-BE" altLang="nl-BE" baseline="0" dirty="0"/>
              <a:t> method. </a:t>
            </a:r>
            <a:r>
              <a:rPr lang="nl-BE" altLang="nl-BE" baseline="0" dirty="0" err="1"/>
              <a:t>This</a:t>
            </a:r>
            <a:r>
              <a:rPr lang="nl-BE" altLang="nl-BE" baseline="0" dirty="0"/>
              <a:t> </a:t>
            </a:r>
            <a:r>
              <a:rPr lang="nl-BE" altLang="nl-BE" baseline="0" dirty="0" err="1"/>
              <a:t>method</a:t>
            </a:r>
            <a:r>
              <a:rPr lang="nl-BE" altLang="nl-BE" baseline="0" dirty="0"/>
              <a:t> </a:t>
            </a:r>
            <a:r>
              <a:rPr lang="nl-BE" altLang="nl-BE" b="1" baseline="0" dirty="0" err="1"/>
              <a:t>closes</a:t>
            </a:r>
            <a:r>
              <a:rPr lang="nl-BE" altLang="nl-BE" b="1" baseline="0" dirty="0"/>
              <a:t> </a:t>
            </a:r>
            <a:r>
              <a:rPr lang="nl-BE" altLang="nl-BE" b="1" baseline="0" dirty="0" err="1"/>
              <a:t>the</a:t>
            </a:r>
            <a:r>
              <a:rPr lang="nl-BE" altLang="nl-BE" b="1" baseline="0" dirty="0"/>
              <a:t> </a:t>
            </a:r>
            <a:r>
              <a:rPr lang="nl-BE" altLang="nl-BE" b="1" baseline="0" dirty="0" err="1"/>
              <a:t>connection</a:t>
            </a:r>
            <a:r>
              <a:rPr lang="nl-BE" altLang="nl-BE" b="1" baseline="0" dirty="0"/>
              <a:t> </a:t>
            </a:r>
            <a:r>
              <a:rPr lang="nl-BE" altLang="nl-BE" b="1" baseline="0" dirty="0" err="1"/>
              <a:t>and</a:t>
            </a:r>
            <a:r>
              <a:rPr lang="nl-BE" altLang="nl-BE" b="1" baseline="0" dirty="0"/>
              <a:t> </a:t>
            </a:r>
            <a:r>
              <a:rPr lang="nl-BE" altLang="nl-BE" b="1" baseline="0" dirty="0" err="1"/>
              <a:t>it</a:t>
            </a:r>
            <a:r>
              <a:rPr lang="nl-BE" altLang="nl-BE" b="1" baseline="0" dirty="0"/>
              <a:t> releases </a:t>
            </a:r>
            <a:r>
              <a:rPr lang="nl-BE" altLang="nl-BE" b="1" baseline="0" dirty="0" err="1"/>
              <a:t>all</a:t>
            </a:r>
            <a:r>
              <a:rPr lang="nl-BE" altLang="nl-BE" b="1" baseline="0" dirty="0"/>
              <a:t> of </a:t>
            </a:r>
            <a:r>
              <a:rPr lang="nl-BE" altLang="nl-BE" b="1" baseline="0" dirty="0" err="1"/>
              <a:t>the</a:t>
            </a:r>
            <a:r>
              <a:rPr lang="nl-BE" altLang="nl-BE" b="1" baseline="0" dirty="0"/>
              <a:t> resources </a:t>
            </a:r>
            <a:r>
              <a:rPr lang="nl-BE" altLang="nl-BE" baseline="0" dirty="0" err="1"/>
              <a:t>used</a:t>
            </a:r>
            <a:r>
              <a:rPr lang="nl-BE" altLang="nl-BE" baseline="0" dirty="0"/>
              <a:t> </a:t>
            </a:r>
            <a:r>
              <a:rPr lang="nl-BE" altLang="nl-BE" baseline="0" dirty="0" err="1"/>
              <a:t>by</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 </a:t>
            </a:r>
            <a:r>
              <a:rPr lang="nl-BE" altLang="nl-BE" baseline="0" dirty="0" err="1"/>
              <a:t>which</a:t>
            </a:r>
            <a:r>
              <a:rPr lang="nl-BE" altLang="nl-BE" baseline="0" dirty="0"/>
              <a:t> means </a:t>
            </a:r>
            <a:r>
              <a:rPr lang="nl-BE" altLang="nl-BE" baseline="0" dirty="0" err="1"/>
              <a:t>that</a:t>
            </a:r>
            <a:r>
              <a:rPr lang="nl-BE" altLang="nl-BE" baseline="0" dirty="0"/>
              <a:t> </a:t>
            </a:r>
            <a:r>
              <a:rPr lang="nl-BE" altLang="nl-BE" b="1" baseline="0" dirty="0" err="1"/>
              <a:t>you</a:t>
            </a:r>
            <a:r>
              <a:rPr lang="nl-BE" altLang="nl-BE" b="1" baseline="0" dirty="0"/>
              <a:t> </a:t>
            </a:r>
            <a:r>
              <a:rPr lang="nl-BE" altLang="nl-BE" b="1" baseline="0" dirty="0" err="1"/>
              <a:t>can</a:t>
            </a:r>
            <a:r>
              <a:rPr lang="nl-BE" altLang="nl-BE" b="1" baseline="0" dirty="0"/>
              <a:t> no </a:t>
            </a:r>
            <a:r>
              <a:rPr lang="nl-BE" altLang="nl-BE" b="1" baseline="0" dirty="0" err="1"/>
              <a:t>longer</a:t>
            </a:r>
            <a:r>
              <a:rPr lang="nl-BE" altLang="nl-BE" b="1" baseline="0" dirty="0"/>
              <a:t> </a:t>
            </a:r>
            <a:r>
              <a:rPr lang="nl-BE" altLang="nl-BE" b="1" baseline="0" dirty="0" err="1"/>
              <a:t>use</a:t>
            </a:r>
            <a:r>
              <a:rPr lang="nl-BE" altLang="nl-BE" b="1" baseline="0" dirty="0"/>
              <a:t> </a:t>
            </a:r>
            <a:r>
              <a:rPr lang="nl-BE" altLang="nl-BE" b="1" baseline="0" dirty="0" err="1"/>
              <a:t>the</a:t>
            </a:r>
            <a:r>
              <a:rPr lang="nl-BE" altLang="nl-BE" b="1" baseline="0" dirty="0"/>
              <a:t> </a:t>
            </a:r>
            <a:r>
              <a:rPr lang="nl-BE" altLang="nl-BE" b="1" baseline="0" dirty="0" err="1"/>
              <a:t>connection</a:t>
            </a:r>
            <a:r>
              <a:rPr lang="nl-BE" altLang="nl-BE" baseline="0" dirty="0"/>
              <a:t>. </a:t>
            </a:r>
            <a:r>
              <a:rPr lang="nl-BE" altLang="nl-BE" baseline="0" dirty="0" err="1"/>
              <a:t>Because</a:t>
            </a:r>
            <a:r>
              <a:rPr lang="nl-BE" altLang="nl-BE" baseline="0" dirty="0"/>
              <a:t> of </a:t>
            </a:r>
            <a:r>
              <a:rPr lang="nl-BE" altLang="nl-BE" baseline="0" dirty="0" err="1"/>
              <a:t>that</a:t>
            </a:r>
            <a:r>
              <a:rPr lang="nl-BE" altLang="nl-BE" baseline="0" dirty="0"/>
              <a:t>, </a:t>
            </a:r>
            <a:r>
              <a:rPr lang="nl-BE" altLang="nl-BE" baseline="0" dirty="0" err="1"/>
              <a:t>you’ll</a:t>
            </a:r>
            <a:r>
              <a:rPr lang="nl-BE" altLang="nl-BE" baseline="0" dirty="0"/>
              <a:t> want </a:t>
            </a:r>
            <a:r>
              <a:rPr lang="nl-BE" altLang="nl-BE" baseline="0" dirty="0" err="1"/>
              <a:t>to</a:t>
            </a:r>
            <a:r>
              <a:rPr lang="nl-BE" altLang="nl-BE" baseline="0" dirty="0"/>
              <a:t> </a:t>
            </a:r>
            <a:r>
              <a:rPr lang="nl-BE" altLang="nl-BE" baseline="0" dirty="0" err="1"/>
              <a:t>use</a:t>
            </a:r>
            <a:r>
              <a:rPr lang="nl-BE" altLang="nl-BE" baseline="0" dirty="0"/>
              <a:t> </a:t>
            </a:r>
            <a:r>
              <a:rPr lang="nl-BE" altLang="nl-BE" baseline="0" dirty="0" err="1"/>
              <a:t>Dispose</a:t>
            </a:r>
            <a:r>
              <a:rPr lang="nl-BE" altLang="nl-BE" baseline="0" dirty="0"/>
              <a:t> </a:t>
            </a:r>
            <a:r>
              <a:rPr lang="nl-BE" altLang="nl-BE" baseline="0" dirty="0" err="1"/>
              <a:t>only</a:t>
            </a:r>
            <a:r>
              <a:rPr lang="nl-BE" altLang="nl-BE" baseline="0" dirty="0"/>
              <a:t> </a:t>
            </a:r>
            <a:r>
              <a:rPr lang="nl-BE" altLang="nl-BE" baseline="0" dirty="0" err="1"/>
              <a:t>when</a:t>
            </a:r>
            <a:r>
              <a:rPr lang="nl-BE" altLang="nl-BE" baseline="0" dirty="0"/>
              <a:t> </a:t>
            </a:r>
            <a:r>
              <a:rPr lang="nl-BE" altLang="nl-BE" baseline="0" dirty="0" err="1"/>
              <a:t>you</a:t>
            </a:r>
            <a:r>
              <a:rPr lang="nl-BE" altLang="nl-BE" baseline="0" dirty="0"/>
              <a:t> no </a:t>
            </a:r>
            <a:r>
              <a:rPr lang="nl-BE" altLang="nl-BE" baseline="0" dirty="0" err="1"/>
              <a:t>longer</a:t>
            </a:r>
            <a:r>
              <a:rPr lang="nl-BE" altLang="nl-BE" baseline="0" dirty="0"/>
              <a:t> </a:t>
            </a:r>
            <a:r>
              <a:rPr lang="nl-BE" altLang="nl-BE" baseline="0" dirty="0" err="1"/>
              <a:t>need</a:t>
            </a:r>
            <a:r>
              <a:rPr lang="nl-BE" altLang="nl-BE" baseline="0" dirty="0"/>
              <a:t> </a:t>
            </a:r>
            <a:r>
              <a:rPr lang="nl-BE" altLang="nl-BE" baseline="0" dirty="0" err="1"/>
              <a:t>to</a:t>
            </a:r>
            <a:r>
              <a:rPr lang="nl-BE" altLang="nl-BE" baseline="0" dirty="0"/>
              <a:t> </a:t>
            </a:r>
            <a:r>
              <a:rPr lang="nl-BE" altLang="nl-BE" baseline="0" dirty="0" err="1"/>
              <a:t>use</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The slide also shows some of the </a:t>
            </a:r>
            <a:r>
              <a:rPr lang="nl-BE" altLang="nl-BE" b="1" baseline="0" dirty="0"/>
              <a:t>common values </a:t>
            </a:r>
            <a:r>
              <a:rPr lang="nl-BE" altLang="nl-BE" baseline="0" dirty="0"/>
              <a:t>that you specify in a connection string. For a SQL Server Database, you typically specify the </a:t>
            </a:r>
            <a:r>
              <a:rPr lang="nl-BE" altLang="nl-BE" b="1" baseline="0" dirty="0"/>
              <a:t>name of the server </a:t>
            </a:r>
            <a:r>
              <a:rPr lang="nl-BE" altLang="nl-BE" baseline="0" dirty="0"/>
              <a:t>where the database resides, the </a:t>
            </a:r>
            <a:r>
              <a:rPr lang="nl-BE" altLang="nl-BE" b="1" baseline="0" dirty="0"/>
              <a:t>name of the database</a:t>
            </a:r>
            <a:r>
              <a:rPr lang="nl-BE" altLang="nl-BE" baseline="0" dirty="0"/>
              <a:t>, and </a:t>
            </a:r>
            <a:r>
              <a:rPr lang="nl-BE" altLang="nl-BE" b="1" baseline="0" dirty="0"/>
              <a:t>the type of security </a:t>
            </a:r>
            <a:r>
              <a:rPr lang="nl-BE" altLang="nl-BE" baseline="0" dirty="0"/>
              <a:t>to be used. </a:t>
            </a:r>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You can also specify the additional value shown in this slide. As well as </a:t>
            </a:r>
            <a:r>
              <a:rPr lang="nl-BE" altLang="nl-BE" baseline="0" dirty="0" err="1"/>
              <a:t>others</a:t>
            </a:r>
            <a:r>
              <a:rPr lang="nl-BE" altLang="nl-BE" baseline="0" dirty="0"/>
              <a:t>. For more information on these values, see the Visual Studio documentation.</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err="1"/>
              <a:t>To</a:t>
            </a:r>
            <a:r>
              <a:rPr lang="nl-BE" altLang="nl-BE" baseline="0" dirty="0"/>
              <a:t> </a:t>
            </a:r>
            <a:r>
              <a:rPr lang="nl-BE" altLang="nl-BE" baseline="0" dirty="0" err="1"/>
              <a:t>create</a:t>
            </a:r>
            <a:r>
              <a:rPr lang="nl-BE" altLang="nl-BE" baseline="0" dirty="0"/>
              <a:t> a </a:t>
            </a:r>
            <a:r>
              <a:rPr lang="nl-BE" altLang="nl-BE" baseline="0" dirty="0" err="1"/>
              <a:t>connection</a:t>
            </a:r>
            <a:r>
              <a:rPr lang="nl-BE" altLang="nl-BE" baseline="0" dirty="0"/>
              <a:t> </a:t>
            </a:r>
            <a:r>
              <a:rPr lang="nl-BE" altLang="nl-BE" baseline="0" dirty="0" err="1"/>
              <a:t>for</a:t>
            </a:r>
            <a:r>
              <a:rPr lang="nl-BE" altLang="nl-BE" baseline="0" dirty="0"/>
              <a:t> </a:t>
            </a:r>
            <a:r>
              <a:rPr lang="nl-BE" altLang="nl-BE" baseline="0" dirty="0" err="1"/>
              <a:t>an</a:t>
            </a:r>
            <a:r>
              <a:rPr lang="nl-BE" altLang="nl-BE" baseline="0" dirty="0"/>
              <a:t> </a:t>
            </a:r>
            <a:r>
              <a:rPr lang="nl-BE" altLang="nl-BE" b="1" baseline="0" dirty="0"/>
              <a:t>OLEDB provider</a:t>
            </a:r>
            <a:r>
              <a:rPr lang="nl-BE" altLang="nl-BE" baseline="0" dirty="0"/>
              <a:t>, </a:t>
            </a:r>
            <a:r>
              <a:rPr lang="nl-BE" altLang="nl-BE" baseline="0" dirty="0" err="1"/>
              <a:t>you</a:t>
            </a:r>
            <a:r>
              <a:rPr lang="nl-BE" altLang="nl-BE" baseline="0" dirty="0"/>
              <a:t> </a:t>
            </a:r>
            <a:r>
              <a:rPr lang="nl-BE" altLang="nl-BE" baseline="0" dirty="0" err="1"/>
              <a:t>use</a:t>
            </a:r>
            <a:r>
              <a:rPr lang="nl-BE" altLang="nl-BE" baseline="0" dirty="0"/>
              <a:t> code </a:t>
            </a:r>
            <a:r>
              <a:rPr lang="nl-BE" altLang="nl-BE" baseline="0" dirty="0" err="1"/>
              <a:t>similar</a:t>
            </a:r>
            <a:r>
              <a:rPr lang="nl-BE" altLang="nl-BE" baseline="0" dirty="0"/>
              <a:t> </a:t>
            </a:r>
            <a:r>
              <a:rPr lang="nl-BE" altLang="nl-BE" baseline="0" dirty="0" err="1"/>
              <a:t>to</a:t>
            </a:r>
            <a:r>
              <a:rPr lang="nl-BE" altLang="nl-BE" baseline="0" dirty="0"/>
              <a:t> </a:t>
            </a:r>
            <a:r>
              <a:rPr lang="nl-BE" altLang="nl-BE" baseline="0" dirty="0" err="1"/>
              <a:t>that</a:t>
            </a:r>
            <a:r>
              <a:rPr lang="nl-BE" altLang="nl-BE" baseline="0" dirty="0"/>
              <a:t> </a:t>
            </a:r>
            <a:r>
              <a:rPr lang="nl-BE" altLang="nl-BE" baseline="0" dirty="0" err="1"/>
              <a:t>shown</a:t>
            </a:r>
            <a:r>
              <a:rPr lang="nl-BE" altLang="nl-BE" baseline="0" dirty="0"/>
              <a:t> on </a:t>
            </a:r>
            <a:r>
              <a:rPr lang="nl-BE" altLang="nl-BE" baseline="0" dirty="0" err="1"/>
              <a:t>the</a:t>
            </a:r>
            <a:r>
              <a:rPr lang="nl-BE" altLang="nl-BE" baseline="0" dirty="0"/>
              <a:t> slide. The </a:t>
            </a:r>
            <a:r>
              <a:rPr lang="nl-BE" altLang="nl-BE" baseline="0" dirty="0" err="1"/>
              <a:t>main</a:t>
            </a:r>
            <a:r>
              <a:rPr lang="nl-BE" altLang="nl-BE" baseline="0" dirty="0"/>
              <a:t> </a:t>
            </a:r>
            <a:r>
              <a:rPr lang="nl-BE" altLang="nl-BE" baseline="0" dirty="0" err="1"/>
              <a:t>difference</a:t>
            </a:r>
            <a:r>
              <a:rPr lang="nl-BE" altLang="nl-BE" baseline="0" dirty="0"/>
              <a:t> is </a:t>
            </a:r>
            <a:r>
              <a:rPr lang="nl-BE" altLang="nl-BE" baseline="0" dirty="0" err="1"/>
              <a:t>the</a:t>
            </a:r>
            <a:r>
              <a:rPr lang="nl-BE" altLang="nl-BE" baseline="0" dirty="0"/>
              <a:t> information </a:t>
            </a:r>
            <a:r>
              <a:rPr lang="nl-BE" altLang="nl-BE" baseline="0" dirty="0" err="1"/>
              <a:t>that</a:t>
            </a:r>
            <a:r>
              <a:rPr lang="nl-BE" altLang="nl-BE" baseline="0" dirty="0"/>
              <a:t> </a:t>
            </a:r>
            <a:r>
              <a:rPr lang="nl-BE" altLang="nl-BE" baseline="0" dirty="0" err="1"/>
              <a:t>you</a:t>
            </a:r>
            <a:r>
              <a:rPr lang="nl-BE" altLang="nl-BE" baseline="0" dirty="0"/>
              <a:t> </a:t>
            </a:r>
            <a:r>
              <a:rPr lang="nl-BE" altLang="nl-BE" baseline="0" dirty="0" err="1"/>
              <a:t>provide</a:t>
            </a:r>
            <a:r>
              <a:rPr lang="nl-BE" altLang="nl-BE" baseline="0" dirty="0"/>
              <a:t> </a:t>
            </a:r>
            <a:r>
              <a:rPr lang="nl-BE" altLang="nl-BE" baseline="0" dirty="0" err="1"/>
              <a:t>for</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 string. The </a:t>
            </a:r>
            <a:r>
              <a:rPr lang="nl-BE" altLang="nl-BE" baseline="0" dirty="0" err="1"/>
              <a:t>connection</a:t>
            </a:r>
            <a:r>
              <a:rPr lang="nl-BE" altLang="nl-BE" baseline="0" dirty="0"/>
              <a:t> string </a:t>
            </a:r>
            <a:r>
              <a:rPr lang="nl-BE" altLang="nl-BE" baseline="0" dirty="0" err="1"/>
              <a:t>for</a:t>
            </a:r>
            <a:r>
              <a:rPr lang="nl-BE" altLang="nl-BE" baseline="0" dirty="0"/>
              <a:t> a Jet (Access) OLE DB provider, </a:t>
            </a:r>
            <a:r>
              <a:rPr lang="nl-BE" altLang="nl-BE" baseline="0" dirty="0" err="1"/>
              <a:t>for</a:t>
            </a:r>
            <a:r>
              <a:rPr lang="nl-BE" altLang="nl-BE" baseline="0" dirty="0"/>
              <a:t> </a:t>
            </a:r>
            <a:r>
              <a:rPr lang="nl-BE" altLang="nl-BE" baseline="0" dirty="0" err="1"/>
              <a:t>example</a:t>
            </a:r>
            <a:r>
              <a:rPr lang="nl-BE" altLang="nl-BE" baseline="0" dirty="0"/>
              <a:t>, is </a:t>
            </a:r>
            <a:r>
              <a:rPr lang="nl-BE" altLang="nl-BE" baseline="0" dirty="0" err="1"/>
              <a:t>shown</a:t>
            </a:r>
            <a:r>
              <a:rPr lang="nl-BE" altLang="nl-BE" baseline="0" dirty="0"/>
              <a:t> in </a:t>
            </a:r>
            <a:r>
              <a:rPr lang="nl-BE" altLang="nl-BE" baseline="0" dirty="0" err="1"/>
              <a:t>the</a:t>
            </a:r>
            <a:r>
              <a:rPr lang="nl-BE" altLang="nl-BE" baseline="0" dirty="0"/>
              <a:t> last </a:t>
            </a:r>
            <a:r>
              <a:rPr lang="nl-BE" altLang="nl-BE" baseline="0" dirty="0" err="1"/>
              <a:t>example</a:t>
            </a:r>
            <a:r>
              <a:rPr lang="nl-BE" altLang="nl-BE" baseline="0" dirty="0"/>
              <a:t> on </a:t>
            </a:r>
            <a:r>
              <a:rPr lang="nl-BE" altLang="nl-BE" baseline="0" dirty="0" err="1"/>
              <a:t>the</a:t>
            </a:r>
            <a:r>
              <a:rPr lang="nl-BE" altLang="nl-BE" baseline="0" dirty="0"/>
              <a:t> slide. Because the requirements for each provider differ, you may need to consult the documentation for that provider to determine what values to specify.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Notice in both the SQL Server and the Jet OLE DB connection strings that you must </a:t>
            </a:r>
            <a:r>
              <a:rPr lang="nl-BE" altLang="nl-BE" b="1" baseline="0" dirty="0"/>
              <a:t>code two backslash characters </a:t>
            </a:r>
            <a:r>
              <a:rPr lang="nl-BE" altLang="nl-BE" baseline="0" dirty="0"/>
              <a:t>(\\) for each backslash you want to include. Because the backslash identifies </a:t>
            </a:r>
            <a:r>
              <a:rPr lang="nl-BE" altLang="nl-BE" b="1" baseline="0" dirty="0"/>
              <a:t>an escape sequence </a:t>
            </a:r>
            <a:r>
              <a:rPr lang="nl-BE" altLang="nl-BE" baseline="0" dirty="0"/>
              <a:t>when coded within a string, you have to code the \\ escape sequence to include a single backslash character.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nl-BE" altLang="nl-BE"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err="1"/>
              <a:t>Before</a:t>
            </a:r>
            <a:r>
              <a:rPr lang="nl-BE" altLang="nl-BE" baseline="0" dirty="0"/>
              <a:t> we go on, </a:t>
            </a:r>
            <a:r>
              <a:rPr lang="nl-BE" altLang="nl-BE" baseline="0" dirty="0" err="1"/>
              <a:t>you</a:t>
            </a:r>
            <a:r>
              <a:rPr lang="nl-BE" altLang="nl-BE" baseline="0" dirty="0"/>
              <a:t> </a:t>
            </a:r>
            <a:r>
              <a:rPr lang="nl-BE" altLang="nl-BE" baseline="0" dirty="0" err="1"/>
              <a:t>should</a:t>
            </a:r>
            <a:r>
              <a:rPr lang="nl-BE" altLang="nl-BE" baseline="0" dirty="0"/>
              <a:t> </a:t>
            </a:r>
            <a:r>
              <a:rPr lang="nl-BE" altLang="nl-BE" baseline="0" dirty="0" err="1"/>
              <a:t>realize</a:t>
            </a:r>
            <a:r>
              <a:rPr lang="nl-BE" altLang="nl-BE" baseline="0" dirty="0"/>
              <a:t> </a:t>
            </a:r>
            <a:r>
              <a:rPr lang="nl-BE" altLang="nl-BE" baseline="0" dirty="0" err="1"/>
              <a:t>that</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 string </a:t>
            </a:r>
            <a:r>
              <a:rPr lang="nl-BE" altLang="nl-BE" baseline="0" dirty="0" err="1"/>
              <a:t>for</a:t>
            </a:r>
            <a:r>
              <a:rPr lang="nl-BE" altLang="nl-BE" baseline="0" dirty="0"/>
              <a:t> </a:t>
            </a:r>
            <a:r>
              <a:rPr lang="nl-BE" altLang="nl-BE" baseline="0" dirty="0" err="1"/>
              <a:t>production</a:t>
            </a:r>
            <a:r>
              <a:rPr lang="nl-BE" altLang="nl-BE" baseline="0" dirty="0"/>
              <a:t> </a:t>
            </a:r>
            <a:r>
              <a:rPr lang="nl-BE" altLang="nl-BE" baseline="0" dirty="0" err="1"/>
              <a:t>applications</a:t>
            </a:r>
            <a:r>
              <a:rPr lang="nl-BE" altLang="nl-BE" baseline="0" dirty="0"/>
              <a:t> are </a:t>
            </a:r>
            <a:r>
              <a:rPr lang="nl-BE" altLang="nl-BE" b="1" baseline="0" dirty="0" err="1"/>
              <a:t>frequently</a:t>
            </a:r>
            <a:r>
              <a:rPr lang="nl-BE" altLang="nl-BE" b="1" baseline="0" dirty="0"/>
              <a:t> </a:t>
            </a:r>
            <a:r>
              <a:rPr lang="nl-BE" altLang="nl-BE" b="1" baseline="0" dirty="0" err="1"/>
              <a:t>stored</a:t>
            </a:r>
            <a:r>
              <a:rPr lang="nl-BE" altLang="nl-BE" b="1" baseline="0" dirty="0"/>
              <a:t> in </a:t>
            </a:r>
            <a:r>
              <a:rPr lang="nl-BE" altLang="nl-BE" b="1" baseline="0" dirty="0" err="1"/>
              <a:t>configuration</a:t>
            </a:r>
            <a:r>
              <a:rPr lang="nl-BE" altLang="nl-BE" b="1" baseline="0" dirty="0"/>
              <a:t> files </a:t>
            </a:r>
            <a:r>
              <a:rPr lang="nl-BE" altLang="nl-BE" b="1" baseline="0" dirty="0" err="1"/>
              <a:t>outside</a:t>
            </a:r>
            <a:r>
              <a:rPr lang="nl-BE" altLang="nl-BE" b="1" baseline="0" dirty="0"/>
              <a:t> </a:t>
            </a:r>
            <a:r>
              <a:rPr lang="nl-BE" altLang="nl-BE" b="1" baseline="0" dirty="0" err="1"/>
              <a:t>the</a:t>
            </a:r>
            <a:r>
              <a:rPr lang="nl-BE" altLang="nl-BE" b="1" baseline="0" dirty="0"/>
              <a:t> </a:t>
            </a:r>
            <a:r>
              <a:rPr lang="nl-BE" altLang="nl-BE" b="1" baseline="0" dirty="0" err="1"/>
              <a:t>application</a:t>
            </a:r>
            <a:r>
              <a:rPr lang="nl-BE" altLang="nl-BE" baseline="0" dirty="0"/>
              <a:t>. </a:t>
            </a:r>
            <a:r>
              <a:rPr lang="nl-BE" altLang="nl-BE" baseline="0" dirty="0" err="1"/>
              <a:t>That</a:t>
            </a:r>
            <a:r>
              <a:rPr lang="nl-BE" altLang="nl-BE" baseline="0" dirty="0"/>
              <a:t> way, </a:t>
            </a:r>
            <a:r>
              <a:rPr lang="nl-BE" altLang="nl-BE" baseline="0" dirty="0" err="1"/>
              <a:t>they</a:t>
            </a:r>
            <a:r>
              <a:rPr lang="nl-BE" altLang="nl-BE" baseline="0" dirty="0"/>
              <a:t> </a:t>
            </a:r>
            <a:r>
              <a:rPr lang="nl-BE" altLang="nl-BE" baseline="0" dirty="0" err="1"/>
              <a:t>can</a:t>
            </a:r>
            <a:r>
              <a:rPr lang="nl-BE" altLang="nl-BE" baseline="0" dirty="0"/>
              <a:t> </a:t>
            </a:r>
            <a:r>
              <a:rPr lang="nl-BE" altLang="nl-BE" baseline="0" dirty="0" err="1"/>
              <a:t>be</a:t>
            </a:r>
            <a:r>
              <a:rPr lang="nl-BE" altLang="nl-BE" baseline="0" dirty="0"/>
              <a:t> </a:t>
            </a:r>
            <a:r>
              <a:rPr lang="nl-BE" altLang="nl-BE" baseline="0" dirty="0" err="1"/>
              <a:t>accessed</a:t>
            </a:r>
            <a:r>
              <a:rPr lang="nl-BE" altLang="nl-BE" baseline="0" dirty="0"/>
              <a:t> </a:t>
            </a:r>
            <a:r>
              <a:rPr lang="nl-BE" altLang="nl-BE" baseline="0" dirty="0" err="1"/>
              <a:t>by</a:t>
            </a:r>
            <a:r>
              <a:rPr lang="nl-BE" altLang="nl-BE" baseline="0" dirty="0"/>
              <a:t> </a:t>
            </a:r>
            <a:r>
              <a:rPr lang="nl-BE" altLang="nl-BE" baseline="0" dirty="0" err="1"/>
              <a:t>any</a:t>
            </a:r>
            <a:r>
              <a:rPr lang="nl-BE" altLang="nl-BE" baseline="0" dirty="0"/>
              <a:t> </a:t>
            </a:r>
            <a:r>
              <a:rPr lang="nl-BE" altLang="nl-BE" baseline="0" dirty="0" err="1"/>
              <a:t>application</a:t>
            </a:r>
            <a:r>
              <a:rPr lang="nl-BE" altLang="nl-BE" baseline="0" dirty="0"/>
              <a:t> </a:t>
            </a:r>
            <a:r>
              <a:rPr lang="nl-BE" altLang="nl-BE" baseline="0" dirty="0" err="1"/>
              <a:t>that</a:t>
            </a:r>
            <a:r>
              <a:rPr lang="nl-BE" altLang="nl-BE" baseline="0" dirty="0"/>
              <a:t> </a:t>
            </a:r>
            <a:r>
              <a:rPr lang="nl-BE" altLang="nl-BE" baseline="0" dirty="0" err="1"/>
              <a:t>needs</a:t>
            </a:r>
            <a:r>
              <a:rPr lang="nl-BE" altLang="nl-BE" baseline="0" dirty="0"/>
              <a:t> </a:t>
            </a:r>
            <a:r>
              <a:rPr lang="nl-BE" altLang="nl-BE" baseline="0" dirty="0" err="1"/>
              <a:t>them</a:t>
            </a:r>
            <a:r>
              <a:rPr lang="nl-BE" altLang="nl-BE" baseline="0" dirty="0"/>
              <a:t>, </a:t>
            </a:r>
            <a:r>
              <a:rPr lang="nl-BE" altLang="nl-BE" baseline="0" dirty="0" err="1"/>
              <a:t>and</a:t>
            </a:r>
            <a:r>
              <a:rPr lang="nl-BE" altLang="nl-BE" baseline="0" dirty="0"/>
              <a:t> </a:t>
            </a:r>
            <a:r>
              <a:rPr lang="nl-BE" altLang="nl-BE" baseline="0" dirty="0" err="1"/>
              <a:t>they</a:t>
            </a:r>
            <a:r>
              <a:rPr lang="nl-BE" altLang="nl-BE" baseline="0" dirty="0"/>
              <a:t> </a:t>
            </a:r>
            <a:r>
              <a:rPr lang="nl-BE" altLang="nl-BE" baseline="0" dirty="0" err="1"/>
              <a:t>can</a:t>
            </a:r>
            <a:r>
              <a:rPr lang="nl-BE" altLang="nl-BE" baseline="0" dirty="0"/>
              <a:t> </a:t>
            </a:r>
            <a:r>
              <a:rPr lang="nl-BE" altLang="nl-BE" baseline="0" dirty="0" err="1"/>
              <a:t>be</a:t>
            </a:r>
            <a:r>
              <a:rPr lang="nl-BE" altLang="nl-BE" baseline="0" dirty="0"/>
              <a:t> </a:t>
            </a:r>
            <a:r>
              <a:rPr lang="nl-BE" altLang="nl-BE" baseline="0" dirty="0" err="1"/>
              <a:t>modified</a:t>
            </a:r>
            <a:r>
              <a:rPr lang="nl-BE" altLang="nl-BE" baseline="0" dirty="0"/>
              <a:t> without </a:t>
            </a:r>
            <a:r>
              <a:rPr lang="nl-BE" altLang="nl-BE" baseline="0" dirty="0" err="1"/>
              <a:t>having</a:t>
            </a:r>
            <a:r>
              <a:rPr lang="nl-BE" altLang="nl-BE" baseline="0" dirty="0"/>
              <a:t> </a:t>
            </a:r>
            <a:r>
              <a:rPr lang="nl-BE" altLang="nl-BE" baseline="0" dirty="0" err="1"/>
              <a:t>to</a:t>
            </a:r>
            <a:r>
              <a:rPr lang="nl-BE" altLang="nl-BE" baseline="0" dirty="0"/>
              <a:t> </a:t>
            </a:r>
            <a:r>
              <a:rPr lang="nl-BE" altLang="nl-BE" baseline="0" dirty="0" err="1"/>
              <a:t>modfiy</a:t>
            </a:r>
            <a:r>
              <a:rPr lang="nl-BE" altLang="nl-BE" baseline="0" dirty="0"/>
              <a:t> </a:t>
            </a:r>
            <a:r>
              <a:rPr lang="nl-BE" altLang="nl-BE" baseline="0" dirty="0" err="1"/>
              <a:t>each</a:t>
            </a:r>
            <a:r>
              <a:rPr lang="nl-BE" altLang="nl-BE" baseline="0" dirty="0"/>
              <a:t> </a:t>
            </a:r>
            <a:r>
              <a:rPr lang="nl-BE" altLang="nl-BE" baseline="0" dirty="0" err="1"/>
              <a:t>application</a:t>
            </a:r>
            <a:r>
              <a:rPr lang="nl-BE" altLang="nl-BE" baseline="0" dirty="0"/>
              <a:t> </a:t>
            </a:r>
            <a:r>
              <a:rPr lang="nl-BE" altLang="nl-BE" baseline="0" dirty="0" err="1"/>
              <a:t>that</a:t>
            </a:r>
            <a:r>
              <a:rPr lang="nl-BE" altLang="nl-BE" baseline="0" dirty="0"/>
              <a:t> </a:t>
            </a:r>
            <a:r>
              <a:rPr lang="nl-BE" altLang="nl-BE" baseline="0" dirty="0" err="1"/>
              <a:t>uses</a:t>
            </a:r>
            <a:r>
              <a:rPr lang="nl-BE" altLang="nl-BE" baseline="0" dirty="0"/>
              <a:t> </a:t>
            </a:r>
            <a:r>
              <a:rPr lang="nl-BE" altLang="nl-BE" baseline="0" dirty="0" err="1"/>
              <a:t>them</a:t>
            </a:r>
            <a:r>
              <a:rPr lang="nl-BE" altLang="nl-BE"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aseline="0" dirty="0"/>
              <a:t> </a:t>
            </a:r>
            <a:endParaRPr lang="nl-BE" altLang="nl-BE" dirty="0"/>
          </a:p>
          <a:p>
            <a:endParaRPr lang="nl-BE" altLang="nl-BE" dirty="0"/>
          </a:p>
        </p:txBody>
      </p:sp>
    </p:spTree>
    <p:extLst>
      <p:ext uri="{BB962C8B-B14F-4D97-AF65-F5344CB8AC3E}">
        <p14:creationId xmlns:p14="http://schemas.microsoft.com/office/powerpoint/2010/main" val="3700844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nl-BE" altLang="nl-BE" b="0" u="sng" dirty="0"/>
              <a:t>SqlConnectionStringBuilder</a:t>
            </a:r>
          </a:p>
          <a:p>
            <a:endParaRPr lang="nl-BE" altLang="nl-BE" dirty="0"/>
          </a:p>
          <a:p>
            <a:r>
              <a:rPr lang="nl-BE" altLang="nl-BE" dirty="0"/>
              <a:t>This slide</a:t>
            </a:r>
            <a:r>
              <a:rPr lang="nl-BE" altLang="nl-BE" baseline="0" dirty="0"/>
              <a:t> presents another technique you can use to create a connection string. </a:t>
            </a:r>
            <a:r>
              <a:rPr lang="nl-BE" altLang="nl-BE" baseline="0" dirty="0" err="1"/>
              <a:t>This</a:t>
            </a:r>
            <a:r>
              <a:rPr lang="nl-BE" altLang="nl-BE" baseline="0" dirty="0"/>
              <a:t> </a:t>
            </a:r>
            <a:r>
              <a:rPr lang="nl-BE" altLang="nl-BE" baseline="0" dirty="0" err="1"/>
              <a:t>technique</a:t>
            </a:r>
            <a:r>
              <a:rPr lang="nl-BE" altLang="nl-BE" baseline="0" dirty="0"/>
              <a:t> </a:t>
            </a:r>
            <a:r>
              <a:rPr lang="nl-BE" altLang="nl-BE" baseline="0" dirty="0" err="1"/>
              <a:t>uses</a:t>
            </a:r>
            <a:r>
              <a:rPr lang="nl-BE" altLang="nl-BE" baseline="0" dirty="0"/>
              <a:t> </a:t>
            </a:r>
            <a:r>
              <a:rPr lang="nl-BE" altLang="nl-BE" baseline="0" dirty="0" err="1"/>
              <a:t>the</a:t>
            </a:r>
            <a:r>
              <a:rPr lang="nl-BE" altLang="nl-BE" baseline="0" dirty="0"/>
              <a:t> </a:t>
            </a:r>
            <a:r>
              <a:rPr lang="nl-BE" altLang="nl-BE" b="1" baseline="0" dirty="0" err="1"/>
              <a:t>SqlConnectionStringBuilder</a:t>
            </a:r>
            <a:r>
              <a:rPr lang="nl-BE" altLang="nl-BE" baseline="0" dirty="0"/>
              <a:t> </a:t>
            </a:r>
            <a:r>
              <a:rPr lang="nl-BE" altLang="nl-BE" b="1" baseline="0" dirty="0"/>
              <a:t>class</a:t>
            </a:r>
            <a:r>
              <a:rPr lang="nl-BE" altLang="nl-BE" baseline="0" dirty="0"/>
              <a:t>. </a:t>
            </a:r>
            <a:r>
              <a:rPr lang="nl-BE" altLang="nl-BE" baseline="0" dirty="0" err="1"/>
              <a:t>If</a:t>
            </a:r>
            <a:r>
              <a:rPr lang="nl-BE" altLang="nl-BE" baseline="0" dirty="0"/>
              <a:t> </a:t>
            </a:r>
            <a:r>
              <a:rPr lang="nl-BE" altLang="nl-BE" baseline="0" dirty="0" err="1"/>
              <a:t>you</a:t>
            </a:r>
            <a:r>
              <a:rPr lang="nl-BE" altLang="nl-BE" baseline="0" dirty="0"/>
              <a:t> review </a:t>
            </a:r>
            <a:r>
              <a:rPr lang="nl-BE" altLang="nl-BE" baseline="0" dirty="0" err="1"/>
              <a:t>the</a:t>
            </a:r>
            <a:r>
              <a:rPr lang="nl-BE" altLang="nl-BE" baseline="0" dirty="0"/>
              <a:t> </a:t>
            </a:r>
            <a:r>
              <a:rPr lang="nl-BE" altLang="nl-BE" baseline="0" dirty="0" err="1"/>
              <a:t>properties</a:t>
            </a:r>
            <a:r>
              <a:rPr lang="nl-BE" altLang="nl-BE" baseline="0" dirty="0"/>
              <a:t> of </a:t>
            </a:r>
            <a:r>
              <a:rPr lang="nl-BE" altLang="nl-BE" baseline="0" dirty="0" err="1"/>
              <a:t>this</a:t>
            </a:r>
            <a:r>
              <a:rPr lang="nl-BE" altLang="nl-BE" baseline="0" dirty="0"/>
              <a:t> class on </a:t>
            </a:r>
            <a:r>
              <a:rPr lang="nl-BE" altLang="nl-BE" baseline="0" dirty="0" err="1"/>
              <a:t>the</a:t>
            </a:r>
            <a:r>
              <a:rPr lang="nl-BE" altLang="nl-BE" baseline="0" dirty="0"/>
              <a:t> slide, </a:t>
            </a:r>
            <a:r>
              <a:rPr lang="nl-BE" altLang="nl-BE" baseline="0" dirty="0" err="1"/>
              <a:t>you’ll</a:t>
            </a:r>
            <a:r>
              <a:rPr lang="nl-BE" altLang="nl-BE" baseline="0" dirty="0"/>
              <a:t> </a:t>
            </a:r>
            <a:r>
              <a:rPr lang="nl-BE" altLang="nl-BE" baseline="0" dirty="0" err="1"/>
              <a:t>see</a:t>
            </a:r>
            <a:r>
              <a:rPr lang="nl-BE" altLang="nl-BE" baseline="0" dirty="0"/>
              <a:t> </a:t>
            </a:r>
            <a:r>
              <a:rPr lang="nl-BE" altLang="nl-BE" baseline="0" dirty="0" err="1"/>
              <a:t>that</a:t>
            </a:r>
            <a:r>
              <a:rPr lang="nl-BE" altLang="nl-BE" baseline="0" dirty="0"/>
              <a:t>, </a:t>
            </a:r>
            <a:r>
              <a:rPr lang="nl-BE" altLang="nl-BE" baseline="0" dirty="0" err="1"/>
              <a:t>except</a:t>
            </a:r>
            <a:r>
              <a:rPr lang="nl-BE" altLang="nl-BE" baseline="0" dirty="0"/>
              <a:t> </a:t>
            </a:r>
            <a:r>
              <a:rPr lang="nl-BE" altLang="nl-BE" baseline="0" dirty="0" err="1"/>
              <a:t>for</a:t>
            </a:r>
            <a:r>
              <a:rPr lang="nl-BE" altLang="nl-BE" baseline="0" dirty="0"/>
              <a:t> </a:t>
            </a:r>
            <a:r>
              <a:rPr lang="nl-BE" altLang="nl-BE" baseline="0" dirty="0" err="1"/>
              <a:t>the</a:t>
            </a:r>
            <a:r>
              <a:rPr lang="nl-BE" altLang="nl-BE" baseline="0" dirty="0"/>
              <a:t> </a:t>
            </a:r>
            <a:r>
              <a:rPr lang="nl-BE" altLang="nl-BE" baseline="0" dirty="0" err="1"/>
              <a:t>ConnectionString</a:t>
            </a:r>
            <a:r>
              <a:rPr lang="nl-BE" altLang="nl-BE" baseline="0" dirty="0"/>
              <a:t> property, </a:t>
            </a:r>
            <a:r>
              <a:rPr lang="nl-BE" altLang="nl-BE" baseline="0" dirty="0" err="1"/>
              <a:t>they</a:t>
            </a:r>
            <a:r>
              <a:rPr lang="nl-BE" altLang="nl-BE" baseline="0" dirty="0"/>
              <a:t> </a:t>
            </a:r>
            <a:r>
              <a:rPr lang="nl-BE" altLang="nl-BE" baseline="0" dirty="0" err="1"/>
              <a:t>correspond</a:t>
            </a:r>
            <a:r>
              <a:rPr lang="nl-BE" altLang="nl-BE" baseline="0" dirty="0"/>
              <a:t> </a:t>
            </a:r>
            <a:r>
              <a:rPr lang="nl-BE" altLang="nl-BE" baseline="0" dirty="0" err="1"/>
              <a:t>with</a:t>
            </a:r>
            <a:r>
              <a:rPr lang="nl-BE" altLang="nl-BE" baseline="0" dirty="0"/>
              <a:t> </a:t>
            </a:r>
            <a:r>
              <a:rPr lang="nl-BE" altLang="nl-BE" baseline="0" dirty="0" err="1"/>
              <a:t>the</a:t>
            </a:r>
            <a:r>
              <a:rPr lang="nl-BE" altLang="nl-BE" baseline="0" dirty="0"/>
              <a:t> </a:t>
            </a:r>
            <a:r>
              <a:rPr lang="nl-BE" altLang="nl-BE" baseline="0" dirty="0" err="1"/>
              <a:t>values</a:t>
            </a:r>
            <a:r>
              <a:rPr lang="nl-BE" altLang="nl-BE" baseline="0" dirty="0"/>
              <a:t> </a:t>
            </a:r>
            <a:r>
              <a:rPr lang="nl-BE" altLang="nl-BE" baseline="0" dirty="0" err="1"/>
              <a:t>that</a:t>
            </a:r>
            <a:r>
              <a:rPr lang="nl-BE" altLang="nl-BE" baseline="0" dirty="0"/>
              <a:t> </a:t>
            </a:r>
            <a:r>
              <a:rPr lang="nl-BE" altLang="nl-BE" baseline="0" dirty="0" err="1"/>
              <a:t>you</a:t>
            </a:r>
            <a:r>
              <a:rPr lang="nl-BE" altLang="nl-BE" baseline="0" dirty="0"/>
              <a:t> </a:t>
            </a:r>
            <a:r>
              <a:rPr lang="nl-BE" altLang="nl-BE" baseline="0" dirty="0" err="1"/>
              <a:t>can</a:t>
            </a:r>
            <a:r>
              <a:rPr lang="nl-BE" altLang="nl-BE" baseline="0" dirty="0"/>
              <a:t> </a:t>
            </a:r>
            <a:r>
              <a:rPr lang="nl-BE" altLang="nl-BE" baseline="0" dirty="0" err="1"/>
              <a:t>include</a:t>
            </a:r>
            <a:r>
              <a:rPr lang="nl-BE" altLang="nl-BE" baseline="0" dirty="0"/>
              <a:t> in a </a:t>
            </a:r>
            <a:r>
              <a:rPr lang="nl-BE" altLang="nl-BE" baseline="0" dirty="0" err="1"/>
              <a:t>connection</a:t>
            </a:r>
            <a:r>
              <a:rPr lang="nl-BE" altLang="nl-BE" baseline="0" dirty="0"/>
              <a:t> string. </a:t>
            </a:r>
          </a:p>
          <a:p>
            <a:endParaRPr lang="nl-BE" altLang="nl-BE" dirty="0"/>
          </a:p>
        </p:txBody>
      </p:sp>
    </p:spTree>
    <p:extLst>
      <p:ext uri="{BB962C8B-B14F-4D97-AF65-F5344CB8AC3E}">
        <p14:creationId xmlns:p14="http://schemas.microsoft.com/office/powerpoint/2010/main" val="284158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nl-BE" altLang="nl-BE" b="0" u="sng" dirty="0"/>
              <a:t>SqlConnectionStringBuilder</a:t>
            </a:r>
          </a:p>
          <a:p>
            <a:endParaRPr lang="nl-BE" altLang="nl-BE" dirty="0"/>
          </a:p>
          <a:p>
            <a:r>
              <a:rPr lang="nl-BE" altLang="nl-BE" dirty="0"/>
              <a:t>The first example on the</a:t>
            </a:r>
            <a:r>
              <a:rPr lang="nl-BE" altLang="nl-BE" baseline="0" dirty="0"/>
              <a:t> slide illustrates how you can use the SqlConnectionStringBuilder class </a:t>
            </a:r>
            <a:r>
              <a:rPr lang="nl-BE" altLang="nl-BE" b="1" baseline="0" dirty="0"/>
              <a:t>to build the same connection string </a:t>
            </a:r>
            <a:r>
              <a:rPr lang="nl-BE" altLang="nl-BE" baseline="0" dirty="0"/>
              <a:t>you saw earlier. </a:t>
            </a:r>
          </a:p>
          <a:p>
            <a:r>
              <a:rPr lang="nl-BE" altLang="nl-BE" baseline="0" dirty="0"/>
              <a:t>The first statement in this example creates the connectionStringBuilder. Then, the next three statements set </a:t>
            </a:r>
            <a:r>
              <a:rPr lang="nl-BE" altLang="nl-BE" b="1" baseline="0" dirty="0"/>
              <a:t>properties</a:t>
            </a:r>
            <a:r>
              <a:rPr lang="nl-BE" altLang="nl-BE" baseline="0" dirty="0"/>
              <a:t> that identify the server, the database, and the security to be used to connect to the server. </a:t>
            </a:r>
          </a:p>
          <a:p>
            <a:endParaRPr lang="nl-BE" altLang="nl-BE" baseline="0" dirty="0"/>
          </a:p>
          <a:p>
            <a:r>
              <a:rPr lang="nl-BE" altLang="nl-BE" baseline="0" dirty="0"/>
              <a:t>The second example shows you </a:t>
            </a:r>
            <a:r>
              <a:rPr lang="nl-BE" altLang="nl-BE" b="1" baseline="0" dirty="0"/>
              <a:t>how you use a connectionStringBuilder with a connection</a:t>
            </a:r>
            <a:r>
              <a:rPr lang="nl-BE" altLang="nl-BE" baseline="0" dirty="0"/>
              <a:t>. To do that, you use the </a:t>
            </a:r>
            <a:r>
              <a:rPr lang="nl-BE" altLang="nl-BE" b="1" baseline="0" dirty="0"/>
              <a:t>ConnectionString property of the connectionStringBuilder </a:t>
            </a:r>
            <a:r>
              <a:rPr lang="nl-BE" altLang="nl-BE" baseline="0" dirty="0"/>
              <a:t>to get the connectionString it contains. Then, you use that value to assign a connectionString to the connection.</a:t>
            </a:r>
          </a:p>
          <a:p>
            <a:endParaRPr lang="nl-BE" altLang="nl-BE" baseline="0" dirty="0"/>
          </a:p>
          <a:p>
            <a:r>
              <a:rPr lang="nl-BE" altLang="nl-BE" baseline="0" dirty="0"/>
              <a:t>Although this may seem like a roundabout way to create a connectionString it has some </a:t>
            </a:r>
            <a:r>
              <a:rPr lang="nl-BE" altLang="nl-BE" b="1" baseline="0" dirty="0"/>
              <a:t>distinct advantages</a:t>
            </a:r>
            <a:r>
              <a:rPr lang="nl-BE" altLang="nl-BE" baseline="0" dirty="0"/>
              <a:t>. </a:t>
            </a:r>
          </a:p>
          <a:p>
            <a:r>
              <a:rPr lang="nl-BE" altLang="nl-BE" baseline="0" dirty="0"/>
              <a:t>First, you </a:t>
            </a:r>
            <a:r>
              <a:rPr lang="nl-BE" altLang="nl-BE" b="1" baseline="0" dirty="0"/>
              <a:t>don’t have to remember all the different values </a:t>
            </a:r>
            <a:r>
              <a:rPr lang="nl-BE" altLang="nl-BE" baseline="0" dirty="0"/>
              <a:t>that you code for a connection string. Instead, you can use </a:t>
            </a:r>
            <a:r>
              <a:rPr lang="nl-BE" altLang="nl-BE" b="1" baseline="0" dirty="0"/>
              <a:t>IntelliSense</a:t>
            </a:r>
            <a:r>
              <a:rPr lang="nl-BE" altLang="nl-BE" baseline="0" dirty="0"/>
              <a:t> to locate the properties you need. </a:t>
            </a:r>
          </a:p>
          <a:p>
            <a:r>
              <a:rPr lang="nl-BE" altLang="nl-BE" baseline="0" dirty="0"/>
              <a:t>In addition, this technique makes it </a:t>
            </a:r>
            <a:r>
              <a:rPr lang="nl-BE" altLang="nl-BE" b="1" baseline="0" dirty="0"/>
              <a:t>easy to construct connection strings at runtime</a:t>
            </a:r>
            <a:r>
              <a:rPr lang="nl-BE" altLang="nl-BE" baseline="0" dirty="0"/>
              <a:t>. If you need to include a user ID and password that the user enters into a form, for example, you can do that easily by assigning the appropriate control properties to the UserID and Password properties of the connection string builder.</a:t>
            </a:r>
          </a:p>
          <a:p>
            <a:endParaRPr lang="nl-BE" altLang="nl-BE" baseline="0" dirty="0"/>
          </a:p>
          <a:p>
            <a:r>
              <a:rPr lang="nl-BE" altLang="nl-BE" baseline="0" dirty="0"/>
              <a:t>The last example shows how to use a </a:t>
            </a:r>
            <a:r>
              <a:rPr lang="nl-BE" altLang="nl-BE" b="1" baseline="0" dirty="0"/>
              <a:t>using Block to create and dispose of a connection</a:t>
            </a:r>
            <a:r>
              <a:rPr lang="nl-BE" altLang="nl-BE" baseline="0" dirty="0"/>
              <a:t>.  </a:t>
            </a:r>
          </a:p>
          <a:p>
            <a:r>
              <a:rPr lang="nl-BE" altLang="nl-BE" baseline="0" dirty="0"/>
              <a:t>As you can see, you </a:t>
            </a:r>
            <a:r>
              <a:rPr lang="nl-BE" altLang="nl-BE" b="1" baseline="0" dirty="0"/>
              <a:t>create the connection as part of the using statement</a:t>
            </a:r>
            <a:r>
              <a:rPr lang="nl-BE" altLang="nl-BE" baseline="0" dirty="0"/>
              <a:t>, and you </a:t>
            </a:r>
            <a:r>
              <a:rPr lang="nl-BE" altLang="nl-BE" b="1" baseline="0" dirty="0"/>
              <a:t>open the connection within the using block</a:t>
            </a:r>
            <a:r>
              <a:rPr lang="nl-BE" altLang="nl-BE" baseline="0" dirty="0"/>
              <a:t>. </a:t>
            </a:r>
            <a:r>
              <a:rPr lang="nl-BE" altLang="nl-BE" baseline="0" dirty="0" err="1"/>
              <a:t>Then</a:t>
            </a:r>
            <a:r>
              <a:rPr lang="nl-BE" altLang="nl-BE" baseline="0" dirty="0"/>
              <a:t>, </a:t>
            </a:r>
            <a:r>
              <a:rPr lang="nl-BE" altLang="nl-BE" b="1" baseline="0" dirty="0" err="1"/>
              <a:t>when</a:t>
            </a:r>
            <a:r>
              <a:rPr lang="nl-BE" altLang="nl-BE" b="1" baseline="0" dirty="0"/>
              <a:t> </a:t>
            </a:r>
            <a:r>
              <a:rPr lang="nl-BE" altLang="nl-BE" b="1" baseline="0" dirty="0" err="1"/>
              <a:t>the</a:t>
            </a:r>
            <a:r>
              <a:rPr lang="nl-BE" altLang="nl-BE" b="1" baseline="0" dirty="0"/>
              <a:t> </a:t>
            </a:r>
            <a:r>
              <a:rPr lang="nl-BE" altLang="nl-BE" b="1" baseline="0" dirty="0" err="1"/>
              <a:t>using</a:t>
            </a:r>
            <a:r>
              <a:rPr lang="nl-BE" altLang="nl-BE" b="1" baseline="0" dirty="0"/>
              <a:t> block </a:t>
            </a:r>
            <a:r>
              <a:rPr lang="nl-BE" altLang="nl-BE" b="1" baseline="0" dirty="0" err="1"/>
              <a:t>ends</a:t>
            </a:r>
            <a:r>
              <a:rPr lang="nl-BE" altLang="nl-BE" baseline="0" dirty="0"/>
              <a:t>, </a:t>
            </a:r>
            <a:r>
              <a:rPr lang="nl-BE" altLang="nl-BE" b="1" baseline="0" dirty="0" err="1"/>
              <a:t>the</a:t>
            </a:r>
            <a:r>
              <a:rPr lang="nl-BE" altLang="nl-BE" b="1" baseline="0" dirty="0"/>
              <a:t> </a:t>
            </a:r>
            <a:r>
              <a:rPr lang="nl-BE" altLang="nl-BE" b="1" baseline="0" dirty="0" err="1"/>
              <a:t>Dispose</a:t>
            </a:r>
            <a:r>
              <a:rPr lang="nl-BE" altLang="nl-BE" b="1" baseline="0" dirty="0"/>
              <a:t> </a:t>
            </a:r>
            <a:r>
              <a:rPr lang="nl-BE" altLang="nl-BE" b="1" baseline="0" dirty="0" err="1"/>
              <a:t>method</a:t>
            </a:r>
            <a:r>
              <a:rPr lang="nl-BE" altLang="nl-BE" b="1" baseline="0" dirty="0"/>
              <a:t> of </a:t>
            </a:r>
            <a:r>
              <a:rPr lang="nl-BE" altLang="nl-BE" b="1" baseline="0" dirty="0" err="1"/>
              <a:t>the</a:t>
            </a:r>
            <a:r>
              <a:rPr lang="nl-BE" altLang="nl-BE" b="1" baseline="0" dirty="0"/>
              <a:t> </a:t>
            </a:r>
            <a:r>
              <a:rPr lang="nl-BE" altLang="nl-BE" b="1" baseline="0" dirty="0" err="1"/>
              <a:t>connection</a:t>
            </a:r>
            <a:r>
              <a:rPr lang="nl-BE" altLang="nl-BE" b="1" baseline="0" dirty="0"/>
              <a:t> is </a:t>
            </a:r>
            <a:r>
              <a:rPr lang="nl-BE" altLang="nl-BE" b="1" baseline="0" dirty="0" err="1"/>
              <a:t>called</a:t>
            </a:r>
            <a:r>
              <a:rPr lang="nl-BE" altLang="nl-BE" b="1" baseline="0" dirty="0"/>
              <a:t> </a:t>
            </a:r>
            <a:r>
              <a:rPr lang="nl-BE" altLang="nl-BE" b="1" baseline="0" dirty="0" err="1"/>
              <a:t>automatically</a:t>
            </a:r>
            <a:r>
              <a:rPr lang="nl-BE" altLang="nl-BE" baseline="0" dirty="0"/>
              <a:t>. </a:t>
            </a:r>
            <a:r>
              <a:rPr lang="nl-BE" altLang="nl-BE" baseline="0" dirty="0" err="1"/>
              <a:t>This</a:t>
            </a:r>
            <a:r>
              <a:rPr lang="nl-BE" altLang="nl-BE" baseline="0" dirty="0"/>
              <a:t> </a:t>
            </a:r>
            <a:r>
              <a:rPr lang="nl-BE" altLang="nl-BE" baseline="0" dirty="0" err="1"/>
              <a:t>ensures</a:t>
            </a:r>
            <a:r>
              <a:rPr lang="nl-BE" altLang="nl-BE" baseline="0" dirty="0"/>
              <a:t> </a:t>
            </a:r>
            <a:r>
              <a:rPr lang="nl-BE" altLang="nl-BE" baseline="0" dirty="0" err="1"/>
              <a:t>that</a:t>
            </a:r>
            <a:r>
              <a:rPr lang="nl-BE" altLang="nl-BE" baseline="0" dirty="0"/>
              <a:t> </a:t>
            </a:r>
            <a:r>
              <a:rPr lang="nl-BE" altLang="nl-BE" baseline="0" dirty="0" err="1"/>
              <a:t>the</a:t>
            </a:r>
            <a:r>
              <a:rPr lang="nl-BE" altLang="nl-BE" baseline="0" dirty="0"/>
              <a:t> resources </a:t>
            </a:r>
            <a:r>
              <a:rPr lang="nl-BE" altLang="nl-BE" baseline="0" dirty="0" err="1"/>
              <a:t>for</a:t>
            </a:r>
            <a:r>
              <a:rPr lang="nl-BE" altLang="nl-BE" baseline="0" dirty="0"/>
              <a:t> </a:t>
            </a:r>
            <a:r>
              <a:rPr lang="nl-BE" altLang="nl-BE" baseline="0" dirty="0" err="1"/>
              <a:t>the</a:t>
            </a:r>
            <a:r>
              <a:rPr lang="nl-BE" altLang="nl-BE" baseline="0" dirty="0"/>
              <a:t> </a:t>
            </a:r>
            <a:r>
              <a:rPr lang="nl-BE" altLang="nl-BE" baseline="0" dirty="0" err="1"/>
              <a:t>connection</a:t>
            </a:r>
            <a:r>
              <a:rPr lang="nl-BE" altLang="nl-BE" baseline="0" dirty="0"/>
              <a:t> are </a:t>
            </a:r>
            <a:r>
              <a:rPr lang="nl-BE" altLang="nl-BE" baseline="0" dirty="0" err="1"/>
              <a:t>released</a:t>
            </a:r>
            <a:r>
              <a:rPr lang="nl-BE" altLang="nl-BE" baseline="0" dirty="0"/>
              <a:t> as </a:t>
            </a:r>
            <a:r>
              <a:rPr lang="nl-BE" altLang="nl-BE" baseline="0" dirty="0" err="1"/>
              <a:t>soon</a:t>
            </a:r>
            <a:r>
              <a:rPr lang="nl-BE" altLang="nl-BE" baseline="0" dirty="0"/>
              <a:t> as </a:t>
            </a:r>
            <a:r>
              <a:rPr lang="nl-BE" altLang="nl-BE" baseline="0" dirty="0" err="1"/>
              <a:t>it’s</a:t>
            </a:r>
            <a:r>
              <a:rPr lang="nl-BE" altLang="nl-BE" baseline="0" dirty="0"/>
              <a:t> no </a:t>
            </a:r>
            <a:r>
              <a:rPr lang="nl-BE" altLang="nl-BE" baseline="0" dirty="0" err="1"/>
              <a:t>longer</a:t>
            </a:r>
            <a:r>
              <a:rPr lang="nl-BE" altLang="nl-BE" baseline="0" dirty="0"/>
              <a:t> </a:t>
            </a:r>
            <a:r>
              <a:rPr lang="nl-BE" altLang="nl-BE" baseline="0" dirty="0" err="1"/>
              <a:t>needed</a:t>
            </a:r>
            <a:r>
              <a:rPr lang="nl-BE" altLang="nl-BE" baseline="0" dirty="0"/>
              <a:t>. </a:t>
            </a:r>
            <a:r>
              <a:rPr lang="nl-BE" altLang="nl-BE" baseline="0" dirty="0" err="1"/>
              <a:t>This</a:t>
            </a:r>
            <a:r>
              <a:rPr lang="nl-BE" altLang="nl-BE" baseline="0" dirty="0"/>
              <a:t> is </a:t>
            </a:r>
            <a:r>
              <a:rPr lang="nl-BE" altLang="nl-BE" baseline="0" dirty="0" err="1"/>
              <a:t>particularly</a:t>
            </a:r>
            <a:r>
              <a:rPr lang="nl-BE" altLang="nl-BE" baseline="0" dirty="0"/>
              <a:t> </a:t>
            </a:r>
            <a:r>
              <a:rPr lang="nl-BE" altLang="nl-BE" baseline="0" dirty="0" err="1"/>
              <a:t>useful</a:t>
            </a:r>
            <a:r>
              <a:rPr lang="nl-BE" altLang="nl-BE" baseline="0" dirty="0"/>
              <a:t> </a:t>
            </a:r>
            <a:r>
              <a:rPr lang="nl-BE" altLang="nl-BE" baseline="0" dirty="0" err="1"/>
              <a:t>for</a:t>
            </a:r>
            <a:r>
              <a:rPr lang="nl-BE" altLang="nl-BE" baseline="0" dirty="0"/>
              <a:t> </a:t>
            </a:r>
            <a:r>
              <a:rPr lang="nl-BE" altLang="nl-BE" b="1" baseline="0" dirty="0" err="1"/>
              <a:t>connections</a:t>
            </a:r>
            <a:r>
              <a:rPr lang="nl-BE" altLang="nl-BE" b="1" baseline="0" dirty="0"/>
              <a:t> </a:t>
            </a:r>
            <a:r>
              <a:rPr lang="nl-BE" altLang="nl-BE" b="1" baseline="0" dirty="0" err="1"/>
              <a:t>that</a:t>
            </a:r>
            <a:r>
              <a:rPr lang="nl-BE" altLang="nl-BE" b="1" baseline="0" dirty="0"/>
              <a:t> are </a:t>
            </a:r>
            <a:r>
              <a:rPr lang="nl-BE" altLang="nl-BE" b="1" baseline="0" dirty="0" err="1"/>
              <a:t>only</a:t>
            </a:r>
            <a:r>
              <a:rPr lang="nl-BE" altLang="nl-BE" b="1" baseline="0" dirty="0"/>
              <a:t> </a:t>
            </a:r>
            <a:r>
              <a:rPr lang="nl-BE" altLang="nl-BE" b="1" baseline="0" dirty="0" err="1"/>
              <a:t>needed</a:t>
            </a:r>
            <a:r>
              <a:rPr lang="nl-BE" altLang="nl-BE" b="1" baseline="0" dirty="0"/>
              <a:t> </a:t>
            </a:r>
            <a:r>
              <a:rPr lang="nl-BE" altLang="nl-BE" b="1" baseline="0" dirty="0" err="1"/>
              <a:t>for</a:t>
            </a:r>
            <a:r>
              <a:rPr lang="nl-BE" altLang="nl-BE" b="1" baseline="0" dirty="0"/>
              <a:t> a short </a:t>
            </a:r>
            <a:r>
              <a:rPr lang="nl-BE" altLang="nl-BE" b="1" baseline="0" dirty="0" err="1"/>
              <a:t>period</a:t>
            </a:r>
            <a:r>
              <a:rPr lang="nl-BE" altLang="nl-BE" b="1" baseline="0" dirty="0"/>
              <a:t> of time.</a:t>
            </a:r>
            <a:endParaRPr lang="nl-BE" altLang="nl-BE" b="1" dirty="0"/>
          </a:p>
        </p:txBody>
      </p:sp>
    </p:spTree>
    <p:extLst>
      <p:ext uri="{BB962C8B-B14F-4D97-AF65-F5344CB8AC3E}">
        <p14:creationId xmlns:p14="http://schemas.microsoft.com/office/powerpoint/2010/main" val="382512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EA1057-B283-4F1D-BB31-D1560B8A9E06}" type="slidenum">
              <a:rPr lang="en-US" altLang="nl-BE" smtClean="0"/>
              <a:pPr/>
              <a:t>12</a:t>
            </a:fld>
            <a:endParaRPr lang="en-US" altLang="nl-BE"/>
          </a:p>
        </p:txBody>
      </p:sp>
    </p:spTree>
    <p:extLst>
      <p:ext uri="{BB962C8B-B14F-4D97-AF65-F5344CB8AC3E}">
        <p14:creationId xmlns:p14="http://schemas.microsoft.com/office/powerpoint/2010/main" val="2680663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sz="1200" b="0" u="sng" kern="1200" dirty="0">
                <a:solidFill>
                  <a:schemeClr val="tx1"/>
                </a:solidFill>
                <a:effectLst/>
                <a:latin typeface="Times New Roman" pitchFamily="18" charset="0"/>
                <a:ea typeface="+mn-ea"/>
                <a:cs typeface="+mn-cs"/>
              </a:rPr>
              <a:t>Command</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After you define the connection to the database, you </a:t>
            </a:r>
            <a:r>
              <a:rPr lang="en-CA" sz="1200" b="1" kern="1200" dirty="0">
                <a:solidFill>
                  <a:schemeClr val="tx1"/>
                </a:solidFill>
                <a:effectLst/>
                <a:latin typeface="Times New Roman" pitchFamily="18" charset="0"/>
                <a:ea typeface="+mn-ea"/>
                <a:cs typeface="+mn-cs"/>
              </a:rPr>
              <a:t>create the command objects that contain the SQL statements you want to execute against the database</a:t>
            </a:r>
            <a:r>
              <a:rPr lang="en-CA" sz="1200" kern="1200" dirty="0">
                <a:solidFill>
                  <a:schemeClr val="tx1"/>
                </a:solidFill>
                <a:effectLst/>
                <a:latin typeface="Times New Roman" pitchFamily="18" charset="0"/>
                <a:ea typeface="+mn-ea"/>
                <a:cs typeface="+mn-cs"/>
              </a:rPr>
              <a:t>.  </a:t>
            </a:r>
          </a:p>
          <a:p>
            <a:r>
              <a:rPr lang="en-CA" sz="1200" kern="1200" dirty="0">
                <a:solidFill>
                  <a:schemeClr val="tx1"/>
                </a:solidFill>
                <a:effectLst/>
                <a:latin typeface="Times New Roman" pitchFamily="18" charset="0"/>
                <a:ea typeface="+mn-ea"/>
                <a:cs typeface="+mn-cs"/>
              </a:rPr>
              <a:t>The slide  shows three constructors for the </a:t>
            </a:r>
            <a:r>
              <a:rPr lang="en-CA" sz="1200" kern="1200" dirty="0" err="1">
                <a:solidFill>
                  <a:schemeClr val="tx1"/>
                </a:solidFill>
                <a:effectLst/>
                <a:latin typeface="Times New Roman" pitchFamily="18" charset="0"/>
                <a:ea typeface="+mn-ea"/>
                <a:cs typeface="+mn-cs"/>
              </a:rPr>
              <a:t>SqlCommand</a:t>
            </a:r>
            <a:r>
              <a:rPr lang="en-CA" sz="1200" kern="1200" dirty="0">
                <a:solidFill>
                  <a:schemeClr val="tx1"/>
                </a:solidFill>
                <a:effectLst/>
                <a:latin typeface="Times New Roman" pitchFamily="18" charset="0"/>
                <a:ea typeface="+mn-ea"/>
                <a:cs typeface="+mn-cs"/>
              </a:rPr>
              <a:t> class.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first one </a:t>
            </a:r>
            <a:r>
              <a:rPr lang="en-CA" sz="1200" b="1" kern="1200" dirty="0">
                <a:solidFill>
                  <a:schemeClr val="tx1"/>
                </a:solidFill>
                <a:effectLst/>
                <a:latin typeface="Times New Roman" pitchFamily="18" charset="0"/>
                <a:ea typeface="+mn-ea"/>
                <a:cs typeface="+mn-cs"/>
              </a:rPr>
              <a:t>doesn't require arguments</a:t>
            </a:r>
            <a:r>
              <a:rPr lang="en-CA" sz="1200" kern="1200" dirty="0">
                <a:solidFill>
                  <a:schemeClr val="tx1"/>
                </a:solidFill>
                <a:effectLst/>
                <a:latin typeface="Times New Roman" pitchFamily="18" charset="0"/>
                <a:ea typeface="+mn-ea"/>
                <a:cs typeface="+mn-cs"/>
              </a:rPr>
              <a:t>. When you use this constructor, you must set the Connection property to the connection to be used by the command, and you must set the </a:t>
            </a:r>
            <a:r>
              <a:rPr lang="en-CA" sz="1200" kern="1200" dirty="0" err="1">
                <a:solidFill>
                  <a:schemeClr val="tx1"/>
                </a:solidFill>
                <a:effectLst/>
                <a:latin typeface="Times New Roman" pitchFamily="18" charset="0"/>
                <a:ea typeface="+mn-ea"/>
                <a:cs typeface="+mn-cs"/>
              </a:rPr>
              <a:t>CommandText</a:t>
            </a:r>
            <a:r>
              <a:rPr lang="en-CA" sz="1200" kern="1200" dirty="0">
                <a:solidFill>
                  <a:schemeClr val="tx1"/>
                </a:solidFill>
                <a:effectLst/>
                <a:latin typeface="Times New Roman" pitchFamily="18" charset="0"/>
                <a:ea typeface="+mn-ea"/>
                <a:cs typeface="+mn-cs"/>
              </a:rPr>
              <a:t> property to the text of the SQL statement before you execute the command. This is illustrated by the first example on slide 15.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second constructor </a:t>
            </a:r>
            <a:r>
              <a:rPr lang="en-CA" sz="1200" b="1" kern="1200" dirty="0">
                <a:solidFill>
                  <a:schemeClr val="tx1"/>
                </a:solidFill>
                <a:effectLst/>
                <a:latin typeface="Times New Roman" pitchFamily="18" charset="0"/>
                <a:ea typeface="+mn-ea"/>
                <a:cs typeface="+mn-cs"/>
              </a:rPr>
              <a:t>accepts the SQL command text as an argument</a:t>
            </a:r>
            <a:r>
              <a:rPr lang="en-CA" sz="1200" kern="1200" dirty="0">
                <a:solidFill>
                  <a:schemeClr val="tx1"/>
                </a:solidFill>
                <a:effectLst/>
                <a:latin typeface="Times New Roman" pitchFamily="18" charset="0"/>
                <a:ea typeface="+mn-ea"/>
                <a:cs typeface="+mn-cs"/>
              </a:rPr>
              <a:t>. Then, you just have to set the Connection property before you execute the command </a:t>
            </a:r>
          </a:p>
          <a:p>
            <a:endParaRPr lang="en-CA" sz="1200" kern="1200" dirty="0">
              <a:solidFill>
                <a:schemeClr val="tx1"/>
              </a:solidFill>
              <a:effectLst/>
              <a:latin typeface="Times New Roman" pitchFamily="18" charset="0"/>
              <a:ea typeface="+mn-ea"/>
              <a:cs typeface="+mn-cs"/>
            </a:endParaRPr>
          </a:p>
          <a:p>
            <a:r>
              <a:rPr lang="en-CA" sz="1200" kern="1200" dirty="0">
                <a:solidFill>
                  <a:schemeClr val="tx1"/>
                </a:solidFill>
                <a:effectLst/>
                <a:latin typeface="Times New Roman" pitchFamily="18" charset="0"/>
                <a:ea typeface="+mn-ea"/>
                <a:cs typeface="+mn-cs"/>
              </a:rPr>
              <a:t>The third constructor </a:t>
            </a:r>
            <a:r>
              <a:rPr lang="en-CA" sz="1200" b="1" kern="1200" dirty="0">
                <a:solidFill>
                  <a:schemeClr val="tx1"/>
                </a:solidFill>
                <a:effectLst/>
                <a:latin typeface="Times New Roman" pitchFamily="18" charset="0"/>
                <a:ea typeface="+mn-ea"/>
                <a:cs typeface="+mn-cs"/>
              </a:rPr>
              <a:t>accepts both the connection and the command text as arguments</a:t>
            </a:r>
            <a:r>
              <a:rPr lang="en-CA" sz="1200" kern="1200" dirty="0">
                <a:solidFill>
                  <a:schemeClr val="tx1"/>
                </a:solidFill>
                <a:effectLst/>
                <a:latin typeface="Times New Roman" pitchFamily="18" charset="0"/>
                <a:ea typeface="+mn-ea"/>
                <a:cs typeface="+mn-cs"/>
              </a:rPr>
              <a:t>. The second code example on slide</a:t>
            </a:r>
            <a:r>
              <a:rPr lang="en-CA" sz="1200" kern="1200" baseline="0" dirty="0">
                <a:solidFill>
                  <a:schemeClr val="tx1"/>
                </a:solidFill>
                <a:effectLst/>
                <a:latin typeface="Times New Roman" pitchFamily="18" charset="0"/>
                <a:ea typeface="+mn-ea"/>
                <a:cs typeface="+mn-cs"/>
              </a:rPr>
              <a:t> 15 </a:t>
            </a:r>
            <a:r>
              <a:rPr lang="en-CA" sz="1200" kern="1200" dirty="0">
                <a:solidFill>
                  <a:schemeClr val="tx1"/>
                </a:solidFill>
                <a:effectLst/>
                <a:latin typeface="Times New Roman" pitchFamily="18" charset="0"/>
                <a:ea typeface="+mn-ea"/>
                <a:cs typeface="+mn-cs"/>
              </a:rPr>
              <a:t>uses this constructor. </a:t>
            </a:r>
          </a:p>
          <a:p>
            <a:endParaRPr lang="nl-BE" altLang="nl-BE" dirty="0"/>
          </a:p>
        </p:txBody>
      </p:sp>
    </p:spTree>
    <p:extLst>
      <p:ext uri="{BB962C8B-B14F-4D97-AF65-F5344CB8AC3E}">
        <p14:creationId xmlns:p14="http://schemas.microsoft.com/office/powerpoint/2010/main" val="3354430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pic>
        <p:nvPicPr>
          <p:cNvPr id="4" name="Afbeelding 7" descr="beeld_geselecteerd.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9875" y="3373438"/>
            <a:ext cx="3838575"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fbeelding 8" descr="Macintosh HD:Users:nickdaenen:Desktop:logo_pxl.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675" y="390525"/>
            <a:ext cx="1420813"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kstvak 5"/>
          <p:cNvSpPr txBox="1">
            <a:spLocks noChangeArrowheads="1"/>
          </p:cNvSpPr>
          <p:nvPr/>
        </p:nvSpPr>
        <p:spPr bwMode="auto">
          <a:xfrm>
            <a:off x="542925" y="6057900"/>
            <a:ext cx="519588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defRPr/>
            </a:pPr>
            <a:r>
              <a:rPr lang="nl-NL" sz="1200"/>
              <a:t>Hogeschool PXL – Elfde-Liniestraat 24 – B-3500 Hasselt</a:t>
            </a:r>
          </a:p>
          <a:p>
            <a:pPr eaLnBrk="1" hangingPunct="1">
              <a:defRPr/>
            </a:pPr>
            <a:r>
              <a:rPr lang="nl-NL" sz="1200"/>
              <a:t>www.pxl.be - www.pxl.be/facebook</a:t>
            </a:r>
          </a:p>
          <a:p>
            <a:pPr eaLnBrk="1" hangingPunct="1">
              <a:defRPr/>
            </a:pPr>
            <a:endParaRPr lang="nl-NL"/>
          </a:p>
        </p:txBody>
      </p:sp>
      <p:pic>
        <p:nvPicPr>
          <p:cNvPr id="7" name="Afbeelding 10" descr="dehogeschoolmethetnetwerk.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763" y="5543550"/>
            <a:ext cx="2974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a:t>Klik om de stijl te bewerken</a:t>
            </a:r>
            <a:endParaRPr lang="nl-NL" dirty="0"/>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nl-NL" dirty="0"/>
          </a:p>
        </p:txBody>
      </p:sp>
      <p:sp>
        <p:nvSpPr>
          <p:cNvPr id="8" name="Tijdelijke aanduiding voor datum 3"/>
          <p:cNvSpPr>
            <a:spLocks noGrp="1"/>
          </p:cNvSpPr>
          <p:nvPr>
            <p:ph type="dt" sz="half" idx="10"/>
          </p:nvPr>
        </p:nvSpPr>
        <p:spPr>
          <a:xfrm>
            <a:off x="536575" y="6399213"/>
            <a:ext cx="1265238" cy="365125"/>
          </a:xfrm>
        </p:spPr>
        <p:txBody>
          <a:bodyPr/>
          <a:lstStyle>
            <a:lvl1pPr>
              <a:defRPr>
                <a:solidFill>
                  <a:schemeClr val="tx1"/>
                </a:solidFill>
              </a:defRPr>
            </a:lvl1pPr>
          </a:lstStyle>
          <a:p>
            <a:r>
              <a:rPr lang="en-US" altLang="nl-BE"/>
              <a:t>ADO.NET 4 C#, C6Murach’s JavaScript, C1</a:t>
            </a:r>
            <a:endParaRPr lang="en-US" altLang="nl-BE" sz="1200"/>
          </a:p>
        </p:txBody>
      </p:sp>
      <p:sp>
        <p:nvSpPr>
          <p:cNvPr id="9" name="Tijdelijke aanduiding voor dianummer 5"/>
          <p:cNvSpPr>
            <a:spLocks noGrp="1"/>
          </p:cNvSpPr>
          <p:nvPr>
            <p:ph type="sldNum" sz="quarter" idx="11"/>
          </p:nvPr>
        </p:nvSpPr>
        <p:spPr>
          <a:xfrm>
            <a:off x="3232150" y="6399213"/>
            <a:ext cx="2133600" cy="365125"/>
          </a:xfrm>
        </p:spPr>
        <p:txBody>
          <a:bodyPr/>
          <a:lstStyle>
            <a:lvl1pPr>
              <a:defRPr>
                <a:solidFill>
                  <a:schemeClr val="tx1"/>
                </a:solidFill>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137296003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solidFill>
                  <a:srgbClr val="FFFFFF"/>
                </a:solidFill>
              </a:defRPr>
            </a:lvl1pPr>
          </a:lstStyle>
          <a:p>
            <a:r>
              <a:rPr lang="en-US" altLang="nl-BE"/>
              <a:t>ADO.NET 4 C#, C6Murach’s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solidFill>
                  <a:srgbClr val="FFFFFF"/>
                </a:solidFill>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solidFill>
                  <a:srgbClr val="FFFFFF"/>
                </a:solidFill>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79013188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59492604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3"/>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65388792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4"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3"/>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6" name="Tijdelijke aanduiding voor voettekst 4"/>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7" name="Tijdelijke aanduiding voor dianummer 5"/>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17174585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pic>
        <p:nvPicPr>
          <p:cNvPr id="2" name="Afbeelding 7" descr="beeldslog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8963" y="0"/>
            <a:ext cx="5410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130771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solidFill>
                  <a:srgbClr val="FFFFFF"/>
                </a:solidFill>
              </a:defRPr>
            </a:lvl1pPr>
          </a:lstStyle>
          <a:p>
            <a:r>
              <a:rPr lang="en-US" altLang="nl-BE"/>
              <a:t>ADO.NET 4 C#, C6Murach’s JavaScript, C1</a:t>
            </a:r>
            <a:endParaRPr lang="en-US" altLang="nl-BE" sz="1200"/>
          </a:p>
        </p:txBody>
      </p:sp>
      <p:sp>
        <p:nvSpPr>
          <p:cNvPr id="5" name="Tijdelijke aanduiding voor voettekst 4"/>
          <p:cNvSpPr>
            <a:spLocks noGrp="1"/>
          </p:cNvSpPr>
          <p:nvPr>
            <p:ph type="ftr" sz="quarter" idx="11"/>
          </p:nvPr>
        </p:nvSpPr>
        <p:spPr/>
        <p:txBody>
          <a:bodyPr/>
          <a:lstStyle>
            <a:lvl1pPr>
              <a:defRPr>
                <a:solidFill>
                  <a:srgbClr val="FFFFFF"/>
                </a:solidFill>
              </a:defRPr>
            </a:lvl1pPr>
          </a:lstStyle>
          <a:p>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15489473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datum 4"/>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1304015165"/>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pic>
        <p:nvPicPr>
          <p:cNvPr id="7"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datum 6"/>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9" name="Tijdelijke aanduiding voor voettekst 7"/>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10" name="Tijdelijke aanduiding voor dianummer 8"/>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61351610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pic>
        <p:nvPicPr>
          <p:cNvPr id="3"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p:txBody>
          <a:bodyPr/>
          <a:lstStyle/>
          <a:p>
            <a:r>
              <a:rPr lang="nl-NL"/>
              <a:t>Klik om de stijl te bewerken</a:t>
            </a:r>
          </a:p>
        </p:txBody>
      </p:sp>
      <p:sp>
        <p:nvSpPr>
          <p:cNvPr id="4" name="Tijdelijke aanduiding voor datum 2"/>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5" name="Tijdelijke aanduiding voor voettekst 3"/>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6" name="Tijdelijke aanduiding voor dianummer 4"/>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48766086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2"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jdelijke aanduiding voor datum 1"/>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4" name="Tijdelijke aanduiding voor voettekst 2"/>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5" name="Tijdelijke aanduiding voor dianummer 3"/>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29210738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pic>
        <p:nvPicPr>
          <p:cNvPr id="5" name="Afbeelding 7" descr="Macintosh HD:Users:nickdaenen:Desktop:logo_pxl.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825" y="5837238"/>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6" name="Tijdelijke aanduiding voor datum 4"/>
          <p:cNvSpPr>
            <a:spLocks noGrp="1"/>
          </p:cNvSpPr>
          <p:nvPr>
            <p:ph type="dt" sz="half" idx="10"/>
          </p:nvPr>
        </p:nvSpPr>
        <p:spPr/>
        <p:txBody>
          <a:bodyPr/>
          <a:lstStyle>
            <a:lvl1pPr>
              <a:defRPr/>
            </a:lvl1pPr>
          </a:lstStyle>
          <a:p>
            <a:r>
              <a:rPr lang="en-US" altLang="nl-BE"/>
              <a:t>ADO.NET 4 C#, C6Murach’s JavaScript, C1</a:t>
            </a:r>
            <a:endParaRPr lang="en-US" altLang="nl-BE" sz="1200"/>
          </a:p>
        </p:txBody>
      </p:sp>
      <p:sp>
        <p:nvSpPr>
          <p:cNvPr id="7" name="Tijdelijke aanduiding voor voettekst 5"/>
          <p:cNvSpPr>
            <a:spLocks noGrp="1"/>
          </p:cNvSpPr>
          <p:nvPr>
            <p:ph type="ftr" sz="quarter" idx="11"/>
          </p:nvPr>
        </p:nvSpPr>
        <p:spPr/>
        <p:txBody>
          <a:bodyPr/>
          <a:lstStyle>
            <a:lvl1pPr>
              <a:defRPr/>
            </a:lvl1pPr>
          </a:lstStyle>
          <a:p>
            <a:r>
              <a:rPr lang="en-US" altLang="nl-BE"/>
              <a:t>© 2011, Mike Murach &amp; Associates, Inc.© 2009, Mike Murach &amp; Associates, Inc.</a:t>
            </a:r>
            <a:endParaRPr lang="en-US" altLang="nl-BE" sz="1400"/>
          </a:p>
        </p:txBody>
      </p:sp>
      <p:sp>
        <p:nvSpPr>
          <p:cNvPr id="8" name="Tijdelijke aanduiding voor dianummer 6"/>
          <p:cNvSpPr>
            <a:spLocks noGrp="1"/>
          </p:cNvSpPr>
          <p:nvPr>
            <p:ph type="sldNum" sz="quarter" idx="12"/>
          </p:nvPr>
        </p:nvSpPr>
        <p:spPr/>
        <p:txBody>
          <a:bodyPr/>
          <a:lstStyle>
            <a:lvl1pPr>
              <a:defRPr/>
            </a:lvl1pPr>
          </a:lstStyle>
          <a:p>
            <a:endParaRPr lang="en-US" altLang="nl-BE" sz="1400"/>
          </a:p>
          <a:p>
            <a:r>
              <a:rPr lang="en-US" altLang="nl-BE"/>
              <a:t>Slide </a:t>
            </a:r>
            <a:fld id="{728AF189-1B82-41DE-8315-9184E3873CB4}" type="slidenum">
              <a:rPr lang="en-US" altLang="nl-BE" smtClean="0"/>
              <a:pPr/>
              <a:t>‹nr.›</a:t>
            </a:fld>
            <a:endParaRPr lang="en-US" altLang="nl-BE"/>
          </a:p>
        </p:txBody>
      </p:sp>
    </p:spTree>
    <p:extLst>
      <p:ext uri="{BB962C8B-B14F-4D97-AF65-F5344CB8AC3E}">
        <p14:creationId xmlns:p14="http://schemas.microsoft.com/office/powerpoint/2010/main" val="374336545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nl-BE"/>
              <a:t>Titelstijl van model bewerken</a:t>
            </a:r>
            <a:endParaRPr lang="nl-NL" altLang="nl-BE"/>
          </a:p>
        </p:txBody>
      </p:sp>
      <p:sp>
        <p:nvSpPr>
          <p:cNvPr id="1027" name="Tijdelijke aanduiding voor tekst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nl-BE"/>
              <a:t>Klik om de tekststijl van het model te bewerken</a:t>
            </a:r>
          </a:p>
          <a:p>
            <a:pPr lvl="1"/>
            <a:r>
              <a:rPr lang="en-US" altLang="nl-BE"/>
              <a:t>Tweede niveau</a:t>
            </a:r>
          </a:p>
          <a:p>
            <a:pPr lvl="2"/>
            <a:r>
              <a:rPr lang="en-US" altLang="nl-BE"/>
              <a:t>Derde niveau</a:t>
            </a:r>
          </a:p>
          <a:p>
            <a:pPr lvl="3"/>
            <a:r>
              <a:rPr lang="en-US" altLang="nl-BE"/>
              <a:t>Vierde niveau</a:t>
            </a:r>
          </a:p>
          <a:p>
            <a:pPr lvl="4"/>
            <a:r>
              <a:rPr lang="en-US" altLang="nl-BE"/>
              <a:t>Vijfde niveau</a:t>
            </a:r>
            <a:endParaRPr lang="nl-NL" altLang="nl-BE"/>
          </a:p>
        </p:txBody>
      </p:sp>
      <p:sp>
        <p:nvSpPr>
          <p:cNvPr id="4" name="Tijdelijke aanduiding voor datum 3"/>
          <p:cNvSpPr>
            <a:spLocks noGrp="1"/>
          </p:cNvSpPr>
          <p:nvPr>
            <p:ph type="dt" sz="half" idx="2"/>
          </p:nvPr>
        </p:nvSpPr>
        <p:spPr>
          <a:xfrm>
            <a:off x="1325563" y="6356350"/>
            <a:ext cx="126523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r>
              <a:rPr lang="en-US" altLang="nl-BE"/>
              <a:t>ADO.NET 4 C#, C6Murach’s JavaScript, C1</a:t>
            </a:r>
            <a:endParaRPr lang="en-US" altLang="nl-BE" sz="1200"/>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r>
              <a:rPr lang="en-US" altLang="nl-BE"/>
              <a:t>© 2011, Mike Murach &amp; Associates, Inc.© 2009, Mike Murach &amp; Associates, Inc.</a:t>
            </a:r>
            <a:endParaRPr lang="en-US" altLang="nl-BE" sz="140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endParaRPr lang="en-US" altLang="nl-BE" sz="1400"/>
          </a:p>
          <a:p>
            <a:r>
              <a:rPr lang="en-US" altLang="nl-BE"/>
              <a:t>Slide </a:t>
            </a:r>
            <a:fld id="{728AF189-1B82-41DE-8315-9184E3873CB4}" type="slidenum">
              <a:rPr lang="en-US" altLang="nl-BE" smtClean="0"/>
              <a:pPr/>
              <a:t>‹nr.›</a:t>
            </a:fld>
            <a:endParaRPr lang="en-US" altLang="nl-BE"/>
          </a:p>
        </p:txBody>
      </p:sp>
      <p:sp>
        <p:nvSpPr>
          <p:cNvPr id="7" name="Rechthoek 6"/>
          <p:cNvSpPr/>
          <p:nvPr/>
        </p:nvSpPr>
        <p:spPr>
          <a:xfrm>
            <a:off x="0" y="6681788"/>
            <a:ext cx="9144000" cy="180975"/>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nl-NL"/>
          </a:p>
        </p:txBody>
      </p:sp>
    </p:spTree>
    <p:extLst>
      <p:ext uri="{BB962C8B-B14F-4D97-AF65-F5344CB8AC3E}">
        <p14:creationId xmlns:p14="http://schemas.microsoft.com/office/powerpoint/2010/main" val="382003469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p:txStyles>
    <p:title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14.e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Microsoft_Word_97_-_2003_Document.doc"/></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el 1"/>
          <p:cNvSpPr>
            <a:spLocks noGrp="1"/>
          </p:cNvSpPr>
          <p:nvPr>
            <p:ph type="ctrTitle"/>
          </p:nvPr>
        </p:nvSpPr>
        <p:spPr>
          <a:xfrm>
            <a:off x="531813" y="1903413"/>
            <a:ext cx="7772400" cy="1470025"/>
          </a:xfrm>
        </p:spPr>
        <p:txBody>
          <a:bodyPr/>
          <a:lstStyle/>
          <a:p>
            <a:r>
              <a:rPr lang="en-US" dirty="0"/>
              <a:t>How to work with connections, commands, and data readers (Connected Data Architecture)</a:t>
            </a:r>
            <a:endParaRPr lang="nl-BE" dirty="0"/>
          </a:p>
        </p:txBody>
      </p:sp>
      <p:sp>
        <p:nvSpPr>
          <p:cNvPr id="97283" name="Subtitel 2"/>
          <p:cNvSpPr>
            <a:spLocks noGrp="1"/>
          </p:cNvSpPr>
          <p:nvPr>
            <p:ph type="subTitle" idx="1"/>
          </p:nvPr>
        </p:nvSpPr>
        <p:spPr>
          <a:xfrm>
            <a:off x="542925" y="3876675"/>
            <a:ext cx="4806950" cy="1136650"/>
          </a:xfrm>
        </p:spPr>
        <p:txBody>
          <a:bodyPr/>
          <a:lstStyle/>
          <a:p>
            <a:pPr eaLnBrk="1" hangingPunct="1"/>
            <a:endParaRPr lang="nl-BE" altLang="nl-BE"/>
          </a:p>
        </p:txBody>
      </p:sp>
    </p:spTree>
    <p:extLst>
      <p:ext uri="{BB962C8B-B14F-4D97-AF65-F5344CB8AC3E}">
        <p14:creationId xmlns:p14="http://schemas.microsoft.com/office/powerpoint/2010/main" val="51019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33400" y="457200"/>
            <a:ext cx="8458200" cy="430887"/>
          </a:xfrm>
          <a:prstGeom prst="rect">
            <a:avLst/>
          </a:prstGeom>
        </p:spPr>
        <p:txBody>
          <a:bodyPr wrap="square">
            <a:spAutoFit/>
          </a:bodyPr>
          <a:lstStyle/>
          <a:p>
            <a:pPr>
              <a:spcAft>
                <a:spcPts val="600"/>
              </a:spcAft>
            </a:pPr>
            <a:r>
              <a:rPr lang="en-US" sz="2200" b="1" dirty="0">
                <a:solidFill>
                  <a:srgbClr val="00B050"/>
                </a:solidFill>
                <a:effectLst/>
                <a:latin typeface="+mj-lt"/>
                <a:ea typeface="Times New Roman" panose="02020603050405020304" pitchFamily="18" charset="0"/>
                <a:cs typeface="Times New Roman" panose="02020603050405020304" pitchFamily="18" charset="0"/>
              </a:rPr>
              <a:t>Code that creates a connection string using a connection string builder</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533400" y="921539"/>
            <a:ext cx="8305800" cy="1477328"/>
          </a:xfrm>
          <a:prstGeom prst="rect">
            <a:avLst/>
          </a:prstGeom>
        </p:spPr>
        <p:txBody>
          <a:bodyPr wrap="square">
            <a:spAutoFit/>
          </a:bodyPr>
          <a:lstStyle/>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SqlConnectionStringBuilder</a:t>
            </a:r>
            <a:r>
              <a:rPr lang="en-US" sz="1800" b="1" dirty="0">
                <a:effectLst/>
                <a:latin typeface="+mn-lt"/>
                <a:ea typeface="Times New Roman" panose="02020603050405020304" pitchFamily="18" charset="0"/>
                <a:cs typeface="Times New Roman" panose="02020603050405020304" pitchFamily="18" charset="0"/>
              </a:rPr>
              <a:t> builder =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new </a:t>
            </a:r>
            <a:r>
              <a:rPr lang="en-US" sz="1800" b="1" dirty="0" err="1">
                <a:effectLst/>
                <a:highlight>
                  <a:srgbClr val="FFFF00"/>
                </a:highlight>
                <a:latin typeface="+mn-lt"/>
                <a:ea typeface="Times New Roman" panose="02020603050405020304" pitchFamily="18" charset="0"/>
                <a:cs typeface="Times New Roman" panose="02020603050405020304" pitchFamily="18" charset="0"/>
              </a:rPr>
              <a:t>SqlConnectionStringBuilder</a:t>
            </a:r>
            <a:r>
              <a:rPr lang="en-US" sz="1800" b="1" dirty="0">
                <a:effectLst/>
                <a:highlight>
                  <a:srgbClr val="FFFF00"/>
                </a:highlight>
                <a:latin typeface="+mn-lt"/>
                <a:ea typeface="Times New Roman" panose="02020603050405020304" pitchFamily="18" charset="0"/>
                <a:cs typeface="Times New Roman" panose="02020603050405020304" pitchFamily="18" charset="0"/>
              </a:rPr>
              <a:t>()</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builder.DataSource</a:t>
            </a:r>
            <a:r>
              <a:rPr lang="en-US" sz="1800" b="1" dirty="0">
                <a:effectLst/>
                <a:latin typeface="+mn-lt"/>
                <a:ea typeface="Times New Roman" panose="02020603050405020304" pitchFamily="18" charset="0"/>
                <a:cs typeface="Times New Roman" panose="02020603050405020304" pitchFamily="18" charset="0"/>
              </a:rPr>
              <a:t> = “(</a:t>
            </a:r>
            <a:r>
              <a:rPr lang="en-US" sz="1800" b="1" dirty="0" err="1">
                <a:effectLst/>
                <a:latin typeface="+mn-lt"/>
                <a:ea typeface="Times New Roman" panose="02020603050405020304" pitchFamily="18" charset="0"/>
                <a:cs typeface="Times New Roman" panose="02020603050405020304" pitchFamily="18" charset="0"/>
              </a:rPr>
              <a:t>localdb</a:t>
            </a:r>
            <a:r>
              <a:rPr lang="en-US" sz="1800" b="1" dirty="0">
                <a:effectLst/>
                <a:latin typeface="+mn-lt"/>
                <a:ea typeface="Times New Roman" panose="02020603050405020304" pitchFamily="18" charset="0"/>
                <a:cs typeface="Times New Roman" panose="02020603050405020304" pitchFamily="18" charset="0"/>
              </a:rPr>
              <a:t>)\\</a:t>
            </a:r>
            <a:r>
              <a:rPr lang="en-US" sz="1800" b="1" dirty="0" err="1">
                <a:effectLst/>
                <a:latin typeface="+mn-lt"/>
                <a:ea typeface="Times New Roman" panose="02020603050405020304" pitchFamily="18" charset="0"/>
                <a:cs typeface="Times New Roman" panose="02020603050405020304" pitchFamily="18" charset="0"/>
              </a:rPr>
              <a:t>mssqllocaldb</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builder.InitialCatalog</a:t>
            </a:r>
            <a:r>
              <a:rPr lang="en-US" sz="1800" b="1" dirty="0">
                <a:effectLst/>
                <a:latin typeface="+mn-lt"/>
                <a:ea typeface="Times New Roman" panose="02020603050405020304" pitchFamily="18" charset="0"/>
                <a:cs typeface="Times New Roman" panose="02020603050405020304" pitchFamily="18" charset="0"/>
              </a:rPr>
              <a:t> = "Payables";</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builder.IntegratedSecurity</a:t>
            </a:r>
            <a:r>
              <a:rPr lang="en-US" sz="1800" b="1" dirty="0">
                <a:effectLst/>
                <a:latin typeface="+mn-lt"/>
                <a:ea typeface="Times New Roman" panose="02020603050405020304" pitchFamily="18" charset="0"/>
                <a:cs typeface="Times New Roman" panose="02020603050405020304" pitchFamily="18" charset="0"/>
              </a:rPr>
              <a:t> = true;</a:t>
            </a:r>
            <a:endParaRPr lang="nl-BE" sz="1800" b="1" dirty="0">
              <a:effectLst/>
              <a:latin typeface="+mn-lt"/>
              <a:ea typeface="Times New Roman" panose="02020603050405020304" pitchFamily="18" charset="0"/>
              <a:cs typeface="Times New Roman" panose="02020603050405020304" pitchFamily="18" charset="0"/>
            </a:endParaRPr>
          </a:p>
        </p:txBody>
      </p:sp>
      <p:sp>
        <p:nvSpPr>
          <p:cNvPr id="7" name="Rechthoek 6"/>
          <p:cNvSpPr/>
          <p:nvPr/>
        </p:nvSpPr>
        <p:spPr>
          <a:xfrm>
            <a:off x="533400" y="2432319"/>
            <a:ext cx="8305800" cy="430887"/>
          </a:xfrm>
          <a:prstGeom prst="rect">
            <a:avLst/>
          </a:prstGeom>
        </p:spPr>
        <p:txBody>
          <a:bodyPr wrap="square">
            <a:spAutoFit/>
          </a:bodyPr>
          <a:lstStyle/>
          <a:p>
            <a:pPr>
              <a:spcBef>
                <a:spcPts val="1200"/>
              </a:spcBef>
              <a:spcAft>
                <a:spcPts val="600"/>
              </a:spcAft>
            </a:pPr>
            <a:r>
              <a:rPr lang="en-US" sz="22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Code that uses the connection string  to create a connection</a:t>
            </a:r>
            <a:endParaRPr lang="nl-BE" sz="2200" b="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8" name="Rechthoek 7"/>
          <p:cNvSpPr/>
          <p:nvPr/>
        </p:nvSpPr>
        <p:spPr>
          <a:xfrm>
            <a:off x="533400" y="2863206"/>
            <a:ext cx="7010400" cy="646331"/>
          </a:xfrm>
          <a:prstGeom prst="rect">
            <a:avLst/>
          </a:prstGeom>
        </p:spPr>
        <p:txBody>
          <a:bodyPr wrap="square">
            <a:spAutoFit/>
          </a:bodyPr>
          <a:lstStyle/>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 connection =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new </a:t>
            </a: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a:t>
            </a:r>
            <a:r>
              <a:rPr lang="en-US" sz="1800" b="1" dirty="0" err="1">
                <a:effectLst/>
                <a:latin typeface="+mn-lt"/>
                <a:ea typeface="Times New Roman" panose="02020603050405020304" pitchFamily="18" charset="0"/>
                <a:cs typeface="Times New Roman" panose="02020603050405020304" pitchFamily="18" charset="0"/>
              </a:rPr>
              <a:t>builder.ConnectionString</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p:txBody>
      </p:sp>
      <p:sp>
        <p:nvSpPr>
          <p:cNvPr id="9" name="Rechthoek 8"/>
          <p:cNvSpPr/>
          <p:nvPr/>
        </p:nvSpPr>
        <p:spPr>
          <a:xfrm>
            <a:off x="533400" y="3546226"/>
            <a:ext cx="8305800" cy="430887"/>
          </a:xfrm>
          <a:prstGeom prst="rect">
            <a:avLst/>
          </a:prstGeom>
        </p:spPr>
        <p:txBody>
          <a:bodyPr wrap="square">
            <a:spAutoFit/>
          </a:bodyPr>
          <a:lstStyle/>
          <a:p>
            <a:r>
              <a:rPr lang="en-US" sz="2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Code that creates a connection in a using block</a:t>
            </a:r>
            <a:endParaRPr lang="nl-BE" sz="2200" dirty="0"/>
          </a:p>
        </p:txBody>
      </p:sp>
      <p:sp>
        <p:nvSpPr>
          <p:cNvPr id="10" name="Rechthoek 9"/>
          <p:cNvSpPr/>
          <p:nvPr/>
        </p:nvSpPr>
        <p:spPr>
          <a:xfrm>
            <a:off x="533400" y="3429000"/>
            <a:ext cx="6781800" cy="2323713"/>
          </a:xfrm>
          <a:prstGeom prst="rect">
            <a:avLst/>
          </a:prstGeom>
        </p:spPr>
        <p:txBody>
          <a:bodyPr wrap="square">
            <a:spAutoFit/>
          </a:bodyPr>
          <a:lstStyle/>
          <a:p>
            <a:pPr>
              <a:spcBef>
                <a:spcPts val="1200"/>
              </a:spcBef>
              <a:spcAft>
                <a:spcPts val="600"/>
              </a:spcAft>
            </a:pPr>
            <a:r>
              <a:rPr lang="en-US" sz="3200" b="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nl-BE" sz="4400" b="1"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using (</a:t>
            </a: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 connection =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new </a:t>
            </a: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a:t>
            </a:r>
            <a:r>
              <a:rPr lang="en-US" sz="1800" b="1" dirty="0" err="1">
                <a:effectLst/>
                <a:latin typeface="+mn-lt"/>
                <a:ea typeface="Times New Roman" panose="02020603050405020304" pitchFamily="18" charset="0"/>
                <a:cs typeface="Times New Roman" panose="02020603050405020304" pitchFamily="18" charset="0"/>
              </a:rPr>
              <a:t>connectionString</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a:t>
            </a:r>
            <a:r>
              <a:rPr lang="en-US" sz="1800" b="1" dirty="0" err="1">
                <a:effectLst/>
                <a:latin typeface="+mn-lt"/>
                <a:ea typeface="Times New Roman" panose="02020603050405020304" pitchFamily="18" charset="0"/>
                <a:cs typeface="Times New Roman" panose="02020603050405020304" pitchFamily="18" charset="0"/>
              </a:rPr>
              <a:t>connection.Open</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ianumm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11</a:t>
            </a:fld>
            <a:endParaRPr lang="en-US" altLang="nl-BE"/>
          </a:p>
        </p:txBody>
      </p:sp>
      <p:sp>
        <p:nvSpPr>
          <p:cNvPr id="5" name="Rechthoek 4"/>
          <p:cNvSpPr/>
          <p:nvPr/>
        </p:nvSpPr>
        <p:spPr>
          <a:xfrm>
            <a:off x="533400" y="457200"/>
            <a:ext cx="8458200" cy="430887"/>
          </a:xfrm>
          <a:prstGeom prst="rect">
            <a:avLst/>
          </a:prstGeom>
        </p:spPr>
        <p:txBody>
          <a:bodyPr wrap="square">
            <a:spAutoFit/>
          </a:bodyPr>
          <a:lstStyle/>
          <a:p>
            <a:pPr>
              <a:spcAft>
                <a:spcPts val="600"/>
              </a:spcAft>
            </a:pPr>
            <a:r>
              <a:rPr lang="en-US" sz="2200" b="1" dirty="0">
                <a:solidFill>
                  <a:srgbClr val="00B050"/>
                </a:solidFill>
                <a:effectLst/>
                <a:latin typeface="+mj-lt"/>
                <a:ea typeface="Times New Roman" panose="02020603050405020304" pitchFamily="18" charset="0"/>
                <a:cs typeface="Times New Roman" panose="02020603050405020304" pitchFamily="18" charset="0"/>
              </a:rPr>
              <a:t>Code that reads the connection string from the </a:t>
            </a:r>
            <a:r>
              <a:rPr lang="en-US" sz="2200" b="1" dirty="0" err="1">
                <a:solidFill>
                  <a:srgbClr val="00B050"/>
                </a:solidFill>
                <a:effectLst/>
                <a:latin typeface="+mj-lt"/>
                <a:ea typeface="Times New Roman" panose="02020603050405020304" pitchFamily="18" charset="0"/>
                <a:cs typeface="Times New Roman" panose="02020603050405020304" pitchFamily="18" charset="0"/>
              </a:rPr>
              <a:t>app.config</a:t>
            </a:r>
            <a:r>
              <a:rPr lang="en-US" sz="2200" b="1" dirty="0">
                <a:solidFill>
                  <a:srgbClr val="00B050"/>
                </a:solidFill>
                <a:effectLst/>
                <a:latin typeface="+mj-lt"/>
                <a:ea typeface="Times New Roman" panose="02020603050405020304" pitchFamily="18" charset="0"/>
                <a:cs typeface="Times New Roman" panose="02020603050405020304" pitchFamily="18" charset="0"/>
              </a:rPr>
              <a:t> file</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
        <p:nvSpPr>
          <p:cNvPr id="11" name="Rechthoek 10"/>
          <p:cNvSpPr/>
          <p:nvPr/>
        </p:nvSpPr>
        <p:spPr>
          <a:xfrm>
            <a:off x="228600" y="4897203"/>
            <a:ext cx="8915400" cy="923330"/>
          </a:xfrm>
          <a:prstGeom prst="rect">
            <a:avLst/>
          </a:prstGeom>
        </p:spPr>
        <p:txBody>
          <a:bodyPr wrap="square">
            <a:spAutoFit/>
          </a:bodyPr>
          <a:lstStyle/>
          <a:p>
            <a:pPr>
              <a:spcAft>
                <a:spcPts val="0"/>
              </a:spcAft>
              <a:tabLst>
                <a:tab pos="6515100" algn="l"/>
              </a:tabLst>
            </a:pPr>
            <a:r>
              <a:rPr lang="nl-BE" sz="1800" b="1" dirty="0">
                <a:latin typeface="+mj-lt"/>
                <a:ea typeface="Times New Roman" panose="02020603050405020304" pitchFamily="18" charset="0"/>
                <a:cs typeface="Times New Roman" panose="02020603050405020304" pitchFamily="18" charset="0"/>
              </a:rPr>
              <a:t>string </a:t>
            </a:r>
            <a:r>
              <a:rPr lang="en-US" sz="1800" b="1" dirty="0" err="1">
                <a:ea typeface="Times New Roman" panose="02020603050405020304" pitchFamily="18" charset="0"/>
                <a:cs typeface="Times New Roman" panose="02020603050405020304" pitchFamily="18" charset="0"/>
              </a:rPr>
              <a:t>connectionString</a:t>
            </a:r>
            <a:r>
              <a:rPr lang="en-US" sz="1800" b="1" dirty="0">
                <a:ea typeface="Times New Roman" panose="02020603050405020304" pitchFamily="18" charset="0"/>
                <a:cs typeface="Times New Roman" panose="02020603050405020304" pitchFamily="18" charset="0"/>
              </a:rPr>
              <a:t> </a:t>
            </a:r>
            <a:r>
              <a:rPr lang="nl-BE" sz="1800" b="1" dirty="0">
                <a:latin typeface="+mj-lt"/>
                <a:ea typeface="Times New Roman" panose="02020603050405020304" pitchFamily="18" charset="0"/>
                <a:cs typeface="Times New Roman" panose="02020603050405020304" pitchFamily="18" charset="0"/>
              </a:rPr>
              <a:t>= </a:t>
            </a:r>
            <a:r>
              <a:rPr lang="nl-BE" sz="1800" b="1" dirty="0" err="1">
                <a:latin typeface="+mj-lt"/>
                <a:ea typeface="Times New Roman" panose="02020603050405020304" pitchFamily="18" charset="0"/>
                <a:cs typeface="Times New Roman" panose="02020603050405020304" pitchFamily="18" charset="0"/>
              </a:rPr>
              <a:t>System.Configuration</a:t>
            </a:r>
            <a:r>
              <a:rPr lang="nl-BE" sz="1800" b="1" dirty="0">
                <a:latin typeface="+mj-lt"/>
                <a:ea typeface="Times New Roman" panose="02020603050405020304" pitchFamily="18" charset="0"/>
                <a:cs typeface="Times New Roman" panose="02020603050405020304" pitchFamily="18" charset="0"/>
              </a:rPr>
              <a:t>.</a:t>
            </a:r>
            <a:r>
              <a:rPr lang="nl-BE" sz="1800" dirty="0"/>
              <a:t> </a:t>
            </a:r>
            <a:r>
              <a:rPr lang="nl-BE" sz="1800" b="1" dirty="0" err="1">
                <a:latin typeface="+mj-lt"/>
                <a:ea typeface="Times New Roman" panose="02020603050405020304" pitchFamily="18" charset="0"/>
                <a:cs typeface="Times New Roman" panose="02020603050405020304" pitchFamily="18" charset="0"/>
              </a:rPr>
              <a:t>ConfigurationManager.ConnectionStrings</a:t>
            </a:r>
            <a:r>
              <a:rPr lang="nl-BE" sz="1800" b="1" dirty="0">
                <a:latin typeface="+mj-lt"/>
                <a:ea typeface="Times New Roman" panose="02020603050405020304" pitchFamily="18" charset="0"/>
                <a:cs typeface="Times New Roman" panose="02020603050405020304" pitchFamily="18" charset="0"/>
              </a:rPr>
              <a:t>["</a:t>
            </a:r>
            <a:r>
              <a:rPr lang="nl-BE" sz="1800" b="1" dirty="0" err="1">
                <a:latin typeface="+mj-lt"/>
                <a:ea typeface="Times New Roman" panose="02020603050405020304" pitchFamily="18" charset="0"/>
                <a:cs typeface="Times New Roman" panose="02020603050405020304" pitchFamily="18" charset="0"/>
              </a:rPr>
              <a:t>PayablesConnectionString</a:t>
            </a:r>
            <a:r>
              <a:rPr lang="nl-BE" sz="1800" b="1" dirty="0">
                <a:latin typeface="+mj-lt"/>
                <a:ea typeface="Times New Roman" panose="02020603050405020304" pitchFamily="18" charset="0"/>
                <a:cs typeface="Times New Roman" panose="02020603050405020304" pitchFamily="18" charset="0"/>
              </a:rPr>
              <a:t>"].</a:t>
            </a:r>
            <a:r>
              <a:rPr lang="nl-BE" sz="1800" b="1" dirty="0" err="1">
                <a:latin typeface="+mj-lt"/>
                <a:ea typeface="Times New Roman" panose="02020603050405020304" pitchFamily="18" charset="0"/>
                <a:cs typeface="Times New Roman" panose="02020603050405020304" pitchFamily="18" charset="0"/>
              </a:rPr>
              <a:t>ConnectionString</a:t>
            </a:r>
            <a:r>
              <a:rPr lang="nl-BE" sz="1800" b="1" dirty="0">
                <a:latin typeface="+mj-lt"/>
                <a:ea typeface="Times New Roman" panose="02020603050405020304" pitchFamily="18" charset="0"/>
                <a:cs typeface="Times New Roman" panose="02020603050405020304" pitchFamily="18" charset="0"/>
              </a:rPr>
              <a:t>;</a:t>
            </a:r>
          </a:p>
          <a:p>
            <a:pPr>
              <a:spcAft>
                <a:spcPts val="0"/>
              </a:spcAft>
              <a:tabLst>
                <a:tab pos="6515100" algn="l"/>
              </a:tabLst>
            </a:pPr>
            <a:r>
              <a:rPr lang="nl-BE" sz="1800" b="1" dirty="0">
                <a:effectLst/>
                <a:latin typeface="+mj-lt"/>
                <a:ea typeface="Times New Roman" panose="02020603050405020304" pitchFamily="18" charset="0"/>
                <a:cs typeface="Times New Roman" panose="02020603050405020304" pitchFamily="18" charset="0"/>
              </a:rPr>
              <a:t>…</a:t>
            </a:r>
          </a:p>
        </p:txBody>
      </p:sp>
      <p:sp>
        <p:nvSpPr>
          <p:cNvPr id="12" name="Rechthoek 11"/>
          <p:cNvSpPr/>
          <p:nvPr/>
        </p:nvSpPr>
        <p:spPr>
          <a:xfrm>
            <a:off x="548922" y="958600"/>
            <a:ext cx="8458200" cy="430887"/>
          </a:xfrm>
          <a:prstGeom prst="rect">
            <a:avLst/>
          </a:prstGeom>
        </p:spPr>
        <p:txBody>
          <a:bodyPr wrap="square">
            <a:spAutoFit/>
          </a:bodyPr>
          <a:lstStyle/>
          <a:p>
            <a:pPr>
              <a:spcAft>
                <a:spcPts val="600"/>
              </a:spcAft>
            </a:pPr>
            <a:r>
              <a:rPr lang="en-US" sz="2200" b="1" dirty="0" err="1">
                <a:solidFill>
                  <a:srgbClr val="00B050"/>
                </a:solidFill>
                <a:effectLst/>
                <a:latin typeface="+mj-lt"/>
                <a:ea typeface="Times New Roman" panose="02020603050405020304" pitchFamily="18" charset="0"/>
                <a:cs typeface="Times New Roman" panose="02020603050405020304" pitchFamily="18" charset="0"/>
              </a:rPr>
              <a:t>app.config</a:t>
            </a:r>
            <a:r>
              <a:rPr lang="en-US" sz="2200" b="1" dirty="0">
                <a:solidFill>
                  <a:srgbClr val="00B050"/>
                </a:solidFill>
                <a:effectLst/>
                <a:latin typeface="+mj-lt"/>
                <a:ea typeface="Times New Roman" panose="02020603050405020304" pitchFamily="18" charset="0"/>
                <a:cs typeface="Times New Roman" panose="02020603050405020304" pitchFamily="18" charset="0"/>
              </a:rPr>
              <a:t> </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
        <p:nvSpPr>
          <p:cNvPr id="13" name="Rechthoek 12"/>
          <p:cNvSpPr/>
          <p:nvPr/>
        </p:nvSpPr>
        <p:spPr>
          <a:xfrm>
            <a:off x="571500" y="1384711"/>
            <a:ext cx="8001000" cy="3139321"/>
          </a:xfrm>
          <a:prstGeom prst="rect">
            <a:avLst/>
          </a:prstGeom>
        </p:spPr>
        <p:txBody>
          <a:bodyPr wrap="square">
            <a:spAutoFit/>
          </a:bodyPr>
          <a:lstStyle/>
          <a:p>
            <a:pPr>
              <a:spcAft>
                <a:spcPts val="0"/>
              </a:spcAft>
              <a:tabLst>
                <a:tab pos="6515100" algn="l"/>
              </a:tabLst>
            </a:pPr>
            <a:r>
              <a:rPr lang="nl-BE" sz="1800" b="1" dirty="0">
                <a:latin typeface="+mj-lt"/>
                <a:ea typeface="Times New Roman" panose="02020603050405020304" pitchFamily="18" charset="0"/>
                <a:cs typeface="Times New Roman" panose="02020603050405020304" pitchFamily="18" charset="0"/>
              </a:rPr>
              <a:t>&lt;</a:t>
            </a:r>
            <a:r>
              <a:rPr lang="nl-BE" sz="1800" b="1" dirty="0" err="1">
                <a:latin typeface="+mj-lt"/>
                <a:ea typeface="Times New Roman" panose="02020603050405020304" pitchFamily="18" charset="0"/>
                <a:cs typeface="Times New Roman" panose="02020603050405020304" pitchFamily="18" charset="0"/>
              </a:rPr>
              <a:t>configuration</a:t>
            </a:r>
            <a:r>
              <a:rPr lang="nl-BE" sz="1800" b="1" dirty="0">
                <a:latin typeface="+mj-lt"/>
                <a:ea typeface="Times New Roman" panose="02020603050405020304" pitchFamily="18" charset="0"/>
                <a:cs typeface="Times New Roman" panose="02020603050405020304" pitchFamily="18" charset="0"/>
              </a:rPr>
              <a:t>&gt;</a:t>
            </a:r>
            <a:br>
              <a:rPr lang="nl-BE" sz="1800" b="1" dirty="0">
                <a:latin typeface="+mj-lt"/>
                <a:ea typeface="Times New Roman" panose="02020603050405020304" pitchFamily="18" charset="0"/>
                <a:cs typeface="Times New Roman" panose="02020603050405020304" pitchFamily="18" charset="0"/>
              </a:rPr>
            </a:br>
            <a:r>
              <a:rPr lang="nl-BE" sz="1800" b="1" dirty="0">
                <a:latin typeface="+mj-lt"/>
                <a:ea typeface="Times New Roman" panose="02020603050405020304" pitchFamily="18" charset="0"/>
                <a:cs typeface="Times New Roman" panose="02020603050405020304" pitchFamily="18" charset="0"/>
              </a:rPr>
              <a:t>…</a:t>
            </a:r>
            <a:br>
              <a:rPr lang="nl-BE" sz="1800" b="1" dirty="0">
                <a:latin typeface="+mj-lt"/>
                <a:ea typeface="Times New Roman" panose="02020603050405020304" pitchFamily="18" charset="0"/>
                <a:cs typeface="Times New Roman" panose="02020603050405020304" pitchFamily="18" charset="0"/>
              </a:rPr>
            </a:br>
            <a:r>
              <a:rPr lang="nl-BE" sz="1800" b="1" dirty="0">
                <a:latin typeface="+mj-lt"/>
                <a:ea typeface="Times New Roman" panose="02020603050405020304" pitchFamily="18" charset="0"/>
                <a:cs typeface="Times New Roman" panose="02020603050405020304" pitchFamily="18" charset="0"/>
              </a:rPr>
              <a:t>&lt;</a:t>
            </a:r>
            <a:r>
              <a:rPr lang="nl-BE" sz="1800" b="1" dirty="0" err="1">
                <a:latin typeface="+mj-lt"/>
                <a:ea typeface="Times New Roman" panose="02020603050405020304" pitchFamily="18" charset="0"/>
                <a:cs typeface="Times New Roman" panose="02020603050405020304" pitchFamily="18" charset="0"/>
              </a:rPr>
              <a:t>connectionStrings</a:t>
            </a:r>
            <a:r>
              <a:rPr lang="nl-BE" sz="1800" b="1" dirty="0">
                <a:latin typeface="+mj-lt"/>
                <a:ea typeface="Times New Roman" panose="02020603050405020304" pitchFamily="18" charset="0"/>
                <a:cs typeface="Times New Roman" panose="02020603050405020304" pitchFamily="18" charset="0"/>
              </a:rPr>
              <a:t>&gt;</a:t>
            </a:r>
          </a:p>
          <a:p>
            <a:pPr lvl="1">
              <a:spcAft>
                <a:spcPts val="0"/>
              </a:spcAft>
              <a:tabLst>
                <a:tab pos="6515100" algn="l"/>
              </a:tabLst>
            </a:pPr>
            <a:r>
              <a:rPr lang="en-US" sz="1800" b="1" dirty="0">
                <a:latin typeface="+mj-lt"/>
                <a:ea typeface="Times New Roman" panose="02020603050405020304" pitchFamily="18" charset="0"/>
                <a:cs typeface="Times New Roman" panose="02020603050405020304" pitchFamily="18" charset="0"/>
              </a:rPr>
              <a:t>    &lt;add name="</a:t>
            </a:r>
            <a:r>
              <a:rPr lang="en-US" sz="1800" b="1" dirty="0" err="1">
                <a:latin typeface="+mj-lt"/>
                <a:ea typeface="Times New Roman" panose="02020603050405020304" pitchFamily="18" charset="0"/>
                <a:cs typeface="Times New Roman" panose="02020603050405020304" pitchFamily="18" charset="0"/>
              </a:rPr>
              <a:t>PayablesConnectionString</a:t>
            </a:r>
            <a:r>
              <a:rPr lang="en-US" sz="1800" b="1" dirty="0">
                <a:latin typeface="+mj-lt"/>
                <a:ea typeface="Times New Roman" panose="02020603050405020304" pitchFamily="18" charset="0"/>
                <a:cs typeface="Times New Roman" panose="02020603050405020304" pitchFamily="18" charset="0"/>
              </a:rPr>
              <a:t>" </a:t>
            </a:r>
            <a:r>
              <a:rPr lang="en-US" sz="1800" b="1" dirty="0" err="1">
                <a:latin typeface="+mj-lt"/>
                <a:ea typeface="Times New Roman" panose="02020603050405020304" pitchFamily="18" charset="0"/>
                <a:cs typeface="Times New Roman" panose="02020603050405020304" pitchFamily="18" charset="0"/>
              </a:rPr>
              <a:t>connectionString</a:t>
            </a:r>
            <a:r>
              <a:rPr lang="en-US" sz="1800" b="1" dirty="0">
                <a:latin typeface="+mj-lt"/>
                <a:ea typeface="Times New Roman" panose="02020603050405020304" pitchFamily="18" charset="0"/>
                <a:cs typeface="Times New Roman" panose="02020603050405020304" pitchFamily="18" charset="0"/>
              </a:rPr>
              <a:t>="Data Source=(</a:t>
            </a:r>
            <a:r>
              <a:rPr lang="en-US" sz="1800" b="1" dirty="0" err="1">
                <a:latin typeface="+mj-lt"/>
                <a:ea typeface="Times New Roman" panose="02020603050405020304" pitchFamily="18" charset="0"/>
                <a:cs typeface="Times New Roman" panose="02020603050405020304" pitchFamily="18" charset="0"/>
              </a:rPr>
              <a:t>localdb</a:t>
            </a:r>
            <a:r>
              <a:rPr lang="en-US" sz="1800" b="1" dirty="0">
                <a:latin typeface="+mj-lt"/>
                <a:ea typeface="Times New Roman" panose="02020603050405020304" pitchFamily="18" charset="0"/>
                <a:cs typeface="Times New Roman" panose="02020603050405020304" pitchFamily="18" charset="0"/>
              </a:rPr>
              <a:t>)\</a:t>
            </a:r>
            <a:r>
              <a:rPr lang="en-US" sz="1800" b="1" dirty="0" err="1">
                <a:latin typeface="+mj-lt"/>
                <a:ea typeface="Times New Roman" panose="02020603050405020304" pitchFamily="18" charset="0"/>
                <a:cs typeface="Times New Roman" panose="02020603050405020304" pitchFamily="18" charset="0"/>
              </a:rPr>
              <a:t>mssqllocaldb;Initial</a:t>
            </a:r>
            <a:r>
              <a:rPr lang="en-US" sz="1800" b="1" dirty="0">
                <a:latin typeface="+mj-lt"/>
                <a:ea typeface="Times New Roman" panose="02020603050405020304" pitchFamily="18" charset="0"/>
                <a:cs typeface="Times New Roman" panose="02020603050405020304" pitchFamily="18" charset="0"/>
              </a:rPr>
              <a:t> Catalog=</a:t>
            </a:r>
            <a:r>
              <a:rPr lang="en-US" sz="1800" b="1" dirty="0" err="1">
                <a:latin typeface="+mj-lt"/>
                <a:ea typeface="Times New Roman" panose="02020603050405020304" pitchFamily="18" charset="0"/>
                <a:cs typeface="Times New Roman" panose="02020603050405020304" pitchFamily="18" charset="0"/>
              </a:rPr>
              <a:t>Payables;Integrated</a:t>
            </a:r>
            <a:r>
              <a:rPr lang="en-US" sz="1800" b="1" dirty="0">
                <a:latin typeface="+mj-lt"/>
                <a:ea typeface="Times New Roman" panose="02020603050405020304" pitchFamily="18" charset="0"/>
                <a:cs typeface="Times New Roman" panose="02020603050405020304" pitchFamily="18" charset="0"/>
              </a:rPr>
              <a:t> Security=True“ </a:t>
            </a:r>
            <a:r>
              <a:rPr lang="nl-BE" sz="1800" b="1" dirty="0">
                <a:latin typeface="+mj-lt"/>
                <a:ea typeface="Times New Roman" panose="02020603050405020304" pitchFamily="18" charset="0"/>
                <a:cs typeface="Times New Roman" panose="02020603050405020304" pitchFamily="18" charset="0"/>
              </a:rPr>
              <a:t>providerName="System.Data.SqlClient" /&gt;</a:t>
            </a:r>
          </a:p>
          <a:p>
            <a:pPr>
              <a:spcAft>
                <a:spcPts val="0"/>
              </a:spcAft>
              <a:tabLst>
                <a:tab pos="6515100" algn="l"/>
              </a:tabLst>
            </a:pPr>
            <a:r>
              <a:rPr lang="nl-BE" sz="1800" b="1" dirty="0">
                <a:latin typeface="+mj-lt"/>
                <a:ea typeface="Times New Roman" panose="02020603050405020304" pitchFamily="18" charset="0"/>
                <a:cs typeface="Times New Roman" panose="02020603050405020304" pitchFamily="18" charset="0"/>
              </a:rPr>
              <a:t>        &lt;/</a:t>
            </a:r>
            <a:r>
              <a:rPr lang="nl-BE" sz="1800" b="1" dirty="0" err="1">
                <a:latin typeface="+mj-lt"/>
                <a:ea typeface="Times New Roman" panose="02020603050405020304" pitchFamily="18" charset="0"/>
                <a:cs typeface="Times New Roman" panose="02020603050405020304" pitchFamily="18" charset="0"/>
              </a:rPr>
              <a:t>connectionStrings</a:t>
            </a:r>
            <a:r>
              <a:rPr lang="nl-BE" sz="1800" b="1" dirty="0">
                <a:latin typeface="+mj-lt"/>
                <a:ea typeface="Times New Roman" panose="02020603050405020304" pitchFamily="18" charset="0"/>
                <a:cs typeface="Times New Roman" panose="02020603050405020304" pitchFamily="18" charset="0"/>
              </a:rPr>
              <a:t>&gt;</a:t>
            </a:r>
          </a:p>
          <a:p>
            <a:pPr>
              <a:spcAft>
                <a:spcPts val="0"/>
              </a:spcAft>
              <a:tabLst>
                <a:tab pos="6515100" algn="l"/>
              </a:tabLst>
            </a:pPr>
            <a:r>
              <a:rPr lang="nl-BE" sz="1800" b="1" dirty="0">
                <a:latin typeface="+mj-lt"/>
                <a:ea typeface="Times New Roman" panose="02020603050405020304" pitchFamily="18" charset="0"/>
                <a:cs typeface="Times New Roman" panose="02020603050405020304" pitchFamily="18" charset="0"/>
              </a:rPr>
              <a:t>…</a:t>
            </a:r>
          </a:p>
          <a:p>
            <a:pPr>
              <a:spcAft>
                <a:spcPts val="0"/>
              </a:spcAft>
              <a:tabLst>
                <a:tab pos="6515100" algn="l"/>
              </a:tabLst>
            </a:pPr>
            <a:r>
              <a:rPr lang="nl-BE" sz="1800" b="1" dirty="0">
                <a:ea typeface="Times New Roman" panose="02020603050405020304" pitchFamily="18" charset="0"/>
                <a:cs typeface="Times New Roman" panose="02020603050405020304" pitchFamily="18" charset="0"/>
              </a:rPr>
              <a:t>&lt;/</a:t>
            </a:r>
            <a:r>
              <a:rPr lang="nl-BE" sz="1800" b="1" dirty="0" err="1">
                <a:ea typeface="Times New Roman" panose="02020603050405020304" pitchFamily="18" charset="0"/>
                <a:cs typeface="Times New Roman" panose="02020603050405020304" pitchFamily="18" charset="0"/>
              </a:rPr>
              <a:t>configuration</a:t>
            </a:r>
            <a:r>
              <a:rPr lang="nl-BE" sz="1800" b="1" dirty="0">
                <a:ea typeface="Times New Roman" panose="02020603050405020304" pitchFamily="18" charset="0"/>
                <a:cs typeface="Times New Roman" panose="02020603050405020304" pitchFamily="18" charset="0"/>
              </a:rPr>
              <a:t>&gt;</a:t>
            </a:r>
          </a:p>
          <a:p>
            <a:pPr>
              <a:spcAft>
                <a:spcPts val="0"/>
              </a:spcAft>
              <a:tabLst>
                <a:tab pos="6515100" algn="l"/>
              </a:tabLst>
            </a:pPr>
            <a:endParaRPr lang="nl-BE" sz="1800" b="1" dirty="0">
              <a:latin typeface="+mj-lt"/>
              <a:ea typeface="Times New Roman" panose="02020603050405020304" pitchFamily="18" charset="0"/>
              <a:cs typeface="Times New Roman" panose="02020603050405020304" pitchFamily="18" charset="0"/>
            </a:endParaRPr>
          </a:p>
          <a:p>
            <a:pPr>
              <a:spcAft>
                <a:spcPts val="0"/>
              </a:spcAft>
              <a:tabLst>
                <a:tab pos="6515100" algn="l"/>
              </a:tabLst>
            </a:pPr>
            <a:endParaRPr lang="nl-BE" sz="1800" b="1" dirty="0">
              <a:latin typeface="+mj-lt"/>
              <a:ea typeface="Times New Roman" panose="02020603050405020304" pitchFamily="18" charset="0"/>
              <a:cs typeface="Times New Roman" panose="02020603050405020304" pitchFamily="18" charset="0"/>
            </a:endParaRPr>
          </a:p>
        </p:txBody>
      </p:sp>
      <p:sp>
        <p:nvSpPr>
          <p:cNvPr id="14" name="Rechthoek 13"/>
          <p:cNvSpPr/>
          <p:nvPr/>
        </p:nvSpPr>
        <p:spPr>
          <a:xfrm>
            <a:off x="570089" y="4539818"/>
            <a:ext cx="8458200" cy="430887"/>
          </a:xfrm>
          <a:prstGeom prst="rect">
            <a:avLst/>
          </a:prstGeom>
        </p:spPr>
        <p:txBody>
          <a:bodyPr wrap="square">
            <a:spAutoFit/>
          </a:bodyPr>
          <a:lstStyle/>
          <a:p>
            <a:pPr>
              <a:spcAft>
                <a:spcPts val="600"/>
              </a:spcAft>
            </a:pPr>
            <a:r>
              <a:rPr lang="en-US" sz="2200" b="1" dirty="0" err="1">
                <a:solidFill>
                  <a:srgbClr val="00B050"/>
                </a:solidFill>
                <a:effectLst/>
                <a:latin typeface="+mj-lt"/>
                <a:ea typeface="Times New Roman" panose="02020603050405020304" pitchFamily="18" charset="0"/>
                <a:cs typeface="Times New Roman" panose="02020603050405020304" pitchFamily="18" charset="0"/>
              </a:rPr>
              <a:t>payablesDB</a:t>
            </a:r>
            <a:r>
              <a:rPr lang="en-US" sz="2200" b="1" dirty="0" err="1">
                <a:solidFill>
                  <a:srgbClr val="00B050"/>
                </a:solidFill>
                <a:latin typeface="+mj-lt"/>
                <a:ea typeface="Times New Roman" panose="02020603050405020304" pitchFamily="18" charset="0"/>
                <a:cs typeface="Times New Roman" panose="02020603050405020304" pitchFamily="18" charset="0"/>
              </a:rPr>
              <a:t>.cs</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
        <p:nvSpPr>
          <p:cNvPr id="10" name="Rechthoek 9"/>
          <p:cNvSpPr/>
          <p:nvPr/>
        </p:nvSpPr>
        <p:spPr>
          <a:xfrm>
            <a:off x="570089" y="4035699"/>
            <a:ext cx="8458200" cy="430887"/>
          </a:xfrm>
          <a:prstGeom prst="rect">
            <a:avLst/>
          </a:prstGeom>
        </p:spPr>
        <p:txBody>
          <a:bodyPr wrap="square">
            <a:spAutoFit/>
          </a:bodyPr>
          <a:lstStyle/>
          <a:p>
            <a:pPr>
              <a:spcAft>
                <a:spcPts val="600"/>
              </a:spcAft>
            </a:pPr>
            <a:r>
              <a:rPr lang="en-US" sz="2200" b="1" dirty="0" err="1">
                <a:solidFill>
                  <a:srgbClr val="00B050"/>
                </a:solidFill>
                <a:effectLst/>
                <a:latin typeface="+mj-lt"/>
                <a:ea typeface="Times New Roman" panose="02020603050405020304" pitchFamily="18" charset="0"/>
                <a:cs typeface="Times New Roman" panose="02020603050405020304" pitchFamily="18" charset="0"/>
              </a:rPr>
              <a:t>payablesData</a:t>
            </a:r>
            <a:r>
              <a:rPr lang="en-US" sz="2200" b="1" dirty="0">
                <a:solidFill>
                  <a:srgbClr val="00B050"/>
                </a:solidFill>
                <a:latin typeface="+mj-lt"/>
                <a:ea typeface="Times New Roman" panose="02020603050405020304" pitchFamily="18" charset="0"/>
                <a:cs typeface="Times New Roman" panose="02020603050405020304" pitchFamily="18" charset="0"/>
              </a:rPr>
              <a:t> project </a:t>
            </a:r>
            <a:r>
              <a:rPr lang="en-US" sz="2200" b="1" dirty="0">
                <a:solidFill>
                  <a:srgbClr val="00B050"/>
                </a:solidFill>
                <a:latin typeface="+mj-lt"/>
                <a:ea typeface="Times New Roman" panose="02020603050405020304" pitchFamily="18" charset="0"/>
                <a:cs typeface="Times New Roman" panose="02020603050405020304" pitchFamily="18" charset="0"/>
                <a:sym typeface="Wingdings" panose="05000000000000000000" pitchFamily="2" charset="2"/>
              </a:rPr>
              <a:t> Add Reference: </a:t>
            </a:r>
            <a:r>
              <a:rPr lang="en-US" sz="2200" b="1">
                <a:solidFill>
                  <a:srgbClr val="00B050"/>
                </a:solidFill>
                <a:latin typeface="+mj-lt"/>
                <a:ea typeface="Times New Roman" panose="02020603050405020304" pitchFamily="18" charset="0"/>
                <a:cs typeface="Times New Roman" panose="02020603050405020304" pitchFamily="18" charset="0"/>
                <a:sym typeface="Wingdings" panose="05000000000000000000" pitchFamily="2" charset="2"/>
              </a:rPr>
              <a:t>System.Configuration</a:t>
            </a:r>
            <a:endParaRPr lang="nl-BE" sz="2200" b="1" dirty="0">
              <a:solidFill>
                <a:srgbClr val="0000FF"/>
              </a:solidFill>
              <a:effectLst/>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8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12</a:t>
            </a:fld>
            <a:endParaRPr lang="en-US" altLang="nl-BE"/>
          </a:p>
        </p:txBody>
      </p:sp>
      <p:sp>
        <p:nvSpPr>
          <p:cNvPr id="5" name="TextBox 4"/>
          <p:cNvSpPr txBox="1"/>
          <p:nvPr/>
        </p:nvSpPr>
        <p:spPr>
          <a:xfrm>
            <a:off x="609600" y="619780"/>
            <a:ext cx="3908442" cy="523220"/>
          </a:xfrm>
          <a:prstGeom prst="rect">
            <a:avLst/>
          </a:prstGeom>
          <a:noFill/>
        </p:spPr>
        <p:txBody>
          <a:bodyPr wrap="none" rtlCol="0">
            <a:spAutoFit/>
          </a:bodyPr>
          <a:lstStyle/>
          <a:p>
            <a:r>
              <a:rPr lang="nl-BE" sz="2800" b="1" dirty="0">
                <a:solidFill>
                  <a:srgbClr val="3333FF"/>
                </a:solidFill>
              </a:rPr>
              <a:t>2. </a:t>
            </a:r>
            <a:r>
              <a:rPr lang="nl-BE" sz="2800" b="1" dirty="0" err="1">
                <a:solidFill>
                  <a:srgbClr val="3333FF"/>
                </a:solidFill>
              </a:rPr>
              <a:t>Command</a:t>
            </a:r>
            <a:r>
              <a:rPr lang="nl-BE" sz="2800" b="1" dirty="0">
                <a:solidFill>
                  <a:srgbClr val="3333FF"/>
                </a:solidFill>
              </a:rPr>
              <a:t> (SELECT)</a:t>
            </a:r>
            <a:endParaRPr lang="en-US" sz="2800" b="1" dirty="0">
              <a:solidFill>
                <a:srgbClr val="3333FF"/>
              </a:solidFill>
            </a:endParaRPr>
          </a:p>
        </p:txBody>
      </p:sp>
      <p:pic>
        <p:nvPicPr>
          <p:cNvPr id="2" name="Picture 1"/>
          <p:cNvPicPr>
            <a:picLocks noChangeAspect="1"/>
          </p:cNvPicPr>
          <p:nvPr/>
        </p:nvPicPr>
        <p:blipFill>
          <a:blip r:embed="rId3"/>
          <a:stretch>
            <a:fillRect/>
          </a:stretch>
        </p:blipFill>
        <p:spPr>
          <a:xfrm>
            <a:off x="1362075" y="1276350"/>
            <a:ext cx="6419850" cy="4305300"/>
          </a:xfrm>
          <a:prstGeom prst="rect">
            <a:avLst/>
          </a:prstGeom>
        </p:spPr>
      </p:pic>
    </p:spTree>
    <p:extLst>
      <p:ext uri="{BB962C8B-B14F-4D97-AF65-F5344CB8AC3E}">
        <p14:creationId xmlns:p14="http://schemas.microsoft.com/office/powerpoint/2010/main" val="413588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304661" y="1219200"/>
            <a:ext cx="8123721" cy="584775"/>
          </a:xfrm>
          <a:prstGeom prst="rect">
            <a:avLst/>
          </a:prstGeom>
        </p:spPr>
        <p:txBody>
          <a:bodyPr wrap="square">
            <a:spAutoFit/>
          </a:bodyPr>
          <a:lstStyle/>
          <a:p>
            <a:pPr>
              <a:spcAft>
                <a:spcPts val="600"/>
              </a:spcAft>
            </a:pPr>
            <a:r>
              <a:rPr lang="en-US" sz="3200" b="1" dirty="0">
                <a:solidFill>
                  <a:srgbClr val="00B050"/>
                </a:solidFill>
                <a:latin typeface="+mj-lt"/>
                <a:ea typeface="Times New Roman" panose="02020603050405020304" pitchFamily="18" charset="0"/>
                <a:cs typeface="Times New Roman" panose="02020603050405020304" pitchFamily="18" charset="0"/>
              </a:rPr>
              <a:t>Three constructors for the </a:t>
            </a:r>
            <a:r>
              <a:rPr lang="en-US" sz="3200" b="1" dirty="0" err="1">
                <a:solidFill>
                  <a:srgbClr val="00B050"/>
                </a:solidFill>
                <a:latin typeface="+mj-lt"/>
                <a:ea typeface="Times New Roman" panose="02020603050405020304" pitchFamily="18" charset="0"/>
                <a:cs typeface="Times New Roman" panose="02020603050405020304" pitchFamily="18" charset="0"/>
              </a:rPr>
              <a:t>SqlCommand</a:t>
            </a:r>
            <a:r>
              <a:rPr lang="en-US" sz="3200" b="1" dirty="0">
                <a:solidFill>
                  <a:srgbClr val="00B050"/>
                </a:solidFill>
                <a:latin typeface="+mj-lt"/>
                <a:ea typeface="Times New Roman" panose="02020603050405020304" pitchFamily="18" charset="0"/>
                <a:cs typeface="Times New Roman" panose="02020603050405020304" pitchFamily="18" charset="0"/>
              </a:rPr>
              <a:t> class</a:t>
            </a:r>
            <a:endParaRPr lang="nl-BE" sz="3200"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0" y="2198379"/>
            <a:ext cx="8428382" cy="1538883"/>
          </a:xfrm>
          <a:prstGeom prst="rect">
            <a:avLst/>
          </a:prstGeom>
        </p:spPr>
        <p:txBody>
          <a:bodyPr wrap="square">
            <a:spAutoFit/>
          </a:bodyPr>
          <a:lstStyle/>
          <a:p>
            <a:pPr marL="804545" indent="-457200">
              <a:spcAft>
                <a:spcPts val="600"/>
              </a:spcAft>
              <a:buFont typeface="Arial" panose="020B0604020202020204" pitchFamily="34" charset="0"/>
              <a:buChar char="•"/>
              <a:tabLst>
                <a:tab pos="1371600" algn="l"/>
              </a:tabLst>
            </a:pP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new </a:t>
            </a:r>
            <a:r>
              <a:rPr lang="en-US" sz="28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2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new </a:t>
            </a:r>
            <a:r>
              <a:rPr lang="en-US" sz="28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800" b="0" dirty="0" err="1">
                <a:effectLst/>
                <a:latin typeface="Calibri" panose="020F0502020204030204" pitchFamily="34" charset="0"/>
                <a:ea typeface="Times New Roman" panose="02020603050405020304" pitchFamily="18" charset="0"/>
                <a:cs typeface="Times New Roman" panose="02020603050405020304" pitchFamily="18" charset="0"/>
              </a:rPr>
              <a:t>commandText</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2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new </a:t>
            </a:r>
            <a:r>
              <a:rPr lang="en-US" sz="28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2800" b="0" dirty="0" err="1">
                <a:effectLst/>
                <a:latin typeface="Calibri" panose="020F0502020204030204" pitchFamily="34" charset="0"/>
                <a:ea typeface="Times New Roman" panose="02020603050405020304" pitchFamily="18" charset="0"/>
                <a:cs typeface="Times New Roman" panose="02020603050405020304" pitchFamily="18" charset="0"/>
              </a:rPr>
              <a:t>commandText</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b="0" dirty="0">
                <a:effectLst/>
                <a:latin typeface="Calibri" panose="020F0502020204030204" pitchFamily="34" charset="0"/>
                <a:ea typeface="Times New Roman" panose="02020603050405020304" pitchFamily="18" charset="0"/>
                <a:cs typeface="Times New Roman" panose="02020603050405020304" pitchFamily="18" charset="0"/>
              </a:rPr>
              <a:t>connection</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2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85800" y="381000"/>
            <a:ext cx="7239000" cy="461665"/>
          </a:xfrm>
          <a:prstGeom prst="rect">
            <a:avLst/>
          </a:prstGeom>
        </p:spPr>
        <p:txBody>
          <a:bodyPr wrap="square">
            <a:spAutoFit/>
          </a:bodyPr>
          <a:lstStyle/>
          <a:p>
            <a:pPr>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Common properties of the </a:t>
            </a:r>
            <a:r>
              <a:rPr lang="en-US" b="1" dirty="0" err="1">
                <a:solidFill>
                  <a:srgbClr val="00B050"/>
                </a:solidFill>
                <a:latin typeface="+mn-lt"/>
                <a:ea typeface="Times New Roman" panose="02020603050405020304" pitchFamily="18" charset="0"/>
                <a:cs typeface="Times New Roman" panose="02020603050405020304" pitchFamily="18" charset="0"/>
              </a:rPr>
              <a:t>SqlCommand</a:t>
            </a:r>
            <a:r>
              <a:rPr lang="en-US" b="1" dirty="0">
                <a:solidFill>
                  <a:srgbClr val="00B050"/>
                </a:solidFill>
                <a:latin typeface="+mn-lt"/>
                <a:ea typeface="Times New Roman" panose="02020603050405020304" pitchFamily="18" charset="0"/>
                <a:cs typeface="Times New Roman" panose="02020603050405020304" pitchFamily="18" charset="0"/>
              </a:rPr>
              <a:t> class</a:t>
            </a:r>
            <a:endParaRPr lang="nl-BE" b="1" dirty="0">
              <a:solidFill>
                <a:srgbClr val="00B050"/>
              </a:solidFill>
              <a:latin typeface="+mn-lt"/>
              <a:ea typeface="Times New Roman" panose="02020603050405020304" pitchFamily="18" charset="0"/>
              <a:cs typeface="Times New Roman" panose="02020603050405020304" pitchFamily="18" charset="0"/>
            </a:endParaRPr>
          </a:p>
        </p:txBody>
      </p:sp>
      <p:sp>
        <p:nvSpPr>
          <p:cNvPr id="6" name="Rechthoek 5"/>
          <p:cNvSpPr/>
          <p:nvPr/>
        </p:nvSpPr>
        <p:spPr>
          <a:xfrm>
            <a:off x="859735" y="790307"/>
            <a:ext cx="4572000" cy="1800493"/>
          </a:xfrm>
          <a:prstGeom prst="rect">
            <a:avLst/>
          </a:prstGeom>
        </p:spPr>
        <p:txBody>
          <a:bodyPr>
            <a:spAutoFit/>
          </a:bodyPr>
          <a:lstStyle/>
          <a:p>
            <a:pPr marL="347345">
              <a:spcAft>
                <a:spcPts val="600"/>
              </a:spcAft>
              <a:tabLst>
                <a:tab pos="1371600" algn="l"/>
              </a:tabLst>
            </a:pPr>
            <a:r>
              <a:rPr lang="en-US" b="1" dirty="0">
                <a:effectLst/>
                <a:latin typeface="+mj-lt"/>
                <a:ea typeface="Times New Roman" panose="02020603050405020304" pitchFamily="18" charset="0"/>
                <a:cs typeface="Times New Roman" panose="02020603050405020304" pitchFamily="18" charset="0"/>
              </a:rPr>
              <a:t>Connection</a:t>
            </a:r>
            <a:endParaRPr lang="nl-BE" b="1" dirty="0">
              <a:effectLst/>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effectLst/>
                <a:latin typeface="+mj-lt"/>
                <a:ea typeface="Times New Roman" panose="02020603050405020304" pitchFamily="18" charset="0"/>
                <a:cs typeface="Times New Roman" panose="02020603050405020304" pitchFamily="18" charset="0"/>
              </a:rPr>
              <a:t>CommandText</a:t>
            </a:r>
            <a:endParaRPr lang="nl-BE" b="1" dirty="0">
              <a:effectLst/>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effectLst/>
                <a:latin typeface="+mj-lt"/>
                <a:ea typeface="Times New Roman" panose="02020603050405020304" pitchFamily="18" charset="0"/>
                <a:cs typeface="Times New Roman" panose="02020603050405020304" pitchFamily="18" charset="0"/>
              </a:rPr>
              <a:t>CommandType</a:t>
            </a:r>
            <a:endParaRPr lang="nl-BE" b="1" dirty="0">
              <a:effectLst/>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a:effectLst/>
                <a:latin typeface="+mj-lt"/>
                <a:ea typeface="Times New Roman" panose="02020603050405020304" pitchFamily="18" charset="0"/>
                <a:cs typeface="Times New Roman" panose="02020603050405020304" pitchFamily="18" charset="0"/>
              </a:rPr>
              <a:t>Parameters</a:t>
            </a:r>
            <a:endParaRPr lang="nl-BE" b="1" dirty="0">
              <a:effectLst/>
              <a:latin typeface="+mj-lt"/>
              <a:ea typeface="Times New Roman" panose="02020603050405020304" pitchFamily="18" charset="0"/>
              <a:cs typeface="Times New Roman" panose="02020603050405020304" pitchFamily="18" charset="0"/>
            </a:endParaRPr>
          </a:p>
        </p:txBody>
      </p:sp>
      <p:sp>
        <p:nvSpPr>
          <p:cNvPr id="7" name="Rechthoek 6"/>
          <p:cNvSpPr/>
          <p:nvPr/>
        </p:nvSpPr>
        <p:spPr>
          <a:xfrm>
            <a:off x="695738" y="2716160"/>
            <a:ext cx="7229061" cy="461665"/>
          </a:xfrm>
          <a:prstGeom prst="rect">
            <a:avLst/>
          </a:prstGeom>
        </p:spPr>
        <p:txBody>
          <a:bodyPr wrap="square">
            <a:spAutoFit/>
          </a:bodyPr>
          <a:lstStyle/>
          <a:p>
            <a:pPr>
              <a:spcBef>
                <a:spcPts val="1200"/>
              </a:spcBef>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Common methods of the </a:t>
            </a:r>
            <a:r>
              <a:rPr lang="en-US" b="1" dirty="0" err="1">
                <a:solidFill>
                  <a:srgbClr val="00B050"/>
                </a:solidFill>
                <a:latin typeface="+mn-lt"/>
                <a:ea typeface="Times New Roman" panose="02020603050405020304" pitchFamily="18" charset="0"/>
                <a:cs typeface="Times New Roman" panose="02020603050405020304" pitchFamily="18" charset="0"/>
              </a:rPr>
              <a:t>SqlCommand</a:t>
            </a:r>
            <a:r>
              <a:rPr lang="en-US" b="1" dirty="0">
                <a:solidFill>
                  <a:srgbClr val="00B050"/>
                </a:solidFill>
                <a:latin typeface="+mn-lt"/>
                <a:ea typeface="Times New Roman" panose="02020603050405020304" pitchFamily="18" charset="0"/>
                <a:cs typeface="Times New Roman" panose="02020603050405020304" pitchFamily="18" charset="0"/>
              </a:rPr>
              <a:t> class</a:t>
            </a:r>
            <a:endParaRPr lang="nl-BE" b="1" dirty="0">
              <a:solidFill>
                <a:srgbClr val="00B050"/>
              </a:solidFill>
              <a:latin typeface="+mn-lt"/>
              <a:ea typeface="Times New Roman" panose="02020603050405020304" pitchFamily="18" charset="0"/>
              <a:cs typeface="Times New Roman" panose="02020603050405020304" pitchFamily="18" charset="0"/>
            </a:endParaRPr>
          </a:p>
        </p:txBody>
      </p:sp>
      <p:sp>
        <p:nvSpPr>
          <p:cNvPr id="8" name="Rechthoek 7"/>
          <p:cNvSpPr/>
          <p:nvPr/>
        </p:nvSpPr>
        <p:spPr>
          <a:xfrm>
            <a:off x="876300" y="3065383"/>
            <a:ext cx="4572000" cy="1354217"/>
          </a:xfrm>
          <a:prstGeom prst="rect">
            <a:avLst/>
          </a:prstGeom>
        </p:spPr>
        <p:txBody>
          <a:bodyPr>
            <a:spAutoFit/>
          </a:bodyPr>
          <a:lstStyle/>
          <a:p>
            <a:pPr marL="347345">
              <a:spcAft>
                <a:spcPts val="600"/>
              </a:spcAft>
              <a:tabLst>
                <a:tab pos="1371600" algn="l"/>
              </a:tabLst>
            </a:pPr>
            <a:r>
              <a:rPr lang="en-US" b="1" dirty="0" err="1">
                <a:latin typeface="+mj-lt"/>
                <a:ea typeface="Times New Roman" panose="02020603050405020304" pitchFamily="18" charset="0"/>
                <a:cs typeface="Times New Roman" panose="02020603050405020304" pitchFamily="18" charset="0"/>
              </a:rPr>
              <a:t>ExecuteReader</a:t>
            </a:r>
            <a:r>
              <a:rPr lang="en-US" b="1" dirty="0">
                <a:latin typeface="+mj-lt"/>
                <a:ea typeface="Times New Roman" panose="02020603050405020304" pitchFamily="18" charset="0"/>
                <a:cs typeface="Times New Roman" panose="02020603050405020304" pitchFamily="18" charset="0"/>
              </a:rPr>
              <a:t>()</a:t>
            </a:r>
            <a:endParaRPr lang="nl-BE" b="1" dirty="0">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effectLst/>
                <a:latin typeface="+mj-lt"/>
                <a:ea typeface="Times New Roman" panose="02020603050405020304" pitchFamily="18" charset="0"/>
                <a:cs typeface="Times New Roman" panose="02020603050405020304" pitchFamily="18" charset="0"/>
              </a:rPr>
              <a:t>ExecuteScalar</a:t>
            </a:r>
            <a:r>
              <a:rPr lang="en-US"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nl-BE"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latin typeface="+mj-lt"/>
                <a:ea typeface="Times New Roman" panose="02020603050405020304" pitchFamily="18" charset="0"/>
                <a:cs typeface="Times New Roman" panose="02020603050405020304" pitchFamily="18" charset="0"/>
              </a:rPr>
              <a:t>ExecuteNonQuery</a:t>
            </a:r>
            <a:r>
              <a:rPr lang="en-US" b="1" dirty="0">
                <a:latin typeface="+mj-lt"/>
                <a:ea typeface="Times New Roman" panose="02020603050405020304" pitchFamily="18" charset="0"/>
                <a:cs typeface="Times New Roman" panose="02020603050405020304" pitchFamily="18" charset="0"/>
              </a:rPr>
              <a:t>()</a:t>
            </a:r>
            <a:endParaRPr lang="nl-BE" b="1" dirty="0">
              <a:latin typeface="+mj-lt"/>
              <a:ea typeface="Times New Roman" panose="02020603050405020304" pitchFamily="18" charset="0"/>
              <a:cs typeface="Times New Roman" panose="02020603050405020304" pitchFamily="18" charset="0"/>
            </a:endParaRPr>
          </a:p>
        </p:txBody>
      </p:sp>
      <p:sp>
        <p:nvSpPr>
          <p:cNvPr id="9" name="Rechthoek 8"/>
          <p:cNvSpPr/>
          <p:nvPr/>
        </p:nvSpPr>
        <p:spPr>
          <a:xfrm>
            <a:off x="685800" y="4415640"/>
            <a:ext cx="8229600" cy="461665"/>
          </a:xfrm>
          <a:prstGeom prst="rect">
            <a:avLst/>
          </a:prstGeom>
        </p:spPr>
        <p:txBody>
          <a:bodyPr wrap="square">
            <a:spAutoFit/>
          </a:bodyPr>
          <a:lstStyle/>
          <a:p>
            <a:pPr>
              <a:spcBef>
                <a:spcPts val="1200"/>
              </a:spcBef>
              <a:spcAft>
                <a:spcPts val="600"/>
              </a:spcAft>
            </a:pPr>
            <a:r>
              <a:rPr lang="en-US" b="1" dirty="0" err="1">
                <a:solidFill>
                  <a:srgbClr val="00B050"/>
                </a:solidFill>
                <a:latin typeface="+mn-lt"/>
                <a:ea typeface="Times New Roman" panose="02020603050405020304" pitchFamily="18" charset="0"/>
                <a:cs typeface="Times New Roman" panose="02020603050405020304" pitchFamily="18" charset="0"/>
              </a:rPr>
              <a:t>CommandType</a:t>
            </a:r>
            <a:r>
              <a:rPr lang="en-US" b="1" dirty="0">
                <a:solidFill>
                  <a:srgbClr val="00B050"/>
                </a:solidFill>
                <a:latin typeface="+mn-lt"/>
                <a:ea typeface="Times New Roman" panose="02020603050405020304" pitchFamily="18" charset="0"/>
                <a:cs typeface="Times New Roman" panose="02020603050405020304" pitchFamily="18" charset="0"/>
              </a:rPr>
              <a:t> enumeration members</a:t>
            </a:r>
            <a:endParaRPr lang="nl-BE" b="1" dirty="0">
              <a:solidFill>
                <a:srgbClr val="00B050"/>
              </a:solidFill>
              <a:latin typeface="+mn-lt"/>
              <a:ea typeface="Times New Roman" panose="02020603050405020304" pitchFamily="18" charset="0"/>
              <a:cs typeface="Times New Roman" panose="02020603050405020304" pitchFamily="18" charset="0"/>
            </a:endParaRPr>
          </a:p>
        </p:txBody>
      </p:sp>
      <p:sp>
        <p:nvSpPr>
          <p:cNvPr id="10" name="Rechthoek 9"/>
          <p:cNvSpPr/>
          <p:nvPr/>
        </p:nvSpPr>
        <p:spPr>
          <a:xfrm>
            <a:off x="838200" y="4894183"/>
            <a:ext cx="4572000" cy="1354217"/>
          </a:xfrm>
          <a:prstGeom prst="rect">
            <a:avLst/>
          </a:prstGeom>
        </p:spPr>
        <p:txBody>
          <a:bodyPr>
            <a:spAutoFit/>
          </a:bodyPr>
          <a:lstStyle/>
          <a:p>
            <a:pPr marL="347345">
              <a:spcAft>
                <a:spcPts val="600"/>
              </a:spcAft>
              <a:tabLst>
                <a:tab pos="1371600" algn="l"/>
              </a:tabLst>
            </a:pPr>
            <a:r>
              <a:rPr lang="en-US" b="1" dirty="0">
                <a:latin typeface="+mj-lt"/>
                <a:ea typeface="Times New Roman" panose="02020603050405020304" pitchFamily="18" charset="0"/>
                <a:cs typeface="Times New Roman" panose="02020603050405020304" pitchFamily="18" charset="0"/>
              </a:rPr>
              <a:t>Text</a:t>
            </a:r>
            <a:endParaRPr lang="nl-BE" b="1" dirty="0">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latin typeface="+mj-lt"/>
                <a:ea typeface="Times New Roman" panose="02020603050405020304" pitchFamily="18" charset="0"/>
                <a:cs typeface="Times New Roman" panose="02020603050405020304" pitchFamily="18" charset="0"/>
              </a:rPr>
              <a:t>StoredProcedure</a:t>
            </a:r>
            <a:endParaRPr lang="nl-BE" b="1" dirty="0">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b="1" dirty="0" err="1">
                <a:latin typeface="+mj-lt"/>
                <a:ea typeface="Times New Roman" panose="02020603050405020304" pitchFamily="18" charset="0"/>
                <a:cs typeface="Times New Roman" panose="02020603050405020304" pitchFamily="18" charset="0"/>
              </a:rPr>
              <a:t>TableDirect</a:t>
            </a:r>
            <a:endParaRPr lang="nl-BE" b="1" dirty="0">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207169" y="207055"/>
            <a:ext cx="7793831" cy="830997"/>
          </a:xfrm>
          <a:prstGeom prst="rect">
            <a:avLst/>
          </a:prstGeom>
        </p:spPr>
        <p:txBody>
          <a:bodyPr wrap="square">
            <a:spAutoFit/>
          </a:bodyPr>
          <a:lstStyle/>
          <a:p>
            <a:pPr>
              <a:spcAft>
                <a:spcPts val="600"/>
              </a:spcAft>
            </a:pPr>
            <a:r>
              <a:rPr lang="en-US" b="1" dirty="0">
                <a:solidFill>
                  <a:srgbClr val="00B050"/>
                </a:solidFill>
                <a:latin typeface="+mj-lt"/>
                <a:ea typeface="Times New Roman" panose="02020603050405020304" pitchFamily="18" charset="0"/>
                <a:cs typeface="Times New Roman" panose="02020603050405020304" pitchFamily="18" charset="0"/>
              </a:rPr>
              <a:t>A. Code that creates a </a:t>
            </a:r>
            <a:r>
              <a:rPr lang="en-US" b="1" dirty="0" err="1">
                <a:solidFill>
                  <a:srgbClr val="00B050"/>
                </a:solidFill>
                <a:latin typeface="+mj-lt"/>
                <a:ea typeface="Times New Roman" panose="02020603050405020304" pitchFamily="18" charset="0"/>
                <a:cs typeface="Times New Roman" panose="02020603050405020304" pitchFamily="18" charset="0"/>
              </a:rPr>
              <a:t>SqlCommand</a:t>
            </a:r>
            <a:r>
              <a:rPr lang="en-US" b="1" dirty="0">
                <a:solidFill>
                  <a:srgbClr val="00B050"/>
                </a:solidFill>
                <a:latin typeface="+mj-lt"/>
                <a:ea typeface="Times New Roman" panose="02020603050405020304" pitchFamily="18" charset="0"/>
                <a:cs typeface="Times New Roman" panose="02020603050405020304" pitchFamily="18" charset="0"/>
              </a:rPr>
              <a:t> object that executes </a:t>
            </a:r>
            <a:br>
              <a:rPr lang="en-US" b="1" dirty="0">
                <a:solidFill>
                  <a:srgbClr val="00B050"/>
                </a:solidFill>
                <a:latin typeface="+mj-lt"/>
                <a:ea typeface="Times New Roman" panose="02020603050405020304" pitchFamily="18" charset="0"/>
                <a:cs typeface="Times New Roman" panose="02020603050405020304" pitchFamily="18" charset="0"/>
              </a:rPr>
            </a:br>
            <a:r>
              <a:rPr lang="en-US" b="1" dirty="0">
                <a:solidFill>
                  <a:srgbClr val="00B050"/>
                </a:solidFill>
                <a:latin typeface="+mj-lt"/>
                <a:ea typeface="Times New Roman" panose="02020603050405020304" pitchFamily="18" charset="0"/>
                <a:cs typeface="Times New Roman" panose="02020603050405020304" pitchFamily="18" charset="0"/>
              </a:rPr>
              <a:t>a Select statement</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304800" y="1334631"/>
            <a:ext cx="7467600" cy="2246769"/>
          </a:xfrm>
          <a:prstGeom prst="rect">
            <a:avLst/>
          </a:prstGeom>
        </p:spPr>
        <p:txBody>
          <a:bodyPr wrap="square">
            <a:spAutoFit/>
          </a:bodyPr>
          <a:lstStyle/>
          <a:p>
            <a:pPr>
              <a:spcAft>
                <a:spcPts val="0"/>
              </a:spcAft>
              <a:tabLst>
                <a:tab pos="6515100" algn="l"/>
              </a:tabLst>
            </a:pPr>
            <a:r>
              <a:rPr lang="en-US" sz="2000" b="1" dirty="0" err="1">
                <a:effectLst/>
                <a:latin typeface="+mj-lt"/>
                <a:ea typeface="Times New Roman" panose="02020603050405020304" pitchFamily="18" charset="0"/>
                <a:cs typeface="Times New Roman" panose="02020603050405020304" pitchFamily="18" charset="0"/>
              </a:rPr>
              <a:t>SqlCommand</a:t>
            </a:r>
            <a:r>
              <a:rPr lang="en-US" sz="2000" b="1" dirty="0">
                <a:effectLst/>
                <a:latin typeface="+mj-lt"/>
                <a:ea typeface="Times New Roman" panose="02020603050405020304" pitchFamily="18" charset="0"/>
                <a:cs typeface="Times New Roman" panose="02020603050405020304" pitchFamily="18" charset="0"/>
              </a:rPr>
              <a:t> </a:t>
            </a:r>
            <a:r>
              <a:rPr lang="en-US" sz="2000" b="1" dirty="0" err="1">
                <a:effectLst/>
                <a:latin typeface="+mj-lt"/>
                <a:ea typeface="Times New Roman" panose="02020603050405020304" pitchFamily="18" charset="0"/>
                <a:cs typeface="Times New Roman" panose="02020603050405020304" pitchFamily="18" charset="0"/>
              </a:rPr>
              <a:t>selectCommand</a:t>
            </a:r>
            <a:r>
              <a:rPr lang="en-US" sz="2000" b="1" dirty="0">
                <a:effectLst/>
                <a:latin typeface="+mj-lt"/>
                <a:ea typeface="Times New Roman" panose="02020603050405020304" pitchFamily="18" charset="0"/>
                <a:cs typeface="Times New Roman" panose="02020603050405020304" pitchFamily="18" charset="0"/>
              </a:rPr>
              <a:t> = new </a:t>
            </a:r>
            <a:r>
              <a:rPr lang="en-US" sz="2000" b="1" dirty="0" err="1">
                <a:effectLst/>
                <a:highlight>
                  <a:srgbClr val="FFFF00"/>
                </a:highlight>
                <a:latin typeface="+mj-lt"/>
                <a:ea typeface="Times New Roman" panose="02020603050405020304" pitchFamily="18" charset="0"/>
                <a:cs typeface="Times New Roman" panose="02020603050405020304" pitchFamily="18" charset="0"/>
              </a:rPr>
              <a:t>SqlCommand</a:t>
            </a:r>
            <a:r>
              <a:rPr lang="en-US" sz="2000" b="1" dirty="0">
                <a:effectLst/>
                <a:highlight>
                  <a:srgbClr val="FFFF00"/>
                </a:highlight>
                <a:latin typeface="+mj-lt"/>
                <a:ea typeface="Times New Roman" panose="02020603050405020304" pitchFamily="18" charset="0"/>
                <a:cs typeface="Times New Roman" panose="02020603050405020304" pitchFamily="18" charset="0"/>
              </a:rPr>
              <a:t>()</a:t>
            </a:r>
            <a:r>
              <a:rPr lang="en-US" sz="2000" b="1" dirty="0">
                <a:effectLst/>
                <a:latin typeface="+mj-lt"/>
                <a:ea typeface="Times New Roman" panose="02020603050405020304" pitchFamily="18" charset="0"/>
                <a:cs typeface="Times New Roman" panose="02020603050405020304" pitchFamily="18" charset="0"/>
              </a:rPr>
              <a:t>;</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err="1">
                <a:effectLst/>
                <a:latin typeface="+mj-lt"/>
                <a:ea typeface="Times New Roman" panose="02020603050405020304" pitchFamily="18" charset="0"/>
                <a:cs typeface="Times New Roman" panose="02020603050405020304" pitchFamily="18" charset="0"/>
              </a:rPr>
              <a:t>selectCommand.Connection</a:t>
            </a:r>
            <a:r>
              <a:rPr lang="en-US" sz="2000" b="1" dirty="0">
                <a:effectLst/>
                <a:latin typeface="+mj-lt"/>
                <a:ea typeface="Times New Roman" panose="02020603050405020304" pitchFamily="18" charset="0"/>
                <a:cs typeface="Times New Roman" panose="02020603050405020304" pitchFamily="18" charset="0"/>
              </a:rPr>
              <a:t> = connection;</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string </a:t>
            </a:r>
            <a:r>
              <a:rPr lang="en-US" sz="2000" b="1" dirty="0" err="1">
                <a:effectLst/>
                <a:latin typeface="+mj-lt"/>
                <a:ea typeface="Times New Roman" panose="02020603050405020304" pitchFamily="18" charset="0"/>
                <a:cs typeface="Times New Roman" panose="02020603050405020304" pitchFamily="18" charset="0"/>
              </a:rPr>
              <a:t>selectStatement</a:t>
            </a:r>
            <a:r>
              <a:rPr lang="en-US" sz="2000" b="1" dirty="0">
                <a:effectLst/>
                <a:latin typeface="+mj-lt"/>
                <a:ea typeface="Times New Roman" panose="02020603050405020304" pitchFamily="18" charset="0"/>
                <a:cs typeface="Times New Roman" panose="02020603050405020304" pitchFamily="18" charset="0"/>
              </a:rPr>
              <a:t> =</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    "SELECT </a:t>
            </a:r>
            <a:r>
              <a:rPr lang="en-US" sz="2000" b="1" dirty="0" err="1">
                <a:effectLst/>
                <a:latin typeface="+mj-lt"/>
                <a:ea typeface="Times New Roman" panose="02020603050405020304" pitchFamily="18" charset="0"/>
                <a:cs typeface="Times New Roman" panose="02020603050405020304" pitchFamily="18" charset="0"/>
              </a:rPr>
              <a:t>VendorID</a:t>
            </a:r>
            <a:r>
              <a:rPr lang="en-US" sz="2000" b="1" dirty="0">
                <a:effectLst/>
                <a:latin typeface="+mj-lt"/>
                <a:ea typeface="Times New Roman" panose="02020603050405020304" pitchFamily="18" charset="0"/>
                <a:cs typeface="Times New Roman" panose="02020603050405020304" pitchFamily="18" charset="0"/>
              </a:rPr>
              <a:t>, Name, Address1, Address2, City, " +</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    "State, </a:t>
            </a:r>
            <a:r>
              <a:rPr lang="en-US" sz="2000" b="1" dirty="0" err="1">
                <a:effectLst/>
                <a:latin typeface="+mj-lt"/>
                <a:ea typeface="Times New Roman" panose="02020603050405020304" pitchFamily="18" charset="0"/>
                <a:cs typeface="Times New Roman" panose="02020603050405020304" pitchFamily="18" charset="0"/>
              </a:rPr>
              <a:t>ZipCode</a:t>
            </a:r>
            <a:r>
              <a:rPr lang="en-US" sz="2000" b="1" dirty="0">
                <a:effectLst/>
                <a:latin typeface="+mj-lt"/>
                <a:ea typeface="Times New Roman" panose="02020603050405020304" pitchFamily="18" charset="0"/>
                <a:cs typeface="Times New Roman" panose="02020603050405020304" pitchFamily="18" charset="0"/>
              </a:rPr>
              <a:t> " +</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    "FROM Vendors ORDER BY Name";</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err="1">
                <a:effectLst/>
                <a:latin typeface="+mj-lt"/>
                <a:ea typeface="Times New Roman" panose="02020603050405020304" pitchFamily="18" charset="0"/>
                <a:cs typeface="Times New Roman" panose="02020603050405020304" pitchFamily="18" charset="0"/>
              </a:rPr>
              <a:t>selectCommand.CommandText</a:t>
            </a:r>
            <a:r>
              <a:rPr lang="en-US" sz="2000" b="1" dirty="0">
                <a:effectLst/>
                <a:latin typeface="+mj-lt"/>
                <a:ea typeface="Times New Roman" panose="02020603050405020304" pitchFamily="18" charset="0"/>
                <a:cs typeface="Times New Roman" panose="02020603050405020304" pitchFamily="18" charset="0"/>
              </a:rPr>
              <a:t> = </a:t>
            </a:r>
            <a:r>
              <a:rPr lang="en-US" sz="2000" b="1" dirty="0" err="1">
                <a:effectLst/>
                <a:latin typeface="+mj-lt"/>
                <a:ea typeface="Times New Roman" panose="02020603050405020304" pitchFamily="18" charset="0"/>
                <a:cs typeface="Times New Roman" panose="02020603050405020304" pitchFamily="18" charset="0"/>
              </a:rPr>
              <a:t>selectStatement</a:t>
            </a:r>
            <a:r>
              <a:rPr lang="en-US" sz="2000" b="1" dirty="0">
                <a:effectLst/>
                <a:latin typeface="+mj-lt"/>
                <a:ea typeface="Times New Roman" panose="02020603050405020304" pitchFamily="18" charset="0"/>
                <a:cs typeface="Times New Roman" panose="02020603050405020304" pitchFamily="18" charset="0"/>
              </a:rPr>
              <a:t>;</a:t>
            </a:r>
            <a:endParaRPr lang="nl-BE" sz="2000" b="1" dirty="0">
              <a:effectLst/>
              <a:latin typeface="+mj-lt"/>
              <a:ea typeface="Times New Roman" panose="02020603050405020304" pitchFamily="18" charset="0"/>
              <a:cs typeface="Times New Roman" panose="02020603050405020304" pitchFamily="18" charset="0"/>
            </a:endParaRPr>
          </a:p>
        </p:txBody>
      </p:sp>
      <p:sp>
        <p:nvSpPr>
          <p:cNvPr id="7" name="Rechthoek 6"/>
          <p:cNvSpPr/>
          <p:nvPr/>
        </p:nvSpPr>
        <p:spPr>
          <a:xfrm>
            <a:off x="241892" y="3853963"/>
            <a:ext cx="8521107" cy="461665"/>
          </a:xfrm>
          <a:prstGeom prst="rect">
            <a:avLst/>
          </a:prstGeom>
        </p:spPr>
        <p:txBody>
          <a:bodyPr wrap="square">
            <a:spAutoFit/>
          </a:bodyPr>
          <a:lstStyle/>
          <a:p>
            <a:pPr>
              <a:spcBef>
                <a:spcPts val="1200"/>
              </a:spcBef>
              <a:spcAft>
                <a:spcPts val="600"/>
              </a:spcAft>
            </a:pPr>
            <a:r>
              <a:rPr lang="en-US" b="1" dirty="0">
                <a:solidFill>
                  <a:srgbClr val="00B050"/>
                </a:solidFill>
                <a:latin typeface="+mj-lt"/>
                <a:ea typeface="Times New Roman" panose="02020603050405020304" pitchFamily="18" charset="0"/>
                <a:cs typeface="Times New Roman" panose="02020603050405020304" pitchFamily="18" charset="0"/>
              </a:rPr>
              <a:t>Another way to create a </a:t>
            </a:r>
            <a:r>
              <a:rPr lang="en-US" b="1" dirty="0" err="1">
                <a:solidFill>
                  <a:srgbClr val="00B050"/>
                </a:solidFill>
                <a:latin typeface="+mj-lt"/>
                <a:ea typeface="Times New Roman" panose="02020603050405020304" pitchFamily="18" charset="0"/>
                <a:cs typeface="Times New Roman" panose="02020603050405020304" pitchFamily="18" charset="0"/>
              </a:rPr>
              <a:t>SqlCommand</a:t>
            </a:r>
            <a:r>
              <a:rPr lang="en-US" b="1" dirty="0">
                <a:solidFill>
                  <a:srgbClr val="00B050"/>
                </a:solidFill>
                <a:latin typeface="+mj-lt"/>
                <a:ea typeface="Times New Roman" panose="02020603050405020304" pitchFamily="18" charset="0"/>
                <a:cs typeface="Times New Roman" panose="02020603050405020304" pitchFamily="18" charset="0"/>
              </a:rPr>
              <a:t> object</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sp>
        <p:nvSpPr>
          <p:cNvPr id="8" name="Rechthoek 7"/>
          <p:cNvSpPr/>
          <p:nvPr/>
        </p:nvSpPr>
        <p:spPr>
          <a:xfrm>
            <a:off x="304800" y="4473714"/>
            <a:ext cx="8153400" cy="707886"/>
          </a:xfrm>
          <a:prstGeom prst="rect">
            <a:avLst/>
          </a:prstGeom>
        </p:spPr>
        <p:txBody>
          <a:bodyPr wrap="square">
            <a:spAutoFit/>
          </a:bodyPr>
          <a:lstStyle/>
          <a:p>
            <a:pPr>
              <a:spcAft>
                <a:spcPts val="0"/>
              </a:spcAft>
              <a:tabLst>
                <a:tab pos="6515100" algn="l"/>
              </a:tabLst>
            </a:pPr>
            <a:r>
              <a:rPr lang="en-US" sz="2000" b="1" dirty="0" err="1">
                <a:effectLst/>
                <a:latin typeface="+mj-lt"/>
                <a:ea typeface="Times New Roman" panose="02020603050405020304" pitchFamily="18" charset="0"/>
                <a:cs typeface="Times New Roman" panose="02020603050405020304" pitchFamily="18" charset="0"/>
              </a:rPr>
              <a:t>SqlCommand</a:t>
            </a:r>
            <a:r>
              <a:rPr lang="en-US" sz="2000" b="1" dirty="0">
                <a:effectLst/>
                <a:latin typeface="+mj-lt"/>
                <a:ea typeface="Times New Roman" panose="02020603050405020304" pitchFamily="18" charset="0"/>
                <a:cs typeface="Times New Roman" panose="02020603050405020304" pitchFamily="18" charset="0"/>
              </a:rPr>
              <a:t> </a:t>
            </a:r>
            <a:r>
              <a:rPr lang="en-US" sz="2000" b="1" dirty="0" err="1">
                <a:effectLst/>
                <a:latin typeface="+mj-lt"/>
                <a:ea typeface="Times New Roman" panose="02020603050405020304" pitchFamily="18" charset="0"/>
                <a:cs typeface="Times New Roman" panose="02020603050405020304" pitchFamily="18" charset="0"/>
              </a:rPr>
              <a:t>selectCommand</a:t>
            </a:r>
            <a:r>
              <a:rPr lang="en-US" sz="2000" b="1" dirty="0">
                <a:effectLst/>
                <a:latin typeface="+mj-lt"/>
                <a:ea typeface="Times New Roman" panose="02020603050405020304" pitchFamily="18" charset="0"/>
                <a:cs typeface="Times New Roman" panose="02020603050405020304" pitchFamily="18" charset="0"/>
              </a:rPr>
              <a:t> = </a:t>
            </a:r>
            <a:endParaRPr lang="nl-BE" sz="20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2000" b="1" dirty="0">
                <a:effectLst/>
                <a:latin typeface="+mj-lt"/>
                <a:ea typeface="Times New Roman" panose="02020603050405020304" pitchFamily="18" charset="0"/>
                <a:cs typeface="Times New Roman" panose="02020603050405020304" pitchFamily="18" charset="0"/>
              </a:rPr>
              <a:t>    new </a:t>
            </a:r>
            <a:r>
              <a:rPr lang="en-US" sz="2000" b="1" dirty="0" err="1">
                <a:effectLst/>
                <a:highlight>
                  <a:srgbClr val="FFFF00"/>
                </a:highlight>
                <a:latin typeface="+mj-lt"/>
                <a:ea typeface="Times New Roman" panose="02020603050405020304" pitchFamily="18" charset="0"/>
                <a:cs typeface="Times New Roman" panose="02020603050405020304" pitchFamily="18" charset="0"/>
              </a:rPr>
              <a:t>SqlCommand</a:t>
            </a:r>
            <a:r>
              <a:rPr lang="en-US" sz="2000" b="1" dirty="0">
                <a:effectLst/>
                <a:highlight>
                  <a:srgbClr val="FFFF00"/>
                </a:highlight>
                <a:latin typeface="+mj-lt"/>
                <a:ea typeface="Times New Roman" panose="02020603050405020304" pitchFamily="18" charset="0"/>
                <a:cs typeface="Times New Roman" panose="02020603050405020304" pitchFamily="18" charset="0"/>
              </a:rPr>
              <a:t>(</a:t>
            </a:r>
            <a:r>
              <a:rPr lang="en-US" sz="2000" b="1" dirty="0" err="1">
                <a:effectLst/>
                <a:highlight>
                  <a:srgbClr val="FFFF00"/>
                </a:highlight>
                <a:latin typeface="+mj-lt"/>
                <a:ea typeface="Times New Roman" panose="02020603050405020304" pitchFamily="18" charset="0"/>
                <a:cs typeface="Times New Roman" panose="02020603050405020304" pitchFamily="18" charset="0"/>
              </a:rPr>
              <a:t>selectStatement</a:t>
            </a:r>
            <a:r>
              <a:rPr lang="en-US" sz="2000" b="1" dirty="0">
                <a:effectLst/>
                <a:highlight>
                  <a:srgbClr val="FFFF00"/>
                </a:highlight>
                <a:latin typeface="+mj-lt"/>
                <a:ea typeface="Times New Roman" panose="02020603050405020304" pitchFamily="18" charset="0"/>
                <a:cs typeface="Times New Roman" panose="02020603050405020304" pitchFamily="18" charset="0"/>
              </a:rPr>
              <a:t>, connection)</a:t>
            </a:r>
            <a:r>
              <a:rPr lang="en-US" sz="2000" b="1" dirty="0">
                <a:effectLst/>
                <a:latin typeface="+mj-lt"/>
                <a:ea typeface="Times New Roman" panose="02020603050405020304" pitchFamily="18" charset="0"/>
                <a:cs typeface="Times New Roman" panose="02020603050405020304" pitchFamily="18" charset="0"/>
              </a:rPr>
              <a:t>;</a:t>
            </a:r>
            <a:endParaRPr lang="nl-BE" sz="2000" b="1" dirty="0">
              <a:effectLst/>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16</a:t>
            </a:fld>
            <a:endParaRPr lang="en-US" altLang="nl-BE"/>
          </a:p>
        </p:txBody>
      </p:sp>
      <p:pic>
        <p:nvPicPr>
          <p:cNvPr id="5" name="Picture 4"/>
          <p:cNvPicPr>
            <a:picLocks noChangeAspect="1"/>
          </p:cNvPicPr>
          <p:nvPr/>
        </p:nvPicPr>
        <p:blipFill>
          <a:blip r:embed="rId2"/>
          <a:stretch>
            <a:fillRect/>
          </a:stretch>
        </p:blipFill>
        <p:spPr>
          <a:xfrm>
            <a:off x="1362075" y="1276350"/>
            <a:ext cx="6419850" cy="4305300"/>
          </a:xfrm>
          <a:prstGeom prst="rect">
            <a:avLst/>
          </a:prstGeom>
        </p:spPr>
      </p:pic>
      <p:sp>
        <p:nvSpPr>
          <p:cNvPr id="6" name="TextBox 5"/>
          <p:cNvSpPr txBox="1"/>
          <p:nvPr/>
        </p:nvSpPr>
        <p:spPr>
          <a:xfrm>
            <a:off x="609600" y="619780"/>
            <a:ext cx="2488182" cy="523220"/>
          </a:xfrm>
          <a:prstGeom prst="rect">
            <a:avLst/>
          </a:prstGeom>
          <a:noFill/>
        </p:spPr>
        <p:txBody>
          <a:bodyPr wrap="none" rtlCol="0">
            <a:spAutoFit/>
          </a:bodyPr>
          <a:lstStyle/>
          <a:p>
            <a:r>
              <a:rPr lang="nl-BE" sz="2800" b="1" dirty="0">
                <a:solidFill>
                  <a:srgbClr val="3333FF"/>
                </a:solidFill>
              </a:rPr>
              <a:t>3. Data Reader</a:t>
            </a:r>
            <a:endParaRPr lang="en-US" sz="2800" b="1" dirty="0">
              <a:solidFill>
                <a:srgbClr val="3333FF"/>
              </a:solidFill>
            </a:endParaRPr>
          </a:p>
        </p:txBody>
      </p:sp>
    </p:spTree>
    <p:extLst>
      <p:ext uri="{BB962C8B-B14F-4D97-AF65-F5344CB8AC3E}">
        <p14:creationId xmlns:p14="http://schemas.microsoft.com/office/powerpoint/2010/main" val="2900203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773080" y="391633"/>
            <a:ext cx="7250780" cy="461665"/>
          </a:xfrm>
          <a:prstGeom prst="rect">
            <a:avLst/>
          </a:prstGeom>
        </p:spPr>
        <p:txBody>
          <a:bodyPr wrap="square">
            <a:spAutoFit/>
          </a:bodyPr>
          <a:lstStyle/>
          <a:p>
            <a:pPr>
              <a:spcAft>
                <a:spcPts val="600"/>
              </a:spcAft>
            </a:pPr>
            <a:r>
              <a:rPr lang="en-US" b="1" dirty="0">
                <a:solidFill>
                  <a:srgbClr val="00B050"/>
                </a:solidFill>
                <a:latin typeface="+mj-lt"/>
                <a:ea typeface="Times New Roman" panose="02020603050405020304" pitchFamily="18" charset="0"/>
                <a:cs typeface="Times New Roman" panose="02020603050405020304" pitchFamily="18" charset="0"/>
              </a:rPr>
              <a:t>How to create a </a:t>
            </a:r>
            <a:r>
              <a:rPr lang="en-US" b="1" dirty="0" err="1">
                <a:solidFill>
                  <a:srgbClr val="00B050"/>
                </a:solidFill>
                <a:latin typeface="+mj-lt"/>
                <a:ea typeface="Times New Roman" panose="02020603050405020304" pitchFamily="18" charset="0"/>
                <a:cs typeface="Times New Roman" panose="02020603050405020304" pitchFamily="18" charset="0"/>
              </a:rPr>
              <a:t>SqlDataReader</a:t>
            </a:r>
            <a:r>
              <a:rPr lang="en-US" b="1" dirty="0">
                <a:solidFill>
                  <a:srgbClr val="00B050"/>
                </a:solidFill>
                <a:latin typeface="+mj-lt"/>
                <a:ea typeface="Times New Roman" panose="02020603050405020304" pitchFamily="18" charset="0"/>
                <a:cs typeface="Times New Roman" panose="02020603050405020304" pitchFamily="18" charset="0"/>
              </a:rPr>
              <a:t> object</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403860" y="1049977"/>
            <a:ext cx="7696200" cy="461665"/>
          </a:xfrm>
          <a:prstGeom prst="rect">
            <a:avLst/>
          </a:prstGeom>
        </p:spPr>
        <p:txBody>
          <a:bodyPr wrap="square">
            <a:spAutoFit/>
          </a:bodyPr>
          <a:lstStyle/>
          <a:p>
            <a:pPr marL="347345">
              <a:spcAft>
                <a:spcPts val="600"/>
              </a:spcAft>
              <a:tabLst>
                <a:tab pos="1371600" algn="l"/>
              </a:tabLst>
            </a:pPr>
            <a:r>
              <a:rPr lang="en-US" b="0" dirty="0" err="1">
                <a:effectLst/>
                <a:latin typeface="+mj-lt"/>
                <a:ea typeface="Times New Roman" panose="02020603050405020304" pitchFamily="18" charset="0"/>
                <a:cs typeface="Times New Roman" panose="02020603050405020304" pitchFamily="18" charset="0"/>
              </a:rPr>
              <a:t>sqlCommand</a:t>
            </a:r>
            <a:r>
              <a:rPr lang="en-US" b="1" dirty="0" err="1">
                <a:effectLst/>
                <a:latin typeface="+mj-lt"/>
                <a:ea typeface="Times New Roman" panose="02020603050405020304" pitchFamily="18" charset="0"/>
                <a:cs typeface="Times New Roman" panose="02020603050405020304" pitchFamily="18" charset="0"/>
              </a:rPr>
              <a:t>.ExecuteReader</a:t>
            </a:r>
            <a:r>
              <a:rPr lang="en-US" b="1" dirty="0">
                <a:effectLst/>
                <a:latin typeface="+mj-lt"/>
                <a:ea typeface="Times New Roman" panose="02020603050405020304" pitchFamily="18" charset="0"/>
                <a:cs typeface="Times New Roman" panose="02020603050405020304" pitchFamily="18" charset="0"/>
              </a:rPr>
              <a:t>(</a:t>
            </a:r>
            <a:r>
              <a:rPr lang="en-US" b="0" dirty="0">
                <a:effectLst/>
                <a:latin typeface="+mj-lt"/>
                <a:ea typeface="Times New Roman" panose="02020603050405020304" pitchFamily="18" charset="0"/>
                <a:cs typeface="Times New Roman" panose="02020603050405020304" pitchFamily="18" charset="0"/>
              </a:rPr>
              <a:t>[behavior]</a:t>
            </a:r>
            <a:r>
              <a:rPr lang="en-US" b="1" dirty="0">
                <a:effectLst/>
                <a:latin typeface="+mj-lt"/>
                <a:ea typeface="Times New Roman" panose="02020603050405020304" pitchFamily="18" charset="0"/>
                <a:cs typeface="Times New Roman" panose="02020603050405020304" pitchFamily="18" charset="0"/>
              </a:rPr>
              <a:t>)</a:t>
            </a:r>
            <a:endParaRPr lang="nl-BE" b="1" dirty="0">
              <a:effectLst/>
              <a:latin typeface="+mj-lt"/>
              <a:ea typeface="Times New Roman" panose="02020603050405020304" pitchFamily="18" charset="0"/>
              <a:cs typeface="Times New Roman" panose="02020603050405020304" pitchFamily="18" charset="0"/>
            </a:endParaRPr>
          </a:p>
        </p:txBody>
      </p:sp>
      <p:sp>
        <p:nvSpPr>
          <p:cNvPr id="7" name="Rechthoek 6"/>
          <p:cNvSpPr/>
          <p:nvPr/>
        </p:nvSpPr>
        <p:spPr>
          <a:xfrm>
            <a:off x="773080" y="1905000"/>
            <a:ext cx="7326980" cy="461665"/>
          </a:xfrm>
          <a:prstGeom prst="rect">
            <a:avLst/>
          </a:prstGeom>
        </p:spPr>
        <p:txBody>
          <a:bodyPr wrap="square">
            <a:spAutoFit/>
          </a:bodyPr>
          <a:lstStyle/>
          <a:p>
            <a:pPr>
              <a:spcBef>
                <a:spcPts val="1200"/>
              </a:spcBef>
              <a:spcAft>
                <a:spcPts val="0"/>
              </a:spcAft>
            </a:pPr>
            <a:r>
              <a:rPr lang="en-US" b="1" dirty="0">
                <a:solidFill>
                  <a:srgbClr val="00B050"/>
                </a:solidFill>
                <a:latin typeface="+mj-lt"/>
                <a:ea typeface="Times New Roman" panose="02020603050405020304" pitchFamily="18" charset="0"/>
                <a:cs typeface="Times New Roman" panose="02020603050405020304" pitchFamily="18" charset="0"/>
              </a:rPr>
              <a:t>Common </a:t>
            </a:r>
            <a:r>
              <a:rPr lang="en-US" b="1" dirty="0" err="1">
                <a:solidFill>
                  <a:srgbClr val="00B050"/>
                </a:solidFill>
                <a:latin typeface="+mj-lt"/>
                <a:ea typeface="Times New Roman" panose="02020603050405020304" pitchFamily="18" charset="0"/>
                <a:cs typeface="Times New Roman" panose="02020603050405020304" pitchFamily="18" charset="0"/>
              </a:rPr>
              <a:t>CommandBehavior</a:t>
            </a:r>
            <a:r>
              <a:rPr lang="en-US" b="1" dirty="0">
                <a:solidFill>
                  <a:srgbClr val="00B050"/>
                </a:solidFill>
                <a:latin typeface="+mj-lt"/>
                <a:ea typeface="Times New Roman" panose="02020603050405020304" pitchFamily="18" charset="0"/>
                <a:cs typeface="Times New Roman" panose="02020603050405020304" pitchFamily="18" charset="0"/>
              </a:rPr>
              <a:t> enumeration members</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graphicFrame>
        <p:nvGraphicFramePr>
          <p:cNvPr id="8" name="Tabel 7"/>
          <p:cNvGraphicFramePr>
            <a:graphicFrameLocks noGrp="1"/>
          </p:cNvGraphicFramePr>
          <p:nvPr>
            <p:extLst>
              <p:ext uri="{D42A27DB-BD31-4B8C-83A1-F6EECF244321}">
                <p14:modId xmlns:p14="http://schemas.microsoft.com/office/powerpoint/2010/main" val="848872458"/>
              </p:ext>
            </p:extLst>
          </p:nvPr>
        </p:nvGraphicFramePr>
        <p:xfrm>
          <a:off x="811180" y="2743200"/>
          <a:ext cx="7342220" cy="2123440"/>
        </p:xfrm>
        <a:graphic>
          <a:graphicData uri="http://schemas.openxmlformats.org/drawingml/2006/table">
            <a:tbl>
              <a:tblPr firstRow="1" bandRow="1">
                <a:tableStyleId>{5C22544A-7EE6-4342-B048-85BDC9FD1C3A}</a:tableStyleId>
              </a:tblPr>
              <a:tblGrid>
                <a:gridCol w="200822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nl-BE" dirty="0"/>
                        <a:t>Member</a:t>
                      </a:r>
                    </a:p>
                  </a:txBody>
                  <a:tcPr/>
                </a:tc>
                <a:tc>
                  <a:txBody>
                    <a:bodyPr/>
                    <a:lstStyle/>
                    <a:p>
                      <a:r>
                        <a:rPr lang="nl-BE" dirty="0" err="1"/>
                        <a:t>Description</a:t>
                      </a:r>
                      <a:endParaRPr lang="nl-BE" dirty="0"/>
                    </a:p>
                  </a:txBody>
                  <a:tcPr/>
                </a:tc>
                <a:extLst>
                  <a:ext uri="{0D108BD9-81ED-4DB2-BD59-A6C34878D82A}">
                    <a16:rowId xmlns:a16="http://schemas.microsoft.com/office/drawing/2014/main" val="10000"/>
                  </a:ext>
                </a:extLst>
              </a:tr>
              <a:tr h="370840">
                <a:tc>
                  <a:txBody>
                    <a:bodyPr/>
                    <a:lstStyle/>
                    <a:p>
                      <a:r>
                        <a:rPr lang="en-US" sz="1800" b="1" kern="1200" dirty="0" err="1">
                          <a:solidFill>
                            <a:schemeClr val="dk1"/>
                          </a:solidFill>
                          <a:effectLst/>
                          <a:latin typeface="+mn-lt"/>
                          <a:ea typeface="+mn-ea"/>
                          <a:cs typeface="+mn-cs"/>
                        </a:rPr>
                        <a:t>CloseConnection</a:t>
                      </a:r>
                      <a:endParaRPr lang="nl-B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Closes the connection when the data reader is closed.</a:t>
                      </a:r>
                      <a:endParaRPr lang="nl-BE" sz="1800" kern="1200" dirty="0">
                        <a:solidFill>
                          <a:schemeClr val="dk1"/>
                        </a:solidFill>
                        <a:effectLst/>
                        <a:latin typeface="+mn-lt"/>
                        <a:ea typeface="+mn-ea"/>
                        <a:cs typeface="+mn-cs"/>
                      </a:endParaRPr>
                    </a:p>
                    <a:p>
                      <a:endParaRPr lang="nl-BE" dirty="0"/>
                    </a:p>
                  </a:txBody>
                  <a:tcPr/>
                </a:tc>
                <a:extLst>
                  <a:ext uri="{0D108BD9-81ED-4DB2-BD59-A6C34878D82A}">
                    <a16:rowId xmlns:a16="http://schemas.microsoft.com/office/drawing/2014/main" val="10001"/>
                  </a:ext>
                </a:extLst>
              </a:tr>
              <a:tr h="370840">
                <a:tc>
                  <a:txBody>
                    <a:bodyPr/>
                    <a:lstStyle/>
                    <a:p>
                      <a:r>
                        <a:rPr lang="nl-BE" dirty="0"/>
                        <a:t>Default</a:t>
                      </a:r>
                    </a:p>
                  </a:txBody>
                  <a:tcPr/>
                </a:tc>
                <a:tc>
                  <a:txBody>
                    <a:bodyPr/>
                    <a:lstStyle/>
                    <a:p>
                      <a:r>
                        <a:rPr lang="en-US" sz="1800" kern="1200" dirty="0">
                          <a:solidFill>
                            <a:schemeClr val="dk1"/>
                          </a:solidFill>
                          <a:effectLst/>
                          <a:latin typeface="+mn-lt"/>
                          <a:ea typeface="+mn-ea"/>
                          <a:cs typeface="+mn-cs"/>
                        </a:rPr>
                        <a:t>Equivalent to specifying no command behavior</a:t>
                      </a:r>
                      <a:endParaRPr lang="nl-BE" dirty="0"/>
                    </a:p>
                  </a:txBody>
                  <a:tcPr/>
                </a:tc>
                <a:extLst>
                  <a:ext uri="{0D108BD9-81ED-4DB2-BD59-A6C34878D82A}">
                    <a16:rowId xmlns:a16="http://schemas.microsoft.com/office/drawing/2014/main" val="10002"/>
                  </a:ext>
                </a:extLst>
              </a:tr>
              <a:tr h="370840">
                <a:tc>
                  <a:txBody>
                    <a:bodyPr/>
                    <a:lstStyle/>
                    <a:p>
                      <a:r>
                        <a:rPr lang="nl-BE" dirty="0" err="1"/>
                        <a:t>SingleResult</a:t>
                      </a:r>
                      <a:endParaRPr lang="nl-BE" dirty="0"/>
                    </a:p>
                  </a:txBody>
                  <a:tcPr/>
                </a:tc>
                <a:tc>
                  <a:txBody>
                    <a:bodyPr/>
                    <a:lstStyle/>
                    <a:p>
                      <a:r>
                        <a:rPr lang="en-US" sz="1800" kern="1200" dirty="0">
                          <a:solidFill>
                            <a:schemeClr val="dk1"/>
                          </a:solidFill>
                          <a:effectLst/>
                          <a:latin typeface="+mn-lt"/>
                          <a:ea typeface="+mn-ea"/>
                          <a:cs typeface="+mn-cs"/>
                        </a:rPr>
                        <a:t>Only a single result set is returned</a:t>
                      </a:r>
                      <a:endParaRPr lang="nl-BE" dirty="0"/>
                    </a:p>
                  </a:txBody>
                  <a:tcPr/>
                </a:tc>
                <a:extLst>
                  <a:ext uri="{0D108BD9-81ED-4DB2-BD59-A6C34878D82A}">
                    <a16:rowId xmlns:a16="http://schemas.microsoft.com/office/drawing/2014/main" val="10003"/>
                  </a:ext>
                </a:extLst>
              </a:tr>
              <a:tr h="370840">
                <a:tc>
                  <a:txBody>
                    <a:bodyPr/>
                    <a:lstStyle/>
                    <a:p>
                      <a:r>
                        <a:rPr lang="nl-BE" dirty="0" err="1"/>
                        <a:t>SingleRow</a:t>
                      </a:r>
                      <a:endParaRPr lang="nl-BE" dirty="0"/>
                    </a:p>
                  </a:txBody>
                  <a:tcPr/>
                </a:tc>
                <a:tc>
                  <a:txBody>
                    <a:bodyPr/>
                    <a:lstStyle/>
                    <a:p>
                      <a:r>
                        <a:rPr lang="en-US" sz="1800" kern="1200" dirty="0">
                          <a:solidFill>
                            <a:schemeClr val="dk1"/>
                          </a:solidFill>
                          <a:effectLst/>
                          <a:latin typeface="+mn-lt"/>
                          <a:ea typeface="+mn-ea"/>
                          <a:cs typeface="+mn-cs"/>
                        </a:rPr>
                        <a:t>Only a single row is returned</a:t>
                      </a:r>
                      <a:endParaRPr lang="nl-BE"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381000" y="479774"/>
            <a:ext cx="8229600" cy="523220"/>
          </a:xfrm>
          <a:prstGeom prst="rect">
            <a:avLst/>
          </a:prstGeom>
        </p:spPr>
        <p:txBody>
          <a:bodyPr wrap="square">
            <a:spAutoFit/>
          </a:bodyPr>
          <a:lstStyle/>
          <a:p>
            <a:pPr>
              <a:spcAft>
                <a:spcPts val="600"/>
              </a:spcAft>
            </a:pPr>
            <a:r>
              <a:rPr lang="en-US" sz="2800" b="1" dirty="0">
                <a:solidFill>
                  <a:srgbClr val="00B050"/>
                </a:solidFill>
                <a:latin typeface="+mj-lt"/>
                <a:ea typeface="Times New Roman" panose="02020603050405020304" pitchFamily="18" charset="0"/>
                <a:cs typeface="Times New Roman" panose="02020603050405020304" pitchFamily="18" charset="0"/>
              </a:rPr>
              <a:t>Common members of the </a:t>
            </a:r>
            <a:r>
              <a:rPr lang="en-US" sz="2800" b="1" dirty="0" err="1">
                <a:solidFill>
                  <a:srgbClr val="00B050"/>
                </a:solidFill>
                <a:latin typeface="+mj-lt"/>
                <a:ea typeface="Times New Roman" panose="02020603050405020304" pitchFamily="18" charset="0"/>
                <a:cs typeface="Times New Roman" panose="02020603050405020304" pitchFamily="18" charset="0"/>
              </a:rPr>
              <a:t>SqlDataReader</a:t>
            </a:r>
            <a:r>
              <a:rPr lang="en-US" sz="2800" b="1" dirty="0">
                <a:solidFill>
                  <a:srgbClr val="00B050"/>
                </a:solidFill>
                <a:latin typeface="+mj-lt"/>
                <a:ea typeface="Times New Roman" panose="02020603050405020304" pitchFamily="18" charset="0"/>
                <a:cs typeface="Times New Roman" panose="02020603050405020304" pitchFamily="18" charset="0"/>
              </a:rPr>
              <a:t> class</a:t>
            </a:r>
            <a:endParaRPr lang="nl-BE" sz="2800" b="1" dirty="0">
              <a:solidFill>
                <a:srgbClr val="00B050"/>
              </a:solidFill>
              <a:latin typeface="+mj-lt"/>
              <a:ea typeface="Times New Roman" panose="02020603050405020304" pitchFamily="18" charset="0"/>
              <a:cs typeface="Times New Roman" panose="02020603050405020304" pitchFamily="18" charset="0"/>
            </a:endParaRPr>
          </a:p>
        </p:txBody>
      </p:sp>
      <p:graphicFrame>
        <p:nvGraphicFramePr>
          <p:cNvPr id="6" name="Tabel 5"/>
          <p:cNvGraphicFramePr>
            <a:graphicFrameLocks noGrp="1"/>
          </p:cNvGraphicFramePr>
          <p:nvPr>
            <p:extLst>
              <p:ext uri="{D42A27DB-BD31-4B8C-83A1-F6EECF244321}">
                <p14:modId xmlns:p14="http://schemas.microsoft.com/office/powerpoint/2010/main" val="2842372771"/>
              </p:ext>
            </p:extLst>
          </p:nvPr>
        </p:nvGraphicFramePr>
        <p:xfrm>
          <a:off x="533400" y="3606800"/>
          <a:ext cx="8077200" cy="22910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US" sz="1800" dirty="0">
                          <a:effectLst/>
                          <a:latin typeface="+mn-lt"/>
                          <a:ea typeface="Times New Roman" panose="02020603050405020304" pitchFamily="18" charset="0"/>
                        </a:rPr>
                        <a:t>Method</a:t>
                      </a:r>
                      <a:endParaRPr lang="nl-BE" dirty="0">
                        <a:latin typeface="+mn-lt"/>
                      </a:endParaRPr>
                    </a:p>
                  </a:txBody>
                  <a:tcPr/>
                </a:tc>
                <a:tc>
                  <a:txBody>
                    <a:bodyPr/>
                    <a:lstStyle/>
                    <a:p>
                      <a:endParaRPr lang="nl-BE" dirty="0">
                        <a:latin typeface="+mn-lt"/>
                      </a:endParaRPr>
                    </a:p>
                  </a:txBody>
                  <a:tcPr/>
                </a:tc>
                <a:extLst>
                  <a:ext uri="{0D108BD9-81ED-4DB2-BD59-A6C34878D82A}">
                    <a16:rowId xmlns:a16="http://schemas.microsoft.com/office/drawing/2014/main" val="10000"/>
                  </a:ext>
                </a:extLst>
              </a:tr>
              <a:tr h="370840">
                <a:tc>
                  <a:txBody>
                    <a:bodyPr/>
                    <a:lstStyle/>
                    <a:p>
                      <a:r>
                        <a:rPr lang="en-US" sz="1800" b="1" dirty="0">
                          <a:effectLst/>
                          <a:latin typeface="+mn-lt"/>
                          <a:ea typeface="Times New Roman" panose="02020603050405020304" pitchFamily="18" charset="0"/>
                        </a:rPr>
                        <a:t>Close()</a:t>
                      </a:r>
                      <a:endParaRPr lang="nl-BE" dirty="0">
                        <a:latin typeface="+mn-lt"/>
                      </a:endParaRPr>
                    </a:p>
                  </a:txBody>
                  <a:tcPr/>
                </a:tc>
                <a:tc>
                  <a:txBody>
                    <a:bodyPr/>
                    <a:lstStyle/>
                    <a:p>
                      <a:r>
                        <a:rPr lang="en-US" sz="1800" dirty="0">
                          <a:effectLst/>
                          <a:latin typeface="+mn-lt"/>
                          <a:ea typeface="Times New Roman" panose="02020603050405020304" pitchFamily="18" charset="0"/>
                        </a:rPr>
                        <a:t>Closes the data reader; sets any output parameters and return value if a stored procedure is executed</a:t>
                      </a:r>
                      <a:endParaRPr lang="nl-BE" dirty="0">
                        <a:latin typeface="+mn-lt"/>
                      </a:endParaRPr>
                    </a:p>
                  </a:txBody>
                  <a:tcPr/>
                </a:tc>
                <a:extLst>
                  <a:ext uri="{0D108BD9-81ED-4DB2-BD59-A6C34878D82A}">
                    <a16:rowId xmlns:a16="http://schemas.microsoft.com/office/drawing/2014/main" val="10001"/>
                  </a:ext>
                </a:extLst>
              </a:tr>
              <a:tr h="370840">
                <a:tc>
                  <a:txBody>
                    <a:bodyPr/>
                    <a:lstStyle/>
                    <a:p>
                      <a:r>
                        <a:rPr lang="en-US" sz="1800" b="1" dirty="0">
                          <a:effectLst/>
                          <a:latin typeface="+mn-lt"/>
                        </a:rPr>
                        <a:t>Read</a:t>
                      </a:r>
                      <a:r>
                        <a:rPr lang="nl-BE" dirty="0">
                          <a:latin typeface="+mn-lt"/>
                        </a:rPr>
                        <a:t>()</a:t>
                      </a:r>
                    </a:p>
                  </a:txBody>
                  <a:tcPr/>
                </a:tc>
                <a:tc>
                  <a:txBody>
                    <a:bodyPr/>
                    <a:lstStyle/>
                    <a:p>
                      <a:r>
                        <a:rPr lang="nl-BE" dirty="0">
                          <a:latin typeface="+mn-lt"/>
                        </a:rPr>
                        <a:t>Advances </a:t>
                      </a:r>
                      <a:r>
                        <a:rPr lang="nl-BE" dirty="0" err="1">
                          <a:latin typeface="+mn-lt"/>
                        </a:rPr>
                        <a:t>the</a:t>
                      </a:r>
                      <a:r>
                        <a:rPr lang="nl-BE" dirty="0">
                          <a:latin typeface="+mn-lt"/>
                        </a:rPr>
                        <a:t> data reader </a:t>
                      </a:r>
                      <a:r>
                        <a:rPr lang="nl-BE" dirty="0" err="1">
                          <a:latin typeface="+mn-lt"/>
                        </a:rPr>
                        <a:t>to</a:t>
                      </a:r>
                      <a:r>
                        <a:rPr lang="nl-BE" dirty="0">
                          <a:latin typeface="+mn-lt"/>
                        </a:rPr>
                        <a:t> </a:t>
                      </a:r>
                      <a:r>
                        <a:rPr lang="nl-BE" dirty="0" err="1">
                          <a:latin typeface="+mn-lt"/>
                        </a:rPr>
                        <a:t>the</a:t>
                      </a:r>
                      <a:r>
                        <a:rPr lang="nl-BE">
                          <a:latin typeface="+mn-lt"/>
                        </a:rPr>
                        <a:t> next </a:t>
                      </a:r>
                      <a:r>
                        <a:rPr lang="nl-BE" dirty="0" err="1">
                          <a:latin typeface="+mn-lt"/>
                        </a:rPr>
                        <a:t>row</a:t>
                      </a:r>
                      <a:r>
                        <a:rPr lang="nl-BE" dirty="0">
                          <a:latin typeface="+mn-lt"/>
                        </a:rPr>
                        <a:t> of data in de </a:t>
                      </a:r>
                      <a:r>
                        <a:rPr lang="nl-BE" dirty="0" err="1">
                          <a:latin typeface="+mn-lt"/>
                        </a:rPr>
                        <a:t>current</a:t>
                      </a:r>
                      <a:r>
                        <a:rPr lang="nl-BE" dirty="0">
                          <a:latin typeface="+mn-lt"/>
                        </a:rPr>
                        <a:t> </a:t>
                      </a:r>
                      <a:r>
                        <a:rPr lang="nl-BE" dirty="0" err="1">
                          <a:latin typeface="+mn-lt"/>
                        </a:rPr>
                        <a:t>result</a:t>
                      </a:r>
                      <a:r>
                        <a:rPr lang="nl-BE" dirty="0">
                          <a:latin typeface="+mn-lt"/>
                        </a:rPr>
                        <a:t> set</a:t>
                      </a:r>
                    </a:p>
                  </a:txBody>
                  <a:tcPr/>
                </a:tc>
                <a:extLst>
                  <a:ext uri="{0D108BD9-81ED-4DB2-BD59-A6C34878D82A}">
                    <a16:rowId xmlns:a16="http://schemas.microsoft.com/office/drawing/2014/main" val="1384013352"/>
                  </a:ext>
                </a:extLst>
              </a:tr>
              <a:tr h="370840">
                <a:tc>
                  <a:txBody>
                    <a:bodyPr/>
                    <a:lstStyle/>
                    <a:p>
                      <a:r>
                        <a:rPr lang="en-US" sz="1800" b="1" dirty="0" err="1">
                          <a:effectLst/>
                          <a:latin typeface="+mn-lt"/>
                          <a:ea typeface="Times New Roman" panose="02020603050405020304" pitchFamily="18" charset="0"/>
                        </a:rPr>
                        <a:t>NextResult</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Advances the data reader to the next result set and returns a Boolean value that indicates whether there are additional </a:t>
                      </a:r>
                      <a:endParaRPr lang="nl-BE" dirty="0">
                        <a:latin typeface="+mn-lt"/>
                      </a:endParaRPr>
                    </a:p>
                  </a:txBody>
                  <a:tcPr/>
                </a:tc>
                <a:extLst>
                  <a:ext uri="{0D108BD9-81ED-4DB2-BD59-A6C34878D82A}">
                    <a16:rowId xmlns:a16="http://schemas.microsoft.com/office/drawing/2014/main" val="10002"/>
                  </a:ext>
                </a:extLst>
              </a:tr>
            </a:tbl>
          </a:graphicData>
        </a:graphic>
      </p:graphicFrame>
      <p:graphicFrame>
        <p:nvGraphicFramePr>
          <p:cNvPr id="8" name="Tabel 7"/>
          <p:cNvGraphicFramePr>
            <a:graphicFrameLocks noGrp="1"/>
          </p:cNvGraphicFramePr>
          <p:nvPr>
            <p:extLst>
              <p:ext uri="{D42A27DB-BD31-4B8C-83A1-F6EECF244321}">
                <p14:modId xmlns:p14="http://schemas.microsoft.com/office/powerpoint/2010/main" val="2355026828"/>
              </p:ext>
            </p:extLst>
          </p:nvPr>
        </p:nvGraphicFramePr>
        <p:xfrm>
          <a:off x="533400" y="1241774"/>
          <a:ext cx="8077200" cy="138176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nl-BE" dirty="0" err="1">
                          <a:latin typeface="+mn-lt"/>
                        </a:rPr>
                        <a:t>Indexer</a:t>
                      </a:r>
                      <a:endParaRPr lang="nl-BE" dirty="0">
                        <a:latin typeface="+mn-lt"/>
                      </a:endParaRPr>
                    </a:p>
                  </a:txBody>
                  <a:tcPr/>
                </a:tc>
                <a:tc>
                  <a:txBody>
                    <a:bodyPr/>
                    <a:lstStyle/>
                    <a:p>
                      <a:endParaRPr lang="nl-BE">
                        <a:latin typeface="+mn-lt"/>
                      </a:endParaRPr>
                    </a:p>
                  </a:txBody>
                  <a:tcPr/>
                </a:tc>
                <a:extLst>
                  <a:ext uri="{0D108BD9-81ED-4DB2-BD59-A6C34878D82A}">
                    <a16:rowId xmlns:a16="http://schemas.microsoft.com/office/drawing/2014/main" val="10000"/>
                  </a:ext>
                </a:extLst>
              </a:tr>
              <a:tr h="619760">
                <a:tc>
                  <a:txBody>
                    <a:bodyPr/>
                    <a:lstStyle/>
                    <a:p>
                      <a:r>
                        <a:rPr lang="en-US" sz="1800" b="1" dirty="0">
                          <a:effectLst/>
                          <a:latin typeface="+mn-lt"/>
                          <a:ea typeface="Times New Roman" panose="02020603050405020304" pitchFamily="18" charset="0"/>
                        </a:rPr>
                        <a:t>[</a:t>
                      </a:r>
                      <a:r>
                        <a:rPr lang="en-US" sz="1800" dirty="0" err="1">
                          <a:effectLst/>
                          <a:latin typeface="+mn-lt"/>
                          <a:ea typeface="Times New Roman" panose="02020603050405020304" pitchFamily="18" charset="0"/>
                        </a:rPr>
                        <a:t>columnname</a:t>
                      </a:r>
                      <a:r>
                        <a:rPr lang="en-US" sz="1800" b="1" dirty="0">
                          <a:effectLst/>
                          <a:latin typeface="+mn-lt"/>
                          <a:ea typeface="Times New Roman" panose="02020603050405020304" pitchFamily="18" charset="0"/>
                        </a:rPr>
                        <a:t>]</a:t>
                      </a:r>
                      <a:endParaRPr lang="nl-BE"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n-lt"/>
                          <a:ea typeface="Times New Roman" panose="02020603050405020304" pitchFamily="18" charset="0"/>
                        </a:rPr>
                        <a:t>Gets the value of the column with the specified name.</a:t>
                      </a:r>
                      <a:endParaRPr lang="nl-BE" sz="1800" dirty="0">
                        <a:effectLst/>
                        <a:latin typeface="+mn-lt"/>
                        <a:ea typeface="Times New Roman" panose="02020603050405020304" pitchFamily="18" charset="0"/>
                      </a:endParaRPr>
                    </a:p>
                    <a:p>
                      <a:endParaRPr lang="nl-BE" dirty="0">
                        <a:latin typeface="+mn-lt"/>
                      </a:endParaRPr>
                    </a:p>
                  </a:txBody>
                  <a:tcPr/>
                </a:tc>
                <a:extLst>
                  <a:ext uri="{0D108BD9-81ED-4DB2-BD59-A6C34878D82A}">
                    <a16:rowId xmlns:a16="http://schemas.microsoft.com/office/drawing/2014/main" val="10001"/>
                  </a:ext>
                </a:extLst>
              </a:tr>
              <a:tr h="370840">
                <a:tc>
                  <a:txBody>
                    <a:bodyPr/>
                    <a:lstStyle/>
                    <a:p>
                      <a:r>
                        <a:rPr lang="en-US" sz="1800" b="1" dirty="0">
                          <a:effectLst/>
                          <a:latin typeface="+mn-lt"/>
                          <a:ea typeface="Times New Roman" panose="02020603050405020304" pitchFamily="18" charset="0"/>
                        </a:rPr>
                        <a:t>[</a:t>
                      </a:r>
                      <a:r>
                        <a:rPr lang="en-US" sz="1800" dirty="0">
                          <a:effectLst/>
                          <a:latin typeface="+mn-lt"/>
                          <a:ea typeface="Times New Roman" panose="02020603050405020304" pitchFamily="18" charset="0"/>
                        </a:rPr>
                        <a:t>index</a:t>
                      </a:r>
                      <a:r>
                        <a:rPr lang="en-US" sz="1800" b="1" dirty="0">
                          <a:effectLst/>
                          <a:latin typeface="+mn-lt"/>
                          <a:ea typeface="Times New Roman" panose="02020603050405020304" pitchFamily="18" charset="0"/>
                        </a:rPr>
                        <a:t>]</a:t>
                      </a:r>
                      <a:endParaRPr lang="nl-BE" dirty="0">
                        <a:latin typeface="+mn-lt"/>
                      </a:endParaRPr>
                    </a:p>
                  </a:txBody>
                  <a:tcPr/>
                </a:tc>
                <a:tc>
                  <a:txBody>
                    <a:bodyPr/>
                    <a:lstStyle/>
                    <a:p>
                      <a:r>
                        <a:rPr lang="en-US" sz="1800" dirty="0">
                          <a:effectLst/>
                          <a:latin typeface="+mn-lt"/>
                          <a:ea typeface="Times New Roman" panose="02020603050405020304" pitchFamily="18" charset="0"/>
                        </a:rPr>
                        <a:t>Gets the value of the column at the specified position</a:t>
                      </a:r>
                      <a:endParaRPr lang="nl-BE" dirty="0">
                        <a:latin typeface="+mn-lt"/>
                      </a:endParaRPr>
                    </a:p>
                  </a:txBody>
                  <a:tcPr/>
                </a:tc>
                <a:extLst>
                  <a:ext uri="{0D108BD9-81ED-4DB2-BD59-A6C34878D82A}">
                    <a16:rowId xmlns:a16="http://schemas.microsoft.com/office/drawing/2014/main" val="10002"/>
                  </a:ext>
                </a:extLst>
              </a:tr>
            </a:tbl>
          </a:graphicData>
        </a:graphic>
      </p:graphicFrame>
      <p:graphicFrame>
        <p:nvGraphicFramePr>
          <p:cNvPr id="7" name="Tabel 6"/>
          <p:cNvGraphicFramePr>
            <a:graphicFrameLocks noGrp="1"/>
          </p:cNvGraphicFramePr>
          <p:nvPr>
            <p:extLst>
              <p:ext uri="{D42A27DB-BD31-4B8C-83A1-F6EECF244321}">
                <p14:modId xmlns:p14="http://schemas.microsoft.com/office/powerpoint/2010/main" val="3433182631"/>
              </p:ext>
            </p:extLst>
          </p:nvPr>
        </p:nvGraphicFramePr>
        <p:xfrm>
          <a:off x="533400" y="2689574"/>
          <a:ext cx="8077200" cy="7416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US" sz="1800" dirty="0">
                          <a:effectLst/>
                          <a:latin typeface="+mn-lt"/>
                          <a:ea typeface="Times New Roman" panose="02020603050405020304" pitchFamily="18" charset="0"/>
                        </a:rPr>
                        <a:t>Property</a:t>
                      </a:r>
                      <a:endParaRPr lang="nl-BE" dirty="0">
                        <a:latin typeface="+mn-lt"/>
                      </a:endParaRPr>
                    </a:p>
                  </a:txBody>
                  <a:tcPr/>
                </a:tc>
                <a:tc>
                  <a:txBody>
                    <a:bodyPr/>
                    <a:lstStyle/>
                    <a:p>
                      <a:endParaRPr lang="nl-BE" dirty="0">
                        <a:latin typeface="+mn-lt"/>
                      </a:endParaRPr>
                    </a:p>
                  </a:txBody>
                  <a:tcPr/>
                </a:tc>
                <a:extLst>
                  <a:ext uri="{0D108BD9-81ED-4DB2-BD59-A6C34878D82A}">
                    <a16:rowId xmlns:a16="http://schemas.microsoft.com/office/drawing/2014/main" val="10000"/>
                  </a:ext>
                </a:extLst>
              </a:tr>
              <a:tr h="370840">
                <a:tc>
                  <a:txBody>
                    <a:bodyPr/>
                    <a:lstStyle/>
                    <a:p>
                      <a:r>
                        <a:rPr lang="en-US" sz="1800" b="1" dirty="0" err="1">
                          <a:effectLst/>
                          <a:latin typeface="+mn-lt"/>
                          <a:ea typeface="Times New Roman" panose="02020603050405020304" pitchFamily="18" charset="0"/>
                        </a:rPr>
                        <a:t>IsClosed</a:t>
                      </a:r>
                      <a:endParaRPr lang="nl-BE" dirty="0">
                        <a:latin typeface="+mn-lt"/>
                      </a:endParaRPr>
                    </a:p>
                  </a:txBody>
                  <a:tcPr/>
                </a:tc>
                <a:tc>
                  <a:txBody>
                    <a:bodyPr/>
                    <a:lstStyle/>
                    <a:p>
                      <a:r>
                        <a:rPr lang="en-US" sz="1800" dirty="0">
                          <a:effectLst/>
                          <a:latin typeface="+mn-lt"/>
                          <a:ea typeface="Times New Roman" panose="02020603050405020304" pitchFamily="18" charset="0"/>
                        </a:rPr>
                        <a:t>Gets a value that indicates if the data reader is closed</a:t>
                      </a:r>
                      <a:endParaRPr lang="nl-BE" dirty="0">
                        <a:latin typeface="+mn-lt"/>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457200" y="-25489"/>
            <a:ext cx="8686800" cy="954107"/>
          </a:xfrm>
          <a:prstGeom prst="rect">
            <a:avLst/>
          </a:prstGeom>
        </p:spPr>
        <p:txBody>
          <a:bodyPr wrap="square">
            <a:spAutoFit/>
          </a:bodyPr>
          <a:lstStyle/>
          <a:p>
            <a:pPr>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Code that uses a data reader to populate a list with State objects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sp>
        <p:nvSpPr>
          <p:cNvPr id="6" name="Rechthoek 5"/>
          <p:cNvSpPr/>
          <p:nvPr/>
        </p:nvSpPr>
        <p:spPr>
          <a:xfrm>
            <a:off x="457200" y="1066800"/>
            <a:ext cx="8686800" cy="4524315"/>
          </a:xfrm>
          <a:prstGeom prst="rect">
            <a:avLst/>
          </a:prstGeom>
        </p:spPr>
        <p:txBody>
          <a:bodyPr wrap="square">
            <a:spAutoFit/>
          </a:bodyPr>
          <a:lstStyle/>
          <a:p>
            <a:pPr>
              <a:spcAft>
                <a:spcPts val="0"/>
              </a:spcAft>
              <a:tabLst>
                <a:tab pos="6515100" algn="l"/>
              </a:tabLst>
            </a:pPr>
            <a:r>
              <a:rPr lang="en-US" b="1" dirty="0" err="1">
                <a:effectLst/>
                <a:latin typeface="Calibri" panose="020F0502020204030204" pitchFamily="34" charset="0"/>
                <a:ea typeface="Times New Roman" panose="02020603050405020304" pitchFamily="18" charset="0"/>
                <a:cs typeface="Times New Roman" panose="02020603050405020304" pitchFamily="18" charset="0"/>
              </a:rPr>
              <a:t>connection.Open</a:t>
            </a:r>
            <a:r>
              <a:rPr lang="en-US"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SqlDataReader</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reader = </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selectCommand.ExecuteReader</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Courier New" panose="02070309020205020404" pitchFamily="49" charset="0"/>
              </a:rPr>
              <a:t>CommandBehavior.CloseConnection</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List&lt;State&gt;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stateList</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new List&lt;State&gt;();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while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reader.Read</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State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new State();</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state.StateCode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reader["</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StateCode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ToString</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state.StateName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reader["</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StateName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ToString</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stateList.Add</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b="1"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reader.Close</a:t>
            </a:r>
            <a:r>
              <a:rPr lang="en-US"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nl-BE"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2</a:t>
            </a:fld>
            <a:endParaRPr lang="en-US" altLang="nl-BE"/>
          </a:p>
        </p:txBody>
      </p:sp>
      <p:sp>
        <p:nvSpPr>
          <p:cNvPr id="5" name="Title 1"/>
          <p:cNvSpPr txBox="1">
            <a:spLocks/>
          </p:cNvSpPr>
          <p:nvPr/>
        </p:nvSpPr>
        <p:spPr>
          <a:xfrm>
            <a:off x="1066800" y="1981200"/>
            <a:ext cx="6705600" cy="2438400"/>
          </a:xfrm>
          <a:prstGeom prst="rect">
            <a:avLst/>
          </a:prstGeom>
        </p:spPr>
        <p:txBody>
          <a:bodyPr/>
          <a:lst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a:lstStyle>
          <a:p>
            <a:r>
              <a:rPr lang="nl-BE" dirty="0"/>
              <a:t>Three-</a:t>
            </a:r>
            <a:r>
              <a:rPr lang="nl-BE" dirty="0" err="1"/>
              <a:t>layer</a:t>
            </a:r>
            <a:r>
              <a:rPr lang="nl-BE" dirty="0"/>
              <a:t> </a:t>
            </a:r>
          </a:p>
          <a:p>
            <a:r>
              <a:rPr lang="nl-BE" dirty="0"/>
              <a:t>Windows </a:t>
            </a:r>
          </a:p>
          <a:p>
            <a:r>
              <a:rPr lang="nl-BE" dirty="0" err="1"/>
              <a:t>applications</a:t>
            </a:r>
            <a:endParaRPr lang="en-US" dirty="0"/>
          </a:p>
        </p:txBody>
      </p:sp>
    </p:spTree>
    <p:extLst>
      <p:ext uri="{BB962C8B-B14F-4D97-AF65-F5344CB8AC3E}">
        <p14:creationId xmlns:p14="http://schemas.microsoft.com/office/powerpoint/2010/main" val="3357432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381000" y="0"/>
            <a:ext cx="8153400" cy="1077218"/>
          </a:xfrm>
          <a:prstGeom prst="rect">
            <a:avLst/>
          </a:prstGeom>
        </p:spPr>
        <p:txBody>
          <a:bodyPr wrap="square">
            <a:spAutoFit/>
          </a:bodyPr>
          <a:lstStyle/>
          <a:p>
            <a:pPr>
              <a:spcAft>
                <a:spcPts val="600"/>
              </a:spcAft>
            </a:pPr>
            <a:r>
              <a:rPr lang="en-US" sz="3200" b="1" dirty="0">
                <a:solidFill>
                  <a:srgbClr val="00B050"/>
                </a:solidFill>
                <a:latin typeface="+mn-lt"/>
                <a:ea typeface="Times New Roman" panose="02020603050405020304" pitchFamily="18" charset="0"/>
                <a:cs typeface="Times New Roman" panose="02020603050405020304" pitchFamily="18" charset="0"/>
              </a:rPr>
              <a:t>Common methods for improving the efficiency of column lookups</a:t>
            </a:r>
            <a:endParaRPr lang="nl-BE" sz="3200" b="1" dirty="0">
              <a:solidFill>
                <a:srgbClr val="00B050"/>
              </a:solidFill>
              <a:latin typeface="+mn-lt"/>
              <a:ea typeface="Times New Roman" panose="02020603050405020304" pitchFamily="18" charset="0"/>
              <a:cs typeface="Times New Roman" panose="02020603050405020304" pitchFamily="18" charset="0"/>
            </a:endParaRPr>
          </a:p>
        </p:txBody>
      </p:sp>
      <p:sp>
        <p:nvSpPr>
          <p:cNvPr id="6" name="Rechthoek 5"/>
          <p:cNvSpPr/>
          <p:nvPr/>
        </p:nvSpPr>
        <p:spPr>
          <a:xfrm>
            <a:off x="1219200" y="990600"/>
            <a:ext cx="7696200" cy="5786199"/>
          </a:xfrm>
          <a:prstGeom prst="rect">
            <a:avLst/>
          </a:prstGeom>
        </p:spPr>
        <p:txBody>
          <a:bodyPr wrap="square">
            <a:spAutoFit/>
          </a:bodyPr>
          <a:lstStyle/>
          <a:p>
            <a:pPr marR="274320">
              <a:spcAft>
                <a:spcPts val="1200"/>
              </a:spcAft>
              <a:tabLst>
                <a:tab pos="342900" algn="l"/>
              </a:tabLst>
            </a:pPr>
            <a:r>
              <a:rPr lang="en-CA" sz="2800" b="1" dirty="0" err="1">
                <a:solidFill>
                  <a:srgbClr val="FF0000"/>
                </a:solidFill>
              </a:rPr>
              <a:t>state.StateCode</a:t>
            </a:r>
            <a:r>
              <a:rPr lang="en-CA" sz="2800" b="1" dirty="0">
                <a:solidFill>
                  <a:srgbClr val="FF0000"/>
                </a:solidFill>
              </a:rPr>
              <a:t> = reader[0].</a:t>
            </a:r>
            <a:r>
              <a:rPr lang="en-CA" sz="2800" b="1" dirty="0" err="1">
                <a:solidFill>
                  <a:srgbClr val="FF0000"/>
                </a:solidFill>
              </a:rPr>
              <a:t>ToString</a:t>
            </a:r>
            <a:r>
              <a:rPr lang="en-CA" sz="2800" b="1" dirty="0">
                <a:solidFill>
                  <a:srgbClr val="FF0000"/>
                </a:solidFill>
              </a:rPr>
              <a:t>();</a:t>
            </a:r>
            <a:endParaRPr lang="en-US" sz="2800" dirty="0">
              <a:solidFill>
                <a:srgbClr val="FF0000"/>
              </a:solidFill>
            </a:endParaRPr>
          </a:p>
          <a:p>
            <a:pPr marR="274320" lvl="1">
              <a:spcAft>
                <a:spcPts val="1200"/>
              </a:spcAft>
              <a:tabLst>
                <a:tab pos="342900" algn="l"/>
              </a:tabLst>
            </a:pPr>
            <a:r>
              <a:rPr lang="nl-BE" sz="2800" b="1" spc="-10" dirty="0">
                <a:effectLst/>
                <a:latin typeface="+mj-lt"/>
                <a:ea typeface="Times New Roman" panose="02020603050405020304" pitchFamily="18" charset="0"/>
                <a:sym typeface="Wingdings" panose="05000000000000000000" pitchFamily="2" charset="2"/>
              </a:rPr>
              <a:t> Error </a:t>
            </a:r>
            <a:r>
              <a:rPr lang="nl-BE" sz="2800" b="1" spc="-10" dirty="0" err="1">
                <a:effectLst/>
                <a:latin typeface="+mj-lt"/>
                <a:ea typeface="Times New Roman" panose="02020603050405020304" pitchFamily="18" charset="0"/>
                <a:sym typeface="Wingdings" panose="05000000000000000000" pitchFamily="2" charset="2"/>
              </a:rPr>
              <a:t>prone</a:t>
            </a:r>
            <a:endParaRPr lang="en-US"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 </a:t>
            </a:r>
            <a:r>
              <a:rPr lang="en-US" sz="2800" spc="-10" dirty="0">
                <a:effectLst/>
                <a:latin typeface="+mj-lt"/>
                <a:ea typeface="Times New Roman" panose="02020603050405020304" pitchFamily="18" charset="0"/>
              </a:rPr>
              <a:t>=</a:t>
            </a:r>
            <a:r>
              <a:rPr lang="en-US" sz="2800" b="1" spc="-10" dirty="0">
                <a:effectLst/>
                <a:latin typeface="+mj-lt"/>
                <a:ea typeface="Times New Roman" panose="02020603050405020304" pitchFamily="18" charset="0"/>
              </a:rPr>
              <a:t> </a:t>
            </a:r>
            <a:r>
              <a:rPr lang="en-US" sz="2800" b="1" spc="-10" dirty="0" err="1">
                <a:effectLst/>
                <a:latin typeface="+mj-lt"/>
                <a:ea typeface="Times New Roman" panose="02020603050405020304" pitchFamily="18" charset="0"/>
              </a:rPr>
              <a:t>GetOrdinal</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name</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err="1">
                <a:effectLst/>
                <a:latin typeface="+mj-lt"/>
                <a:ea typeface="Times New Roman" panose="02020603050405020304" pitchFamily="18" charset="0"/>
              </a:rPr>
              <a:t>GetBoolean</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err="1">
                <a:effectLst/>
                <a:latin typeface="+mj-lt"/>
                <a:ea typeface="Times New Roman" panose="02020603050405020304" pitchFamily="18" charset="0"/>
              </a:rPr>
              <a:t>GetDateTime</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err="1">
                <a:effectLst/>
                <a:latin typeface="+mj-lt"/>
                <a:ea typeface="Times New Roman" panose="02020603050405020304" pitchFamily="18" charset="0"/>
              </a:rPr>
              <a:t>GetDecimal</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a:effectLst/>
                <a:latin typeface="+mj-lt"/>
                <a:ea typeface="Times New Roman" panose="02020603050405020304" pitchFamily="18" charset="0"/>
              </a:rPr>
              <a:t>GetInt16(</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a:effectLst/>
                <a:latin typeface="+mj-lt"/>
                <a:ea typeface="Times New Roman" panose="02020603050405020304" pitchFamily="18" charset="0"/>
              </a:rPr>
              <a:t>GetInt32(</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a:effectLst/>
                <a:latin typeface="+mj-lt"/>
                <a:ea typeface="Times New Roman" panose="02020603050405020304" pitchFamily="18" charset="0"/>
              </a:rPr>
              <a:t>GetInt64(</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a:p>
            <a:pPr marL="342900" marR="274320" lvl="0" indent="-342900">
              <a:spcAft>
                <a:spcPts val="1200"/>
              </a:spcAft>
              <a:buFont typeface="Symbol" panose="05050102010706020507" pitchFamily="18" charset="2"/>
              <a:buChar char=""/>
              <a:tabLst>
                <a:tab pos="342900" algn="l"/>
              </a:tabLst>
            </a:pPr>
            <a:r>
              <a:rPr lang="en-US" sz="2800" b="1" spc="-10" dirty="0" err="1">
                <a:effectLst/>
                <a:latin typeface="+mj-lt"/>
                <a:ea typeface="Times New Roman" panose="02020603050405020304" pitchFamily="18" charset="0"/>
              </a:rPr>
              <a:t>GetString</a:t>
            </a:r>
            <a:r>
              <a:rPr lang="en-US" sz="2800" b="1" spc="-10" dirty="0">
                <a:effectLst/>
                <a:latin typeface="+mj-lt"/>
                <a:ea typeface="Times New Roman" panose="02020603050405020304" pitchFamily="18" charset="0"/>
              </a:rPr>
              <a:t>(</a:t>
            </a:r>
            <a:r>
              <a:rPr lang="en-US" sz="2800" b="0" spc="-10" dirty="0">
                <a:effectLst/>
                <a:latin typeface="+mj-lt"/>
                <a:ea typeface="Times New Roman" panose="02020603050405020304" pitchFamily="18" charset="0"/>
              </a:rPr>
              <a:t>position</a:t>
            </a:r>
            <a:r>
              <a:rPr lang="en-US" sz="2800" b="1" spc="-10" dirty="0">
                <a:effectLst/>
                <a:latin typeface="+mj-lt"/>
                <a:ea typeface="Times New Roman" panose="02020603050405020304" pitchFamily="18" charset="0"/>
              </a:rPr>
              <a:t>)</a:t>
            </a:r>
            <a:endParaRPr lang="nl-BE" sz="2800" b="1" spc="-10" dirty="0">
              <a:effectLst/>
              <a:latin typeface="+mj-lt"/>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420687" y="152400"/>
            <a:ext cx="8494713" cy="523220"/>
          </a:xfrm>
          <a:prstGeom prst="rect">
            <a:avLst/>
          </a:prstGeom>
        </p:spPr>
        <p:txBody>
          <a:bodyPr wrap="square">
            <a:spAutoFit/>
          </a:bodyPr>
          <a:lstStyle/>
          <a:p>
            <a:pPr>
              <a:spcAft>
                <a:spcPts val="600"/>
              </a:spcAft>
            </a:pPr>
            <a:r>
              <a:rPr lang="en-US" sz="2800" b="1" dirty="0">
                <a:solidFill>
                  <a:srgbClr val="00B050"/>
                </a:solidFill>
                <a:latin typeface="+mj-lt"/>
                <a:ea typeface="Times New Roman" panose="02020603050405020304" pitchFamily="18" charset="0"/>
                <a:cs typeface="Times New Roman" panose="02020603050405020304" pitchFamily="18" charset="0"/>
              </a:rPr>
              <a:t>Code that uses type-specific Get methods and ordinals</a:t>
            </a:r>
            <a:endParaRPr lang="nl-BE" sz="2800"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420687" y="914400"/>
            <a:ext cx="8189913" cy="4616648"/>
          </a:xfrm>
          <a:prstGeom prst="rect">
            <a:avLst/>
          </a:prstGeom>
        </p:spPr>
        <p:txBody>
          <a:bodyPr wrap="square">
            <a:spAutoFit/>
          </a:bodyPr>
          <a:lstStyle/>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string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selectStatement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"SELECT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InvoiceNumber</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InvoiceDate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"FROM Invoices "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"WHERE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PaymentTotal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CreditTotal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&gt; 0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selectCommand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new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SqlCommand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selectStatement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connection);</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connection.Open</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SqlDataReader</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reader =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selectCommand.ExecuteReader</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invoiceNumberOrdinal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InvoiceNumber</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invoiceDateOrdinal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InvoiceDate</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invoiceTotalOrdinal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InvoiceTotal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while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reader.Read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Invoice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new Invoice();</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invoice.InvoiceNumber</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reader.GetString</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invoiceNumberOrdinal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invoice.InvoiceDate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reader.GetDateTime</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invoiceDateOrdinal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invoice.InvoiceTotal</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 </a:t>
            </a:r>
            <a:r>
              <a:rPr lang="en-US" sz="1400" b="1" dirty="0" err="1">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reader.GetDecimal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err="1">
                <a:highlight>
                  <a:srgbClr val="FFFF00"/>
                </a:highlight>
                <a:latin typeface="Calibri" panose="020F0502020204030204" pitchFamily="34" charset="0"/>
                <a:ea typeface="Times New Roman" panose="02020603050405020304" pitchFamily="18" charset="0"/>
                <a:cs typeface="Times New Roman" panose="02020603050405020304" pitchFamily="18" charset="0"/>
              </a:rPr>
              <a:t>invoiceTotalOrdinal</a:t>
            </a:r>
            <a:r>
              <a:rPr lang="en-US" sz="1400" b="1"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invoiceList.Add</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(invoice);</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reader.Close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0"/>
              </a:spcAft>
              <a:tabLst>
                <a:tab pos="6515100" algn="l"/>
              </a:tabLst>
            </a:pPr>
            <a:r>
              <a:rPr lang="en-US" sz="1400" b="1" dirty="0" err="1">
                <a:effectLst/>
                <a:latin typeface="Calibri" panose="020F0502020204030204" pitchFamily="34" charset="0"/>
                <a:ea typeface="Times New Roman" panose="02020603050405020304" pitchFamily="18" charset="0"/>
                <a:cs typeface="Times New Roman" panose="02020603050405020304" pitchFamily="18" charset="0"/>
              </a:rPr>
              <a:t>connection.Close</a:t>
            </a:r>
            <a:r>
              <a:rPr lang="en-US" sz="14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22</a:t>
            </a:fld>
            <a:endParaRPr lang="en-US" altLang="nl-BE"/>
          </a:p>
        </p:txBody>
      </p:sp>
      <p:sp>
        <p:nvSpPr>
          <p:cNvPr id="5" name="Title 1"/>
          <p:cNvSpPr txBox="1">
            <a:spLocks/>
          </p:cNvSpPr>
          <p:nvPr/>
        </p:nvSpPr>
        <p:spPr>
          <a:xfrm>
            <a:off x="304800" y="1219200"/>
            <a:ext cx="8686800" cy="2819400"/>
          </a:xfrm>
          <a:prstGeom prst="rect">
            <a:avLst/>
          </a:prstGeom>
        </p:spPr>
        <p:txBody>
          <a:bodyPr/>
          <a:lstStyle>
            <a:lvl1pPr algn="ctr" defTabSz="457200" rtl="0" eaLnBrk="1" fontAlgn="base" hangingPunct="1">
              <a:spcBef>
                <a:spcPct val="0"/>
              </a:spcBef>
              <a:spcAft>
                <a:spcPct val="0"/>
              </a:spcAft>
              <a:defRPr sz="4400" b="1" kern="1200">
                <a:solidFill>
                  <a:srgbClr val="58A618"/>
                </a:solidFill>
                <a:latin typeface="+mj-lt"/>
                <a:ea typeface="+mj-ea"/>
                <a:cs typeface="+mj-cs"/>
              </a:defRPr>
            </a:lvl1pPr>
            <a:lvl2pPr algn="ctr" defTabSz="457200" rtl="0" eaLnBrk="1" fontAlgn="base" hangingPunct="1">
              <a:spcBef>
                <a:spcPct val="0"/>
              </a:spcBef>
              <a:spcAft>
                <a:spcPct val="0"/>
              </a:spcAft>
              <a:defRPr sz="4400" b="1">
                <a:solidFill>
                  <a:srgbClr val="58A618"/>
                </a:solidFill>
                <a:latin typeface="Calibri" panose="020F0502020204030204" pitchFamily="34" charset="0"/>
              </a:defRPr>
            </a:lvl2pPr>
            <a:lvl3pPr algn="ctr" defTabSz="457200" rtl="0" eaLnBrk="1" fontAlgn="base" hangingPunct="1">
              <a:spcBef>
                <a:spcPct val="0"/>
              </a:spcBef>
              <a:spcAft>
                <a:spcPct val="0"/>
              </a:spcAft>
              <a:defRPr sz="4400" b="1">
                <a:solidFill>
                  <a:srgbClr val="58A618"/>
                </a:solidFill>
                <a:latin typeface="Calibri" panose="020F0502020204030204" pitchFamily="34" charset="0"/>
              </a:defRPr>
            </a:lvl3pPr>
            <a:lvl4pPr algn="ctr" defTabSz="457200" rtl="0" eaLnBrk="1" fontAlgn="base" hangingPunct="1">
              <a:spcBef>
                <a:spcPct val="0"/>
              </a:spcBef>
              <a:spcAft>
                <a:spcPct val="0"/>
              </a:spcAft>
              <a:defRPr sz="4400" b="1">
                <a:solidFill>
                  <a:srgbClr val="58A618"/>
                </a:solidFill>
                <a:latin typeface="Calibri" panose="020F0502020204030204" pitchFamily="34" charset="0"/>
              </a:defRPr>
            </a:lvl4pPr>
            <a:lvl5pPr algn="ctr" defTabSz="457200" rtl="0" eaLnBrk="1" fontAlgn="base" hangingPunct="1">
              <a:spcBef>
                <a:spcPct val="0"/>
              </a:spcBef>
              <a:spcAft>
                <a:spcPct val="0"/>
              </a:spcAft>
              <a:defRPr sz="4400" b="1">
                <a:solidFill>
                  <a:srgbClr val="58A618"/>
                </a:solidFill>
                <a:latin typeface="Calibri" panose="020F0502020204030204" pitchFamily="34" charset="0"/>
              </a:defRPr>
            </a:lvl5pPr>
            <a:lvl6pPr marL="457200" algn="ctr" defTabSz="457200" rtl="0" eaLnBrk="1" fontAlgn="base" hangingPunct="1">
              <a:spcBef>
                <a:spcPct val="0"/>
              </a:spcBef>
              <a:spcAft>
                <a:spcPct val="0"/>
              </a:spcAft>
              <a:defRPr sz="4400" b="1">
                <a:solidFill>
                  <a:srgbClr val="58A618"/>
                </a:solidFill>
                <a:latin typeface="Calibri" panose="020F0502020204030204" pitchFamily="34" charset="0"/>
              </a:defRPr>
            </a:lvl6pPr>
            <a:lvl7pPr marL="914400" algn="ctr" defTabSz="457200" rtl="0" eaLnBrk="1" fontAlgn="base" hangingPunct="1">
              <a:spcBef>
                <a:spcPct val="0"/>
              </a:spcBef>
              <a:spcAft>
                <a:spcPct val="0"/>
              </a:spcAft>
              <a:defRPr sz="4400" b="1">
                <a:solidFill>
                  <a:srgbClr val="58A618"/>
                </a:solidFill>
                <a:latin typeface="Calibri" panose="020F0502020204030204" pitchFamily="34" charset="0"/>
              </a:defRPr>
            </a:lvl7pPr>
            <a:lvl8pPr marL="1371600" algn="ctr" defTabSz="457200" rtl="0" eaLnBrk="1" fontAlgn="base" hangingPunct="1">
              <a:spcBef>
                <a:spcPct val="0"/>
              </a:spcBef>
              <a:spcAft>
                <a:spcPct val="0"/>
              </a:spcAft>
              <a:defRPr sz="4400" b="1">
                <a:solidFill>
                  <a:srgbClr val="58A618"/>
                </a:solidFill>
                <a:latin typeface="Calibri" panose="020F0502020204030204" pitchFamily="34" charset="0"/>
              </a:defRPr>
            </a:lvl8pPr>
            <a:lvl9pPr marL="1828800" algn="ctr" defTabSz="457200" rtl="0" eaLnBrk="1" fontAlgn="base" hangingPunct="1">
              <a:spcBef>
                <a:spcPct val="0"/>
              </a:spcBef>
              <a:spcAft>
                <a:spcPct val="0"/>
              </a:spcAft>
              <a:defRPr sz="4400" b="1">
                <a:solidFill>
                  <a:srgbClr val="58A618"/>
                </a:solidFill>
                <a:latin typeface="Calibri" panose="020F0502020204030204" pitchFamily="34" charset="0"/>
              </a:defRPr>
            </a:lvl9pPr>
          </a:lstStyle>
          <a:p>
            <a:r>
              <a:rPr lang="nl-BE" dirty="0"/>
              <a:t>Demo: </a:t>
            </a:r>
          </a:p>
          <a:p>
            <a:r>
              <a:rPr lang="nl-BE" dirty="0"/>
              <a:t>An </a:t>
            </a:r>
            <a:r>
              <a:rPr lang="nl-BE" dirty="0" err="1"/>
              <a:t>Invoices</a:t>
            </a:r>
            <a:r>
              <a:rPr lang="nl-BE" dirty="0"/>
              <a:t> </a:t>
            </a:r>
            <a:r>
              <a:rPr lang="nl-BE" dirty="0" err="1"/>
              <a:t>by</a:t>
            </a:r>
            <a:r>
              <a:rPr lang="nl-BE" dirty="0"/>
              <a:t> </a:t>
            </a:r>
            <a:r>
              <a:rPr lang="nl-BE" dirty="0" err="1"/>
              <a:t>Due</a:t>
            </a:r>
            <a:r>
              <a:rPr lang="nl-BE" dirty="0"/>
              <a:t> Date </a:t>
            </a:r>
            <a:r>
              <a:rPr lang="nl-BE" dirty="0" err="1"/>
              <a:t>application</a:t>
            </a:r>
            <a:r>
              <a:rPr lang="nl-BE" dirty="0"/>
              <a:t> </a:t>
            </a:r>
            <a:r>
              <a:rPr lang="nl-BE" dirty="0" err="1"/>
              <a:t>that</a:t>
            </a:r>
            <a:r>
              <a:rPr lang="nl-BE" dirty="0"/>
              <a:t> </a:t>
            </a:r>
            <a:r>
              <a:rPr lang="nl-BE" dirty="0" err="1"/>
              <a:t>uses</a:t>
            </a:r>
            <a:r>
              <a:rPr lang="nl-BE" dirty="0"/>
              <a:t> a data reader</a:t>
            </a:r>
          </a:p>
          <a:p>
            <a:r>
              <a:rPr lang="nl-BE" dirty="0"/>
              <a:t>(Source Code: </a:t>
            </a:r>
            <a:r>
              <a:rPr lang="nl-BE" dirty="0" err="1"/>
              <a:t>wpfDisplayInvoicesDueDemo</a:t>
            </a:r>
            <a:r>
              <a:rPr lang="nl-BE" dirty="0"/>
              <a:t> : </a:t>
            </a:r>
            <a:r>
              <a:rPr lang="nl-BE" dirty="0" err="1"/>
              <a:t>BlackBoard</a:t>
            </a:r>
            <a:r>
              <a:rPr lang="nl-BE" dirty="0"/>
              <a:t>)</a:t>
            </a:r>
            <a:endParaRPr lang="en-US" dirty="0"/>
          </a:p>
        </p:txBody>
      </p:sp>
    </p:spTree>
    <p:extLst>
      <p:ext uri="{BB962C8B-B14F-4D97-AF65-F5344CB8AC3E}">
        <p14:creationId xmlns:p14="http://schemas.microsoft.com/office/powerpoint/2010/main" val="838247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9" name="Object 3"/>
          <p:cNvGraphicFramePr>
            <a:graphicFrameLocks noChangeAspect="1"/>
          </p:cNvGraphicFramePr>
          <p:nvPr>
            <p:extLst>
              <p:ext uri="{D42A27DB-BD31-4B8C-83A1-F6EECF244321}">
                <p14:modId xmlns:p14="http://schemas.microsoft.com/office/powerpoint/2010/main" val="549225029"/>
              </p:ext>
            </p:extLst>
          </p:nvPr>
        </p:nvGraphicFramePr>
        <p:xfrm>
          <a:off x="914400" y="304800"/>
          <a:ext cx="7321550" cy="425450"/>
        </p:xfrm>
        <a:graphic>
          <a:graphicData uri="http://schemas.openxmlformats.org/presentationml/2006/ole">
            <mc:AlternateContent xmlns:mc="http://schemas.openxmlformats.org/markup-compatibility/2006">
              <mc:Choice xmlns:v="urn:schemas-microsoft-com:vml" Requires="v">
                <p:oleObj spid="_x0000_s50441" name="Document" r:id="rId4" imgW="7331124" imgH="437001" progId="Word.Document.8">
                  <p:embed/>
                </p:oleObj>
              </mc:Choice>
              <mc:Fallback>
                <p:oleObj name="Document" r:id="rId4" imgW="7331124" imgH="437001" progId="Word.Document.8">
                  <p:embed/>
                  <p:pic>
                    <p:nvPicPr>
                      <p:cNvPr id="0" name="Object 3"/>
                      <p:cNvPicPr>
                        <a:picLocks noChangeAspect="1" noChangeArrowheads="1"/>
                      </p:cNvPicPr>
                      <p:nvPr/>
                    </p:nvPicPr>
                    <p:blipFill>
                      <a:blip r:embed="rId5"/>
                      <a:srcRect/>
                      <a:stretch>
                        <a:fillRect/>
                      </a:stretch>
                    </p:blipFill>
                    <p:spPr bwMode="auto">
                      <a:xfrm>
                        <a:off x="914400" y="304800"/>
                        <a:ext cx="7321550"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Afbeelding 1"/>
          <p:cNvPicPr>
            <a:picLocks noChangeAspect="1"/>
          </p:cNvPicPr>
          <p:nvPr/>
        </p:nvPicPr>
        <p:blipFill>
          <a:blip r:embed="rId6"/>
          <a:stretch>
            <a:fillRect/>
          </a:stretch>
        </p:blipFill>
        <p:spPr>
          <a:xfrm>
            <a:off x="951089" y="1047750"/>
            <a:ext cx="7858125" cy="4286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609600" y="457200"/>
            <a:ext cx="8153400" cy="523220"/>
          </a:xfrm>
          <a:prstGeom prst="rect">
            <a:avLst/>
          </a:prstGeom>
        </p:spPr>
        <p:txBody>
          <a:bodyPr wrap="square">
            <a:spAutoFit/>
          </a:bodyPr>
          <a:lstStyle/>
          <a:p>
            <a:pPr>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Properties and methods of the Invoice class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graphicFrame>
        <p:nvGraphicFramePr>
          <p:cNvPr id="6" name="Tabel 5"/>
          <p:cNvGraphicFramePr>
            <a:graphicFrameLocks noGrp="1"/>
          </p:cNvGraphicFramePr>
          <p:nvPr>
            <p:extLst>
              <p:ext uri="{D42A27DB-BD31-4B8C-83A1-F6EECF244321}">
                <p14:modId xmlns:p14="http://schemas.microsoft.com/office/powerpoint/2010/main" val="576467330"/>
              </p:ext>
            </p:extLst>
          </p:nvPr>
        </p:nvGraphicFramePr>
        <p:xfrm>
          <a:off x="685800" y="1447800"/>
          <a:ext cx="8077200" cy="347472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70840">
                <a:tc>
                  <a:txBody>
                    <a:bodyPr/>
                    <a:lstStyle/>
                    <a:p>
                      <a:r>
                        <a:rPr lang="en-US" sz="2000" dirty="0">
                          <a:effectLst/>
                          <a:latin typeface="+mn-lt"/>
                          <a:ea typeface="Times New Roman" panose="02020603050405020304" pitchFamily="18" charset="0"/>
                        </a:rPr>
                        <a:t>Property</a:t>
                      </a:r>
                      <a:endParaRPr lang="nl-BE" sz="2000" dirty="0">
                        <a:latin typeface="+mn-lt"/>
                      </a:endParaRPr>
                    </a:p>
                  </a:txBody>
                  <a:tcPr/>
                </a:tc>
                <a:tc>
                  <a:txBody>
                    <a:bodyPr/>
                    <a:lstStyle/>
                    <a:p>
                      <a:r>
                        <a:rPr lang="en-US" sz="2000" b="1" kern="1200" dirty="0">
                          <a:solidFill>
                            <a:schemeClr val="lt1"/>
                          </a:solidFill>
                          <a:effectLst/>
                          <a:latin typeface="+mn-lt"/>
                          <a:ea typeface="+mn-ea"/>
                          <a:cs typeface="+mn-cs"/>
                        </a:rPr>
                        <a:t>Description</a:t>
                      </a:r>
                      <a:endParaRPr lang="nl-BE" sz="2000" dirty="0">
                        <a:latin typeface="+mn-lt"/>
                      </a:endParaRPr>
                    </a:p>
                  </a:txBody>
                  <a:tcPr/>
                </a:tc>
                <a:extLst>
                  <a:ext uri="{0D108BD9-81ED-4DB2-BD59-A6C34878D82A}">
                    <a16:rowId xmlns:a16="http://schemas.microsoft.com/office/drawing/2014/main" val="10000"/>
                  </a:ext>
                </a:extLst>
              </a:tr>
              <a:tr h="370840">
                <a:tc>
                  <a:txBody>
                    <a:bodyPr/>
                    <a:lstStyle/>
                    <a:p>
                      <a:r>
                        <a:rPr lang="en-US" sz="2000" b="1" dirty="0" err="1">
                          <a:effectLst/>
                          <a:latin typeface="+mn-lt"/>
                          <a:ea typeface="Times New Roman" panose="02020603050405020304" pitchFamily="18" charset="0"/>
                        </a:rPr>
                        <a:t>InvoiceNumber</a:t>
                      </a:r>
                      <a:endParaRPr lang="nl-BE" sz="2000" dirty="0">
                        <a:latin typeface="+mn-lt"/>
                      </a:endParaRPr>
                    </a:p>
                  </a:txBody>
                  <a:tcPr/>
                </a:tc>
                <a:tc>
                  <a:txBody>
                    <a:bodyPr/>
                    <a:lstStyle/>
                    <a:p>
                      <a:r>
                        <a:rPr lang="en-US" sz="2000" dirty="0">
                          <a:effectLst/>
                          <a:latin typeface="+mn-lt"/>
                          <a:ea typeface="Times New Roman" panose="02020603050405020304" pitchFamily="18" charset="0"/>
                        </a:rPr>
                        <a:t>The invoice number assigned by the vendor</a:t>
                      </a:r>
                      <a:endParaRPr lang="nl-BE" sz="2000" dirty="0">
                        <a:latin typeface="+mn-lt"/>
                      </a:endParaRPr>
                    </a:p>
                  </a:txBody>
                  <a:tcPr/>
                </a:tc>
                <a:extLst>
                  <a:ext uri="{0D108BD9-81ED-4DB2-BD59-A6C34878D82A}">
                    <a16:rowId xmlns:a16="http://schemas.microsoft.com/office/drawing/2014/main" val="10001"/>
                  </a:ext>
                </a:extLst>
              </a:tr>
              <a:tr h="370840">
                <a:tc>
                  <a:txBody>
                    <a:bodyPr/>
                    <a:lstStyle/>
                    <a:p>
                      <a:r>
                        <a:rPr lang="en-US" sz="2000" b="1" dirty="0" err="1">
                          <a:effectLst/>
                          <a:latin typeface="+mn-lt"/>
                          <a:ea typeface="Times New Roman" panose="02020603050405020304" pitchFamily="18" charset="0"/>
                        </a:rPr>
                        <a:t>InvoiceDate</a:t>
                      </a:r>
                      <a:endParaRPr lang="nl-BE" sz="2000" dirty="0">
                        <a:latin typeface="+mn-lt"/>
                      </a:endParaRPr>
                    </a:p>
                  </a:txBody>
                  <a:tcPr/>
                </a:tc>
                <a:tc>
                  <a:txBody>
                    <a:bodyPr/>
                    <a:lstStyle/>
                    <a:p>
                      <a:r>
                        <a:rPr lang="en-US" sz="2000" dirty="0">
                          <a:effectLst/>
                          <a:latin typeface="+mn-lt"/>
                          <a:ea typeface="Times New Roman" panose="02020603050405020304" pitchFamily="18" charset="0"/>
                        </a:rPr>
                        <a:t>The date the invoice was issued</a:t>
                      </a:r>
                      <a:endParaRPr lang="nl-BE" sz="2000" dirty="0">
                        <a:latin typeface="+mn-lt"/>
                      </a:endParaRPr>
                    </a:p>
                  </a:txBody>
                  <a:tcPr/>
                </a:tc>
                <a:extLst>
                  <a:ext uri="{0D108BD9-81ED-4DB2-BD59-A6C34878D82A}">
                    <a16:rowId xmlns:a16="http://schemas.microsoft.com/office/drawing/2014/main" val="10002"/>
                  </a:ext>
                </a:extLst>
              </a:tr>
              <a:tr h="370840">
                <a:tc>
                  <a:txBody>
                    <a:bodyPr/>
                    <a:lstStyle/>
                    <a:p>
                      <a:r>
                        <a:rPr lang="en-US" sz="2000" b="1" dirty="0" err="1">
                          <a:effectLst/>
                          <a:latin typeface="+mn-lt"/>
                          <a:ea typeface="Times New Roman" panose="02020603050405020304" pitchFamily="18" charset="0"/>
                        </a:rPr>
                        <a:t>InvoiceTotal</a:t>
                      </a:r>
                      <a:endParaRPr lang="nl-BE" sz="2000" dirty="0">
                        <a:latin typeface="+mn-lt"/>
                      </a:endParaRPr>
                    </a:p>
                  </a:txBody>
                  <a:tcPr/>
                </a:tc>
                <a:tc>
                  <a:txBody>
                    <a:bodyPr/>
                    <a:lstStyle/>
                    <a:p>
                      <a:r>
                        <a:rPr lang="en-US" sz="2000" dirty="0">
                          <a:effectLst/>
                          <a:latin typeface="+mn-lt"/>
                          <a:ea typeface="Times New Roman" panose="02020603050405020304" pitchFamily="18" charset="0"/>
                        </a:rPr>
                        <a:t>The total amount of the invoice</a:t>
                      </a:r>
                      <a:endParaRPr lang="nl-BE" sz="2000" dirty="0">
                        <a:latin typeface="+mn-lt"/>
                      </a:endParaRPr>
                    </a:p>
                  </a:txBody>
                  <a:tcPr/>
                </a:tc>
                <a:extLst>
                  <a:ext uri="{0D108BD9-81ED-4DB2-BD59-A6C34878D82A}">
                    <a16:rowId xmlns:a16="http://schemas.microsoft.com/office/drawing/2014/main" val="10003"/>
                  </a:ext>
                </a:extLst>
              </a:tr>
              <a:tr h="370840">
                <a:tc>
                  <a:txBody>
                    <a:bodyPr/>
                    <a:lstStyle/>
                    <a:p>
                      <a:r>
                        <a:rPr lang="en-US" sz="2000" b="1" dirty="0" err="1">
                          <a:effectLst/>
                          <a:latin typeface="+mn-lt"/>
                          <a:ea typeface="Times New Roman" panose="02020603050405020304" pitchFamily="18" charset="0"/>
                        </a:rPr>
                        <a:t>PaymentTotal</a:t>
                      </a:r>
                      <a:endParaRPr lang="nl-BE" sz="2000" dirty="0">
                        <a:latin typeface="+mn-lt"/>
                      </a:endParaRPr>
                    </a:p>
                  </a:txBody>
                  <a:tcPr/>
                </a:tc>
                <a:tc>
                  <a:txBody>
                    <a:bodyPr/>
                    <a:lstStyle/>
                    <a:p>
                      <a:r>
                        <a:rPr lang="en-US" sz="2000" dirty="0">
                          <a:effectLst/>
                          <a:latin typeface="+mn-lt"/>
                          <a:ea typeface="Times New Roman" panose="02020603050405020304" pitchFamily="18" charset="0"/>
                        </a:rPr>
                        <a:t>The total payments that have been applied to the invoice</a:t>
                      </a:r>
                      <a:endParaRPr lang="nl-BE" sz="2000" dirty="0">
                        <a:latin typeface="+mn-lt"/>
                      </a:endParaRPr>
                    </a:p>
                  </a:txBody>
                  <a:tcPr/>
                </a:tc>
                <a:extLst>
                  <a:ext uri="{0D108BD9-81ED-4DB2-BD59-A6C34878D82A}">
                    <a16:rowId xmlns:a16="http://schemas.microsoft.com/office/drawing/2014/main" val="10004"/>
                  </a:ext>
                </a:extLst>
              </a:tr>
              <a:tr h="370840">
                <a:tc>
                  <a:txBody>
                    <a:bodyPr/>
                    <a:lstStyle/>
                    <a:p>
                      <a:r>
                        <a:rPr lang="en-US" sz="2000" b="1" dirty="0" err="1">
                          <a:effectLst/>
                          <a:latin typeface="+mn-lt"/>
                          <a:ea typeface="Times New Roman" panose="02020603050405020304" pitchFamily="18" charset="0"/>
                        </a:rPr>
                        <a:t>CreditTotal</a:t>
                      </a:r>
                      <a:endParaRPr lang="nl-BE" sz="2000" dirty="0">
                        <a:latin typeface="+mn-lt"/>
                      </a:endParaRPr>
                    </a:p>
                  </a:txBody>
                  <a:tcPr/>
                </a:tc>
                <a:tc>
                  <a:txBody>
                    <a:bodyPr/>
                    <a:lstStyle/>
                    <a:p>
                      <a:r>
                        <a:rPr lang="en-US" sz="2000" dirty="0">
                          <a:effectLst/>
                          <a:latin typeface="+mn-lt"/>
                          <a:ea typeface="Times New Roman" panose="02020603050405020304" pitchFamily="18" charset="0"/>
                        </a:rPr>
                        <a:t>The total credits that have been applied to the invoice</a:t>
                      </a:r>
                      <a:endParaRPr lang="nl-BE" sz="2000" dirty="0">
                        <a:latin typeface="+mn-lt"/>
                      </a:endParaRPr>
                    </a:p>
                  </a:txBody>
                  <a:tcPr/>
                </a:tc>
                <a:extLst>
                  <a:ext uri="{0D108BD9-81ED-4DB2-BD59-A6C34878D82A}">
                    <a16:rowId xmlns:a16="http://schemas.microsoft.com/office/drawing/2014/main" val="10005"/>
                  </a:ext>
                </a:extLst>
              </a:tr>
              <a:tr h="370840">
                <a:tc>
                  <a:txBody>
                    <a:bodyPr/>
                    <a:lstStyle/>
                    <a:p>
                      <a:r>
                        <a:rPr lang="en-US" sz="2000" b="1" dirty="0" err="1">
                          <a:effectLst/>
                          <a:latin typeface="+mn-lt"/>
                          <a:ea typeface="Times New Roman" panose="02020603050405020304" pitchFamily="18" charset="0"/>
                        </a:rPr>
                        <a:t>DueDate</a:t>
                      </a:r>
                      <a:endParaRPr lang="nl-BE" sz="2000" dirty="0">
                        <a:latin typeface="+mn-lt"/>
                      </a:endParaRPr>
                    </a:p>
                  </a:txBody>
                  <a:tcPr/>
                </a:tc>
                <a:tc>
                  <a:txBody>
                    <a:bodyPr/>
                    <a:lstStyle/>
                    <a:p>
                      <a:r>
                        <a:rPr lang="en-US" sz="2000" dirty="0">
                          <a:effectLst/>
                          <a:latin typeface="+mn-lt"/>
                          <a:ea typeface="Times New Roman" panose="02020603050405020304" pitchFamily="18" charset="0"/>
                        </a:rPr>
                        <a:t>The date the invoice is due</a:t>
                      </a:r>
                    </a:p>
                  </a:txBody>
                  <a:tcPr/>
                </a:tc>
                <a:extLst>
                  <a:ext uri="{0D108BD9-81ED-4DB2-BD59-A6C34878D82A}">
                    <a16:rowId xmlns:a16="http://schemas.microsoft.com/office/drawing/2014/main" val="10006"/>
                  </a:ext>
                </a:extLst>
              </a:tr>
              <a:tr h="370840">
                <a:tc>
                  <a:txBody>
                    <a:bodyPr/>
                    <a:lstStyle/>
                    <a:p>
                      <a:r>
                        <a:rPr lang="en-US" sz="2000" b="1" dirty="0" err="1">
                          <a:effectLst/>
                          <a:latin typeface="+mn-lt"/>
                          <a:ea typeface="Times New Roman" panose="02020603050405020304" pitchFamily="18" charset="0"/>
                        </a:rPr>
                        <a:t>BalanceDue</a:t>
                      </a:r>
                      <a:endParaRPr lang="nl-BE" sz="2000" dirty="0">
                        <a:latin typeface="+mn-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effectLst/>
                          <a:latin typeface="+mn-lt"/>
                          <a:ea typeface="Times New Roman" panose="02020603050405020304" pitchFamily="18" charset="0"/>
                        </a:rPr>
                        <a:t>The unpaid balance of the invoice.</a:t>
                      </a:r>
                      <a:endParaRPr lang="nl-BE" sz="2000" dirty="0">
                        <a:latin typeface="+mn-lt"/>
                      </a:endParaRPr>
                    </a:p>
                  </a:txBody>
                  <a:tcPr/>
                </a:tc>
                <a:extLst>
                  <a:ext uri="{0D108BD9-81ED-4DB2-BD59-A6C34878D82A}">
                    <a16:rowId xmlns:a16="http://schemas.microsoft.com/office/drawing/2014/main" val="306810054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r>
              <a:rPr lang="en-US" altLang="nl-BE"/>
              <a:t>ADO.NET 4 C#, C6</a:t>
            </a:r>
          </a:p>
        </p:txBody>
      </p:sp>
      <p:sp>
        <p:nvSpPr>
          <p:cNvPr id="4" name="Footer Placeholder 2"/>
          <p:cNvSpPr>
            <a:spLocks noGrp="1"/>
          </p:cNvSpPr>
          <p:nvPr>
            <p:ph type="ftr" sz="quarter" idx="11"/>
          </p:nvPr>
        </p:nvSpPr>
        <p:spPr/>
        <p:txBody>
          <a:bodyPr/>
          <a:lstStyle/>
          <a:p>
            <a:r>
              <a:rPr lang="en-US" altLang="nl-BE"/>
              <a:t>© 2011, Mike Murach &amp; Associates, Inc.</a:t>
            </a:r>
          </a:p>
        </p:txBody>
      </p:sp>
      <p:sp>
        <p:nvSpPr>
          <p:cNvPr id="5" name="Slide Number Placeholder 3"/>
          <p:cNvSpPr>
            <a:spLocks noGrp="1"/>
          </p:cNvSpPr>
          <p:nvPr>
            <p:ph type="sldNum" sz="quarter" idx="12"/>
          </p:nvPr>
        </p:nvSpPr>
        <p:spPr/>
        <p:txBody>
          <a:bodyPr/>
          <a:lstStyle/>
          <a:p>
            <a:endParaRPr lang="en-US" altLang="nl-BE" sz="1400">
              <a:latin typeface="Times New Roman" panose="02020603050405020304" pitchFamily="18" charset="0"/>
            </a:endParaRPr>
          </a:p>
          <a:p>
            <a:pPr algn="r"/>
            <a:r>
              <a:rPr lang="en-US" altLang="nl-BE"/>
              <a:t>Slide </a:t>
            </a:r>
            <a:fld id="{EC3CBEBE-E140-4384-936D-7C563F105E5B}" type="slidenum">
              <a:rPr lang="en-US" altLang="nl-BE"/>
              <a:pPr algn="r"/>
              <a:t>25</a:t>
            </a:fld>
            <a:endParaRPr lang="en-US" altLang="nl-BE"/>
          </a:p>
        </p:txBody>
      </p:sp>
      <p:graphicFrame>
        <p:nvGraphicFramePr>
          <p:cNvPr id="2" name="Tabel 1"/>
          <p:cNvGraphicFramePr>
            <a:graphicFrameLocks noGrp="1"/>
          </p:cNvGraphicFramePr>
          <p:nvPr>
            <p:extLst>
              <p:ext uri="{D42A27DB-BD31-4B8C-83A1-F6EECF244321}">
                <p14:modId xmlns:p14="http://schemas.microsoft.com/office/powerpoint/2010/main" val="2684663879"/>
              </p:ext>
            </p:extLst>
          </p:nvPr>
        </p:nvGraphicFramePr>
        <p:xfrm>
          <a:off x="572984" y="1447800"/>
          <a:ext cx="7428016" cy="1559560"/>
        </p:xfrm>
        <a:graphic>
          <a:graphicData uri="http://schemas.openxmlformats.org/drawingml/2006/table">
            <a:tbl>
              <a:tblPr firstRow="1" bandRow="1">
                <a:tableStyleId>{5C22544A-7EE6-4342-B048-85BDC9FD1C3A}</a:tableStyleId>
              </a:tblPr>
              <a:tblGrid>
                <a:gridCol w="2322616">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0840">
                <a:tc>
                  <a:txBody>
                    <a:bodyPr/>
                    <a:lstStyle/>
                    <a:p>
                      <a:r>
                        <a:rPr lang="en-US" sz="1800" dirty="0">
                          <a:effectLst/>
                          <a:latin typeface="+mj-lt"/>
                          <a:ea typeface="Times New Roman" panose="02020603050405020304" pitchFamily="18" charset="0"/>
                        </a:rPr>
                        <a:t>Method</a:t>
                      </a:r>
                      <a:endParaRPr lang="nl-BE" dirty="0">
                        <a:latin typeface="+mj-lt"/>
                      </a:endParaRPr>
                    </a:p>
                  </a:txBody>
                  <a:tcPr/>
                </a:tc>
                <a:tc>
                  <a:txBody>
                    <a:bodyPr/>
                    <a:lstStyle/>
                    <a:p>
                      <a:r>
                        <a:rPr lang="en-US" sz="1800" dirty="0">
                          <a:effectLst/>
                          <a:latin typeface="+mj-lt"/>
                          <a:ea typeface="Times New Roman" panose="02020603050405020304" pitchFamily="18" charset="0"/>
                        </a:rPr>
                        <a:t>Description</a:t>
                      </a:r>
                      <a:endParaRPr lang="nl-BE" dirty="0">
                        <a:latin typeface="+mj-lt"/>
                      </a:endParaRPr>
                    </a:p>
                  </a:txBody>
                  <a:tcPr/>
                </a:tc>
                <a:extLst>
                  <a:ext uri="{0D108BD9-81ED-4DB2-BD59-A6C34878D82A}">
                    <a16:rowId xmlns:a16="http://schemas.microsoft.com/office/drawing/2014/main" val="10000"/>
                  </a:ext>
                </a:extLst>
              </a:tr>
              <a:tr h="370840">
                <a:tc>
                  <a:txBody>
                    <a:bodyPr/>
                    <a:lstStyle/>
                    <a:p>
                      <a:r>
                        <a:rPr lang="en-US" sz="1800" b="1" dirty="0" err="1">
                          <a:effectLst/>
                          <a:latin typeface="+mj-lt"/>
                          <a:ea typeface="Times New Roman" panose="02020603050405020304" pitchFamily="18" charset="0"/>
                        </a:rPr>
                        <a:t>GetInvoicesDue</a:t>
                      </a:r>
                      <a:r>
                        <a:rPr lang="en-US" sz="1800" b="1" dirty="0">
                          <a:effectLst/>
                          <a:latin typeface="+mj-lt"/>
                          <a:ea typeface="Times New Roman" panose="02020603050405020304" pitchFamily="18" charset="0"/>
                        </a:rPr>
                        <a:t>()</a:t>
                      </a:r>
                      <a:endParaRPr lang="nl-BE"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j-lt"/>
                          <a:ea typeface="Times New Roman" panose="02020603050405020304" pitchFamily="18" charset="0"/>
                        </a:rPr>
                        <a:t>Returns a </a:t>
                      </a:r>
                      <a:r>
                        <a:rPr lang="en-US" sz="1800" dirty="0" err="1">
                          <a:effectLst/>
                          <a:latin typeface="+mj-lt"/>
                          <a:ea typeface="Times New Roman" panose="02020603050405020304" pitchFamily="18" charset="0"/>
                        </a:rPr>
                        <a:t>IList</a:t>
                      </a:r>
                      <a:r>
                        <a:rPr lang="en-US" sz="1800" dirty="0">
                          <a:effectLst/>
                          <a:latin typeface="+mj-lt"/>
                          <a:ea typeface="Times New Roman" panose="02020603050405020304" pitchFamily="18" charset="0"/>
                        </a:rPr>
                        <a:t>&lt;Invoice&gt; object that contains all of the invoices in the Invoices table with unpaid balances.</a:t>
                      </a:r>
                      <a:endParaRPr lang="nl-BE" sz="1800" dirty="0">
                        <a:effectLst/>
                        <a:latin typeface="+mj-lt"/>
                        <a:ea typeface="Times New Roman" panose="02020603050405020304" pitchFamily="18" charset="0"/>
                      </a:endParaRPr>
                    </a:p>
                    <a:p>
                      <a:endParaRPr lang="nl-BE" dirty="0">
                        <a:latin typeface="+mj-lt"/>
                      </a:endParaRPr>
                    </a:p>
                  </a:txBody>
                  <a:tcPr/>
                </a:tc>
                <a:extLst>
                  <a:ext uri="{0D108BD9-81ED-4DB2-BD59-A6C34878D82A}">
                    <a16:rowId xmlns:a16="http://schemas.microsoft.com/office/drawing/2014/main" val="10001"/>
                  </a:ext>
                </a:extLst>
              </a:tr>
            </a:tbl>
          </a:graphicData>
        </a:graphic>
      </p:graphicFrame>
      <p:graphicFrame>
        <p:nvGraphicFramePr>
          <p:cNvPr id="7" name="Tabel 6"/>
          <p:cNvGraphicFramePr>
            <a:graphicFrameLocks noGrp="1"/>
          </p:cNvGraphicFramePr>
          <p:nvPr>
            <p:extLst>
              <p:ext uri="{D42A27DB-BD31-4B8C-83A1-F6EECF244321}">
                <p14:modId xmlns:p14="http://schemas.microsoft.com/office/powerpoint/2010/main" val="1408405959"/>
              </p:ext>
            </p:extLst>
          </p:nvPr>
        </p:nvGraphicFramePr>
        <p:xfrm>
          <a:off x="609600" y="3962400"/>
          <a:ext cx="7391400" cy="12852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0840">
                <a:tc>
                  <a:txBody>
                    <a:bodyPr/>
                    <a:lstStyle/>
                    <a:p>
                      <a:r>
                        <a:rPr lang="en-US" sz="1800" dirty="0">
                          <a:effectLst/>
                          <a:latin typeface="+mj-lt"/>
                          <a:ea typeface="Times New Roman" panose="02020603050405020304" pitchFamily="18" charset="0"/>
                        </a:rPr>
                        <a:t>Method</a:t>
                      </a:r>
                      <a:endParaRPr lang="nl-BE" dirty="0">
                        <a:latin typeface="+mj-lt"/>
                      </a:endParaRPr>
                    </a:p>
                  </a:txBody>
                  <a:tcPr/>
                </a:tc>
                <a:tc>
                  <a:txBody>
                    <a:bodyPr/>
                    <a:lstStyle/>
                    <a:p>
                      <a:r>
                        <a:rPr lang="en-US" sz="1800" dirty="0">
                          <a:effectLst/>
                          <a:latin typeface="+mj-lt"/>
                          <a:ea typeface="Times New Roman" panose="02020603050405020304" pitchFamily="18" charset="0"/>
                        </a:rPr>
                        <a:t>Description</a:t>
                      </a:r>
                      <a:endParaRPr lang="nl-BE" dirty="0">
                        <a:latin typeface="+mj-lt"/>
                      </a:endParaRPr>
                    </a:p>
                  </a:txBody>
                  <a:tcPr/>
                </a:tc>
                <a:extLst>
                  <a:ext uri="{0D108BD9-81ED-4DB2-BD59-A6C34878D82A}">
                    <a16:rowId xmlns:a16="http://schemas.microsoft.com/office/drawing/2014/main" val="10000"/>
                  </a:ext>
                </a:extLst>
              </a:tr>
              <a:tr h="370840">
                <a:tc>
                  <a:txBody>
                    <a:bodyPr/>
                    <a:lstStyle/>
                    <a:p>
                      <a:r>
                        <a:rPr lang="en-US" sz="1800" b="1" dirty="0" err="1">
                          <a:effectLst/>
                          <a:latin typeface="+mj-lt"/>
                          <a:ea typeface="Times New Roman" panose="02020603050405020304" pitchFamily="18" charset="0"/>
                        </a:rPr>
                        <a:t>GetConnection</a:t>
                      </a:r>
                      <a:r>
                        <a:rPr lang="en-US" sz="1800" b="1" dirty="0">
                          <a:effectLst/>
                          <a:latin typeface="+mj-lt"/>
                          <a:ea typeface="Times New Roman" panose="02020603050405020304" pitchFamily="18" charset="0"/>
                        </a:rPr>
                        <a:t>()</a:t>
                      </a:r>
                      <a:endParaRPr lang="nl-BE" dirty="0">
                        <a:latin typeface="+mj-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mj-lt"/>
                          <a:ea typeface="Times New Roman" panose="02020603050405020304" pitchFamily="18" charset="0"/>
                        </a:rPr>
                        <a:t>Returns a </a:t>
                      </a:r>
                      <a:r>
                        <a:rPr lang="en-US" sz="1800" dirty="0" err="1">
                          <a:effectLst/>
                          <a:latin typeface="+mj-lt"/>
                          <a:ea typeface="Times New Roman" panose="02020603050405020304" pitchFamily="18" charset="0"/>
                        </a:rPr>
                        <a:t>SqlConnection</a:t>
                      </a:r>
                      <a:r>
                        <a:rPr lang="en-US" sz="1800" dirty="0">
                          <a:effectLst/>
                          <a:latin typeface="+mj-lt"/>
                          <a:ea typeface="Times New Roman" panose="02020603050405020304" pitchFamily="18" charset="0"/>
                        </a:rPr>
                        <a:t> object for the Payables database.</a:t>
                      </a:r>
                      <a:endParaRPr lang="nl-BE" sz="1800" dirty="0">
                        <a:effectLst/>
                        <a:latin typeface="+mj-lt"/>
                        <a:ea typeface="Times New Roman" panose="02020603050405020304" pitchFamily="18" charset="0"/>
                      </a:endParaRPr>
                    </a:p>
                    <a:p>
                      <a:endParaRPr lang="nl-BE" dirty="0">
                        <a:latin typeface="+mj-lt"/>
                      </a:endParaRPr>
                    </a:p>
                  </a:txBody>
                  <a:tcPr/>
                </a:tc>
                <a:extLst>
                  <a:ext uri="{0D108BD9-81ED-4DB2-BD59-A6C34878D82A}">
                    <a16:rowId xmlns:a16="http://schemas.microsoft.com/office/drawing/2014/main" val="10001"/>
                  </a:ext>
                </a:extLst>
              </a:tr>
            </a:tbl>
          </a:graphicData>
        </a:graphic>
      </p:graphicFrame>
      <p:sp>
        <p:nvSpPr>
          <p:cNvPr id="6" name="Rechthoek 5"/>
          <p:cNvSpPr/>
          <p:nvPr/>
        </p:nvSpPr>
        <p:spPr>
          <a:xfrm>
            <a:off x="533400" y="772180"/>
            <a:ext cx="6096000" cy="523220"/>
          </a:xfrm>
          <a:prstGeom prst="rect">
            <a:avLst/>
          </a:prstGeom>
        </p:spPr>
        <p:txBody>
          <a:bodyPr wrap="square">
            <a:spAutoFit/>
          </a:bodyPr>
          <a:lstStyle/>
          <a:p>
            <a:pPr>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Method of the </a:t>
            </a:r>
            <a:r>
              <a:rPr lang="en-US" sz="2800" b="1" dirty="0" err="1">
                <a:solidFill>
                  <a:srgbClr val="00B050"/>
                </a:solidFill>
                <a:latin typeface="+mn-lt"/>
                <a:ea typeface="Times New Roman" panose="02020603050405020304" pitchFamily="18" charset="0"/>
                <a:cs typeface="Times New Roman" panose="02020603050405020304" pitchFamily="18" charset="0"/>
              </a:rPr>
              <a:t>InvoiceRepository</a:t>
            </a:r>
            <a:r>
              <a:rPr lang="en-US" sz="2800" b="1" dirty="0">
                <a:solidFill>
                  <a:srgbClr val="00B050"/>
                </a:solidFill>
                <a:latin typeface="+mn-lt"/>
                <a:ea typeface="Times New Roman" panose="02020603050405020304" pitchFamily="18" charset="0"/>
                <a:cs typeface="Times New Roman" panose="02020603050405020304" pitchFamily="18" charset="0"/>
              </a:rPr>
              <a:t> class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sp>
        <p:nvSpPr>
          <p:cNvPr id="8" name="Rechthoek 7"/>
          <p:cNvSpPr/>
          <p:nvPr/>
        </p:nvSpPr>
        <p:spPr>
          <a:xfrm>
            <a:off x="533400" y="3352800"/>
            <a:ext cx="6104906" cy="523220"/>
          </a:xfrm>
          <a:prstGeom prst="rect">
            <a:avLst/>
          </a:prstGeom>
        </p:spPr>
        <p:txBody>
          <a:bodyPr wrap="square">
            <a:spAutoFit/>
          </a:bodyPr>
          <a:lstStyle/>
          <a:p>
            <a:pPr>
              <a:spcBef>
                <a:spcPts val="1200"/>
              </a:spcBef>
              <a:spcAft>
                <a:spcPts val="600"/>
              </a:spcAft>
            </a:pPr>
            <a:r>
              <a:rPr lang="en-US" sz="2800" b="1" dirty="0">
                <a:solidFill>
                  <a:srgbClr val="00B050"/>
                </a:solidFill>
                <a:latin typeface="+mn-lt"/>
                <a:ea typeface="Times New Roman" panose="02020603050405020304" pitchFamily="18" charset="0"/>
                <a:cs typeface="Times New Roman" panose="02020603050405020304" pitchFamily="18" charset="0"/>
              </a:rPr>
              <a:t>Method of the </a:t>
            </a:r>
            <a:r>
              <a:rPr lang="en-US" sz="2800" b="1" dirty="0" err="1">
                <a:solidFill>
                  <a:srgbClr val="00B050"/>
                </a:solidFill>
                <a:latin typeface="+mn-lt"/>
                <a:ea typeface="Times New Roman" panose="02020603050405020304" pitchFamily="18" charset="0"/>
                <a:cs typeface="Times New Roman" panose="02020603050405020304" pitchFamily="18" charset="0"/>
              </a:rPr>
              <a:t>PayablesDB</a:t>
            </a:r>
            <a:r>
              <a:rPr lang="en-US" sz="2800" b="1" dirty="0">
                <a:solidFill>
                  <a:srgbClr val="00B050"/>
                </a:solidFill>
                <a:latin typeface="+mn-lt"/>
                <a:ea typeface="Times New Roman" panose="02020603050405020304" pitchFamily="18" charset="0"/>
                <a:cs typeface="Times New Roman" panose="02020603050405020304" pitchFamily="18" charset="0"/>
              </a:rPr>
              <a:t> class</a:t>
            </a:r>
            <a:endParaRPr lang="nl-BE" sz="2800" b="1" dirty="0">
              <a:solidFill>
                <a:srgbClr val="00B050"/>
              </a:solidFill>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26</a:t>
            </a:fld>
            <a:endParaRPr lang="en-US" altLang="nl-BE"/>
          </a:p>
        </p:txBody>
      </p:sp>
      <p:pic>
        <p:nvPicPr>
          <p:cNvPr id="5" name="Afbeelding 1"/>
          <p:cNvPicPr>
            <a:picLocks noChangeAspect="1"/>
          </p:cNvPicPr>
          <p:nvPr/>
        </p:nvPicPr>
        <p:blipFill>
          <a:blip r:embed="rId4"/>
          <a:stretch>
            <a:fillRect/>
          </a:stretch>
        </p:blipFill>
        <p:spPr>
          <a:xfrm>
            <a:off x="951089" y="1047750"/>
            <a:ext cx="7858125" cy="4286250"/>
          </a:xfrm>
          <a:prstGeom prst="rect">
            <a:avLst/>
          </a:prstGeom>
        </p:spPr>
      </p:pic>
      <p:graphicFrame>
        <p:nvGraphicFramePr>
          <p:cNvPr id="6" name="Object 3"/>
          <p:cNvGraphicFramePr>
            <a:graphicFrameLocks noChangeAspect="1"/>
          </p:cNvGraphicFramePr>
          <p:nvPr>
            <p:extLst>
              <p:ext uri="{D42A27DB-BD31-4B8C-83A1-F6EECF244321}">
                <p14:modId xmlns:p14="http://schemas.microsoft.com/office/powerpoint/2010/main" val="1693315101"/>
              </p:ext>
            </p:extLst>
          </p:nvPr>
        </p:nvGraphicFramePr>
        <p:xfrm>
          <a:off x="914400" y="303213"/>
          <a:ext cx="7321550" cy="428625"/>
        </p:xfrm>
        <a:graphic>
          <a:graphicData uri="http://schemas.openxmlformats.org/presentationml/2006/ole">
            <mc:AlternateContent xmlns:mc="http://schemas.openxmlformats.org/markup-compatibility/2006">
              <mc:Choice xmlns:v="urn:schemas-microsoft-com:vml" Requires="v">
                <p:oleObj spid="_x0000_s113794" name="Document" r:id="rId5" imgW="7331124" imgH="439897" progId="Word.Document.8">
                  <p:embed/>
                </p:oleObj>
              </mc:Choice>
              <mc:Fallback>
                <p:oleObj name="Document" r:id="rId5" imgW="7331124" imgH="439897" progId="Word.Document.8">
                  <p:embed/>
                  <p:pic>
                    <p:nvPicPr>
                      <p:cNvPr id="0" name=""/>
                      <p:cNvPicPr>
                        <a:picLocks noChangeAspect="1" noChangeArrowheads="1"/>
                      </p:cNvPicPr>
                      <p:nvPr/>
                    </p:nvPicPr>
                    <p:blipFill>
                      <a:blip r:embed="rId6"/>
                      <a:srcRect/>
                      <a:stretch>
                        <a:fillRect/>
                      </a:stretch>
                    </p:blipFill>
                    <p:spPr bwMode="auto">
                      <a:xfrm>
                        <a:off x="914400" y="303213"/>
                        <a:ext cx="7321550" cy="428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8005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27</a:t>
            </a:fld>
            <a:endParaRPr lang="en-US" altLang="nl-BE"/>
          </a:p>
        </p:txBody>
      </p:sp>
      <p:pic>
        <p:nvPicPr>
          <p:cNvPr id="5" name="Picture 4"/>
          <p:cNvPicPr>
            <a:picLocks noChangeAspect="1"/>
          </p:cNvPicPr>
          <p:nvPr/>
        </p:nvPicPr>
        <p:blipFill>
          <a:blip r:embed="rId3"/>
          <a:stretch>
            <a:fillRect/>
          </a:stretch>
        </p:blipFill>
        <p:spPr>
          <a:xfrm>
            <a:off x="1362075" y="1276350"/>
            <a:ext cx="6419850" cy="4305300"/>
          </a:xfrm>
          <a:prstGeom prst="rect">
            <a:avLst/>
          </a:prstGeom>
        </p:spPr>
      </p:pic>
      <p:sp>
        <p:nvSpPr>
          <p:cNvPr id="6" name="TextBox 5"/>
          <p:cNvSpPr txBox="1"/>
          <p:nvPr/>
        </p:nvSpPr>
        <p:spPr>
          <a:xfrm>
            <a:off x="609600" y="619780"/>
            <a:ext cx="6919651" cy="523220"/>
          </a:xfrm>
          <a:prstGeom prst="rect">
            <a:avLst/>
          </a:prstGeom>
          <a:noFill/>
        </p:spPr>
        <p:txBody>
          <a:bodyPr wrap="none" rtlCol="0">
            <a:spAutoFit/>
          </a:bodyPr>
          <a:lstStyle/>
          <a:p>
            <a:r>
              <a:rPr lang="nl-BE" sz="2800" b="1" dirty="0">
                <a:solidFill>
                  <a:srgbClr val="3333FF"/>
                </a:solidFill>
              </a:rPr>
              <a:t>2. </a:t>
            </a:r>
            <a:r>
              <a:rPr lang="nl-BE" sz="2800" b="1" dirty="0" err="1">
                <a:solidFill>
                  <a:srgbClr val="3333FF"/>
                </a:solidFill>
              </a:rPr>
              <a:t>Command</a:t>
            </a:r>
            <a:r>
              <a:rPr lang="nl-BE" sz="2800" b="1" dirty="0">
                <a:solidFill>
                  <a:srgbClr val="3333FF"/>
                </a:solidFill>
              </a:rPr>
              <a:t> (INSERT/UPDATE/DELETE)</a:t>
            </a:r>
            <a:endParaRPr lang="en-US" sz="2800" b="1" dirty="0">
              <a:solidFill>
                <a:srgbClr val="3333FF"/>
              </a:solidFill>
            </a:endParaRPr>
          </a:p>
        </p:txBody>
      </p:sp>
    </p:spTree>
    <p:extLst>
      <p:ext uri="{BB962C8B-B14F-4D97-AF65-F5344CB8AC3E}">
        <p14:creationId xmlns:p14="http://schemas.microsoft.com/office/powerpoint/2010/main" val="1581155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546" name="Object 2"/>
          <p:cNvGraphicFramePr>
            <a:graphicFrameLocks noChangeAspect="1"/>
          </p:cNvGraphicFramePr>
          <p:nvPr>
            <p:extLst>
              <p:ext uri="{D42A27DB-BD31-4B8C-83A1-F6EECF244321}">
                <p14:modId xmlns:p14="http://schemas.microsoft.com/office/powerpoint/2010/main" val="4234260073"/>
              </p:ext>
            </p:extLst>
          </p:nvPr>
        </p:nvGraphicFramePr>
        <p:xfrm>
          <a:off x="838200" y="754063"/>
          <a:ext cx="7408863" cy="4079875"/>
        </p:xfrm>
        <a:graphic>
          <a:graphicData uri="http://schemas.openxmlformats.org/presentationml/2006/ole">
            <mc:AlternateContent xmlns:mc="http://schemas.openxmlformats.org/markup-compatibility/2006">
              <mc:Choice xmlns:v="urn:schemas-microsoft-com:vml" Requires="v">
                <p:oleObj spid="_x0000_s108804" name="Document" r:id="rId4" imgW="7473514" imgH="4118378" progId="Word.Document.8">
                  <p:embed/>
                </p:oleObj>
              </mc:Choice>
              <mc:Fallback>
                <p:oleObj name="Document" r:id="rId4" imgW="7473514" imgH="4118378" progId="Word.Document.8">
                  <p:embed/>
                  <p:pic>
                    <p:nvPicPr>
                      <p:cNvPr id="0" name="Object 2"/>
                      <p:cNvPicPr>
                        <a:picLocks noChangeAspect="1" noChangeArrowheads="1"/>
                      </p:cNvPicPr>
                      <p:nvPr/>
                    </p:nvPicPr>
                    <p:blipFill>
                      <a:blip r:embed="rId5"/>
                      <a:srcRect/>
                      <a:stretch>
                        <a:fillRect/>
                      </a:stretch>
                    </p:blipFill>
                    <p:spPr bwMode="auto">
                      <a:xfrm>
                        <a:off x="838200" y="754063"/>
                        <a:ext cx="7408863" cy="4079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594" name="Object 2"/>
          <p:cNvGraphicFramePr>
            <a:graphicFrameLocks noChangeAspect="1"/>
          </p:cNvGraphicFramePr>
          <p:nvPr>
            <p:extLst>
              <p:ext uri="{D42A27DB-BD31-4B8C-83A1-F6EECF244321}">
                <p14:modId xmlns:p14="http://schemas.microsoft.com/office/powerpoint/2010/main" val="3719521955"/>
              </p:ext>
            </p:extLst>
          </p:nvPr>
        </p:nvGraphicFramePr>
        <p:xfrm>
          <a:off x="1143000" y="228600"/>
          <a:ext cx="9829800" cy="7353300"/>
        </p:xfrm>
        <a:graphic>
          <a:graphicData uri="http://schemas.openxmlformats.org/presentationml/2006/ole">
            <mc:AlternateContent xmlns:mc="http://schemas.openxmlformats.org/markup-compatibility/2006">
              <mc:Choice xmlns:v="urn:schemas-microsoft-com:vml" Requires="v">
                <p:oleObj spid="_x0000_s110852" name="Document" r:id="rId4" imgW="7455231" imgH="5317861" progId="Word.Document.8">
                  <p:embed/>
                </p:oleObj>
              </mc:Choice>
              <mc:Fallback>
                <p:oleObj name="Document" r:id="rId4" imgW="7455231" imgH="5317861" progId="Word.Document.8">
                  <p:embed/>
                  <p:pic>
                    <p:nvPicPr>
                      <p:cNvPr id="0" name="Object 2"/>
                      <p:cNvPicPr>
                        <a:picLocks noChangeAspect="1" noChangeArrowheads="1"/>
                      </p:cNvPicPr>
                      <p:nvPr/>
                    </p:nvPicPr>
                    <p:blipFill>
                      <a:blip r:embed="rId5"/>
                      <a:srcRect/>
                      <a:stretch>
                        <a:fillRect/>
                      </a:stretch>
                    </p:blipFill>
                    <p:spPr bwMode="auto">
                      <a:xfrm>
                        <a:off x="1143000" y="228600"/>
                        <a:ext cx="9829800" cy="7353300"/>
                      </a:xfrm>
                      <a:prstGeom prst="rect">
                        <a:avLst/>
                      </a:prstGeom>
                      <a:noFill/>
                      <a:ln>
                        <a:noFill/>
                      </a:ln>
                      <a:effec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p:cNvGraphicFramePr>
            <a:graphicFrameLocks noChangeAspect="1"/>
          </p:cNvGraphicFramePr>
          <p:nvPr>
            <p:extLst>
              <p:ext uri="{D42A27DB-BD31-4B8C-83A1-F6EECF244321}">
                <p14:modId xmlns:p14="http://schemas.microsoft.com/office/powerpoint/2010/main" val="1667514554"/>
              </p:ext>
            </p:extLst>
          </p:nvPr>
        </p:nvGraphicFramePr>
        <p:xfrm>
          <a:off x="688975" y="152400"/>
          <a:ext cx="8455025" cy="5648325"/>
        </p:xfrm>
        <a:graphic>
          <a:graphicData uri="http://schemas.openxmlformats.org/presentationml/2006/ole">
            <mc:AlternateContent xmlns:mc="http://schemas.openxmlformats.org/markup-compatibility/2006">
              <mc:Choice xmlns:v="urn:schemas-microsoft-com:vml" Requires="v">
                <p:oleObj spid="_x0000_s35078" name="Document" r:id="rId4" imgW="7313055" imgH="4875427" progId="Word.Document.8">
                  <p:embed/>
                </p:oleObj>
              </mc:Choice>
              <mc:Fallback>
                <p:oleObj name="Document" r:id="rId4" imgW="7313055" imgH="4875427" progId="Word.Document.8">
                  <p:embed/>
                  <p:pic>
                    <p:nvPicPr>
                      <p:cNvPr id="0" name="Object 2"/>
                      <p:cNvPicPr>
                        <a:picLocks noChangeAspect="1" noChangeArrowheads="1"/>
                      </p:cNvPicPr>
                      <p:nvPr/>
                    </p:nvPicPr>
                    <p:blipFill>
                      <a:blip r:embed="rId5"/>
                      <a:srcRect/>
                      <a:stretch>
                        <a:fillRect/>
                      </a:stretch>
                    </p:blipFill>
                    <p:spPr bwMode="auto">
                      <a:xfrm>
                        <a:off x="688975" y="152400"/>
                        <a:ext cx="8455025" cy="5648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4</a:t>
            </a:fld>
            <a:endParaRPr lang="en-US" altLang="nl-BE"/>
          </a:p>
        </p:txBody>
      </p:sp>
      <p:graphicFrame>
        <p:nvGraphicFramePr>
          <p:cNvPr id="5" name="Object 4"/>
          <p:cNvGraphicFramePr>
            <a:graphicFrameLocks noChangeAspect="1"/>
          </p:cNvGraphicFramePr>
          <p:nvPr>
            <p:extLst>
              <p:ext uri="{D42A27DB-BD31-4B8C-83A1-F6EECF244321}">
                <p14:modId xmlns:p14="http://schemas.microsoft.com/office/powerpoint/2010/main" val="1001986266"/>
              </p:ext>
            </p:extLst>
          </p:nvPr>
        </p:nvGraphicFramePr>
        <p:xfrm>
          <a:off x="2286000" y="1600200"/>
          <a:ext cx="4800600" cy="4302125"/>
        </p:xfrm>
        <a:graphic>
          <a:graphicData uri="http://schemas.openxmlformats.org/presentationml/2006/ole">
            <mc:AlternateContent xmlns:mc="http://schemas.openxmlformats.org/markup-compatibility/2006">
              <mc:Choice xmlns:v="urn:schemas-microsoft-com:vml" Requires="v">
                <p:oleObj spid="_x0000_s112845" name="Visio" r:id="rId3" imgW="3122280" imgH="2798280" progId="Visio.Drawing.11">
                  <p:embed/>
                </p:oleObj>
              </mc:Choice>
              <mc:Fallback>
                <p:oleObj name="Visio" r:id="rId3" imgW="3122280" imgH="27982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600200"/>
                        <a:ext cx="4800600" cy="43021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609600" y="583693"/>
            <a:ext cx="7582397" cy="523220"/>
          </a:xfrm>
          <a:prstGeom prst="rect">
            <a:avLst/>
          </a:prstGeom>
          <a:noFill/>
        </p:spPr>
        <p:txBody>
          <a:bodyPr wrap="none" rtlCol="0">
            <a:spAutoFit/>
          </a:bodyPr>
          <a:lstStyle/>
          <a:p>
            <a:r>
              <a:rPr lang="nl-BE" sz="2800" b="1" dirty="0">
                <a:solidFill>
                  <a:srgbClr val="3333FF"/>
                </a:solidFill>
              </a:rPr>
              <a:t>ADO.NET </a:t>
            </a:r>
            <a:r>
              <a:rPr lang="nl-BE" sz="2800" b="1" dirty="0" err="1">
                <a:solidFill>
                  <a:srgbClr val="3333FF"/>
                </a:solidFill>
              </a:rPr>
              <a:t>components</a:t>
            </a:r>
            <a:r>
              <a:rPr lang="nl-BE" sz="2800" b="1" dirty="0">
                <a:solidFill>
                  <a:srgbClr val="3333FF"/>
                </a:solidFill>
              </a:rPr>
              <a:t> </a:t>
            </a:r>
            <a:r>
              <a:rPr lang="nl-BE" sz="2800" b="1" dirty="0" err="1">
                <a:solidFill>
                  <a:srgbClr val="3333FF"/>
                </a:solidFill>
              </a:rPr>
              <a:t>for</a:t>
            </a:r>
            <a:r>
              <a:rPr lang="nl-BE" sz="2800" b="1" dirty="0">
                <a:solidFill>
                  <a:srgbClr val="3333FF"/>
                </a:solidFill>
              </a:rPr>
              <a:t> </a:t>
            </a:r>
            <a:r>
              <a:rPr lang="nl-BE" sz="2800" b="1" dirty="0" err="1">
                <a:solidFill>
                  <a:srgbClr val="3333FF"/>
                </a:solidFill>
              </a:rPr>
              <a:t>accessing</a:t>
            </a:r>
            <a:r>
              <a:rPr lang="nl-BE" sz="2800" b="1" dirty="0">
                <a:solidFill>
                  <a:srgbClr val="3333FF"/>
                </a:solidFill>
              </a:rPr>
              <a:t> a database </a:t>
            </a:r>
            <a:endParaRPr lang="en-US" sz="2800" b="1" dirty="0">
              <a:solidFill>
                <a:srgbClr val="3333FF"/>
              </a:solidFill>
            </a:endParaRPr>
          </a:p>
        </p:txBody>
      </p:sp>
    </p:spTree>
    <p:extLst>
      <p:ext uri="{BB962C8B-B14F-4D97-AF65-F5344CB8AC3E}">
        <p14:creationId xmlns:p14="http://schemas.microsoft.com/office/powerpoint/2010/main" val="90645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endParaRPr lang="en-US" altLang="nl-BE" sz="1400"/>
          </a:p>
          <a:p>
            <a:r>
              <a:rPr lang="en-US" altLang="nl-BE"/>
              <a:t>Slide </a:t>
            </a:r>
            <a:fld id="{728AF189-1B82-41DE-8315-9184E3873CB4}" type="slidenum">
              <a:rPr lang="en-US" altLang="nl-BE" smtClean="0"/>
              <a:pPr/>
              <a:t>5</a:t>
            </a:fld>
            <a:endParaRPr lang="en-US" altLang="nl-BE"/>
          </a:p>
        </p:txBody>
      </p:sp>
      <p:pic>
        <p:nvPicPr>
          <p:cNvPr id="5" name="Picture 4"/>
          <p:cNvPicPr>
            <a:picLocks noChangeAspect="1"/>
          </p:cNvPicPr>
          <p:nvPr/>
        </p:nvPicPr>
        <p:blipFill>
          <a:blip r:embed="rId3"/>
          <a:stretch>
            <a:fillRect/>
          </a:stretch>
        </p:blipFill>
        <p:spPr>
          <a:xfrm>
            <a:off x="2362200" y="1600200"/>
            <a:ext cx="6419850" cy="4305300"/>
          </a:xfrm>
          <a:prstGeom prst="rect">
            <a:avLst/>
          </a:prstGeom>
        </p:spPr>
      </p:pic>
      <p:sp>
        <p:nvSpPr>
          <p:cNvPr id="6" name="TextBox 5"/>
          <p:cNvSpPr txBox="1"/>
          <p:nvPr/>
        </p:nvSpPr>
        <p:spPr>
          <a:xfrm>
            <a:off x="1066800" y="533400"/>
            <a:ext cx="2300630" cy="523220"/>
          </a:xfrm>
          <a:prstGeom prst="rect">
            <a:avLst/>
          </a:prstGeom>
          <a:noFill/>
        </p:spPr>
        <p:txBody>
          <a:bodyPr wrap="none" rtlCol="0">
            <a:spAutoFit/>
          </a:bodyPr>
          <a:lstStyle/>
          <a:p>
            <a:r>
              <a:rPr lang="nl-BE" sz="2800" b="1" dirty="0">
                <a:solidFill>
                  <a:srgbClr val="3333FF"/>
                </a:solidFill>
              </a:rPr>
              <a:t>1. Connection</a:t>
            </a:r>
            <a:endParaRPr lang="en-US" sz="2800" b="1" dirty="0">
              <a:solidFill>
                <a:srgbClr val="3333FF"/>
              </a:solidFill>
            </a:endParaRPr>
          </a:p>
        </p:txBody>
      </p:sp>
    </p:spTree>
    <p:extLst>
      <p:ext uri="{BB962C8B-B14F-4D97-AF65-F5344CB8AC3E}">
        <p14:creationId xmlns:p14="http://schemas.microsoft.com/office/powerpoint/2010/main" val="40742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555978" y="304800"/>
            <a:ext cx="8153400" cy="1831271"/>
          </a:xfrm>
          <a:prstGeom prst="rect">
            <a:avLst/>
          </a:prstGeom>
        </p:spPr>
        <p:txBody>
          <a:bodyPr wrap="square">
            <a:spAutoFit/>
          </a:bodyPr>
          <a:lstStyle/>
          <a:p>
            <a:pPr>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Two constructors for the </a:t>
            </a:r>
            <a:r>
              <a:rPr lang="en-US" b="1" dirty="0" err="1">
                <a:solidFill>
                  <a:srgbClr val="00B050"/>
                </a:solidFill>
                <a:latin typeface="+mn-lt"/>
                <a:ea typeface="Times New Roman" panose="02020603050405020304" pitchFamily="18" charset="0"/>
                <a:cs typeface="Times New Roman" panose="02020603050405020304" pitchFamily="18" charset="0"/>
              </a:rPr>
              <a:t>SqlConnection</a:t>
            </a:r>
            <a:r>
              <a:rPr lang="en-US" b="1" dirty="0">
                <a:solidFill>
                  <a:srgbClr val="00B050"/>
                </a:solidFill>
                <a:latin typeface="+mn-lt"/>
                <a:ea typeface="Times New Roman" panose="02020603050405020304" pitchFamily="18" charset="0"/>
                <a:cs typeface="Times New Roman" panose="02020603050405020304" pitchFamily="18" charset="0"/>
              </a:rPr>
              <a:t> class</a:t>
            </a:r>
            <a:endParaRPr lang="nl-BE" b="1" dirty="0">
              <a:solidFill>
                <a:srgbClr val="00B050"/>
              </a:solidFill>
              <a:latin typeface="+mn-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sz="2000" b="1" dirty="0">
                <a:effectLst/>
                <a:latin typeface="+mn-lt"/>
                <a:ea typeface="Times New Roman" panose="02020603050405020304" pitchFamily="18" charset="0"/>
                <a:cs typeface="Times New Roman" panose="02020603050405020304" pitchFamily="18" charset="0"/>
              </a:rPr>
              <a:t>new </a:t>
            </a:r>
            <a:r>
              <a:rPr lang="en-US" sz="2000" b="1" dirty="0" err="1">
                <a:effectLst/>
                <a:latin typeface="+mn-lt"/>
                <a:ea typeface="Times New Roman" panose="02020603050405020304" pitchFamily="18" charset="0"/>
                <a:cs typeface="Times New Roman" panose="02020603050405020304" pitchFamily="18" charset="0"/>
              </a:rPr>
              <a:t>SqlConnection</a:t>
            </a:r>
            <a:r>
              <a:rPr lang="en-US" sz="2000" b="1" dirty="0">
                <a:effectLst/>
                <a:latin typeface="+mn-lt"/>
                <a:ea typeface="Times New Roman" panose="02020603050405020304" pitchFamily="18" charset="0"/>
                <a:cs typeface="Times New Roman" panose="02020603050405020304" pitchFamily="18" charset="0"/>
              </a:rPr>
              <a:t>()</a:t>
            </a:r>
            <a:endParaRPr lang="nl-BE" sz="2000" b="1" dirty="0">
              <a:effectLst/>
              <a:latin typeface="+mn-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sz="2000" b="1" dirty="0">
                <a:effectLst/>
                <a:latin typeface="+mn-lt"/>
                <a:ea typeface="Times New Roman" panose="02020603050405020304" pitchFamily="18" charset="0"/>
                <a:cs typeface="Times New Roman" panose="02020603050405020304" pitchFamily="18" charset="0"/>
              </a:rPr>
              <a:t>new </a:t>
            </a:r>
            <a:r>
              <a:rPr lang="en-US" sz="2000" b="1" dirty="0" err="1">
                <a:effectLst/>
                <a:latin typeface="+mn-lt"/>
                <a:ea typeface="Times New Roman" panose="02020603050405020304" pitchFamily="18" charset="0"/>
                <a:cs typeface="Times New Roman" panose="02020603050405020304" pitchFamily="18" charset="0"/>
              </a:rPr>
              <a:t>SqlConnection</a:t>
            </a:r>
            <a:r>
              <a:rPr lang="en-US" sz="2000" b="1" dirty="0">
                <a:effectLst/>
                <a:latin typeface="+mn-lt"/>
                <a:ea typeface="Times New Roman" panose="02020603050405020304" pitchFamily="18" charset="0"/>
                <a:cs typeface="Times New Roman" panose="02020603050405020304" pitchFamily="18" charset="0"/>
              </a:rPr>
              <a:t>(</a:t>
            </a:r>
            <a:r>
              <a:rPr lang="en-US" sz="2000" b="0" dirty="0" err="1">
                <a:effectLst/>
                <a:latin typeface="+mn-lt"/>
                <a:ea typeface="Times New Roman" panose="02020603050405020304" pitchFamily="18" charset="0"/>
                <a:cs typeface="Times New Roman" panose="02020603050405020304" pitchFamily="18" charset="0"/>
              </a:rPr>
              <a:t>connectionString</a:t>
            </a:r>
            <a:r>
              <a:rPr lang="en-US" sz="2000" b="1" dirty="0">
                <a:effectLst/>
                <a:latin typeface="+mn-lt"/>
                <a:ea typeface="Times New Roman" panose="02020603050405020304" pitchFamily="18" charset="0"/>
                <a:cs typeface="Times New Roman" panose="02020603050405020304" pitchFamily="18" charset="0"/>
              </a:rPr>
              <a:t>)</a:t>
            </a:r>
            <a:endParaRPr lang="nl-BE" sz="2000" b="1" dirty="0">
              <a:effectLst/>
              <a:latin typeface="+mn-lt"/>
              <a:ea typeface="Times New Roman" panose="02020603050405020304" pitchFamily="18" charset="0"/>
              <a:cs typeface="Times New Roman" panose="02020603050405020304" pitchFamily="18" charset="0"/>
            </a:endParaRPr>
          </a:p>
          <a:p>
            <a:pPr>
              <a:spcBef>
                <a:spcPts val="1200"/>
              </a:spcBef>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Common properties and methods of the </a:t>
            </a:r>
            <a:r>
              <a:rPr lang="en-US" b="1" dirty="0" err="1">
                <a:solidFill>
                  <a:srgbClr val="00B050"/>
                </a:solidFill>
                <a:latin typeface="+mn-lt"/>
                <a:ea typeface="Times New Roman" panose="02020603050405020304" pitchFamily="18" charset="0"/>
                <a:cs typeface="Times New Roman" panose="02020603050405020304" pitchFamily="18" charset="0"/>
              </a:rPr>
              <a:t>SqlConnection</a:t>
            </a:r>
            <a:r>
              <a:rPr lang="en-US" b="1" dirty="0">
                <a:solidFill>
                  <a:srgbClr val="00B050"/>
                </a:solidFill>
                <a:latin typeface="+mn-lt"/>
                <a:ea typeface="Times New Roman" panose="02020603050405020304" pitchFamily="18" charset="0"/>
                <a:cs typeface="Times New Roman" panose="02020603050405020304" pitchFamily="18" charset="0"/>
              </a:rPr>
              <a:t> class</a:t>
            </a:r>
            <a:endParaRPr lang="nl-BE" b="1" dirty="0">
              <a:solidFill>
                <a:srgbClr val="00B050"/>
              </a:solidFill>
              <a:latin typeface="+mn-lt"/>
              <a:ea typeface="Times New Roman" panose="02020603050405020304" pitchFamily="18" charset="0"/>
              <a:cs typeface="Times New Roman" panose="02020603050405020304" pitchFamily="18" charset="0"/>
            </a:endParaRPr>
          </a:p>
        </p:txBody>
      </p:sp>
      <p:graphicFrame>
        <p:nvGraphicFramePr>
          <p:cNvPr id="6" name="Tabel 5"/>
          <p:cNvGraphicFramePr>
            <a:graphicFrameLocks noGrp="1"/>
          </p:cNvGraphicFramePr>
          <p:nvPr>
            <p:extLst>
              <p:ext uri="{D42A27DB-BD31-4B8C-83A1-F6EECF244321}">
                <p14:modId xmlns:p14="http://schemas.microsoft.com/office/powerpoint/2010/main" val="1220876086"/>
              </p:ext>
            </p:extLst>
          </p:nvPr>
        </p:nvGraphicFramePr>
        <p:xfrm>
          <a:off x="1219200" y="2193925"/>
          <a:ext cx="7467600" cy="12801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261257">
                <a:tc>
                  <a:txBody>
                    <a:bodyPr/>
                    <a:lstStyle/>
                    <a:p>
                      <a:r>
                        <a:rPr lang="nl-BE" dirty="0"/>
                        <a:t>Property</a:t>
                      </a:r>
                    </a:p>
                  </a:txBody>
                  <a:tcPr/>
                </a:tc>
                <a:tc>
                  <a:txBody>
                    <a:bodyPr/>
                    <a:lstStyle/>
                    <a:p>
                      <a:r>
                        <a:rPr lang="nl-BE" dirty="0" err="1"/>
                        <a:t>Description</a:t>
                      </a:r>
                      <a:endParaRPr lang="nl-BE" dirty="0"/>
                    </a:p>
                  </a:txBody>
                  <a:tcPr/>
                </a:tc>
                <a:extLst>
                  <a:ext uri="{0D108BD9-81ED-4DB2-BD59-A6C34878D82A}">
                    <a16:rowId xmlns:a16="http://schemas.microsoft.com/office/drawing/2014/main" val="10000"/>
                  </a:ext>
                </a:extLst>
              </a:tr>
              <a:tr h="653143">
                <a:tc>
                  <a:txBody>
                    <a:bodyPr/>
                    <a:lstStyle/>
                    <a:p>
                      <a:r>
                        <a:rPr lang="nl-BE" dirty="0" err="1"/>
                        <a:t>ConnectionString</a:t>
                      </a:r>
                      <a:endParaRPr lang="nl-BE"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Provides information for accessing a SQL Server database.</a:t>
                      </a:r>
                      <a:endParaRPr lang="nl-BE" sz="1800" kern="1200" dirty="0">
                        <a:solidFill>
                          <a:schemeClr val="dk1"/>
                        </a:solidFill>
                        <a:effectLst/>
                        <a:latin typeface="+mn-lt"/>
                        <a:ea typeface="+mn-ea"/>
                        <a:cs typeface="+mn-cs"/>
                      </a:endParaRPr>
                    </a:p>
                    <a:p>
                      <a:endParaRPr lang="nl-BE" dirty="0"/>
                    </a:p>
                  </a:txBody>
                  <a:tcPr/>
                </a:tc>
                <a:extLst>
                  <a:ext uri="{0D108BD9-81ED-4DB2-BD59-A6C34878D82A}">
                    <a16:rowId xmlns:a16="http://schemas.microsoft.com/office/drawing/2014/main" val="10001"/>
                  </a:ext>
                </a:extLst>
              </a:tr>
            </a:tbl>
          </a:graphicData>
        </a:graphic>
      </p:graphicFrame>
      <p:graphicFrame>
        <p:nvGraphicFramePr>
          <p:cNvPr id="9" name="Tabel 8"/>
          <p:cNvGraphicFramePr>
            <a:graphicFrameLocks noGrp="1"/>
          </p:cNvGraphicFramePr>
          <p:nvPr>
            <p:extLst>
              <p:ext uri="{D42A27DB-BD31-4B8C-83A1-F6EECF244321}">
                <p14:modId xmlns:p14="http://schemas.microsoft.com/office/powerpoint/2010/main" val="239950456"/>
              </p:ext>
            </p:extLst>
          </p:nvPr>
        </p:nvGraphicFramePr>
        <p:xfrm>
          <a:off x="1219200" y="3489325"/>
          <a:ext cx="7467600" cy="249579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413954">
                <a:tc>
                  <a:txBody>
                    <a:bodyPr/>
                    <a:lstStyle/>
                    <a:p>
                      <a:r>
                        <a:rPr lang="nl-BE" dirty="0"/>
                        <a:t>Method</a:t>
                      </a:r>
                    </a:p>
                  </a:txBody>
                  <a:tcPr/>
                </a:tc>
                <a:tc>
                  <a:txBody>
                    <a:bodyPr/>
                    <a:lstStyle/>
                    <a:p>
                      <a:r>
                        <a:rPr lang="nl-BE" dirty="0" err="1"/>
                        <a:t>Description</a:t>
                      </a:r>
                      <a:endParaRPr lang="nl-BE" dirty="0"/>
                    </a:p>
                  </a:txBody>
                  <a:tcPr/>
                </a:tc>
                <a:extLst>
                  <a:ext uri="{0D108BD9-81ED-4DB2-BD59-A6C34878D82A}">
                    <a16:rowId xmlns:a16="http://schemas.microsoft.com/office/drawing/2014/main" val="10000"/>
                  </a:ext>
                </a:extLst>
              </a:tr>
              <a:tr h="652846">
                <a:tc>
                  <a:txBody>
                    <a:bodyPr/>
                    <a:lstStyle/>
                    <a:p>
                      <a:r>
                        <a:rPr lang="nl-BE" dirty="0"/>
                        <a:t>Open()</a:t>
                      </a:r>
                    </a:p>
                  </a:txBody>
                  <a:tcPr/>
                </a:tc>
                <a:tc>
                  <a:txBody>
                    <a:bodyPr/>
                    <a:lstStyle/>
                    <a:p>
                      <a:r>
                        <a:rPr lang="en-US" sz="1800" kern="1200" dirty="0">
                          <a:solidFill>
                            <a:schemeClr val="dk1"/>
                          </a:solidFill>
                          <a:effectLst/>
                          <a:latin typeface="+mn-lt"/>
                          <a:ea typeface="+mn-ea"/>
                          <a:cs typeface="+mn-cs"/>
                        </a:rPr>
                        <a:t>Opens the connection using the specified connection string.</a:t>
                      </a:r>
                      <a:endParaRPr lang="nl-BE" dirty="0"/>
                    </a:p>
                  </a:txBody>
                  <a:tcPr/>
                </a:tc>
                <a:extLst>
                  <a:ext uri="{0D108BD9-81ED-4DB2-BD59-A6C34878D82A}">
                    <a16:rowId xmlns:a16="http://schemas.microsoft.com/office/drawing/2014/main" val="10001"/>
                  </a:ext>
                </a:extLst>
              </a:tr>
              <a:tr h="714495">
                <a:tc>
                  <a:txBody>
                    <a:bodyPr/>
                    <a:lstStyle/>
                    <a:p>
                      <a:r>
                        <a:rPr lang="en-US" sz="1800" dirty="0">
                          <a:effectLst/>
                          <a:latin typeface="+mn-lt"/>
                          <a:ea typeface="Times New Roman" panose="02020603050405020304" pitchFamily="18" charset="0"/>
                        </a:rPr>
                        <a:t>Close()</a:t>
                      </a:r>
                      <a:endParaRPr lang="nl-BE" sz="1800" dirty="0">
                        <a:latin typeface="+mn-lt"/>
                      </a:endParaRPr>
                    </a:p>
                  </a:txBody>
                  <a:tcPr/>
                </a:tc>
                <a:tc>
                  <a:txBody>
                    <a:bodyPr/>
                    <a:lstStyle/>
                    <a:p>
                      <a:r>
                        <a:rPr lang="en-US" sz="1800" dirty="0">
                          <a:effectLst/>
                          <a:latin typeface="+mn-lt"/>
                          <a:ea typeface="Times New Roman" panose="02020603050405020304" pitchFamily="18" charset="0"/>
                        </a:rPr>
                        <a:t>Closes the connection</a:t>
                      </a:r>
                      <a:endParaRPr lang="nl-BE" sz="1800" dirty="0">
                        <a:latin typeface="+mn-lt"/>
                      </a:endParaRPr>
                    </a:p>
                  </a:txBody>
                  <a:tcPr/>
                </a:tc>
                <a:extLst>
                  <a:ext uri="{0D108BD9-81ED-4DB2-BD59-A6C34878D82A}">
                    <a16:rowId xmlns:a16="http://schemas.microsoft.com/office/drawing/2014/main" val="10002"/>
                  </a:ext>
                </a:extLst>
              </a:tr>
              <a:tr h="714495">
                <a:tc>
                  <a:txBody>
                    <a:bodyPr/>
                    <a:lstStyle/>
                    <a:p>
                      <a:r>
                        <a:rPr lang="nl-BE" dirty="0" err="1"/>
                        <a:t>Dispose</a:t>
                      </a:r>
                      <a:r>
                        <a:rPr lang="nl-BE" dirty="0"/>
                        <a:t>()</a:t>
                      </a:r>
                    </a:p>
                  </a:txBody>
                  <a:tcPr/>
                </a:tc>
                <a:tc>
                  <a:txBody>
                    <a:bodyPr/>
                    <a:lstStyle/>
                    <a:p>
                      <a:r>
                        <a:rPr lang="en-US" sz="1800" kern="1200" dirty="0">
                          <a:solidFill>
                            <a:schemeClr val="dk1"/>
                          </a:solidFill>
                          <a:effectLst/>
                          <a:latin typeface="+mn-lt"/>
                          <a:ea typeface="+mn-ea"/>
                          <a:cs typeface="+mn-cs"/>
                        </a:rPr>
                        <a:t>Releases all resources used by the connection</a:t>
                      </a:r>
                      <a:endParaRPr lang="nl-BE"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endParaRPr lang="en-US" altLang="nl-BE" sz="1400">
              <a:latin typeface="Times New Roman" panose="02020603050405020304" pitchFamily="18" charset="0"/>
            </a:endParaRPr>
          </a:p>
          <a:p>
            <a:pPr algn="r"/>
            <a:r>
              <a:rPr lang="en-US" altLang="nl-BE"/>
              <a:t>Slide </a:t>
            </a:r>
            <a:fld id="{08A0112A-F244-4D54-9618-342CAB64DF49}" type="slidenum">
              <a:rPr lang="en-US" altLang="nl-BE"/>
              <a:pPr algn="r"/>
              <a:t>7</a:t>
            </a:fld>
            <a:endParaRPr lang="en-US" altLang="nl-BE"/>
          </a:p>
        </p:txBody>
      </p:sp>
      <p:sp>
        <p:nvSpPr>
          <p:cNvPr id="2" name="Rechthoek 1"/>
          <p:cNvSpPr/>
          <p:nvPr/>
        </p:nvSpPr>
        <p:spPr>
          <a:xfrm>
            <a:off x="304800" y="1219200"/>
            <a:ext cx="7391400" cy="3785652"/>
          </a:xfrm>
          <a:prstGeom prst="rect">
            <a:avLst/>
          </a:prstGeom>
        </p:spPr>
        <p:txBody>
          <a:bodyPr wrap="square">
            <a:spAutoFit/>
          </a:bodyPr>
          <a:lstStyle/>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Data Source/Server</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Initial Catalog/Database</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Integrated Security </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User ID</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Password/</a:t>
            </a:r>
            <a:r>
              <a:rPr lang="en-US" sz="3000" b="1" dirty="0" err="1">
                <a:effectLst/>
                <a:latin typeface="+mj-lt"/>
                <a:ea typeface="Times New Roman" panose="02020603050405020304" pitchFamily="18" charset="0"/>
                <a:cs typeface="Times New Roman" panose="02020603050405020304" pitchFamily="18" charset="0"/>
              </a:rPr>
              <a:t>Pwd</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Persist Security Info </a:t>
            </a:r>
            <a:endParaRPr lang="nl-BE" sz="3000" b="1" dirty="0">
              <a:effectLst/>
              <a:latin typeface="+mj-lt"/>
              <a:ea typeface="Times New Roman" panose="02020603050405020304" pitchFamily="18" charset="0"/>
              <a:cs typeface="Times New Roman" panose="02020603050405020304" pitchFamily="18" charset="0"/>
            </a:endParaRPr>
          </a:p>
          <a:p>
            <a:pPr marL="804545" indent="-457200">
              <a:spcAft>
                <a:spcPts val="600"/>
              </a:spcAft>
              <a:buFont typeface="Arial" panose="020B0604020202020204" pitchFamily="34" charset="0"/>
              <a:buChar char="•"/>
              <a:tabLst>
                <a:tab pos="1371600" algn="l"/>
              </a:tabLst>
            </a:pPr>
            <a:r>
              <a:rPr lang="en-US" sz="3000" b="1" dirty="0">
                <a:effectLst/>
                <a:latin typeface="+mj-lt"/>
                <a:ea typeface="Times New Roman" panose="02020603050405020304" pitchFamily="18" charset="0"/>
                <a:cs typeface="Times New Roman" panose="02020603050405020304" pitchFamily="18" charset="0"/>
              </a:rPr>
              <a:t>Workstation ID</a:t>
            </a:r>
            <a:endParaRPr lang="nl-BE" sz="3000" b="1" dirty="0">
              <a:effectLst/>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609600" y="381000"/>
            <a:ext cx="7467600" cy="584775"/>
          </a:xfrm>
          <a:prstGeom prst="rect">
            <a:avLst/>
          </a:prstGeom>
        </p:spPr>
        <p:txBody>
          <a:bodyPr wrap="square">
            <a:spAutoFit/>
          </a:bodyPr>
          <a:lstStyle/>
          <a:p>
            <a:pPr>
              <a:spcAft>
                <a:spcPts val="600"/>
              </a:spcAft>
            </a:pPr>
            <a:r>
              <a:rPr lang="en-US" sz="3200" b="1" dirty="0">
                <a:solidFill>
                  <a:srgbClr val="00B050"/>
                </a:solidFill>
                <a:latin typeface="+mj-lt"/>
                <a:ea typeface="Times New Roman" panose="02020603050405020304" pitchFamily="18" charset="0"/>
                <a:cs typeface="Times New Roman" panose="02020603050405020304" pitchFamily="18" charset="0"/>
              </a:rPr>
              <a:t>Values for the </a:t>
            </a:r>
            <a:r>
              <a:rPr lang="en-US" sz="3200" b="1" dirty="0" err="1">
                <a:solidFill>
                  <a:srgbClr val="00B050"/>
                </a:solidFill>
                <a:latin typeface="+mj-lt"/>
                <a:ea typeface="Times New Roman" panose="02020603050405020304" pitchFamily="18" charset="0"/>
                <a:cs typeface="Times New Roman" panose="02020603050405020304" pitchFamily="18" charset="0"/>
              </a:rPr>
              <a:t>ConnectionString</a:t>
            </a:r>
            <a:r>
              <a:rPr lang="en-US" sz="3200" b="1" dirty="0">
                <a:solidFill>
                  <a:srgbClr val="00B050"/>
                </a:solidFill>
                <a:latin typeface="+mj-lt"/>
                <a:ea typeface="Times New Roman" panose="02020603050405020304" pitchFamily="18" charset="0"/>
                <a:cs typeface="Times New Roman" panose="02020603050405020304" pitchFamily="18" charset="0"/>
              </a:rPr>
              <a:t> property</a:t>
            </a:r>
            <a:endParaRPr lang="nl-BE" sz="3200" b="1" dirty="0">
              <a:solidFill>
                <a:srgbClr val="00B050"/>
              </a:solidFill>
              <a:latin typeface="+mj-lt"/>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p>
            <a:endParaRPr lang="en-US" altLang="nl-BE" sz="1400">
              <a:latin typeface="Times New Roman" panose="02020603050405020304" pitchFamily="18" charset="0"/>
            </a:endParaRPr>
          </a:p>
          <a:p>
            <a:pPr algn="r"/>
            <a:r>
              <a:rPr lang="en-US" altLang="nl-BE"/>
              <a:t>Slide </a:t>
            </a:r>
            <a:fld id="{D75F237F-FC69-413E-9F19-47CA7FB1D2A7}" type="slidenum">
              <a:rPr lang="en-US" altLang="nl-BE"/>
              <a:pPr algn="r"/>
              <a:t>8</a:t>
            </a:fld>
            <a:endParaRPr lang="en-US" altLang="nl-BE"/>
          </a:p>
        </p:txBody>
      </p:sp>
      <p:sp>
        <p:nvSpPr>
          <p:cNvPr id="2" name="Rechthoek 1"/>
          <p:cNvSpPr/>
          <p:nvPr/>
        </p:nvSpPr>
        <p:spPr>
          <a:xfrm>
            <a:off x="685800" y="228600"/>
            <a:ext cx="7772400" cy="461665"/>
          </a:xfrm>
          <a:prstGeom prst="rect">
            <a:avLst/>
          </a:prstGeom>
        </p:spPr>
        <p:txBody>
          <a:bodyPr wrap="square">
            <a:spAutoFit/>
          </a:bodyPr>
          <a:lstStyle/>
          <a:p>
            <a:pPr>
              <a:spcAft>
                <a:spcPts val="600"/>
              </a:spcAft>
            </a:pPr>
            <a:r>
              <a:rPr lang="en-US" b="1" dirty="0">
                <a:solidFill>
                  <a:srgbClr val="00B050"/>
                </a:solidFill>
                <a:latin typeface="+mj-lt"/>
                <a:ea typeface="Times New Roman" panose="02020603050405020304" pitchFamily="18" charset="0"/>
                <a:cs typeface="Times New Roman" panose="02020603050405020304" pitchFamily="18" charset="0"/>
              </a:rPr>
              <a:t>Code that creates, opens, and closes a SQL connection</a:t>
            </a:r>
            <a:endParaRPr lang="nl-BE" b="1" dirty="0">
              <a:solidFill>
                <a:srgbClr val="00B050"/>
              </a:solidFill>
              <a:latin typeface="+mj-lt"/>
              <a:ea typeface="Times New Roman" panose="02020603050405020304" pitchFamily="18" charset="0"/>
              <a:cs typeface="Times New Roman" panose="02020603050405020304" pitchFamily="18" charset="0"/>
            </a:endParaRPr>
          </a:p>
        </p:txBody>
      </p:sp>
      <p:sp>
        <p:nvSpPr>
          <p:cNvPr id="6" name="Rechthoek 5"/>
          <p:cNvSpPr/>
          <p:nvPr/>
        </p:nvSpPr>
        <p:spPr>
          <a:xfrm>
            <a:off x="693576" y="825585"/>
            <a:ext cx="8001000" cy="2585323"/>
          </a:xfrm>
          <a:prstGeom prst="rect">
            <a:avLst/>
          </a:prstGeom>
        </p:spPr>
        <p:txBody>
          <a:bodyPr wrap="square">
            <a:spAutoFit/>
          </a:bodyPr>
          <a:lstStyle/>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string </a:t>
            </a:r>
            <a:r>
              <a:rPr lang="en-US" sz="1800" b="1" dirty="0" err="1">
                <a:effectLst/>
                <a:latin typeface="+mj-lt"/>
                <a:ea typeface="Times New Roman" panose="02020603050405020304" pitchFamily="18" charset="0"/>
                <a:cs typeface="Times New Roman" panose="02020603050405020304" pitchFamily="18" charset="0"/>
              </a:rPr>
              <a:t>connectionString</a:t>
            </a:r>
            <a:r>
              <a:rPr lang="en-US" sz="1800" b="1" dirty="0">
                <a:effectLst/>
                <a:latin typeface="+mj-lt"/>
                <a:ea typeface="Times New Roman" panose="02020603050405020304" pitchFamily="18" charset="0"/>
                <a:cs typeface="Times New Roman" panose="02020603050405020304" pitchFamily="18" charset="0"/>
              </a:rPr>
              <a:t> =</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    "Data Source=(</a:t>
            </a:r>
            <a:r>
              <a:rPr lang="en-US" sz="1800" b="1" dirty="0" err="1">
                <a:effectLst/>
                <a:latin typeface="+mj-lt"/>
                <a:ea typeface="Times New Roman" panose="02020603050405020304" pitchFamily="18" charset="0"/>
                <a:cs typeface="Times New Roman" panose="02020603050405020304" pitchFamily="18" charset="0"/>
              </a:rPr>
              <a:t>localdb</a:t>
            </a:r>
            <a:r>
              <a:rPr lang="en-US" sz="1800" b="1" dirty="0">
                <a:effectLst/>
                <a:latin typeface="+mj-lt"/>
                <a:ea typeface="Times New Roman" panose="02020603050405020304" pitchFamily="18" charset="0"/>
                <a:cs typeface="Times New Roman" panose="02020603050405020304" pitchFamily="18" charset="0"/>
              </a:rPr>
              <a:t>)\\</a:t>
            </a:r>
            <a:r>
              <a:rPr lang="en-US" sz="1800" b="1" dirty="0" err="1">
                <a:effectLst/>
                <a:latin typeface="+mj-lt"/>
                <a:ea typeface="Times New Roman" panose="02020603050405020304" pitchFamily="18" charset="0"/>
                <a:cs typeface="Times New Roman" panose="02020603050405020304" pitchFamily="18" charset="0"/>
              </a:rPr>
              <a:t>mssqllocaldb</a:t>
            </a:r>
            <a:r>
              <a:rPr lang="en-US" sz="1800" b="1" dirty="0">
                <a:effectLst/>
                <a:latin typeface="+mj-lt"/>
                <a:ea typeface="Times New Roman" panose="02020603050405020304" pitchFamily="18" charset="0"/>
                <a:cs typeface="Times New Roman" panose="02020603050405020304" pitchFamily="18" charset="0"/>
              </a:rPr>
              <a:t>; " +</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    "Initial Catalog=Payables;" +</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    "Integrated Security=True";</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j-lt"/>
                <a:ea typeface="Times New Roman" panose="02020603050405020304" pitchFamily="18" charset="0"/>
                <a:cs typeface="Times New Roman" panose="02020603050405020304" pitchFamily="18" charset="0"/>
              </a:rPr>
              <a:t>SqlConnection</a:t>
            </a:r>
            <a:r>
              <a:rPr lang="en-US" sz="1800" b="1" dirty="0">
                <a:effectLst/>
                <a:latin typeface="+mj-lt"/>
                <a:ea typeface="Times New Roman" panose="02020603050405020304" pitchFamily="18" charset="0"/>
                <a:cs typeface="Times New Roman" panose="02020603050405020304" pitchFamily="18" charset="0"/>
              </a:rPr>
              <a:t> connection = new </a:t>
            </a:r>
            <a:r>
              <a:rPr lang="en-US" sz="1800" b="1" dirty="0" err="1">
                <a:effectLst/>
                <a:highlight>
                  <a:srgbClr val="FFFF00"/>
                </a:highlight>
                <a:latin typeface="+mj-lt"/>
                <a:ea typeface="Times New Roman" panose="02020603050405020304" pitchFamily="18" charset="0"/>
                <a:cs typeface="Times New Roman" panose="02020603050405020304" pitchFamily="18" charset="0"/>
              </a:rPr>
              <a:t>SqlConnection</a:t>
            </a:r>
            <a:r>
              <a:rPr lang="en-US" sz="1800" b="1" dirty="0">
                <a:effectLst/>
                <a:highlight>
                  <a:srgbClr val="FFFF00"/>
                </a:highlight>
                <a:latin typeface="+mj-lt"/>
                <a:ea typeface="Times New Roman" panose="02020603050405020304" pitchFamily="18" charset="0"/>
                <a:cs typeface="Times New Roman" panose="02020603050405020304" pitchFamily="18" charset="0"/>
              </a:rPr>
              <a:t>()</a:t>
            </a: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j-lt"/>
                <a:ea typeface="Times New Roman" panose="02020603050405020304" pitchFamily="18" charset="0"/>
                <a:cs typeface="Times New Roman" panose="02020603050405020304" pitchFamily="18" charset="0"/>
              </a:rPr>
              <a:t>connection.ConnectionString</a:t>
            </a:r>
            <a:r>
              <a:rPr lang="en-US" sz="1800" b="1" dirty="0">
                <a:effectLst/>
                <a:latin typeface="+mj-lt"/>
                <a:ea typeface="Times New Roman" panose="02020603050405020304" pitchFamily="18" charset="0"/>
                <a:cs typeface="Times New Roman" panose="02020603050405020304" pitchFamily="18" charset="0"/>
              </a:rPr>
              <a:t> = </a:t>
            </a:r>
            <a:r>
              <a:rPr lang="en-US" sz="1800" b="1" dirty="0" err="1">
                <a:latin typeface="+mj-lt"/>
                <a:ea typeface="Times New Roman" panose="02020603050405020304" pitchFamily="18" charset="0"/>
                <a:cs typeface="Times New Roman" panose="02020603050405020304" pitchFamily="18" charset="0"/>
              </a:rPr>
              <a:t>connectionString</a:t>
            </a: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j-lt"/>
                <a:ea typeface="Times New Roman" panose="02020603050405020304" pitchFamily="18" charset="0"/>
                <a:cs typeface="Times New Roman" panose="02020603050405020304" pitchFamily="18" charset="0"/>
              </a:rPr>
              <a:t>connection.Open</a:t>
            </a: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j-lt"/>
                <a:ea typeface="Times New Roman" panose="02020603050405020304" pitchFamily="18" charset="0"/>
                <a:cs typeface="Times New Roman" panose="02020603050405020304" pitchFamily="18" charset="0"/>
              </a:rPr>
              <a:t>connection.Close</a:t>
            </a:r>
            <a:r>
              <a:rPr lang="en-US" sz="1800" b="1" dirty="0">
                <a:effectLst/>
                <a:latin typeface="+mj-lt"/>
                <a:ea typeface="Times New Roman" panose="02020603050405020304" pitchFamily="18" charset="0"/>
                <a:cs typeface="Times New Roman" panose="02020603050405020304" pitchFamily="18" charset="0"/>
              </a:rPr>
              <a:t>();</a:t>
            </a:r>
            <a:endParaRPr lang="nl-BE" sz="1800" b="1" dirty="0">
              <a:effectLst/>
              <a:latin typeface="+mj-lt"/>
              <a:ea typeface="Times New Roman" panose="02020603050405020304" pitchFamily="18" charset="0"/>
              <a:cs typeface="Times New Roman" panose="02020603050405020304" pitchFamily="18" charset="0"/>
            </a:endParaRPr>
          </a:p>
        </p:txBody>
      </p:sp>
      <p:sp>
        <p:nvSpPr>
          <p:cNvPr id="7" name="Rechthoek 6"/>
          <p:cNvSpPr/>
          <p:nvPr/>
        </p:nvSpPr>
        <p:spPr>
          <a:xfrm>
            <a:off x="685800" y="3442010"/>
            <a:ext cx="7467600" cy="2246769"/>
          </a:xfrm>
          <a:prstGeom prst="rect">
            <a:avLst/>
          </a:prstGeom>
        </p:spPr>
        <p:txBody>
          <a:bodyPr wrap="square">
            <a:spAutoFit/>
          </a:bodyPr>
          <a:lstStyle/>
          <a:p>
            <a:pPr>
              <a:spcBef>
                <a:spcPts val="1200"/>
              </a:spcBef>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Another way to create a </a:t>
            </a:r>
            <a:r>
              <a:rPr lang="en-US" b="1" dirty="0" err="1">
                <a:solidFill>
                  <a:srgbClr val="00B050"/>
                </a:solidFill>
                <a:latin typeface="+mn-lt"/>
                <a:ea typeface="Times New Roman" panose="02020603050405020304" pitchFamily="18" charset="0"/>
                <a:cs typeface="Times New Roman" panose="02020603050405020304" pitchFamily="18" charset="0"/>
              </a:rPr>
              <a:t>SqlConnection</a:t>
            </a:r>
            <a:r>
              <a:rPr lang="en-US" b="1" dirty="0">
                <a:solidFill>
                  <a:srgbClr val="00B050"/>
                </a:solidFill>
                <a:latin typeface="+mn-lt"/>
                <a:ea typeface="Times New Roman" panose="02020603050405020304" pitchFamily="18" charset="0"/>
                <a:cs typeface="Times New Roman" panose="02020603050405020304" pitchFamily="18" charset="0"/>
              </a:rPr>
              <a:t> object</a:t>
            </a:r>
            <a:endParaRPr lang="nl-BE" b="1" dirty="0">
              <a:solidFill>
                <a:srgbClr val="00B050"/>
              </a:solidFill>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err="1">
                <a:effectLst/>
                <a:latin typeface="+mn-lt"/>
                <a:ea typeface="Times New Roman" panose="02020603050405020304" pitchFamily="18" charset="0"/>
                <a:cs typeface="Times New Roman" panose="02020603050405020304" pitchFamily="18" charset="0"/>
              </a:rPr>
              <a:t>SqlConnection</a:t>
            </a:r>
            <a:r>
              <a:rPr lang="en-US" sz="1800" b="1" dirty="0">
                <a:effectLst/>
                <a:latin typeface="+mn-lt"/>
                <a:ea typeface="Times New Roman" panose="02020603050405020304" pitchFamily="18" charset="0"/>
                <a:cs typeface="Times New Roman" panose="02020603050405020304" pitchFamily="18" charset="0"/>
              </a:rPr>
              <a:t> connection = </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new </a:t>
            </a:r>
            <a:r>
              <a:rPr lang="en-US" sz="1800" b="1" dirty="0" err="1">
                <a:effectLst/>
                <a:highlight>
                  <a:srgbClr val="FFFF00"/>
                </a:highlight>
                <a:latin typeface="+mn-lt"/>
                <a:ea typeface="Times New Roman" panose="02020603050405020304" pitchFamily="18" charset="0"/>
                <a:cs typeface="Times New Roman" panose="02020603050405020304" pitchFamily="18" charset="0"/>
              </a:rPr>
              <a:t>SqlConnection</a:t>
            </a:r>
            <a:r>
              <a:rPr lang="en-US" sz="1800" b="1" dirty="0">
                <a:effectLst/>
                <a:highlight>
                  <a:srgbClr val="FFFF00"/>
                </a:highlight>
                <a:latin typeface="+mn-lt"/>
                <a:ea typeface="Times New Roman" panose="02020603050405020304" pitchFamily="18" charset="0"/>
                <a:cs typeface="Times New Roman" panose="02020603050405020304" pitchFamily="18" charset="0"/>
              </a:rPr>
              <a:t>(</a:t>
            </a:r>
            <a:r>
              <a:rPr lang="en-US" sz="1800" b="1" dirty="0" err="1">
                <a:effectLst/>
                <a:highlight>
                  <a:srgbClr val="FFFF00"/>
                </a:highlight>
                <a:latin typeface="+mn-lt"/>
                <a:ea typeface="Times New Roman" panose="02020603050405020304" pitchFamily="18" charset="0"/>
                <a:cs typeface="Times New Roman" panose="02020603050405020304" pitchFamily="18" charset="0"/>
              </a:rPr>
              <a:t>connectionString</a:t>
            </a:r>
            <a:r>
              <a:rPr lang="en-US" sz="1800" b="1" dirty="0">
                <a:effectLst/>
                <a:highlight>
                  <a:srgbClr val="FFFF00"/>
                </a:highlight>
                <a:latin typeface="+mn-lt"/>
                <a:ea typeface="Times New Roman" panose="02020603050405020304" pitchFamily="18" charset="0"/>
                <a:cs typeface="Times New Roman" panose="02020603050405020304" pitchFamily="18" charset="0"/>
              </a:rPr>
              <a:t>)</a:t>
            </a:r>
            <a:r>
              <a:rPr lang="en-US" sz="1800" b="1" dirty="0">
                <a:effectLst/>
                <a:latin typeface="+mn-lt"/>
                <a:ea typeface="Times New Roman" panose="02020603050405020304" pitchFamily="18" charset="0"/>
                <a:cs typeface="Times New Roman" panose="02020603050405020304" pitchFamily="18" charset="0"/>
              </a:rPr>
              <a:t>;</a:t>
            </a:r>
            <a:endParaRPr lang="nl-BE" sz="1800" b="1" dirty="0">
              <a:effectLst/>
              <a:latin typeface="+mn-lt"/>
              <a:ea typeface="Times New Roman" panose="02020603050405020304" pitchFamily="18" charset="0"/>
              <a:cs typeface="Times New Roman" panose="02020603050405020304" pitchFamily="18" charset="0"/>
            </a:endParaRPr>
          </a:p>
          <a:p>
            <a:pPr>
              <a:spcBef>
                <a:spcPts val="1200"/>
              </a:spcBef>
              <a:spcAft>
                <a:spcPts val="600"/>
              </a:spcAft>
            </a:pPr>
            <a:r>
              <a:rPr lang="en-US" b="1" dirty="0">
                <a:solidFill>
                  <a:srgbClr val="00B050"/>
                </a:solidFill>
                <a:latin typeface="+mn-lt"/>
                <a:ea typeface="Times New Roman" panose="02020603050405020304" pitchFamily="18" charset="0"/>
                <a:cs typeface="Times New Roman" panose="02020603050405020304" pitchFamily="18" charset="0"/>
              </a:rPr>
              <a:t>A connection string for the Jet OLE DB provider</a:t>
            </a:r>
            <a:endParaRPr lang="nl-BE" b="1" dirty="0">
              <a:solidFill>
                <a:srgbClr val="00B050"/>
              </a:solidFill>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Provider=Microsoft.Jet.OLEDB.4.0;</a:t>
            </a:r>
            <a:endParaRPr lang="nl-BE" sz="1800" b="1" dirty="0">
              <a:effectLst/>
              <a:latin typeface="+mn-lt"/>
              <a:ea typeface="Times New Roman" panose="02020603050405020304" pitchFamily="18" charset="0"/>
              <a:cs typeface="Times New Roman" panose="02020603050405020304" pitchFamily="18" charset="0"/>
            </a:endParaRPr>
          </a:p>
          <a:p>
            <a:pPr>
              <a:spcAft>
                <a:spcPts val="0"/>
              </a:spcAft>
              <a:tabLst>
                <a:tab pos="6515100" algn="l"/>
              </a:tabLst>
            </a:pPr>
            <a:r>
              <a:rPr lang="en-US" sz="1800" b="1" dirty="0">
                <a:effectLst/>
                <a:latin typeface="+mn-lt"/>
                <a:ea typeface="Times New Roman" panose="02020603050405020304" pitchFamily="18" charset="0"/>
                <a:cs typeface="Times New Roman" panose="02020603050405020304" pitchFamily="18" charset="0"/>
              </a:rPr>
              <a:t>    Data Source=C:\\Databases\\Payables.mdb</a:t>
            </a:r>
            <a:endParaRPr lang="nl-BE" sz="1800" b="1" dirty="0">
              <a:effectLst/>
              <a:latin typeface="+mn-lt"/>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hoek 1"/>
          <p:cNvSpPr/>
          <p:nvPr/>
        </p:nvSpPr>
        <p:spPr>
          <a:xfrm>
            <a:off x="838200" y="266611"/>
            <a:ext cx="7696200" cy="5524589"/>
          </a:xfrm>
          <a:prstGeom prst="rect">
            <a:avLst/>
          </a:prstGeom>
        </p:spPr>
        <p:txBody>
          <a:bodyPr wrap="square">
            <a:spAutoFit/>
          </a:bodyPr>
          <a:lstStyle/>
          <a:p>
            <a:pPr>
              <a:spcAft>
                <a:spcPts val="600"/>
              </a:spcAft>
            </a:pPr>
            <a:r>
              <a:rPr lang="en-US" sz="2600" b="1" dirty="0">
                <a:solidFill>
                  <a:srgbClr val="00B050"/>
                </a:solidFill>
                <a:latin typeface="+mj-lt"/>
                <a:ea typeface="Times New Roman" panose="02020603050405020304" pitchFamily="18" charset="0"/>
                <a:cs typeface="Times New Roman" panose="02020603050405020304" pitchFamily="18" charset="0"/>
              </a:rPr>
              <a:t>A constructor for the </a:t>
            </a:r>
            <a:r>
              <a:rPr lang="en-US" sz="2600" b="1" dirty="0" err="1">
                <a:solidFill>
                  <a:srgbClr val="00B050"/>
                </a:solidFill>
                <a:latin typeface="+mj-lt"/>
                <a:ea typeface="Times New Roman" panose="02020603050405020304" pitchFamily="18" charset="0"/>
                <a:cs typeface="Times New Roman" panose="02020603050405020304" pitchFamily="18" charset="0"/>
              </a:rPr>
              <a:t>SqlConnectionStringBuilder</a:t>
            </a:r>
            <a:r>
              <a:rPr lang="en-US" sz="2600" b="1" dirty="0">
                <a:solidFill>
                  <a:srgbClr val="00B050"/>
                </a:solidFill>
                <a:latin typeface="+mj-lt"/>
                <a:ea typeface="Times New Roman" panose="02020603050405020304" pitchFamily="18" charset="0"/>
                <a:cs typeface="Times New Roman" panose="02020603050405020304" pitchFamily="18" charset="0"/>
              </a:rPr>
              <a:t> class</a:t>
            </a:r>
            <a:endParaRPr lang="nl-BE" sz="2600" b="1" dirty="0">
              <a:solidFill>
                <a:srgbClr val="00B050"/>
              </a:solidFill>
              <a:latin typeface="+mj-lt"/>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new </a:t>
            </a:r>
            <a:r>
              <a:rPr lang="en-US" sz="2000" b="1" dirty="0" err="1">
                <a:effectLst/>
                <a:latin typeface="Calibri" panose="020F0502020204030204" pitchFamily="34" charset="0"/>
                <a:ea typeface="Times New Roman" panose="02020603050405020304" pitchFamily="18" charset="0"/>
                <a:cs typeface="Times New Roman" panose="02020603050405020304" pitchFamily="18" charset="0"/>
              </a:rPr>
              <a:t>SqlConnectionStringBuilder</a:t>
            </a:r>
            <a:r>
              <a:rPr lang="en-US" sz="20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nl-BE"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a:spcBef>
                <a:spcPts val="1200"/>
              </a:spcBef>
              <a:spcAft>
                <a:spcPts val="600"/>
              </a:spcAft>
            </a:pPr>
            <a:r>
              <a:rPr lang="en-US" sz="2600" b="1" dirty="0">
                <a:solidFill>
                  <a:srgbClr val="00B050"/>
                </a:solidFill>
                <a:latin typeface="+mj-lt"/>
                <a:ea typeface="Times New Roman" panose="02020603050405020304" pitchFamily="18" charset="0"/>
                <a:cs typeface="Times New Roman" panose="02020603050405020304" pitchFamily="18" charset="0"/>
              </a:rPr>
              <a:t>Common properties for working with a </a:t>
            </a:r>
            <a:r>
              <a:rPr lang="en-US" sz="2600" b="1" dirty="0" err="1">
                <a:solidFill>
                  <a:srgbClr val="00B050"/>
                </a:solidFill>
                <a:latin typeface="+mj-lt"/>
                <a:ea typeface="Times New Roman" panose="02020603050405020304" pitchFamily="18" charset="0"/>
                <a:cs typeface="Times New Roman" panose="02020603050405020304" pitchFamily="18" charset="0"/>
              </a:rPr>
              <a:t>SqlConnectionStringBuilder</a:t>
            </a:r>
            <a:endParaRPr lang="nl-BE" sz="2600" b="1" dirty="0">
              <a:solidFill>
                <a:srgbClr val="00B050"/>
              </a:solidFill>
              <a:latin typeface="+mj-lt"/>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ConnectionString</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DataSource</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InitialCatalog</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IntegratedSecurity</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UserID</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a:effectLst/>
                <a:latin typeface="Calibri" panose="020F0502020204030204" pitchFamily="34" charset="0"/>
                <a:ea typeface="Times New Roman" panose="02020603050405020304" pitchFamily="18" charset="0"/>
                <a:cs typeface="Times New Roman" panose="02020603050405020304" pitchFamily="18" charset="0"/>
              </a:rPr>
              <a:t>Password</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PersistSecurityInfo</a:t>
            </a:r>
            <a:r>
              <a:rPr lang="en-US" sz="2000" b="1" spc="-10" dirty="0">
                <a:effectLst/>
                <a:latin typeface="Calibri" panose="020F0502020204030204" pitchFamily="34" charset="0"/>
                <a:ea typeface="Times New Roman" panose="02020603050405020304" pitchFamily="18" charset="0"/>
                <a:cs typeface="Times New Roman" panose="02020603050405020304" pitchFamily="18" charset="0"/>
              </a:rPr>
              <a:t> </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274320" lvl="0" indent="-342900">
              <a:spcAft>
                <a:spcPts val="1200"/>
              </a:spcAft>
              <a:buFont typeface="Symbol" panose="05050102010706020507" pitchFamily="18" charset="2"/>
              <a:buChar char=""/>
              <a:tabLst>
                <a:tab pos="347345" algn="l"/>
              </a:tabLst>
            </a:pPr>
            <a:r>
              <a:rPr lang="en-US" sz="2000" b="1" spc="-10" dirty="0" err="1">
                <a:effectLst/>
                <a:latin typeface="Calibri" panose="020F0502020204030204" pitchFamily="34" charset="0"/>
                <a:ea typeface="Times New Roman" panose="02020603050405020304" pitchFamily="18" charset="0"/>
                <a:cs typeface="Times New Roman" panose="02020603050405020304" pitchFamily="18" charset="0"/>
              </a:rPr>
              <a:t>WorkstationID</a:t>
            </a:r>
            <a:endParaRPr lang="nl-BE" sz="2000" b="1" spc="-1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XL_layout">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XL_layout" id="{F78E4EEF-C937-4A91-8849-C01AA33B5EC6}" vid="{FBFEF568-117F-4753-85FC-D1E5DC7D641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PXL_layout</Template>
  <TotalTime>4015</TotalTime>
  <Words>4261</Words>
  <Application>Microsoft Office PowerPoint</Application>
  <PresentationFormat>Diavoorstelling (4:3)</PresentationFormat>
  <Paragraphs>493</Paragraphs>
  <Slides>29</Slides>
  <Notes>24</Notes>
  <HiddenSlides>0</HiddenSlides>
  <MMClips>0</MMClips>
  <ScaleCrop>false</ScaleCrop>
  <HeadingPairs>
    <vt:vector size="8" baseType="variant">
      <vt:variant>
        <vt:lpstr>Gebruikte lettertypen</vt:lpstr>
      </vt:variant>
      <vt:variant>
        <vt:i4>6</vt:i4>
      </vt:variant>
      <vt:variant>
        <vt:lpstr>Thema</vt:lpstr>
      </vt:variant>
      <vt:variant>
        <vt:i4>1</vt:i4>
      </vt:variant>
      <vt:variant>
        <vt:lpstr>Ingesloten OLE-bronprogramma's</vt:lpstr>
      </vt:variant>
      <vt:variant>
        <vt:i4>3</vt:i4>
      </vt:variant>
      <vt:variant>
        <vt:lpstr>Diatitels</vt:lpstr>
      </vt:variant>
      <vt:variant>
        <vt:i4>29</vt:i4>
      </vt:variant>
    </vt:vector>
  </HeadingPairs>
  <TitlesOfParts>
    <vt:vector size="39" baseType="lpstr">
      <vt:lpstr>Arial</vt:lpstr>
      <vt:lpstr>Calibri</vt:lpstr>
      <vt:lpstr>Courier New</vt:lpstr>
      <vt:lpstr>Symbol</vt:lpstr>
      <vt:lpstr>Times New Roman</vt:lpstr>
      <vt:lpstr>Wingdings</vt:lpstr>
      <vt:lpstr>PXL_layout</vt:lpstr>
      <vt:lpstr>Document</vt:lpstr>
      <vt:lpstr>Visio</vt:lpstr>
      <vt:lpstr>Microsoft Word 97 - 2003-document</vt:lpstr>
      <vt:lpstr>How to work with connections, commands, and data readers (Connected Data Architecture)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Wesley Hendrikx</cp:lastModifiedBy>
  <cp:revision>245</cp:revision>
  <dcterms:created xsi:type="dcterms:W3CDTF">2011-02-08T23:20:43Z</dcterms:created>
  <dcterms:modified xsi:type="dcterms:W3CDTF">2018-11-04T14:11:05Z</dcterms:modified>
</cp:coreProperties>
</file>