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3" r:id="rId21"/>
    <p:sldId id="331" r:id="rId22"/>
    <p:sldId id="332" r:id="rId23"/>
    <p:sldId id="330" r:id="rId2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53819" autoAdjust="0"/>
  </p:normalViewPr>
  <p:slideViewPr>
    <p:cSldViewPr snapToGrid="0">
      <p:cViewPr varScale="1">
        <p:scale>
          <a:sx n="61" d="100"/>
          <a:sy n="61" d="100"/>
        </p:scale>
        <p:origin x="2688"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16-3-2019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Razor Views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focused</a:t>
            </a:r>
            <a:r>
              <a:rPr lang="nl-BE" sz="1200" kern="1200" dirty="0">
                <a:solidFill>
                  <a:schemeClr val="tx1"/>
                </a:solidFill>
                <a:effectLst/>
                <a:latin typeface="+mn-lt"/>
                <a:ea typeface="+mn-ea"/>
                <a:cs typeface="+mn-cs"/>
              </a:rPr>
              <a:t> on features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view engine.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model data </a:t>
            </a:r>
            <a:r>
              <a:rPr lang="nl-BE" sz="1200" kern="1200" dirty="0" err="1">
                <a:solidFill>
                  <a:schemeClr val="tx1"/>
                </a:solidFill>
                <a:effectLst/>
                <a:latin typeface="+mn-lt"/>
                <a:ea typeface="+mn-ea"/>
                <a:cs typeface="+mn-cs"/>
              </a:rPr>
              <a:t>sprinkled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improvements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we have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brand new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MVC.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first feature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is a feature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more consistent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feature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view</a:t>
            </a:r>
            <a:r>
              <a:rPr lang="nl-BE" sz="1200" kern="1200" dirty="0">
                <a:solidFill>
                  <a:schemeClr val="tx1"/>
                </a:solidFill>
                <a:effectLst/>
                <a:latin typeface="+mn-lt"/>
                <a:ea typeface="+mn-ea"/>
                <a:cs typeface="+mn-cs"/>
              </a:rPr>
              <a:t> feature.</a:t>
            </a:r>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322168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Tag Helpers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many tag helpers available. </a:t>
            </a:r>
          </a:p>
          <a:p>
            <a:r>
              <a:rPr lang="en-US" sz="1200" kern="1200" dirty="0">
                <a:solidFill>
                  <a:schemeClr val="tx1"/>
                </a:solidFill>
                <a:effectLst/>
                <a:latin typeface="+mn-lt"/>
                <a:ea typeface="+mn-ea"/>
                <a:cs typeface="+mn-cs"/>
              </a:rPr>
              <a:t>We encourage you to go out and look at the tag helper library and see which ones might be interesting to you. We’ll demonstrate a few of them.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Index</a:t>
            </a:r>
            <a:r>
              <a:rPr lang="en-US" sz="1200" kern="1200" dirty="0">
                <a:solidFill>
                  <a:schemeClr val="tx1"/>
                </a:solidFill>
                <a:effectLst/>
                <a:latin typeface="+mn-lt"/>
                <a:ea typeface="+mn-ea"/>
                <a:cs typeface="+mn-cs"/>
              </a:rPr>
              <a:t> view currently, we already have an HTML helper using </a:t>
            </a:r>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to generate an anchor tag that will point to a URL that allows us to get to the details of a restaurant. </a:t>
            </a:r>
          </a:p>
          <a:p>
            <a:r>
              <a:rPr lang="en-US" sz="1200" kern="1200" dirty="0">
                <a:solidFill>
                  <a:schemeClr val="tx1"/>
                </a:solidFill>
                <a:effectLst/>
                <a:latin typeface="+mn-lt"/>
                <a:ea typeface="+mn-ea"/>
                <a:cs typeface="+mn-cs"/>
              </a:rPr>
              <a:t>There's actually another link, that we should really add to the home page, and that is we need a link that can send us over to that form where we can create a restaurant. </a:t>
            </a:r>
          </a:p>
          <a:p>
            <a:r>
              <a:rPr lang="en-US" sz="1200" kern="1200" dirty="0">
                <a:solidFill>
                  <a:schemeClr val="tx1"/>
                </a:solidFill>
                <a:effectLst/>
                <a:latin typeface="+mn-lt"/>
                <a:ea typeface="+mn-ea"/>
                <a:cs typeface="+mn-cs"/>
              </a:rPr>
              <a:t>From here, the only way we can create a restaurant is to type into the address bar. If we wanted to use a link, we could use </a:t>
            </a:r>
            <a:r>
              <a:rPr lang="en-US" sz="1200" i="1" kern="1200" dirty="0" err="1">
                <a:solidFill>
                  <a:schemeClr val="tx1"/>
                </a:solidFill>
                <a:effectLst/>
                <a:latin typeface="+mn-lt"/>
                <a:ea typeface="+mn-ea"/>
                <a:cs typeface="+mn-cs"/>
              </a:rPr>
              <a:t>Html.ActionLink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Sometimes that feels a little bit cumbersome. </a:t>
            </a:r>
          </a:p>
          <a:p>
            <a:r>
              <a:rPr lang="en-US" sz="1200" kern="1200" dirty="0">
                <a:solidFill>
                  <a:schemeClr val="tx1"/>
                </a:solidFill>
                <a:effectLst/>
                <a:latin typeface="+mn-lt"/>
                <a:ea typeface="+mn-ea"/>
                <a:cs typeface="+mn-cs"/>
              </a:rPr>
              <a:t>We us an anchor tag that displays the text </a:t>
            </a:r>
            <a:r>
              <a:rPr lang="en-US" sz="1200" i="1" kern="1200" dirty="0">
                <a:solidFill>
                  <a:schemeClr val="tx1"/>
                </a:solidFill>
                <a:effectLst/>
                <a:latin typeface="+mn-lt"/>
                <a:ea typeface="+mn-ea"/>
                <a:cs typeface="+mn-cs"/>
              </a:rPr>
              <a:t>Create</a:t>
            </a:r>
            <a:r>
              <a:rPr lang="en-US" sz="1200" kern="1200" dirty="0">
                <a:solidFill>
                  <a:schemeClr val="tx1"/>
                </a:solidFill>
                <a:effectLst/>
                <a:latin typeface="+mn-lt"/>
                <a:ea typeface="+mn-ea"/>
                <a:cs typeface="+mn-cs"/>
              </a:rPr>
              <a:t>. But we want to set effectively the </a:t>
            </a:r>
            <a:r>
              <a:rPr lang="en-US" sz="1200" i="1"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 attribute. We want it to point to </a:t>
            </a:r>
            <a:r>
              <a:rPr lang="en-US" sz="1200" i="1" kern="1200" dirty="0">
                <a:solidFill>
                  <a:schemeClr val="tx1"/>
                </a:solidFill>
                <a:effectLst/>
                <a:latin typeface="+mn-lt"/>
                <a:ea typeface="+mn-ea"/>
                <a:cs typeface="+mn-cs"/>
              </a:rPr>
              <a:t>/home/create</a:t>
            </a:r>
            <a:r>
              <a:rPr lang="en-US" sz="1200" kern="1200" dirty="0">
                <a:solidFill>
                  <a:schemeClr val="tx1"/>
                </a:solidFill>
                <a:effectLst/>
                <a:latin typeface="+mn-lt"/>
                <a:ea typeface="+mn-ea"/>
                <a:cs typeface="+mn-cs"/>
              </a:rPr>
              <a:t>, and we could just use HTML, but we can also use some tag helpers that just like HTML </a:t>
            </a:r>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will use some information that we provide to figure out what the URL should be if we want to reach some controller and some action on that controller. </a:t>
            </a:r>
          </a:p>
          <a:p>
            <a:r>
              <a:rPr lang="en-US" sz="1200" kern="1200" dirty="0">
                <a:solidFill>
                  <a:schemeClr val="tx1"/>
                </a:solidFill>
                <a:effectLst/>
                <a:latin typeface="+mn-lt"/>
                <a:ea typeface="+mn-ea"/>
                <a:cs typeface="+mn-cs"/>
              </a:rPr>
              <a:t>These tag helpers are </a:t>
            </a:r>
            <a:r>
              <a:rPr lang="en-US" sz="1200" i="1" kern="1200" dirty="0">
                <a:solidFill>
                  <a:schemeClr val="tx1"/>
                </a:solidFill>
                <a:effectLst/>
                <a:latin typeface="+mn-lt"/>
                <a:ea typeface="+mn-ea"/>
                <a:cs typeface="+mn-cs"/>
              </a:rPr>
              <a:t>asp-controller</a:t>
            </a:r>
            <a:r>
              <a:rPr lang="en-US" sz="1200" kern="1200" dirty="0">
                <a:solidFill>
                  <a:schemeClr val="tx1"/>
                </a:solidFill>
                <a:effectLst/>
                <a:latin typeface="+mn-lt"/>
                <a:ea typeface="+mn-ea"/>
                <a:cs typeface="+mn-cs"/>
              </a:rPr>
              <a:t>, we can say we want to go to the </a:t>
            </a:r>
            <a:r>
              <a:rPr lang="en-US" sz="1200" i="1" kern="1200" dirty="0" err="1">
                <a:solidFill>
                  <a:schemeClr val="tx1"/>
                </a:solidFill>
                <a:effectLst/>
                <a:latin typeface="+mn-lt"/>
                <a:ea typeface="+mn-ea"/>
                <a:cs typeface="+mn-cs"/>
              </a:rPr>
              <a:t>HomeController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asp-action </a:t>
            </a:r>
            <a:r>
              <a:rPr lang="en-US" sz="1200" kern="1200" dirty="0">
                <a:solidFill>
                  <a:schemeClr val="tx1"/>
                </a:solidFill>
                <a:effectLst/>
                <a:latin typeface="+mn-lt"/>
                <a:ea typeface="+mn-ea"/>
                <a:cs typeface="+mn-cs"/>
              </a:rPr>
              <a:t>says which action that we want to reach on that controller. </a:t>
            </a:r>
          </a:p>
          <a:p>
            <a:r>
              <a:rPr lang="en-US" sz="1200" kern="1200" dirty="0">
                <a:solidFill>
                  <a:schemeClr val="tx1"/>
                </a:solidFill>
                <a:effectLst/>
                <a:latin typeface="+mn-lt"/>
                <a:ea typeface="+mn-ea"/>
                <a:cs typeface="+mn-cs"/>
              </a:rPr>
              <a:t>Just like the HTML helper, if we just want to go to the </a:t>
            </a:r>
            <a:r>
              <a:rPr lang="en-US" sz="1200" i="1" kern="1200" dirty="0">
                <a:solidFill>
                  <a:schemeClr val="tx1"/>
                </a:solidFill>
                <a:effectLst/>
                <a:latin typeface="+mn-lt"/>
                <a:ea typeface="+mn-ea"/>
                <a:cs typeface="+mn-cs"/>
              </a:rPr>
              <a:t>Create</a:t>
            </a:r>
            <a:r>
              <a:rPr lang="en-US" sz="1200" kern="1200" dirty="0">
                <a:solidFill>
                  <a:schemeClr val="tx1"/>
                </a:solidFill>
                <a:effectLst/>
                <a:latin typeface="+mn-lt"/>
                <a:ea typeface="+mn-ea"/>
                <a:cs typeface="+mn-cs"/>
              </a:rPr>
              <a:t> action on the same controller that rendered this view, we can leave off the </a:t>
            </a:r>
            <a:r>
              <a:rPr lang="en-US" sz="1200" i="1" kern="1200" dirty="0">
                <a:solidFill>
                  <a:schemeClr val="tx1"/>
                </a:solidFill>
                <a:effectLst/>
                <a:latin typeface="+mn-lt"/>
                <a:ea typeface="+mn-ea"/>
                <a:cs typeface="+mn-cs"/>
              </a:rPr>
              <a:t>asp-controller </a:t>
            </a:r>
            <a:r>
              <a:rPr lang="en-US" sz="1200" kern="1200" dirty="0">
                <a:solidFill>
                  <a:schemeClr val="tx1"/>
                </a:solidFill>
                <a:effectLst/>
                <a:latin typeface="+mn-lt"/>
                <a:ea typeface="+mn-ea"/>
                <a:cs typeface="+mn-cs"/>
              </a:rPr>
              <a:t>part. </a:t>
            </a:r>
          </a:p>
          <a:p>
            <a:r>
              <a:rPr lang="en-US" sz="1200" kern="1200" dirty="0">
                <a:solidFill>
                  <a:schemeClr val="tx1"/>
                </a:solidFill>
                <a:effectLst/>
                <a:latin typeface="+mn-lt"/>
                <a:ea typeface="+mn-ea"/>
                <a:cs typeface="+mn-cs"/>
              </a:rPr>
              <a:t>We will leave both of them there just to show you that some of these tag helpers, they work together. </a:t>
            </a:r>
          </a:p>
          <a:p>
            <a:r>
              <a:rPr lang="en-US" sz="1200" i="1" kern="1200" dirty="0">
                <a:solidFill>
                  <a:schemeClr val="tx1"/>
                </a:solidFill>
                <a:effectLst/>
                <a:latin typeface="+mn-lt"/>
                <a:ea typeface="+mn-ea"/>
                <a:cs typeface="+mn-cs"/>
              </a:rPr>
              <a:t>Asp-controller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asp-action </a:t>
            </a:r>
            <a:r>
              <a:rPr lang="en-US" sz="1200" kern="1200" dirty="0">
                <a:solidFill>
                  <a:schemeClr val="tx1"/>
                </a:solidFill>
                <a:effectLst/>
                <a:latin typeface="+mn-lt"/>
                <a:ea typeface="+mn-ea"/>
                <a:cs typeface="+mn-cs"/>
              </a:rPr>
              <a:t>will combine their information together to figure out what the </a:t>
            </a:r>
            <a:r>
              <a:rPr lang="en-US" sz="1200" i="1"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 should be and if we save this view and come back, we should now have a working link to create a restaurant.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640783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Tag Helpers</a:t>
            </a:r>
          </a:p>
          <a:p>
            <a:endParaRPr lang="en-US" dirty="0"/>
          </a:p>
          <a:p>
            <a:r>
              <a:rPr lang="en-US" dirty="0"/>
              <a:t>And now that we have that, we’re going to remove asp-controller just because it's not required here. </a:t>
            </a:r>
          </a:p>
          <a:p>
            <a:r>
              <a:rPr lang="en-US" dirty="0"/>
              <a:t>What about the </a:t>
            </a:r>
            <a:r>
              <a:rPr lang="en-US" i="1" dirty="0" err="1"/>
              <a:t>ActionLink</a:t>
            </a:r>
            <a:r>
              <a:rPr lang="en-US" dirty="0"/>
              <a:t> that we’re using to go to the </a:t>
            </a:r>
            <a:r>
              <a:rPr lang="en-US" i="1" dirty="0"/>
              <a:t>Details</a:t>
            </a:r>
            <a:r>
              <a:rPr lang="en-US" dirty="0"/>
              <a:t> view. </a:t>
            </a:r>
          </a:p>
          <a:p>
            <a:r>
              <a:rPr lang="en-US" dirty="0"/>
              <a:t>This one is interesting because we need to pass along a restaurant </a:t>
            </a:r>
            <a:r>
              <a:rPr lang="en-US" i="1" dirty="0"/>
              <a:t>Id</a:t>
            </a:r>
            <a:r>
              <a:rPr lang="en-US" dirty="0"/>
              <a:t>. </a:t>
            </a:r>
          </a:p>
          <a:p>
            <a:r>
              <a:rPr lang="en-US" dirty="0"/>
              <a:t>Well in this case, we’ll have an anchor tag </a:t>
            </a:r>
            <a:r>
              <a:rPr lang="en-US" i="1" dirty="0"/>
              <a:t>Details</a:t>
            </a:r>
            <a:r>
              <a:rPr lang="en-US" dirty="0"/>
              <a:t>, and add </a:t>
            </a:r>
            <a:r>
              <a:rPr lang="en-US" i="1" dirty="0"/>
              <a:t>asp-action="Details“</a:t>
            </a:r>
            <a:r>
              <a:rPr lang="en-US" dirty="0"/>
              <a:t>. That's the name of the action that we want to get to. </a:t>
            </a:r>
          </a:p>
          <a:p>
            <a:r>
              <a:rPr lang="en-US" dirty="0"/>
              <a:t>Then any parameters that you want passed along, you can use the </a:t>
            </a:r>
            <a:r>
              <a:rPr lang="en-US" i="1" dirty="0"/>
              <a:t>asp-route</a:t>
            </a:r>
            <a:r>
              <a:rPr lang="en-US" dirty="0"/>
              <a:t> tag helper. </a:t>
            </a:r>
          </a:p>
          <a:p>
            <a:r>
              <a:rPr lang="en-US" dirty="0"/>
              <a:t>What's interesting about this tag helper is that you add the identifier for the data after </a:t>
            </a:r>
            <a:r>
              <a:rPr lang="en-US" i="1" dirty="0"/>
              <a:t>asp-route</a:t>
            </a:r>
            <a:r>
              <a:rPr lang="en-US" dirty="0"/>
              <a:t>. </a:t>
            </a:r>
          </a:p>
          <a:p>
            <a:r>
              <a:rPr lang="en-US" dirty="0"/>
              <a:t>In other words, if you want to include a parameter in the URL that is named </a:t>
            </a:r>
            <a:r>
              <a:rPr lang="en-US" i="1" dirty="0"/>
              <a:t>Id</a:t>
            </a:r>
            <a:r>
              <a:rPr lang="en-US" dirty="0"/>
              <a:t>, then we can use </a:t>
            </a:r>
            <a:r>
              <a:rPr lang="en-US" i="1" dirty="0"/>
              <a:t>asp-route-Id</a:t>
            </a:r>
            <a:r>
              <a:rPr lang="en-US" dirty="0"/>
              <a:t>. </a:t>
            </a:r>
          </a:p>
          <a:p>
            <a:r>
              <a:rPr lang="en-US" dirty="0"/>
              <a:t>If, instead, we wanted to pass something called </a:t>
            </a:r>
            <a:r>
              <a:rPr lang="en-US" i="1" dirty="0"/>
              <a:t>title</a:t>
            </a:r>
            <a:r>
              <a:rPr lang="en-US" dirty="0"/>
              <a:t>, we could use </a:t>
            </a:r>
            <a:r>
              <a:rPr lang="en-US" i="1" dirty="0"/>
              <a:t>asp-route-title</a:t>
            </a:r>
            <a:r>
              <a:rPr lang="en-US" dirty="0"/>
              <a:t>. </a:t>
            </a:r>
          </a:p>
          <a:p>
            <a:r>
              <a:rPr lang="en-US" dirty="0"/>
              <a:t>And we could have both of those, -</a:t>
            </a:r>
            <a:r>
              <a:rPr lang="en-US" i="1" dirty="0"/>
              <a:t>Id</a:t>
            </a:r>
            <a:r>
              <a:rPr lang="en-US" dirty="0"/>
              <a:t> and -</a:t>
            </a:r>
            <a:r>
              <a:rPr lang="en-US" i="1" dirty="0"/>
              <a:t>title</a:t>
            </a:r>
            <a:r>
              <a:rPr lang="en-US" dirty="0"/>
              <a:t>, if we needed two pieces of information to build the complete URL. </a:t>
            </a:r>
          </a:p>
          <a:p>
            <a:r>
              <a:rPr lang="en-US" dirty="0"/>
              <a:t>But in this case, we only need one, and this has to be the </a:t>
            </a:r>
            <a:r>
              <a:rPr lang="en-US" i="1" dirty="0" err="1"/>
              <a:t>restaurant.Id</a:t>
            </a:r>
            <a:r>
              <a:rPr lang="en-US" dirty="0"/>
              <a:t>. </a:t>
            </a:r>
          </a:p>
          <a:p>
            <a:r>
              <a:rPr lang="en-US" dirty="0"/>
              <a:t>Remove the HTML helper and save your file. Let's just make sure that works by coming back to the home page, doing a hard refresh. </a:t>
            </a:r>
          </a:p>
          <a:p>
            <a:r>
              <a:rPr lang="en-US" dirty="0"/>
              <a:t>You know this worked because previously we were displaying the </a:t>
            </a:r>
            <a:r>
              <a:rPr lang="en-US" i="1" dirty="0"/>
              <a:t>Id</a:t>
            </a:r>
            <a:r>
              <a:rPr lang="en-US" dirty="0"/>
              <a:t> as the linking text. Now we’re showing the text </a:t>
            </a:r>
            <a:r>
              <a:rPr lang="en-US" i="1" dirty="0"/>
              <a:t>Details</a:t>
            </a:r>
            <a:r>
              <a:rPr lang="en-US" dirty="0"/>
              <a:t>. But we’re still building the correct URL now using tag helpers instead of HTML helpers. </a:t>
            </a:r>
          </a:p>
          <a:p>
            <a:endParaRPr lang="en-US" dirty="0"/>
          </a:p>
          <a:p>
            <a:r>
              <a:rPr lang="en-US" dirty="0"/>
              <a:t>In addition to the tag helpers, there're also tag helpers for building forms. </a:t>
            </a:r>
          </a:p>
          <a:p>
            <a:r>
              <a:rPr lang="en-US" dirty="0"/>
              <a:t>We’re going to show you those. But there're also some very useful tag helpers, tag helpers like </a:t>
            </a:r>
            <a:r>
              <a:rPr lang="en-US" i="1" dirty="0"/>
              <a:t>cache</a:t>
            </a:r>
            <a:r>
              <a:rPr lang="en-US" dirty="0"/>
              <a:t>. </a:t>
            </a:r>
          </a:p>
          <a:p>
            <a:r>
              <a:rPr lang="en-US" dirty="0"/>
              <a:t>The </a:t>
            </a:r>
            <a:r>
              <a:rPr lang="en-US" i="1" dirty="0"/>
              <a:t>cache</a:t>
            </a:r>
            <a:r>
              <a:rPr lang="en-US" dirty="0"/>
              <a:t> tag helper is actually a custom element. </a:t>
            </a:r>
          </a:p>
          <a:p>
            <a:r>
              <a:rPr lang="en-US" dirty="0"/>
              <a:t>Remember, these tag helpers, they're processed on the server side, so it's not like we’re sending a cached element down to the client. </a:t>
            </a:r>
          </a:p>
          <a:p>
            <a:r>
              <a:rPr lang="en-US" dirty="0"/>
              <a:t>Instead, the tag helper code will jump in and rewrite some of the HTML for us. </a:t>
            </a:r>
          </a:p>
          <a:p>
            <a:r>
              <a:rPr lang="en-US" dirty="0"/>
              <a:t>With the caching tag helper, we can cache the content that is inside of these elements, these tag helpers, and they're programmable with attributes. </a:t>
            </a:r>
          </a:p>
          <a:p>
            <a:r>
              <a:rPr lang="en-US" dirty="0"/>
              <a:t>We can set different expiration policies using some attributes to expire at a specific point in time or to vary by some specific header. </a:t>
            </a:r>
          </a:p>
          <a:p>
            <a:r>
              <a:rPr lang="en-US" dirty="0"/>
              <a:t>We encourage you to look at some of the other existing tag helpers. We're going to take a look at some of the form-related helpers.</a:t>
            </a:r>
          </a:p>
          <a:p>
            <a:endParaRPr lang="en-US" dirty="0"/>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83390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An Edit Form</a:t>
            </a:r>
          </a:p>
          <a:p>
            <a:endParaRPr lang="en-US" dirty="0"/>
          </a:p>
          <a:p>
            <a:r>
              <a:rPr lang="en-US" dirty="0"/>
              <a:t>To see how the form tag helpers are used, we build an entirely new feature for our application and give the app the ability to edit an existing restaurant. </a:t>
            </a:r>
          </a:p>
          <a:p>
            <a:r>
              <a:rPr lang="en-US" dirty="0"/>
              <a:t>We will start by adding a link on the side of each restaurant that will go to an </a:t>
            </a:r>
            <a:r>
              <a:rPr lang="en-US" i="1" dirty="0"/>
              <a:t>Edit</a:t>
            </a:r>
            <a:r>
              <a:rPr lang="en-US" dirty="0"/>
              <a:t> action on the </a:t>
            </a:r>
            <a:r>
              <a:rPr lang="en-US" i="1" dirty="0" err="1"/>
              <a:t>HomeController</a:t>
            </a:r>
            <a:r>
              <a:rPr lang="en-US" dirty="0"/>
              <a:t>. </a:t>
            </a:r>
          </a:p>
          <a:p>
            <a:r>
              <a:rPr lang="en-US" dirty="0"/>
              <a:t>We don't have that action yet, but we'll need to pass along the </a:t>
            </a:r>
            <a:r>
              <a:rPr lang="en-US" i="1" dirty="0"/>
              <a:t>Id</a:t>
            </a:r>
            <a:r>
              <a:rPr lang="en-US" dirty="0"/>
              <a:t> of the restaurant that we wish to edit, and we want to display the text </a:t>
            </a:r>
            <a:r>
              <a:rPr lang="en-US" i="1" dirty="0"/>
              <a:t>Edit</a:t>
            </a:r>
            <a:r>
              <a:rPr lang="en-US" dirty="0"/>
              <a:t>. </a:t>
            </a:r>
          </a:p>
          <a:p>
            <a:r>
              <a:rPr lang="en-US" dirty="0"/>
              <a:t>To make the UI a little less ugly, we’re going to cut that table cell so it's not the first table cell, and have these links appear after the restaurant name. </a:t>
            </a:r>
          </a:p>
          <a:p>
            <a:r>
              <a:rPr lang="en-US" dirty="0"/>
              <a:t>Later in this chapter, we will even get rid of the table. </a:t>
            </a:r>
          </a:p>
          <a:p>
            <a:r>
              <a:rPr lang="en-US" dirty="0"/>
              <a:t>For now, we’re going to save the view and come over to our controller where we will follow a very similar pattern to what we did with </a:t>
            </a:r>
            <a:r>
              <a:rPr lang="en-US" i="1" dirty="0"/>
              <a:t>Create</a:t>
            </a:r>
            <a:r>
              <a:rPr lang="en-US" dirty="0"/>
              <a:t>. </a:t>
            </a:r>
          </a:p>
          <a:p>
            <a:r>
              <a:rPr lang="en-US" dirty="0"/>
              <a:t>We're going to need an </a:t>
            </a:r>
            <a:r>
              <a:rPr lang="en-US" i="1" dirty="0"/>
              <a:t>Edit</a:t>
            </a:r>
            <a:r>
              <a:rPr lang="en-US" dirty="0"/>
              <a:t> action that returns the view that gives the user a form to edit a restaurant. </a:t>
            </a:r>
          </a:p>
          <a:p>
            <a:r>
              <a:rPr lang="en-US" dirty="0"/>
              <a:t>We'll need a second </a:t>
            </a:r>
            <a:r>
              <a:rPr lang="en-US" i="1" dirty="0"/>
              <a:t>Edit</a:t>
            </a:r>
            <a:r>
              <a:rPr lang="en-US" dirty="0"/>
              <a:t> action that will respond to an </a:t>
            </a:r>
            <a:r>
              <a:rPr lang="en-US" i="1" dirty="0" err="1"/>
              <a:t>HttpPost</a:t>
            </a:r>
            <a:r>
              <a:rPr lang="en-US" dirty="0"/>
              <a:t>. </a:t>
            </a:r>
          </a:p>
          <a:p>
            <a:endParaRPr lang="en-US" dirty="0"/>
          </a:p>
          <a:p>
            <a:r>
              <a:rPr lang="en-US" dirty="0"/>
              <a:t>First of all, we need the one that will respond to a GET request. </a:t>
            </a:r>
          </a:p>
          <a:p>
            <a:r>
              <a:rPr lang="en-US" dirty="0"/>
              <a:t>It's going to need to take a restaurant </a:t>
            </a:r>
            <a:r>
              <a:rPr lang="en-US" i="1" dirty="0"/>
              <a:t>Id</a:t>
            </a:r>
            <a:r>
              <a:rPr lang="en-US" dirty="0"/>
              <a:t>. Inside of the </a:t>
            </a:r>
            <a:r>
              <a:rPr lang="en-US" i="1" dirty="0"/>
              <a:t>Edit</a:t>
            </a:r>
            <a:r>
              <a:rPr lang="en-US" dirty="0"/>
              <a:t> action, we'll have very similar code to the code that we have in the </a:t>
            </a:r>
            <a:r>
              <a:rPr lang="en-US" i="1" dirty="0"/>
              <a:t>Details</a:t>
            </a:r>
            <a:r>
              <a:rPr lang="en-US" dirty="0"/>
              <a:t> action. </a:t>
            </a:r>
          </a:p>
          <a:p>
            <a:r>
              <a:rPr lang="en-US" dirty="0"/>
              <a:t>So we’re going to copy that code because, just like that code, we will first need to go out and get the restaurant that the user wants to edit. </a:t>
            </a:r>
          </a:p>
          <a:p>
            <a:r>
              <a:rPr lang="en-US" dirty="0"/>
              <a:t>We'll have to make sure that that restaurant actually exists. If it doesn't, we will redirect the user back to the </a:t>
            </a:r>
            <a:r>
              <a:rPr lang="en-US" i="1" dirty="0"/>
              <a:t>Index</a:t>
            </a:r>
            <a:r>
              <a:rPr lang="en-US" dirty="0"/>
              <a:t> view. </a:t>
            </a:r>
          </a:p>
          <a:p>
            <a:r>
              <a:rPr lang="en-US" dirty="0"/>
              <a:t>We change the return type to </a:t>
            </a:r>
            <a:r>
              <a:rPr lang="en-US" i="1" dirty="0" err="1"/>
              <a:t>IActionResult</a:t>
            </a:r>
            <a:r>
              <a:rPr lang="en-US" dirty="0"/>
              <a:t>. When we do have the restaurant, we will render the </a:t>
            </a:r>
            <a:r>
              <a:rPr lang="en-US" i="1" dirty="0"/>
              <a:t>Edit</a:t>
            </a:r>
            <a:r>
              <a:rPr lang="en-US" dirty="0"/>
              <a:t> view. We don't have that view yet, but we take a copy of the </a:t>
            </a:r>
            <a:r>
              <a:rPr lang="en-US" i="1" dirty="0"/>
              <a:t>Create</a:t>
            </a:r>
            <a:r>
              <a:rPr lang="en-US" dirty="0"/>
              <a:t> view.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337528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u="sng" dirty="0"/>
              <a:t>An Edit Form</a:t>
            </a:r>
          </a:p>
          <a:p>
            <a:endParaRPr lang="en-US" b="0" dirty="0"/>
          </a:p>
          <a:p>
            <a:r>
              <a:rPr lang="en-US" b="0" dirty="0"/>
              <a:t>We’re going to make a copy of that, </a:t>
            </a:r>
            <a:r>
              <a:rPr lang="en-US" b="0" dirty="0" err="1"/>
              <a:t>Ctrl+C</a:t>
            </a:r>
            <a:r>
              <a:rPr lang="en-US" b="0" dirty="0"/>
              <a:t>, and place it into this folder with </a:t>
            </a:r>
            <a:r>
              <a:rPr lang="en-US" b="0" dirty="0" err="1"/>
              <a:t>Ctrl+V</a:t>
            </a:r>
            <a:r>
              <a:rPr lang="en-US" b="0" dirty="0"/>
              <a:t>, and then just rename it to </a:t>
            </a:r>
            <a:r>
              <a:rPr lang="en-US" b="0" i="1" dirty="0" err="1"/>
              <a:t>Edit.cshtml</a:t>
            </a:r>
            <a:r>
              <a:rPr lang="en-US" b="0" dirty="0"/>
              <a:t>. </a:t>
            </a:r>
          </a:p>
          <a:p>
            <a:r>
              <a:rPr lang="en-US" b="0" dirty="0"/>
              <a:t>We’re going to close the preview window just because sometimes Visual Studio gets confused during a rename. </a:t>
            </a:r>
          </a:p>
          <a:p>
            <a:r>
              <a:rPr lang="en-US" b="0" dirty="0"/>
              <a:t>For the title of this page, we can say that we want to edit and then provide the restaurant name. </a:t>
            </a:r>
          </a:p>
          <a:p>
            <a:r>
              <a:rPr lang="en-US" b="0" dirty="0"/>
              <a:t>Let's actually use a C# 6 feature, string interpolation, and add </a:t>
            </a:r>
            <a:r>
              <a:rPr lang="en-US" b="0" i="1" dirty="0"/>
              <a:t>$"Edit (Model. Name)"</a:t>
            </a:r>
            <a:r>
              <a:rPr lang="en-US" b="0" dirty="0"/>
              <a:t>. </a:t>
            </a:r>
          </a:p>
          <a:p>
            <a:r>
              <a:rPr lang="en-US" b="0" dirty="0"/>
              <a:t>This dollar sign in front will allow the runtime to replace </a:t>
            </a:r>
            <a:r>
              <a:rPr lang="en-US" b="0" i="1" dirty="0" err="1"/>
              <a:t>Model.Name</a:t>
            </a:r>
            <a:r>
              <a:rPr lang="en-US" b="0" i="1" dirty="0"/>
              <a:t> </a:t>
            </a:r>
            <a:r>
              <a:rPr lang="en-US" b="0" dirty="0"/>
              <a:t>with a value that is in that property, so the name of our restaurant. </a:t>
            </a:r>
          </a:p>
          <a:p>
            <a:r>
              <a:rPr lang="en-US" b="0" dirty="0"/>
              <a:t>Now that we plan on using tag helpers, we’re going to get rid of things like </a:t>
            </a:r>
            <a:r>
              <a:rPr lang="en-US" b="0" i="1" dirty="0" err="1"/>
              <a:t>Html.BeginForm</a:t>
            </a:r>
            <a:r>
              <a:rPr lang="en-US" b="0" i="1" dirty="0"/>
              <a:t> </a:t>
            </a:r>
            <a:r>
              <a:rPr lang="en-US" b="0" dirty="0"/>
              <a:t>and, instead, just use a regular form tags </a:t>
            </a:r>
          </a:p>
          <a:p>
            <a:endParaRPr lang="en-US" b="0" dirty="0"/>
          </a:p>
          <a:p>
            <a:r>
              <a:rPr lang="en-US" b="0" dirty="0"/>
              <a:t>Open form and close form. </a:t>
            </a:r>
          </a:p>
          <a:p>
            <a:r>
              <a:rPr lang="en-US" b="0" dirty="0"/>
              <a:t>On the side of the form tag, we can still use tag helpers like </a:t>
            </a:r>
            <a:r>
              <a:rPr lang="en-US" b="0" i="1" dirty="0"/>
              <a:t>asp-action </a:t>
            </a:r>
            <a:r>
              <a:rPr lang="en-US" b="0" dirty="0"/>
              <a:t>and </a:t>
            </a:r>
            <a:r>
              <a:rPr lang="en-US" b="0" i="1" dirty="0"/>
              <a:t>asp-controller </a:t>
            </a:r>
            <a:r>
              <a:rPr lang="en-US" b="0" dirty="0"/>
              <a:t>so that when the user submits this form, we go to a specific controller action. </a:t>
            </a:r>
          </a:p>
          <a:p>
            <a:r>
              <a:rPr lang="en-US" b="0" dirty="0"/>
              <a:t>In this case, we want to go to the </a:t>
            </a:r>
            <a:r>
              <a:rPr lang="en-US" b="0" i="1" dirty="0"/>
              <a:t>Edit </a:t>
            </a:r>
            <a:r>
              <a:rPr lang="en-US" b="0" dirty="0"/>
              <a:t>action on the same controller that we came from. </a:t>
            </a:r>
          </a:p>
          <a:p>
            <a:r>
              <a:rPr lang="en-US" b="0" dirty="0"/>
              <a:t>We do want explicitly that the method on this form, it should be using an </a:t>
            </a:r>
            <a:r>
              <a:rPr lang="en-US" b="0" i="1" dirty="0" err="1"/>
              <a:t>HttpPost</a:t>
            </a:r>
            <a:r>
              <a:rPr lang="en-US" b="0" dirty="0"/>
              <a:t>. </a:t>
            </a:r>
          </a:p>
          <a:p>
            <a:r>
              <a:rPr lang="en-US" b="0" dirty="0"/>
              <a:t>The default method for a form is a GET, and we do not want to edit a restaurant using a GET operation. That's a little bit dangerous. </a:t>
            </a:r>
          </a:p>
          <a:p>
            <a:r>
              <a:rPr lang="en-US" b="0" dirty="0"/>
              <a:t>Instead of using an HTML helper to build a label, we just going to use our regular Htm Label and then use a tag helper, </a:t>
            </a:r>
            <a:r>
              <a:rPr lang="en-US" b="0" i="1" dirty="0"/>
              <a:t>asp-for</a:t>
            </a:r>
            <a:r>
              <a:rPr lang="en-US" b="0" dirty="0"/>
              <a:t>, to say that this is a label for the </a:t>
            </a:r>
            <a:r>
              <a:rPr lang="en-US" b="0" i="1" dirty="0"/>
              <a:t>Name</a:t>
            </a:r>
            <a:r>
              <a:rPr lang="en-US" b="0" dirty="0"/>
              <a:t> property of the model. </a:t>
            </a:r>
          </a:p>
          <a:p>
            <a:r>
              <a:rPr lang="en-US" b="0" dirty="0"/>
              <a:t>Behind the scenes what this tag helper can do is set up the Html. </a:t>
            </a:r>
          </a:p>
          <a:p>
            <a:endParaRPr lang="en-US" b="0" dirty="0"/>
          </a:p>
          <a:p>
            <a:r>
              <a:rPr lang="en-US" b="0" dirty="0"/>
              <a:t>For attribute to have the correct value and to set the inner text of this label so that it actually displays what we want, like restaurant name or </a:t>
            </a:r>
            <a:r>
              <a:rPr lang="en-US" b="0" i="1" dirty="0"/>
              <a:t>Name</a:t>
            </a:r>
            <a:r>
              <a:rPr lang="en-US" b="0" dirty="0"/>
              <a:t>, just like </a:t>
            </a:r>
            <a:r>
              <a:rPr lang="en-US" b="0" i="1" dirty="0" err="1"/>
              <a:t>Html.LabelFor</a:t>
            </a:r>
            <a:r>
              <a:rPr lang="en-US" b="0" i="1" dirty="0"/>
              <a:t> </a:t>
            </a:r>
            <a:r>
              <a:rPr lang="en-US" b="0" dirty="0"/>
              <a:t>would do. </a:t>
            </a:r>
          </a:p>
          <a:p>
            <a:r>
              <a:rPr lang="en-US" b="0" dirty="0"/>
              <a:t>What is one advantage to </a:t>
            </a:r>
            <a:r>
              <a:rPr lang="en-US" b="0" i="1" dirty="0" err="1"/>
              <a:t>LabelFor</a:t>
            </a:r>
            <a:r>
              <a:rPr lang="en-US" b="0" dirty="0"/>
              <a:t>, that this is a strongly typed expression. </a:t>
            </a:r>
          </a:p>
          <a:p>
            <a:r>
              <a:rPr lang="en-US" b="0" dirty="0"/>
              <a:t>If we were to ever rename a property, our refactoring tools could often change the expression that is inside of </a:t>
            </a:r>
            <a:r>
              <a:rPr lang="en-US" b="0" i="1" dirty="0" err="1"/>
              <a:t>LabelFor</a:t>
            </a:r>
            <a:r>
              <a:rPr lang="en-US" b="0" dirty="0"/>
              <a:t>, whereas with a tag helper, we really just have a string here. </a:t>
            </a:r>
          </a:p>
          <a:p>
            <a:r>
              <a:rPr lang="en-US" b="0" dirty="0"/>
              <a:t>There are some advantages to the HTML helpers. </a:t>
            </a:r>
          </a:p>
          <a:p>
            <a:r>
              <a:rPr lang="en-US" b="0" dirty="0"/>
              <a:t>There are some advantages to the tag helpers. </a:t>
            </a:r>
          </a:p>
          <a:p>
            <a:r>
              <a:rPr lang="en-US" b="0" dirty="0"/>
              <a:t>You'll just have to make the decision which one you like.</a:t>
            </a:r>
          </a:p>
          <a:p>
            <a:r>
              <a:rPr lang="en-US" b="0" dirty="0"/>
              <a:t> Do you prefer the clarity of the HTML, or do you prefer the strong typing and IntelliSense? </a:t>
            </a:r>
          </a:p>
          <a:p>
            <a:endParaRPr lang="en-US" b="0" dirty="0"/>
          </a:p>
          <a:p>
            <a:r>
              <a:rPr lang="en-US" b="0" dirty="0"/>
              <a:t>Now we need an input.</a:t>
            </a:r>
          </a:p>
          <a:p>
            <a:r>
              <a:rPr lang="en-US" b="0" dirty="0"/>
              <a:t>Once again, we don't have to declare the input type or the input name or the input value. </a:t>
            </a:r>
          </a:p>
          <a:p>
            <a:r>
              <a:rPr lang="en-US" b="0" dirty="0"/>
              <a:t>All of that will be taken care of for us if we just have an </a:t>
            </a:r>
            <a:r>
              <a:rPr lang="en-US" b="0" i="1" dirty="0"/>
              <a:t>asp-for </a:t>
            </a:r>
            <a:r>
              <a:rPr lang="en-US" b="0" dirty="0"/>
              <a:t>tag helper and add this is for the </a:t>
            </a:r>
            <a:r>
              <a:rPr lang="en-US" b="0" i="1" dirty="0"/>
              <a:t>Name</a:t>
            </a:r>
            <a:r>
              <a:rPr lang="en-US" b="0" dirty="0"/>
              <a:t>. </a:t>
            </a:r>
          </a:p>
          <a:p>
            <a:r>
              <a:rPr lang="en-US" b="0" dirty="0"/>
              <a:t>Same thing for the validation message. </a:t>
            </a:r>
          </a:p>
          <a:p>
            <a:r>
              <a:rPr lang="en-US" b="0" dirty="0"/>
              <a:t>This time we will create the </a:t>
            </a:r>
            <a:r>
              <a:rPr lang="en-US" b="0" i="1" dirty="0"/>
              <a:t>span</a:t>
            </a:r>
            <a:r>
              <a:rPr lang="en-US" b="0" dirty="0"/>
              <a:t> and use the </a:t>
            </a:r>
            <a:r>
              <a:rPr lang="en-US" b="0" i="1" dirty="0"/>
              <a:t>validation-for </a:t>
            </a:r>
            <a:r>
              <a:rPr lang="en-US" b="0" dirty="0"/>
              <a:t>tag helper to add that this should be validation messages for the </a:t>
            </a:r>
            <a:r>
              <a:rPr lang="en-US" b="0" i="1" dirty="0"/>
              <a:t>Name</a:t>
            </a:r>
            <a:r>
              <a:rPr lang="en-US" b="0" dirty="0"/>
              <a:t> property. </a:t>
            </a:r>
          </a:p>
          <a:p>
            <a:r>
              <a:rPr lang="en-US" b="0" dirty="0"/>
              <a:t>Let's do similar things for the cuisine. We need a label that will be for cuisine. </a:t>
            </a:r>
          </a:p>
          <a:p>
            <a:r>
              <a:rPr lang="en-US" b="0" dirty="0"/>
              <a:t>And, again, we don't have to set the text of that label. The tag helper will do that for us. </a:t>
            </a:r>
          </a:p>
          <a:p>
            <a:endParaRPr lang="en-US" b="0" dirty="0"/>
          </a:p>
          <a:p>
            <a:r>
              <a:rPr lang="en-US" b="0" dirty="0"/>
              <a:t>The drop-down list is a little bit </a:t>
            </a:r>
            <a:r>
              <a:rPr lang="en-US" b="0" dirty="0" err="1"/>
              <a:t>intresting</a:t>
            </a:r>
            <a:r>
              <a:rPr lang="en-US" b="0" dirty="0"/>
              <a:t>. </a:t>
            </a:r>
          </a:p>
          <a:p>
            <a:r>
              <a:rPr lang="en-US" b="0" dirty="0"/>
              <a:t>What drop-down list actually renders is a </a:t>
            </a:r>
            <a:r>
              <a:rPr lang="en-US" b="0" i="1" dirty="0"/>
              <a:t>select</a:t>
            </a:r>
            <a:r>
              <a:rPr lang="en-US" b="0" dirty="0"/>
              <a:t> element. </a:t>
            </a:r>
          </a:p>
          <a:p>
            <a:r>
              <a:rPr lang="en-US" b="0" dirty="0"/>
              <a:t>We can still say </a:t>
            </a:r>
            <a:r>
              <a:rPr lang="en-US" b="0" i="1" dirty="0"/>
              <a:t>asp-for="Cuisine" </a:t>
            </a:r>
            <a:r>
              <a:rPr lang="en-US" b="0" dirty="0"/>
              <a:t>so that the select has a proper name. </a:t>
            </a:r>
          </a:p>
          <a:p>
            <a:r>
              <a:rPr lang="en-US" b="0" dirty="0"/>
              <a:t>How do we generate our list of items? </a:t>
            </a:r>
          </a:p>
          <a:p>
            <a:r>
              <a:rPr lang="en-US" b="0" dirty="0"/>
              <a:t>We can still use this HTML helper to generate the list of items that we need. </a:t>
            </a:r>
          </a:p>
          <a:p>
            <a:r>
              <a:rPr lang="en-US" b="0" dirty="0"/>
              <a:t>Let’s copy, it and we will combine that HTML helper with a tag helper, </a:t>
            </a:r>
            <a:r>
              <a:rPr lang="en-US" b="0" i="1" dirty="0"/>
              <a:t>asp-items</a:t>
            </a:r>
            <a:r>
              <a:rPr lang="en-US" b="0" dirty="0"/>
              <a:t>, and we’ll paste our HTML helper in here. </a:t>
            </a:r>
          </a:p>
          <a:p>
            <a:r>
              <a:rPr lang="en-US" b="0" dirty="0"/>
              <a:t>We will need an at(@) sign because this is a C# expression. </a:t>
            </a:r>
          </a:p>
          <a:p>
            <a:r>
              <a:rPr lang="en-US" b="0" dirty="0"/>
              <a:t>But this just goes to show that there is not a tag helper equivalent for every HTML helper. </a:t>
            </a:r>
          </a:p>
          <a:p>
            <a:r>
              <a:rPr lang="en-US" b="0" dirty="0"/>
              <a:t>But in this case, there is an items helper that will allow us to specify the options for the select. </a:t>
            </a:r>
          </a:p>
          <a:p>
            <a:r>
              <a:rPr lang="en-US" b="0" dirty="0"/>
              <a:t>We just need the validation span, so a span that provides validation for cuisine. </a:t>
            </a:r>
          </a:p>
          <a:p>
            <a:r>
              <a:rPr lang="en-US" b="0" dirty="0"/>
              <a:t>This should give us everything we need to render the correct form and allow a user to edit a restaurant. </a:t>
            </a:r>
          </a:p>
          <a:p>
            <a:endParaRPr lang="en-US" b="0" dirty="0"/>
          </a:p>
          <a:p>
            <a:r>
              <a:rPr lang="en-US" b="0" dirty="0"/>
              <a:t>Let’s save the form, and let's come back to the </a:t>
            </a:r>
            <a:r>
              <a:rPr lang="en-US" b="0" i="1" dirty="0" err="1"/>
              <a:t>HomeController</a:t>
            </a:r>
            <a:r>
              <a:rPr lang="en-US" b="0" dirty="0"/>
              <a:t>. </a:t>
            </a:r>
          </a:p>
          <a:p>
            <a:r>
              <a:rPr lang="en-US" b="0" dirty="0"/>
              <a:t>Now we will respond to the </a:t>
            </a:r>
            <a:r>
              <a:rPr lang="en-US" b="0" dirty="0" err="1"/>
              <a:t>HttpPost</a:t>
            </a:r>
            <a:r>
              <a:rPr lang="en-US" b="0" dirty="0"/>
              <a:t> that that form will send. </a:t>
            </a:r>
          </a:p>
          <a:p>
            <a:r>
              <a:rPr lang="en-US" b="0" dirty="0"/>
              <a:t>Using the route constraint, </a:t>
            </a:r>
            <a:r>
              <a:rPr lang="en-US" b="0" dirty="0" err="1"/>
              <a:t>HttpPost</a:t>
            </a:r>
            <a:r>
              <a:rPr lang="en-US" b="0" dirty="0"/>
              <a:t>, give me a method </a:t>
            </a:r>
            <a:r>
              <a:rPr lang="en-US" b="0" i="1" dirty="0" err="1"/>
              <a:t>IActionResult</a:t>
            </a:r>
            <a:r>
              <a:rPr lang="en-US" b="0" dirty="0"/>
              <a:t> </a:t>
            </a:r>
            <a:r>
              <a:rPr lang="en-US" b="0" i="1" dirty="0"/>
              <a:t>Edit</a:t>
            </a:r>
            <a:r>
              <a:rPr lang="en-US" b="0" dirty="0"/>
              <a:t>. </a:t>
            </a:r>
          </a:p>
          <a:p>
            <a:r>
              <a:rPr lang="en-US" b="0" dirty="0"/>
              <a:t>Once again, we will take a </a:t>
            </a:r>
            <a:r>
              <a:rPr lang="en-US" b="0" i="1" dirty="0" err="1"/>
              <a:t>RestaurantEditViewModel</a:t>
            </a:r>
            <a:r>
              <a:rPr lang="en-US" b="0" dirty="0"/>
              <a:t>, not a restaurant itself, because we only want to capture items that are in that form. </a:t>
            </a:r>
          </a:p>
          <a:p>
            <a:r>
              <a:rPr lang="en-US" b="0" dirty="0"/>
              <a:t>There're actually a few different techniques that people commonly use to implement an edit action. </a:t>
            </a:r>
          </a:p>
          <a:p>
            <a:r>
              <a:rPr lang="en-US" b="0" dirty="0"/>
              <a:t>We could new up a restaurant and copy over the view model inputs into the real restaurant. </a:t>
            </a:r>
          </a:p>
          <a:p>
            <a:r>
              <a:rPr lang="en-US" b="0" dirty="0"/>
              <a:t>Or we could pull the restaurant again out of our restaurant data, and we'll do that by passing in an </a:t>
            </a:r>
            <a:r>
              <a:rPr lang="en-US" b="0" i="1" dirty="0"/>
              <a:t>Id</a:t>
            </a:r>
            <a:r>
              <a:rPr lang="en-US" b="0" dirty="0"/>
              <a:t>. </a:t>
            </a:r>
          </a:p>
          <a:p>
            <a:r>
              <a:rPr lang="en-US" b="0" dirty="0"/>
              <a:t>That means we’ll need an input parameter, </a:t>
            </a:r>
            <a:r>
              <a:rPr lang="en-US" b="0" i="1" dirty="0"/>
              <a:t>Id</a:t>
            </a:r>
            <a:r>
              <a:rPr lang="en-US" b="0" dirty="0"/>
              <a:t>. Where does this come from? </a:t>
            </a:r>
          </a:p>
          <a:p>
            <a:r>
              <a:rPr lang="en-US" b="0" dirty="0"/>
              <a:t>The edit form should always be delivered from an URL that has an </a:t>
            </a:r>
            <a:r>
              <a:rPr lang="en-US" b="0" i="1" dirty="0"/>
              <a:t>Id</a:t>
            </a:r>
            <a:r>
              <a:rPr lang="en-US" b="0" dirty="0"/>
              <a:t> in the URL according to our routing rules, so something like </a:t>
            </a:r>
            <a:r>
              <a:rPr lang="en-US" b="0" i="1" dirty="0"/>
              <a:t>/home/edit/3</a:t>
            </a:r>
            <a:r>
              <a:rPr lang="en-US" b="0" dirty="0"/>
              <a:t>. </a:t>
            </a:r>
          </a:p>
          <a:p>
            <a:r>
              <a:rPr lang="en-US" b="0" dirty="0"/>
              <a:t>The form is always going to post back to that same URL, </a:t>
            </a:r>
            <a:r>
              <a:rPr lang="en-US" b="0" i="1" dirty="0"/>
              <a:t>/home/edit/3</a:t>
            </a:r>
            <a:r>
              <a:rPr lang="en-US" b="0" dirty="0"/>
              <a:t>. </a:t>
            </a:r>
          </a:p>
          <a:p>
            <a:r>
              <a:rPr lang="en-US" b="0" dirty="0"/>
              <a:t>The MVC framework will be able to pull that </a:t>
            </a:r>
            <a:r>
              <a:rPr lang="en-US" b="0" i="1" dirty="0"/>
              <a:t>Id</a:t>
            </a:r>
            <a:r>
              <a:rPr lang="en-US" b="0" dirty="0"/>
              <a:t> out of the URL and pass it into as a parameter. </a:t>
            </a:r>
          </a:p>
          <a:p>
            <a:r>
              <a:rPr lang="en-US" b="0" dirty="0"/>
              <a:t>Some people also like to add explicitly hidden inputs to their form and rely on that hidden input to deliver the </a:t>
            </a:r>
            <a:r>
              <a:rPr lang="en-US" b="0" i="1" dirty="0"/>
              <a:t>Id</a:t>
            </a:r>
            <a:r>
              <a:rPr lang="en-US" b="0" dirty="0"/>
              <a:t> just in case the user is fiddling with the URL for some reason. </a:t>
            </a:r>
          </a:p>
          <a:p>
            <a:r>
              <a:rPr lang="en-US" b="0" dirty="0"/>
              <a:t>That's one decision you can make. We’re just going to rely on the </a:t>
            </a:r>
            <a:r>
              <a:rPr lang="en-US" b="0" i="1" dirty="0"/>
              <a:t>Id</a:t>
            </a:r>
            <a:r>
              <a:rPr lang="en-US" b="0" dirty="0"/>
              <a:t> coming in from the URL. </a:t>
            </a:r>
          </a:p>
          <a:p>
            <a:r>
              <a:rPr lang="en-US" b="0" dirty="0"/>
              <a:t>Remember we always want to check if </a:t>
            </a:r>
            <a:r>
              <a:rPr lang="en-US" b="0" i="1" dirty="0" err="1"/>
              <a:t>ModelState</a:t>
            </a:r>
            <a:r>
              <a:rPr lang="en-US" b="0" dirty="0"/>
              <a:t> is valid. </a:t>
            </a:r>
          </a:p>
          <a:p>
            <a:r>
              <a:rPr lang="en-US" b="0" dirty="0"/>
              <a:t>So, really, we want to check to make sure that this restaurant is in the database, so it's not null, and we want to make sure that our </a:t>
            </a:r>
            <a:r>
              <a:rPr lang="en-US" b="0" i="1" dirty="0" err="1"/>
              <a:t>ModelState</a:t>
            </a:r>
            <a:r>
              <a:rPr lang="en-US" b="0" dirty="0"/>
              <a:t> is valid before we try to do any update operations in the database. </a:t>
            </a:r>
          </a:p>
          <a:p>
            <a:r>
              <a:rPr lang="en-US" b="0" dirty="0"/>
              <a:t>If none of that is true, we’re going to return a view with that restaurant and allow the user to try again, although in a real application with concurrent users if the restaurant is </a:t>
            </a:r>
            <a:r>
              <a:rPr lang="en-US" b="0" i="1" dirty="0"/>
              <a:t>null</a:t>
            </a:r>
            <a:r>
              <a:rPr lang="en-US" b="0" dirty="0"/>
              <a:t>, maybe someone else deleted that restaurant. </a:t>
            </a:r>
          </a:p>
          <a:p>
            <a:r>
              <a:rPr lang="en-US" b="0" dirty="0"/>
              <a:t>If that's the case, maybe we want to separate these two checks, and if the restaurant doesn't exist, tell the user that the restaurant doesn't exist. </a:t>
            </a:r>
          </a:p>
          <a:p>
            <a:r>
              <a:rPr lang="en-US" b="0" dirty="0"/>
              <a:t>Otherwise, go on and then check </a:t>
            </a:r>
            <a:r>
              <a:rPr lang="en-US" b="0" i="1" dirty="0" err="1"/>
              <a:t>ModelState</a:t>
            </a:r>
            <a:r>
              <a:rPr lang="en-US" b="0" dirty="0"/>
              <a:t>. </a:t>
            </a:r>
          </a:p>
          <a:p>
            <a:r>
              <a:rPr lang="en-US" b="0" dirty="0"/>
              <a:t>And if </a:t>
            </a:r>
            <a:r>
              <a:rPr lang="en-US" b="0" i="1" dirty="0" err="1"/>
              <a:t>ModelState</a:t>
            </a:r>
            <a:r>
              <a:rPr lang="en-US" b="0" dirty="0"/>
              <a:t> is invalid then return a view and allow them to fix their edit so everything is valid. </a:t>
            </a:r>
          </a:p>
          <a:p>
            <a:r>
              <a:rPr lang="en-US" b="0" dirty="0"/>
              <a:t>We're going to forge ahead here. </a:t>
            </a:r>
          </a:p>
          <a:p>
            <a:r>
              <a:rPr lang="en-US" b="0" i="1" dirty="0" err="1"/>
              <a:t>ModelState</a:t>
            </a:r>
            <a:r>
              <a:rPr lang="en-US" b="0" dirty="0"/>
              <a:t> is valid. So let us copy into this restaurant that we pulled out of the database, copy in the name from the </a:t>
            </a:r>
            <a:r>
              <a:rPr lang="en-US" b="0" i="1" dirty="0"/>
              <a:t>Input</a:t>
            </a:r>
            <a:r>
              <a:rPr lang="en-US" b="0" dirty="0"/>
              <a:t> restaurant and also the new cuisine because the user might have changed either one of those. </a:t>
            </a:r>
          </a:p>
          <a:p>
            <a:r>
              <a:rPr lang="en-US" b="0" dirty="0"/>
              <a:t>We will need to do something with restaurant data. </a:t>
            </a:r>
          </a:p>
          <a:p>
            <a:r>
              <a:rPr lang="en-US" b="0" dirty="0"/>
              <a:t>We'll come back to that in just a second. </a:t>
            </a:r>
          </a:p>
          <a:p>
            <a:r>
              <a:rPr lang="en-US" b="0" dirty="0"/>
              <a:t>But assuming all of this works, then we can redirect to the </a:t>
            </a:r>
            <a:r>
              <a:rPr lang="en-US" b="0" i="1" dirty="0"/>
              <a:t>Details</a:t>
            </a:r>
            <a:r>
              <a:rPr lang="en-US" b="0" dirty="0"/>
              <a:t> action just like we do in the </a:t>
            </a:r>
            <a:r>
              <a:rPr lang="en-US" b="0" i="1" dirty="0"/>
              <a:t>Create</a:t>
            </a:r>
            <a:r>
              <a:rPr lang="en-US" b="0" dirty="0"/>
              <a:t> scenario. </a:t>
            </a:r>
          </a:p>
          <a:p>
            <a:r>
              <a:rPr lang="en-US" b="0" dirty="0"/>
              <a:t>So a new anonymous object specifying that the </a:t>
            </a:r>
            <a:r>
              <a:rPr lang="en-US" b="0" i="1" dirty="0"/>
              <a:t>Id</a:t>
            </a:r>
            <a:r>
              <a:rPr lang="en-US" b="0" dirty="0"/>
              <a:t> to include in this redirect action is the restaurant Id. </a:t>
            </a:r>
          </a:p>
          <a:p>
            <a:endParaRPr lang="nl-BE" b="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334108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An Edit Form</a:t>
            </a:r>
          </a:p>
          <a:p>
            <a:endParaRPr lang="en-US" dirty="0"/>
          </a:p>
          <a:p>
            <a:r>
              <a:rPr lang="en-US" dirty="0"/>
              <a:t>Now the only question is, How do we want our data access layer to behave? </a:t>
            </a:r>
          </a:p>
          <a:p>
            <a:r>
              <a:rPr lang="en-US" dirty="0"/>
              <a:t>Do we want to use  </a:t>
            </a:r>
            <a:r>
              <a:rPr lang="en-US" i="1" dirty="0"/>
              <a:t>_</a:t>
            </a:r>
            <a:r>
              <a:rPr lang="en-US" i="1" dirty="0" err="1"/>
              <a:t>restaurantData.Update</a:t>
            </a:r>
            <a:r>
              <a:rPr lang="en-US" i="1" dirty="0"/>
              <a:t> </a:t>
            </a:r>
            <a:r>
              <a:rPr lang="en-US" dirty="0"/>
              <a:t>and pass in our restaurant? </a:t>
            </a:r>
          </a:p>
          <a:p>
            <a:r>
              <a:rPr lang="en-US" dirty="0"/>
              <a:t>That would be the approach of what we could call a traditional data access layer where anytime you call a method to add or edit or delete something, the changes are immediately persisted into the database. </a:t>
            </a:r>
          </a:p>
          <a:p>
            <a:endParaRPr lang="en-US" dirty="0"/>
          </a:p>
          <a:p>
            <a:r>
              <a:rPr lang="en-US" dirty="0"/>
              <a:t>That's what we've done so far with our restaurant data. If we open up this service, you might remember earlier in this course, we had a discussion about the </a:t>
            </a:r>
            <a:r>
              <a:rPr lang="en-US" i="1" dirty="0"/>
              <a:t>Add</a:t>
            </a:r>
            <a:r>
              <a:rPr lang="en-US" dirty="0"/>
              <a:t> method. </a:t>
            </a:r>
          </a:p>
          <a:p>
            <a:r>
              <a:rPr lang="en-US" dirty="0"/>
              <a:t>Do we want to call into the Entity Framework and immediately save changes? </a:t>
            </a:r>
          </a:p>
          <a:p>
            <a:r>
              <a:rPr lang="en-US" dirty="0"/>
              <a:t>Or do we just want to add the restaurant and allow the application to add other things and modify other pieces of data and then explicitly call </a:t>
            </a:r>
            <a:r>
              <a:rPr lang="en-US" i="1" dirty="0" err="1"/>
              <a:t>SaveChanges</a:t>
            </a:r>
            <a:r>
              <a:rPr lang="en-US" dirty="0"/>
              <a:t> or some commit operation? </a:t>
            </a:r>
          </a:p>
          <a:p>
            <a:r>
              <a:rPr lang="en-US" dirty="0"/>
              <a:t>Because the Entity Framework itself, it doesn't actually flush anything to the database until we call </a:t>
            </a:r>
            <a:r>
              <a:rPr lang="en-US" i="1" dirty="0" err="1"/>
              <a:t>SaveChanges</a:t>
            </a:r>
            <a:r>
              <a:rPr lang="en-US" dirty="0"/>
              <a:t>, and with the Entity Framework, we have the ability to pull a restaurant out of the database, modify some of the properties, and then just ultimately tell our </a:t>
            </a:r>
            <a:r>
              <a:rPr lang="en-US" i="1" dirty="0" err="1"/>
              <a:t>DBContext</a:t>
            </a:r>
            <a:r>
              <a:rPr lang="en-US" dirty="0"/>
              <a:t> object to save changes. </a:t>
            </a:r>
          </a:p>
          <a:p>
            <a:r>
              <a:rPr lang="en-US" dirty="0"/>
              <a:t>It knows what restaurants have been pulled out of the database, and it knows which properties have been changed. </a:t>
            </a:r>
          </a:p>
          <a:p>
            <a:r>
              <a:rPr lang="en-US" dirty="0"/>
              <a:t>We don't need to tell it to explicitly update or save a restaurant. When we call </a:t>
            </a:r>
            <a:r>
              <a:rPr lang="en-US" i="1" dirty="0" err="1"/>
              <a:t>SaveChanges</a:t>
            </a:r>
            <a:r>
              <a:rPr lang="en-US" dirty="0"/>
              <a:t>, it's going to flush all those changes to the database. </a:t>
            </a:r>
          </a:p>
          <a:p>
            <a:r>
              <a:rPr lang="en-US" dirty="0"/>
              <a:t>We'd like to show you this approach, an approach where </a:t>
            </a:r>
            <a:r>
              <a:rPr lang="en-US" i="1" dirty="0" err="1"/>
              <a:t>RestaurantData</a:t>
            </a:r>
            <a:r>
              <a:rPr lang="en-US" dirty="0"/>
              <a:t> implements a unit of work design pattern. </a:t>
            </a:r>
          </a:p>
          <a:p>
            <a:r>
              <a:rPr lang="en-US" dirty="0"/>
              <a:t>You can find out more about that pattern in the Patterns course at Pluralsight. </a:t>
            </a:r>
          </a:p>
          <a:p>
            <a:r>
              <a:rPr lang="en-US" dirty="0"/>
              <a:t>But it's very easy to implement that pattern because a </a:t>
            </a:r>
            <a:r>
              <a:rPr lang="en-US" i="1" dirty="0" err="1"/>
              <a:t>DBContext</a:t>
            </a:r>
            <a:r>
              <a:rPr lang="en-US" dirty="0"/>
              <a:t> object implements that pattern. </a:t>
            </a:r>
          </a:p>
          <a:p>
            <a:r>
              <a:rPr lang="en-US" dirty="0"/>
              <a:t>In other words, instead of saving changes here, what we’re going to do is come out to </a:t>
            </a:r>
            <a:r>
              <a:rPr lang="en-US" i="1" dirty="0" err="1"/>
              <a:t>RestaurantData</a:t>
            </a:r>
            <a:r>
              <a:rPr lang="en-US" dirty="0"/>
              <a:t> and explicitly add a </a:t>
            </a:r>
            <a:r>
              <a:rPr lang="en-US" i="1" dirty="0"/>
              <a:t>Commit</a:t>
            </a:r>
            <a:r>
              <a:rPr lang="en-US" dirty="0"/>
              <a:t> operation. </a:t>
            </a:r>
          </a:p>
          <a:p>
            <a:r>
              <a:rPr lang="en-US" dirty="0"/>
              <a:t>This is a way of committing our changes to the database. It's going to return an int because when you call </a:t>
            </a:r>
            <a:r>
              <a:rPr lang="en-US" i="1" dirty="0" err="1"/>
              <a:t>SaveChanges</a:t>
            </a:r>
            <a:r>
              <a:rPr lang="en-US" dirty="0"/>
              <a:t> on a </a:t>
            </a:r>
            <a:r>
              <a:rPr lang="en-US" i="1" dirty="0" err="1"/>
              <a:t>DBContext</a:t>
            </a:r>
            <a:r>
              <a:rPr lang="en-US" dirty="0"/>
              <a:t>, it can return the number of records affected. We'll just go ahead and pass that back. </a:t>
            </a:r>
          </a:p>
          <a:p>
            <a:endParaRPr lang="en-US" dirty="0"/>
          </a:p>
          <a:p>
            <a:r>
              <a:rPr lang="en-US" dirty="0"/>
              <a:t>How do we implement Commit on our </a:t>
            </a:r>
            <a:r>
              <a:rPr lang="en-US" i="1" dirty="0" err="1"/>
              <a:t>SqlRestaurantData</a:t>
            </a:r>
            <a:r>
              <a:rPr lang="en-US" dirty="0"/>
              <a:t>? </a:t>
            </a:r>
          </a:p>
          <a:p>
            <a:r>
              <a:rPr lang="en-US" dirty="0"/>
              <a:t>Well that is as easy as just returning the result of </a:t>
            </a:r>
            <a:r>
              <a:rPr lang="en-US" i="1" dirty="0"/>
              <a:t>_</a:t>
            </a:r>
            <a:r>
              <a:rPr lang="en-US" i="1" dirty="0" err="1"/>
              <a:t>context.SaveChanges</a:t>
            </a:r>
            <a:r>
              <a:rPr lang="en-US" dirty="0"/>
              <a:t>. </a:t>
            </a:r>
          </a:p>
          <a:p>
            <a:r>
              <a:rPr lang="en-US" dirty="0"/>
              <a:t>We really don't need an explicit method to update a restaurant. </a:t>
            </a:r>
          </a:p>
          <a:p>
            <a:r>
              <a:rPr lang="en-US" dirty="0"/>
              <a:t>Instead, we can just get a restaurant using the </a:t>
            </a:r>
            <a:r>
              <a:rPr lang="en-US" i="1" dirty="0"/>
              <a:t>Get</a:t>
            </a:r>
            <a:r>
              <a:rPr lang="en-US" dirty="0"/>
              <a:t> method, execute some code that will apply changes to that restaurant, and then commit. </a:t>
            </a:r>
          </a:p>
          <a:p>
            <a:r>
              <a:rPr lang="en-US" dirty="0"/>
              <a:t>The </a:t>
            </a:r>
            <a:r>
              <a:rPr lang="en-US" i="1" dirty="0" err="1"/>
              <a:t>DBContext</a:t>
            </a:r>
            <a:r>
              <a:rPr lang="en-US" dirty="0"/>
              <a:t> has tracked that restaurant. It will issue an update statement for us. </a:t>
            </a:r>
          </a:p>
          <a:p>
            <a:r>
              <a:rPr lang="en-US" dirty="0"/>
              <a:t>Since we’re keeping the </a:t>
            </a:r>
            <a:r>
              <a:rPr lang="en-US" i="1" dirty="0" err="1"/>
              <a:t>InMemoryRestaurantData</a:t>
            </a:r>
            <a:r>
              <a:rPr lang="en-US" dirty="0"/>
              <a:t> around (you can use this if you don't want to use the Entity Framework), let's also add a </a:t>
            </a:r>
            <a:r>
              <a:rPr lang="en-US" i="1" dirty="0"/>
              <a:t>Commit</a:t>
            </a:r>
            <a:r>
              <a:rPr lang="en-US" dirty="0"/>
              <a:t> operation here. </a:t>
            </a:r>
          </a:p>
          <a:p>
            <a:r>
              <a:rPr lang="en-US" dirty="0"/>
              <a:t>But we’re just going to return 0. </a:t>
            </a:r>
          </a:p>
          <a:p>
            <a:r>
              <a:rPr lang="en-US" dirty="0"/>
              <a:t>Essentially, if someone has retrieved a restaurant from this list, when they execute code that changes a property on that restaurant, those changes will already be reflected application-wide; there really is no commit for our simple </a:t>
            </a:r>
            <a:r>
              <a:rPr lang="en-US" i="1" dirty="0" err="1"/>
              <a:t>InMemoryRestaurantData</a:t>
            </a:r>
            <a:r>
              <a:rPr lang="en-US" dirty="0"/>
              <a:t>. </a:t>
            </a:r>
          </a:p>
          <a:p>
            <a:r>
              <a:rPr lang="en-US" dirty="0"/>
              <a:t>So, again, it's only useful for development work when there's a single person running the application. </a:t>
            </a:r>
          </a:p>
          <a:p>
            <a:endParaRPr lang="en-US" dirty="0"/>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13966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An Edit Form</a:t>
            </a:r>
          </a:p>
          <a:p>
            <a:endParaRPr lang="en-US" u="none" dirty="0"/>
          </a:p>
          <a:p>
            <a:r>
              <a:rPr lang="en-US" u="none" dirty="0"/>
              <a:t>Now that we have this in place, let's come back to the </a:t>
            </a:r>
            <a:r>
              <a:rPr lang="en-US" i="1" u="none" dirty="0" err="1"/>
              <a:t>HomeController</a:t>
            </a:r>
            <a:r>
              <a:rPr lang="en-US" u="none" dirty="0"/>
              <a:t>. </a:t>
            </a:r>
          </a:p>
          <a:p>
            <a:r>
              <a:rPr lang="en-US" u="none" dirty="0"/>
              <a:t>And with this type of data access object, all we need to do at this point is tell </a:t>
            </a:r>
            <a:r>
              <a:rPr lang="en-US" i="1" u="none" dirty="0" err="1"/>
              <a:t>RestaurantData</a:t>
            </a:r>
            <a:r>
              <a:rPr lang="en-US" u="none" dirty="0"/>
              <a:t> to commit all the changes that have been made to any entities. </a:t>
            </a:r>
          </a:p>
          <a:p>
            <a:r>
              <a:rPr lang="en-US" u="none" dirty="0"/>
              <a:t>Let's save everything, come back to the application. </a:t>
            </a:r>
          </a:p>
          <a:p>
            <a:r>
              <a:rPr lang="en-US" u="none" dirty="0"/>
              <a:t>We have an </a:t>
            </a:r>
            <a:r>
              <a:rPr lang="en-US" i="1" u="none" dirty="0"/>
              <a:t>Edit</a:t>
            </a:r>
            <a:r>
              <a:rPr lang="en-US" u="none" dirty="0"/>
              <a:t> link available. Let's edit </a:t>
            </a:r>
            <a:r>
              <a:rPr lang="en-US" i="1" u="none" dirty="0"/>
              <a:t>LJ's </a:t>
            </a:r>
            <a:r>
              <a:rPr lang="en-US" u="none" dirty="0"/>
              <a:t>and the </a:t>
            </a:r>
            <a:r>
              <a:rPr lang="en-US" i="1" u="none" dirty="0"/>
              <a:t>Kat</a:t>
            </a:r>
            <a:r>
              <a:rPr lang="en-US" u="none" dirty="0"/>
              <a:t>. What we'll do is just add an extra t and change the cuisine to </a:t>
            </a:r>
            <a:r>
              <a:rPr lang="en-US" i="1" u="none" dirty="0"/>
              <a:t>American</a:t>
            </a:r>
            <a:r>
              <a:rPr lang="en-US" u="none" dirty="0"/>
              <a:t>. we can see those changes were applied here. </a:t>
            </a:r>
          </a:p>
          <a:p>
            <a:r>
              <a:rPr lang="en-US" u="none" dirty="0"/>
              <a:t>There's the extra t. The cuisine is American. Let's fix the extra t, take that off, save again, and we’re pretty confident that the </a:t>
            </a:r>
            <a:r>
              <a:rPr lang="en-US" i="1" u="none" dirty="0"/>
              <a:t>Edit</a:t>
            </a:r>
            <a:r>
              <a:rPr lang="en-US" u="none" dirty="0"/>
              <a:t> view that we built with a tag helper is working. </a:t>
            </a:r>
          </a:p>
          <a:p>
            <a:r>
              <a:rPr lang="en-US" u="none" dirty="0"/>
              <a:t>We're actually saving these changes into the database. We did see one change that we want to make, and we can think of one other small change that needs to be made. </a:t>
            </a:r>
          </a:p>
          <a:p>
            <a:endParaRPr lang="en-US" u="none" dirty="0"/>
          </a:p>
          <a:p>
            <a:r>
              <a:rPr lang="en-US" u="none" dirty="0"/>
              <a:t>On the Edit view, we're still displaying the text </a:t>
            </a:r>
            <a:r>
              <a:rPr lang="en-US" i="1" u="none" dirty="0"/>
              <a:t>Create</a:t>
            </a:r>
            <a:r>
              <a:rPr lang="en-US" u="none" dirty="0"/>
              <a:t>. Let's instead mirror the title of the page to say we are editing a restaurant with this name. </a:t>
            </a:r>
          </a:p>
          <a:p>
            <a:r>
              <a:rPr lang="en-US" u="none" dirty="0"/>
              <a:t>The other change we want to make is in the </a:t>
            </a:r>
            <a:r>
              <a:rPr lang="en-US" i="1" u="none" dirty="0" err="1"/>
              <a:t>HomeController</a:t>
            </a:r>
            <a:r>
              <a:rPr lang="en-US" u="none" dirty="0"/>
              <a:t>. Now that we've changed around </a:t>
            </a:r>
            <a:r>
              <a:rPr lang="en-US" i="1" u="none" dirty="0" err="1"/>
              <a:t>RestaurantData</a:t>
            </a:r>
            <a:r>
              <a:rPr lang="en-US" u="none" dirty="0"/>
              <a:t> a bit, and we no longer immediately save changes when we add a new restaurant, then we do have to come into the </a:t>
            </a:r>
            <a:r>
              <a:rPr lang="en-US" i="1" u="none" dirty="0"/>
              <a:t>Create</a:t>
            </a:r>
            <a:r>
              <a:rPr lang="en-US" u="none" dirty="0"/>
              <a:t> action and add </a:t>
            </a:r>
            <a:r>
              <a:rPr lang="en-US" i="1" u="none" dirty="0"/>
              <a:t>_</a:t>
            </a:r>
            <a:r>
              <a:rPr lang="en-US" i="1" u="none" dirty="0" err="1"/>
              <a:t>restaurantData.Commit</a:t>
            </a:r>
            <a:r>
              <a:rPr lang="en-US" i="1" u="none" dirty="0"/>
              <a:t> </a:t>
            </a:r>
            <a:r>
              <a:rPr lang="en-US" u="none" dirty="0"/>
              <a:t>so that the restaurant data that we’ve added to the data source will be saved to the database.</a:t>
            </a:r>
          </a:p>
          <a:p>
            <a:endParaRPr lang="en-US" u="non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90969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Partial Views</a:t>
            </a:r>
          </a:p>
          <a:p>
            <a:endParaRPr lang="en-US" dirty="0"/>
          </a:p>
          <a:p>
            <a:r>
              <a:rPr lang="en-US" dirty="0"/>
              <a:t>The MVC framework has the concept of partial views. As the name implies, a partial view, which is just another Razor file with a </a:t>
            </a:r>
            <a:r>
              <a:rPr lang="en-US" i="1" dirty="0"/>
              <a:t>.</a:t>
            </a:r>
            <a:r>
              <a:rPr lang="en-US" i="1" dirty="0" err="1"/>
              <a:t>cshtml</a:t>
            </a:r>
            <a:r>
              <a:rPr lang="en-US" i="1" dirty="0"/>
              <a:t> </a:t>
            </a:r>
            <a:r>
              <a:rPr lang="en-US" dirty="0"/>
              <a:t>extension, a partial view is a view that renders just </a:t>
            </a:r>
            <a:r>
              <a:rPr lang="en-US" b="1" dirty="0"/>
              <a:t>a part of the full view</a:t>
            </a:r>
            <a:r>
              <a:rPr lang="en-US" dirty="0"/>
              <a:t>. </a:t>
            </a:r>
          </a:p>
          <a:p>
            <a:r>
              <a:rPr lang="en-US" dirty="0"/>
              <a:t>There are two use cases for partial views:</a:t>
            </a:r>
          </a:p>
          <a:p>
            <a:pPr marL="171450" indent="-171450">
              <a:buFont typeface="Arial" panose="020B0604020202020204" pitchFamily="34" charset="0"/>
              <a:buChar char="•"/>
            </a:pPr>
            <a:r>
              <a:rPr lang="en-US" dirty="0"/>
              <a:t>One use of partial views is when you have some view code that you want to </a:t>
            </a:r>
            <a:r>
              <a:rPr lang="en-US" b="1" dirty="0"/>
              <a:t>re-use </a:t>
            </a:r>
            <a:r>
              <a:rPr lang="en-US" dirty="0"/>
              <a:t>in the application. </a:t>
            </a:r>
            <a:br>
              <a:rPr lang="en-US" dirty="0"/>
            </a:br>
            <a:r>
              <a:rPr lang="en-US" dirty="0"/>
              <a:t>For example, you have a </a:t>
            </a:r>
            <a:r>
              <a:rPr lang="en-US" i="1" dirty="0"/>
              <a:t>Layout</a:t>
            </a:r>
            <a:r>
              <a:rPr lang="en-US" dirty="0"/>
              <a:t> view, and the </a:t>
            </a:r>
            <a:r>
              <a:rPr lang="en-US" i="1" dirty="0"/>
              <a:t>Layout</a:t>
            </a:r>
            <a:r>
              <a:rPr lang="en-US" dirty="0"/>
              <a:t> view is selected by an </a:t>
            </a:r>
            <a:r>
              <a:rPr lang="en-US" i="1" dirty="0"/>
              <a:t>Index</a:t>
            </a:r>
            <a:r>
              <a:rPr lang="en-US" dirty="0"/>
              <a:t> view that renders in the body of that </a:t>
            </a:r>
            <a:r>
              <a:rPr lang="en-US" i="1" dirty="0"/>
              <a:t>Layout</a:t>
            </a:r>
            <a:r>
              <a:rPr lang="en-US" dirty="0"/>
              <a:t> view. </a:t>
            </a:r>
            <a:br>
              <a:rPr lang="en-US" dirty="0"/>
            </a:br>
            <a:r>
              <a:rPr lang="en-US" dirty="0"/>
              <a:t>The </a:t>
            </a:r>
            <a:r>
              <a:rPr lang="en-US" i="1" dirty="0"/>
              <a:t>Index</a:t>
            </a:r>
            <a:r>
              <a:rPr lang="en-US" dirty="0"/>
              <a:t> view receives from the controller a model object that is a list of restaurants. </a:t>
            </a:r>
            <a:br>
              <a:rPr lang="en-US" dirty="0"/>
            </a:br>
            <a:r>
              <a:rPr lang="en-US" dirty="0"/>
              <a:t>The </a:t>
            </a:r>
            <a:r>
              <a:rPr lang="en-US" i="1" dirty="0"/>
              <a:t>Index</a:t>
            </a:r>
            <a:r>
              <a:rPr lang="en-US" dirty="0"/>
              <a:t> view has to display summary information about each restaurant. </a:t>
            </a:r>
            <a:br>
              <a:rPr lang="en-US" dirty="0"/>
            </a:br>
            <a:r>
              <a:rPr lang="en-US" dirty="0"/>
              <a:t>This restaurant summary might require a block of Razor code that also appears in other views that are displaying restaurant information. </a:t>
            </a:r>
            <a:br>
              <a:rPr lang="en-US" dirty="0"/>
            </a:br>
            <a:r>
              <a:rPr lang="en-US" dirty="0"/>
              <a:t>If that's the case, we can take the common code and put it in its own view, let's call it </a:t>
            </a:r>
            <a:r>
              <a:rPr lang="en-US" i="1" dirty="0"/>
              <a:t>_Summary</a:t>
            </a:r>
            <a:r>
              <a:rPr lang="en-US" dirty="0"/>
              <a:t>, and render that partial view from the Index view using an HTML helper named </a:t>
            </a:r>
            <a:r>
              <a:rPr lang="en-US" i="1" dirty="0"/>
              <a:t>Partial</a:t>
            </a:r>
            <a:r>
              <a:rPr lang="en-US" dirty="0"/>
              <a:t>. </a:t>
            </a:r>
            <a:br>
              <a:rPr lang="en-US" dirty="0"/>
            </a:br>
            <a:r>
              <a:rPr lang="en-US" dirty="0"/>
              <a:t>With </a:t>
            </a:r>
            <a:r>
              <a:rPr lang="en-US" i="1" dirty="0"/>
              <a:t>Partial</a:t>
            </a:r>
            <a:r>
              <a:rPr lang="en-US" dirty="0"/>
              <a:t>, we pass the name of a view and optionally a model object for that partial view to work with. </a:t>
            </a:r>
          </a:p>
          <a:p>
            <a:pPr marL="171450" indent="-171450">
              <a:buFont typeface="Arial" panose="020B0604020202020204" pitchFamily="34" charset="0"/>
              <a:buChar char="•"/>
            </a:pPr>
            <a:r>
              <a:rPr lang="en-US" dirty="0"/>
              <a:t>You can also use partial views to take a </a:t>
            </a:r>
            <a:r>
              <a:rPr lang="en-US" b="1" dirty="0"/>
              <a:t>complex model object </a:t>
            </a:r>
            <a:r>
              <a:rPr lang="en-US" dirty="0"/>
              <a:t>and </a:t>
            </a:r>
            <a:r>
              <a:rPr lang="en-US" b="1" dirty="0"/>
              <a:t>break down the rendering of that object into smaller views</a:t>
            </a:r>
            <a:r>
              <a:rPr lang="en-US" dirty="0"/>
              <a:t>. </a:t>
            </a:r>
            <a:br>
              <a:rPr lang="en-US" dirty="0"/>
            </a:br>
            <a:r>
              <a:rPr lang="en-US" dirty="0"/>
              <a:t>The key point here is that when using </a:t>
            </a:r>
            <a:r>
              <a:rPr lang="en-US" i="1" dirty="0" err="1"/>
              <a:t>Html.Partial</a:t>
            </a:r>
            <a:r>
              <a:rPr lang="en-US" i="1" dirty="0"/>
              <a:t> </a:t>
            </a:r>
            <a:r>
              <a:rPr lang="en-US" dirty="0"/>
              <a:t>to render a partial view, the partial view relies on model data from the parent view. </a:t>
            </a:r>
            <a:br>
              <a:rPr lang="en-US" dirty="0"/>
            </a:br>
            <a:endParaRPr lang="en-US" dirty="0"/>
          </a:p>
          <a:p>
            <a:pPr marL="0" indent="0">
              <a:buFont typeface="Arial" panose="020B0604020202020204" pitchFamily="34" charset="0"/>
              <a:buNone/>
            </a:pPr>
            <a:r>
              <a:rPr lang="en-US" b="1" dirty="0"/>
              <a:t>The partial view cannot go out and get a model independently</a:t>
            </a:r>
            <a:r>
              <a:rPr lang="en-US" dirty="0"/>
              <a:t>. </a:t>
            </a:r>
          </a:p>
          <a:p>
            <a:pPr marL="0" indent="0">
              <a:buFont typeface="Arial" panose="020B0604020202020204" pitchFamily="34" charset="0"/>
              <a:buNone/>
            </a:pPr>
            <a:r>
              <a:rPr lang="en-US" b="1" dirty="0"/>
              <a:t>If you do need a different model for a partial view</a:t>
            </a:r>
            <a:r>
              <a:rPr lang="en-US" dirty="0"/>
              <a:t>, this is where </a:t>
            </a:r>
            <a:r>
              <a:rPr lang="en-US" b="1" dirty="0"/>
              <a:t>view components </a:t>
            </a:r>
            <a:r>
              <a:rPr lang="en-US" dirty="0"/>
              <a:t>come into play. </a:t>
            </a:r>
          </a:p>
          <a:p>
            <a:endParaRPr lang="en-US" dirty="0"/>
          </a:p>
          <a:p>
            <a:r>
              <a:rPr lang="en-US" dirty="0"/>
              <a:t>View components are new in this version of MVC. </a:t>
            </a:r>
          </a:p>
          <a:p>
            <a:r>
              <a:rPr lang="en-US" dirty="0"/>
              <a:t>Imagine we have a layout page that is again selected by the </a:t>
            </a:r>
            <a:r>
              <a:rPr lang="en-US" i="1" dirty="0"/>
              <a:t>Index</a:t>
            </a:r>
            <a:r>
              <a:rPr lang="en-US" dirty="0"/>
              <a:t> view, and the </a:t>
            </a:r>
            <a:r>
              <a:rPr lang="en-US" i="1" dirty="0"/>
              <a:t>Index</a:t>
            </a:r>
            <a:r>
              <a:rPr lang="en-US" dirty="0"/>
              <a:t> view has a model which is a list of restaurants. </a:t>
            </a:r>
          </a:p>
          <a:p>
            <a:r>
              <a:rPr lang="en-US" dirty="0"/>
              <a:t>But a </a:t>
            </a:r>
            <a:r>
              <a:rPr lang="en-US" i="1" dirty="0"/>
              <a:t>Layout</a:t>
            </a:r>
            <a:r>
              <a:rPr lang="en-US" dirty="0"/>
              <a:t> view also needs to display some advertisements about restaurants using information from the database. </a:t>
            </a:r>
          </a:p>
          <a:p>
            <a:r>
              <a:rPr lang="en-US" dirty="0"/>
              <a:t>We don't want the </a:t>
            </a:r>
            <a:r>
              <a:rPr lang="en-US" i="1" dirty="0"/>
              <a:t>Index</a:t>
            </a:r>
            <a:r>
              <a:rPr lang="en-US" dirty="0"/>
              <a:t> view to provide that ad data since the </a:t>
            </a:r>
            <a:r>
              <a:rPr lang="en-US" i="1" dirty="0"/>
              <a:t>Index</a:t>
            </a:r>
            <a:r>
              <a:rPr lang="en-US" dirty="0"/>
              <a:t> view is only concerned with the restaurants themselves. </a:t>
            </a:r>
          </a:p>
          <a:p>
            <a:r>
              <a:rPr lang="en-US" dirty="0"/>
              <a:t>This is where we can build a view component and use </a:t>
            </a:r>
            <a:r>
              <a:rPr lang="en-US" i="1" dirty="0" err="1"/>
              <a:t>Component.Invoke</a:t>
            </a:r>
            <a:r>
              <a:rPr lang="en-US" i="1" dirty="0"/>
              <a:t> </a:t>
            </a:r>
            <a:r>
              <a:rPr lang="en-US" dirty="0"/>
              <a:t>to render a component anywhere on the page. </a:t>
            </a:r>
          </a:p>
          <a:p>
            <a:r>
              <a:rPr lang="en-US" dirty="0"/>
              <a:t>We can use </a:t>
            </a:r>
            <a:r>
              <a:rPr lang="en-US" i="1" dirty="0" err="1"/>
              <a:t>Component.Invoke</a:t>
            </a:r>
            <a:r>
              <a:rPr lang="en-US" i="1" dirty="0"/>
              <a:t> </a:t>
            </a:r>
            <a:r>
              <a:rPr lang="en-US" dirty="0"/>
              <a:t>from an </a:t>
            </a:r>
            <a:r>
              <a:rPr lang="en-US" i="1" dirty="0"/>
              <a:t>Index</a:t>
            </a:r>
            <a:r>
              <a:rPr lang="en-US" dirty="0"/>
              <a:t> view or a </a:t>
            </a:r>
            <a:r>
              <a:rPr lang="en-US" i="1" dirty="0"/>
              <a:t>Layout</a:t>
            </a:r>
            <a:r>
              <a:rPr lang="en-US" dirty="0"/>
              <a:t> view or any other partial view. </a:t>
            </a:r>
          </a:p>
          <a:p>
            <a:r>
              <a:rPr lang="en-US" dirty="0"/>
              <a:t>The wonderful part about view components is that they are separate objects, which can be instantiated and perform their own data access, build their own model objects, and render their own partial views. </a:t>
            </a:r>
          </a:p>
          <a:p>
            <a:r>
              <a:rPr lang="en-US" dirty="0"/>
              <a:t>Unlike </a:t>
            </a:r>
            <a:r>
              <a:rPr lang="en-US" i="1" dirty="0" err="1"/>
              <a:t>Html.Partial</a:t>
            </a:r>
            <a:r>
              <a:rPr lang="en-US" dirty="0"/>
              <a:t>, a view component doesn't rely on the parent view for anything. </a:t>
            </a:r>
          </a:p>
          <a:p>
            <a:endParaRPr lang="en-US" dirty="0"/>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405384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Partial Views</a:t>
            </a:r>
          </a:p>
          <a:p>
            <a:endParaRPr lang="en-US" dirty="0"/>
          </a:p>
          <a:p>
            <a:r>
              <a:rPr lang="en-US" dirty="0"/>
              <a:t>Let's look at using </a:t>
            </a:r>
            <a:r>
              <a:rPr lang="en-US" i="1" dirty="0" err="1"/>
              <a:t>Html.Partial</a:t>
            </a:r>
            <a:r>
              <a:rPr lang="en-US" dirty="0"/>
              <a:t> and then create a view component in the next part. </a:t>
            </a:r>
          </a:p>
          <a:p>
            <a:r>
              <a:rPr lang="en-US" dirty="0"/>
              <a:t>Back in the application, we’re no longer using a table to display all of our restaurants. Instead, we want all of the restaurants to appear as cards. </a:t>
            </a:r>
          </a:p>
          <a:p>
            <a:r>
              <a:rPr lang="en-US" dirty="0"/>
              <a:t>We’re going to render all the restaurant information inside of a </a:t>
            </a:r>
            <a:r>
              <a:rPr lang="en-US" i="1" dirty="0"/>
              <a:t>div</a:t>
            </a:r>
            <a:r>
              <a:rPr lang="en-US" dirty="0"/>
              <a:t> or inside of a </a:t>
            </a:r>
            <a:r>
              <a:rPr lang="en-US" i="1" dirty="0"/>
              <a:t>section</a:t>
            </a:r>
            <a:r>
              <a:rPr lang="en-US" dirty="0"/>
              <a:t>. </a:t>
            </a:r>
          </a:p>
          <a:p>
            <a:r>
              <a:rPr lang="en-US" dirty="0"/>
              <a:t>Later, some CSS wizard will be able to come along and make these individual restaurant displays look really attractive. </a:t>
            </a:r>
          </a:p>
          <a:p>
            <a:r>
              <a:rPr lang="en-US" dirty="0"/>
              <a:t>This scenario doesn't force us to use a partial view, but it will demonstrate how to use a partial view. </a:t>
            </a:r>
          </a:p>
          <a:p>
            <a:r>
              <a:rPr lang="en-US" dirty="0"/>
              <a:t>You'll see it cleans up the </a:t>
            </a:r>
            <a:r>
              <a:rPr lang="en-US" i="1" dirty="0"/>
              <a:t>Index</a:t>
            </a:r>
            <a:r>
              <a:rPr lang="en-US" dirty="0"/>
              <a:t> view quite a bit. </a:t>
            </a:r>
          </a:p>
          <a:p>
            <a:r>
              <a:rPr lang="en-US" dirty="0"/>
              <a:t>Inside of the </a:t>
            </a:r>
            <a:r>
              <a:rPr lang="en-US" i="1" dirty="0"/>
              <a:t>Index</a:t>
            </a:r>
            <a:r>
              <a:rPr lang="en-US" dirty="0"/>
              <a:t> view, the goal is to get rid of the table. </a:t>
            </a:r>
          </a:p>
          <a:p>
            <a:r>
              <a:rPr lang="en-US" dirty="0"/>
              <a:t>We'll still have a </a:t>
            </a:r>
            <a:r>
              <a:rPr lang="en-US" i="1" dirty="0"/>
              <a:t>foreach</a:t>
            </a:r>
            <a:r>
              <a:rPr lang="en-US" dirty="0"/>
              <a:t> statement, but now for each restaurant that we have in our collection, we want to use </a:t>
            </a:r>
            <a:r>
              <a:rPr lang="en-US" i="1" dirty="0" err="1"/>
              <a:t>Html.Partial</a:t>
            </a:r>
            <a:r>
              <a:rPr lang="en-US" i="1" dirty="0"/>
              <a:t> </a:t>
            </a:r>
            <a:r>
              <a:rPr lang="en-US" dirty="0"/>
              <a:t>to render a partial view. </a:t>
            </a:r>
          </a:p>
          <a:p>
            <a:r>
              <a:rPr lang="en-US" dirty="0"/>
              <a:t>Let's just call it </a:t>
            </a:r>
            <a:r>
              <a:rPr lang="en-US" i="1" dirty="0"/>
              <a:t>_Summary</a:t>
            </a:r>
            <a:r>
              <a:rPr lang="en-US" dirty="0"/>
              <a:t>. Each time we render that </a:t>
            </a:r>
            <a:r>
              <a:rPr lang="en-US" i="1" dirty="0"/>
              <a:t>Summary</a:t>
            </a:r>
            <a:r>
              <a:rPr lang="en-US" dirty="0"/>
              <a:t> view, it will need the information about the restaurant that it has to display, and we can pass that as the second parameter to </a:t>
            </a:r>
            <a:r>
              <a:rPr lang="en-US" i="1" dirty="0" err="1"/>
              <a:t>Html.Partial</a:t>
            </a:r>
            <a:r>
              <a:rPr lang="en-US" dirty="0"/>
              <a:t>. </a:t>
            </a:r>
          </a:p>
          <a:p>
            <a:endParaRPr lang="en-US" dirty="0"/>
          </a:p>
          <a:p>
            <a:r>
              <a:rPr lang="en-US" dirty="0"/>
              <a:t>Let's create that view. we can create this partial view in the </a:t>
            </a:r>
            <a:r>
              <a:rPr lang="en-US" i="1" dirty="0"/>
              <a:t>Shared</a:t>
            </a:r>
            <a:r>
              <a:rPr lang="en-US" dirty="0"/>
              <a:t> folder. </a:t>
            </a:r>
          </a:p>
          <a:p>
            <a:r>
              <a:rPr lang="en-US" dirty="0"/>
              <a:t>That means any view in the application can render this partial view. </a:t>
            </a:r>
          </a:p>
          <a:p>
            <a:r>
              <a:rPr lang="en-US" dirty="0"/>
              <a:t>Or we can just place it inside of the </a:t>
            </a:r>
            <a:r>
              <a:rPr lang="en-US" i="1" dirty="0"/>
              <a:t>Home</a:t>
            </a:r>
            <a:r>
              <a:rPr lang="en-US" dirty="0"/>
              <a:t> folder where the rest of our restaurant-related features are. </a:t>
            </a:r>
          </a:p>
          <a:p>
            <a:r>
              <a:rPr lang="en-US" dirty="0"/>
              <a:t>Now anybody that needs to display summary information about a restaurant can use this partial view, even the </a:t>
            </a:r>
            <a:r>
              <a:rPr lang="en-US" i="1" dirty="0"/>
              <a:t>Details</a:t>
            </a:r>
            <a:r>
              <a:rPr lang="en-US" dirty="0"/>
              <a:t> view could use this </a:t>
            </a:r>
            <a:r>
              <a:rPr lang="en-US" i="1" dirty="0"/>
              <a:t>Summary</a:t>
            </a:r>
            <a:r>
              <a:rPr lang="en-US" dirty="0"/>
              <a:t> view if it provided enough detail. </a:t>
            </a:r>
          </a:p>
          <a:p>
            <a:r>
              <a:rPr lang="en-US" dirty="0"/>
              <a:t>We right-click on the </a:t>
            </a:r>
            <a:r>
              <a:rPr lang="en-US" i="1" dirty="0"/>
              <a:t>Home</a:t>
            </a:r>
            <a:r>
              <a:rPr lang="en-US" dirty="0"/>
              <a:t> folder. We’re going to add a new item. we want to create an </a:t>
            </a:r>
            <a:r>
              <a:rPr lang="en-US" i="1" dirty="0"/>
              <a:t>MVC View Page</a:t>
            </a:r>
            <a:r>
              <a:rPr lang="en-US" dirty="0"/>
              <a:t>, and this will be called </a:t>
            </a:r>
            <a:r>
              <a:rPr lang="en-US" i="1" dirty="0"/>
              <a:t>_Summary</a:t>
            </a:r>
            <a:r>
              <a:rPr lang="en-US" dirty="0"/>
              <a:t>. </a:t>
            </a:r>
          </a:p>
          <a:p>
            <a:r>
              <a:rPr lang="en-US" dirty="0"/>
              <a:t>After we add this file, we’re just going to remove all the code that's in there. </a:t>
            </a:r>
          </a:p>
          <a:p>
            <a:r>
              <a:rPr lang="en-US" dirty="0"/>
              <a:t>We know our model will be a single restaurant. In order to style this appropriately, we will render the restaurant inside of a section. </a:t>
            </a:r>
          </a:p>
          <a:p>
            <a:r>
              <a:rPr lang="en-US" dirty="0"/>
              <a:t>Let's start off with an </a:t>
            </a:r>
            <a:r>
              <a:rPr lang="en-US" i="1" dirty="0"/>
              <a:t>h3</a:t>
            </a:r>
            <a:r>
              <a:rPr lang="en-US" dirty="0"/>
              <a:t> element that will display the restaurant name and then a div that will display the restaurant's cuisine. </a:t>
            </a:r>
          </a:p>
          <a:p>
            <a:r>
              <a:rPr lang="en-US" dirty="0"/>
              <a:t>We still want our links that allow us to </a:t>
            </a:r>
            <a:r>
              <a:rPr lang="en-US" i="1" dirty="0"/>
              <a:t>edit</a:t>
            </a:r>
            <a:r>
              <a:rPr lang="en-US" dirty="0"/>
              <a:t> and </a:t>
            </a:r>
            <a:r>
              <a:rPr lang="en-US" i="1" dirty="0"/>
              <a:t>detail</a:t>
            </a:r>
            <a:r>
              <a:rPr lang="en-US" dirty="0"/>
              <a:t> a restaurant, so coming back to the </a:t>
            </a:r>
            <a:r>
              <a:rPr lang="en-US" i="1" dirty="0"/>
              <a:t>Index</a:t>
            </a:r>
            <a:r>
              <a:rPr lang="en-US" dirty="0"/>
              <a:t> view, we’re just going to copy the two links from the index view and paste them into our </a:t>
            </a:r>
            <a:r>
              <a:rPr lang="en-US" i="1" dirty="0"/>
              <a:t>Summary</a:t>
            </a:r>
            <a:r>
              <a:rPr lang="en-US" dirty="0"/>
              <a:t> partial view. </a:t>
            </a:r>
          </a:p>
          <a:p>
            <a:r>
              <a:rPr lang="en-US" dirty="0"/>
              <a:t>We will need to change </a:t>
            </a:r>
            <a:r>
              <a:rPr lang="en-US" i="1" dirty="0" err="1"/>
              <a:t>restaurant.Id</a:t>
            </a:r>
            <a:r>
              <a:rPr lang="en-US" i="1" dirty="0"/>
              <a:t> </a:t>
            </a:r>
            <a:r>
              <a:rPr lang="en-US" dirty="0"/>
              <a:t>to </a:t>
            </a:r>
            <a:r>
              <a:rPr lang="en-US" i="1" dirty="0" err="1"/>
              <a:t>Model.Id</a:t>
            </a:r>
            <a:r>
              <a:rPr lang="en-US" i="1" dirty="0"/>
              <a:t> </a:t>
            </a:r>
            <a:r>
              <a:rPr lang="en-US" dirty="0"/>
              <a:t>because that is our model object now. </a:t>
            </a:r>
          </a:p>
          <a:p>
            <a:r>
              <a:rPr lang="en-US" dirty="0"/>
              <a:t>We don't have a restaurant variable declared. </a:t>
            </a:r>
          </a:p>
          <a:p>
            <a:r>
              <a:rPr lang="en-US" dirty="0"/>
              <a:t>Now we  have a nice simple reusable view that displays summary information about a restaurant and provides links to get to the details and edit that restaurant. </a:t>
            </a:r>
          </a:p>
          <a:p>
            <a:endParaRPr lang="en-US" dirty="0"/>
          </a:p>
          <a:p>
            <a:r>
              <a:rPr lang="en-US" dirty="0"/>
              <a:t>Let’s fix up the </a:t>
            </a:r>
            <a:r>
              <a:rPr lang="en-US" i="1" dirty="0"/>
              <a:t>Index</a:t>
            </a:r>
            <a:r>
              <a:rPr lang="en-US" dirty="0"/>
              <a:t> view. </a:t>
            </a:r>
          </a:p>
          <a:p>
            <a:r>
              <a:rPr lang="en-US" dirty="0"/>
              <a:t>We no longer need the table, and we place the </a:t>
            </a:r>
            <a:r>
              <a:rPr lang="en-US" i="1" dirty="0"/>
              <a:t>Create</a:t>
            </a:r>
            <a:r>
              <a:rPr lang="en-US" dirty="0"/>
              <a:t> link inside of a </a:t>
            </a:r>
            <a:r>
              <a:rPr lang="en-US" i="1" dirty="0"/>
              <a:t>div</a:t>
            </a:r>
            <a:r>
              <a:rPr lang="en-US" dirty="0"/>
              <a:t>. That might be important for spacing later. </a:t>
            </a:r>
          </a:p>
          <a:p>
            <a:r>
              <a:rPr lang="en-US" dirty="0"/>
              <a:t>You can see the </a:t>
            </a:r>
            <a:r>
              <a:rPr lang="en-US" i="1" dirty="0"/>
              <a:t>Index</a:t>
            </a:r>
            <a:r>
              <a:rPr lang="en-US" dirty="0"/>
              <a:t> view becomes very simple. </a:t>
            </a:r>
          </a:p>
          <a:p>
            <a:r>
              <a:rPr lang="en-US" dirty="0"/>
              <a:t>We receive a somewhat complex model object, but we’re just going to delegate the rendering of each individual restaurant to a partial view, and we’ll have a lot less code there. </a:t>
            </a:r>
          </a:p>
          <a:p>
            <a:r>
              <a:rPr lang="en-US" dirty="0"/>
              <a:t>When we run we still don't have the prettiest UI in the world, but we can apply some CSS to make this look much better. </a:t>
            </a:r>
          </a:p>
          <a:p>
            <a:r>
              <a:rPr lang="en-US" dirty="0"/>
              <a:t>So now that we've seen how to use </a:t>
            </a:r>
            <a:r>
              <a:rPr lang="en-US" i="1" dirty="0" err="1"/>
              <a:t>Html.Partial</a:t>
            </a:r>
            <a:r>
              <a:rPr lang="en-US" i="1" dirty="0"/>
              <a:t> </a:t>
            </a:r>
            <a:r>
              <a:rPr lang="en-US" dirty="0"/>
              <a:t>where we can pass in model information for that partial view to use, let's take a look at how to build a view component.</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224677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View Components</a:t>
            </a:r>
          </a:p>
          <a:p>
            <a:endParaRPr lang="en-US" dirty="0"/>
          </a:p>
          <a:p>
            <a:r>
              <a:rPr lang="en-US" dirty="0"/>
              <a:t>We now want the configurable greeting to display on every page of the application at the bottom of the page, and, therefore, it's no longer the responsibility of the </a:t>
            </a:r>
            <a:r>
              <a:rPr lang="en-US" i="1" dirty="0"/>
              <a:t>Index</a:t>
            </a:r>
            <a:r>
              <a:rPr lang="en-US" dirty="0"/>
              <a:t> view to display this greeting. </a:t>
            </a:r>
          </a:p>
          <a:p>
            <a:r>
              <a:rPr lang="en-US" dirty="0"/>
              <a:t>We would probably go into the </a:t>
            </a:r>
            <a:r>
              <a:rPr lang="en-US" i="1" dirty="0" err="1"/>
              <a:t>HomePageViewModel</a:t>
            </a:r>
            <a:r>
              <a:rPr lang="en-US" dirty="0"/>
              <a:t> and remove the current greeting from that model and remove any reference to the </a:t>
            </a:r>
            <a:r>
              <a:rPr lang="en-US" i="1" dirty="0" err="1"/>
              <a:t>IGreeter</a:t>
            </a:r>
            <a:r>
              <a:rPr lang="en-US" dirty="0"/>
              <a:t> service and the current greeting from our </a:t>
            </a:r>
            <a:r>
              <a:rPr lang="en-US" i="1" dirty="0" err="1"/>
              <a:t>HomeController</a:t>
            </a:r>
            <a:r>
              <a:rPr lang="en-US" dirty="0"/>
              <a:t>. </a:t>
            </a:r>
          </a:p>
          <a:p>
            <a:r>
              <a:rPr lang="en-US" dirty="0"/>
              <a:t>We’re going to leave that as an exercise for you. All we’re going to do is remove the section that displays that current greeting in the footer. </a:t>
            </a:r>
          </a:p>
          <a:p>
            <a:endParaRPr lang="en-US" dirty="0"/>
          </a:p>
          <a:p>
            <a:r>
              <a:rPr lang="en-US" dirty="0"/>
              <a:t>We want to give all responsibility for displaying that greeting to the </a:t>
            </a:r>
            <a:r>
              <a:rPr lang="en-US" i="1" dirty="0"/>
              <a:t>Layout</a:t>
            </a:r>
            <a:r>
              <a:rPr lang="en-US" dirty="0"/>
              <a:t> view. The problem with the </a:t>
            </a:r>
            <a:r>
              <a:rPr lang="en-US" i="1" dirty="0"/>
              <a:t>Layout</a:t>
            </a:r>
            <a:r>
              <a:rPr lang="en-US" dirty="0"/>
              <a:t> view, though, is we really cannot use an </a:t>
            </a:r>
            <a:r>
              <a:rPr lang="en-US" i="1" dirty="0"/>
              <a:t>@Model </a:t>
            </a:r>
            <a:r>
              <a:rPr lang="en-US" dirty="0"/>
              <a:t>directive here. </a:t>
            </a:r>
          </a:p>
          <a:p>
            <a:r>
              <a:rPr lang="en-US" dirty="0"/>
              <a:t>We cannot rely on a controller action to build a model that the </a:t>
            </a:r>
            <a:r>
              <a:rPr lang="en-US" i="1" dirty="0"/>
              <a:t>Layout</a:t>
            </a:r>
            <a:r>
              <a:rPr lang="en-US" dirty="0"/>
              <a:t> view can consume. </a:t>
            </a:r>
          </a:p>
          <a:p>
            <a:r>
              <a:rPr lang="en-US" dirty="0"/>
              <a:t>It is possible, but it always creates difficulties in applications. Instead, we want the ability to use a view component, which is </a:t>
            </a:r>
            <a:r>
              <a:rPr lang="en-US" b="1" dirty="0"/>
              <a:t>completely independent </a:t>
            </a:r>
            <a:r>
              <a:rPr lang="en-US" dirty="0"/>
              <a:t>of whatever controller is currently executing and whatever model is being used to render the view because the </a:t>
            </a:r>
            <a:r>
              <a:rPr lang="en-US" i="1" dirty="0"/>
              <a:t>Layout</a:t>
            </a:r>
            <a:r>
              <a:rPr lang="en-US" dirty="0"/>
              <a:t> view will be used with different views that use all sorts of models. </a:t>
            </a:r>
          </a:p>
          <a:p>
            <a:r>
              <a:rPr lang="en-US" dirty="0"/>
              <a:t>This view component is responsible for getting the greeting and rendering some HTML into our Layout view. </a:t>
            </a:r>
          </a:p>
          <a:p>
            <a:r>
              <a:rPr lang="en-US" dirty="0"/>
              <a:t>The way we invoke a view component is to use the component helper and tell it to invoke and then the name of the view component. </a:t>
            </a:r>
          </a:p>
          <a:p>
            <a:endParaRPr lang="en-US" dirty="0"/>
          </a:p>
          <a:p>
            <a:r>
              <a:rPr lang="en-US" dirty="0"/>
              <a:t>We’re going to create a view component called </a:t>
            </a:r>
            <a:r>
              <a:rPr lang="en-US" i="1" dirty="0"/>
              <a:t>Greeting</a:t>
            </a:r>
            <a:r>
              <a:rPr lang="en-US" dirty="0"/>
              <a:t>. </a:t>
            </a:r>
          </a:p>
          <a:p>
            <a:r>
              <a:rPr lang="en-US" dirty="0"/>
              <a:t>Ultimately this view component </a:t>
            </a:r>
            <a:r>
              <a:rPr lang="en-US" b="1" dirty="0"/>
              <a:t>will render a partial view</a:t>
            </a:r>
            <a:r>
              <a:rPr lang="en-US" dirty="0"/>
              <a:t>, and the output of the partial view will appear here where you see </a:t>
            </a:r>
            <a:r>
              <a:rPr lang="en-US" b="1" i="1" dirty="0" err="1"/>
              <a:t>Component.InvokeAsync</a:t>
            </a:r>
            <a:r>
              <a:rPr lang="en-US" dirty="0"/>
              <a:t>. </a:t>
            </a:r>
          </a:p>
          <a:p>
            <a:r>
              <a:rPr lang="en-US" dirty="0"/>
              <a:t>A view component is more than just a partial view. A view component is almost a complete MVC abstraction. </a:t>
            </a:r>
          </a:p>
          <a:p>
            <a:r>
              <a:rPr lang="en-US" dirty="0"/>
              <a:t>There is a class with a method that will get invoked. The method needs to build a model and pick which view to render. </a:t>
            </a:r>
          </a:p>
          <a:p>
            <a:r>
              <a:rPr lang="en-US" dirty="0"/>
              <a:t>It's just that that view is going to be a partial view that appears to render part of the page. </a:t>
            </a:r>
          </a:p>
          <a:p>
            <a:r>
              <a:rPr lang="en-US" dirty="0"/>
              <a:t>If you have used previous versions of MVC, you might have used the </a:t>
            </a:r>
            <a:r>
              <a:rPr lang="en-US" i="1" dirty="0" err="1"/>
              <a:t>Html.Action</a:t>
            </a:r>
            <a:r>
              <a:rPr lang="en-US" i="1" dirty="0"/>
              <a:t> </a:t>
            </a:r>
            <a:r>
              <a:rPr lang="en-US" dirty="0"/>
              <a:t>helper to execute a child action. </a:t>
            </a:r>
          </a:p>
          <a:p>
            <a:r>
              <a:rPr lang="en-US" dirty="0"/>
              <a:t>In this version of the MVC framework, child actions are gone, and we use view components instead. </a:t>
            </a:r>
          </a:p>
          <a:p>
            <a:r>
              <a:rPr lang="en-US" dirty="0"/>
              <a:t>It's a much better solution to this problem of we want an independent component that can render a partial view with its own model into our page. </a:t>
            </a:r>
          </a:p>
          <a:p>
            <a:endParaRPr lang="en-US" dirty="0"/>
          </a:p>
          <a:p>
            <a:r>
              <a:rPr lang="en-US" dirty="0"/>
              <a:t>To create this view component, we create a new folder. In addition to the controller's folder, we’re also going to have </a:t>
            </a:r>
            <a:r>
              <a:rPr lang="en-US" i="1" dirty="0" err="1"/>
              <a:t>ViewComponents</a:t>
            </a:r>
            <a:r>
              <a:rPr lang="en-US" dirty="0"/>
              <a:t>. </a:t>
            </a:r>
          </a:p>
          <a:p>
            <a:r>
              <a:rPr lang="en-US" dirty="0"/>
              <a:t>Inside of </a:t>
            </a:r>
            <a:r>
              <a:rPr lang="en-US" i="1" dirty="0" err="1"/>
              <a:t>ViewComponents</a:t>
            </a:r>
            <a:r>
              <a:rPr lang="en-US" dirty="0"/>
              <a:t>, we add a class because, a view component is really all the MVC pieces put together. </a:t>
            </a:r>
          </a:p>
          <a:p>
            <a:r>
              <a:rPr lang="en-US" b="1" dirty="0"/>
              <a:t>You can almost think of the view component as a controller. We just never route to it. </a:t>
            </a:r>
          </a:p>
          <a:p>
            <a:r>
              <a:rPr lang="en-US" dirty="0"/>
              <a:t>We create a view component called </a:t>
            </a:r>
            <a:r>
              <a:rPr lang="en-US" i="1" dirty="0"/>
              <a:t>Greeting</a:t>
            </a:r>
            <a:r>
              <a:rPr lang="en-US" dirty="0"/>
              <a:t>, so this will be the </a:t>
            </a:r>
            <a:r>
              <a:rPr lang="en-US" i="1" dirty="0" err="1"/>
              <a:t>Greeting.cs</a:t>
            </a:r>
            <a:r>
              <a:rPr lang="en-US" i="1" dirty="0"/>
              <a:t> </a:t>
            </a:r>
            <a:r>
              <a:rPr lang="en-US" dirty="0"/>
              <a:t>class. </a:t>
            </a:r>
          </a:p>
          <a:p>
            <a:r>
              <a:rPr lang="en-US" dirty="0"/>
              <a:t>A view component can inherit from a view component base class. This is in the </a:t>
            </a:r>
            <a:r>
              <a:rPr lang="en-US" b="0" i="1" dirty="0" err="1"/>
              <a:t>Microsoft.AspNet.Mvc</a:t>
            </a:r>
            <a:r>
              <a:rPr lang="en-US" b="0" i="1" dirty="0"/>
              <a:t> </a:t>
            </a:r>
            <a:r>
              <a:rPr lang="en-US" dirty="0"/>
              <a:t>namespace. </a:t>
            </a:r>
          </a:p>
          <a:p>
            <a:r>
              <a:rPr lang="en-US" dirty="0"/>
              <a:t>We will bring that namespace in, remove the namespaces that we don't use, and just like a controller, a view component </a:t>
            </a:r>
            <a:r>
              <a:rPr lang="en-US" b="1" dirty="0"/>
              <a:t>can have dependencies injected in</a:t>
            </a:r>
            <a:r>
              <a:rPr lang="en-US" dirty="0"/>
              <a:t>. </a:t>
            </a:r>
          </a:p>
          <a:p>
            <a:r>
              <a:rPr lang="en-US" dirty="0"/>
              <a:t>If we want to get today's current greeting, we need to ask for an instance of the object that implements </a:t>
            </a:r>
            <a:r>
              <a:rPr lang="en-US" i="1" dirty="0" err="1"/>
              <a:t>IGreeter</a:t>
            </a:r>
            <a:r>
              <a:rPr lang="en-US" dirty="0"/>
              <a:t> that's in the </a:t>
            </a:r>
            <a:r>
              <a:rPr lang="en-US" i="1" dirty="0" err="1"/>
              <a:t>OdeToFood.Services</a:t>
            </a:r>
            <a:r>
              <a:rPr lang="en-US" i="1" dirty="0"/>
              <a:t> </a:t>
            </a:r>
            <a:r>
              <a:rPr lang="en-US" dirty="0"/>
              <a:t>namespace. </a:t>
            </a:r>
          </a:p>
          <a:p>
            <a:r>
              <a:rPr lang="en-US" dirty="0"/>
              <a:t>We'll call this greeter. Just like we do with the </a:t>
            </a:r>
            <a:r>
              <a:rPr lang="en-US" i="1" dirty="0" err="1"/>
              <a:t>HomeController</a:t>
            </a:r>
            <a:r>
              <a:rPr lang="en-US" dirty="0"/>
              <a:t>, we will save the greeter off into a private variable. </a:t>
            </a:r>
          </a:p>
          <a:p>
            <a:r>
              <a:rPr lang="en-US" dirty="0"/>
              <a:t>The primary method that you implement for a view component is a method called </a:t>
            </a:r>
            <a:r>
              <a:rPr lang="en-US" b="1" i="1" dirty="0"/>
              <a:t>Invoke</a:t>
            </a:r>
            <a:r>
              <a:rPr lang="en-US" dirty="0"/>
              <a:t>. </a:t>
            </a:r>
          </a:p>
          <a:p>
            <a:r>
              <a:rPr lang="en-US" dirty="0"/>
              <a:t>This isn't a controller. This isn't something that we route to. It's not going to have multiple methods that get reached by different URLs. </a:t>
            </a:r>
          </a:p>
          <a:p>
            <a:r>
              <a:rPr lang="en-US" dirty="0"/>
              <a:t>It is a view component, and there's one method that gets invoked when we use </a:t>
            </a:r>
            <a:r>
              <a:rPr lang="en-US" i="1" dirty="0"/>
              <a:t>@</a:t>
            </a:r>
            <a:r>
              <a:rPr lang="en-US" i="1" dirty="0" err="1"/>
              <a:t>component.invoke</a:t>
            </a:r>
            <a:r>
              <a:rPr lang="en-US" i="1" dirty="0"/>
              <a:t> </a:t>
            </a:r>
            <a:r>
              <a:rPr lang="en-US" dirty="0"/>
              <a:t>in some other view. It's a method called </a:t>
            </a:r>
            <a:r>
              <a:rPr lang="en-US" i="1" dirty="0"/>
              <a:t>Invoke</a:t>
            </a:r>
            <a:r>
              <a:rPr lang="en-US" dirty="0"/>
              <a:t>. </a:t>
            </a:r>
          </a:p>
          <a:p>
            <a:r>
              <a:rPr lang="en-US" dirty="0"/>
              <a:t>This is going to return something that implements the </a:t>
            </a:r>
            <a:r>
              <a:rPr lang="en-US" b="1" i="1" dirty="0" err="1"/>
              <a:t>IViewComponentResult</a:t>
            </a:r>
            <a:r>
              <a:rPr lang="en-US" dirty="0"/>
              <a:t>. </a:t>
            </a:r>
          </a:p>
          <a:p>
            <a:r>
              <a:rPr lang="en-US" dirty="0"/>
              <a:t>You’ll notice a lot of parallels between controllers and view components. </a:t>
            </a:r>
          </a:p>
          <a:p>
            <a:r>
              <a:rPr lang="en-US" dirty="0"/>
              <a:t>In controllers we have </a:t>
            </a:r>
            <a:r>
              <a:rPr lang="en-US" i="1" dirty="0" err="1"/>
              <a:t>IActionResult</a:t>
            </a:r>
            <a:r>
              <a:rPr lang="en-US" dirty="0"/>
              <a:t>. It's the result of an action. </a:t>
            </a:r>
          </a:p>
          <a:p>
            <a:r>
              <a:rPr lang="en-US" dirty="0"/>
              <a:t>With a View Component it  is a </a:t>
            </a:r>
            <a:r>
              <a:rPr lang="en-US" i="1" dirty="0" err="1"/>
              <a:t>IViewComponentResult</a:t>
            </a:r>
            <a:r>
              <a:rPr lang="en-US" dirty="0"/>
              <a:t> called </a:t>
            </a:r>
            <a:r>
              <a:rPr lang="en-US" i="1" dirty="0"/>
              <a:t>Invoke</a:t>
            </a:r>
            <a:r>
              <a:rPr lang="en-US" dirty="0"/>
              <a:t>. </a:t>
            </a:r>
          </a:p>
          <a:p>
            <a:r>
              <a:rPr lang="en-US" dirty="0"/>
              <a:t>Our model object is really just asking greeter for the current greeting. </a:t>
            </a:r>
          </a:p>
          <a:p>
            <a:r>
              <a:rPr lang="en-US" dirty="0"/>
              <a:t>Just like in a controller action, we can </a:t>
            </a:r>
            <a:r>
              <a:rPr lang="en-US" b="1" dirty="0"/>
              <a:t>return a view</a:t>
            </a:r>
            <a:r>
              <a:rPr lang="en-US" dirty="0"/>
              <a:t>. </a:t>
            </a:r>
          </a:p>
          <a:p>
            <a:r>
              <a:rPr lang="en-US" dirty="0"/>
              <a:t>One word of warning about the View helper method, and this is true both for view components as well as controllers, if your model is a simple string and you pass this string as the first parameter to the View method, the MVC framework sees that as the name of the view that you want to render. It doesn't see it as the model object. If you want a string to be your model object, we have to explicitly specify our view name and then pass in the model object. </a:t>
            </a:r>
          </a:p>
          <a:p>
            <a:r>
              <a:rPr lang="en-US" dirty="0"/>
              <a:t>We want to render a view called </a:t>
            </a:r>
            <a:r>
              <a:rPr lang="en-US" i="1" dirty="0"/>
              <a:t>Default</a:t>
            </a:r>
            <a:r>
              <a:rPr lang="en-US" dirty="0"/>
              <a:t> passing in the string as our model, and the name </a:t>
            </a:r>
            <a:r>
              <a:rPr lang="en-US" i="1" dirty="0"/>
              <a:t>Default</a:t>
            </a:r>
            <a:r>
              <a:rPr lang="en-US" dirty="0"/>
              <a:t> would be the default for a view component. </a:t>
            </a:r>
          </a:p>
          <a:p>
            <a:endParaRPr lang="en-US" dirty="0"/>
          </a:p>
          <a:p>
            <a:r>
              <a:rPr lang="en-US" dirty="0"/>
              <a:t>We just need to create that view. </a:t>
            </a:r>
          </a:p>
          <a:p>
            <a:r>
              <a:rPr lang="en-US" dirty="0"/>
              <a:t>The location for view component views, it follows a convention much like the convention we already have where all of the views related to a specific controller, like the </a:t>
            </a:r>
            <a:r>
              <a:rPr lang="en-US" i="1" dirty="0" err="1"/>
              <a:t>HomeController</a:t>
            </a:r>
            <a:r>
              <a:rPr lang="en-US" dirty="0"/>
              <a:t>, appear in a folder, and shared views appear in the </a:t>
            </a:r>
            <a:r>
              <a:rPr lang="en-US" i="1" dirty="0"/>
              <a:t>Shared</a:t>
            </a:r>
            <a:r>
              <a:rPr lang="en-US" dirty="0"/>
              <a:t> folder. </a:t>
            </a:r>
          </a:p>
          <a:p>
            <a:r>
              <a:rPr lang="en-US" dirty="0"/>
              <a:t>View component views will always appear in a </a:t>
            </a:r>
            <a:r>
              <a:rPr lang="en-US" b="1" i="1" dirty="0"/>
              <a:t>Components</a:t>
            </a:r>
            <a:r>
              <a:rPr lang="en-US" b="1" dirty="0"/>
              <a:t> folder</a:t>
            </a:r>
            <a:r>
              <a:rPr lang="en-US" dirty="0"/>
              <a:t>, and we place this Components folder </a:t>
            </a:r>
            <a:r>
              <a:rPr lang="en-US" b="0" dirty="0"/>
              <a:t>in the </a:t>
            </a:r>
            <a:r>
              <a:rPr lang="en-US" b="0" i="1" dirty="0"/>
              <a:t>Shared</a:t>
            </a:r>
            <a:r>
              <a:rPr lang="en-US" b="0" dirty="0"/>
              <a:t> fold</a:t>
            </a:r>
            <a:r>
              <a:rPr lang="en-US" b="1" dirty="0"/>
              <a:t>er</a:t>
            </a:r>
            <a:r>
              <a:rPr lang="en-US" dirty="0"/>
              <a:t>. </a:t>
            </a:r>
          </a:p>
          <a:p>
            <a:r>
              <a:rPr lang="en-US" dirty="0"/>
              <a:t>That means this is a view that is rendered by a view component that can be used from anywhere in the application. </a:t>
            </a:r>
          </a:p>
          <a:p>
            <a:r>
              <a:rPr lang="en-US" dirty="0"/>
              <a:t>We could also place a Components folder into the </a:t>
            </a:r>
            <a:r>
              <a:rPr lang="en-US" i="1" dirty="0"/>
              <a:t>Home</a:t>
            </a:r>
            <a:r>
              <a:rPr lang="en-US" dirty="0"/>
              <a:t> folder for views that will be rendered from view components that the </a:t>
            </a:r>
            <a:r>
              <a:rPr lang="en-US" i="1" dirty="0" err="1"/>
              <a:t>HomeController</a:t>
            </a:r>
            <a:r>
              <a:rPr lang="en-US" dirty="0"/>
              <a:t> uses. </a:t>
            </a:r>
          </a:p>
          <a:p>
            <a:r>
              <a:rPr lang="en-US" dirty="0"/>
              <a:t>Inside of there, we need </a:t>
            </a:r>
            <a:r>
              <a:rPr lang="en-US" b="1" dirty="0"/>
              <a:t>a folder for each view component</a:t>
            </a:r>
            <a:r>
              <a:rPr lang="en-US" dirty="0"/>
              <a:t>. Since our view component is named </a:t>
            </a:r>
            <a:r>
              <a:rPr lang="en-US" i="1" dirty="0"/>
              <a:t>Greeting</a:t>
            </a:r>
            <a:r>
              <a:rPr lang="en-US" dirty="0"/>
              <a:t>, we will also call this folder </a:t>
            </a:r>
            <a:r>
              <a:rPr lang="en-US" i="1" dirty="0"/>
              <a:t>Greeting</a:t>
            </a:r>
            <a:r>
              <a:rPr lang="en-US" dirty="0"/>
              <a:t>. </a:t>
            </a:r>
          </a:p>
          <a:p>
            <a:r>
              <a:rPr lang="en-US" dirty="0"/>
              <a:t>We explicitly said that we wanted to render a default view, or the name of the view is </a:t>
            </a:r>
            <a:r>
              <a:rPr lang="en-US" i="1" dirty="0"/>
              <a:t>Default</a:t>
            </a:r>
            <a:r>
              <a:rPr lang="en-US" dirty="0"/>
              <a:t>, so we create a new MVC View Page that is called </a:t>
            </a:r>
            <a:r>
              <a:rPr lang="en-US" i="1" dirty="0"/>
              <a:t>Default</a:t>
            </a:r>
            <a:r>
              <a:rPr lang="en-US" dirty="0"/>
              <a:t>. </a:t>
            </a:r>
          </a:p>
          <a:p>
            <a:r>
              <a:rPr lang="en-US" dirty="0"/>
              <a:t>This can be a very simple view. All we need to do is declare our model. It's of type </a:t>
            </a:r>
            <a:r>
              <a:rPr lang="en-US" i="1" dirty="0"/>
              <a:t>String</a:t>
            </a:r>
            <a:r>
              <a:rPr lang="en-US" dirty="0"/>
              <a:t>. </a:t>
            </a:r>
          </a:p>
          <a:p>
            <a:r>
              <a:rPr lang="en-US" dirty="0"/>
              <a:t>And inside of a </a:t>
            </a:r>
            <a:r>
              <a:rPr lang="en-US" i="1" dirty="0"/>
              <a:t>section</a:t>
            </a:r>
            <a:r>
              <a:rPr lang="en-US" dirty="0"/>
              <a:t>, we render in small print the model value. </a:t>
            </a:r>
          </a:p>
          <a:p>
            <a:endParaRPr lang="en-US" dirty="0"/>
          </a:p>
          <a:p>
            <a:r>
              <a:rPr lang="en-US" dirty="0"/>
              <a:t>We save all our files, come back to the browser and refresh. </a:t>
            </a:r>
          </a:p>
          <a:p>
            <a:r>
              <a:rPr lang="en-US" dirty="0"/>
              <a:t>We have our message in slightly smaller print, but that message should now appear on every page of the application because it's rendered from a view component using </a:t>
            </a:r>
            <a:r>
              <a:rPr lang="en-US" i="1" dirty="0" err="1"/>
              <a:t>Component.Invoke</a:t>
            </a:r>
            <a:r>
              <a:rPr lang="en-US" i="1" dirty="0"/>
              <a:t> </a:t>
            </a:r>
            <a:r>
              <a:rPr lang="en-US" dirty="0"/>
              <a:t>from our </a:t>
            </a:r>
            <a:r>
              <a:rPr lang="en-US" i="1" dirty="0"/>
              <a:t>Layout</a:t>
            </a:r>
            <a:r>
              <a:rPr lang="en-US" dirty="0"/>
              <a:t> page. </a:t>
            </a:r>
          </a:p>
          <a:p>
            <a:r>
              <a:rPr lang="en-US" dirty="0"/>
              <a:t>A view component is a very robust abstraction. </a:t>
            </a:r>
          </a:p>
          <a:p>
            <a:r>
              <a:rPr lang="en-US" dirty="0"/>
              <a:t>We could inject </a:t>
            </a:r>
            <a:r>
              <a:rPr lang="en-US" i="1" dirty="0" err="1"/>
              <a:t>IRestaurantData</a:t>
            </a:r>
            <a:r>
              <a:rPr lang="en-US" dirty="0"/>
              <a:t> into the view component, and it could retrieve restaurant information if it needed to. It gets to build its own model and render its own partial view.</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3794966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236515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Layout</a:t>
            </a:r>
            <a:r>
              <a:rPr lang="nl-BE" u="sng" dirty="0"/>
              <a:t> Views</a:t>
            </a:r>
          </a:p>
          <a:p>
            <a:endParaRPr lang="nl-BE" dirty="0"/>
          </a:p>
          <a:p>
            <a:r>
              <a:rPr lang="nl-BE" sz="1200" kern="1200" dirty="0">
                <a:solidFill>
                  <a:schemeClr val="tx1"/>
                </a:solidFill>
                <a:effectLst/>
                <a:latin typeface="+mn-lt"/>
                <a:ea typeface="+mn-ea"/>
                <a:cs typeface="+mn-cs"/>
              </a:rPr>
              <a:t>Most websites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pages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present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common </a:t>
            </a:r>
            <a:r>
              <a:rPr lang="nl-BE" sz="1200" kern="1200" dirty="0" err="1">
                <a:solidFill>
                  <a:schemeClr val="tx1"/>
                </a:solidFill>
                <a:effectLst/>
                <a:latin typeface="+mn-lt"/>
                <a:ea typeface="+mn-ea"/>
                <a:cs typeface="+mn-cs"/>
              </a:rPr>
              <a:t>elements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have a top area on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display a logo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navigational</a:t>
            </a:r>
            <a:r>
              <a:rPr lang="nl-BE" sz="1200" kern="1200" dirty="0">
                <a:solidFill>
                  <a:schemeClr val="tx1"/>
                </a:solidFill>
                <a:effectLst/>
                <a:latin typeface="+mn-lt"/>
                <a:ea typeface="+mn-ea"/>
                <a:cs typeface="+mn-cs"/>
              </a:rPr>
              <a:t> menu. </a:t>
            </a:r>
          </a:p>
          <a:p>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sidebar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links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probably</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footer</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small print. </a:t>
            </a:r>
          </a:p>
          <a:p>
            <a:r>
              <a:rPr lang="nl-BE" sz="1200" kern="1200" dirty="0">
                <a:solidFill>
                  <a:schemeClr val="tx1"/>
                </a:solidFill>
                <a:effectLst/>
                <a:latin typeface="+mn-lt"/>
                <a:ea typeface="+mn-ea"/>
                <a:cs typeface="+mn-cs"/>
              </a:rPr>
              <a:t>Every page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these common pieces, but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duplicate</a:t>
            </a:r>
            <a:r>
              <a:rPr lang="nl-BE" sz="1200" kern="1200" dirty="0">
                <a:solidFill>
                  <a:schemeClr val="tx1"/>
                </a:solidFill>
                <a:effectLst/>
                <a:latin typeface="+mn-lt"/>
                <a:ea typeface="+mn-ea"/>
                <a:cs typeface="+mn-cs"/>
              </a:rPr>
              <a:t> these pieces in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Layout</a:t>
            </a:r>
            <a:r>
              <a:rPr lang="nl-BE" sz="1200" b="1" kern="1200" dirty="0">
                <a:solidFill>
                  <a:schemeClr val="tx1"/>
                </a:solidFill>
                <a:effectLst/>
                <a:latin typeface="+mn-lt"/>
                <a:ea typeface="+mn-ea"/>
                <a:cs typeface="+mn-cs"/>
              </a:rPr>
              <a:t> views </a:t>
            </a:r>
            <a:r>
              <a:rPr lang="nl-BE" sz="1200" kern="1200" dirty="0">
                <a:solidFill>
                  <a:schemeClr val="tx1"/>
                </a:solidFill>
                <a:effectLst/>
                <a:latin typeface="+mn-lt"/>
                <a:ea typeface="+mn-ea"/>
                <a:cs typeface="+mn-cs"/>
              </a:rPr>
              <a:t>are </a:t>
            </a:r>
            <a:r>
              <a:rPr lang="nl-BE" sz="1200" kern="1200" dirty="0" err="1">
                <a:solidFill>
                  <a:schemeClr val="tx1"/>
                </a:solidFill>
                <a:effectLst/>
                <a:latin typeface="+mn-lt"/>
                <a:ea typeface="+mn-ea"/>
                <a:cs typeface="+mn-cs"/>
              </a:rPr>
              <a:t>helpful</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is a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cshtml</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extension,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name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whatever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like.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name of _</a:t>
            </a:r>
            <a:r>
              <a:rPr lang="nl-BE" sz="1200" kern="1200" dirty="0" err="1">
                <a:solidFill>
                  <a:schemeClr val="tx1"/>
                </a:solidFill>
                <a:effectLst/>
                <a:latin typeface="+mn-lt"/>
                <a:ea typeface="+mn-ea"/>
                <a:cs typeface="+mn-cs"/>
              </a:rPr>
              <a:t>Layout.cshtml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common name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leading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underscore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convention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developers</a:t>
            </a:r>
            <a:r>
              <a:rPr lang="nl-BE" sz="1200" kern="1200" dirty="0">
                <a:solidFill>
                  <a:schemeClr val="tx1"/>
                </a:solidFill>
                <a:effectLst/>
                <a:latin typeface="+mn-lt"/>
                <a:ea typeface="+mn-ea"/>
                <a:cs typeface="+mn-cs"/>
              </a:rPr>
              <a:t> follow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identify</a:t>
            </a:r>
            <a:r>
              <a:rPr lang="nl-BE" sz="1200" kern="1200" dirty="0">
                <a:solidFill>
                  <a:schemeClr val="tx1"/>
                </a:solidFill>
                <a:effectLst/>
                <a:latin typeface="+mn-lt"/>
                <a:ea typeface="+mn-ea"/>
                <a:cs typeface="+mn-cs"/>
              </a:rPr>
              <a:t> a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as a view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controller action.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 special kind of view.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have a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controller views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Index</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home page.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Layout</a:t>
            </a:r>
            <a:r>
              <a:rPr lang="nl-BE" sz="1200" kern="1200" dirty="0">
                <a:solidFill>
                  <a:schemeClr val="tx1"/>
                </a:solidFill>
                <a:effectLst/>
                <a:latin typeface="+mn-lt"/>
                <a:ea typeface="+mn-ea"/>
                <a:cs typeface="+mn-cs"/>
              </a:rPr>
              <a:t> view approach means </a:t>
            </a:r>
            <a:r>
              <a:rPr lang="nl-BE" sz="1200" i="1" kern="1200" dirty="0" err="1">
                <a:solidFill>
                  <a:schemeClr val="tx1"/>
                </a:solidFill>
                <a:effectLst/>
                <a:latin typeface="+mn-lt"/>
                <a:ea typeface="+mn-ea"/>
                <a:cs typeface="+mn-cs"/>
              </a:rPr>
              <a:t>Index.cshtml</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logo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top level </a:t>
            </a:r>
            <a:r>
              <a:rPr lang="nl-BE" sz="1200" kern="1200" dirty="0" err="1">
                <a:solidFill>
                  <a:schemeClr val="tx1"/>
                </a:solidFill>
                <a:effectLst/>
                <a:latin typeface="+mn-lt"/>
                <a:ea typeface="+mn-ea"/>
                <a:cs typeface="+mn-cs"/>
              </a:rPr>
              <a:t>navigation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i="1" u="sng" kern="1200" dirty="0">
                <a:solidFill>
                  <a:schemeClr val="tx1"/>
                </a:solidFill>
                <a:effectLst/>
                <a:latin typeface="+mn-lt"/>
                <a:ea typeface="+mn-ea"/>
                <a:cs typeface="+mn-cs"/>
              </a:rPr>
              <a:t>Index view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content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controller action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Layout</a:t>
            </a:r>
            <a:r>
              <a:rPr lang="nl-BE" sz="1200" i="1" kern="1200" dirty="0">
                <a:solidFill>
                  <a:schemeClr val="tx1"/>
                </a:solidFill>
                <a:effectLst/>
                <a:latin typeface="+mn-lt"/>
                <a:ea typeface="+mn-ea"/>
                <a:cs typeface="+mn-cs"/>
              </a:rPr>
              <a:t> view </a:t>
            </a:r>
            <a:r>
              <a:rPr lang="nl-BE" sz="1200" kern="1200" dirty="0">
                <a:solidFill>
                  <a:schemeClr val="tx1"/>
                </a:solidFill>
                <a:effectLst/>
                <a:latin typeface="+mn-lt"/>
                <a:ea typeface="+mn-ea"/>
                <a:cs typeface="+mn-cs"/>
              </a:rPr>
              <a:t>takes care of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else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out.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329729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Layout Views</a:t>
            </a:r>
          </a:p>
          <a:p>
            <a:endParaRPr lang="en-US" dirty="0"/>
          </a:p>
          <a:p>
            <a:r>
              <a:rPr lang="en-US" dirty="0"/>
              <a:t>Inside of the application, we have three views that are rendered by the </a:t>
            </a:r>
            <a:r>
              <a:rPr lang="en-US" i="1" dirty="0" err="1"/>
              <a:t>HomeController</a:t>
            </a:r>
            <a:r>
              <a:rPr lang="en-US" dirty="0"/>
              <a:t>, so they are in the </a:t>
            </a:r>
            <a:r>
              <a:rPr lang="en-US" i="1" dirty="0"/>
              <a:t>Home</a:t>
            </a:r>
            <a:r>
              <a:rPr lang="en-US" dirty="0"/>
              <a:t> folder. </a:t>
            </a:r>
          </a:p>
          <a:p>
            <a:r>
              <a:rPr lang="en-US" dirty="0"/>
              <a:t>They all contain some amount of duplicate markup. They all have an opening HTML tag and a head tag and a body tag. </a:t>
            </a:r>
          </a:p>
          <a:p>
            <a:r>
              <a:rPr lang="en-US" dirty="0"/>
              <a:t>Even though we don't have a navigational menu in this application, chances are in a real application we would want to have one. We don't want to duplicate that markup in every view. We would want to create a </a:t>
            </a:r>
            <a:r>
              <a:rPr lang="en-US" i="1" dirty="0"/>
              <a:t>Layout view</a:t>
            </a:r>
            <a:r>
              <a:rPr lang="en-US" dirty="0"/>
              <a:t>. </a:t>
            </a:r>
          </a:p>
          <a:p>
            <a:endParaRPr lang="en-US" dirty="0"/>
          </a:p>
          <a:p>
            <a:r>
              <a:rPr lang="en-US" dirty="0"/>
              <a:t>We will add the </a:t>
            </a:r>
            <a:r>
              <a:rPr lang="en-US" b="1" dirty="0"/>
              <a:t>Layout view </a:t>
            </a:r>
            <a:r>
              <a:rPr lang="en-US" dirty="0"/>
              <a:t>to a new </a:t>
            </a:r>
            <a:r>
              <a:rPr lang="en-US" b="1" dirty="0"/>
              <a:t>folder</a:t>
            </a:r>
            <a:r>
              <a:rPr lang="en-US" dirty="0"/>
              <a:t> named </a:t>
            </a:r>
            <a:r>
              <a:rPr lang="en-US" b="1" dirty="0"/>
              <a:t>Shared</a:t>
            </a:r>
            <a:r>
              <a:rPr lang="en-US" dirty="0"/>
              <a:t>. This is a conventional folder that the MVC framework knows about. </a:t>
            </a:r>
          </a:p>
          <a:p>
            <a:r>
              <a:rPr lang="en-US" dirty="0"/>
              <a:t>It knows that views inside of here might be used by multiple controllers across the application. </a:t>
            </a:r>
          </a:p>
          <a:p>
            <a:r>
              <a:rPr lang="en-US" dirty="0"/>
              <a:t>It's inside of there where we want to add an MVC View Layout Page. The default name is </a:t>
            </a:r>
            <a:r>
              <a:rPr lang="en-US" i="1" dirty="0"/>
              <a:t>_</a:t>
            </a:r>
            <a:r>
              <a:rPr lang="en-US" i="1" dirty="0" err="1"/>
              <a:t>Layout.cshtml</a:t>
            </a:r>
            <a:r>
              <a:rPr lang="en-US" dirty="0"/>
              <a:t>, but you can name a </a:t>
            </a:r>
            <a:r>
              <a:rPr lang="en-US" i="1" dirty="0"/>
              <a:t>Layout view </a:t>
            </a:r>
            <a:r>
              <a:rPr lang="en-US" dirty="0"/>
              <a:t>whatever you want. </a:t>
            </a:r>
          </a:p>
          <a:p>
            <a:r>
              <a:rPr lang="en-US" dirty="0"/>
              <a:t>You can even have multiple different </a:t>
            </a:r>
            <a:r>
              <a:rPr lang="en-US" i="1" dirty="0"/>
              <a:t>Layout views </a:t>
            </a:r>
            <a:r>
              <a:rPr lang="en-US" dirty="0"/>
              <a:t>and choose the </a:t>
            </a:r>
            <a:r>
              <a:rPr lang="en-US" i="1" dirty="0"/>
              <a:t>Layout view </a:t>
            </a:r>
            <a:r>
              <a:rPr lang="en-US" dirty="0"/>
              <a:t>that you want to use at runtime depending on the user or the season. We'll see how to select the </a:t>
            </a:r>
            <a:r>
              <a:rPr lang="en-US" i="1" dirty="0"/>
              <a:t>Layout view </a:t>
            </a:r>
            <a:r>
              <a:rPr lang="en-US" dirty="0"/>
              <a:t>in just a bit. </a:t>
            </a:r>
          </a:p>
          <a:p>
            <a:endParaRPr lang="en-US" dirty="0"/>
          </a:p>
          <a:p>
            <a:r>
              <a:rPr lang="en-US" dirty="0"/>
              <a:t>We click </a:t>
            </a:r>
            <a:r>
              <a:rPr lang="en-US" i="1" dirty="0"/>
              <a:t>Add</a:t>
            </a:r>
            <a:r>
              <a:rPr lang="en-US" dirty="0"/>
              <a:t>, and this is what we will get by default for our new </a:t>
            </a:r>
            <a:r>
              <a:rPr lang="en-US" i="1" dirty="0"/>
              <a:t>Layout view</a:t>
            </a:r>
            <a:r>
              <a:rPr lang="en-US" dirty="0"/>
              <a:t>. We do want the </a:t>
            </a:r>
            <a:r>
              <a:rPr lang="en-US" i="1" dirty="0"/>
              <a:t>Layout view </a:t>
            </a:r>
            <a:r>
              <a:rPr lang="en-US" dirty="0"/>
              <a:t>to be responsible for managing the head and the body. </a:t>
            </a:r>
          </a:p>
          <a:p>
            <a:r>
              <a:rPr lang="en-US" dirty="0"/>
              <a:t>It is a Razor view, so we can still use C# expressions inside. We can still add literal text. We add </a:t>
            </a:r>
            <a:r>
              <a:rPr lang="en-US" i="1" dirty="0" err="1"/>
              <a:t>DateTime.Now</a:t>
            </a:r>
            <a:r>
              <a:rPr lang="en-US" i="1" dirty="0"/>
              <a:t> </a:t>
            </a:r>
            <a:r>
              <a:rPr lang="en-US" dirty="0"/>
              <a:t>in a </a:t>
            </a:r>
            <a:r>
              <a:rPr lang="en-US" i="1" dirty="0"/>
              <a:t>&lt;div&gt;</a:t>
            </a:r>
            <a:r>
              <a:rPr lang="en-US" dirty="0"/>
              <a:t>. </a:t>
            </a:r>
          </a:p>
          <a:p>
            <a:endParaRPr lang="en-US" dirty="0"/>
          </a:p>
          <a:p>
            <a:r>
              <a:rPr lang="en-US" dirty="0"/>
              <a:t>You'll notice two other expressions inside of the Layout view:</a:t>
            </a:r>
          </a:p>
          <a:p>
            <a:pPr marL="171450" indent="-171450">
              <a:buFont typeface="Arial" panose="020B0604020202020204" pitchFamily="34" charset="0"/>
              <a:buChar char="•"/>
            </a:pPr>
            <a:r>
              <a:rPr lang="en-US" dirty="0"/>
              <a:t>The first one is </a:t>
            </a:r>
            <a:r>
              <a:rPr lang="en-US" b="1" i="1" dirty="0" err="1"/>
              <a:t>RenderBody</a:t>
            </a:r>
            <a:r>
              <a:rPr lang="en-US" b="1" i="1" dirty="0"/>
              <a:t>()</a:t>
            </a:r>
            <a:r>
              <a:rPr lang="en-US" dirty="0"/>
              <a:t>. </a:t>
            </a:r>
            <a:br>
              <a:rPr lang="en-US" dirty="0"/>
            </a:br>
            <a:r>
              <a:rPr lang="en-US" dirty="0"/>
              <a:t>When an MVC controller action wants to render the </a:t>
            </a:r>
            <a:r>
              <a:rPr lang="en-US" i="1" dirty="0"/>
              <a:t>Index</a:t>
            </a:r>
            <a:r>
              <a:rPr lang="en-US" dirty="0"/>
              <a:t> view, and there's a layout page involved, the Index view, the HTML it produces, will be placed there where the method call to </a:t>
            </a:r>
            <a:r>
              <a:rPr lang="en-US" i="1" dirty="0" err="1"/>
              <a:t>RenderBody</a:t>
            </a:r>
            <a:r>
              <a:rPr lang="en-US" dirty="0"/>
              <a:t> exists. </a:t>
            </a:r>
            <a:br>
              <a:rPr lang="en-US" i="1" dirty="0"/>
            </a:br>
            <a:r>
              <a:rPr lang="en-US" dirty="0"/>
              <a:t>We can expect all of the content views throughout our application to appear inside of this div where </a:t>
            </a:r>
            <a:r>
              <a:rPr lang="en-US" i="1" dirty="0" err="1"/>
              <a:t>RenderBody</a:t>
            </a:r>
            <a:r>
              <a:rPr lang="en-US" dirty="0"/>
              <a:t> is called. </a:t>
            </a:r>
          </a:p>
          <a:p>
            <a:pPr marL="171450" indent="-171450">
              <a:buFont typeface="Arial" panose="020B0604020202020204" pitchFamily="34" charset="0"/>
              <a:buChar char="•"/>
            </a:pPr>
            <a:r>
              <a:rPr lang="en-US" dirty="0"/>
              <a:t>The other expression inside of this file is </a:t>
            </a:r>
            <a:r>
              <a:rPr lang="en-US" b="0" i="1" dirty="0" err="1"/>
              <a:t>ViewBag.Title</a:t>
            </a:r>
            <a:r>
              <a:rPr lang="en-US" dirty="0"/>
              <a:t>. </a:t>
            </a:r>
            <a:br>
              <a:rPr lang="en-US" b="1" dirty="0"/>
            </a:br>
            <a:r>
              <a:rPr lang="en-US" b="1" i="1" dirty="0" err="1"/>
              <a:t>ViewBag</a:t>
            </a:r>
            <a:r>
              <a:rPr lang="en-US" dirty="0"/>
              <a:t> is a data structure that you can add any property and any data that you want to into the </a:t>
            </a:r>
            <a:r>
              <a:rPr lang="en-US" i="1" dirty="0" err="1"/>
              <a:t>ViewBag</a:t>
            </a:r>
            <a:r>
              <a:rPr lang="en-US" dirty="0"/>
              <a:t>. </a:t>
            </a:r>
            <a:br>
              <a:rPr lang="en-US" dirty="0"/>
            </a:br>
            <a:r>
              <a:rPr lang="en-US" dirty="0"/>
              <a:t>We could add a </a:t>
            </a:r>
            <a:r>
              <a:rPr lang="en-US" i="1" dirty="0" err="1"/>
              <a:t>ViewBag.Title</a:t>
            </a:r>
            <a:r>
              <a:rPr lang="en-US" dirty="0"/>
              <a:t>. </a:t>
            </a:r>
            <a:br>
              <a:rPr lang="en-US" dirty="0"/>
            </a:br>
            <a:r>
              <a:rPr lang="en-US" dirty="0"/>
              <a:t>We could add a </a:t>
            </a:r>
            <a:r>
              <a:rPr lang="en-US" i="1" dirty="0" err="1"/>
              <a:t>ViewBag.CurrentDate</a:t>
            </a:r>
            <a:r>
              <a:rPr lang="en-US" dirty="0"/>
              <a:t>. </a:t>
            </a:r>
            <a:br>
              <a:rPr lang="en-US" dirty="0"/>
            </a:br>
            <a:r>
              <a:rPr lang="en-US" dirty="0"/>
              <a:t>We could have any properties that we want on the </a:t>
            </a:r>
            <a:r>
              <a:rPr lang="en-US" i="1" dirty="0" err="1"/>
              <a:t>ViewBag</a:t>
            </a:r>
            <a:r>
              <a:rPr lang="en-US" i="1" dirty="0"/>
              <a:t>-</a:t>
            </a:r>
            <a:r>
              <a:rPr lang="en-US" dirty="0"/>
              <a:t>-we'll see how to set one in just a moment--because the expectation is that individual views like </a:t>
            </a:r>
            <a:r>
              <a:rPr lang="en-US" i="1" dirty="0" err="1"/>
              <a:t>Index.cshtml</a:t>
            </a:r>
            <a:r>
              <a:rPr lang="en-US" dirty="0"/>
              <a:t> and </a:t>
            </a:r>
            <a:r>
              <a:rPr lang="en-US" i="1" dirty="0" err="1"/>
              <a:t>Details.cshtml</a:t>
            </a:r>
            <a:r>
              <a:rPr lang="en-US" dirty="0"/>
              <a:t>, they will set a </a:t>
            </a:r>
            <a:r>
              <a:rPr lang="en-US" i="1" dirty="0"/>
              <a:t>Title</a:t>
            </a:r>
            <a:r>
              <a:rPr lang="en-US" dirty="0"/>
              <a:t> property on the </a:t>
            </a:r>
            <a:r>
              <a:rPr lang="en-US" i="1" dirty="0" err="1"/>
              <a:t>ViewBag</a:t>
            </a:r>
            <a:r>
              <a:rPr lang="en-US" dirty="0"/>
              <a:t>. </a:t>
            </a:r>
            <a:br>
              <a:rPr lang="en-US" dirty="0"/>
            </a:br>
            <a:r>
              <a:rPr lang="en-US" dirty="0"/>
              <a:t>This is because the </a:t>
            </a:r>
            <a:r>
              <a:rPr lang="en-US" i="1" dirty="0"/>
              <a:t>Layout view</a:t>
            </a:r>
            <a:r>
              <a:rPr lang="en-US" dirty="0"/>
              <a:t> is responsible for rendering this title tag. </a:t>
            </a:r>
            <a:br>
              <a:rPr lang="en-US" dirty="0"/>
            </a:br>
            <a:r>
              <a:rPr lang="en-US" dirty="0"/>
              <a:t>But since the Layout view is going to present multiple different content views, it doesn't know what the title should be. </a:t>
            </a:r>
            <a:br>
              <a:rPr lang="en-US" dirty="0"/>
            </a:br>
            <a:r>
              <a:rPr lang="en-US" dirty="0"/>
              <a:t>What the </a:t>
            </a:r>
            <a:r>
              <a:rPr lang="en-US" i="1" dirty="0" err="1"/>
              <a:t>ViewBag</a:t>
            </a:r>
            <a:r>
              <a:rPr lang="en-US" dirty="0"/>
              <a:t> allows us to do is pass along some information from our content view like </a:t>
            </a:r>
            <a:r>
              <a:rPr lang="en-US" i="1" dirty="0" err="1"/>
              <a:t>Index.cshtml</a:t>
            </a:r>
            <a:r>
              <a:rPr lang="en-US" dirty="0"/>
              <a:t>, pass that information along into the </a:t>
            </a:r>
            <a:r>
              <a:rPr lang="en-US" i="1" dirty="0"/>
              <a:t>Layout view </a:t>
            </a:r>
            <a:r>
              <a:rPr lang="en-US" dirty="0"/>
              <a:t>so our title element has the proper text inside of it. </a:t>
            </a:r>
          </a:p>
          <a:p>
            <a:pPr marL="171450" indent="-171450">
              <a:buFont typeface="Arial" panose="020B0604020202020204" pitchFamily="34" charset="0"/>
              <a:buChar char="•"/>
            </a:pPr>
            <a:r>
              <a:rPr lang="en-US" dirty="0"/>
              <a:t>There's one more expression that is quite commonly used inside of a </a:t>
            </a:r>
            <a:r>
              <a:rPr lang="en-US" i="1" dirty="0"/>
              <a:t>Layout view</a:t>
            </a:r>
            <a:r>
              <a:rPr lang="en-US" dirty="0"/>
              <a:t>. </a:t>
            </a:r>
            <a:br>
              <a:rPr lang="en-US" dirty="0"/>
            </a:br>
            <a:r>
              <a:rPr lang="en-US" dirty="0"/>
              <a:t>We create a footer element at the bottom of the page. </a:t>
            </a:r>
            <a:br>
              <a:rPr lang="en-US" dirty="0"/>
            </a:br>
            <a:r>
              <a:rPr lang="en-US" dirty="0"/>
              <a:t>That is </a:t>
            </a:r>
            <a:r>
              <a:rPr lang="en-US" b="1" i="1" dirty="0" err="1"/>
              <a:t>RenderSection</a:t>
            </a:r>
            <a:r>
              <a:rPr lang="en-US" dirty="0"/>
              <a:t>. </a:t>
            </a:r>
            <a:br>
              <a:rPr lang="en-US" dirty="0"/>
            </a:br>
            <a:r>
              <a:rPr lang="en-US" i="1" dirty="0" err="1"/>
              <a:t>RenderSection</a:t>
            </a:r>
            <a:r>
              <a:rPr lang="en-US" dirty="0"/>
              <a:t> is useful when a content view like </a:t>
            </a:r>
            <a:r>
              <a:rPr lang="en-US" i="1" dirty="0" err="1"/>
              <a:t>Index.cshtml</a:t>
            </a:r>
            <a:r>
              <a:rPr lang="en-US" i="1" dirty="0"/>
              <a:t> </a:t>
            </a:r>
            <a:r>
              <a:rPr lang="en-US" dirty="0"/>
              <a:t>might need to output markup into different places in the </a:t>
            </a:r>
            <a:r>
              <a:rPr lang="en-US" i="1" dirty="0"/>
              <a:t>Layout view</a:t>
            </a:r>
            <a:r>
              <a:rPr lang="en-US" dirty="0"/>
              <a:t>. </a:t>
            </a:r>
            <a:br>
              <a:rPr lang="en-US" dirty="0"/>
            </a:br>
            <a:r>
              <a:rPr lang="en-US" dirty="0"/>
              <a:t>By default everything that </a:t>
            </a:r>
            <a:r>
              <a:rPr lang="en-US" i="1" dirty="0" err="1"/>
              <a:t>Index.cshtml</a:t>
            </a:r>
            <a:r>
              <a:rPr lang="en-US" i="1" dirty="0"/>
              <a:t> </a:t>
            </a:r>
            <a:r>
              <a:rPr lang="en-US" dirty="0"/>
              <a:t>produces will go where </a:t>
            </a:r>
            <a:r>
              <a:rPr lang="en-US" i="1" dirty="0" err="1"/>
              <a:t>RenderBody</a:t>
            </a:r>
            <a:r>
              <a:rPr lang="en-US" dirty="0"/>
              <a:t> appears. </a:t>
            </a:r>
            <a:br>
              <a:rPr lang="en-US" dirty="0"/>
            </a:br>
            <a:r>
              <a:rPr lang="en-US" dirty="0"/>
              <a:t>From </a:t>
            </a:r>
            <a:r>
              <a:rPr lang="en-US" i="1" dirty="0" err="1"/>
              <a:t>Index.cshtml</a:t>
            </a:r>
            <a:r>
              <a:rPr lang="en-US" dirty="0"/>
              <a:t>, we can also have named sections, and </a:t>
            </a:r>
            <a:r>
              <a:rPr lang="en-US" i="1" dirty="0" err="1"/>
              <a:t>Index.cshtml</a:t>
            </a:r>
            <a:r>
              <a:rPr lang="en-US" i="1" dirty="0"/>
              <a:t> </a:t>
            </a:r>
            <a:r>
              <a:rPr lang="en-US" dirty="0"/>
              <a:t>has the ability to render HTML into the section called footer, and it's up to the </a:t>
            </a:r>
            <a:r>
              <a:rPr lang="en-US" i="1" dirty="0"/>
              <a:t>Layout view </a:t>
            </a:r>
            <a:r>
              <a:rPr lang="en-US" dirty="0"/>
              <a:t>to place that into the page at the correct location. </a:t>
            </a:r>
            <a:br>
              <a:rPr lang="en-US" dirty="0"/>
            </a:br>
            <a:r>
              <a:rPr lang="en-US" dirty="0"/>
              <a:t>With our call to </a:t>
            </a:r>
            <a:r>
              <a:rPr lang="en-US" i="1" dirty="0" err="1"/>
              <a:t>RenderSection</a:t>
            </a:r>
            <a:r>
              <a:rPr lang="en-US" dirty="0"/>
              <a:t>, if a specific view wants to render a footer section, it will go to the bottom of the page inside of a footer element. </a:t>
            </a:r>
            <a:br>
              <a:rPr lang="en-US" dirty="0"/>
            </a:br>
            <a:r>
              <a:rPr lang="en-US" dirty="0"/>
              <a:t>Notice the second parameter to </a:t>
            </a:r>
            <a:r>
              <a:rPr lang="en-US" i="1" dirty="0" err="1"/>
              <a:t>RenderSection</a:t>
            </a:r>
            <a:r>
              <a:rPr lang="en-US" dirty="0"/>
              <a:t> is a required flat. </a:t>
            </a:r>
            <a:br>
              <a:rPr lang="en-US" dirty="0"/>
            </a:br>
            <a:r>
              <a:rPr lang="en-US" dirty="0"/>
              <a:t>By default, this section is required, meaning every view we create will need to render a footer section. </a:t>
            </a:r>
            <a:br>
              <a:rPr lang="en-US" dirty="0"/>
            </a:br>
            <a:r>
              <a:rPr lang="en-US" dirty="0"/>
              <a:t>If we want this to be optional, we can pass in a </a:t>
            </a:r>
            <a:r>
              <a:rPr lang="en-US" i="1" dirty="0"/>
              <a:t>false</a:t>
            </a:r>
            <a:r>
              <a:rPr lang="en-US" dirty="0"/>
              <a:t> flag. If that view doesn't have a section, then we won't have anything inside of our footer element.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Save </a:t>
            </a:r>
            <a:r>
              <a:rPr lang="en-US" i="1" dirty="0" err="1"/>
              <a:t>Layout.cshtml</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97763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Layout Views</a:t>
            </a:r>
          </a:p>
          <a:p>
            <a:endParaRPr lang="en-US" dirty="0"/>
          </a:p>
          <a:p>
            <a:r>
              <a:rPr lang="en-US" dirty="0"/>
              <a:t>Let’s see how we can get this working in our </a:t>
            </a:r>
            <a:r>
              <a:rPr lang="en-US" i="1" dirty="0"/>
              <a:t>Index</a:t>
            </a:r>
            <a:r>
              <a:rPr lang="en-US" dirty="0"/>
              <a:t> view. </a:t>
            </a:r>
          </a:p>
          <a:p>
            <a:r>
              <a:rPr lang="en-US" dirty="0"/>
              <a:t>The first thing we'll do is remove the markup that we no longer need inside of the </a:t>
            </a:r>
            <a:r>
              <a:rPr lang="en-US" i="1" dirty="0"/>
              <a:t>Index</a:t>
            </a:r>
            <a:r>
              <a:rPr lang="en-US" dirty="0"/>
              <a:t> view. </a:t>
            </a:r>
          </a:p>
          <a:p>
            <a:r>
              <a:rPr lang="en-US" dirty="0"/>
              <a:t>We can remove things like the </a:t>
            </a:r>
            <a:r>
              <a:rPr lang="en-US" i="1" dirty="0"/>
              <a:t>HTML</a:t>
            </a:r>
            <a:r>
              <a:rPr lang="en-US" dirty="0"/>
              <a:t> tag and the </a:t>
            </a:r>
            <a:r>
              <a:rPr lang="en-US" i="1" dirty="0"/>
              <a:t>head</a:t>
            </a:r>
            <a:r>
              <a:rPr lang="en-US" dirty="0"/>
              <a:t> tag. </a:t>
            </a:r>
          </a:p>
          <a:p>
            <a:r>
              <a:rPr lang="en-US" dirty="0"/>
              <a:t>We'll have to come back and remember to set the title later though. </a:t>
            </a:r>
          </a:p>
          <a:p>
            <a:r>
              <a:rPr lang="en-US" dirty="0"/>
              <a:t>We do that with a </a:t>
            </a:r>
            <a:r>
              <a:rPr lang="en-US" i="1" dirty="0" err="1"/>
              <a:t>ViewBag</a:t>
            </a:r>
            <a:r>
              <a:rPr lang="en-US" dirty="0"/>
              <a:t>. </a:t>
            </a:r>
          </a:p>
          <a:p>
            <a:r>
              <a:rPr lang="en-US" dirty="0"/>
              <a:t>We also don't need the opening body element or the closing tags. </a:t>
            </a:r>
          </a:p>
          <a:p>
            <a:r>
              <a:rPr lang="en-US" dirty="0"/>
              <a:t>We hit </a:t>
            </a:r>
            <a:r>
              <a:rPr lang="en-US" dirty="0" err="1"/>
              <a:t>Ctrl+K</a:t>
            </a:r>
            <a:r>
              <a:rPr lang="en-US" dirty="0"/>
              <a:t>, </a:t>
            </a:r>
            <a:r>
              <a:rPr lang="en-US" dirty="0" err="1"/>
              <a:t>Ctrl+D</a:t>
            </a:r>
            <a:r>
              <a:rPr lang="en-US" dirty="0"/>
              <a:t> in Visual Studio, that will apply some formatting and get rid of the indentations that we don't need. </a:t>
            </a:r>
          </a:p>
          <a:p>
            <a:endParaRPr lang="en-US" dirty="0"/>
          </a:p>
          <a:p>
            <a:r>
              <a:rPr lang="en-US" dirty="0"/>
              <a:t>Now we are down to the essence. </a:t>
            </a:r>
          </a:p>
          <a:p>
            <a:r>
              <a:rPr lang="en-US" dirty="0"/>
              <a:t>We are only rendering from </a:t>
            </a:r>
            <a:r>
              <a:rPr lang="en-US" i="1" dirty="0" err="1"/>
              <a:t>Index.cshtml</a:t>
            </a:r>
            <a:r>
              <a:rPr lang="en-US" dirty="0"/>
              <a:t>, that content that is specific to the home page. </a:t>
            </a:r>
          </a:p>
          <a:p>
            <a:r>
              <a:rPr lang="en-US" dirty="0"/>
              <a:t>We still need to do two things. We need to tell the MVC framework that we want to use that </a:t>
            </a:r>
            <a:r>
              <a:rPr lang="en-US" i="1" dirty="0"/>
              <a:t>Layout view </a:t>
            </a:r>
            <a:r>
              <a:rPr lang="en-US" dirty="0"/>
              <a:t>from this view, and we need to set the appropriate title by adding some information into the </a:t>
            </a:r>
            <a:r>
              <a:rPr lang="en-US" i="1" dirty="0" err="1"/>
              <a:t>ViewBag</a:t>
            </a:r>
            <a:r>
              <a:rPr lang="en-US" dirty="0"/>
              <a:t>. </a:t>
            </a:r>
          </a:p>
          <a:p>
            <a:r>
              <a:rPr lang="en-US" dirty="0"/>
              <a:t>We will do both of these things by creating a block of C# code. When we use the expression </a:t>
            </a:r>
            <a:r>
              <a:rPr lang="en-US" i="1" dirty="0"/>
              <a:t>@</a:t>
            </a:r>
            <a:r>
              <a:rPr lang="en-US" i="1" dirty="0" err="1"/>
              <a:t>restaurant.Name</a:t>
            </a:r>
            <a:r>
              <a:rPr lang="en-US" dirty="0"/>
              <a:t>, the Razor view engine knows that we have this C# expression that should be evaluated, and the result of that expression should just be placed into the HTML. </a:t>
            </a:r>
          </a:p>
          <a:p>
            <a:r>
              <a:rPr lang="en-US" dirty="0"/>
              <a:t>But when we start using curly braces, we have a block of C# code. It's not going to output anything into our page, but it does give us the ability to execute code and change our environment and give the view engine some instructions. </a:t>
            </a:r>
          </a:p>
          <a:p>
            <a:endParaRPr lang="en-US" dirty="0"/>
          </a:p>
          <a:p>
            <a:r>
              <a:rPr lang="en-US" dirty="0"/>
              <a:t>For example, one thing we can do is tell the </a:t>
            </a:r>
            <a:r>
              <a:rPr lang="en-US" i="1" dirty="0" err="1"/>
              <a:t>ViewBag</a:t>
            </a:r>
            <a:r>
              <a:rPr lang="en-US" dirty="0"/>
              <a:t> that it should have a new </a:t>
            </a:r>
            <a:r>
              <a:rPr lang="en-US" i="1" dirty="0"/>
              <a:t>Title</a:t>
            </a:r>
            <a:r>
              <a:rPr lang="en-US" dirty="0"/>
              <a:t> property, and that title should be </a:t>
            </a:r>
            <a:r>
              <a:rPr lang="en-US" i="1" dirty="0"/>
              <a:t>Home</a:t>
            </a:r>
            <a:r>
              <a:rPr lang="en-US" dirty="0"/>
              <a:t>. </a:t>
            </a:r>
          </a:p>
          <a:p>
            <a:r>
              <a:rPr lang="en-US" dirty="0"/>
              <a:t>When we’re inside of a block of code like this, the normal C# rules apply. We have to start using semicolons in the appropriate location. </a:t>
            </a:r>
          </a:p>
          <a:p>
            <a:endParaRPr lang="en-US" dirty="0"/>
          </a:p>
          <a:p>
            <a:r>
              <a:rPr lang="en-US" dirty="0"/>
              <a:t>The other thing we can do is tell the MVC framework about the </a:t>
            </a:r>
            <a:r>
              <a:rPr lang="en-US" i="1" dirty="0"/>
              <a:t>Layout view </a:t>
            </a:r>
            <a:r>
              <a:rPr lang="en-US" dirty="0"/>
              <a:t>that we want to use. </a:t>
            </a:r>
          </a:p>
          <a:p>
            <a:r>
              <a:rPr lang="en-US" i="1" dirty="0"/>
              <a:t>Layout</a:t>
            </a:r>
            <a:r>
              <a:rPr lang="en-US" dirty="0"/>
              <a:t> and </a:t>
            </a:r>
            <a:r>
              <a:rPr lang="en-US" i="1" dirty="0" err="1"/>
              <a:t>ViewBag</a:t>
            </a:r>
            <a:r>
              <a:rPr lang="en-US" dirty="0"/>
              <a:t>, those are both properties that we inherit when we’re inside of a Razor view. </a:t>
            </a:r>
          </a:p>
          <a:p>
            <a:r>
              <a:rPr lang="en-US" dirty="0"/>
              <a:t>We need to explicitly set the layout that we’re going to use. </a:t>
            </a:r>
          </a:p>
          <a:p>
            <a:r>
              <a:rPr lang="en-US" dirty="0"/>
              <a:t>Unlike other view conventions, we need to provide an explicit path to the </a:t>
            </a:r>
            <a:r>
              <a:rPr lang="en-US" i="1" dirty="0"/>
              <a:t>Layout view</a:t>
            </a:r>
            <a:r>
              <a:rPr lang="en-US" dirty="0"/>
              <a:t>. </a:t>
            </a:r>
          </a:p>
          <a:p>
            <a:r>
              <a:rPr lang="en-US" dirty="0"/>
              <a:t>So we’re going to use a tilde. That tells the framework to go to the root of the project, then go into the </a:t>
            </a:r>
            <a:r>
              <a:rPr lang="en-US" i="1" dirty="0"/>
              <a:t>Views</a:t>
            </a:r>
            <a:r>
              <a:rPr lang="en-US" dirty="0"/>
              <a:t> folder, then go to the </a:t>
            </a:r>
            <a:r>
              <a:rPr lang="en-US" i="1" dirty="0"/>
              <a:t>Shared</a:t>
            </a:r>
            <a:r>
              <a:rPr lang="en-US" dirty="0"/>
              <a:t> folder, and then use the file </a:t>
            </a:r>
            <a:r>
              <a:rPr lang="en-US" i="1" dirty="0"/>
              <a:t>_</a:t>
            </a:r>
            <a:r>
              <a:rPr lang="en-US" i="1" dirty="0" err="1"/>
              <a:t>Layout.cshtml</a:t>
            </a:r>
            <a:r>
              <a:rPr lang="en-US" dirty="0"/>
              <a:t>. </a:t>
            </a:r>
          </a:p>
          <a:p>
            <a:r>
              <a:rPr lang="en-US" dirty="0"/>
              <a:t>Obviously, this is a place where you could apply some logic and perhaps dynamically determine which Layout view that you want to use. </a:t>
            </a:r>
          </a:p>
          <a:p>
            <a:endParaRPr lang="en-US" dirty="0"/>
          </a:p>
          <a:p>
            <a:r>
              <a:rPr lang="en-US" dirty="0"/>
              <a:t>Save everything and refresh our home page. </a:t>
            </a:r>
          </a:p>
          <a:p>
            <a:r>
              <a:rPr lang="en-US" dirty="0"/>
              <a:t>It's still going to appear mostly the same. </a:t>
            </a:r>
          </a:p>
          <a:p>
            <a:r>
              <a:rPr lang="en-US" dirty="0"/>
              <a:t>We did add one feature, which is to display the date. </a:t>
            </a:r>
          </a:p>
          <a:p>
            <a:r>
              <a:rPr lang="en-US" dirty="0"/>
              <a:t>But now using the Layout view, we don't have as much duplicated HTML throughout our application.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416368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Layout Views</a:t>
            </a:r>
          </a:p>
          <a:p>
            <a:endParaRPr lang="en-US" dirty="0"/>
          </a:p>
          <a:p>
            <a:r>
              <a:rPr lang="en-US" dirty="0"/>
              <a:t>We can easily manage an element that has to appear everywhere like a navigational menu. </a:t>
            </a:r>
          </a:p>
          <a:p>
            <a:endParaRPr lang="en-US" dirty="0"/>
          </a:p>
          <a:p>
            <a:r>
              <a:rPr lang="en-US" dirty="0"/>
              <a:t>Let's go back to the </a:t>
            </a:r>
            <a:r>
              <a:rPr lang="en-US" i="1" dirty="0"/>
              <a:t>Layout view </a:t>
            </a:r>
            <a:r>
              <a:rPr lang="en-US" dirty="0"/>
              <a:t>and remove this </a:t>
            </a:r>
            <a:r>
              <a:rPr lang="en-US" i="1" dirty="0" err="1"/>
              <a:t>DateTime.Now</a:t>
            </a:r>
            <a:r>
              <a:rPr lang="en-US" dirty="0"/>
              <a:t>. </a:t>
            </a:r>
          </a:p>
          <a:p>
            <a:r>
              <a:rPr lang="en-US" dirty="0"/>
              <a:t>That was just a test to make sure we were using the Layout view. </a:t>
            </a:r>
          </a:p>
          <a:p>
            <a:endParaRPr lang="en-US" dirty="0"/>
          </a:p>
          <a:p>
            <a:r>
              <a:rPr lang="en-US" dirty="0"/>
              <a:t>Let's also render a footer section from </a:t>
            </a:r>
            <a:r>
              <a:rPr lang="en-US" i="1" dirty="0" err="1"/>
              <a:t>Index.cshtml</a:t>
            </a:r>
            <a:r>
              <a:rPr lang="en-US" dirty="0"/>
              <a:t>. </a:t>
            </a:r>
          </a:p>
          <a:p>
            <a:r>
              <a:rPr lang="en-US" dirty="0"/>
              <a:t>Instead of displaying this current greeting at the very top, that's something that should appear at the bottom of the page inside of the footer. </a:t>
            </a:r>
          </a:p>
          <a:p>
            <a:r>
              <a:rPr lang="en-US" dirty="0"/>
              <a:t>The way to do this is to use an </a:t>
            </a:r>
            <a:r>
              <a:rPr lang="en-US" b="1" i="1" dirty="0"/>
              <a:t>@section </a:t>
            </a:r>
            <a:r>
              <a:rPr lang="en-US" b="1" i="0" dirty="0"/>
              <a:t>directive</a:t>
            </a:r>
            <a:r>
              <a:rPr lang="en-US" dirty="0"/>
              <a:t>. We give this section a name, so we’re telling Razor that we want to render the greeting inside of the foot section. </a:t>
            </a:r>
          </a:p>
          <a:p>
            <a:r>
              <a:rPr lang="en-US" dirty="0"/>
              <a:t>It's almost like writing a block of code because everything inside of these curly braces will go into that section. </a:t>
            </a:r>
          </a:p>
          <a:p>
            <a:r>
              <a:rPr lang="en-US" dirty="0"/>
              <a:t>Instead of an </a:t>
            </a:r>
            <a:r>
              <a:rPr lang="en-US" i="1" dirty="0"/>
              <a:t>h3</a:t>
            </a:r>
            <a:r>
              <a:rPr lang="en-US" dirty="0"/>
              <a:t>, we use a normal </a:t>
            </a:r>
            <a:r>
              <a:rPr lang="en-US" i="1" dirty="0"/>
              <a:t>div</a:t>
            </a:r>
            <a:r>
              <a:rPr lang="en-US" dirty="0"/>
              <a:t>. </a:t>
            </a:r>
          </a:p>
          <a:p>
            <a:r>
              <a:rPr lang="en-US" dirty="0"/>
              <a:t>Save and run and let's see if the current greeting appears in the right location, and it does. </a:t>
            </a:r>
          </a:p>
          <a:p>
            <a:r>
              <a:rPr lang="en-US" dirty="0"/>
              <a:t>So now that we have a </a:t>
            </a:r>
            <a:r>
              <a:rPr lang="en-US" i="1" dirty="0"/>
              <a:t>Layout view </a:t>
            </a:r>
            <a:r>
              <a:rPr lang="en-US" dirty="0"/>
              <a:t>in place and we know it's working, the next goal would be to fix up the </a:t>
            </a:r>
            <a:r>
              <a:rPr lang="en-US" i="1" dirty="0"/>
              <a:t>Details</a:t>
            </a:r>
            <a:r>
              <a:rPr lang="en-US" dirty="0"/>
              <a:t> view and the </a:t>
            </a:r>
            <a:r>
              <a:rPr lang="en-US" i="1" dirty="0"/>
              <a:t>Create</a:t>
            </a:r>
            <a:r>
              <a:rPr lang="en-US" dirty="0"/>
              <a:t> view that we have to also use this </a:t>
            </a:r>
            <a:r>
              <a:rPr lang="en-US" i="1" dirty="0"/>
              <a:t>Layout</a:t>
            </a:r>
            <a:r>
              <a:rPr lang="en-US" dirty="0"/>
              <a:t> view. </a:t>
            </a:r>
          </a:p>
          <a:p>
            <a:r>
              <a:rPr lang="en-US" dirty="0"/>
              <a:t>Before we do that, let’s see how to avoid specifying the </a:t>
            </a:r>
            <a:r>
              <a:rPr lang="en-US" i="1" dirty="0"/>
              <a:t>Layout</a:t>
            </a:r>
            <a:r>
              <a:rPr lang="en-US" dirty="0"/>
              <a:t> view inside of every single content view.</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266702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_</a:t>
            </a:r>
            <a:r>
              <a:rPr lang="en-US" u="sng" dirty="0" err="1"/>
              <a:t>ViewStart</a:t>
            </a:r>
            <a:endParaRPr lang="en-US" u="sng" dirty="0"/>
          </a:p>
          <a:p>
            <a:endParaRPr lang="en-US" dirty="0"/>
          </a:p>
          <a:p>
            <a:r>
              <a:rPr lang="en-US" dirty="0"/>
              <a:t>The Razor view engine in MVC has a convention where it will look for any file with the name </a:t>
            </a:r>
            <a:r>
              <a:rPr lang="en-US" b="1" i="1" dirty="0"/>
              <a:t>_</a:t>
            </a:r>
            <a:r>
              <a:rPr lang="en-US" b="1" i="1" dirty="0" err="1"/>
              <a:t>ViewStart.cshtml</a:t>
            </a:r>
            <a:r>
              <a:rPr lang="en-US" b="1" i="1" dirty="0"/>
              <a:t> </a:t>
            </a:r>
            <a:r>
              <a:rPr lang="en-US" dirty="0"/>
              <a:t>and </a:t>
            </a:r>
            <a:r>
              <a:rPr lang="en-US" b="1" dirty="0"/>
              <a:t>execute</a:t>
            </a:r>
            <a:r>
              <a:rPr lang="en-US" dirty="0"/>
              <a:t> the code inside of this file </a:t>
            </a:r>
            <a:r>
              <a:rPr lang="en-US" b="1" dirty="0"/>
              <a:t>before</a:t>
            </a:r>
            <a:r>
              <a:rPr lang="en-US" dirty="0"/>
              <a:t> </a:t>
            </a:r>
            <a:r>
              <a:rPr lang="en-US" b="1" dirty="0"/>
              <a:t>executing</a:t>
            </a:r>
            <a:r>
              <a:rPr lang="en-US" dirty="0"/>
              <a:t> the code inside of an </a:t>
            </a:r>
            <a:r>
              <a:rPr lang="en-US" b="1" dirty="0"/>
              <a:t>individual view</a:t>
            </a:r>
            <a:r>
              <a:rPr lang="en-US" dirty="0"/>
              <a:t>. </a:t>
            </a:r>
          </a:p>
          <a:p>
            <a:r>
              <a:rPr lang="en-US" dirty="0"/>
              <a:t>The code inside of a </a:t>
            </a:r>
            <a:r>
              <a:rPr lang="en-US" i="1" dirty="0" err="1"/>
              <a:t>ViewStart</a:t>
            </a:r>
            <a:r>
              <a:rPr lang="en-US" i="1" dirty="0"/>
              <a:t> </a:t>
            </a:r>
            <a:r>
              <a:rPr lang="en-US" dirty="0"/>
              <a:t>file cannot render into the HTML output of a page, but it can be used to </a:t>
            </a:r>
            <a:r>
              <a:rPr lang="en-US" b="1" dirty="0"/>
              <a:t>remove duplicate code from the code blocks inside of the individual views</a:t>
            </a:r>
            <a:r>
              <a:rPr lang="en-US" dirty="0"/>
              <a:t>. </a:t>
            </a:r>
          </a:p>
          <a:p>
            <a:endParaRPr lang="en-US" dirty="0"/>
          </a:p>
          <a:p>
            <a:r>
              <a:rPr lang="en-US" dirty="0"/>
              <a:t>In our example, if we want every view to use the </a:t>
            </a:r>
            <a:r>
              <a:rPr lang="en-US" i="1" dirty="0"/>
              <a:t>Layout</a:t>
            </a:r>
            <a:r>
              <a:rPr lang="en-US" dirty="0"/>
              <a:t> view that we just created, we could put the code to set the Layout view inside a </a:t>
            </a:r>
            <a:r>
              <a:rPr lang="en-US" i="1" dirty="0" err="1"/>
              <a:t>ViewStart</a:t>
            </a:r>
            <a:r>
              <a:rPr lang="en-US" dirty="0"/>
              <a:t> instead of having the code inside of every view. </a:t>
            </a:r>
          </a:p>
          <a:p>
            <a:r>
              <a:rPr lang="en-US" dirty="0"/>
              <a:t>In the application, we don't want every view to have to specify that its Layout view is _</a:t>
            </a:r>
            <a:r>
              <a:rPr lang="en-US" i="1" dirty="0" err="1"/>
              <a:t>Layout.cshtml</a:t>
            </a:r>
            <a:r>
              <a:rPr lang="en-US" dirty="0"/>
              <a:t>, so we’re going to cut the line of code  (Layout = …) out of our </a:t>
            </a:r>
            <a:r>
              <a:rPr lang="en-US" i="1" dirty="0"/>
              <a:t>Index</a:t>
            </a:r>
            <a:r>
              <a:rPr lang="en-US" dirty="0"/>
              <a:t> view. </a:t>
            </a:r>
          </a:p>
          <a:p>
            <a:r>
              <a:rPr lang="en-US" dirty="0"/>
              <a:t>We’re going to execute that line of code from a </a:t>
            </a:r>
            <a:r>
              <a:rPr lang="en-US" i="1" dirty="0" err="1"/>
              <a:t>ViewStart</a:t>
            </a:r>
            <a:r>
              <a:rPr lang="en-US" dirty="0"/>
              <a:t> file instead. </a:t>
            </a:r>
          </a:p>
          <a:p>
            <a:r>
              <a:rPr lang="en-US" dirty="0"/>
              <a:t>If we right-click on the </a:t>
            </a:r>
            <a:r>
              <a:rPr lang="en-US" i="1" dirty="0"/>
              <a:t>Views</a:t>
            </a:r>
            <a:r>
              <a:rPr lang="en-US" dirty="0"/>
              <a:t> folder, and add a new item, there is a specific template in ASP. NET MVC for a </a:t>
            </a:r>
            <a:r>
              <a:rPr lang="en-US" i="1" dirty="0" err="1"/>
              <a:t>ViewStart</a:t>
            </a:r>
            <a:r>
              <a:rPr lang="en-US" dirty="0"/>
              <a:t> page. </a:t>
            </a:r>
          </a:p>
          <a:p>
            <a:r>
              <a:rPr lang="en-US" dirty="0"/>
              <a:t>The most important part is that this file is named </a:t>
            </a:r>
            <a:r>
              <a:rPr lang="en-US" i="1" dirty="0"/>
              <a:t>_</a:t>
            </a:r>
            <a:r>
              <a:rPr lang="en-US" i="1" dirty="0" err="1"/>
              <a:t>ViewStart.cshtml</a:t>
            </a:r>
            <a:r>
              <a:rPr lang="en-US" dirty="0"/>
              <a:t>. The primary use for a </a:t>
            </a:r>
            <a:r>
              <a:rPr lang="en-US" i="1" dirty="0" err="1"/>
              <a:t>ViewStart</a:t>
            </a:r>
            <a:r>
              <a:rPr lang="en-US" dirty="0"/>
              <a:t> file is to set the </a:t>
            </a:r>
            <a:r>
              <a:rPr lang="en-US" i="1" dirty="0"/>
              <a:t>Layout</a:t>
            </a:r>
            <a:r>
              <a:rPr lang="en-US" dirty="0"/>
              <a:t> view. </a:t>
            </a:r>
          </a:p>
          <a:p>
            <a:r>
              <a:rPr lang="en-US" dirty="0"/>
              <a:t>We replace what is here with the line of code that used to be in our </a:t>
            </a:r>
            <a:r>
              <a:rPr lang="en-US" i="1" dirty="0"/>
              <a:t>Index</a:t>
            </a:r>
            <a:r>
              <a:rPr lang="en-US" dirty="0"/>
              <a:t> file. </a:t>
            </a:r>
          </a:p>
          <a:p>
            <a:endParaRPr lang="en-US" dirty="0"/>
          </a:p>
          <a:p>
            <a:r>
              <a:rPr lang="en-US" dirty="0"/>
              <a:t>How </a:t>
            </a:r>
            <a:r>
              <a:rPr lang="en-US" i="1" dirty="0" err="1"/>
              <a:t>ViewStart</a:t>
            </a:r>
            <a:r>
              <a:rPr lang="en-US" dirty="0"/>
              <a:t> really works: </a:t>
            </a:r>
          </a:p>
          <a:p>
            <a:r>
              <a:rPr lang="en-US" dirty="0"/>
              <a:t>When the MVC framework goes to render a view, it will see if there's a </a:t>
            </a:r>
            <a:r>
              <a:rPr lang="en-US" i="1" dirty="0" err="1"/>
              <a:t>ViewStart</a:t>
            </a:r>
            <a:r>
              <a:rPr lang="en-US" dirty="0"/>
              <a:t> file somewhere in the folder hierarchy. </a:t>
            </a:r>
          </a:p>
          <a:p>
            <a:r>
              <a:rPr lang="en-US" dirty="0"/>
              <a:t>Since we placed </a:t>
            </a:r>
            <a:r>
              <a:rPr lang="en-US" i="1" dirty="0"/>
              <a:t>_</a:t>
            </a:r>
            <a:r>
              <a:rPr lang="en-US" i="1" dirty="0" err="1"/>
              <a:t>ViewStart</a:t>
            </a:r>
            <a:r>
              <a:rPr lang="en-US" i="1" dirty="0"/>
              <a:t> </a:t>
            </a:r>
            <a:r>
              <a:rPr lang="en-US" dirty="0"/>
              <a:t>directly into our </a:t>
            </a:r>
            <a:r>
              <a:rPr lang="en-US" i="1" u="none" dirty="0"/>
              <a:t>Views</a:t>
            </a:r>
            <a:r>
              <a:rPr lang="en-US" dirty="0"/>
              <a:t> folder, this is going to impact all the views through all of the folders that are inside of here, both the views inside of the </a:t>
            </a:r>
            <a:r>
              <a:rPr lang="en-US" i="1" dirty="0"/>
              <a:t>Home</a:t>
            </a:r>
            <a:r>
              <a:rPr lang="en-US" dirty="0"/>
              <a:t> folder, as well as the </a:t>
            </a:r>
            <a:r>
              <a:rPr lang="en-US" i="1" dirty="0"/>
              <a:t>Shared</a:t>
            </a:r>
            <a:r>
              <a:rPr lang="en-US" dirty="0"/>
              <a:t> folder, as well as any other controller folders that we might add in the future. </a:t>
            </a:r>
          </a:p>
          <a:p>
            <a:r>
              <a:rPr lang="en-US" dirty="0"/>
              <a:t>If we were to, instead, take </a:t>
            </a:r>
            <a:r>
              <a:rPr lang="en-US" i="1" dirty="0" err="1"/>
              <a:t>ViewStart</a:t>
            </a:r>
            <a:r>
              <a:rPr lang="en-US" dirty="0"/>
              <a:t> and place it only in the </a:t>
            </a:r>
            <a:r>
              <a:rPr lang="en-US" i="1" dirty="0"/>
              <a:t>Home</a:t>
            </a:r>
            <a:r>
              <a:rPr lang="en-US" dirty="0"/>
              <a:t> folder, then this little bit of code would only execute when we’re rendering one of those views in the </a:t>
            </a:r>
            <a:r>
              <a:rPr lang="en-US" i="1" dirty="0"/>
              <a:t>Home</a:t>
            </a:r>
            <a:r>
              <a:rPr lang="en-US" dirty="0"/>
              <a:t> folder. </a:t>
            </a:r>
          </a:p>
          <a:p>
            <a:r>
              <a:rPr lang="en-US" dirty="0"/>
              <a:t>We can even have multiple </a:t>
            </a:r>
            <a:r>
              <a:rPr lang="en-US" i="1" dirty="0" err="1"/>
              <a:t>ViewStart</a:t>
            </a:r>
            <a:r>
              <a:rPr lang="en-US" dirty="0"/>
              <a:t> files, so we could have a </a:t>
            </a:r>
            <a:r>
              <a:rPr lang="en-US" i="1" dirty="0"/>
              <a:t>_</a:t>
            </a:r>
            <a:r>
              <a:rPr lang="en-US" i="1" dirty="0" err="1"/>
              <a:t>ViewStart.cshtml</a:t>
            </a:r>
            <a:r>
              <a:rPr lang="en-US" i="1" dirty="0"/>
              <a:t> </a:t>
            </a:r>
            <a:r>
              <a:rPr lang="en-US" dirty="0"/>
              <a:t>in the </a:t>
            </a:r>
            <a:r>
              <a:rPr lang="en-US" i="1" dirty="0"/>
              <a:t>Views</a:t>
            </a:r>
            <a:r>
              <a:rPr lang="en-US" dirty="0"/>
              <a:t> folder that sets the </a:t>
            </a:r>
            <a:r>
              <a:rPr lang="en-US" i="1" dirty="0"/>
              <a:t>Layout</a:t>
            </a:r>
            <a:r>
              <a:rPr lang="en-US" dirty="0"/>
              <a:t> view for all views. </a:t>
            </a:r>
          </a:p>
          <a:p>
            <a:r>
              <a:rPr lang="en-US" dirty="0"/>
              <a:t>If we wanted to change that default for all of the views just in the </a:t>
            </a:r>
            <a:r>
              <a:rPr lang="en-US" i="1" dirty="0"/>
              <a:t>Home</a:t>
            </a:r>
            <a:r>
              <a:rPr lang="en-US" dirty="0"/>
              <a:t> folder, we could have another </a:t>
            </a:r>
            <a:r>
              <a:rPr lang="en-US" i="1" dirty="0" err="1"/>
              <a:t>ViewStart</a:t>
            </a:r>
            <a:r>
              <a:rPr lang="en-US" i="1" dirty="0"/>
              <a:t> </a:t>
            </a:r>
            <a:r>
              <a:rPr lang="en-US" dirty="0"/>
              <a:t>in the </a:t>
            </a:r>
            <a:r>
              <a:rPr lang="en-US" i="1" dirty="0"/>
              <a:t>Home</a:t>
            </a:r>
            <a:r>
              <a:rPr lang="en-US" dirty="0"/>
              <a:t> folder that sets the layout to something else. </a:t>
            </a:r>
          </a:p>
          <a:p>
            <a:r>
              <a:rPr lang="en-US" dirty="0"/>
              <a:t>We can also still override the </a:t>
            </a:r>
            <a:r>
              <a:rPr lang="en-US" i="1" dirty="0"/>
              <a:t>Layout</a:t>
            </a:r>
            <a:r>
              <a:rPr lang="en-US" dirty="0"/>
              <a:t> view if I wanted to from </a:t>
            </a:r>
            <a:r>
              <a:rPr lang="en-US" i="1" dirty="0" err="1"/>
              <a:t>Index.cshtml</a:t>
            </a:r>
            <a:r>
              <a:rPr lang="en-US" dirty="0"/>
              <a:t>. </a:t>
            </a:r>
          </a:p>
          <a:p>
            <a:r>
              <a:rPr lang="en-US" dirty="0"/>
              <a:t>If we added </a:t>
            </a:r>
            <a:r>
              <a:rPr lang="en-US" i="1" dirty="0"/>
              <a:t>Layout = some other </a:t>
            </a:r>
            <a:r>
              <a:rPr lang="en-US" i="1" dirty="0" err="1"/>
              <a:t>cshtml</a:t>
            </a:r>
            <a:r>
              <a:rPr lang="en-US" i="1" dirty="0"/>
              <a:t> file</a:t>
            </a:r>
            <a:r>
              <a:rPr lang="en-US" dirty="0"/>
              <a:t>, what we specify in the </a:t>
            </a:r>
            <a:r>
              <a:rPr lang="en-US" i="1" dirty="0"/>
              <a:t>Index</a:t>
            </a:r>
            <a:r>
              <a:rPr lang="en-US" dirty="0"/>
              <a:t> view would win because the </a:t>
            </a:r>
            <a:r>
              <a:rPr lang="en-US" i="1" dirty="0" err="1"/>
              <a:t>ViewStart</a:t>
            </a:r>
            <a:r>
              <a:rPr lang="en-US" dirty="0"/>
              <a:t> code runs before this code that's in our view. </a:t>
            </a:r>
          </a:p>
          <a:p>
            <a:r>
              <a:rPr lang="en-US" dirty="0"/>
              <a:t>We can also say </a:t>
            </a:r>
            <a:r>
              <a:rPr lang="en-US" i="1" dirty="0"/>
              <a:t>Layout = null</a:t>
            </a:r>
            <a:r>
              <a:rPr lang="en-US" dirty="0"/>
              <a:t>, which is a way to tell the framework that we don't want to use a layout page. </a:t>
            </a:r>
          </a:p>
          <a:p>
            <a:r>
              <a:rPr lang="en-US" dirty="0"/>
              <a:t>But we should be able to have that in our </a:t>
            </a:r>
            <a:r>
              <a:rPr lang="en-US" i="1" dirty="0" err="1"/>
              <a:t>ViewStart</a:t>
            </a:r>
            <a:r>
              <a:rPr lang="en-US" dirty="0"/>
              <a:t> file. </a:t>
            </a:r>
          </a:p>
          <a:p>
            <a:r>
              <a:rPr lang="en-US" dirty="0"/>
              <a:t>If we save everything, our home page still renders just the way it did before, and we still have the </a:t>
            </a:r>
            <a:r>
              <a:rPr lang="en-US" i="1" dirty="0"/>
              <a:t>Layout</a:t>
            </a:r>
            <a:r>
              <a:rPr lang="en-US" dirty="0"/>
              <a:t> view in effect. We just don't have to specify it everywhere.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384267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_</a:t>
            </a:r>
            <a:r>
              <a:rPr lang="en-US" dirty="0" err="1"/>
              <a:t>ViewStart</a:t>
            </a:r>
            <a:endParaRPr lang="en-US" dirty="0"/>
          </a:p>
          <a:p>
            <a:endParaRPr lang="en-US" dirty="0"/>
          </a:p>
          <a:p>
            <a:r>
              <a:rPr lang="en-US" dirty="0"/>
              <a:t>We can come into the </a:t>
            </a:r>
            <a:r>
              <a:rPr lang="en-US" i="1" dirty="0"/>
              <a:t>Details</a:t>
            </a:r>
            <a:r>
              <a:rPr lang="en-US" dirty="0"/>
              <a:t> view. </a:t>
            </a:r>
          </a:p>
          <a:p>
            <a:r>
              <a:rPr lang="en-US" dirty="0"/>
              <a:t>We get rid of everything except for the content that we really need and </a:t>
            </a:r>
            <a:r>
              <a:rPr lang="en-US" dirty="0" err="1"/>
              <a:t>Ctrl+K</a:t>
            </a:r>
            <a:r>
              <a:rPr lang="en-US" dirty="0"/>
              <a:t>, </a:t>
            </a:r>
            <a:r>
              <a:rPr lang="en-US" dirty="0" err="1"/>
              <a:t>Ctrl+D</a:t>
            </a:r>
            <a:r>
              <a:rPr lang="en-US" dirty="0"/>
              <a:t> to do some formatting. </a:t>
            </a:r>
          </a:p>
          <a:p>
            <a:r>
              <a:rPr lang="en-US" dirty="0"/>
              <a:t>We still want to set </a:t>
            </a:r>
            <a:r>
              <a:rPr lang="en-US" i="1" dirty="0" err="1"/>
              <a:t>ViewBag.Title</a:t>
            </a:r>
            <a:r>
              <a:rPr lang="en-US" dirty="0"/>
              <a:t>, so </a:t>
            </a:r>
            <a:r>
              <a:rPr lang="en-US" i="1" dirty="0" err="1"/>
              <a:t>ViewBag.Title</a:t>
            </a:r>
            <a:r>
              <a:rPr lang="en-US" i="1" dirty="0"/>
              <a:t> = the name of the restaurant</a:t>
            </a:r>
            <a:r>
              <a:rPr lang="en-US" dirty="0"/>
              <a:t>.. </a:t>
            </a:r>
          </a:p>
          <a:p>
            <a:endParaRPr lang="en-US" dirty="0"/>
          </a:p>
          <a:p>
            <a:r>
              <a:rPr lang="en-US" dirty="0"/>
              <a:t>We do the same for the </a:t>
            </a:r>
            <a:r>
              <a:rPr lang="en-US" i="1" dirty="0"/>
              <a:t>Create</a:t>
            </a:r>
            <a:r>
              <a:rPr lang="en-US" dirty="0"/>
              <a:t> view. </a:t>
            </a:r>
          </a:p>
          <a:p>
            <a:r>
              <a:rPr lang="en-US" dirty="0"/>
              <a:t>Again, we can get rid of all the opening HTML. That's taken care of by the layout page. </a:t>
            </a:r>
            <a:r>
              <a:rPr lang="en-US" dirty="0" err="1"/>
              <a:t>Ctrl+K</a:t>
            </a:r>
            <a:r>
              <a:rPr lang="en-US" dirty="0"/>
              <a:t>, </a:t>
            </a:r>
            <a:r>
              <a:rPr lang="en-US" dirty="0" err="1"/>
              <a:t>Ctrl+D</a:t>
            </a:r>
            <a:r>
              <a:rPr lang="en-US" dirty="0"/>
              <a:t> to do some formatting. </a:t>
            </a:r>
          </a:p>
          <a:p>
            <a:r>
              <a:rPr lang="en-US" dirty="0"/>
              <a:t>We just need to set the title. </a:t>
            </a:r>
          </a:p>
          <a:p>
            <a:r>
              <a:rPr lang="en-US" dirty="0"/>
              <a:t>Now our entire application should be using this </a:t>
            </a:r>
            <a:r>
              <a:rPr lang="en-US" i="1" dirty="0"/>
              <a:t>Layout</a:t>
            </a:r>
            <a:r>
              <a:rPr lang="en-US" dirty="0"/>
              <a:t> view. </a:t>
            </a:r>
          </a:p>
          <a:p>
            <a:r>
              <a:rPr lang="en-US" dirty="0"/>
              <a:t>We should be able to see it from the home page, also when we go to a </a:t>
            </a:r>
            <a:r>
              <a:rPr lang="en-US" i="1" dirty="0"/>
              <a:t>Details</a:t>
            </a:r>
            <a:r>
              <a:rPr lang="en-US" dirty="0"/>
              <a:t> view, and also when we try to create a restaurant. </a:t>
            </a:r>
          </a:p>
          <a:p>
            <a:r>
              <a:rPr lang="en-US" dirty="0"/>
              <a:t>There's one more special view to talk about. It's a view that can help us  remove using statements from individual views.</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142378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_</a:t>
            </a:r>
            <a:r>
              <a:rPr lang="en-US" u="sng" dirty="0" err="1"/>
              <a:t>ViewImports</a:t>
            </a:r>
            <a:endParaRPr lang="en-US" u="sng" dirty="0"/>
          </a:p>
          <a:p>
            <a:endParaRPr lang="en-US" dirty="0"/>
          </a:p>
          <a:p>
            <a:r>
              <a:rPr lang="en-US" dirty="0"/>
              <a:t>In addition to the </a:t>
            </a:r>
            <a:r>
              <a:rPr lang="en-US" i="1" dirty="0" err="1"/>
              <a:t>ViewStart</a:t>
            </a:r>
            <a:r>
              <a:rPr lang="en-US" dirty="0"/>
              <a:t> file, there also a </a:t>
            </a:r>
            <a:r>
              <a:rPr lang="en-US" i="1" dirty="0" err="1"/>
              <a:t>ViewImports</a:t>
            </a:r>
            <a:r>
              <a:rPr lang="en-US" dirty="0"/>
              <a:t> file that the MVC framework will look for when rendering any view. </a:t>
            </a:r>
          </a:p>
          <a:p>
            <a:r>
              <a:rPr lang="en-US" dirty="0"/>
              <a:t>Like the </a:t>
            </a:r>
            <a:r>
              <a:rPr lang="en-US" i="1" dirty="0" err="1"/>
              <a:t>ViewStart</a:t>
            </a:r>
            <a:r>
              <a:rPr lang="en-US" dirty="0"/>
              <a:t> file, we can drop </a:t>
            </a:r>
            <a:r>
              <a:rPr lang="en-US" i="1" dirty="0" err="1"/>
              <a:t>ViewImports.cshtml</a:t>
            </a:r>
            <a:r>
              <a:rPr lang="en-US" i="1" dirty="0"/>
              <a:t> </a:t>
            </a:r>
            <a:r>
              <a:rPr lang="en-US" dirty="0"/>
              <a:t>into a folder, and the </a:t>
            </a:r>
            <a:r>
              <a:rPr lang="en-US" i="1" dirty="0" err="1"/>
              <a:t>ViewImports</a:t>
            </a:r>
            <a:r>
              <a:rPr lang="en-US" dirty="0"/>
              <a:t> file can influence all the views in the folder hierarchy. </a:t>
            </a:r>
          </a:p>
          <a:p>
            <a:r>
              <a:rPr lang="en-US" dirty="0"/>
              <a:t>This view is new for this version of MVC. </a:t>
            </a:r>
          </a:p>
          <a:p>
            <a:r>
              <a:rPr lang="en-US" dirty="0"/>
              <a:t>In previous versions of MVC, we could use an XML configuration file to configure certain aspects of the Razor view engine. </a:t>
            </a:r>
          </a:p>
          <a:p>
            <a:r>
              <a:rPr lang="en-US" dirty="0"/>
              <a:t>Those XML files are gone. We use code instead. </a:t>
            </a:r>
          </a:p>
          <a:p>
            <a:r>
              <a:rPr lang="en-US" dirty="0"/>
              <a:t>The </a:t>
            </a:r>
            <a:r>
              <a:rPr lang="en-US" b="1" i="1" dirty="0" err="1"/>
              <a:t>ViewImports</a:t>
            </a:r>
            <a:r>
              <a:rPr lang="en-US" dirty="0"/>
              <a:t> file is a place where we can write code and place </a:t>
            </a:r>
            <a:r>
              <a:rPr lang="en-US" b="1" dirty="0"/>
              <a:t>common using directives to pull in namespaces that our views need</a:t>
            </a:r>
            <a:r>
              <a:rPr lang="en-US" dirty="0"/>
              <a:t>. </a:t>
            </a:r>
          </a:p>
          <a:p>
            <a:r>
              <a:rPr lang="en-US" dirty="0"/>
              <a:t>If there are namespaces that we commonly use in our views, we can have using directives appear once in our </a:t>
            </a:r>
            <a:r>
              <a:rPr lang="en-US" i="1" dirty="0" err="1"/>
              <a:t>ViewImports</a:t>
            </a:r>
            <a:r>
              <a:rPr lang="en-US" dirty="0"/>
              <a:t> file instead of having using directives in every view or typing out the full namespace of a class. </a:t>
            </a:r>
          </a:p>
          <a:p>
            <a:r>
              <a:rPr lang="en-US" i="1" dirty="0" err="1"/>
              <a:t>ViewImports</a:t>
            </a:r>
            <a:r>
              <a:rPr lang="en-US" dirty="0"/>
              <a:t> also has another purpose, but we'll talk about that later. For now, let's see how to move our using directives into </a:t>
            </a:r>
            <a:r>
              <a:rPr lang="en-US" i="1" dirty="0" err="1"/>
              <a:t>ViewImports</a:t>
            </a:r>
            <a:r>
              <a:rPr lang="en-US" dirty="0"/>
              <a:t>. </a:t>
            </a:r>
          </a:p>
          <a:p>
            <a:endParaRPr lang="en-US" dirty="0"/>
          </a:p>
          <a:p>
            <a:r>
              <a:rPr lang="en-US" dirty="0"/>
              <a:t>Inside of the </a:t>
            </a:r>
            <a:r>
              <a:rPr lang="en-US" i="1" dirty="0"/>
              <a:t>Create</a:t>
            </a:r>
            <a:r>
              <a:rPr lang="en-US" dirty="0"/>
              <a:t> view, we have a using directive to bring in the namespace </a:t>
            </a:r>
            <a:r>
              <a:rPr lang="en-US" i="1" dirty="0" err="1"/>
              <a:t>OdeToFood.Entities</a:t>
            </a:r>
            <a:r>
              <a:rPr lang="en-US" dirty="0"/>
              <a:t>. </a:t>
            </a:r>
          </a:p>
          <a:p>
            <a:r>
              <a:rPr lang="en-US" dirty="0"/>
              <a:t>That will allow the code that is generated from this Razor view to compile correctly because without that using directive, the C# compiler won't be able to find this restaurant type. </a:t>
            </a:r>
          </a:p>
          <a:p>
            <a:r>
              <a:rPr lang="en-US" dirty="0"/>
              <a:t>We could prove that if we just swing over into the create action. </a:t>
            </a:r>
          </a:p>
          <a:p>
            <a:r>
              <a:rPr lang="en-US" dirty="0"/>
              <a:t>One of the errors that we'll see is: ‘the type or namespace 'Restaurant' could not be found’. It might be that several of our views need that same using directive. </a:t>
            </a:r>
          </a:p>
          <a:p>
            <a:r>
              <a:rPr lang="en-US" dirty="0"/>
              <a:t>Instead of placing that inside of each view, we create a new Item </a:t>
            </a:r>
            <a:r>
              <a:rPr lang="en-US" i="1" dirty="0"/>
              <a:t>_</a:t>
            </a:r>
            <a:r>
              <a:rPr lang="en-US" i="1" dirty="0" err="1"/>
              <a:t>ViewImports.cshtml</a:t>
            </a:r>
            <a:r>
              <a:rPr lang="en-US" i="1" dirty="0"/>
              <a:t> </a:t>
            </a:r>
            <a:r>
              <a:rPr lang="en-US" dirty="0"/>
              <a:t>in the </a:t>
            </a:r>
            <a:r>
              <a:rPr lang="en-US" i="1" dirty="0"/>
              <a:t>Views</a:t>
            </a:r>
            <a:r>
              <a:rPr lang="en-US" dirty="0"/>
              <a:t> folder so that it will add using statements to every view here a new item, which will be a </a:t>
            </a:r>
            <a:r>
              <a:rPr lang="en-US" i="1" dirty="0" err="1"/>
              <a:t>ViewImports</a:t>
            </a:r>
            <a:r>
              <a:rPr lang="en-US" dirty="0"/>
              <a:t> page. </a:t>
            </a:r>
          </a:p>
          <a:p>
            <a:r>
              <a:rPr lang="en-US" dirty="0"/>
              <a:t>It has to be named </a:t>
            </a:r>
            <a:r>
              <a:rPr lang="en-US" i="1" dirty="0"/>
              <a:t>_</a:t>
            </a:r>
            <a:r>
              <a:rPr lang="en-US" i="1" dirty="0" err="1"/>
              <a:t>ViewImports.cshtml</a:t>
            </a:r>
            <a:r>
              <a:rPr lang="en-US" dirty="0"/>
              <a:t>. Just like </a:t>
            </a:r>
            <a:r>
              <a:rPr lang="en-US" i="1" dirty="0" err="1"/>
              <a:t>ViewStart</a:t>
            </a:r>
            <a:r>
              <a:rPr lang="en-US" dirty="0"/>
              <a:t>, we cannot use this file to render HTML, but if we paste our using statement into </a:t>
            </a:r>
            <a:r>
              <a:rPr lang="en-US" i="1" dirty="0" err="1"/>
              <a:t>ViewImports</a:t>
            </a:r>
            <a:r>
              <a:rPr lang="en-US" dirty="0"/>
              <a:t>, all of our views that appear in this folder or any subfolder will be able to use types from </a:t>
            </a:r>
            <a:r>
              <a:rPr lang="en-US" i="1" dirty="0" err="1"/>
              <a:t>OdeToFood.Entities</a:t>
            </a:r>
            <a:r>
              <a:rPr lang="en-US" i="1" dirty="0"/>
              <a:t> </a:t>
            </a:r>
            <a:r>
              <a:rPr lang="en-US" dirty="0"/>
              <a:t>without specifying that exact using statement. </a:t>
            </a:r>
          </a:p>
          <a:p>
            <a:endParaRPr lang="en-US" dirty="0"/>
          </a:p>
          <a:p>
            <a:r>
              <a:rPr lang="en-US" dirty="0"/>
              <a:t>For our next topic, we're going to add something else into the </a:t>
            </a:r>
            <a:r>
              <a:rPr lang="en-US" i="1" dirty="0" err="1"/>
              <a:t>ViewImports</a:t>
            </a:r>
            <a:r>
              <a:rPr lang="en-US" dirty="0"/>
              <a:t>. We're going to add some tag helpers.</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4232612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Tag Helpers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Tag helpers are a new feature in this version of MVC. </a:t>
            </a:r>
          </a:p>
          <a:p>
            <a:r>
              <a:rPr lang="en-US" sz="1200" kern="1200" dirty="0">
                <a:solidFill>
                  <a:schemeClr val="tx1"/>
                </a:solidFill>
                <a:effectLst/>
                <a:latin typeface="+mn-lt"/>
                <a:ea typeface="+mn-ea"/>
                <a:cs typeface="+mn-cs"/>
              </a:rPr>
              <a:t>Tag helpers, just like HTML helpers, will help us render HTML. In many cases, you can replace an HTML helper with a tag helper. </a:t>
            </a:r>
          </a:p>
          <a:p>
            <a:r>
              <a:rPr lang="en-US" sz="1200" kern="1200" dirty="0">
                <a:solidFill>
                  <a:schemeClr val="tx1"/>
                </a:solidFill>
                <a:effectLst/>
                <a:latin typeface="+mn-lt"/>
                <a:ea typeface="+mn-ea"/>
                <a:cs typeface="+mn-cs"/>
              </a:rPr>
              <a:t>Why would you use tag helpers instead of HTML helpers? </a:t>
            </a:r>
          </a:p>
          <a:p>
            <a:r>
              <a:rPr lang="en-US" sz="1200" kern="1200" dirty="0">
                <a:solidFill>
                  <a:schemeClr val="tx1"/>
                </a:solidFill>
                <a:effectLst/>
                <a:latin typeface="+mn-lt"/>
                <a:ea typeface="+mn-ea"/>
                <a:cs typeface="+mn-cs"/>
              </a:rPr>
              <a:t>Well, tag helpers blend in to the HTML because they appear as if they are HTML attributes or HTML elements. </a:t>
            </a:r>
          </a:p>
          <a:p>
            <a:r>
              <a:rPr lang="en-US" sz="1200" kern="1200" dirty="0">
                <a:solidFill>
                  <a:schemeClr val="tx1"/>
                </a:solidFill>
                <a:effectLst/>
                <a:latin typeface="+mn-lt"/>
                <a:ea typeface="+mn-ea"/>
                <a:cs typeface="+mn-cs"/>
              </a:rPr>
              <a:t>Like the </a:t>
            </a:r>
            <a:r>
              <a:rPr lang="en-US" sz="1200" i="1" kern="1200" dirty="0">
                <a:solidFill>
                  <a:schemeClr val="tx1"/>
                </a:solidFill>
                <a:effectLst/>
                <a:latin typeface="+mn-lt"/>
                <a:ea typeface="+mn-ea"/>
                <a:cs typeface="+mn-cs"/>
              </a:rPr>
              <a:t>asp-for </a:t>
            </a:r>
            <a:r>
              <a:rPr lang="en-US" sz="1200" kern="1200" dirty="0">
                <a:solidFill>
                  <a:schemeClr val="tx1"/>
                </a:solidFill>
                <a:effectLst/>
                <a:latin typeface="+mn-lt"/>
                <a:ea typeface="+mn-ea"/>
                <a:cs typeface="+mn-cs"/>
              </a:rPr>
              <a:t>attribute, this is a tag helper, and it blends into the HTML much better than in </a:t>
            </a:r>
            <a:r>
              <a:rPr lang="en-US" sz="1200" i="1" kern="1200" dirty="0" err="1">
                <a:solidFill>
                  <a:schemeClr val="tx1"/>
                </a:solidFill>
                <a:effectLst/>
                <a:latin typeface="+mn-lt"/>
                <a:ea typeface="+mn-ea"/>
                <a:cs typeface="+mn-cs"/>
              </a:rPr>
              <a:t>Html.EditorFor</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 </a:t>
            </a:r>
            <a:r>
              <a:rPr lang="en-US" sz="1200" i="1" kern="1200" dirty="0" err="1">
                <a:solidFill>
                  <a:schemeClr val="tx1"/>
                </a:solidFill>
                <a:effectLst/>
                <a:latin typeface="+mn-lt"/>
                <a:ea typeface="+mn-ea"/>
                <a:cs typeface="+mn-cs"/>
              </a:rPr>
              <a:t>Html.LabelFor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use those helpers when we added a </a:t>
            </a:r>
            <a:r>
              <a:rPr lang="en-US" sz="1200" i="1" kern="1200" dirty="0">
                <a:solidFill>
                  <a:schemeClr val="tx1"/>
                </a:solidFill>
                <a:effectLst/>
                <a:latin typeface="+mn-lt"/>
                <a:ea typeface="+mn-ea"/>
                <a:cs typeface="+mn-cs"/>
              </a:rPr>
              <a:t>Create</a:t>
            </a:r>
            <a:r>
              <a:rPr lang="en-US" sz="1200" kern="1200" dirty="0">
                <a:solidFill>
                  <a:schemeClr val="tx1"/>
                </a:solidFill>
                <a:effectLst/>
                <a:latin typeface="+mn-lt"/>
                <a:ea typeface="+mn-ea"/>
                <a:cs typeface="+mn-cs"/>
              </a:rPr>
              <a:t> view. </a:t>
            </a:r>
          </a:p>
          <a:p>
            <a:r>
              <a:rPr lang="en-US" sz="1200" kern="1200" dirty="0">
                <a:solidFill>
                  <a:schemeClr val="tx1"/>
                </a:solidFill>
                <a:effectLst/>
                <a:latin typeface="+mn-lt"/>
                <a:ea typeface="+mn-ea"/>
                <a:cs typeface="+mn-cs"/>
              </a:rPr>
              <a:t>Whether you choose to use HTML helpers or tag helpers, it's really a matter of personal preference. </a:t>
            </a:r>
          </a:p>
          <a:p>
            <a:r>
              <a:rPr lang="en-US" sz="1200" kern="1200" dirty="0">
                <a:solidFill>
                  <a:schemeClr val="tx1"/>
                </a:solidFill>
                <a:effectLst/>
                <a:latin typeface="+mn-lt"/>
                <a:ea typeface="+mn-ea"/>
                <a:cs typeface="+mn-cs"/>
              </a:rPr>
              <a:t>Many people are finding tag helpers to be </a:t>
            </a:r>
            <a:r>
              <a:rPr lang="en-US" sz="1200" b="1" kern="1200" dirty="0">
                <a:solidFill>
                  <a:schemeClr val="tx1"/>
                </a:solidFill>
                <a:effectLst/>
                <a:latin typeface="+mn-lt"/>
                <a:ea typeface="+mn-ea"/>
                <a:cs typeface="+mn-cs"/>
              </a:rPr>
              <a:t>easier on the eyes</a:t>
            </a:r>
            <a:r>
              <a:rPr lang="en-US" sz="1200" kern="1200" dirty="0">
                <a:solidFill>
                  <a:schemeClr val="tx1"/>
                </a:solidFill>
                <a:effectLst/>
                <a:latin typeface="+mn-lt"/>
                <a:ea typeface="+mn-ea"/>
                <a:cs typeface="+mn-cs"/>
              </a:rPr>
              <a:t>, and they make for views that are easier to author and maintain. </a:t>
            </a:r>
          </a:p>
          <a:p>
            <a:r>
              <a:rPr lang="en-US" sz="1200" kern="1200" dirty="0">
                <a:solidFill>
                  <a:schemeClr val="tx1"/>
                </a:solidFill>
                <a:effectLst/>
                <a:latin typeface="+mn-lt"/>
                <a:ea typeface="+mn-ea"/>
                <a:cs typeface="+mn-cs"/>
              </a:rPr>
              <a:t>In order to use these tag helpers, we do need to install a NuGet library and also add an </a:t>
            </a:r>
            <a:r>
              <a:rPr lang="en-US" sz="1200" i="1" kern="1200" dirty="0" err="1">
                <a:solidFill>
                  <a:schemeClr val="tx1"/>
                </a:solidFill>
                <a:effectLst/>
                <a:latin typeface="+mn-lt"/>
                <a:ea typeface="+mn-ea"/>
                <a:cs typeface="+mn-cs"/>
              </a:rPr>
              <a:t>addTagHelper</a:t>
            </a:r>
            <a:r>
              <a:rPr lang="en-US" sz="1200" kern="1200" dirty="0">
                <a:solidFill>
                  <a:schemeClr val="tx1"/>
                </a:solidFill>
                <a:effectLst/>
                <a:latin typeface="+mn-lt"/>
                <a:ea typeface="+mn-ea"/>
                <a:cs typeface="+mn-cs"/>
              </a:rPr>
              <a:t> directive to the view or views that use these tag helpers.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get an introduction. </a:t>
            </a:r>
          </a:p>
          <a:p>
            <a:r>
              <a:rPr lang="en-US" sz="1200" kern="1200" dirty="0">
                <a:solidFill>
                  <a:schemeClr val="tx1"/>
                </a:solidFill>
                <a:effectLst/>
                <a:latin typeface="+mn-lt"/>
                <a:ea typeface="+mn-ea"/>
                <a:cs typeface="+mn-cs"/>
              </a:rPr>
              <a:t>The first step in using tag helpers in our project will be to add a dependency on tag helpers because we started this project from scratch. </a:t>
            </a:r>
          </a:p>
          <a:p>
            <a:r>
              <a:rPr lang="en-US" sz="1200" kern="1200" dirty="0">
                <a:solidFill>
                  <a:schemeClr val="tx1"/>
                </a:solidFill>
                <a:effectLst/>
                <a:latin typeface="+mn-lt"/>
                <a:ea typeface="+mn-ea"/>
                <a:cs typeface="+mn-cs"/>
              </a:rPr>
              <a:t>We add the using statement of </a:t>
            </a:r>
            <a:r>
              <a:rPr lang="en-US" sz="1200" i="1" kern="1200" dirty="0">
                <a:solidFill>
                  <a:schemeClr val="tx1"/>
                </a:solidFill>
                <a:effectLst/>
                <a:latin typeface="+mn-lt"/>
                <a:ea typeface="+mn-ea"/>
                <a:cs typeface="+mn-cs"/>
              </a:rPr>
              <a:t>_ViewImports.html </a:t>
            </a:r>
            <a:r>
              <a:rPr lang="en-US" sz="1200" kern="1200" dirty="0">
                <a:solidFill>
                  <a:schemeClr val="tx1"/>
                </a:solidFill>
                <a:effectLst/>
                <a:latin typeface="+mn-lt"/>
                <a:ea typeface="+mn-ea"/>
                <a:cs typeface="+mn-cs"/>
              </a:rPr>
              <a:t>and now anybody can author a tag helper.</a:t>
            </a:r>
          </a:p>
          <a:p>
            <a:r>
              <a:rPr lang="en-US" sz="1200" kern="1200" dirty="0">
                <a:solidFill>
                  <a:schemeClr val="tx1"/>
                </a:solidFill>
                <a:effectLst/>
                <a:latin typeface="+mn-lt"/>
                <a:ea typeface="+mn-ea"/>
                <a:cs typeface="+mn-cs"/>
              </a:rPr>
              <a:t>If you can think of a tag helper that you need, you can write your own tag helper. </a:t>
            </a:r>
          </a:p>
          <a:p>
            <a:r>
              <a:rPr lang="en-US" sz="1200" kern="1200" dirty="0">
                <a:solidFill>
                  <a:schemeClr val="tx1"/>
                </a:solidFill>
                <a:effectLst/>
                <a:latin typeface="+mn-lt"/>
                <a:ea typeface="+mn-ea"/>
                <a:cs typeface="+mn-cs"/>
              </a:rPr>
              <a:t>You can place it right inside of your application project. </a:t>
            </a:r>
          </a:p>
          <a:p>
            <a:r>
              <a:rPr lang="en-US" sz="1200" kern="1200" dirty="0">
                <a:solidFill>
                  <a:schemeClr val="tx1"/>
                </a:solidFill>
                <a:effectLst/>
                <a:latin typeface="+mn-lt"/>
                <a:ea typeface="+mn-ea"/>
                <a:cs typeface="+mn-cs"/>
              </a:rPr>
              <a:t>You do need to tell the Razor view engine about the tag helper because, by default, these tag helpers, even though they look like they blend into the HTML, they aren't just rendered down to the client. </a:t>
            </a:r>
          </a:p>
          <a:p>
            <a:r>
              <a:rPr lang="en-US" sz="1200" kern="1200" dirty="0">
                <a:solidFill>
                  <a:schemeClr val="tx1"/>
                </a:solidFill>
                <a:effectLst/>
                <a:latin typeface="+mn-lt"/>
                <a:ea typeface="+mn-ea"/>
                <a:cs typeface="+mn-cs"/>
              </a:rPr>
              <a:t>Instead, Razor will call into some code to process a tag helper. It can remove itself from the HTML. It can add additional HTML. </a:t>
            </a:r>
          </a:p>
          <a:p>
            <a:r>
              <a:rPr lang="en-US" sz="1200" kern="1200" dirty="0">
                <a:solidFill>
                  <a:schemeClr val="tx1"/>
                </a:solidFill>
                <a:effectLst/>
                <a:latin typeface="+mn-lt"/>
                <a:ea typeface="+mn-ea"/>
                <a:cs typeface="+mn-cs"/>
              </a:rPr>
              <a:t>There're all sorts of wonderful things that you can do with a tag helper. </a:t>
            </a:r>
          </a:p>
          <a:p>
            <a:r>
              <a:rPr lang="en-US" sz="1200" kern="1200" dirty="0">
                <a:solidFill>
                  <a:schemeClr val="tx1"/>
                </a:solidFill>
                <a:effectLst/>
                <a:latin typeface="+mn-lt"/>
                <a:ea typeface="+mn-ea"/>
                <a:cs typeface="+mn-cs"/>
              </a:rPr>
              <a:t>But you do have to register your tag helpers with Razor, even the Microsoft tag helpers, in order for Razor to be able to spot these tag helpers in the markup and to be able to call into the code that processes the tag helper. </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directive</a:t>
            </a:r>
            <a:r>
              <a:rPr lang="en-US" sz="1200" kern="1200" dirty="0">
                <a:solidFill>
                  <a:schemeClr val="tx1"/>
                </a:solidFill>
                <a:effectLst/>
                <a:latin typeface="+mn-lt"/>
                <a:ea typeface="+mn-ea"/>
                <a:cs typeface="+mn-cs"/>
              </a:rPr>
              <a:t> to do that is </a:t>
            </a:r>
            <a:r>
              <a:rPr lang="en-US" sz="1200" b="1" i="1" kern="1200" dirty="0" err="1">
                <a:solidFill>
                  <a:schemeClr val="tx1"/>
                </a:solidFill>
                <a:effectLst/>
                <a:latin typeface="+mn-lt"/>
                <a:ea typeface="+mn-ea"/>
                <a:cs typeface="+mn-cs"/>
              </a:rPr>
              <a:t>addTagHelper</a:t>
            </a:r>
            <a:r>
              <a:rPr lang="en-US" sz="1200" kern="1200" dirty="0">
                <a:solidFill>
                  <a:schemeClr val="tx1"/>
                </a:solidFill>
                <a:effectLst/>
                <a:latin typeface="+mn-lt"/>
                <a:ea typeface="+mn-ea"/>
                <a:cs typeface="+mn-cs"/>
              </a:rPr>
              <a:t>, and you can place this into an individual view, or if you plan on using tag helpers throughout the application, you can use </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addTagHelper</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inside of the </a:t>
            </a:r>
            <a:r>
              <a:rPr lang="en-US" sz="1200" i="1" kern="1200" dirty="0" err="1">
                <a:solidFill>
                  <a:schemeClr val="tx1"/>
                </a:solidFill>
                <a:effectLst/>
                <a:latin typeface="+mn-lt"/>
                <a:ea typeface="+mn-ea"/>
                <a:cs typeface="+mn-cs"/>
              </a:rPr>
              <a:t>ViewImports</a:t>
            </a:r>
            <a:r>
              <a:rPr lang="en-US" sz="1200" kern="1200" dirty="0">
                <a:solidFill>
                  <a:schemeClr val="tx1"/>
                </a:solidFill>
                <a:effectLst/>
                <a:latin typeface="+mn-lt"/>
                <a:ea typeface="+mn-ea"/>
                <a:cs typeface="+mn-cs"/>
              </a:rPr>
              <a:t> file. </a:t>
            </a:r>
          </a:p>
          <a:p>
            <a:r>
              <a:rPr lang="en-US" sz="1200" kern="1200" dirty="0">
                <a:solidFill>
                  <a:schemeClr val="tx1"/>
                </a:solidFill>
                <a:effectLst/>
                <a:latin typeface="+mn-lt"/>
                <a:ea typeface="+mn-ea"/>
                <a:cs typeface="+mn-cs"/>
              </a:rPr>
              <a:t>In addition to adding effectively this using statement to all of your views, we’re also going to tell Razor to register the following tag helpers. </a:t>
            </a:r>
          </a:p>
          <a:p>
            <a:r>
              <a:rPr lang="en-US" sz="1200" kern="1200" dirty="0">
                <a:solidFill>
                  <a:schemeClr val="tx1"/>
                </a:solidFill>
                <a:effectLst/>
                <a:latin typeface="+mn-lt"/>
                <a:ea typeface="+mn-ea"/>
                <a:cs typeface="+mn-cs"/>
              </a:rPr>
              <a:t>The syntax to register all of the tag helpers that are in an assembly is to use asterisk comma (*, ) and then the assembly name, </a:t>
            </a:r>
            <a:r>
              <a:rPr lang="en-US" sz="1200" i="1" kern="1200" dirty="0" err="1">
                <a:solidFill>
                  <a:schemeClr val="tx1"/>
                </a:solidFill>
                <a:effectLst/>
                <a:latin typeface="+mn-lt"/>
                <a:ea typeface="+mn-ea"/>
                <a:cs typeface="+mn-cs"/>
              </a:rPr>
              <a:t>Microsoft.AspNetCore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Mvc.TagHelpers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Because this first piece is really a type name, this is where we could list a specific tag helper if I only wanted to use one. </a:t>
            </a:r>
          </a:p>
          <a:p>
            <a:r>
              <a:rPr lang="en-US" sz="1200" kern="1200" dirty="0">
                <a:solidFill>
                  <a:schemeClr val="tx1"/>
                </a:solidFill>
                <a:effectLst/>
                <a:latin typeface="+mn-lt"/>
                <a:ea typeface="+mn-ea"/>
                <a:cs typeface="+mn-cs"/>
              </a:rPr>
              <a:t>But if we just wanted to take all the tag helpers that are in this assembly, we can just use the asterisk.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533621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16/03/2019</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16/03/2019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16/03/2019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16/03/2019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16/03/2019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16/03/2019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16/03/2019</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16/03/2019</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16/03/2019</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16/03/2019</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16/03/2019</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16/03/2019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16/03/2019</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spnet/core/mvc/views/raz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96896D-A2FD-44AE-9261-2A509307F328}"/>
              </a:ext>
            </a:extLst>
          </p:cNvPr>
          <p:cNvSpPr>
            <a:spLocks noGrp="1"/>
          </p:cNvSpPr>
          <p:nvPr>
            <p:ph type="title"/>
          </p:nvPr>
        </p:nvSpPr>
        <p:spPr/>
        <p:txBody>
          <a:bodyPr/>
          <a:lstStyle/>
          <a:p>
            <a:r>
              <a:rPr lang="nl-BE" dirty="0"/>
              <a:t>Tag Helpers</a:t>
            </a:r>
          </a:p>
        </p:txBody>
      </p:sp>
      <p:pic>
        <p:nvPicPr>
          <p:cNvPr id="5" name="Afbeelding 4">
            <a:extLst>
              <a:ext uri="{FF2B5EF4-FFF2-40B4-BE49-F238E27FC236}">
                <a16:creationId xmlns:a16="http://schemas.microsoft.com/office/drawing/2014/main" id="{208D4065-4882-45A5-96BF-0ACFA07B2F55}"/>
              </a:ext>
            </a:extLst>
          </p:cNvPr>
          <p:cNvPicPr>
            <a:picLocks noChangeAspect="1"/>
          </p:cNvPicPr>
          <p:nvPr/>
        </p:nvPicPr>
        <p:blipFill>
          <a:blip r:embed="rId3"/>
          <a:stretch>
            <a:fillRect/>
          </a:stretch>
        </p:blipFill>
        <p:spPr>
          <a:xfrm>
            <a:off x="7456118" y="3546758"/>
            <a:ext cx="4648200" cy="866775"/>
          </a:xfrm>
          <a:prstGeom prst="rect">
            <a:avLst/>
          </a:prstGeom>
        </p:spPr>
      </p:pic>
      <p:sp>
        <p:nvSpPr>
          <p:cNvPr id="6" name="Tekstvak 5">
            <a:extLst>
              <a:ext uri="{FF2B5EF4-FFF2-40B4-BE49-F238E27FC236}">
                <a16:creationId xmlns:a16="http://schemas.microsoft.com/office/drawing/2014/main" id="{49D056B0-3B54-48BB-91BD-E74D8359C5B1}"/>
              </a:ext>
            </a:extLst>
          </p:cNvPr>
          <p:cNvSpPr txBox="1"/>
          <p:nvPr/>
        </p:nvSpPr>
        <p:spPr>
          <a:xfrm>
            <a:off x="7456118" y="3006246"/>
            <a:ext cx="1555919" cy="369332"/>
          </a:xfrm>
          <a:prstGeom prst="rect">
            <a:avLst/>
          </a:prstGeom>
          <a:noFill/>
        </p:spPr>
        <p:txBody>
          <a:bodyPr wrap="square" rtlCol="0">
            <a:spAutoFit/>
          </a:bodyPr>
          <a:lstStyle/>
          <a:p>
            <a:r>
              <a:rPr lang="nl-BE" b="1" dirty="0">
                <a:solidFill>
                  <a:schemeClr val="accent6"/>
                </a:solidFill>
              </a:rPr>
              <a:t>Html Helpers</a:t>
            </a:r>
          </a:p>
        </p:txBody>
      </p:sp>
      <p:pic>
        <p:nvPicPr>
          <p:cNvPr id="9" name="Afbeelding 8">
            <a:extLst>
              <a:ext uri="{FF2B5EF4-FFF2-40B4-BE49-F238E27FC236}">
                <a16:creationId xmlns:a16="http://schemas.microsoft.com/office/drawing/2014/main" id="{A827C0A7-521C-482A-A85B-0F992A76B7F5}"/>
              </a:ext>
            </a:extLst>
          </p:cNvPr>
          <p:cNvPicPr>
            <a:picLocks noChangeAspect="1"/>
          </p:cNvPicPr>
          <p:nvPr/>
        </p:nvPicPr>
        <p:blipFill>
          <a:blip r:embed="rId4"/>
          <a:stretch>
            <a:fillRect/>
          </a:stretch>
        </p:blipFill>
        <p:spPr>
          <a:xfrm>
            <a:off x="1161919" y="3375578"/>
            <a:ext cx="5172075" cy="1809750"/>
          </a:xfrm>
          <a:prstGeom prst="rect">
            <a:avLst/>
          </a:prstGeom>
        </p:spPr>
      </p:pic>
      <p:pic>
        <p:nvPicPr>
          <p:cNvPr id="11" name="Afbeelding 10">
            <a:extLst>
              <a:ext uri="{FF2B5EF4-FFF2-40B4-BE49-F238E27FC236}">
                <a16:creationId xmlns:a16="http://schemas.microsoft.com/office/drawing/2014/main" id="{D48E3BD5-1783-4BB7-90D1-FB969CC5EC9C}"/>
              </a:ext>
            </a:extLst>
          </p:cNvPr>
          <p:cNvPicPr>
            <a:picLocks noChangeAspect="1"/>
          </p:cNvPicPr>
          <p:nvPr/>
        </p:nvPicPr>
        <p:blipFill>
          <a:blip r:embed="rId5"/>
          <a:stretch>
            <a:fillRect/>
          </a:stretch>
        </p:blipFill>
        <p:spPr>
          <a:xfrm>
            <a:off x="1367033" y="1732380"/>
            <a:ext cx="7829550" cy="1152525"/>
          </a:xfrm>
          <a:prstGeom prst="rect">
            <a:avLst/>
          </a:prstGeom>
        </p:spPr>
      </p:pic>
    </p:spTree>
    <p:extLst>
      <p:ext uri="{BB962C8B-B14F-4D97-AF65-F5344CB8AC3E}">
        <p14:creationId xmlns:p14="http://schemas.microsoft.com/office/powerpoint/2010/main" val="286367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C2728F-26FE-4C56-BAB4-41D953AE3E59}"/>
              </a:ext>
            </a:extLst>
          </p:cNvPr>
          <p:cNvSpPr>
            <a:spLocks noGrp="1"/>
          </p:cNvSpPr>
          <p:nvPr>
            <p:ph type="title"/>
          </p:nvPr>
        </p:nvSpPr>
        <p:spPr/>
        <p:txBody>
          <a:bodyPr/>
          <a:lstStyle/>
          <a:p>
            <a:r>
              <a:rPr lang="nl-BE" dirty="0"/>
              <a:t>Tag Helpers</a:t>
            </a:r>
          </a:p>
        </p:txBody>
      </p:sp>
      <p:pic>
        <p:nvPicPr>
          <p:cNvPr id="4" name="Tijdelijke aanduiding voor inhoud 3">
            <a:extLst>
              <a:ext uri="{FF2B5EF4-FFF2-40B4-BE49-F238E27FC236}">
                <a16:creationId xmlns:a16="http://schemas.microsoft.com/office/drawing/2014/main" id="{2BE4D2B2-A21F-4DFF-AA27-281865DB791C}"/>
              </a:ext>
            </a:extLst>
          </p:cNvPr>
          <p:cNvPicPr>
            <a:picLocks noGrp="1" noChangeAspect="1"/>
          </p:cNvPicPr>
          <p:nvPr>
            <p:ph idx="1"/>
          </p:nvPr>
        </p:nvPicPr>
        <p:blipFill>
          <a:blip r:embed="rId3"/>
          <a:stretch>
            <a:fillRect/>
          </a:stretch>
        </p:blipFill>
        <p:spPr>
          <a:xfrm>
            <a:off x="8149029" y="1690688"/>
            <a:ext cx="3609975" cy="2886075"/>
          </a:xfrm>
          <a:prstGeom prst="rect">
            <a:avLst/>
          </a:prstGeom>
        </p:spPr>
      </p:pic>
      <p:pic>
        <p:nvPicPr>
          <p:cNvPr id="5" name="Afbeelding 4">
            <a:extLst>
              <a:ext uri="{FF2B5EF4-FFF2-40B4-BE49-F238E27FC236}">
                <a16:creationId xmlns:a16="http://schemas.microsoft.com/office/drawing/2014/main" id="{F794444F-AC09-4035-BEC1-CFB998F13471}"/>
              </a:ext>
            </a:extLst>
          </p:cNvPr>
          <p:cNvPicPr>
            <a:picLocks noChangeAspect="1"/>
          </p:cNvPicPr>
          <p:nvPr/>
        </p:nvPicPr>
        <p:blipFill>
          <a:blip r:embed="rId4"/>
          <a:stretch>
            <a:fillRect/>
          </a:stretch>
        </p:blipFill>
        <p:spPr>
          <a:xfrm>
            <a:off x="270470" y="1690688"/>
            <a:ext cx="7615512" cy="3903032"/>
          </a:xfrm>
          <a:prstGeom prst="rect">
            <a:avLst/>
          </a:prstGeom>
        </p:spPr>
      </p:pic>
    </p:spTree>
    <p:extLst>
      <p:ext uri="{BB962C8B-B14F-4D97-AF65-F5344CB8AC3E}">
        <p14:creationId xmlns:p14="http://schemas.microsoft.com/office/powerpoint/2010/main" val="408115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55E346-B87F-4ED0-9718-50CCF33FF56C}"/>
              </a:ext>
            </a:extLst>
          </p:cNvPr>
          <p:cNvSpPr>
            <a:spLocks noGrp="1"/>
          </p:cNvSpPr>
          <p:nvPr>
            <p:ph type="title"/>
          </p:nvPr>
        </p:nvSpPr>
        <p:spPr/>
        <p:txBody>
          <a:bodyPr/>
          <a:lstStyle/>
          <a:p>
            <a:r>
              <a:rPr lang="nl-BE" dirty="0"/>
              <a:t>Tag Helpers</a:t>
            </a:r>
          </a:p>
        </p:txBody>
      </p:sp>
      <p:pic>
        <p:nvPicPr>
          <p:cNvPr id="4" name="Tijdelijke aanduiding voor inhoud 3">
            <a:extLst>
              <a:ext uri="{FF2B5EF4-FFF2-40B4-BE49-F238E27FC236}">
                <a16:creationId xmlns:a16="http://schemas.microsoft.com/office/drawing/2014/main" id="{1881D355-F3F2-455C-8422-3FCD57FD308F}"/>
              </a:ext>
            </a:extLst>
          </p:cNvPr>
          <p:cNvPicPr>
            <a:picLocks noGrp="1" noChangeAspect="1"/>
          </p:cNvPicPr>
          <p:nvPr>
            <p:ph idx="1"/>
          </p:nvPr>
        </p:nvPicPr>
        <p:blipFill>
          <a:blip r:embed="rId3"/>
          <a:stretch>
            <a:fillRect/>
          </a:stretch>
        </p:blipFill>
        <p:spPr>
          <a:xfrm>
            <a:off x="546078" y="1512474"/>
            <a:ext cx="7442244" cy="4351338"/>
          </a:xfrm>
          <a:prstGeom prst="rect">
            <a:avLst/>
          </a:prstGeom>
        </p:spPr>
      </p:pic>
      <p:pic>
        <p:nvPicPr>
          <p:cNvPr id="5" name="Afbeelding 4">
            <a:extLst>
              <a:ext uri="{FF2B5EF4-FFF2-40B4-BE49-F238E27FC236}">
                <a16:creationId xmlns:a16="http://schemas.microsoft.com/office/drawing/2014/main" id="{CD3A6060-7C9E-40E6-AC44-BCCF3E561C84}"/>
              </a:ext>
            </a:extLst>
          </p:cNvPr>
          <p:cNvPicPr>
            <a:picLocks noChangeAspect="1"/>
          </p:cNvPicPr>
          <p:nvPr/>
        </p:nvPicPr>
        <p:blipFill>
          <a:blip r:embed="rId4"/>
          <a:stretch>
            <a:fillRect/>
          </a:stretch>
        </p:blipFill>
        <p:spPr>
          <a:xfrm>
            <a:off x="8508369" y="1885950"/>
            <a:ext cx="3267075" cy="3086100"/>
          </a:xfrm>
          <a:prstGeom prst="rect">
            <a:avLst/>
          </a:prstGeom>
        </p:spPr>
      </p:pic>
    </p:spTree>
    <p:extLst>
      <p:ext uri="{BB962C8B-B14F-4D97-AF65-F5344CB8AC3E}">
        <p14:creationId xmlns:p14="http://schemas.microsoft.com/office/powerpoint/2010/main" val="425561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16847-9FF6-444E-9082-E1FE463B6026}"/>
              </a:ext>
            </a:extLst>
          </p:cNvPr>
          <p:cNvSpPr>
            <a:spLocks noGrp="1"/>
          </p:cNvSpPr>
          <p:nvPr>
            <p:ph type="title"/>
          </p:nvPr>
        </p:nvSpPr>
        <p:spPr/>
        <p:txBody>
          <a:bodyPr/>
          <a:lstStyle/>
          <a:p>
            <a:r>
              <a:rPr lang="nl-BE" dirty="0"/>
              <a:t>An </a:t>
            </a:r>
            <a:r>
              <a:rPr lang="nl-BE" dirty="0" err="1"/>
              <a:t>Edit</a:t>
            </a:r>
            <a:r>
              <a:rPr lang="nl-BE" dirty="0"/>
              <a:t> Form</a:t>
            </a:r>
          </a:p>
        </p:txBody>
      </p:sp>
      <p:pic>
        <p:nvPicPr>
          <p:cNvPr id="4" name="Tijdelijke aanduiding voor inhoud 3">
            <a:extLst>
              <a:ext uri="{FF2B5EF4-FFF2-40B4-BE49-F238E27FC236}">
                <a16:creationId xmlns:a16="http://schemas.microsoft.com/office/drawing/2014/main" id="{0629AF46-56FC-417C-BF0A-44006DA0BC71}"/>
              </a:ext>
            </a:extLst>
          </p:cNvPr>
          <p:cNvPicPr>
            <a:picLocks noGrp="1" noChangeAspect="1"/>
          </p:cNvPicPr>
          <p:nvPr>
            <p:ph idx="1"/>
          </p:nvPr>
        </p:nvPicPr>
        <p:blipFill>
          <a:blip r:embed="rId3"/>
          <a:stretch>
            <a:fillRect/>
          </a:stretch>
        </p:blipFill>
        <p:spPr>
          <a:xfrm>
            <a:off x="515152" y="1690688"/>
            <a:ext cx="7028108" cy="4351338"/>
          </a:xfrm>
          <a:prstGeom prst="rect">
            <a:avLst/>
          </a:prstGeom>
        </p:spPr>
      </p:pic>
      <p:pic>
        <p:nvPicPr>
          <p:cNvPr id="5" name="Afbeelding 4">
            <a:extLst>
              <a:ext uri="{FF2B5EF4-FFF2-40B4-BE49-F238E27FC236}">
                <a16:creationId xmlns:a16="http://schemas.microsoft.com/office/drawing/2014/main" id="{0FF8DF1A-FBD1-4EE4-ADF4-1E7D31FC6FEE}"/>
              </a:ext>
            </a:extLst>
          </p:cNvPr>
          <p:cNvPicPr>
            <a:picLocks noChangeAspect="1"/>
          </p:cNvPicPr>
          <p:nvPr/>
        </p:nvPicPr>
        <p:blipFill>
          <a:blip r:embed="rId4"/>
          <a:stretch>
            <a:fillRect/>
          </a:stretch>
        </p:blipFill>
        <p:spPr>
          <a:xfrm>
            <a:off x="7102258" y="1884867"/>
            <a:ext cx="4893893" cy="2262768"/>
          </a:xfrm>
          <a:prstGeom prst="rect">
            <a:avLst/>
          </a:prstGeom>
        </p:spPr>
      </p:pic>
    </p:spTree>
    <p:extLst>
      <p:ext uri="{BB962C8B-B14F-4D97-AF65-F5344CB8AC3E}">
        <p14:creationId xmlns:p14="http://schemas.microsoft.com/office/powerpoint/2010/main" val="349017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4FD2CC-0117-43FD-A4BA-4BFCC8136337}"/>
              </a:ext>
            </a:extLst>
          </p:cNvPr>
          <p:cNvSpPr>
            <a:spLocks noGrp="1"/>
          </p:cNvSpPr>
          <p:nvPr>
            <p:ph type="title"/>
          </p:nvPr>
        </p:nvSpPr>
        <p:spPr/>
        <p:txBody>
          <a:bodyPr/>
          <a:lstStyle/>
          <a:p>
            <a:r>
              <a:rPr lang="nl-BE" dirty="0"/>
              <a:t>An </a:t>
            </a:r>
            <a:r>
              <a:rPr lang="nl-BE" dirty="0" err="1"/>
              <a:t>Edit</a:t>
            </a:r>
            <a:r>
              <a:rPr lang="nl-BE" dirty="0"/>
              <a:t> Form</a:t>
            </a:r>
          </a:p>
        </p:txBody>
      </p:sp>
      <p:pic>
        <p:nvPicPr>
          <p:cNvPr id="4" name="Tijdelijke aanduiding voor inhoud 3">
            <a:extLst>
              <a:ext uri="{FF2B5EF4-FFF2-40B4-BE49-F238E27FC236}">
                <a16:creationId xmlns:a16="http://schemas.microsoft.com/office/drawing/2014/main" id="{B4676F75-6BFA-4A8E-88D1-D3E74767724D}"/>
              </a:ext>
            </a:extLst>
          </p:cNvPr>
          <p:cNvPicPr>
            <a:picLocks noGrp="1" noChangeAspect="1"/>
          </p:cNvPicPr>
          <p:nvPr>
            <p:ph idx="1"/>
          </p:nvPr>
        </p:nvPicPr>
        <p:blipFill>
          <a:blip r:embed="rId3"/>
          <a:stretch>
            <a:fillRect/>
          </a:stretch>
        </p:blipFill>
        <p:spPr>
          <a:xfrm>
            <a:off x="387263" y="1550052"/>
            <a:ext cx="6739464" cy="4351338"/>
          </a:xfrm>
          <a:prstGeom prst="rect">
            <a:avLst/>
          </a:prstGeom>
        </p:spPr>
      </p:pic>
      <p:pic>
        <p:nvPicPr>
          <p:cNvPr id="5" name="Afbeelding 4">
            <a:extLst>
              <a:ext uri="{FF2B5EF4-FFF2-40B4-BE49-F238E27FC236}">
                <a16:creationId xmlns:a16="http://schemas.microsoft.com/office/drawing/2014/main" id="{7980E7A7-27F4-4D8C-AED0-455F36AF4193}"/>
              </a:ext>
            </a:extLst>
          </p:cNvPr>
          <p:cNvPicPr>
            <a:picLocks noChangeAspect="1"/>
          </p:cNvPicPr>
          <p:nvPr/>
        </p:nvPicPr>
        <p:blipFill>
          <a:blip r:embed="rId4"/>
          <a:stretch>
            <a:fillRect/>
          </a:stretch>
        </p:blipFill>
        <p:spPr>
          <a:xfrm>
            <a:off x="5066075" y="1036453"/>
            <a:ext cx="7125925" cy="2748049"/>
          </a:xfrm>
          <a:prstGeom prst="rect">
            <a:avLst/>
          </a:prstGeom>
        </p:spPr>
      </p:pic>
    </p:spTree>
    <p:extLst>
      <p:ext uri="{BB962C8B-B14F-4D97-AF65-F5344CB8AC3E}">
        <p14:creationId xmlns:p14="http://schemas.microsoft.com/office/powerpoint/2010/main" val="380758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3437FD-6550-4BA0-B744-DE928DBC3150}"/>
              </a:ext>
            </a:extLst>
          </p:cNvPr>
          <p:cNvSpPr>
            <a:spLocks noGrp="1"/>
          </p:cNvSpPr>
          <p:nvPr>
            <p:ph type="title"/>
          </p:nvPr>
        </p:nvSpPr>
        <p:spPr/>
        <p:txBody>
          <a:bodyPr/>
          <a:lstStyle/>
          <a:p>
            <a:r>
              <a:rPr lang="nl-BE" dirty="0"/>
              <a:t>An </a:t>
            </a:r>
            <a:r>
              <a:rPr lang="nl-BE" dirty="0" err="1"/>
              <a:t>Edit</a:t>
            </a:r>
            <a:r>
              <a:rPr lang="nl-BE" dirty="0"/>
              <a:t> Form</a:t>
            </a:r>
          </a:p>
        </p:txBody>
      </p:sp>
      <p:pic>
        <p:nvPicPr>
          <p:cNvPr id="4" name="Tijdelijke aanduiding voor inhoud 3">
            <a:extLst>
              <a:ext uri="{FF2B5EF4-FFF2-40B4-BE49-F238E27FC236}">
                <a16:creationId xmlns:a16="http://schemas.microsoft.com/office/drawing/2014/main" id="{9A4735B8-C75A-4242-830F-F61EC8AB1729}"/>
              </a:ext>
            </a:extLst>
          </p:cNvPr>
          <p:cNvPicPr>
            <a:picLocks noGrp="1" noChangeAspect="1"/>
          </p:cNvPicPr>
          <p:nvPr>
            <p:ph idx="1"/>
          </p:nvPr>
        </p:nvPicPr>
        <p:blipFill>
          <a:blip r:embed="rId3"/>
          <a:stretch>
            <a:fillRect/>
          </a:stretch>
        </p:blipFill>
        <p:spPr>
          <a:xfrm>
            <a:off x="241583" y="1690688"/>
            <a:ext cx="4029792" cy="2274291"/>
          </a:xfrm>
          <a:prstGeom prst="rect">
            <a:avLst/>
          </a:prstGeom>
        </p:spPr>
      </p:pic>
      <p:pic>
        <p:nvPicPr>
          <p:cNvPr id="5" name="Afbeelding 4">
            <a:extLst>
              <a:ext uri="{FF2B5EF4-FFF2-40B4-BE49-F238E27FC236}">
                <a16:creationId xmlns:a16="http://schemas.microsoft.com/office/drawing/2014/main" id="{010F0762-5ADC-40C5-99C9-A60E622F2E9A}"/>
              </a:ext>
            </a:extLst>
          </p:cNvPr>
          <p:cNvPicPr>
            <a:picLocks noChangeAspect="1"/>
          </p:cNvPicPr>
          <p:nvPr/>
        </p:nvPicPr>
        <p:blipFill>
          <a:blip r:embed="rId4"/>
          <a:stretch>
            <a:fillRect/>
          </a:stretch>
        </p:blipFill>
        <p:spPr>
          <a:xfrm>
            <a:off x="4538292" y="118997"/>
            <a:ext cx="4117495" cy="3626285"/>
          </a:xfrm>
          <a:prstGeom prst="rect">
            <a:avLst/>
          </a:prstGeom>
        </p:spPr>
      </p:pic>
      <p:pic>
        <p:nvPicPr>
          <p:cNvPr id="6" name="Afbeelding 5">
            <a:extLst>
              <a:ext uri="{FF2B5EF4-FFF2-40B4-BE49-F238E27FC236}">
                <a16:creationId xmlns:a16="http://schemas.microsoft.com/office/drawing/2014/main" id="{19B4AEDF-CF5E-4A7B-927C-CA5D6ABE8010}"/>
              </a:ext>
            </a:extLst>
          </p:cNvPr>
          <p:cNvPicPr>
            <a:picLocks noChangeAspect="1"/>
          </p:cNvPicPr>
          <p:nvPr/>
        </p:nvPicPr>
        <p:blipFill>
          <a:blip r:embed="rId5"/>
          <a:stretch>
            <a:fillRect/>
          </a:stretch>
        </p:blipFill>
        <p:spPr>
          <a:xfrm>
            <a:off x="7235867" y="3310003"/>
            <a:ext cx="4595616" cy="3429000"/>
          </a:xfrm>
          <a:prstGeom prst="rect">
            <a:avLst/>
          </a:prstGeom>
        </p:spPr>
      </p:pic>
    </p:spTree>
    <p:extLst>
      <p:ext uri="{BB962C8B-B14F-4D97-AF65-F5344CB8AC3E}">
        <p14:creationId xmlns:p14="http://schemas.microsoft.com/office/powerpoint/2010/main" val="41974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A8367-AE02-4242-8250-1438D69CF563}"/>
              </a:ext>
            </a:extLst>
          </p:cNvPr>
          <p:cNvSpPr>
            <a:spLocks noGrp="1"/>
          </p:cNvSpPr>
          <p:nvPr>
            <p:ph type="title"/>
          </p:nvPr>
        </p:nvSpPr>
        <p:spPr/>
        <p:txBody>
          <a:bodyPr/>
          <a:lstStyle/>
          <a:p>
            <a:r>
              <a:rPr lang="nl-BE" dirty="0"/>
              <a:t>An </a:t>
            </a:r>
            <a:r>
              <a:rPr lang="nl-BE" dirty="0" err="1"/>
              <a:t>Edit</a:t>
            </a:r>
            <a:r>
              <a:rPr lang="nl-BE" dirty="0"/>
              <a:t> Form</a:t>
            </a:r>
          </a:p>
        </p:txBody>
      </p:sp>
      <p:pic>
        <p:nvPicPr>
          <p:cNvPr id="4" name="Tijdelijke aanduiding voor inhoud 3">
            <a:extLst>
              <a:ext uri="{FF2B5EF4-FFF2-40B4-BE49-F238E27FC236}">
                <a16:creationId xmlns:a16="http://schemas.microsoft.com/office/drawing/2014/main" id="{4E2CB03E-2A0F-48C2-9369-1F46C3D26036}"/>
              </a:ext>
            </a:extLst>
          </p:cNvPr>
          <p:cNvPicPr>
            <a:picLocks noGrp="1" noChangeAspect="1"/>
          </p:cNvPicPr>
          <p:nvPr>
            <p:ph idx="1"/>
          </p:nvPr>
        </p:nvPicPr>
        <p:blipFill>
          <a:blip r:embed="rId3"/>
          <a:stretch>
            <a:fillRect/>
          </a:stretch>
        </p:blipFill>
        <p:spPr>
          <a:xfrm>
            <a:off x="310799" y="1605201"/>
            <a:ext cx="6522385" cy="2966799"/>
          </a:xfrm>
          <a:prstGeom prst="rect">
            <a:avLst/>
          </a:prstGeom>
        </p:spPr>
      </p:pic>
      <p:pic>
        <p:nvPicPr>
          <p:cNvPr id="5" name="Afbeelding 4">
            <a:extLst>
              <a:ext uri="{FF2B5EF4-FFF2-40B4-BE49-F238E27FC236}">
                <a16:creationId xmlns:a16="http://schemas.microsoft.com/office/drawing/2014/main" id="{81512BD5-05EE-4D12-9FC1-09D814DFF340}"/>
              </a:ext>
            </a:extLst>
          </p:cNvPr>
          <p:cNvPicPr>
            <a:picLocks noChangeAspect="1"/>
          </p:cNvPicPr>
          <p:nvPr/>
        </p:nvPicPr>
        <p:blipFill>
          <a:blip r:embed="rId4"/>
          <a:stretch>
            <a:fillRect/>
          </a:stretch>
        </p:blipFill>
        <p:spPr>
          <a:xfrm>
            <a:off x="5949797" y="207288"/>
            <a:ext cx="6287390" cy="2966799"/>
          </a:xfrm>
          <a:prstGeom prst="rect">
            <a:avLst/>
          </a:prstGeom>
        </p:spPr>
      </p:pic>
      <p:pic>
        <p:nvPicPr>
          <p:cNvPr id="6" name="Afbeelding 5">
            <a:extLst>
              <a:ext uri="{FF2B5EF4-FFF2-40B4-BE49-F238E27FC236}">
                <a16:creationId xmlns:a16="http://schemas.microsoft.com/office/drawing/2014/main" id="{500284BA-7218-4774-9E25-5AF32ECFB1E8}"/>
              </a:ext>
            </a:extLst>
          </p:cNvPr>
          <p:cNvPicPr>
            <a:picLocks noChangeAspect="1"/>
          </p:cNvPicPr>
          <p:nvPr/>
        </p:nvPicPr>
        <p:blipFill>
          <a:blip r:embed="rId5"/>
          <a:stretch>
            <a:fillRect/>
          </a:stretch>
        </p:blipFill>
        <p:spPr>
          <a:xfrm>
            <a:off x="6765363" y="4498641"/>
            <a:ext cx="5115838" cy="2359359"/>
          </a:xfrm>
          <a:prstGeom prst="rect">
            <a:avLst/>
          </a:prstGeom>
        </p:spPr>
      </p:pic>
    </p:spTree>
    <p:extLst>
      <p:ext uri="{BB962C8B-B14F-4D97-AF65-F5344CB8AC3E}">
        <p14:creationId xmlns:p14="http://schemas.microsoft.com/office/powerpoint/2010/main" val="248794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FBAFA-433A-4348-9C3D-271A399F1E51}"/>
              </a:ext>
            </a:extLst>
          </p:cNvPr>
          <p:cNvSpPr>
            <a:spLocks noGrp="1"/>
          </p:cNvSpPr>
          <p:nvPr>
            <p:ph type="title"/>
          </p:nvPr>
        </p:nvSpPr>
        <p:spPr/>
        <p:txBody>
          <a:bodyPr/>
          <a:lstStyle/>
          <a:p>
            <a:r>
              <a:rPr lang="nl-BE" dirty="0" err="1"/>
              <a:t>Partial</a:t>
            </a:r>
            <a:r>
              <a:rPr lang="nl-BE" dirty="0"/>
              <a:t> Views</a:t>
            </a:r>
          </a:p>
        </p:txBody>
      </p:sp>
      <p:pic>
        <p:nvPicPr>
          <p:cNvPr id="4" name="Tijdelijke aanduiding voor inhoud 3">
            <a:extLst>
              <a:ext uri="{FF2B5EF4-FFF2-40B4-BE49-F238E27FC236}">
                <a16:creationId xmlns:a16="http://schemas.microsoft.com/office/drawing/2014/main" id="{65F7F81E-A859-4923-86EB-6C602BB59FFF}"/>
              </a:ext>
            </a:extLst>
          </p:cNvPr>
          <p:cNvPicPr>
            <a:picLocks noGrp="1" noChangeAspect="1"/>
          </p:cNvPicPr>
          <p:nvPr>
            <p:ph idx="1"/>
          </p:nvPr>
        </p:nvPicPr>
        <p:blipFill>
          <a:blip r:embed="rId3"/>
          <a:stretch>
            <a:fillRect/>
          </a:stretch>
        </p:blipFill>
        <p:spPr>
          <a:xfrm>
            <a:off x="838200" y="2224216"/>
            <a:ext cx="10515600" cy="3554155"/>
          </a:xfrm>
          <a:prstGeom prst="rect">
            <a:avLst/>
          </a:prstGeom>
        </p:spPr>
      </p:pic>
    </p:spTree>
    <p:extLst>
      <p:ext uri="{BB962C8B-B14F-4D97-AF65-F5344CB8AC3E}">
        <p14:creationId xmlns:p14="http://schemas.microsoft.com/office/powerpoint/2010/main" val="417907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E2184-D1FA-4235-804B-748D7D6AAFA5}"/>
              </a:ext>
            </a:extLst>
          </p:cNvPr>
          <p:cNvSpPr>
            <a:spLocks noGrp="1"/>
          </p:cNvSpPr>
          <p:nvPr>
            <p:ph type="title"/>
          </p:nvPr>
        </p:nvSpPr>
        <p:spPr/>
        <p:txBody>
          <a:bodyPr/>
          <a:lstStyle/>
          <a:p>
            <a:r>
              <a:rPr lang="nl-BE" dirty="0" err="1"/>
              <a:t>Partial</a:t>
            </a:r>
            <a:r>
              <a:rPr lang="nl-BE" dirty="0"/>
              <a:t> Views</a:t>
            </a:r>
          </a:p>
        </p:txBody>
      </p:sp>
      <p:pic>
        <p:nvPicPr>
          <p:cNvPr id="4" name="Tijdelijke aanduiding voor inhoud 3">
            <a:extLst>
              <a:ext uri="{FF2B5EF4-FFF2-40B4-BE49-F238E27FC236}">
                <a16:creationId xmlns:a16="http://schemas.microsoft.com/office/drawing/2014/main" id="{333E0607-F54E-4EC2-BD6F-1B92296DCCBB}"/>
              </a:ext>
            </a:extLst>
          </p:cNvPr>
          <p:cNvPicPr>
            <a:picLocks noGrp="1" noChangeAspect="1"/>
          </p:cNvPicPr>
          <p:nvPr>
            <p:ph idx="1"/>
          </p:nvPr>
        </p:nvPicPr>
        <p:blipFill>
          <a:blip r:embed="rId3"/>
          <a:stretch>
            <a:fillRect/>
          </a:stretch>
        </p:blipFill>
        <p:spPr>
          <a:xfrm>
            <a:off x="237966" y="1441349"/>
            <a:ext cx="3597100" cy="2506837"/>
          </a:xfrm>
          <a:prstGeom prst="rect">
            <a:avLst/>
          </a:prstGeom>
        </p:spPr>
      </p:pic>
      <p:pic>
        <p:nvPicPr>
          <p:cNvPr id="5" name="Afbeelding 4">
            <a:extLst>
              <a:ext uri="{FF2B5EF4-FFF2-40B4-BE49-F238E27FC236}">
                <a16:creationId xmlns:a16="http://schemas.microsoft.com/office/drawing/2014/main" id="{DE82BB3C-6570-4C67-B236-0533E0FF6599}"/>
              </a:ext>
            </a:extLst>
          </p:cNvPr>
          <p:cNvPicPr>
            <a:picLocks noChangeAspect="1"/>
          </p:cNvPicPr>
          <p:nvPr/>
        </p:nvPicPr>
        <p:blipFill>
          <a:blip r:embed="rId4"/>
          <a:stretch>
            <a:fillRect/>
          </a:stretch>
        </p:blipFill>
        <p:spPr>
          <a:xfrm>
            <a:off x="3978971" y="1316005"/>
            <a:ext cx="2305050" cy="1704975"/>
          </a:xfrm>
          <a:prstGeom prst="rect">
            <a:avLst/>
          </a:prstGeom>
        </p:spPr>
      </p:pic>
      <p:pic>
        <p:nvPicPr>
          <p:cNvPr id="6" name="Afbeelding 5">
            <a:extLst>
              <a:ext uri="{FF2B5EF4-FFF2-40B4-BE49-F238E27FC236}">
                <a16:creationId xmlns:a16="http://schemas.microsoft.com/office/drawing/2014/main" id="{2D1328CE-8B11-4D38-BA68-1AEC271E7355}"/>
              </a:ext>
            </a:extLst>
          </p:cNvPr>
          <p:cNvPicPr>
            <a:picLocks noChangeAspect="1"/>
          </p:cNvPicPr>
          <p:nvPr/>
        </p:nvPicPr>
        <p:blipFill>
          <a:blip r:embed="rId5"/>
          <a:stretch>
            <a:fillRect/>
          </a:stretch>
        </p:blipFill>
        <p:spPr>
          <a:xfrm>
            <a:off x="6576165" y="1191314"/>
            <a:ext cx="5197452" cy="2113249"/>
          </a:xfrm>
          <a:prstGeom prst="rect">
            <a:avLst/>
          </a:prstGeom>
        </p:spPr>
      </p:pic>
      <p:pic>
        <p:nvPicPr>
          <p:cNvPr id="8" name="Afbeelding 7">
            <a:extLst>
              <a:ext uri="{FF2B5EF4-FFF2-40B4-BE49-F238E27FC236}">
                <a16:creationId xmlns:a16="http://schemas.microsoft.com/office/drawing/2014/main" id="{CD6816F7-02E6-4FB2-905B-5A123348DB1C}"/>
              </a:ext>
            </a:extLst>
          </p:cNvPr>
          <p:cNvPicPr>
            <a:picLocks noChangeAspect="1"/>
          </p:cNvPicPr>
          <p:nvPr/>
        </p:nvPicPr>
        <p:blipFill>
          <a:blip r:embed="rId6"/>
          <a:stretch>
            <a:fillRect/>
          </a:stretch>
        </p:blipFill>
        <p:spPr>
          <a:xfrm>
            <a:off x="4198711" y="4040155"/>
            <a:ext cx="1865569" cy="2817845"/>
          </a:xfrm>
          <a:prstGeom prst="rect">
            <a:avLst/>
          </a:prstGeom>
        </p:spPr>
      </p:pic>
      <p:pic>
        <p:nvPicPr>
          <p:cNvPr id="9" name="Afbeelding 8">
            <a:extLst>
              <a:ext uri="{FF2B5EF4-FFF2-40B4-BE49-F238E27FC236}">
                <a16:creationId xmlns:a16="http://schemas.microsoft.com/office/drawing/2014/main" id="{C1647D2C-8B88-444C-9407-EFFE494AB5D9}"/>
              </a:ext>
            </a:extLst>
          </p:cNvPr>
          <p:cNvPicPr>
            <a:picLocks noChangeAspect="1"/>
          </p:cNvPicPr>
          <p:nvPr/>
        </p:nvPicPr>
        <p:blipFill>
          <a:blip r:embed="rId7"/>
          <a:stretch>
            <a:fillRect/>
          </a:stretch>
        </p:blipFill>
        <p:spPr>
          <a:xfrm>
            <a:off x="6576165" y="3304563"/>
            <a:ext cx="5285983" cy="3456924"/>
          </a:xfrm>
          <a:prstGeom prst="rect">
            <a:avLst/>
          </a:prstGeom>
        </p:spPr>
      </p:pic>
    </p:spTree>
    <p:extLst>
      <p:ext uri="{BB962C8B-B14F-4D97-AF65-F5344CB8AC3E}">
        <p14:creationId xmlns:p14="http://schemas.microsoft.com/office/powerpoint/2010/main" val="191410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CDD66-516F-475C-BB3B-7B6438C18C09}"/>
              </a:ext>
            </a:extLst>
          </p:cNvPr>
          <p:cNvSpPr>
            <a:spLocks noGrp="1"/>
          </p:cNvSpPr>
          <p:nvPr>
            <p:ph type="title"/>
          </p:nvPr>
        </p:nvSpPr>
        <p:spPr/>
        <p:txBody>
          <a:bodyPr/>
          <a:lstStyle/>
          <a:p>
            <a:r>
              <a:rPr lang="nl-BE" dirty="0"/>
              <a:t>View </a:t>
            </a:r>
            <a:r>
              <a:rPr lang="nl-BE" dirty="0" err="1"/>
              <a:t>Components</a:t>
            </a:r>
            <a:endParaRPr lang="nl-BE" dirty="0"/>
          </a:p>
        </p:txBody>
      </p:sp>
      <p:pic>
        <p:nvPicPr>
          <p:cNvPr id="5" name="Afbeelding 4">
            <a:extLst>
              <a:ext uri="{FF2B5EF4-FFF2-40B4-BE49-F238E27FC236}">
                <a16:creationId xmlns:a16="http://schemas.microsoft.com/office/drawing/2014/main" id="{C914B7A5-AE83-4D34-BBD2-6D2637D2FA35}"/>
              </a:ext>
            </a:extLst>
          </p:cNvPr>
          <p:cNvPicPr>
            <a:picLocks noChangeAspect="1"/>
          </p:cNvPicPr>
          <p:nvPr/>
        </p:nvPicPr>
        <p:blipFill>
          <a:blip r:embed="rId3"/>
          <a:stretch>
            <a:fillRect/>
          </a:stretch>
        </p:blipFill>
        <p:spPr>
          <a:xfrm>
            <a:off x="9863812" y="488513"/>
            <a:ext cx="2114414" cy="5329825"/>
          </a:xfrm>
          <a:prstGeom prst="rect">
            <a:avLst/>
          </a:prstGeom>
        </p:spPr>
      </p:pic>
      <p:pic>
        <p:nvPicPr>
          <p:cNvPr id="6" name="Afbeelding 5">
            <a:extLst>
              <a:ext uri="{FF2B5EF4-FFF2-40B4-BE49-F238E27FC236}">
                <a16:creationId xmlns:a16="http://schemas.microsoft.com/office/drawing/2014/main" id="{49C6C57B-99C1-48AC-821A-4E058DB8F7B8}"/>
              </a:ext>
            </a:extLst>
          </p:cNvPr>
          <p:cNvPicPr>
            <a:picLocks noChangeAspect="1"/>
          </p:cNvPicPr>
          <p:nvPr/>
        </p:nvPicPr>
        <p:blipFill>
          <a:blip r:embed="rId4"/>
          <a:stretch>
            <a:fillRect/>
          </a:stretch>
        </p:blipFill>
        <p:spPr>
          <a:xfrm>
            <a:off x="466644" y="1690688"/>
            <a:ext cx="4178995" cy="2956217"/>
          </a:xfrm>
          <a:prstGeom prst="rect">
            <a:avLst/>
          </a:prstGeom>
        </p:spPr>
      </p:pic>
      <p:pic>
        <p:nvPicPr>
          <p:cNvPr id="7" name="Afbeelding 6">
            <a:extLst>
              <a:ext uri="{FF2B5EF4-FFF2-40B4-BE49-F238E27FC236}">
                <a16:creationId xmlns:a16="http://schemas.microsoft.com/office/drawing/2014/main" id="{AEFEB4CA-5E66-46D8-8A97-D68920221680}"/>
              </a:ext>
            </a:extLst>
          </p:cNvPr>
          <p:cNvPicPr>
            <a:picLocks noChangeAspect="1"/>
          </p:cNvPicPr>
          <p:nvPr/>
        </p:nvPicPr>
        <p:blipFill>
          <a:blip r:embed="rId5"/>
          <a:stretch>
            <a:fillRect/>
          </a:stretch>
        </p:blipFill>
        <p:spPr>
          <a:xfrm>
            <a:off x="5050901" y="1673371"/>
            <a:ext cx="4410075" cy="1495425"/>
          </a:xfrm>
          <a:prstGeom prst="rect">
            <a:avLst/>
          </a:prstGeom>
        </p:spPr>
      </p:pic>
      <p:pic>
        <p:nvPicPr>
          <p:cNvPr id="10" name="Tijdelijke aanduiding voor inhoud 9">
            <a:extLst>
              <a:ext uri="{FF2B5EF4-FFF2-40B4-BE49-F238E27FC236}">
                <a16:creationId xmlns:a16="http://schemas.microsoft.com/office/drawing/2014/main" id="{F2D319DE-9A51-4295-B745-B9FCB5ABAFFC}"/>
              </a:ext>
            </a:extLst>
          </p:cNvPr>
          <p:cNvPicPr>
            <a:picLocks noGrp="1" noChangeAspect="1"/>
          </p:cNvPicPr>
          <p:nvPr>
            <p:ph idx="1"/>
          </p:nvPr>
        </p:nvPicPr>
        <p:blipFill>
          <a:blip r:embed="rId6"/>
          <a:stretch>
            <a:fillRect/>
          </a:stretch>
        </p:blipFill>
        <p:spPr>
          <a:xfrm>
            <a:off x="5048475" y="3362529"/>
            <a:ext cx="4615459" cy="2814433"/>
          </a:xfrm>
          <a:prstGeom prst="rect">
            <a:avLst/>
          </a:prstGeom>
        </p:spPr>
      </p:pic>
    </p:spTree>
    <p:extLst>
      <p:ext uri="{BB962C8B-B14F-4D97-AF65-F5344CB8AC3E}">
        <p14:creationId xmlns:p14="http://schemas.microsoft.com/office/powerpoint/2010/main" val="56555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Razor</a:t>
            </a:r>
            <a:r>
              <a:rPr lang="nl-BE" dirty="0"/>
              <a:t> Views</a:t>
            </a:r>
          </a:p>
        </p:txBody>
      </p:sp>
      <p:sp>
        <p:nvSpPr>
          <p:cNvPr id="3" name="Ondertitel 2"/>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1"/>
          </p:nvPr>
        </p:nvSpPr>
        <p:spPr>
          <a:xfrm>
            <a:off x="3232150" y="6399213"/>
            <a:ext cx="2133600" cy="365125"/>
          </a:xfrm>
          <a:prstGeom prst="rect">
            <a:avLst/>
          </a:prstGeom>
        </p:spPr>
        <p:txBody>
          <a:bodyPr vert="horz" wrap="square" lIns="91440" tIns="45720" rIns="91440" bIns="45720" numCol="1" anchor="ctr" anchorCtr="0" compatLnSpc="1">
            <a:prstTxWarp prst="textNoShape">
              <a:avLst/>
            </a:prstTxWarp>
          </a:bodyPr>
          <a:lstStyle>
            <a:defPPr>
              <a:defRPr lang="nl-NL"/>
            </a:defPPr>
            <a:lvl1pPr algn="r"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89433DD-59E3-443A-B5F0-33429A59D331}" type="slidenum">
              <a:rPr lang="nl-NL" smtClean="0"/>
              <a:pPr/>
              <a:t>2</a:t>
            </a:fld>
            <a:endParaRPr lang="nl-NL"/>
          </a:p>
        </p:txBody>
      </p:sp>
    </p:spTree>
    <p:extLst>
      <p:ext uri="{BB962C8B-B14F-4D97-AF65-F5344CB8AC3E}">
        <p14:creationId xmlns:p14="http://schemas.microsoft.com/office/powerpoint/2010/main" val="354210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FBAFA-433A-4348-9C3D-271A399F1E51}"/>
              </a:ext>
            </a:extLst>
          </p:cNvPr>
          <p:cNvSpPr>
            <a:spLocks noGrp="1"/>
          </p:cNvSpPr>
          <p:nvPr>
            <p:ph type="title"/>
          </p:nvPr>
        </p:nvSpPr>
        <p:spPr/>
        <p:txBody>
          <a:bodyPr/>
          <a:lstStyle/>
          <a:p>
            <a:r>
              <a:rPr lang="nl-BE" dirty="0" err="1"/>
              <a:t>Razor</a:t>
            </a:r>
            <a:r>
              <a:rPr lang="nl-BE" dirty="0"/>
              <a:t> syntax </a:t>
            </a:r>
            <a:r>
              <a:rPr lang="nl-BE" dirty="0" err="1"/>
              <a:t>reference</a:t>
            </a:r>
            <a:endParaRPr lang="nl-BE" dirty="0"/>
          </a:p>
        </p:txBody>
      </p:sp>
      <p:sp>
        <p:nvSpPr>
          <p:cNvPr id="5" name="Tijdelijke aanduiding voor inhoud 4">
            <a:extLst>
              <a:ext uri="{FF2B5EF4-FFF2-40B4-BE49-F238E27FC236}">
                <a16:creationId xmlns:a16="http://schemas.microsoft.com/office/drawing/2014/main" id="{36C6FDAC-9347-48EE-887E-536D1EC01865}"/>
              </a:ext>
            </a:extLst>
          </p:cNvPr>
          <p:cNvSpPr>
            <a:spLocks noGrp="1"/>
          </p:cNvSpPr>
          <p:nvPr>
            <p:ph idx="1"/>
          </p:nvPr>
        </p:nvSpPr>
        <p:spPr/>
        <p:txBody>
          <a:bodyPr/>
          <a:lstStyle/>
          <a:p>
            <a:r>
              <a:rPr lang="nl-BE" dirty="0"/>
              <a:t>We </a:t>
            </a:r>
            <a:r>
              <a:rPr lang="nl-BE" dirty="0" err="1"/>
              <a:t>only</a:t>
            </a:r>
            <a:r>
              <a:rPr lang="nl-BE" dirty="0"/>
              <a:t> </a:t>
            </a:r>
            <a:r>
              <a:rPr lang="nl-BE" dirty="0" err="1"/>
              <a:t>covered</a:t>
            </a:r>
            <a:r>
              <a:rPr lang="nl-BE" dirty="0"/>
              <a:t> a part of </a:t>
            </a:r>
            <a:r>
              <a:rPr lang="nl-BE" dirty="0" err="1"/>
              <a:t>the</a:t>
            </a:r>
            <a:r>
              <a:rPr lang="nl-BE" dirty="0"/>
              <a:t> </a:t>
            </a:r>
            <a:r>
              <a:rPr lang="nl-BE" dirty="0" err="1"/>
              <a:t>Razor</a:t>
            </a:r>
            <a:r>
              <a:rPr lang="nl-BE" dirty="0"/>
              <a:t> </a:t>
            </a:r>
            <a:r>
              <a:rPr lang="nl-BE" dirty="0" err="1"/>
              <a:t>markup</a:t>
            </a:r>
            <a:r>
              <a:rPr lang="nl-BE" dirty="0"/>
              <a:t> syntax</a:t>
            </a:r>
          </a:p>
          <a:p>
            <a:r>
              <a:rPr lang="nl-BE" dirty="0" err="1"/>
              <a:t>Study</a:t>
            </a:r>
            <a:r>
              <a:rPr lang="nl-BE" dirty="0"/>
              <a:t> </a:t>
            </a:r>
            <a:r>
              <a:rPr lang="nl-BE" dirty="0" err="1"/>
              <a:t>the</a:t>
            </a:r>
            <a:r>
              <a:rPr lang="nl-BE" dirty="0"/>
              <a:t> </a:t>
            </a:r>
            <a:r>
              <a:rPr lang="nl-BE" dirty="0" err="1"/>
              <a:t>documentation</a:t>
            </a:r>
            <a:r>
              <a:rPr lang="nl-BE" dirty="0"/>
              <a:t> on </a:t>
            </a:r>
            <a:br>
              <a:rPr lang="nl-BE" dirty="0"/>
            </a:br>
            <a:r>
              <a:rPr lang="nl-BE" dirty="0">
                <a:hlinkClick r:id="rId3"/>
              </a:rPr>
              <a:t>https://docs.microsoft.com/en-us/aspnet/core/mvc/views/razor</a:t>
            </a:r>
            <a:r>
              <a:rPr lang="nl-BE" dirty="0"/>
              <a:t> </a:t>
            </a:r>
            <a:br>
              <a:rPr lang="nl-BE" dirty="0"/>
            </a:br>
            <a:r>
              <a:rPr lang="nl-BE" dirty="0" err="1"/>
              <a:t>and</a:t>
            </a:r>
            <a:r>
              <a:rPr lang="nl-BE" dirty="0"/>
              <a:t> make </a:t>
            </a:r>
            <a:r>
              <a:rPr lang="nl-BE" dirty="0" err="1"/>
              <a:t>sure</a:t>
            </a:r>
            <a:r>
              <a:rPr lang="nl-BE" dirty="0"/>
              <a:t> </a:t>
            </a:r>
            <a:r>
              <a:rPr lang="nl-BE" dirty="0" err="1"/>
              <a:t>you</a:t>
            </a:r>
            <a:r>
              <a:rPr lang="nl-BE" dirty="0"/>
              <a:t> </a:t>
            </a:r>
            <a:r>
              <a:rPr lang="nl-BE" dirty="0" err="1"/>
              <a:t>know</a:t>
            </a:r>
            <a:r>
              <a:rPr lang="nl-BE" dirty="0"/>
              <a:t> </a:t>
            </a:r>
            <a:r>
              <a:rPr lang="nl-BE" dirty="0" err="1"/>
              <a:t>about</a:t>
            </a:r>
            <a:endParaRPr lang="nl-BE" dirty="0"/>
          </a:p>
          <a:p>
            <a:pPr lvl="1"/>
            <a:r>
              <a:rPr lang="nl-BE" dirty="0" err="1"/>
              <a:t>Escaping</a:t>
            </a:r>
            <a:r>
              <a:rPr lang="nl-BE" dirty="0"/>
              <a:t> </a:t>
            </a:r>
            <a:r>
              <a:rPr lang="nl-BE" dirty="0" err="1"/>
              <a:t>the</a:t>
            </a:r>
            <a:r>
              <a:rPr lang="nl-BE" dirty="0"/>
              <a:t> @ </a:t>
            </a:r>
            <a:r>
              <a:rPr lang="nl-BE" dirty="0" err="1"/>
              <a:t>symbol</a:t>
            </a:r>
            <a:r>
              <a:rPr lang="nl-BE" dirty="0"/>
              <a:t>. E.g. &lt;p&gt;lector@@pxl.be&lt;/p&gt;</a:t>
            </a:r>
          </a:p>
          <a:p>
            <a:pPr lvl="1"/>
            <a:r>
              <a:rPr lang="nl-BE" dirty="0" err="1"/>
              <a:t>Implicit</a:t>
            </a:r>
            <a:r>
              <a:rPr lang="nl-BE" dirty="0"/>
              <a:t> </a:t>
            </a:r>
            <a:r>
              <a:rPr lang="nl-BE" dirty="0" err="1"/>
              <a:t>Razor</a:t>
            </a:r>
            <a:r>
              <a:rPr lang="nl-BE" dirty="0"/>
              <a:t> </a:t>
            </a:r>
            <a:r>
              <a:rPr lang="nl-BE" dirty="0" err="1"/>
              <a:t>expressions</a:t>
            </a:r>
            <a:r>
              <a:rPr lang="nl-BE" dirty="0"/>
              <a:t>. E.g. &lt;p&gt;@</a:t>
            </a:r>
            <a:r>
              <a:rPr lang="nl-BE" dirty="0" err="1"/>
              <a:t>DateTime.Now</a:t>
            </a:r>
            <a:r>
              <a:rPr lang="nl-BE" dirty="0"/>
              <a:t>&lt;/p&gt;)</a:t>
            </a:r>
          </a:p>
          <a:p>
            <a:pPr lvl="1"/>
            <a:r>
              <a:rPr lang="nl-BE" dirty="0"/>
              <a:t>Explicit </a:t>
            </a:r>
            <a:r>
              <a:rPr lang="nl-BE" dirty="0" err="1"/>
              <a:t>Razor</a:t>
            </a:r>
            <a:r>
              <a:rPr lang="nl-BE" dirty="0"/>
              <a:t> </a:t>
            </a:r>
            <a:r>
              <a:rPr lang="nl-BE" dirty="0" err="1"/>
              <a:t>expressions</a:t>
            </a:r>
            <a:r>
              <a:rPr lang="nl-BE" dirty="0"/>
              <a:t>. E.g. </a:t>
            </a:r>
            <a:r>
              <a:rPr lang="en-US" dirty="0"/>
              <a:t>@(</a:t>
            </a:r>
            <a:r>
              <a:rPr lang="en-US" dirty="0" err="1"/>
              <a:t>DateTime.Now</a:t>
            </a:r>
            <a:r>
              <a:rPr lang="en-US" dirty="0"/>
              <a:t> - </a:t>
            </a:r>
            <a:r>
              <a:rPr lang="en-US" dirty="0" err="1"/>
              <a:t>TimeSpan.FromDays</a:t>
            </a:r>
            <a:r>
              <a:rPr lang="en-US" dirty="0"/>
              <a:t>(7))</a:t>
            </a:r>
          </a:p>
          <a:p>
            <a:pPr lvl="1"/>
            <a:r>
              <a:rPr lang="en-US" dirty="0"/>
              <a:t>Razor code blocks and transitions</a:t>
            </a:r>
            <a:endParaRPr lang="nl-BE" dirty="0"/>
          </a:p>
        </p:txBody>
      </p:sp>
    </p:spTree>
    <p:extLst>
      <p:ext uri="{BB962C8B-B14F-4D97-AF65-F5344CB8AC3E}">
        <p14:creationId xmlns:p14="http://schemas.microsoft.com/office/powerpoint/2010/main" val="95421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7949-A8E7-4EF5-9089-D4F5B6F1EE99}"/>
              </a:ext>
            </a:extLst>
          </p:cNvPr>
          <p:cNvSpPr>
            <a:spLocks noGrp="1"/>
          </p:cNvSpPr>
          <p:nvPr>
            <p:ph type="title"/>
          </p:nvPr>
        </p:nvSpPr>
        <p:spPr/>
        <p:txBody>
          <a:bodyPr/>
          <a:lstStyle/>
          <a:p>
            <a:r>
              <a:rPr lang="nl-BE" dirty="0" err="1"/>
              <a:t>Layout</a:t>
            </a:r>
            <a:r>
              <a:rPr lang="nl-BE" dirty="0"/>
              <a:t> Views</a:t>
            </a:r>
          </a:p>
        </p:txBody>
      </p:sp>
      <p:pic>
        <p:nvPicPr>
          <p:cNvPr id="4" name="Tijdelijke aanduiding voor inhoud 3">
            <a:extLst>
              <a:ext uri="{FF2B5EF4-FFF2-40B4-BE49-F238E27FC236}">
                <a16:creationId xmlns:a16="http://schemas.microsoft.com/office/drawing/2014/main" id="{DA9FAB2E-E0B0-4492-B2D2-BC63CC7D12D3}"/>
              </a:ext>
            </a:extLst>
          </p:cNvPr>
          <p:cNvPicPr>
            <a:picLocks noGrp="1" noChangeAspect="1"/>
          </p:cNvPicPr>
          <p:nvPr>
            <p:ph idx="1"/>
          </p:nvPr>
        </p:nvPicPr>
        <p:blipFill>
          <a:blip r:embed="rId3"/>
          <a:stretch>
            <a:fillRect/>
          </a:stretch>
        </p:blipFill>
        <p:spPr>
          <a:xfrm>
            <a:off x="838200" y="1977041"/>
            <a:ext cx="10515600" cy="4048506"/>
          </a:xfrm>
          <a:prstGeom prst="rect">
            <a:avLst/>
          </a:prstGeom>
        </p:spPr>
      </p:pic>
      <p:sp>
        <p:nvSpPr>
          <p:cNvPr id="5" name="Rechthoek 4">
            <a:extLst>
              <a:ext uri="{FF2B5EF4-FFF2-40B4-BE49-F238E27FC236}">
                <a16:creationId xmlns:a16="http://schemas.microsoft.com/office/drawing/2014/main" id="{5E7E89C7-58F4-47EE-9F0E-8E649DA951CA}"/>
              </a:ext>
            </a:extLst>
          </p:cNvPr>
          <p:cNvSpPr/>
          <p:nvPr/>
        </p:nvSpPr>
        <p:spPr>
          <a:xfrm>
            <a:off x="926926" y="2530258"/>
            <a:ext cx="4434214" cy="6513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ekstvak 5">
            <a:extLst>
              <a:ext uri="{FF2B5EF4-FFF2-40B4-BE49-F238E27FC236}">
                <a16:creationId xmlns:a16="http://schemas.microsoft.com/office/drawing/2014/main" id="{922D4AFA-C46B-479F-AB91-D509FC987610}"/>
              </a:ext>
            </a:extLst>
          </p:cNvPr>
          <p:cNvSpPr txBox="1"/>
          <p:nvPr/>
        </p:nvSpPr>
        <p:spPr>
          <a:xfrm>
            <a:off x="4572000" y="1390389"/>
            <a:ext cx="1009122" cy="369332"/>
          </a:xfrm>
          <a:prstGeom prst="rect">
            <a:avLst/>
          </a:prstGeom>
          <a:noFill/>
        </p:spPr>
        <p:txBody>
          <a:bodyPr wrap="none" rtlCol="0">
            <a:spAutoFit/>
          </a:bodyPr>
          <a:lstStyle/>
          <a:p>
            <a:r>
              <a:rPr lang="nl-BE" dirty="0"/>
              <a:t>Top Area</a:t>
            </a:r>
          </a:p>
        </p:txBody>
      </p:sp>
      <p:sp>
        <p:nvSpPr>
          <p:cNvPr id="7" name="Rechthoek 6">
            <a:extLst>
              <a:ext uri="{FF2B5EF4-FFF2-40B4-BE49-F238E27FC236}">
                <a16:creationId xmlns:a16="http://schemas.microsoft.com/office/drawing/2014/main" id="{883714C1-A12E-4870-9673-351E0671D6D3}"/>
              </a:ext>
            </a:extLst>
          </p:cNvPr>
          <p:cNvSpPr/>
          <p:nvPr/>
        </p:nvSpPr>
        <p:spPr>
          <a:xfrm>
            <a:off x="4434214" y="1364325"/>
            <a:ext cx="1340285" cy="4695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9" name="Rechte verbindingslijn met pijl 8">
            <a:extLst>
              <a:ext uri="{FF2B5EF4-FFF2-40B4-BE49-F238E27FC236}">
                <a16:creationId xmlns:a16="http://schemas.microsoft.com/office/drawing/2014/main" id="{3B801DF3-F576-42F0-9039-0476B61CEC30}"/>
              </a:ext>
            </a:extLst>
          </p:cNvPr>
          <p:cNvCxnSpPr>
            <a:cxnSpLocks/>
          </p:cNvCxnSpPr>
          <p:nvPr/>
        </p:nvCxnSpPr>
        <p:spPr>
          <a:xfrm flipH="1">
            <a:off x="4572000" y="1833864"/>
            <a:ext cx="300625" cy="69639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Rechthoek 10">
            <a:extLst>
              <a:ext uri="{FF2B5EF4-FFF2-40B4-BE49-F238E27FC236}">
                <a16:creationId xmlns:a16="http://schemas.microsoft.com/office/drawing/2014/main" id="{AC5D4273-D7AD-475F-BDDA-4CB84206ED0D}"/>
              </a:ext>
            </a:extLst>
          </p:cNvPr>
          <p:cNvSpPr/>
          <p:nvPr/>
        </p:nvSpPr>
        <p:spPr>
          <a:xfrm>
            <a:off x="4346532" y="3231715"/>
            <a:ext cx="726509" cy="2235896"/>
          </a:xfrm>
          <a:prstGeom prst="rect">
            <a:avLst/>
          </a:prstGeom>
          <a:noFill/>
          <a:ln w="317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
        <p:nvSpPr>
          <p:cNvPr id="13" name="Tekstvak 12">
            <a:extLst>
              <a:ext uri="{FF2B5EF4-FFF2-40B4-BE49-F238E27FC236}">
                <a16:creationId xmlns:a16="http://schemas.microsoft.com/office/drawing/2014/main" id="{5A1914C6-2B49-49A9-A22E-E5FC87DAE549}"/>
              </a:ext>
            </a:extLst>
          </p:cNvPr>
          <p:cNvSpPr txBox="1"/>
          <p:nvPr/>
        </p:nvSpPr>
        <p:spPr>
          <a:xfrm>
            <a:off x="5228961" y="6025547"/>
            <a:ext cx="949299" cy="369332"/>
          </a:xfrm>
          <a:prstGeom prst="rect">
            <a:avLst/>
          </a:prstGeom>
          <a:noFill/>
        </p:spPr>
        <p:txBody>
          <a:bodyPr wrap="none" rtlCol="0">
            <a:spAutoFit/>
          </a:bodyPr>
          <a:lstStyle/>
          <a:p>
            <a:r>
              <a:rPr lang="nl-BE" dirty="0"/>
              <a:t>Side Bar</a:t>
            </a:r>
          </a:p>
        </p:txBody>
      </p:sp>
      <p:sp>
        <p:nvSpPr>
          <p:cNvPr id="14" name="Rechthoek 13">
            <a:extLst>
              <a:ext uri="{FF2B5EF4-FFF2-40B4-BE49-F238E27FC236}">
                <a16:creationId xmlns:a16="http://schemas.microsoft.com/office/drawing/2014/main" id="{9EBE22B3-B05F-4F1A-AACE-758977C3A498}"/>
              </a:ext>
            </a:extLst>
          </p:cNvPr>
          <p:cNvSpPr/>
          <p:nvPr/>
        </p:nvSpPr>
        <p:spPr>
          <a:xfrm>
            <a:off x="5091175" y="5999483"/>
            <a:ext cx="1340285" cy="4695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Rechte verbindingslijn met pijl 14">
            <a:extLst>
              <a:ext uri="{FF2B5EF4-FFF2-40B4-BE49-F238E27FC236}">
                <a16:creationId xmlns:a16="http://schemas.microsoft.com/office/drawing/2014/main" id="{35F8868F-EF27-406B-9869-5704CA4A90E5}"/>
              </a:ext>
            </a:extLst>
          </p:cNvPr>
          <p:cNvCxnSpPr>
            <a:cxnSpLocks/>
          </p:cNvCxnSpPr>
          <p:nvPr/>
        </p:nvCxnSpPr>
        <p:spPr>
          <a:xfrm flipH="1" flipV="1">
            <a:off x="4841699" y="5493675"/>
            <a:ext cx="519442" cy="531873"/>
          </a:xfrm>
          <a:prstGeom prst="straightConnector1">
            <a:avLst/>
          </a:prstGeom>
          <a:ln w="254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8" name="Tekstvak 17">
            <a:extLst>
              <a:ext uri="{FF2B5EF4-FFF2-40B4-BE49-F238E27FC236}">
                <a16:creationId xmlns:a16="http://schemas.microsoft.com/office/drawing/2014/main" id="{AFE929AD-0062-4ED0-AE5B-87B7B55B4D29}"/>
              </a:ext>
            </a:extLst>
          </p:cNvPr>
          <p:cNvSpPr txBox="1"/>
          <p:nvPr/>
        </p:nvSpPr>
        <p:spPr>
          <a:xfrm>
            <a:off x="1650498" y="5867412"/>
            <a:ext cx="1005020" cy="369332"/>
          </a:xfrm>
          <a:prstGeom prst="rect">
            <a:avLst/>
          </a:prstGeom>
          <a:noFill/>
        </p:spPr>
        <p:txBody>
          <a:bodyPr wrap="square" rtlCol="0">
            <a:spAutoFit/>
          </a:bodyPr>
          <a:lstStyle/>
          <a:p>
            <a:r>
              <a:rPr lang="nl-BE" dirty="0" err="1"/>
              <a:t>Footer</a:t>
            </a:r>
            <a:endParaRPr lang="nl-BE" dirty="0"/>
          </a:p>
        </p:txBody>
      </p:sp>
      <p:sp>
        <p:nvSpPr>
          <p:cNvPr id="19" name="Rechthoek 18">
            <a:extLst>
              <a:ext uri="{FF2B5EF4-FFF2-40B4-BE49-F238E27FC236}">
                <a16:creationId xmlns:a16="http://schemas.microsoft.com/office/drawing/2014/main" id="{7F79B659-A1FE-4298-9681-93250B419876}"/>
              </a:ext>
            </a:extLst>
          </p:cNvPr>
          <p:cNvSpPr/>
          <p:nvPr/>
        </p:nvSpPr>
        <p:spPr>
          <a:xfrm>
            <a:off x="1374926" y="5842360"/>
            <a:ext cx="1340285" cy="4695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9788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2944-8855-47FD-86F5-4E133B5814C3}"/>
              </a:ext>
            </a:extLst>
          </p:cNvPr>
          <p:cNvSpPr>
            <a:spLocks noGrp="1"/>
          </p:cNvSpPr>
          <p:nvPr>
            <p:ph type="title"/>
          </p:nvPr>
        </p:nvSpPr>
        <p:spPr/>
        <p:txBody>
          <a:bodyPr/>
          <a:lstStyle/>
          <a:p>
            <a:r>
              <a:rPr lang="nl-BE" dirty="0" err="1"/>
              <a:t>Layout</a:t>
            </a:r>
            <a:r>
              <a:rPr lang="nl-BE" dirty="0"/>
              <a:t> Views</a:t>
            </a:r>
          </a:p>
        </p:txBody>
      </p:sp>
      <p:pic>
        <p:nvPicPr>
          <p:cNvPr id="8" name="Tijdelijke aanduiding voor inhoud 7">
            <a:extLst>
              <a:ext uri="{FF2B5EF4-FFF2-40B4-BE49-F238E27FC236}">
                <a16:creationId xmlns:a16="http://schemas.microsoft.com/office/drawing/2014/main" id="{E80283F9-4BD4-4C15-A4AB-932814B50A40}"/>
              </a:ext>
            </a:extLst>
          </p:cNvPr>
          <p:cNvPicPr>
            <a:picLocks noGrp="1" noChangeAspect="1"/>
          </p:cNvPicPr>
          <p:nvPr>
            <p:ph idx="1"/>
          </p:nvPr>
        </p:nvPicPr>
        <p:blipFill>
          <a:blip r:embed="rId3"/>
          <a:stretch>
            <a:fillRect/>
          </a:stretch>
        </p:blipFill>
        <p:spPr>
          <a:xfrm>
            <a:off x="6096000" y="664254"/>
            <a:ext cx="4471915" cy="2322741"/>
          </a:xfrm>
          <a:prstGeom prst="rect">
            <a:avLst/>
          </a:prstGeom>
        </p:spPr>
      </p:pic>
      <p:pic>
        <p:nvPicPr>
          <p:cNvPr id="7" name="Afbeelding 6">
            <a:extLst>
              <a:ext uri="{FF2B5EF4-FFF2-40B4-BE49-F238E27FC236}">
                <a16:creationId xmlns:a16="http://schemas.microsoft.com/office/drawing/2014/main" id="{EC6C22AC-0A1F-40E2-B616-34AD17735879}"/>
              </a:ext>
            </a:extLst>
          </p:cNvPr>
          <p:cNvPicPr>
            <a:picLocks noChangeAspect="1"/>
          </p:cNvPicPr>
          <p:nvPr/>
        </p:nvPicPr>
        <p:blipFill>
          <a:blip r:embed="rId4"/>
          <a:stretch>
            <a:fillRect/>
          </a:stretch>
        </p:blipFill>
        <p:spPr>
          <a:xfrm>
            <a:off x="838200" y="1825625"/>
            <a:ext cx="4598096" cy="3222095"/>
          </a:xfrm>
          <a:prstGeom prst="rect">
            <a:avLst/>
          </a:prstGeom>
        </p:spPr>
      </p:pic>
      <p:pic>
        <p:nvPicPr>
          <p:cNvPr id="9" name="Afbeelding 8">
            <a:extLst>
              <a:ext uri="{FF2B5EF4-FFF2-40B4-BE49-F238E27FC236}">
                <a16:creationId xmlns:a16="http://schemas.microsoft.com/office/drawing/2014/main" id="{157778EE-7523-4401-885D-91793F3AB3FB}"/>
              </a:ext>
            </a:extLst>
          </p:cNvPr>
          <p:cNvPicPr>
            <a:picLocks noChangeAspect="1"/>
          </p:cNvPicPr>
          <p:nvPr/>
        </p:nvPicPr>
        <p:blipFill>
          <a:blip r:embed="rId5"/>
          <a:stretch>
            <a:fillRect/>
          </a:stretch>
        </p:blipFill>
        <p:spPr>
          <a:xfrm>
            <a:off x="6096000" y="3286124"/>
            <a:ext cx="4224337" cy="2781300"/>
          </a:xfrm>
          <a:prstGeom prst="rect">
            <a:avLst/>
          </a:prstGeom>
        </p:spPr>
      </p:pic>
    </p:spTree>
    <p:extLst>
      <p:ext uri="{BB962C8B-B14F-4D97-AF65-F5344CB8AC3E}">
        <p14:creationId xmlns:p14="http://schemas.microsoft.com/office/powerpoint/2010/main" val="369487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F79BD-E66A-4910-9636-8AA32CD29B45}"/>
              </a:ext>
            </a:extLst>
          </p:cNvPr>
          <p:cNvSpPr>
            <a:spLocks noGrp="1"/>
          </p:cNvSpPr>
          <p:nvPr>
            <p:ph type="title"/>
          </p:nvPr>
        </p:nvSpPr>
        <p:spPr/>
        <p:txBody>
          <a:bodyPr/>
          <a:lstStyle/>
          <a:p>
            <a:r>
              <a:rPr lang="nl-BE" dirty="0" err="1"/>
              <a:t>Layout</a:t>
            </a:r>
            <a:r>
              <a:rPr lang="nl-BE" dirty="0"/>
              <a:t> Views</a:t>
            </a:r>
          </a:p>
        </p:txBody>
      </p:sp>
      <p:pic>
        <p:nvPicPr>
          <p:cNvPr id="5" name="Afbeelding 4">
            <a:extLst>
              <a:ext uri="{FF2B5EF4-FFF2-40B4-BE49-F238E27FC236}">
                <a16:creationId xmlns:a16="http://schemas.microsoft.com/office/drawing/2014/main" id="{13968318-80AB-4DE8-8D29-DA98F6BEF3EF}"/>
              </a:ext>
            </a:extLst>
          </p:cNvPr>
          <p:cNvPicPr>
            <a:picLocks noChangeAspect="1"/>
          </p:cNvPicPr>
          <p:nvPr/>
        </p:nvPicPr>
        <p:blipFill>
          <a:blip r:embed="rId3"/>
          <a:stretch>
            <a:fillRect/>
          </a:stretch>
        </p:blipFill>
        <p:spPr>
          <a:xfrm>
            <a:off x="626301" y="1690688"/>
            <a:ext cx="7845468" cy="2889250"/>
          </a:xfrm>
          <a:prstGeom prst="rect">
            <a:avLst/>
          </a:prstGeom>
        </p:spPr>
      </p:pic>
      <p:pic>
        <p:nvPicPr>
          <p:cNvPr id="8" name="Afbeelding 7">
            <a:extLst>
              <a:ext uri="{FF2B5EF4-FFF2-40B4-BE49-F238E27FC236}">
                <a16:creationId xmlns:a16="http://schemas.microsoft.com/office/drawing/2014/main" id="{D13F6E4F-B470-45C4-8664-4F0688086FBC}"/>
              </a:ext>
            </a:extLst>
          </p:cNvPr>
          <p:cNvPicPr>
            <a:picLocks noChangeAspect="1"/>
          </p:cNvPicPr>
          <p:nvPr/>
        </p:nvPicPr>
        <p:blipFill>
          <a:blip r:embed="rId4"/>
          <a:stretch>
            <a:fillRect/>
          </a:stretch>
        </p:blipFill>
        <p:spPr>
          <a:xfrm>
            <a:off x="8667750" y="1322388"/>
            <a:ext cx="3524250" cy="3257550"/>
          </a:xfrm>
          <a:prstGeom prst="rect">
            <a:avLst/>
          </a:prstGeom>
        </p:spPr>
      </p:pic>
    </p:spTree>
    <p:extLst>
      <p:ext uri="{BB962C8B-B14F-4D97-AF65-F5344CB8AC3E}">
        <p14:creationId xmlns:p14="http://schemas.microsoft.com/office/powerpoint/2010/main" val="341098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5D8BB-6501-4C6E-ABF0-738452670F59}"/>
              </a:ext>
            </a:extLst>
          </p:cNvPr>
          <p:cNvSpPr>
            <a:spLocks noGrp="1"/>
          </p:cNvSpPr>
          <p:nvPr>
            <p:ph type="title"/>
          </p:nvPr>
        </p:nvSpPr>
        <p:spPr/>
        <p:txBody>
          <a:bodyPr/>
          <a:lstStyle/>
          <a:p>
            <a:r>
              <a:rPr lang="nl-BE" dirty="0" err="1"/>
              <a:t>Layout</a:t>
            </a:r>
            <a:r>
              <a:rPr lang="nl-BE" dirty="0"/>
              <a:t> Views</a:t>
            </a:r>
          </a:p>
        </p:txBody>
      </p:sp>
      <p:pic>
        <p:nvPicPr>
          <p:cNvPr id="4" name="Tijdelijke aanduiding voor inhoud 3">
            <a:extLst>
              <a:ext uri="{FF2B5EF4-FFF2-40B4-BE49-F238E27FC236}">
                <a16:creationId xmlns:a16="http://schemas.microsoft.com/office/drawing/2014/main" id="{F486C861-36F1-4A39-BA4D-7790FDAA625F}"/>
              </a:ext>
            </a:extLst>
          </p:cNvPr>
          <p:cNvPicPr>
            <a:picLocks noGrp="1" noChangeAspect="1"/>
          </p:cNvPicPr>
          <p:nvPr>
            <p:ph idx="1"/>
          </p:nvPr>
        </p:nvPicPr>
        <p:blipFill>
          <a:blip r:embed="rId3"/>
          <a:stretch>
            <a:fillRect/>
          </a:stretch>
        </p:blipFill>
        <p:spPr>
          <a:xfrm>
            <a:off x="677145" y="1825625"/>
            <a:ext cx="5240352" cy="2633641"/>
          </a:xfrm>
          <a:prstGeom prst="rect">
            <a:avLst/>
          </a:prstGeom>
        </p:spPr>
      </p:pic>
      <p:pic>
        <p:nvPicPr>
          <p:cNvPr id="5" name="Afbeelding 4">
            <a:extLst>
              <a:ext uri="{FF2B5EF4-FFF2-40B4-BE49-F238E27FC236}">
                <a16:creationId xmlns:a16="http://schemas.microsoft.com/office/drawing/2014/main" id="{AE4A9241-2DB2-4C57-8074-28ADAF0B8CF2}"/>
              </a:ext>
            </a:extLst>
          </p:cNvPr>
          <p:cNvPicPr>
            <a:picLocks noChangeAspect="1"/>
          </p:cNvPicPr>
          <p:nvPr/>
        </p:nvPicPr>
        <p:blipFill>
          <a:blip r:embed="rId4"/>
          <a:stretch>
            <a:fillRect/>
          </a:stretch>
        </p:blipFill>
        <p:spPr>
          <a:xfrm>
            <a:off x="6634619" y="1825625"/>
            <a:ext cx="4624387" cy="2709862"/>
          </a:xfrm>
          <a:prstGeom prst="rect">
            <a:avLst/>
          </a:prstGeom>
        </p:spPr>
      </p:pic>
      <p:pic>
        <p:nvPicPr>
          <p:cNvPr id="6" name="Afbeelding 5">
            <a:extLst>
              <a:ext uri="{FF2B5EF4-FFF2-40B4-BE49-F238E27FC236}">
                <a16:creationId xmlns:a16="http://schemas.microsoft.com/office/drawing/2014/main" id="{DAA2C251-3481-4B97-9F53-08F6591F3103}"/>
              </a:ext>
            </a:extLst>
          </p:cNvPr>
          <p:cNvPicPr>
            <a:picLocks noChangeAspect="1"/>
          </p:cNvPicPr>
          <p:nvPr/>
        </p:nvPicPr>
        <p:blipFill>
          <a:blip r:embed="rId5"/>
          <a:stretch>
            <a:fillRect/>
          </a:stretch>
        </p:blipFill>
        <p:spPr>
          <a:xfrm>
            <a:off x="4100187" y="4337672"/>
            <a:ext cx="2914389" cy="2445059"/>
          </a:xfrm>
          <a:prstGeom prst="rect">
            <a:avLst/>
          </a:prstGeom>
        </p:spPr>
      </p:pic>
    </p:spTree>
    <p:extLst>
      <p:ext uri="{BB962C8B-B14F-4D97-AF65-F5344CB8AC3E}">
        <p14:creationId xmlns:p14="http://schemas.microsoft.com/office/powerpoint/2010/main" val="358694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589AC-5B17-4361-89A5-E71D8454DEE0}"/>
              </a:ext>
            </a:extLst>
          </p:cNvPr>
          <p:cNvSpPr>
            <a:spLocks noGrp="1"/>
          </p:cNvSpPr>
          <p:nvPr>
            <p:ph type="title"/>
          </p:nvPr>
        </p:nvSpPr>
        <p:spPr/>
        <p:txBody>
          <a:bodyPr/>
          <a:lstStyle/>
          <a:p>
            <a:r>
              <a:rPr lang="nl-BE" dirty="0"/>
              <a:t>_</a:t>
            </a:r>
            <a:r>
              <a:rPr lang="nl-BE" dirty="0" err="1"/>
              <a:t>ViewStart</a:t>
            </a:r>
            <a:endParaRPr lang="nl-BE" dirty="0"/>
          </a:p>
        </p:txBody>
      </p:sp>
      <p:pic>
        <p:nvPicPr>
          <p:cNvPr id="4" name="Tijdelijke aanduiding voor inhoud 3">
            <a:extLst>
              <a:ext uri="{FF2B5EF4-FFF2-40B4-BE49-F238E27FC236}">
                <a16:creationId xmlns:a16="http://schemas.microsoft.com/office/drawing/2014/main" id="{ABEE6D62-5109-4ED1-9F06-7319D1AFD957}"/>
              </a:ext>
            </a:extLst>
          </p:cNvPr>
          <p:cNvPicPr>
            <a:picLocks noGrp="1" noChangeAspect="1"/>
          </p:cNvPicPr>
          <p:nvPr>
            <p:ph idx="1"/>
          </p:nvPr>
        </p:nvPicPr>
        <p:blipFill>
          <a:blip r:embed="rId3"/>
          <a:stretch>
            <a:fillRect/>
          </a:stretch>
        </p:blipFill>
        <p:spPr>
          <a:xfrm>
            <a:off x="371768" y="1690688"/>
            <a:ext cx="3718203" cy="3122156"/>
          </a:xfrm>
          <a:prstGeom prst="rect">
            <a:avLst/>
          </a:prstGeom>
        </p:spPr>
      </p:pic>
      <p:pic>
        <p:nvPicPr>
          <p:cNvPr id="5" name="Afbeelding 4">
            <a:extLst>
              <a:ext uri="{FF2B5EF4-FFF2-40B4-BE49-F238E27FC236}">
                <a16:creationId xmlns:a16="http://schemas.microsoft.com/office/drawing/2014/main" id="{315C7725-87B4-4586-81E5-9AB38E8DF395}"/>
              </a:ext>
            </a:extLst>
          </p:cNvPr>
          <p:cNvPicPr>
            <a:picLocks noChangeAspect="1"/>
          </p:cNvPicPr>
          <p:nvPr/>
        </p:nvPicPr>
        <p:blipFill>
          <a:blip r:embed="rId4"/>
          <a:stretch>
            <a:fillRect/>
          </a:stretch>
        </p:blipFill>
        <p:spPr>
          <a:xfrm>
            <a:off x="4997567" y="302169"/>
            <a:ext cx="4134907" cy="2240288"/>
          </a:xfrm>
          <a:prstGeom prst="rect">
            <a:avLst/>
          </a:prstGeom>
        </p:spPr>
      </p:pic>
      <p:pic>
        <p:nvPicPr>
          <p:cNvPr id="6" name="Afbeelding 5">
            <a:extLst>
              <a:ext uri="{FF2B5EF4-FFF2-40B4-BE49-F238E27FC236}">
                <a16:creationId xmlns:a16="http://schemas.microsoft.com/office/drawing/2014/main" id="{EDDEFF08-C057-4FF0-B1B9-368BAABDF831}"/>
              </a:ext>
            </a:extLst>
          </p:cNvPr>
          <p:cNvPicPr>
            <a:picLocks noChangeAspect="1"/>
          </p:cNvPicPr>
          <p:nvPr/>
        </p:nvPicPr>
        <p:blipFill>
          <a:blip r:embed="rId5"/>
          <a:stretch>
            <a:fillRect/>
          </a:stretch>
        </p:blipFill>
        <p:spPr>
          <a:xfrm>
            <a:off x="7401939" y="2605413"/>
            <a:ext cx="3718203" cy="2589675"/>
          </a:xfrm>
          <a:prstGeom prst="rect">
            <a:avLst/>
          </a:prstGeom>
        </p:spPr>
      </p:pic>
      <p:pic>
        <p:nvPicPr>
          <p:cNvPr id="7" name="Afbeelding 6">
            <a:extLst>
              <a:ext uri="{FF2B5EF4-FFF2-40B4-BE49-F238E27FC236}">
                <a16:creationId xmlns:a16="http://schemas.microsoft.com/office/drawing/2014/main" id="{821D0E34-214B-470F-8C3D-63FBA61A59C8}"/>
              </a:ext>
            </a:extLst>
          </p:cNvPr>
          <p:cNvPicPr>
            <a:picLocks noChangeAspect="1"/>
          </p:cNvPicPr>
          <p:nvPr/>
        </p:nvPicPr>
        <p:blipFill>
          <a:blip r:embed="rId6"/>
          <a:stretch>
            <a:fillRect/>
          </a:stretch>
        </p:blipFill>
        <p:spPr>
          <a:xfrm>
            <a:off x="4997567" y="2605413"/>
            <a:ext cx="1970826" cy="1123925"/>
          </a:xfrm>
          <a:prstGeom prst="rect">
            <a:avLst/>
          </a:prstGeom>
        </p:spPr>
      </p:pic>
      <p:pic>
        <p:nvPicPr>
          <p:cNvPr id="9" name="Afbeelding 8">
            <a:extLst>
              <a:ext uri="{FF2B5EF4-FFF2-40B4-BE49-F238E27FC236}">
                <a16:creationId xmlns:a16="http://schemas.microsoft.com/office/drawing/2014/main" id="{B42082A0-F22D-4806-9546-9E205E3AF870}"/>
              </a:ext>
            </a:extLst>
          </p:cNvPr>
          <p:cNvPicPr>
            <a:picLocks noChangeAspect="1"/>
          </p:cNvPicPr>
          <p:nvPr/>
        </p:nvPicPr>
        <p:blipFill>
          <a:blip r:embed="rId7"/>
          <a:stretch>
            <a:fillRect/>
          </a:stretch>
        </p:blipFill>
        <p:spPr>
          <a:xfrm>
            <a:off x="4997567" y="5435503"/>
            <a:ext cx="5582302" cy="1057372"/>
          </a:xfrm>
          <a:prstGeom prst="rect">
            <a:avLst/>
          </a:prstGeom>
        </p:spPr>
      </p:pic>
    </p:spTree>
    <p:extLst>
      <p:ext uri="{BB962C8B-B14F-4D97-AF65-F5344CB8AC3E}">
        <p14:creationId xmlns:p14="http://schemas.microsoft.com/office/powerpoint/2010/main" val="59704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B5AB8B-B237-4554-B770-3BE1C781028F}"/>
              </a:ext>
            </a:extLst>
          </p:cNvPr>
          <p:cNvSpPr>
            <a:spLocks noGrp="1"/>
          </p:cNvSpPr>
          <p:nvPr>
            <p:ph type="title"/>
          </p:nvPr>
        </p:nvSpPr>
        <p:spPr/>
        <p:txBody>
          <a:bodyPr/>
          <a:lstStyle/>
          <a:p>
            <a:r>
              <a:rPr lang="nl-BE" dirty="0"/>
              <a:t>_</a:t>
            </a:r>
            <a:r>
              <a:rPr lang="nl-BE" dirty="0" err="1"/>
              <a:t>ViewStart</a:t>
            </a:r>
            <a:endParaRPr lang="nl-BE" dirty="0"/>
          </a:p>
        </p:txBody>
      </p:sp>
      <p:pic>
        <p:nvPicPr>
          <p:cNvPr id="4" name="Tijdelijke aanduiding voor inhoud 3">
            <a:extLst>
              <a:ext uri="{FF2B5EF4-FFF2-40B4-BE49-F238E27FC236}">
                <a16:creationId xmlns:a16="http://schemas.microsoft.com/office/drawing/2014/main" id="{082249BE-76FF-4D82-8ABB-497FE972D7C0}"/>
              </a:ext>
            </a:extLst>
          </p:cNvPr>
          <p:cNvPicPr>
            <a:picLocks noGrp="1" noChangeAspect="1"/>
          </p:cNvPicPr>
          <p:nvPr>
            <p:ph idx="1"/>
          </p:nvPr>
        </p:nvPicPr>
        <p:blipFill>
          <a:blip r:embed="rId3"/>
          <a:stretch>
            <a:fillRect/>
          </a:stretch>
        </p:blipFill>
        <p:spPr>
          <a:xfrm>
            <a:off x="465682" y="1571625"/>
            <a:ext cx="5083348" cy="3187308"/>
          </a:xfrm>
          <a:prstGeom prst="rect">
            <a:avLst/>
          </a:prstGeom>
        </p:spPr>
      </p:pic>
      <p:pic>
        <p:nvPicPr>
          <p:cNvPr id="5" name="Afbeelding 4">
            <a:extLst>
              <a:ext uri="{FF2B5EF4-FFF2-40B4-BE49-F238E27FC236}">
                <a16:creationId xmlns:a16="http://schemas.microsoft.com/office/drawing/2014/main" id="{889FB681-0DF1-4520-862C-EDD9E22B9A7C}"/>
              </a:ext>
            </a:extLst>
          </p:cNvPr>
          <p:cNvPicPr>
            <a:picLocks noChangeAspect="1"/>
          </p:cNvPicPr>
          <p:nvPr/>
        </p:nvPicPr>
        <p:blipFill>
          <a:blip r:embed="rId4"/>
          <a:stretch>
            <a:fillRect/>
          </a:stretch>
        </p:blipFill>
        <p:spPr>
          <a:xfrm>
            <a:off x="5774498" y="1550804"/>
            <a:ext cx="6219955" cy="3272061"/>
          </a:xfrm>
          <a:prstGeom prst="rect">
            <a:avLst/>
          </a:prstGeom>
        </p:spPr>
      </p:pic>
    </p:spTree>
    <p:extLst>
      <p:ext uri="{BB962C8B-B14F-4D97-AF65-F5344CB8AC3E}">
        <p14:creationId xmlns:p14="http://schemas.microsoft.com/office/powerpoint/2010/main" val="191697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09860F-0CA8-418F-9022-0F4A2EA717E4}"/>
              </a:ext>
            </a:extLst>
          </p:cNvPr>
          <p:cNvSpPr>
            <a:spLocks noGrp="1"/>
          </p:cNvSpPr>
          <p:nvPr>
            <p:ph type="title"/>
          </p:nvPr>
        </p:nvSpPr>
        <p:spPr/>
        <p:txBody>
          <a:bodyPr/>
          <a:lstStyle/>
          <a:p>
            <a:r>
              <a:rPr lang="nl-BE" dirty="0"/>
              <a:t>_</a:t>
            </a:r>
            <a:r>
              <a:rPr lang="nl-BE" dirty="0" err="1"/>
              <a:t>ViewImports</a:t>
            </a:r>
            <a:endParaRPr lang="nl-BE" dirty="0"/>
          </a:p>
        </p:txBody>
      </p:sp>
      <p:pic>
        <p:nvPicPr>
          <p:cNvPr id="4" name="Tijdelijke aanduiding voor inhoud 3">
            <a:extLst>
              <a:ext uri="{FF2B5EF4-FFF2-40B4-BE49-F238E27FC236}">
                <a16:creationId xmlns:a16="http://schemas.microsoft.com/office/drawing/2014/main" id="{903B72A7-433B-47CD-92BC-BF25D79EB9CB}"/>
              </a:ext>
            </a:extLst>
          </p:cNvPr>
          <p:cNvPicPr>
            <a:picLocks noGrp="1" noChangeAspect="1"/>
          </p:cNvPicPr>
          <p:nvPr>
            <p:ph idx="1"/>
          </p:nvPr>
        </p:nvPicPr>
        <p:blipFill>
          <a:blip r:embed="rId3"/>
          <a:stretch>
            <a:fillRect/>
          </a:stretch>
        </p:blipFill>
        <p:spPr>
          <a:xfrm>
            <a:off x="153631" y="2034725"/>
            <a:ext cx="4804737" cy="3545191"/>
          </a:xfrm>
          <a:prstGeom prst="rect">
            <a:avLst/>
          </a:prstGeom>
        </p:spPr>
      </p:pic>
      <p:pic>
        <p:nvPicPr>
          <p:cNvPr id="5" name="Afbeelding 4">
            <a:extLst>
              <a:ext uri="{FF2B5EF4-FFF2-40B4-BE49-F238E27FC236}">
                <a16:creationId xmlns:a16="http://schemas.microsoft.com/office/drawing/2014/main" id="{ECE4D70E-9024-4ACD-B600-41F9E761F74B}"/>
              </a:ext>
            </a:extLst>
          </p:cNvPr>
          <p:cNvPicPr>
            <a:picLocks noChangeAspect="1"/>
          </p:cNvPicPr>
          <p:nvPr/>
        </p:nvPicPr>
        <p:blipFill>
          <a:blip r:embed="rId4"/>
          <a:stretch>
            <a:fillRect/>
          </a:stretch>
        </p:blipFill>
        <p:spPr>
          <a:xfrm>
            <a:off x="5133649" y="463462"/>
            <a:ext cx="3918447" cy="2710189"/>
          </a:xfrm>
          <a:prstGeom prst="rect">
            <a:avLst/>
          </a:prstGeom>
        </p:spPr>
      </p:pic>
      <p:pic>
        <p:nvPicPr>
          <p:cNvPr id="6" name="Afbeelding 5">
            <a:extLst>
              <a:ext uri="{FF2B5EF4-FFF2-40B4-BE49-F238E27FC236}">
                <a16:creationId xmlns:a16="http://schemas.microsoft.com/office/drawing/2014/main" id="{DBB55E6B-CECD-43FF-B70D-02FE1ABEB571}"/>
              </a:ext>
            </a:extLst>
          </p:cNvPr>
          <p:cNvPicPr>
            <a:picLocks noChangeAspect="1"/>
          </p:cNvPicPr>
          <p:nvPr/>
        </p:nvPicPr>
        <p:blipFill>
          <a:blip r:embed="rId5"/>
          <a:stretch>
            <a:fillRect/>
          </a:stretch>
        </p:blipFill>
        <p:spPr>
          <a:xfrm>
            <a:off x="5133649" y="4301833"/>
            <a:ext cx="5054521" cy="2556167"/>
          </a:xfrm>
          <a:prstGeom prst="rect">
            <a:avLst/>
          </a:prstGeom>
        </p:spPr>
      </p:pic>
      <p:pic>
        <p:nvPicPr>
          <p:cNvPr id="7" name="Afbeelding 6">
            <a:extLst>
              <a:ext uri="{FF2B5EF4-FFF2-40B4-BE49-F238E27FC236}">
                <a16:creationId xmlns:a16="http://schemas.microsoft.com/office/drawing/2014/main" id="{A2EB12EE-EE71-43B9-B9AD-4A6410B5D765}"/>
              </a:ext>
            </a:extLst>
          </p:cNvPr>
          <p:cNvPicPr>
            <a:picLocks noChangeAspect="1"/>
          </p:cNvPicPr>
          <p:nvPr/>
        </p:nvPicPr>
        <p:blipFill>
          <a:blip r:embed="rId6"/>
          <a:stretch>
            <a:fillRect/>
          </a:stretch>
        </p:blipFill>
        <p:spPr>
          <a:xfrm>
            <a:off x="5133649" y="3377136"/>
            <a:ext cx="3918447" cy="788670"/>
          </a:xfrm>
          <a:prstGeom prst="rect">
            <a:avLst/>
          </a:prstGeom>
        </p:spPr>
      </p:pic>
    </p:spTree>
    <p:extLst>
      <p:ext uri="{BB962C8B-B14F-4D97-AF65-F5344CB8AC3E}">
        <p14:creationId xmlns:p14="http://schemas.microsoft.com/office/powerpoint/2010/main" val="160841645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A3E96F-7133-41F5-80DF-B5FE2ECD7683}">
  <ds:schemaRefs>
    <ds:schemaRef ds:uri="3b189b6c-2ec9-404f-8344-cfe33c8ec286"/>
    <ds:schemaRef ds:uri="http://schemas.microsoft.com/office/2006/metadata/properties"/>
    <ds:schemaRef ds:uri="http://purl.org/dc/terms/"/>
    <ds:schemaRef ds:uri="2dc40555-4930-49f9-9de7-282035349440"/>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e37ab7a-2f9d-4b11-8a70-b8adeec1f2f3"/>
    <ds:schemaRef ds:uri="http://www.w3.org/XML/1998/namespace"/>
    <ds:schemaRef ds:uri="http://purl.org/dc/dcmitype/"/>
  </ds:schemaRefs>
</ds:datastoreItem>
</file>

<file path=customXml/itemProps2.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1D9E19-D54E-45B2-A90B-81CCF0C261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6488</TotalTime>
  <Words>8529</Words>
  <Application>Microsoft Office PowerPoint</Application>
  <PresentationFormat>Breedbeeld</PresentationFormat>
  <Paragraphs>485</Paragraphs>
  <Slides>20</Slides>
  <Notes>19</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20</vt:i4>
      </vt:variant>
    </vt:vector>
  </HeadingPairs>
  <TitlesOfParts>
    <vt:vector size="23" baseType="lpstr">
      <vt:lpstr>Arial</vt:lpstr>
      <vt:lpstr>Calibri</vt:lpstr>
      <vt:lpstr>Kantoorthema</vt:lpstr>
      <vt:lpstr>ASP.NET Core</vt:lpstr>
      <vt:lpstr>Razor Views</vt:lpstr>
      <vt:lpstr>Layout Views</vt:lpstr>
      <vt:lpstr>Layout Views</vt:lpstr>
      <vt:lpstr>Layout Views</vt:lpstr>
      <vt:lpstr>Layout Views</vt:lpstr>
      <vt:lpstr>_ViewStart</vt:lpstr>
      <vt:lpstr>_ViewStart</vt:lpstr>
      <vt:lpstr>_ViewImports</vt:lpstr>
      <vt:lpstr>Tag Helpers</vt:lpstr>
      <vt:lpstr>Tag Helpers</vt:lpstr>
      <vt:lpstr>Tag Helpers</vt:lpstr>
      <vt:lpstr>An Edit Form</vt:lpstr>
      <vt:lpstr>An Edit Form</vt:lpstr>
      <vt:lpstr>An Edit Form</vt:lpstr>
      <vt:lpstr>An Edit Form</vt:lpstr>
      <vt:lpstr>Partial Views</vt:lpstr>
      <vt:lpstr>Partial Views</vt:lpstr>
      <vt:lpstr>View Components</vt:lpstr>
      <vt:lpstr>Razor syntax reference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826</cp:revision>
  <dcterms:created xsi:type="dcterms:W3CDTF">2016-06-13T13:38:04Z</dcterms:created>
  <dcterms:modified xsi:type="dcterms:W3CDTF">2019-03-16T11:32:36Z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ies>
</file>