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51"/>
  </p:notesMasterIdLst>
  <p:handoutMasterIdLst>
    <p:handoutMasterId r:id="rId52"/>
  </p:handoutMasterIdLst>
  <p:sldIdLst>
    <p:sldId id="314" r:id="rId5"/>
    <p:sldId id="315" r:id="rId6"/>
    <p:sldId id="398" r:id="rId7"/>
    <p:sldId id="383" r:id="rId8"/>
    <p:sldId id="319" r:id="rId9"/>
    <p:sldId id="316" r:id="rId10"/>
    <p:sldId id="317" r:id="rId11"/>
    <p:sldId id="454" r:id="rId12"/>
    <p:sldId id="325" r:id="rId13"/>
    <p:sldId id="323" r:id="rId14"/>
    <p:sldId id="452" r:id="rId15"/>
    <p:sldId id="424" r:id="rId16"/>
    <p:sldId id="427" r:id="rId17"/>
    <p:sldId id="428" r:id="rId18"/>
    <p:sldId id="324" r:id="rId19"/>
    <p:sldId id="326" r:id="rId20"/>
    <p:sldId id="327" r:id="rId21"/>
    <p:sldId id="429" r:id="rId22"/>
    <p:sldId id="430" r:id="rId23"/>
    <p:sldId id="432" r:id="rId24"/>
    <p:sldId id="433" r:id="rId25"/>
    <p:sldId id="435" r:id="rId26"/>
    <p:sldId id="434" r:id="rId27"/>
    <p:sldId id="436" r:id="rId28"/>
    <p:sldId id="332" r:id="rId29"/>
    <p:sldId id="437" r:id="rId30"/>
    <p:sldId id="440" r:id="rId31"/>
    <p:sldId id="439" r:id="rId32"/>
    <p:sldId id="438" r:id="rId33"/>
    <p:sldId id="441" r:id="rId34"/>
    <p:sldId id="443" r:id="rId35"/>
    <p:sldId id="444" r:id="rId36"/>
    <p:sldId id="442" r:id="rId37"/>
    <p:sldId id="456" r:id="rId38"/>
    <p:sldId id="457" r:id="rId39"/>
    <p:sldId id="455" r:id="rId40"/>
    <p:sldId id="445" r:id="rId41"/>
    <p:sldId id="446" r:id="rId42"/>
    <p:sldId id="447" r:id="rId43"/>
    <p:sldId id="448" r:id="rId44"/>
    <p:sldId id="453" r:id="rId45"/>
    <p:sldId id="449" r:id="rId46"/>
    <p:sldId id="458" r:id="rId47"/>
    <p:sldId id="459" r:id="rId48"/>
    <p:sldId id="450" r:id="rId49"/>
    <p:sldId id="451" r:id="rId50"/>
  </p:sldIdLst>
  <p:sldSz cx="9144000" cy="6858000" type="screen4x3"/>
  <p:notesSz cx="6858000" cy="994568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tandaardsectie" id="{4F13E818-057C-4D24-9883-8C39029DBD52}">
          <p14:sldIdLst>
            <p14:sldId id="314"/>
            <p14:sldId id="315"/>
            <p14:sldId id="398"/>
            <p14:sldId id="383"/>
            <p14:sldId id="319"/>
            <p14:sldId id="316"/>
            <p14:sldId id="317"/>
            <p14:sldId id="454"/>
            <p14:sldId id="325"/>
            <p14:sldId id="323"/>
            <p14:sldId id="452"/>
            <p14:sldId id="424"/>
            <p14:sldId id="427"/>
            <p14:sldId id="428"/>
            <p14:sldId id="324"/>
            <p14:sldId id="326"/>
            <p14:sldId id="327"/>
            <p14:sldId id="429"/>
            <p14:sldId id="430"/>
            <p14:sldId id="432"/>
            <p14:sldId id="433"/>
            <p14:sldId id="435"/>
            <p14:sldId id="434"/>
            <p14:sldId id="436"/>
            <p14:sldId id="332"/>
            <p14:sldId id="437"/>
            <p14:sldId id="440"/>
            <p14:sldId id="439"/>
            <p14:sldId id="438"/>
            <p14:sldId id="441"/>
            <p14:sldId id="443"/>
            <p14:sldId id="444"/>
            <p14:sldId id="442"/>
            <p14:sldId id="456"/>
            <p14:sldId id="457"/>
            <p14:sldId id="455"/>
            <p14:sldId id="445"/>
            <p14:sldId id="446"/>
            <p14:sldId id="447"/>
            <p14:sldId id="448"/>
            <p14:sldId id="453"/>
            <p14:sldId id="449"/>
            <p14:sldId id="458"/>
            <p14:sldId id="459"/>
            <p14:sldId id="450"/>
            <p14:sldId id="451"/>
          </p14:sldIdLst>
        </p14:section>
        <p14:section name="Naamloze sectie" id="{AE006970-B45E-4301-AA09-08AB32E1D85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65731" autoAdjust="0"/>
  </p:normalViewPr>
  <p:slideViewPr>
    <p:cSldViewPr>
      <p:cViewPr varScale="1">
        <p:scale>
          <a:sx n="75" d="100"/>
          <a:sy n="75" d="100"/>
        </p:scale>
        <p:origin x="223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880695DE-D72B-45A0-9500-41BA546D20E9}" type="datetimeFigureOut">
              <a:rPr lang="nl-BE" smtClean="0"/>
              <a:t>21/01/2019</a:t>
            </a:fld>
            <a:endParaRPr lang="nl-BE"/>
          </a:p>
        </p:txBody>
      </p:sp>
      <p:sp>
        <p:nvSpPr>
          <p:cNvPr id="4" name="Tijdelijke aanduiding voor voettekst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46F94081-3AAA-441A-BE9A-C9B695A72346}" type="slidenum">
              <a:rPr lang="nl-BE" smtClean="0"/>
              <a:t>‹nr.›</a:t>
            </a:fld>
            <a:endParaRPr lang="nl-BE"/>
          </a:p>
        </p:txBody>
      </p:sp>
    </p:spTree>
    <p:extLst>
      <p:ext uri="{BB962C8B-B14F-4D97-AF65-F5344CB8AC3E}">
        <p14:creationId xmlns:p14="http://schemas.microsoft.com/office/powerpoint/2010/main" val="363207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724202"/>
            <a:ext cx="548640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spnet/core/web-api/index?view=aspnetcore-2.2#annotation-with-apicontroller-attribut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spnet/core/security/app-secret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avascript.crockford.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ecma-international.org/publications/files/ecma-st/ECMA-262.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382802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Since our Web API will be the authentication server we need a way to create access tokens that contain information about the user.</a:t>
            </a:r>
          </a:p>
          <a:p>
            <a:r>
              <a:rPr lang="en-US" sz="1200" b="0" i="0" kern="1200" dirty="0">
                <a:solidFill>
                  <a:schemeClr val="tx1"/>
                </a:solidFill>
                <a:effectLst/>
                <a:latin typeface="Arial" charset="0"/>
                <a:ea typeface="+mn-ea"/>
                <a:cs typeface="+mn-cs"/>
              </a:rPr>
              <a:t>We will use the JSON web token (JWT) format. </a:t>
            </a:r>
          </a:p>
          <a:p>
            <a:r>
              <a:rPr lang="en-US" sz="1200" b="0" i="0" kern="1200" dirty="0">
                <a:solidFill>
                  <a:schemeClr val="tx1"/>
                </a:solidFill>
                <a:effectLst/>
                <a:latin typeface="Arial" charset="0"/>
                <a:ea typeface="+mn-ea"/>
                <a:cs typeface="+mn-cs"/>
              </a:rPr>
              <a:t>To generate a token we will create a JSON string that contains information about the user (e.g. name, user </a:t>
            </a:r>
            <a:r>
              <a:rPr lang="en-US" sz="1200" b="0" i="0" kern="1200" dirty="0" err="1">
                <a:solidFill>
                  <a:schemeClr val="tx1"/>
                </a:solidFill>
                <a:effectLst/>
                <a:latin typeface="Arial" charset="0"/>
                <a:ea typeface="+mn-ea"/>
                <a:cs typeface="+mn-cs"/>
              </a:rPr>
              <a:t>identitfier</a:t>
            </a:r>
            <a:r>
              <a:rPr lang="en-US" sz="1200" b="0" i="0" kern="1200" dirty="0">
                <a:solidFill>
                  <a:schemeClr val="tx1"/>
                </a:solidFill>
                <a:effectLst/>
                <a:latin typeface="Arial" charset="0"/>
                <a:ea typeface="+mn-ea"/>
                <a:cs typeface="+mn-cs"/>
              </a:rPr>
              <a:t>, email, roles, …).</a:t>
            </a:r>
          </a:p>
          <a:p>
            <a:r>
              <a:rPr lang="en-US" sz="1200" b="0" i="0" kern="1200" dirty="0">
                <a:solidFill>
                  <a:schemeClr val="tx1"/>
                </a:solidFill>
                <a:effectLst/>
                <a:latin typeface="Arial" charset="0"/>
                <a:ea typeface="+mn-ea"/>
                <a:cs typeface="+mn-cs"/>
              </a:rPr>
              <a:t>The JSON string will also contain a digital signature so that it can be verified.</a:t>
            </a:r>
          </a:p>
          <a:p>
            <a:r>
              <a:rPr lang="en-US" sz="1200" b="0" i="0" kern="1200" dirty="0">
                <a:solidFill>
                  <a:schemeClr val="tx1"/>
                </a:solidFill>
                <a:effectLst/>
                <a:latin typeface="Arial" charset="0"/>
                <a:ea typeface="+mn-ea"/>
                <a:cs typeface="+mn-cs"/>
              </a:rPr>
              <a:t>The tokens that our Web API will hand out are encrypted strings of these JSON strings.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Once someone obtains a token it can be used for authentication. This person does not need a cryptographic key or other secret to use the token. He just has to add the token in the Authorization header of the http request.</a:t>
            </a:r>
          </a:p>
          <a:p>
            <a:r>
              <a:rPr lang="en-US" sz="1200" b="0" i="0" kern="1200" dirty="0">
                <a:solidFill>
                  <a:schemeClr val="tx1"/>
                </a:solidFill>
                <a:effectLst/>
                <a:latin typeface="Arial" charset="0"/>
                <a:ea typeface="+mn-ea"/>
                <a:cs typeface="+mn-cs"/>
              </a:rPr>
              <a:t>For that reason, bearer tokens should only be used over SSL (so no man in the middle can obtain the token from the http request) and should have a relatively short expiration times (typically a few minutes).</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134836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In our application the Web API itself will be the trusted party that assigns claims to new users (during registration).</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When we authorize (is not authenticate) a user we check the claims in the token. E.g. the ‘role’ (student, lector) of the user can be a claim assigned by the trusted party (our own application). Based on de value of this role / claim we can grant or deny access to a resource (e.g. exam results).</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14</a:t>
            </a:fld>
            <a:endParaRPr lang="nl-NL"/>
          </a:p>
        </p:txBody>
      </p:sp>
    </p:spTree>
    <p:extLst>
      <p:ext uri="{BB962C8B-B14F-4D97-AF65-F5344CB8AC3E}">
        <p14:creationId xmlns:p14="http://schemas.microsoft.com/office/powerpoint/2010/main" val="63967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If we want to be an authorization server, we need a way to manage and store the users.</a:t>
            </a:r>
          </a:p>
          <a:p>
            <a:r>
              <a:rPr lang="en-US" noProof="0" dirty="0"/>
              <a:t>We will use the ASP.NET Core Identity framework to achieve this.</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185775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detailed documentation:</a:t>
            </a:r>
          </a:p>
          <a:p>
            <a:endParaRPr lang="en-US" dirty="0"/>
          </a:p>
          <a:p>
            <a:r>
              <a:rPr lang="en-US" dirty="0"/>
              <a:t>https://docs.microsoft.com/en-us/aspnet/core/security/authentication/identity</a:t>
            </a:r>
          </a:p>
        </p:txBody>
      </p:sp>
      <p:sp>
        <p:nvSpPr>
          <p:cNvPr id="4" name="Slide Number Placeholder 3"/>
          <p:cNvSpPr>
            <a:spLocks noGrp="1"/>
          </p:cNvSpPr>
          <p:nvPr>
            <p:ph type="sldNum" sz="quarter" idx="10"/>
          </p:nvPr>
        </p:nvSpPr>
        <p:spPr/>
        <p:txBody>
          <a:bodyPr/>
          <a:lstStyle/>
          <a:p>
            <a:fld id="{6AA929B0-1419-4F46-AF09-C71DE1BDA924}" type="slidenum">
              <a:rPr lang="nl-NL" smtClean="0"/>
              <a:pPr/>
              <a:t>16</a:t>
            </a:fld>
            <a:endParaRPr lang="nl-NL"/>
          </a:p>
        </p:txBody>
      </p:sp>
    </p:spTree>
    <p:extLst>
      <p:ext uri="{BB962C8B-B14F-4D97-AF65-F5344CB8AC3E}">
        <p14:creationId xmlns:p14="http://schemas.microsoft.com/office/powerpoint/2010/main" val="400725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none" dirty="0" err="1"/>
              <a:t>Add</a:t>
            </a:r>
            <a:r>
              <a:rPr lang="nl-BE" b="0" u="none" dirty="0"/>
              <a:t> data </a:t>
            </a:r>
            <a:r>
              <a:rPr lang="nl-BE" b="0" u="none" dirty="0" err="1"/>
              <a:t>layer</a:t>
            </a:r>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2957799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none" dirty="0"/>
              <a:t>The </a:t>
            </a:r>
            <a:r>
              <a:rPr lang="nl-BE" b="0" u="none" dirty="0" err="1"/>
              <a:t>generic</a:t>
            </a:r>
            <a:r>
              <a:rPr lang="nl-BE" b="0" u="none" dirty="0"/>
              <a:t> &lt;int&gt; means </a:t>
            </a:r>
            <a:r>
              <a:rPr lang="nl-BE" b="0" u="none" dirty="0" err="1"/>
              <a:t>that</a:t>
            </a:r>
            <a:r>
              <a:rPr lang="nl-BE" b="0" u="none" dirty="0"/>
              <a:t> </a:t>
            </a:r>
            <a:r>
              <a:rPr lang="nl-BE" b="0" u="none" dirty="0" err="1"/>
              <a:t>the</a:t>
            </a:r>
            <a:r>
              <a:rPr lang="nl-BE" b="0" u="none" dirty="0"/>
              <a:t> </a:t>
            </a:r>
            <a:r>
              <a:rPr lang="nl-BE" b="0" u="none" dirty="0" err="1"/>
              <a:t>primary</a:t>
            </a:r>
            <a:r>
              <a:rPr lang="nl-BE" b="0" u="none" dirty="0"/>
              <a:t> </a:t>
            </a:r>
            <a:r>
              <a:rPr lang="nl-BE" b="0" u="none" dirty="0" err="1"/>
              <a:t>key</a:t>
            </a:r>
            <a:r>
              <a:rPr lang="nl-BE" b="0" u="none" dirty="0"/>
              <a:t> of a User/</a:t>
            </a:r>
            <a:r>
              <a:rPr lang="nl-BE" b="0" u="none" dirty="0" err="1"/>
              <a:t>Role</a:t>
            </a:r>
            <a:r>
              <a:rPr lang="nl-BE" b="0" u="none" dirty="0"/>
              <a:t> </a:t>
            </a:r>
            <a:r>
              <a:rPr lang="nl-BE" b="0" u="none" dirty="0" err="1"/>
              <a:t>will</a:t>
            </a:r>
            <a:r>
              <a:rPr lang="nl-BE" b="0" u="none" dirty="0"/>
              <a:t> </a:t>
            </a:r>
            <a:r>
              <a:rPr lang="nl-BE" b="0" u="none" dirty="0" err="1"/>
              <a:t>be</a:t>
            </a:r>
            <a:r>
              <a:rPr lang="nl-BE" b="0" u="none" dirty="0"/>
              <a:t> </a:t>
            </a:r>
            <a:r>
              <a:rPr lang="nl-BE" b="0" u="none" dirty="0" err="1"/>
              <a:t>an</a:t>
            </a:r>
            <a:r>
              <a:rPr lang="nl-BE" b="0" u="none" dirty="0"/>
              <a:t> integer.</a:t>
            </a:r>
          </a:p>
          <a:p>
            <a:endParaRPr lang="nl-BE" b="0" u="none" dirty="0"/>
          </a:p>
          <a:p>
            <a:r>
              <a:rPr lang="nl-BE" b="0" u="none" dirty="0"/>
              <a:t>Go </a:t>
            </a:r>
            <a:r>
              <a:rPr lang="nl-BE" b="0" u="none" dirty="0" err="1"/>
              <a:t>to</a:t>
            </a:r>
            <a:r>
              <a:rPr lang="nl-BE" b="0" u="none" dirty="0"/>
              <a:t> </a:t>
            </a:r>
            <a:r>
              <a:rPr lang="nl-BE" b="0" u="none" dirty="0" err="1"/>
              <a:t>the</a:t>
            </a:r>
            <a:r>
              <a:rPr lang="nl-BE" b="0" u="none" dirty="0"/>
              <a:t> </a:t>
            </a:r>
            <a:r>
              <a:rPr lang="nl-BE" b="0" u="none" dirty="0" err="1"/>
              <a:t>definition</a:t>
            </a:r>
            <a:r>
              <a:rPr lang="nl-BE" b="0" u="none" dirty="0"/>
              <a:t> (right click, F12) of </a:t>
            </a:r>
            <a:r>
              <a:rPr lang="nl-BE" b="0" u="none" dirty="0" err="1"/>
              <a:t>the</a:t>
            </a:r>
            <a:r>
              <a:rPr lang="nl-BE" b="0" u="none" dirty="0"/>
              <a:t> </a:t>
            </a:r>
            <a:r>
              <a:rPr lang="nl-BE" b="0" u="none" dirty="0" err="1"/>
              <a:t>IdentityUser</a:t>
            </a:r>
            <a:r>
              <a:rPr lang="nl-BE" b="0" u="none" dirty="0"/>
              <a:t> class </a:t>
            </a:r>
            <a:r>
              <a:rPr lang="nl-BE" b="0" u="none" dirty="0" err="1"/>
              <a:t>and</a:t>
            </a:r>
            <a:r>
              <a:rPr lang="nl-BE" b="0" u="none" dirty="0"/>
              <a:t> </a:t>
            </a:r>
            <a:r>
              <a:rPr lang="nl-BE" b="0" u="none" dirty="0" err="1"/>
              <a:t>the</a:t>
            </a:r>
            <a:r>
              <a:rPr lang="nl-BE" b="0" u="none" dirty="0"/>
              <a:t> </a:t>
            </a:r>
            <a:r>
              <a:rPr lang="nl-BE" b="0" u="none" dirty="0" err="1"/>
              <a:t>IdentityRole</a:t>
            </a:r>
            <a:r>
              <a:rPr lang="nl-BE" b="0" u="none" dirty="0"/>
              <a:t> class </a:t>
            </a:r>
            <a:r>
              <a:rPr lang="nl-BE" b="0" u="none" dirty="0" err="1"/>
              <a:t>to</a:t>
            </a:r>
            <a:r>
              <a:rPr lang="nl-BE" b="0" u="none" dirty="0"/>
              <a:t> </a:t>
            </a:r>
            <a:r>
              <a:rPr lang="nl-BE" b="0" u="none" dirty="0" err="1"/>
              <a:t>see</a:t>
            </a:r>
            <a:r>
              <a:rPr lang="nl-BE" b="0" u="none" dirty="0"/>
              <a:t> </a:t>
            </a:r>
            <a:r>
              <a:rPr lang="nl-BE" b="0" u="none" dirty="0" err="1"/>
              <a:t>its</a:t>
            </a:r>
            <a:r>
              <a:rPr lang="nl-BE" b="0" u="none" dirty="0"/>
              <a:t> </a:t>
            </a:r>
            <a:r>
              <a:rPr lang="nl-BE" b="0" u="none" dirty="0" err="1"/>
              <a:t>properties</a:t>
            </a:r>
            <a:r>
              <a:rPr lang="nl-BE" b="0" u="none" dirty="0"/>
              <a:t>.</a:t>
            </a:r>
          </a:p>
          <a:p>
            <a:endParaRPr lang="nl-BE" b="0" u="none" dirty="0"/>
          </a:p>
          <a:p>
            <a:r>
              <a:rPr lang="nl-BE" b="0" u="none" dirty="0"/>
              <a:t>For users we </a:t>
            </a:r>
            <a:r>
              <a:rPr lang="nl-BE" b="0" u="none" dirty="0" err="1"/>
              <a:t>also</a:t>
            </a:r>
            <a:r>
              <a:rPr lang="nl-BE" b="0" u="none" dirty="0"/>
              <a:t> want </a:t>
            </a:r>
            <a:r>
              <a:rPr lang="nl-BE" b="0" u="none" dirty="0" err="1"/>
              <a:t>to</a:t>
            </a:r>
            <a:r>
              <a:rPr lang="nl-BE" b="0" u="none" dirty="0"/>
              <a:t> </a:t>
            </a:r>
            <a:r>
              <a:rPr lang="nl-BE" b="0" u="none" dirty="0" err="1"/>
              <a:t>persist</a:t>
            </a:r>
            <a:r>
              <a:rPr lang="nl-BE" b="0" u="none" dirty="0"/>
              <a:t> </a:t>
            </a:r>
            <a:r>
              <a:rPr lang="nl-BE" b="0" u="none" dirty="0" err="1"/>
              <a:t>the</a:t>
            </a:r>
            <a:r>
              <a:rPr lang="nl-BE" b="0" u="none" dirty="0"/>
              <a:t> </a:t>
            </a:r>
            <a:r>
              <a:rPr lang="nl-BE" b="0" u="none" dirty="0" err="1"/>
              <a:t>DateOfBirth</a:t>
            </a:r>
            <a:r>
              <a:rPr lang="nl-BE" b="0" u="none" dirty="0"/>
              <a:t>, </a:t>
            </a:r>
            <a:r>
              <a:rPr lang="nl-BE" b="0" u="none" dirty="0" err="1"/>
              <a:t>so</a:t>
            </a:r>
            <a:r>
              <a:rPr lang="nl-BE" b="0" u="none" dirty="0"/>
              <a:t> </a:t>
            </a:r>
            <a:r>
              <a:rPr lang="nl-BE" b="0" u="none" dirty="0" err="1"/>
              <a:t>an</a:t>
            </a:r>
            <a:r>
              <a:rPr lang="nl-BE" b="0" u="none" dirty="0"/>
              <a:t> extra property is </a:t>
            </a:r>
            <a:r>
              <a:rPr lang="nl-BE" b="0" u="none" dirty="0" err="1"/>
              <a:t>added</a:t>
            </a:r>
            <a:r>
              <a:rPr lang="nl-BE" b="0" u="none" dirty="0"/>
              <a:t>.</a:t>
            </a:r>
          </a:p>
          <a:p>
            <a:endParaRPr lang="nl-BE" b="0" u="none" dirty="0"/>
          </a:p>
          <a:p>
            <a:r>
              <a:rPr lang="en-US" u="none" dirty="0"/>
              <a:t>In the Role class we add a “Constants” class that will be useful later on.</a:t>
            </a:r>
          </a:p>
        </p:txBody>
      </p:sp>
      <p:sp>
        <p:nvSpPr>
          <p:cNvPr id="4" name="Slide Number Placeholder 3"/>
          <p:cNvSpPr>
            <a:spLocks noGrp="1"/>
          </p:cNvSpPr>
          <p:nvPr>
            <p:ph type="sldNum" sz="quarter" idx="10"/>
          </p:nvPr>
        </p:nvSpPr>
        <p:spPr/>
        <p:txBody>
          <a:bodyPr/>
          <a:lstStyle/>
          <a:p>
            <a:fld id="{6AA929B0-1419-4F46-AF09-C71DE1BDA924}" type="slidenum">
              <a:rPr lang="nl-NL" smtClean="0"/>
              <a:pPr/>
              <a:t>18</a:t>
            </a:fld>
            <a:endParaRPr lang="nl-NL"/>
          </a:p>
        </p:txBody>
      </p:sp>
    </p:spTree>
    <p:extLst>
      <p:ext uri="{BB962C8B-B14F-4D97-AF65-F5344CB8AC3E}">
        <p14:creationId xmlns:p14="http://schemas.microsoft.com/office/powerpoint/2010/main" val="348858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19</a:t>
            </a:fld>
            <a:endParaRPr lang="nl-NL"/>
          </a:p>
        </p:txBody>
      </p:sp>
    </p:spTree>
    <p:extLst>
      <p:ext uri="{BB962C8B-B14F-4D97-AF65-F5344CB8AC3E}">
        <p14:creationId xmlns:p14="http://schemas.microsoft.com/office/powerpoint/2010/main" val="555250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The generic &lt;User, Role, int&gt; means that Identity should use the User class and the Role class as user and role entities. Int is the type of the primary key properties.</a:t>
            </a:r>
          </a:p>
          <a:p>
            <a:endParaRPr lang="en-US" b="0" u="none" dirty="0"/>
          </a:p>
          <a:p>
            <a:r>
              <a:rPr lang="en-US" b="0" u="none" dirty="0"/>
              <a:t>Go to the definition (right click, F12) of the </a:t>
            </a:r>
            <a:r>
              <a:rPr lang="en-US" b="0" u="none" dirty="0" err="1"/>
              <a:t>IdentityDbContext</a:t>
            </a:r>
            <a:r>
              <a:rPr lang="en-US" b="0" u="none" dirty="0"/>
              <a:t> class to see the </a:t>
            </a:r>
            <a:r>
              <a:rPr lang="en-US" b="0" u="none" dirty="0" err="1"/>
              <a:t>DbSet</a:t>
            </a:r>
            <a:r>
              <a:rPr lang="en-US" b="0" u="none" dirty="0"/>
              <a:t> properties that are already defined.</a:t>
            </a:r>
          </a:p>
          <a:p>
            <a:endParaRPr lang="en-US" b="0" u="none" noProof="0" dirty="0"/>
          </a:p>
          <a:p>
            <a:r>
              <a:rPr lang="en-US" b="0" u="none" dirty="0"/>
              <a:t>Define the constructor so that it expects an options parameter that can be passed to the base constructor. This will make it possible to configure the context in the </a:t>
            </a:r>
            <a:r>
              <a:rPr lang="en-US" b="0" u="none" dirty="0" err="1"/>
              <a:t>StartUp</a:t>
            </a:r>
            <a:r>
              <a:rPr lang="en-US" b="0" u="none" dirty="0"/>
              <a:t> class.</a:t>
            </a:r>
          </a:p>
          <a:p>
            <a:endParaRPr lang="en-US" b="0" u="none" dirty="0"/>
          </a:p>
          <a:p>
            <a:r>
              <a:rPr lang="en-US" b="0" u="none" dirty="0"/>
              <a:t>Make sure the Course property of </a:t>
            </a:r>
            <a:r>
              <a:rPr lang="en-US" b="0" u="none" dirty="0" err="1"/>
              <a:t>ExamScore</a:t>
            </a:r>
            <a:r>
              <a:rPr lang="en-US" b="0" u="none" dirty="0"/>
              <a:t> is not nullable in the database.</a:t>
            </a:r>
            <a:endParaRPr lang="en-US" u="none" dirty="0"/>
          </a:p>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20</a:t>
            </a:fld>
            <a:endParaRPr lang="nl-NL"/>
          </a:p>
        </p:txBody>
      </p:sp>
    </p:spTree>
    <p:extLst>
      <p:ext uri="{BB962C8B-B14F-4D97-AF65-F5344CB8AC3E}">
        <p14:creationId xmlns:p14="http://schemas.microsoft.com/office/powerpoint/2010/main" val="358958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21</a:t>
            </a:fld>
            <a:endParaRPr lang="nl-NL"/>
          </a:p>
        </p:txBody>
      </p:sp>
    </p:spTree>
    <p:extLst>
      <p:ext uri="{BB962C8B-B14F-4D97-AF65-F5344CB8AC3E}">
        <p14:creationId xmlns:p14="http://schemas.microsoft.com/office/powerpoint/2010/main" val="3369535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database contains a table for the </a:t>
            </a:r>
            <a:r>
              <a:rPr lang="en-US" u="none" dirty="0" err="1"/>
              <a:t>ExamScore</a:t>
            </a:r>
            <a:r>
              <a:rPr lang="en-US" u="none" dirty="0"/>
              <a:t> entity,  but also a bunch of other tables.</a:t>
            </a:r>
          </a:p>
          <a:p>
            <a:r>
              <a:rPr lang="en-US" u="none" dirty="0"/>
              <a:t>These other tables are used to store:</a:t>
            </a:r>
          </a:p>
          <a:p>
            <a:pPr marL="171450" indent="-171450">
              <a:buFont typeface="Arial" panose="020B0604020202020204" pitchFamily="34" charset="0"/>
              <a:buChar char="•"/>
            </a:pPr>
            <a:r>
              <a:rPr lang="en-US" u="none" dirty="0"/>
              <a:t>User accounts (</a:t>
            </a:r>
            <a:r>
              <a:rPr lang="en-US" u="none" dirty="0" err="1"/>
              <a:t>dbo.AspNetUsers</a:t>
            </a:r>
            <a:r>
              <a:rPr lang="en-US" u="none" dirty="0"/>
              <a:t>)</a:t>
            </a:r>
          </a:p>
          <a:p>
            <a:pPr marL="171450" indent="-171450">
              <a:buFont typeface="Arial" panose="020B0604020202020204" pitchFamily="34" charset="0"/>
              <a:buChar char="•"/>
            </a:pPr>
            <a:r>
              <a:rPr lang="en-US" u="none" dirty="0"/>
              <a:t>Roles (</a:t>
            </a:r>
            <a:r>
              <a:rPr lang="en-US" u="none" dirty="0" err="1"/>
              <a:t>dbo.AspNetRoles</a:t>
            </a:r>
            <a:r>
              <a:rPr lang="en-US" u="none" dirty="0"/>
              <a:t>, </a:t>
            </a:r>
            <a:r>
              <a:rPr lang="en-US" u="none" dirty="0" err="1"/>
              <a:t>dbo.AspNetUserRoles</a:t>
            </a:r>
            <a:r>
              <a:rPr lang="en-US" u="none" dirty="0"/>
              <a:t>)</a:t>
            </a:r>
          </a:p>
          <a:p>
            <a:pPr marL="171450" indent="-171450">
              <a:buFont typeface="Arial" panose="020B0604020202020204" pitchFamily="34" charset="0"/>
              <a:buChar char="•"/>
            </a:pPr>
            <a:r>
              <a:rPr lang="en-US" u="none" dirty="0"/>
              <a:t>Claims of the users (</a:t>
            </a:r>
            <a:r>
              <a:rPr lang="en-US" u="none" dirty="0" err="1"/>
              <a:t>dbo.AspNetUserClaims</a:t>
            </a:r>
            <a:r>
              <a:rPr lang="en-US" u="none" dirty="0"/>
              <a:t>)</a:t>
            </a:r>
          </a:p>
          <a:p>
            <a:pPr marL="171450" indent="-171450">
              <a:buFont typeface="Arial" panose="020B0604020202020204" pitchFamily="34" charset="0"/>
              <a:buChar char="•"/>
            </a:pPr>
            <a:r>
              <a:rPr lang="en-US" u="none" dirty="0"/>
              <a:t>Claims of the roles (</a:t>
            </a:r>
            <a:r>
              <a:rPr lang="en-US" u="none" dirty="0" err="1"/>
              <a:t>dbo.AspNetRoleClaims</a:t>
            </a:r>
            <a:r>
              <a:rPr lang="en-US" u="none" dirty="0"/>
              <a:t>)</a:t>
            </a:r>
          </a:p>
          <a:p>
            <a:pPr marL="171450" indent="-171450">
              <a:buFont typeface="Arial" panose="020B0604020202020204" pitchFamily="34" charset="0"/>
              <a:buChar char="•"/>
            </a:pPr>
            <a:r>
              <a:rPr lang="en-US" u="none" dirty="0"/>
              <a:t>Linked external accounts (e.g. Google account) of users (</a:t>
            </a:r>
            <a:r>
              <a:rPr lang="en-US" u="none" dirty="0" err="1"/>
              <a:t>dbo.AspNetUserLogins</a:t>
            </a:r>
            <a:r>
              <a:rPr lang="en-US" u="none" dirty="0"/>
              <a:t>)</a:t>
            </a:r>
          </a:p>
          <a:p>
            <a:pPr marL="171450" indent="-171450">
              <a:buFont typeface="Arial" panose="020B0604020202020204" pitchFamily="34" charset="0"/>
              <a:buChar char="•"/>
            </a:pPr>
            <a:r>
              <a:rPr lang="en-US" u="none" dirty="0"/>
              <a:t>Tokens received from the external parties (e.g. Google) (</a:t>
            </a:r>
            <a:r>
              <a:rPr lang="en-US" u="none" dirty="0" err="1"/>
              <a:t>dbo.AspNetUserTokens</a:t>
            </a:r>
            <a:r>
              <a:rPr lang="en-US" u="none" dirty="0"/>
              <a:t>)</a:t>
            </a:r>
          </a:p>
          <a:p>
            <a:pPr marL="171450" indent="-171450">
              <a:buFont typeface="Arial" panose="020B0604020202020204" pitchFamily="34" charset="0"/>
              <a:buChar char="•"/>
            </a:pPr>
            <a:endParaRPr lang="en-US" u="none" dirty="0"/>
          </a:p>
          <a:p>
            <a:pPr marL="0" indent="0">
              <a:buFont typeface="Arial" panose="020B0604020202020204" pitchFamily="34" charset="0"/>
              <a:buNone/>
            </a:pPr>
            <a:r>
              <a:rPr lang="en-US" u="none" dirty="0"/>
              <a:t>Don’t like the names of the tables? -&gt; Use Fluent </a:t>
            </a:r>
            <a:r>
              <a:rPr lang="en-US" u="none" dirty="0" err="1"/>
              <a:t>Api</a:t>
            </a:r>
            <a:r>
              <a:rPr lang="en-US" u="none" dirty="0"/>
              <a:t> to tell EF to use other names. E.g.: </a:t>
            </a:r>
            <a:r>
              <a:rPr lang="en-US" sz="1200" kern="1200" dirty="0" err="1">
                <a:solidFill>
                  <a:schemeClr val="tx1"/>
                </a:solidFill>
                <a:latin typeface="Arial" charset="0"/>
                <a:ea typeface="+mn-ea"/>
                <a:cs typeface="+mn-cs"/>
              </a:rPr>
              <a:t>builder.Entity</a:t>
            </a:r>
            <a:r>
              <a:rPr lang="en-US" sz="1200" kern="1200" dirty="0">
                <a:solidFill>
                  <a:schemeClr val="tx1"/>
                </a:solidFill>
                <a:latin typeface="Arial" charset="0"/>
                <a:ea typeface="+mn-ea"/>
                <a:cs typeface="+mn-cs"/>
              </a:rPr>
              <a:t>&lt;User&gt;().</a:t>
            </a:r>
            <a:r>
              <a:rPr lang="en-US" sz="1200" kern="1200" dirty="0" err="1">
                <a:solidFill>
                  <a:schemeClr val="tx1"/>
                </a:solidFill>
                <a:latin typeface="Arial" charset="0"/>
                <a:ea typeface="+mn-ea"/>
                <a:cs typeface="+mn-cs"/>
              </a:rPr>
              <a:t>ToTable</a:t>
            </a:r>
            <a:r>
              <a:rPr lang="en-US" sz="1200" kern="1200" dirty="0">
                <a:solidFill>
                  <a:schemeClr val="tx1"/>
                </a:solidFill>
                <a:latin typeface="Arial" charset="0"/>
                <a:ea typeface="+mn-ea"/>
                <a:cs typeface="+mn-cs"/>
              </a:rPr>
              <a:t>("Users");</a:t>
            </a:r>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22</a:t>
            </a:fld>
            <a:endParaRPr lang="nl-NL"/>
          </a:p>
        </p:txBody>
      </p:sp>
    </p:spTree>
    <p:extLst>
      <p:ext uri="{BB962C8B-B14F-4D97-AF65-F5344CB8AC3E}">
        <p14:creationId xmlns:p14="http://schemas.microsoft.com/office/powerpoint/2010/main" val="164472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3221685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23</a:t>
            </a:fld>
            <a:endParaRPr lang="nl-NL"/>
          </a:p>
        </p:txBody>
      </p:sp>
    </p:spTree>
    <p:extLst>
      <p:ext uri="{BB962C8B-B14F-4D97-AF65-F5344CB8AC3E}">
        <p14:creationId xmlns:p14="http://schemas.microsoft.com/office/powerpoint/2010/main" val="1458467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Decorates the class with the [</a:t>
            </a:r>
            <a:r>
              <a:rPr lang="en-US" dirty="0" err="1"/>
              <a:t>ApiController</a:t>
            </a:r>
            <a:r>
              <a:rPr lang="en-US" dirty="0"/>
              <a:t>] attribute. This attribute indicates that the controller responds to web API requests.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For information about specific behaviors that the attribute enables, see </a:t>
            </a:r>
            <a:r>
              <a:rPr lang="nl-BE" dirty="0">
                <a:hlinkClick r:id="rId3"/>
              </a:rPr>
              <a:t>https://docs.microsoft.com/en-us/aspnet/core/web-api/index?view=aspnetcore-2.2#annotation-with-apicontroller-attribute</a:t>
            </a:r>
            <a:r>
              <a:rPr lang="en-US" dirty="0"/>
              <a: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1563161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client sends a http request to register a new user, the body of the request should contain the following information:</a:t>
            </a:r>
          </a:p>
          <a:p>
            <a:pPr marL="171450" indent="-171450">
              <a:buFont typeface="Arial" panose="020B0604020202020204" pitchFamily="34" charset="0"/>
              <a:buChar char="•"/>
            </a:pPr>
            <a:r>
              <a:rPr lang="en-US" dirty="0"/>
              <a:t>Email of the user</a:t>
            </a:r>
          </a:p>
          <a:p>
            <a:pPr marL="171450" indent="-171450">
              <a:buFont typeface="Arial" panose="020B0604020202020204" pitchFamily="34" charset="0"/>
              <a:buChar char="•"/>
            </a:pPr>
            <a:r>
              <a:rPr lang="en-US" dirty="0"/>
              <a:t>Password the user chose</a:t>
            </a:r>
          </a:p>
          <a:p>
            <a:pPr marL="171450" indent="-171450">
              <a:buFont typeface="Arial" panose="020B0604020202020204" pitchFamily="34" charset="0"/>
              <a:buChar char="•"/>
            </a:pPr>
            <a:r>
              <a:rPr lang="en-US" dirty="0" err="1"/>
              <a:t>DateOfBirth</a:t>
            </a:r>
            <a:r>
              <a:rPr lang="en-US" dirty="0"/>
              <a:t> of the user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use data annotation attributes to help MVC determine if the values are valid.</a:t>
            </a:r>
          </a:p>
        </p:txBody>
      </p:sp>
      <p:sp>
        <p:nvSpPr>
          <p:cNvPr id="4" name="Slide Number Placehold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1477560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an action to our controller that is executed when a client sends a http post request to “</a:t>
            </a:r>
            <a:r>
              <a:rPr lang="en-US" dirty="0" err="1"/>
              <a:t>api</a:t>
            </a:r>
            <a:r>
              <a:rPr lang="en-US" dirty="0"/>
              <a:t>/authentication/register”.</a:t>
            </a:r>
          </a:p>
          <a:p>
            <a:endParaRPr lang="en-US" dirty="0"/>
          </a:p>
          <a:p>
            <a:r>
              <a:rPr lang="en-US" dirty="0"/>
              <a:t>The [</a:t>
            </a:r>
            <a:r>
              <a:rPr lang="en-US" dirty="0" err="1"/>
              <a:t>FromBody</a:t>
            </a:r>
            <a:r>
              <a:rPr lang="en-US" dirty="0"/>
              <a:t>] attribute indicates that MVC should look for the data for the parameter in the body of the http request.</a:t>
            </a:r>
          </a:p>
          <a:p>
            <a:endParaRPr lang="en-US" dirty="0"/>
          </a:p>
          <a:p>
            <a:r>
              <a:rPr lang="en-US" dirty="0"/>
              <a:t>First we check if the posted data is valid (</a:t>
            </a:r>
            <a:r>
              <a:rPr lang="en-US" dirty="0" err="1"/>
              <a:t>ModelState.IsValid</a:t>
            </a:r>
            <a:r>
              <a:rPr lang="en-US" dirty="0"/>
              <a:t>). MVC checks the data that is passed into the action method (the parameter, the </a:t>
            </a:r>
            <a:r>
              <a:rPr lang="en-US" dirty="0" err="1"/>
              <a:t>modelstate</a:t>
            </a:r>
            <a:r>
              <a:rPr lang="en-US" dirty="0"/>
              <a:t>) using the data annotation attributes in the </a:t>
            </a:r>
            <a:r>
              <a:rPr lang="en-US" dirty="0" err="1"/>
              <a:t>RegisterModel</a:t>
            </a:r>
            <a:r>
              <a:rPr lang="en-US" dirty="0"/>
              <a:t> class. </a:t>
            </a:r>
          </a:p>
          <a:p>
            <a:r>
              <a:rPr lang="en-US" dirty="0"/>
              <a:t>If the </a:t>
            </a:r>
            <a:r>
              <a:rPr lang="en-US" dirty="0" err="1"/>
              <a:t>ModelState</a:t>
            </a:r>
            <a:r>
              <a:rPr lang="en-US" dirty="0"/>
              <a:t> is not valid, we tell the client that he has sent us a bad http request by returning a 400 response with the error messages in the body.</a:t>
            </a:r>
          </a:p>
          <a:p>
            <a:endParaRPr lang="en-US" dirty="0"/>
          </a:p>
          <a:p>
            <a:r>
              <a:rPr lang="en-US" dirty="0"/>
              <a:t>Normally we should add some captcha validation in the process because anyone can send http requests to the “</a:t>
            </a:r>
            <a:r>
              <a:rPr lang="en-US" dirty="0" err="1"/>
              <a:t>api</a:t>
            </a:r>
            <a:r>
              <a:rPr lang="en-US" dirty="0"/>
              <a:t>/authentication/register”. So automated bots could try to register thousands of users.</a:t>
            </a:r>
          </a:p>
          <a:p>
            <a:r>
              <a:rPr lang="en-US" dirty="0"/>
              <a:t>But for simplicity reasons we skip this feature.</a:t>
            </a:r>
          </a:p>
          <a:p>
            <a:endParaRPr lang="en-US" dirty="0"/>
          </a:p>
          <a:p>
            <a:r>
              <a:rPr lang="en-US" dirty="0"/>
              <a:t>Next we use the injected </a:t>
            </a:r>
            <a:r>
              <a:rPr lang="en-US" dirty="0" err="1"/>
              <a:t>UserManager</a:t>
            </a:r>
            <a:r>
              <a:rPr lang="en-US" dirty="0"/>
              <a:t> from the Identity framework to create a user (not that we use the email </a:t>
            </a:r>
            <a:r>
              <a:rPr lang="en-US" dirty="0" err="1"/>
              <a:t>adres</a:t>
            </a:r>
            <a:r>
              <a:rPr lang="en-US" dirty="0"/>
              <a:t> as username). The </a:t>
            </a:r>
            <a:r>
              <a:rPr lang="en-US" dirty="0" err="1"/>
              <a:t>UserManager</a:t>
            </a:r>
            <a:r>
              <a:rPr lang="en-US" dirty="0"/>
              <a:t>, does all the hard work. We only need to check the result of the operation.</a:t>
            </a:r>
          </a:p>
          <a:p>
            <a:r>
              <a:rPr lang="en-US" dirty="0"/>
              <a:t>If the user is successfully created we use the injected </a:t>
            </a:r>
            <a:r>
              <a:rPr lang="en-US" dirty="0" err="1"/>
              <a:t>RoleManager</a:t>
            </a:r>
            <a:r>
              <a:rPr lang="en-US" dirty="0"/>
              <a:t> of the Identity framework to create the right role if it does not exist yet.</a:t>
            </a:r>
          </a:p>
          <a:p>
            <a:r>
              <a:rPr lang="en-US" dirty="0"/>
              <a:t>Then we link the user with the right role.</a:t>
            </a:r>
          </a:p>
          <a:p>
            <a:endParaRPr lang="en-US" dirty="0"/>
          </a:p>
          <a:p>
            <a:r>
              <a:rPr lang="en-US" dirty="0"/>
              <a:t>If everything succeeds we return an empty OK (200) response.</a:t>
            </a:r>
          </a:p>
          <a:p>
            <a:r>
              <a:rPr lang="en-US" dirty="0"/>
              <a:t>If something went wrong (e.g. password is not strong enough) we add the errors to the </a:t>
            </a:r>
            <a:r>
              <a:rPr lang="en-US" dirty="0" err="1"/>
              <a:t>modelstate</a:t>
            </a:r>
            <a:r>
              <a:rPr lang="en-US" dirty="0"/>
              <a:t> and return a bad request response (400) with the errors in the body.</a:t>
            </a:r>
          </a:p>
        </p:txBody>
      </p:sp>
      <p:sp>
        <p:nvSpPr>
          <p:cNvPr id="4" name="Slide Number Placehold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294692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3214873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29</a:t>
            </a:fld>
            <a:endParaRPr lang="nl-NL"/>
          </a:p>
        </p:txBody>
      </p:sp>
    </p:spTree>
    <p:extLst>
      <p:ext uri="{BB962C8B-B14F-4D97-AF65-F5344CB8AC3E}">
        <p14:creationId xmlns:p14="http://schemas.microsoft.com/office/powerpoint/2010/main" val="382908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want to expose an action that accepts user credentials and returns a bearer token if the credentials are valid.</a:t>
            </a:r>
          </a:p>
          <a:p>
            <a:r>
              <a:rPr lang="en-US" dirty="0"/>
              <a:t>To do this we first need to add some settings that will be used for creating JWT tokens: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Key: symmetric secret key used to sign, encrypt and decrypt the JWT tokens. This should not be stored in ‘</a:t>
            </a:r>
            <a:r>
              <a:rPr lang="en-US" dirty="0" err="1"/>
              <a:t>appsettings.json</a:t>
            </a:r>
            <a:r>
              <a:rPr lang="en-US" dirty="0"/>
              <a:t>’ (which is probably visible in source control (git)).</a:t>
            </a:r>
            <a:br>
              <a:rPr lang="en-US" dirty="0"/>
            </a:br>
            <a:r>
              <a:rPr lang="en-US" dirty="0"/>
              <a:t>Right click on the project and select “Manage User Secrets” from the context menu. This will open a local file ‘</a:t>
            </a:r>
            <a:r>
              <a:rPr lang="en-US" dirty="0" err="1"/>
              <a:t>secrets.json</a:t>
            </a:r>
            <a:r>
              <a:rPr lang="en-US" dirty="0"/>
              <a:t>’ that is merged with ‘</a:t>
            </a:r>
            <a:r>
              <a:rPr lang="en-US" dirty="0" err="1"/>
              <a:t>appsettings.json</a:t>
            </a:r>
            <a:r>
              <a:rPr lang="en-US" dirty="0"/>
              <a:t>’. Only you can use this file.</a:t>
            </a:r>
            <a:br>
              <a:rPr lang="en-US" dirty="0"/>
            </a:br>
            <a:r>
              <a:rPr lang="en-US" dirty="0"/>
              <a:t>More info: </a:t>
            </a:r>
            <a:r>
              <a:rPr lang="nl-BE" sz="1200" dirty="0">
                <a:hlinkClick r:id="rId3"/>
              </a:rPr>
              <a:t>https://docs.microsoft.com/en-us/aspnet/core/security/app-secrets</a:t>
            </a:r>
            <a:r>
              <a:rPr lang="nl-BE" sz="1200" dirty="0"/>
              <a:t>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nl-BE" sz="1200" dirty="0" err="1"/>
              <a:t>Issuer</a:t>
            </a:r>
            <a:r>
              <a:rPr lang="nl-BE" sz="1200" dirty="0"/>
              <a:t>: name of </a:t>
            </a:r>
            <a:r>
              <a:rPr lang="nl-BE" sz="1200" dirty="0" err="1"/>
              <a:t>the</a:t>
            </a:r>
            <a:r>
              <a:rPr lang="nl-BE" sz="1200" dirty="0"/>
              <a:t> </a:t>
            </a:r>
            <a:r>
              <a:rPr lang="nl-BE" sz="1200" dirty="0" err="1"/>
              <a:t>issuer</a:t>
            </a:r>
            <a:r>
              <a:rPr lang="nl-BE" sz="1200" dirty="0"/>
              <a:t> of </a:t>
            </a:r>
            <a:r>
              <a:rPr lang="nl-BE" sz="1200" dirty="0" err="1"/>
              <a:t>the</a:t>
            </a:r>
            <a:r>
              <a:rPr lang="nl-BE" sz="1200" dirty="0"/>
              <a:t> token. </a:t>
            </a:r>
            <a:r>
              <a:rPr lang="nl-BE" sz="1200" dirty="0" err="1"/>
              <a:t>Only</a:t>
            </a:r>
            <a:r>
              <a:rPr lang="nl-BE" sz="1200" dirty="0"/>
              <a:t> tokens </a:t>
            </a:r>
            <a:r>
              <a:rPr lang="nl-BE" sz="1200" dirty="0" err="1"/>
              <a:t>from</a:t>
            </a:r>
            <a:r>
              <a:rPr lang="nl-BE" sz="1200" dirty="0"/>
              <a:t> </a:t>
            </a:r>
            <a:r>
              <a:rPr lang="nl-BE" sz="1200" dirty="0" err="1"/>
              <a:t>this</a:t>
            </a:r>
            <a:r>
              <a:rPr lang="nl-BE" sz="1200" dirty="0"/>
              <a:t> </a:t>
            </a:r>
            <a:r>
              <a:rPr lang="nl-BE" sz="1200" dirty="0" err="1"/>
              <a:t>issuer</a:t>
            </a:r>
            <a:r>
              <a:rPr lang="nl-BE" sz="1200" dirty="0"/>
              <a:t> </a:t>
            </a:r>
            <a:r>
              <a:rPr lang="nl-BE" sz="1200" dirty="0" err="1"/>
              <a:t>will</a:t>
            </a:r>
            <a:r>
              <a:rPr lang="nl-BE" sz="1200" dirty="0"/>
              <a:t> </a:t>
            </a:r>
            <a:r>
              <a:rPr lang="nl-BE" sz="1200" dirty="0" err="1"/>
              <a:t>be</a:t>
            </a:r>
            <a:r>
              <a:rPr lang="nl-BE" sz="1200" dirty="0"/>
              <a:t> </a:t>
            </a:r>
            <a:r>
              <a:rPr lang="nl-BE" sz="1200" dirty="0" err="1"/>
              <a:t>accepted</a:t>
            </a:r>
            <a:r>
              <a:rPr lang="nl-BE" sz="1200" dirty="0"/>
              <a:t> </a:t>
            </a:r>
            <a:r>
              <a:rPr lang="nl-BE" sz="1200" dirty="0" err="1"/>
              <a:t>by</a:t>
            </a:r>
            <a:r>
              <a:rPr lang="nl-BE" sz="1200" dirty="0"/>
              <a:t> </a:t>
            </a:r>
            <a:r>
              <a:rPr lang="nl-BE" sz="1200" dirty="0" err="1"/>
              <a:t>our</a:t>
            </a:r>
            <a:r>
              <a:rPr lang="nl-BE" sz="1200" dirty="0"/>
              <a:t> </a:t>
            </a:r>
            <a:r>
              <a:rPr lang="nl-BE" sz="1200" dirty="0" err="1"/>
              <a:t>application</a:t>
            </a:r>
            <a:r>
              <a:rPr lang="nl-BE" sz="1200" dirty="0"/>
              <a: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nl-BE" sz="1200" dirty="0" err="1"/>
              <a:t>Audience</a:t>
            </a:r>
            <a:r>
              <a:rPr lang="nl-BE" sz="1200" dirty="0"/>
              <a:t>: </a:t>
            </a:r>
            <a:r>
              <a:rPr lang="nl-BE" sz="1200" dirty="0" err="1"/>
              <a:t>to</a:t>
            </a:r>
            <a:r>
              <a:rPr lang="nl-BE" sz="1200" dirty="0"/>
              <a:t> </a:t>
            </a:r>
            <a:r>
              <a:rPr lang="nl-BE" sz="1200" dirty="0" err="1"/>
              <a:t>who</a:t>
            </a:r>
            <a:r>
              <a:rPr lang="nl-BE" sz="1200" dirty="0"/>
              <a:t> are </a:t>
            </a:r>
            <a:r>
              <a:rPr lang="nl-BE" sz="1200" dirty="0" err="1"/>
              <a:t>the</a:t>
            </a:r>
            <a:r>
              <a:rPr lang="nl-BE" sz="1200" dirty="0"/>
              <a:t> tokens </a:t>
            </a:r>
            <a:r>
              <a:rPr lang="nl-BE" sz="1200" dirty="0" err="1"/>
              <a:t>issued</a:t>
            </a:r>
            <a:r>
              <a:rPr lang="nl-BE" sz="1200" dirty="0"/>
              <a:t>? </a:t>
            </a:r>
            <a:r>
              <a:rPr lang="nl-BE" sz="1200" dirty="0" err="1"/>
              <a:t>Only</a:t>
            </a:r>
            <a:r>
              <a:rPr lang="nl-BE" sz="1200" dirty="0"/>
              <a:t> tokens </a:t>
            </a:r>
            <a:r>
              <a:rPr lang="nl-BE" sz="1200" dirty="0" err="1"/>
              <a:t>from</a:t>
            </a:r>
            <a:r>
              <a:rPr lang="nl-BE" sz="1200" dirty="0"/>
              <a:t> </a:t>
            </a:r>
            <a:r>
              <a:rPr lang="nl-BE" sz="1200" dirty="0" err="1"/>
              <a:t>the</a:t>
            </a:r>
            <a:r>
              <a:rPr lang="nl-BE" sz="1200" dirty="0"/>
              <a:t> </a:t>
            </a:r>
            <a:r>
              <a:rPr lang="nl-BE" sz="1200" dirty="0" err="1"/>
              <a:t>same</a:t>
            </a:r>
            <a:r>
              <a:rPr lang="nl-BE" sz="1200" dirty="0"/>
              <a:t> </a:t>
            </a:r>
            <a:r>
              <a:rPr lang="nl-BE" sz="1200" dirty="0" err="1"/>
              <a:t>audience</a:t>
            </a:r>
            <a:r>
              <a:rPr lang="nl-BE" sz="1200" dirty="0"/>
              <a:t> </a:t>
            </a:r>
            <a:r>
              <a:rPr lang="nl-BE" sz="1200" dirty="0" err="1"/>
              <a:t>will</a:t>
            </a:r>
            <a:r>
              <a:rPr lang="nl-BE" sz="1200" dirty="0"/>
              <a:t> </a:t>
            </a:r>
            <a:r>
              <a:rPr lang="nl-BE" sz="1200" dirty="0" err="1"/>
              <a:t>be</a:t>
            </a:r>
            <a:r>
              <a:rPr lang="nl-BE" sz="1200" dirty="0"/>
              <a:t> </a:t>
            </a:r>
            <a:r>
              <a:rPr lang="nl-BE" sz="1200" dirty="0" err="1"/>
              <a:t>accepted</a:t>
            </a:r>
            <a:r>
              <a:rPr lang="nl-BE" sz="1200" dirty="0"/>
              <a:t> </a:t>
            </a:r>
            <a:r>
              <a:rPr lang="nl-BE" sz="1200" dirty="0" err="1"/>
              <a:t>by</a:t>
            </a:r>
            <a:r>
              <a:rPr lang="nl-BE" sz="1200" dirty="0"/>
              <a:t> </a:t>
            </a:r>
            <a:r>
              <a:rPr lang="nl-BE" sz="1200" dirty="0" err="1"/>
              <a:t>our</a:t>
            </a:r>
            <a:r>
              <a:rPr lang="nl-BE" sz="1200" dirty="0"/>
              <a:t> </a:t>
            </a:r>
            <a:r>
              <a:rPr lang="nl-BE" sz="1200" dirty="0" err="1"/>
              <a:t>application</a:t>
            </a:r>
            <a:r>
              <a:rPr lang="nl-BE" sz="1200" dirty="0"/>
              <a: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nl-BE" sz="1200" dirty="0" err="1"/>
              <a:t>ExpirationTimeInMinutes</a:t>
            </a:r>
            <a:r>
              <a:rPr lang="nl-BE" sz="1200" dirty="0"/>
              <a:t>: </a:t>
            </a:r>
            <a:r>
              <a:rPr lang="nl-BE" sz="1200" dirty="0" err="1"/>
              <a:t>how</a:t>
            </a:r>
            <a:r>
              <a:rPr lang="nl-BE" sz="1200" dirty="0"/>
              <a:t> long </a:t>
            </a:r>
            <a:r>
              <a:rPr lang="nl-BE" sz="1200" dirty="0" err="1"/>
              <a:t>will</a:t>
            </a:r>
            <a:r>
              <a:rPr lang="nl-BE" sz="1200" dirty="0"/>
              <a:t> a token </a:t>
            </a:r>
            <a:r>
              <a:rPr lang="nl-BE" sz="1200" dirty="0" err="1"/>
              <a:t>remain</a:t>
            </a:r>
            <a:r>
              <a:rPr lang="nl-BE" sz="1200" dirty="0"/>
              <a:t> </a:t>
            </a:r>
            <a:r>
              <a:rPr lang="nl-BE" sz="1200" dirty="0" err="1"/>
              <a:t>valid</a:t>
            </a:r>
            <a:r>
              <a:rPr lang="nl-BE" sz="1200" dirty="0"/>
              <a: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nl-BE" sz="1200"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nl-BE" sz="1200" dirty="0"/>
              <a:t>Next we </a:t>
            </a:r>
            <a:r>
              <a:rPr lang="nl-BE" sz="1200" dirty="0" err="1"/>
              <a:t>add</a:t>
            </a:r>
            <a:r>
              <a:rPr lang="nl-BE" sz="1200" dirty="0"/>
              <a:t> a </a:t>
            </a:r>
            <a:r>
              <a:rPr lang="nl-BE" sz="1200" dirty="0" err="1"/>
              <a:t>TokenSettings</a:t>
            </a:r>
            <a:r>
              <a:rPr lang="nl-BE" sz="1200" dirty="0"/>
              <a:t> class (in a </a:t>
            </a:r>
            <a:r>
              <a:rPr lang="nl-BE" sz="1200" dirty="0" err="1"/>
              <a:t>Settings</a:t>
            </a:r>
            <a:r>
              <a:rPr lang="nl-BE" sz="1200" dirty="0"/>
              <a:t> folder) </a:t>
            </a:r>
            <a:r>
              <a:rPr lang="nl-BE" sz="1200" dirty="0" err="1"/>
              <a:t>that</a:t>
            </a:r>
            <a:r>
              <a:rPr lang="nl-BE" sz="1200" dirty="0"/>
              <a:t> has matching </a:t>
            </a:r>
            <a:r>
              <a:rPr lang="nl-BE" sz="1200" dirty="0" err="1"/>
              <a:t>properties</a:t>
            </a:r>
            <a:r>
              <a:rPr lang="nl-BE" sz="1200" dirty="0"/>
              <a:t>.</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nl-BE" sz="1200" dirty="0" err="1"/>
              <a:t>By</a:t>
            </a:r>
            <a:r>
              <a:rPr lang="nl-BE" sz="1200" dirty="0"/>
              <a:t> </a:t>
            </a:r>
            <a:r>
              <a:rPr lang="nl-BE" sz="1200" dirty="0" err="1"/>
              <a:t>executing</a:t>
            </a:r>
            <a:r>
              <a:rPr lang="nl-BE" sz="1200" dirty="0"/>
              <a:t> ‘</a:t>
            </a:r>
            <a:r>
              <a:rPr lang="nl-BE" sz="1200" kern="1200" dirty="0" err="1">
                <a:solidFill>
                  <a:schemeClr val="tx1"/>
                </a:solidFill>
                <a:latin typeface="Arial" charset="0"/>
                <a:ea typeface="+mn-ea"/>
                <a:cs typeface="+mn-cs"/>
              </a:rPr>
              <a:t>services.Configure</a:t>
            </a:r>
            <a:r>
              <a:rPr lang="nl-BE" sz="1200" kern="1200" dirty="0">
                <a:solidFill>
                  <a:schemeClr val="tx1"/>
                </a:solidFill>
                <a:latin typeface="Arial" charset="0"/>
                <a:ea typeface="+mn-ea"/>
                <a:cs typeface="+mn-cs"/>
              </a:rPr>
              <a:t>&lt;</a:t>
            </a:r>
            <a:r>
              <a:rPr lang="nl-BE" sz="1200" kern="1200" dirty="0" err="1">
                <a:solidFill>
                  <a:schemeClr val="tx1"/>
                </a:solidFill>
                <a:latin typeface="Arial" charset="0"/>
                <a:ea typeface="+mn-ea"/>
                <a:cs typeface="+mn-cs"/>
              </a:rPr>
              <a:t>TokenSettings</a:t>
            </a:r>
            <a:r>
              <a:rPr lang="nl-BE" sz="1200" kern="1200" dirty="0">
                <a:solidFill>
                  <a:schemeClr val="tx1"/>
                </a:solidFill>
                <a:latin typeface="Arial" charset="0"/>
                <a:ea typeface="+mn-ea"/>
                <a:cs typeface="+mn-cs"/>
              </a:rPr>
              <a:t>&gt;(</a:t>
            </a:r>
            <a:r>
              <a:rPr lang="nl-BE" sz="1200" kern="1200" dirty="0" err="1">
                <a:solidFill>
                  <a:schemeClr val="tx1"/>
                </a:solidFill>
                <a:latin typeface="Arial" charset="0"/>
                <a:ea typeface="+mn-ea"/>
                <a:cs typeface="+mn-cs"/>
              </a:rPr>
              <a:t>Configuration.GetSection</a:t>
            </a:r>
            <a:r>
              <a:rPr lang="nl-BE" sz="1200" kern="1200" dirty="0">
                <a:solidFill>
                  <a:schemeClr val="tx1"/>
                </a:solidFill>
                <a:latin typeface="Arial" charset="0"/>
                <a:ea typeface="+mn-ea"/>
                <a:cs typeface="+mn-cs"/>
              </a:rPr>
              <a:t>("Token"));’ in </a:t>
            </a:r>
            <a:r>
              <a:rPr lang="nl-BE" sz="1200" kern="1200" dirty="0" err="1">
                <a:solidFill>
                  <a:schemeClr val="tx1"/>
                </a:solidFill>
                <a:latin typeface="Arial" charset="0"/>
                <a:ea typeface="+mn-ea"/>
                <a:cs typeface="+mn-cs"/>
              </a:rPr>
              <a:t>StartUp.cs</a:t>
            </a:r>
            <a:r>
              <a:rPr lang="nl-BE" sz="1200" kern="1200" dirty="0">
                <a:solidFill>
                  <a:schemeClr val="tx1"/>
                </a:solidFill>
                <a:latin typeface="Arial" charset="0"/>
                <a:ea typeface="+mn-ea"/>
                <a:cs typeface="+mn-cs"/>
              </a:rPr>
              <a:t>, we </a:t>
            </a:r>
            <a:r>
              <a:rPr lang="nl-BE" sz="1200" kern="1200" dirty="0" err="1">
                <a:solidFill>
                  <a:schemeClr val="tx1"/>
                </a:solidFill>
                <a:latin typeface="Arial" charset="0"/>
                <a:ea typeface="+mn-ea"/>
                <a:cs typeface="+mn-cs"/>
              </a:rPr>
              <a:t>can</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inject</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IOptions</a:t>
            </a:r>
            <a:r>
              <a:rPr lang="nl-BE" sz="1200" kern="1200" dirty="0">
                <a:solidFill>
                  <a:schemeClr val="tx1"/>
                </a:solidFill>
                <a:latin typeface="Arial" charset="0"/>
                <a:ea typeface="+mn-ea"/>
                <a:cs typeface="+mn-cs"/>
              </a:rPr>
              <a:t>&lt;</a:t>
            </a:r>
            <a:r>
              <a:rPr lang="nl-BE" sz="1200" kern="1200" dirty="0" err="1">
                <a:solidFill>
                  <a:schemeClr val="tx1"/>
                </a:solidFill>
                <a:latin typeface="Arial" charset="0"/>
                <a:ea typeface="+mn-ea"/>
                <a:cs typeface="+mn-cs"/>
              </a:rPr>
              <a:t>TokenSettings</a:t>
            </a:r>
            <a:r>
              <a:rPr lang="nl-BE" sz="1200" kern="1200" dirty="0">
                <a:solidFill>
                  <a:schemeClr val="tx1"/>
                </a:solidFill>
                <a:latin typeface="Arial" charset="0"/>
                <a:ea typeface="+mn-ea"/>
                <a:cs typeface="+mn-cs"/>
              </a:rPr>
              <a:t>&gt; </a:t>
            </a:r>
            <a:r>
              <a:rPr lang="nl-BE" sz="1200" kern="1200" dirty="0" err="1">
                <a:solidFill>
                  <a:schemeClr val="tx1"/>
                </a:solidFill>
                <a:latin typeface="Arial" charset="0"/>
                <a:ea typeface="+mn-ea"/>
                <a:cs typeface="+mn-cs"/>
              </a:rPr>
              <a:t>into</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our</a:t>
            </a:r>
            <a:r>
              <a:rPr lang="nl-BE" sz="1200" kern="1200" dirty="0">
                <a:solidFill>
                  <a:schemeClr val="tx1"/>
                </a:solidFill>
                <a:latin typeface="Arial" charset="0"/>
                <a:ea typeface="+mn-ea"/>
                <a:cs typeface="+mn-cs"/>
              </a:rPr>
              <a:t> controllers. The </a:t>
            </a:r>
            <a:r>
              <a:rPr lang="nl-BE" sz="1200" kern="1200" dirty="0" err="1">
                <a:solidFill>
                  <a:schemeClr val="tx1"/>
                </a:solidFill>
                <a:latin typeface="Arial" charset="0"/>
                <a:ea typeface="+mn-ea"/>
                <a:cs typeface="+mn-cs"/>
              </a:rPr>
              <a:t>dependency</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injection</a:t>
            </a:r>
            <a:r>
              <a:rPr lang="nl-BE" sz="1200" kern="1200" dirty="0">
                <a:solidFill>
                  <a:schemeClr val="tx1"/>
                </a:solidFill>
                <a:latin typeface="Arial" charset="0"/>
                <a:ea typeface="+mn-ea"/>
                <a:cs typeface="+mn-cs"/>
              </a:rPr>
              <a:t> system </a:t>
            </a:r>
            <a:r>
              <a:rPr lang="nl-BE" sz="1200" kern="1200" dirty="0" err="1">
                <a:solidFill>
                  <a:schemeClr val="tx1"/>
                </a:solidFill>
                <a:latin typeface="Arial" charset="0"/>
                <a:ea typeface="+mn-ea"/>
                <a:cs typeface="+mn-cs"/>
              </a:rPr>
              <a:t>will</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inject</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an</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instance</a:t>
            </a:r>
            <a:r>
              <a:rPr lang="nl-BE" sz="1200" kern="1200" dirty="0">
                <a:solidFill>
                  <a:schemeClr val="tx1"/>
                </a:solidFill>
                <a:latin typeface="Arial" charset="0"/>
                <a:ea typeface="+mn-ea"/>
                <a:cs typeface="+mn-cs"/>
              </a:rPr>
              <a:t> of </a:t>
            </a:r>
            <a:r>
              <a:rPr lang="nl-BE" sz="1200" kern="1200" dirty="0" err="1">
                <a:solidFill>
                  <a:schemeClr val="tx1"/>
                </a:solidFill>
                <a:latin typeface="Arial" charset="0"/>
                <a:ea typeface="+mn-ea"/>
                <a:cs typeface="+mn-cs"/>
              </a:rPr>
              <a:t>the</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IOptions</a:t>
            </a:r>
            <a:r>
              <a:rPr lang="nl-BE" sz="1200" kern="1200" dirty="0">
                <a:solidFill>
                  <a:schemeClr val="tx1"/>
                </a:solidFill>
                <a:latin typeface="Arial" charset="0"/>
                <a:ea typeface="+mn-ea"/>
                <a:cs typeface="+mn-cs"/>
              </a:rPr>
              <a:t> interface </a:t>
            </a:r>
            <a:r>
              <a:rPr lang="nl-BE" sz="1200" kern="1200" dirty="0" err="1">
                <a:solidFill>
                  <a:schemeClr val="tx1"/>
                </a:solidFill>
                <a:latin typeface="Arial" charset="0"/>
                <a:ea typeface="+mn-ea"/>
                <a:cs typeface="+mn-cs"/>
              </a:rPr>
              <a:t>containing</a:t>
            </a:r>
            <a:r>
              <a:rPr lang="nl-BE" sz="1200" kern="1200" dirty="0">
                <a:solidFill>
                  <a:schemeClr val="tx1"/>
                </a:solidFill>
                <a:latin typeface="Arial" charset="0"/>
                <a:ea typeface="+mn-ea"/>
                <a:cs typeface="+mn-cs"/>
              </a:rPr>
              <a:t> a </a:t>
            </a:r>
            <a:r>
              <a:rPr lang="nl-BE" sz="1200" kern="1200" dirty="0" err="1">
                <a:solidFill>
                  <a:schemeClr val="tx1"/>
                </a:solidFill>
                <a:latin typeface="Arial" charset="0"/>
                <a:ea typeface="+mn-ea"/>
                <a:cs typeface="+mn-cs"/>
              </a:rPr>
              <a:t>filled</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instance</a:t>
            </a:r>
            <a:r>
              <a:rPr lang="nl-BE" sz="1200" kern="1200" dirty="0">
                <a:solidFill>
                  <a:schemeClr val="tx1"/>
                </a:solidFill>
                <a:latin typeface="Arial" charset="0"/>
                <a:ea typeface="+mn-ea"/>
                <a:cs typeface="+mn-cs"/>
              </a:rPr>
              <a:t> of </a:t>
            </a:r>
            <a:r>
              <a:rPr lang="nl-BE" sz="1200" kern="1200" dirty="0" err="1">
                <a:solidFill>
                  <a:schemeClr val="tx1"/>
                </a:solidFill>
                <a:latin typeface="Arial" charset="0"/>
                <a:ea typeface="+mn-ea"/>
                <a:cs typeface="+mn-cs"/>
              </a:rPr>
              <a:t>the</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TokenSettings</a:t>
            </a:r>
            <a:r>
              <a:rPr lang="nl-BE" sz="1200" kern="1200" dirty="0">
                <a:solidFill>
                  <a:schemeClr val="tx1"/>
                </a:solidFill>
                <a:latin typeface="Arial" charset="0"/>
                <a:ea typeface="+mn-ea"/>
                <a:cs typeface="+mn-cs"/>
              </a:rPr>
              <a:t> class.</a:t>
            </a:r>
            <a:endParaRPr lang="nl-BE" sz="1200"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30</a:t>
            </a:fld>
            <a:endParaRPr lang="nl-NL"/>
          </a:p>
        </p:txBody>
      </p:sp>
    </p:spTree>
    <p:extLst>
      <p:ext uri="{BB962C8B-B14F-4D97-AF65-F5344CB8AC3E}">
        <p14:creationId xmlns:p14="http://schemas.microsoft.com/office/powerpoint/2010/main" val="3116358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the </a:t>
            </a:r>
            <a:r>
              <a:rPr lang="en-US" dirty="0" err="1"/>
              <a:t>CreateToken</a:t>
            </a:r>
            <a:r>
              <a:rPr lang="en-US" dirty="0"/>
              <a:t> action method.</a:t>
            </a:r>
          </a:p>
          <a:p>
            <a:endParaRPr lang="en-US" dirty="0"/>
          </a:p>
          <a:p>
            <a:r>
              <a:rPr lang="en-US" dirty="0"/>
              <a:t>Via the constructor we add an </a:t>
            </a:r>
            <a:r>
              <a:rPr lang="en-US" dirty="0" err="1"/>
              <a:t>IPasswordHasher</a:t>
            </a:r>
            <a:r>
              <a:rPr lang="en-US" dirty="0"/>
              <a:t> (from the Identity framework) and our token settings.</a:t>
            </a:r>
          </a:p>
          <a:p>
            <a:endParaRPr lang="en-US" dirty="0"/>
          </a:p>
          <a:p>
            <a:r>
              <a:rPr lang="en-US" dirty="0"/>
              <a:t>A user can request a token by sending an http post request to “</a:t>
            </a:r>
            <a:r>
              <a:rPr lang="en-US" dirty="0" err="1"/>
              <a:t>api</a:t>
            </a:r>
            <a:r>
              <a:rPr lang="en-US" dirty="0"/>
              <a:t>/authentication/token”. The </a:t>
            </a:r>
            <a:r>
              <a:rPr lang="en-US" dirty="0" err="1"/>
              <a:t>LoginModel</a:t>
            </a:r>
            <a:r>
              <a:rPr lang="en-US" dirty="0"/>
              <a:t> parameter contains the credentials of the user.</a:t>
            </a:r>
          </a:p>
          <a:p>
            <a:r>
              <a:rPr lang="en-US" dirty="0"/>
              <a:t>If the user can be found an the hashes of the passwords match we create and return the token (creation of the token is explained in the next slide).</a:t>
            </a:r>
          </a:p>
          <a:p>
            <a:r>
              <a:rPr lang="en-US" dirty="0"/>
              <a:t>Otherwise we send a 401 Unauthorized response to the client.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426670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token we first create a collection of claims:</a:t>
            </a:r>
          </a:p>
          <a:p>
            <a:pPr marL="171450" indent="-171450">
              <a:buFont typeface="Arial" panose="020B0604020202020204" pitchFamily="34" charset="0"/>
              <a:buChar char="•"/>
            </a:pPr>
            <a:r>
              <a:rPr lang="en-US" dirty="0" err="1"/>
              <a:t>NameId</a:t>
            </a:r>
            <a:r>
              <a:rPr lang="en-US" dirty="0"/>
              <a:t>: the unique identifier (id) of the user in the database</a:t>
            </a:r>
          </a:p>
          <a:p>
            <a:pPr marL="171450" indent="-171450">
              <a:buFont typeface="Arial" panose="020B0604020202020204" pitchFamily="34" charset="0"/>
              <a:buChar char="•"/>
            </a:pPr>
            <a:r>
              <a:rPr lang="en-US" dirty="0"/>
              <a:t>Sub (subject): the username</a:t>
            </a:r>
          </a:p>
          <a:p>
            <a:pPr marL="171450" indent="-171450">
              <a:buFont typeface="Arial" panose="020B0604020202020204" pitchFamily="34" charset="0"/>
              <a:buChar char="•"/>
            </a:pPr>
            <a:r>
              <a:rPr lang="en-US" dirty="0" err="1"/>
              <a:t>Jti</a:t>
            </a:r>
            <a:r>
              <a:rPr lang="en-US" dirty="0"/>
              <a:t> (JWT Id): unique identifier for the </a:t>
            </a:r>
            <a:r>
              <a:rPr lang="en-US" dirty="0" err="1"/>
              <a:t>jwt</a:t>
            </a:r>
            <a:r>
              <a:rPr lang="en-US" dirty="0"/>
              <a:t> token</a:t>
            </a:r>
          </a:p>
          <a:p>
            <a:pPr marL="171450" indent="-171450">
              <a:buFont typeface="Arial" panose="020B0604020202020204" pitchFamily="34" charset="0"/>
              <a:buChar char="•"/>
            </a:pPr>
            <a:r>
              <a:rPr lang="en-US" dirty="0"/>
              <a:t>Email: email address of the user</a:t>
            </a:r>
          </a:p>
          <a:p>
            <a:pPr marL="171450" indent="-171450">
              <a:buFont typeface="Arial" panose="020B0604020202020204" pitchFamily="34" charset="0"/>
              <a:buChar char="•"/>
            </a:pPr>
            <a:r>
              <a:rPr lang="en-US" dirty="0"/>
              <a:t>User claims: other claims of the user that are stored in the database</a:t>
            </a:r>
          </a:p>
          <a:p>
            <a:pPr marL="171450" indent="-171450">
              <a:buFont typeface="Arial" panose="020B0604020202020204" pitchFamily="34" charset="0"/>
              <a:buChar char="•"/>
            </a:pPr>
            <a:r>
              <a:rPr lang="en-US" dirty="0"/>
              <a:t>Role claims: for each role the user has, we add a claim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Next we create an encryption key using the ‘Key’ setting (from </a:t>
            </a:r>
            <a:r>
              <a:rPr lang="en-US" dirty="0" err="1"/>
              <a:t>secrets.json</a:t>
            </a:r>
            <a:r>
              <a:rPr lang="en-US" dirty="0"/>
              <a:t>).</a:t>
            </a:r>
          </a:p>
          <a:p>
            <a:pPr marL="0" indent="0">
              <a:buFont typeface="Arial" panose="020B0604020202020204" pitchFamily="34" charset="0"/>
              <a:buNone/>
            </a:pPr>
            <a:r>
              <a:rPr lang="en-US" dirty="0"/>
              <a:t>Then we create the token with issuer, audience, claims, expiration date, and signature info).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dirty="0" err="1"/>
              <a:t>writeToken</a:t>
            </a:r>
            <a:r>
              <a:rPr lang="en-US" dirty="0"/>
              <a:t> method encrypts the JWT token. </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240375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30460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a:pPr/>
              <a:t>4</a:t>
            </a:fld>
            <a:endParaRPr lang="nl-NL"/>
          </a:p>
        </p:txBody>
      </p:sp>
    </p:spTree>
    <p:extLst>
      <p:ext uri="{BB962C8B-B14F-4D97-AF65-F5344CB8AC3E}">
        <p14:creationId xmlns:p14="http://schemas.microsoft.com/office/powerpoint/2010/main" val="390416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516945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35</a:t>
            </a:fld>
            <a:endParaRPr lang="nl-NL"/>
          </a:p>
        </p:txBody>
      </p:sp>
    </p:spTree>
    <p:extLst>
      <p:ext uri="{BB962C8B-B14F-4D97-AF65-F5344CB8AC3E}">
        <p14:creationId xmlns:p14="http://schemas.microsoft.com/office/powerpoint/2010/main" val="1504839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36</a:t>
            </a:fld>
            <a:endParaRPr lang="nl-NL"/>
          </a:p>
        </p:txBody>
      </p:sp>
    </p:spTree>
    <p:extLst>
      <p:ext uri="{BB962C8B-B14F-4D97-AF65-F5344CB8AC3E}">
        <p14:creationId xmlns:p14="http://schemas.microsoft.com/office/powerpoint/2010/main" val="199803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37</a:t>
            </a:fld>
            <a:endParaRPr lang="nl-NL"/>
          </a:p>
        </p:txBody>
      </p:sp>
    </p:spTree>
    <p:extLst>
      <p:ext uri="{BB962C8B-B14F-4D97-AF65-F5344CB8AC3E}">
        <p14:creationId xmlns:p14="http://schemas.microsoft.com/office/powerpoint/2010/main" val="3093323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an authorization server our web API will also offer services (controller actions) that a client can call to access protected resources.</a:t>
            </a:r>
          </a:p>
          <a:p>
            <a:r>
              <a:rPr lang="en-US" dirty="0"/>
              <a:t>We will pretend that the </a:t>
            </a:r>
            <a:r>
              <a:rPr lang="en-US" dirty="0" err="1"/>
              <a:t>ValuesController</a:t>
            </a:r>
            <a:r>
              <a:rPr lang="en-US" dirty="0"/>
              <a:t> offers such services. So we need to add protection by authenticating and authorizing clients that try to use the action methods of the </a:t>
            </a:r>
            <a:r>
              <a:rPr lang="en-US" dirty="0" err="1"/>
              <a:t>ValuesController</a:t>
            </a:r>
            <a:r>
              <a:rPr lang="en-US" dirty="0"/>
              <a:t>.</a:t>
            </a:r>
          </a:p>
          <a:p>
            <a:endParaRPr lang="en-US" dirty="0"/>
          </a:p>
          <a:p>
            <a:r>
              <a:rPr lang="en-US" dirty="0"/>
              <a:t>The first thing to configure is the </a:t>
            </a:r>
            <a:r>
              <a:rPr lang="en-US" i="1" dirty="0" err="1"/>
              <a:t>DefaultAuthenticateScheme</a:t>
            </a:r>
            <a:r>
              <a:rPr lang="en-US" dirty="0"/>
              <a:t>. </a:t>
            </a:r>
          </a:p>
          <a:p>
            <a:r>
              <a:rPr lang="en-US" dirty="0"/>
              <a:t>An authentication scheme in ASP. NET Core is basically a friendly name for ‘how do we authenticate users’. Are we using cookies? Are we using tokens? Are we using some other approach? </a:t>
            </a:r>
          </a:p>
          <a:p>
            <a:r>
              <a:rPr lang="en-US" dirty="0"/>
              <a:t>By default, what we will actually be using in this ASP. NET Core application is the ‘Bearer’ scheme which causes bearer tokens in the Authorization header of the http request to be used.</a:t>
            </a:r>
          </a:p>
          <a:p>
            <a:endParaRPr lang="en-US" dirty="0"/>
          </a:p>
          <a:p>
            <a:r>
              <a:rPr lang="en-US" dirty="0"/>
              <a:t>Next we add some services that are needed to do </a:t>
            </a:r>
            <a:r>
              <a:rPr lang="en-US" dirty="0" err="1"/>
              <a:t>JwtBearer</a:t>
            </a:r>
            <a:r>
              <a:rPr lang="en-US" dirty="0"/>
              <a:t> authentication.</a:t>
            </a:r>
          </a:p>
          <a:p>
            <a:r>
              <a:rPr lang="en-US" dirty="0"/>
              <a:t>In the options we need to specify some stuff that will be uses to validate the tokens that the application will receive.</a:t>
            </a:r>
          </a:p>
          <a:p>
            <a:r>
              <a:rPr lang="en-US" dirty="0"/>
              <a:t>First we need our token settings.</a:t>
            </a:r>
          </a:p>
          <a:p>
            <a:r>
              <a:rPr lang="en-US" dirty="0"/>
              <a:t>You might remember we injected a service that implements </a:t>
            </a:r>
            <a:r>
              <a:rPr lang="en-US" dirty="0" err="1"/>
              <a:t>IConfiguration</a:t>
            </a:r>
            <a:r>
              <a:rPr lang="en-US" dirty="0"/>
              <a:t> into the constructor of our Startup class, and we saved that off into a private field. </a:t>
            </a:r>
          </a:p>
          <a:p>
            <a:r>
              <a:rPr lang="en-US" dirty="0"/>
              <a:t>So we can now access this configuration service and tell it to do a Bind. </a:t>
            </a:r>
          </a:p>
          <a:p>
            <a:r>
              <a:rPr lang="en-US" dirty="0"/>
              <a:t>What Bind allows me to do is specify a section of my configuration by name, so let's say “</a:t>
            </a:r>
            <a:r>
              <a:rPr lang="en-US" i="1" dirty="0"/>
              <a:t>Token”</a:t>
            </a:r>
            <a:r>
              <a:rPr lang="en-US" dirty="0"/>
              <a:t>, and Bind will take the values that are inside and try to match them up with properties on a C# object, so much like model binding with the MVC framework.</a:t>
            </a:r>
          </a:p>
          <a:p>
            <a:endParaRPr lang="en-US" dirty="0"/>
          </a:p>
          <a:p>
            <a:r>
              <a:rPr lang="en-US" dirty="0"/>
              <a:t>Now we can provide the valid issuer and the valid audience. Tokens from other issuers or for another audience are now rejected.</a:t>
            </a:r>
          </a:p>
          <a:p>
            <a:r>
              <a:rPr lang="en-US" dirty="0"/>
              <a:t>We also need to provide the symmetric key that the application can use to decrypt the tokens that are coming in (</a:t>
            </a:r>
            <a:r>
              <a:rPr lang="en-US" dirty="0" err="1"/>
              <a:t>IssuerSigningKey</a:t>
            </a:r>
            <a:r>
              <a:rPr lang="en-US" dirty="0"/>
              <a: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38</a:t>
            </a:fld>
            <a:endParaRPr lang="nl-NL"/>
          </a:p>
        </p:txBody>
      </p:sp>
    </p:spTree>
    <p:extLst>
      <p:ext uri="{BB962C8B-B14F-4D97-AF65-F5344CB8AC3E}">
        <p14:creationId xmlns:p14="http://schemas.microsoft.com/office/powerpoint/2010/main" val="1695883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protected a resource (action method) you can add the [Authorize] attribute the action method.</a:t>
            </a:r>
          </a:p>
          <a:p>
            <a:r>
              <a:rPr lang="en-US" dirty="0"/>
              <a:t>The [Authorize] attribute should have its authentication scheme set to “bearer” (</a:t>
            </a:r>
            <a:r>
              <a:rPr lang="en-US" dirty="0" err="1"/>
              <a:t>JwtBearerDefaults.AuthenticationScheme</a:t>
            </a:r>
            <a:r>
              <a:rPr lang="en-US" dirty="0"/>
              <a:t>). This makes sure that authentication happens by inspecting the bearer token in the Authorization header of the http request.</a:t>
            </a:r>
          </a:p>
          <a:p>
            <a:r>
              <a:rPr lang="en-US" dirty="0"/>
              <a:t>Now only authenticated users can execute the action method. Other requests get a 401 (Unauthorized) response).</a:t>
            </a:r>
          </a:p>
          <a:p>
            <a:endParaRPr lang="en-US" dirty="0"/>
          </a:p>
          <a:p>
            <a:r>
              <a:rPr lang="en-US" dirty="0"/>
              <a:t>If you want to protect all the action methods of a controller, you can also add the [Authorize] attribute above the class name.</a:t>
            </a:r>
          </a:p>
          <a:p>
            <a:r>
              <a:rPr lang="en-US" dirty="0"/>
              <a:t>With the [</a:t>
            </a:r>
            <a:r>
              <a:rPr lang="en-US" dirty="0" err="1"/>
              <a:t>AllowAnonymous</a:t>
            </a:r>
            <a:r>
              <a:rPr lang="en-US" dirty="0"/>
              <a:t>] attribute you can make an exception and allow an action to be accessed while not authenticated.</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39</a:t>
            </a:fld>
            <a:endParaRPr lang="nl-NL"/>
          </a:p>
        </p:txBody>
      </p:sp>
    </p:spTree>
    <p:extLst>
      <p:ext uri="{BB962C8B-B14F-4D97-AF65-F5344CB8AC3E}">
        <p14:creationId xmlns:p14="http://schemas.microsoft.com/office/powerpoint/2010/main" val="1844639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protect all resources (action methods) with authentication, you can also add a global filter.</a:t>
            </a:r>
          </a:p>
          <a:p>
            <a:r>
              <a:rPr lang="en-US" dirty="0"/>
              <a:t>To do this you should add a filter when configuring the MVC services.</a:t>
            </a:r>
          </a:p>
          <a:p>
            <a:endParaRPr lang="en-US" dirty="0"/>
          </a:p>
          <a:p>
            <a:r>
              <a:rPr lang="en-US" dirty="0"/>
              <a:t>In the example a policy is created that states that an authenticated user is required.</a:t>
            </a:r>
          </a:p>
          <a:p>
            <a:r>
              <a:rPr lang="en-US" dirty="0"/>
              <a:t>Then we create an </a:t>
            </a:r>
            <a:r>
              <a:rPr lang="en-US" dirty="0" err="1"/>
              <a:t>AuthorizeFilter</a:t>
            </a:r>
            <a:r>
              <a:rPr lang="en-US" dirty="0"/>
              <a:t> that uses that policy and the filter is added to the filter collection.</a:t>
            </a:r>
          </a:p>
          <a:p>
            <a:r>
              <a:rPr lang="en-US" dirty="0"/>
              <a:t>When a http request comes in the pipeline the code of the authorization filter is executed before the matching action method is executed. If the request is not from an authenticated user the action method is not executed and a 401 (unauthorized) response is returned.</a:t>
            </a:r>
          </a:p>
          <a:p>
            <a:endParaRPr lang="en-US" dirty="0"/>
          </a:p>
          <a:p>
            <a:r>
              <a:rPr lang="en-US" dirty="0"/>
              <a:t>With this configuration we need to add an [</a:t>
            </a:r>
            <a:r>
              <a:rPr lang="en-US" dirty="0" err="1"/>
              <a:t>AllowAnonymous</a:t>
            </a:r>
            <a:r>
              <a:rPr lang="en-US" dirty="0"/>
              <a:t>] attribute to the ‘Register’ and ‘Create token’ actions of the ‘</a:t>
            </a:r>
            <a:r>
              <a:rPr lang="en-US" dirty="0" err="1"/>
              <a:t>AuthenticationController</a:t>
            </a:r>
            <a:r>
              <a:rPr lang="en-US" dirty="0"/>
              <a: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40</a:t>
            </a:fld>
            <a:endParaRPr lang="nl-NL"/>
          </a:p>
        </p:txBody>
      </p:sp>
    </p:spTree>
    <p:extLst>
      <p:ext uri="{BB962C8B-B14F-4D97-AF65-F5344CB8AC3E}">
        <p14:creationId xmlns:p14="http://schemas.microsoft.com/office/powerpoint/2010/main" val="1711132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41</a:t>
            </a:fld>
            <a:endParaRPr lang="nl-NL"/>
          </a:p>
        </p:txBody>
      </p:sp>
    </p:spTree>
    <p:extLst>
      <p:ext uri="{BB962C8B-B14F-4D97-AF65-F5344CB8AC3E}">
        <p14:creationId xmlns:p14="http://schemas.microsoft.com/office/powerpoint/2010/main" val="250339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42</a:t>
            </a:fld>
            <a:endParaRPr lang="nl-NL"/>
          </a:p>
        </p:txBody>
      </p:sp>
    </p:spTree>
    <p:extLst>
      <p:ext uri="{BB962C8B-B14F-4D97-AF65-F5344CB8AC3E}">
        <p14:creationId xmlns:p14="http://schemas.microsoft.com/office/powerpoint/2010/main" val="37620269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43</a:t>
            </a:fld>
            <a:endParaRPr lang="nl-NL"/>
          </a:p>
        </p:txBody>
      </p:sp>
    </p:spTree>
    <p:extLst>
      <p:ext uri="{BB962C8B-B14F-4D97-AF65-F5344CB8AC3E}">
        <p14:creationId xmlns:p14="http://schemas.microsoft.com/office/powerpoint/2010/main" val="226178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nl-BE" sz="1200" b="0" i="0" u="sng" kern="1200" dirty="0" err="1">
                <a:solidFill>
                  <a:schemeClr val="tx1"/>
                </a:solidFill>
                <a:effectLst/>
                <a:latin typeface="Arial" charset="0"/>
                <a:ea typeface="+mn-ea"/>
                <a:cs typeface="+mn-cs"/>
              </a:rPr>
              <a:t>WebAPI</a:t>
            </a:r>
            <a:endParaRPr lang="nl-BE" sz="1200" b="0" i="0" u="sng" kern="1200" dirty="0">
              <a:solidFill>
                <a:schemeClr val="tx1"/>
              </a:solidFill>
              <a:effectLst/>
              <a:latin typeface="Arial" charset="0"/>
              <a:ea typeface="+mn-ea"/>
              <a:cs typeface="+mn-cs"/>
            </a:endParaRPr>
          </a:p>
          <a:p>
            <a:pPr fontAlgn="t"/>
            <a:endParaRPr lang="en-US" sz="1200" b="0" i="0" kern="1200" dirty="0">
              <a:solidFill>
                <a:schemeClr val="tx1"/>
              </a:solidFill>
              <a:effectLst/>
              <a:latin typeface="Arial" charset="0"/>
              <a:ea typeface="+mn-ea"/>
              <a:cs typeface="+mn-cs"/>
            </a:endParaRPr>
          </a:p>
          <a:p>
            <a:pPr fontAlgn="t"/>
            <a:r>
              <a:rPr lang="en-US" sz="1200" b="0" i="0" kern="1200" dirty="0">
                <a:solidFill>
                  <a:schemeClr val="tx1"/>
                </a:solidFill>
                <a:effectLst/>
                <a:latin typeface="Arial" charset="0"/>
                <a:ea typeface="+mn-ea"/>
                <a:cs typeface="+mn-cs"/>
              </a:rPr>
              <a:t>Today, a web-based application is not enough to reach it's customers. </a:t>
            </a:r>
          </a:p>
          <a:p>
            <a:pPr fontAlgn="t"/>
            <a:r>
              <a:rPr lang="en-US" sz="1200" b="0" i="0" kern="1200" dirty="0">
                <a:solidFill>
                  <a:schemeClr val="tx1"/>
                </a:solidFill>
                <a:effectLst/>
                <a:latin typeface="Arial" charset="0"/>
                <a:ea typeface="+mn-ea"/>
                <a:cs typeface="+mn-cs"/>
              </a:rPr>
              <a:t>People are using phones, mobile, tablets etc. devices in its daily life. </a:t>
            </a:r>
          </a:p>
          <a:p>
            <a:pPr fontAlgn="t"/>
            <a:r>
              <a:rPr lang="en-US" sz="1200" b="0" i="0" kern="1200" dirty="0">
                <a:solidFill>
                  <a:schemeClr val="tx1"/>
                </a:solidFill>
                <a:effectLst/>
                <a:latin typeface="Arial" charset="0"/>
                <a:ea typeface="+mn-ea"/>
                <a:cs typeface="+mn-cs"/>
              </a:rPr>
              <a:t>These devices also have a lot of apps for making the life easy. Actually, we are moving from the web towards apps world.</a:t>
            </a:r>
          </a:p>
          <a:p>
            <a:pPr fontAlgn="t"/>
            <a:r>
              <a:rPr lang="en-US" sz="1200" b="0" i="0" kern="1200" dirty="0">
                <a:solidFill>
                  <a:schemeClr val="tx1"/>
                </a:solidFill>
                <a:effectLst/>
                <a:latin typeface="Arial" charset="0"/>
                <a:ea typeface="+mn-ea"/>
                <a:cs typeface="+mn-cs"/>
              </a:rPr>
              <a:t>So, if you like to </a:t>
            </a:r>
            <a:r>
              <a:rPr lang="en-US" sz="1200" b="1" i="0" kern="1200" dirty="0">
                <a:solidFill>
                  <a:schemeClr val="tx1"/>
                </a:solidFill>
                <a:effectLst/>
                <a:latin typeface="Arial" charset="0"/>
                <a:ea typeface="+mn-ea"/>
                <a:cs typeface="+mn-cs"/>
              </a:rPr>
              <a:t>expose</a:t>
            </a:r>
            <a:r>
              <a:rPr lang="en-US" sz="1200" b="0" i="0" kern="1200" dirty="0">
                <a:solidFill>
                  <a:schemeClr val="tx1"/>
                </a:solidFill>
                <a:effectLst/>
                <a:latin typeface="Arial" charset="0"/>
                <a:ea typeface="+mn-ea"/>
                <a:cs typeface="+mn-cs"/>
              </a:rPr>
              <a:t> your service </a:t>
            </a:r>
            <a:r>
              <a:rPr lang="en-US" sz="1200" b="1" i="0" kern="1200" dirty="0">
                <a:solidFill>
                  <a:schemeClr val="tx1"/>
                </a:solidFill>
                <a:effectLst/>
                <a:latin typeface="Arial" charset="0"/>
                <a:ea typeface="+mn-ea"/>
                <a:cs typeface="+mn-cs"/>
              </a:rPr>
              <a:t>data</a:t>
            </a:r>
            <a:r>
              <a:rPr lang="en-US" sz="1200" b="0" i="0" kern="1200" dirty="0">
                <a:solidFill>
                  <a:schemeClr val="tx1"/>
                </a:solidFill>
                <a:effectLst/>
                <a:latin typeface="Arial" charset="0"/>
                <a:ea typeface="+mn-ea"/>
                <a:cs typeface="+mn-cs"/>
              </a:rPr>
              <a:t> to the browsers and as well as all these modern devices apps in fast and simple way, you should have an API which is </a:t>
            </a:r>
            <a:r>
              <a:rPr lang="en-US" sz="1200" b="1" i="0" kern="1200" dirty="0">
                <a:solidFill>
                  <a:schemeClr val="tx1"/>
                </a:solidFill>
                <a:effectLst/>
                <a:latin typeface="Arial" charset="0"/>
                <a:ea typeface="+mn-ea"/>
                <a:cs typeface="+mn-cs"/>
              </a:rPr>
              <a:t>compatible</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with</a:t>
            </a:r>
            <a:r>
              <a:rPr lang="en-US" sz="1200" b="0" i="0" kern="1200" dirty="0">
                <a:solidFill>
                  <a:schemeClr val="tx1"/>
                </a:solidFill>
                <a:effectLst/>
                <a:latin typeface="Arial" charset="0"/>
                <a:ea typeface="+mn-ea"/>
                <a:cs typeface="+mn-cs"/>
              </a:rPr>
              <a:t> browsers and </a:t>
            </a:r>
            <a:r>
              <a:rPr lang="en-US" sz="1200" b="1" i="0" kern="1200" dirty="0">
                <a:solidFill>
                  <a:schemeClr val="tx1"/>
                </a:solidFill>
                <a:effectLst/>
                <a:latin typeface="Arial" charset="0"/>
                <a:ea typeface="+mn-ea"/>
                <a:cs typeface="+mn-cs"/>
              </a:rPr>
              <a:t>all</a:t>
            </a:r>
            <a:r>
              <a:rPr lang="en-US" sz="1200" b="0" i="0" kern="1200" dirty="0">
                <a:solidFill>
                  <a:schemeClr val="tx1"/>
                </a:solidFill>
                <a:effectLst/>
                <a:latin typeface="Arial" charset="0"/>
                <a:ea typeface="+mn-ea"/>
                <a:cs typeface="+mn-cs"/>
              </a:rPr>
              <a:t> these </a:t>
            </a:r>
            <a:r>
              <a:rPr lang="en-US" sz="1200" b="1" i="0" kern="1200" dirty="0">
                <a:solidFill>
                  <a:schemeClr val="tx1"/>
                </a:solidFill>
                <a:effectLst/>
                <a:latin typeface="Arial" charset="0"/>
                <a:ea typeface="+mn-ea"/>
                <a:cs typeface="+mn-cs"/>
              </a:rPr>
              <a:t>devices</a:t>
            </a:r>
            <a:r>
              <a:rPr lang="en-US" sz="1200" b="0" i="0" kern="1200" dirty="0">
                <a:solidFill>
                  <a:schemeClr val="tx1"/>
                </a:solidFill>
                <a:effectLst/>
                <a:latin typeface="Arial" charset="0"/>
                <a:ea typeface="+mn-ea"/>
                <a:cs typeface="+mn-cs"/>
              </a:rPr>
              <a:t>.</a:t>
            </a:r>
          </a:p>
          <a:p>
            <a:pPr fontAlgn="t"/>
            <a:endParaRPr lang="en-US" sz="1200" b="0" i="0" kern="1200" dirty="0">
              <a:solidFill>
                <a:schemeClr val="tx1"/>
              </a:solidFill>
              <a:effectLst/>
              <a:latin typeface="Arial" charset="0"/>
              <a:ea typeface="+mn-ea"/>
              <a:cs typeface="+mn-cs"/>
            </a:endParaRPr>
          </a:p>
          <a:p>
            <a:pPr fontAlgn="t"/>
            <a:r>
              <a:rPr lang="en-US" sz="1200" b="0" i="0" kern="1200" dirty="0">
                <a:solidFill>
                  <a:schemeClr val="tx1"/>
                </a:solidFill>
                <a:effectLst/>
                <a:latin typeface="Arial" charset="0"/>
                <a:ea typeface="+mn-ea"/>
                <a:cs typeface="+mn-cs"/>
              </a:rPr>
              <a:t>For example Twitter, Facebook and Google APIs for web applications and phone apps.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ASP.NET Core is a framework that makes it easy to </a:t>
            </a:r>
            <a:r>
              <a:rPr lang="en-US" sz="1200" b="1" i="0" kern="1200" dirty="0">
                <a:solidFill>
                  <a:schemeClr val="tx1"/>
                </a:solidFill>
                <a:effectLst/>
                <a:latin typeface="Arial" charset="0"/>
                <a:ea typeface="+mn-ea"/>
                <a:cs typeface="+mn-cs"/>
              </a:rPr>
              <a:t>build</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HTTP services </a:t>
            </a:r>
            <a:r>
              <a:rPr lang="en-US" sz="1200" b="0" i="0" kern="1200" dirty="0">
                <a:solidFill>
                  <a:schemeClr val="tx1"/>
                </a:solidFill>
                <a:effectLst/>
                <a:latin typeface="Arial" charset="0"/>
                <a:ea typeface="+mn-ea"/>
                <a:cs typeface="+mn-cs"/>
              </a:rPr>
              <a:t>that reach a </a:t>
            </a:r>
            <a:r>
              <a:rPr lang="en-US" sz="1200" b="1" i="0" kern="1200" dirty="0">
                <a:solidFill>
                  <a:schemeClr val="tx1"/>
                </a:solidFill>
                <a:effectLst/>
                <a:latin typeface="Arial" charset="0"/>
                <a:ea typeface="+mn-ea"/>
                <a:cs typeface="+mn-cs"/>
              </a:rPr>
              <a:t>broad range of clients</a:t>
            </a:r>
            <a:r>
              <a:rPr lang="en-US" sz="1200" b="0" i="0" kern="1200" dirty="0">
                <a:solidFill>
                  <a:schemeClr val="tx1"/>
                </a:solidFill>
                <a:effectLst/>
                <a:latin typeface="Arial" charset="0"/>
                <a:ea typeface="+mn-ea"/>
                <a:cs typeface="+mn-cs"/>
              </a:rPr>
              <a:t>, including browsers and mobile devices. </a:t>
            </a:r>
          </a:p>
          <a:p>
            <a:r>
              <a:rPr lang="en-US" sz="1200" b="0" i="0" kern="1200" dirty="0">
                <a:solidFill>
                  <a:schemeClr val="tx1"/>
                </a:solidFill>
                <a:effectLst/>
                <a:latin typeface="Arial" charset="0"/>
                <a:ea typeface="+mn-ea"/>
                <a:cs typeface="+mn-cs"/>
              </a:rPr>
              <a:t>ASP.NET Core is an ideal platform for building </a:t>
            </a:r>
            <a:r>
              <a:rPr lang="en-US" sz="1200" b="1" i="0" kern="1200" dirty="0">
                <a:solidFill>
                  <a:schemeClr val="tx1"/>
                </a:solidFill>
                <a:effectLst/>
                <a:latin typeface="Arial" charset="0"/>
                <a:ea typeface="+mn-ea"/>
                <a:cs typeface="+mn-cs"/>
              </a:rPr>
              <a:t>RESTful</a:t>
            </a:r>
            <a:r>
              <a:rPr lang="en-US" sz="1200" b="0" i="0" kern="1200" dirty="0">
                <a:solidFill>
                  <a:schemeClr val="tx1"/>
                </a:solidFill>
                <a:effectLst/>
                <a:latin typeface="Arial" charset="0"/>
                <a:ea typeface="+mn-ea"/>
                <a:cs typeface="+mn-cs"/>
              </a:rPr>
              <a:t> applications on the .NET Framework.</a:t>
            </a:r>
          </a:p>
          <a:p>
            <a:r>
              <a:rPr lang="en-US" sz="1200" b="0" i="0" kern="1200" dirty="0">
                <a:solidFill>
                  <a:schemeClr val="tx1"/>
                </a:solidFill>
                <a:effectLst/>
                <a:latin typeface="Arial" charset="0"/>
                <a:ea typeface="+mn-ea"/>
                <a:cs typeface="+mn-cs"/>
              </a:rPr>
              <a:t>A RESTful API is an application program interface (API) that uses </a:t>
            </a:r>
            <a:r>
              <a:rPr lang="en-US" sz="1200" b="1" i="0" u="none" kern="1200" dirty="0">
                <a:solidFill>
                  <a:schemeClr val="tx1"/>
                </a:solidFill>
                <a:effectLst/>
                <a:latin typeface="Arial" charset="0"/>
                <a:ea typeface="+mn-ea"/>
                <a:cs typeface="+mn-cs"/>
              </a:rPr>
              <a:t>HTTP </a:t>
            </a:r>
            <a:r>
              <a:rPr lang="en-US" sz="1200" b="1" i="0" kern="1200" dirty="0">
                <a:solidFill>
                  <a:schemeClr val="tx1"/>
                </a:solidFill>
                <a:effectLst/>
                <a:latin typeface="Arial" charset="0"/>
                <a:ea typeface="+mn-ea"/>
                <a:cs typeface="+mn-cs"/>
              </a:rPr>
              <a:t>requests </a:t>
            </a:r>
            <a:r>
              <a:rPr lang="en-US" sz="1200" b="0" i="0" kern="1200" dirty="0">
                <a:solidFill>
                  <a:schemeClr val="tx1"/>
                </a:solidFill>
                <a:effectLst/>
                <a:latin typeface="Arial" charset="0"/>
                <a:ea typeface="+mn-ea"/>
                <a:cs typeface="+mn-cs"/>
              </a:rPr>
              <a:t>to </a:t>
            </a:r>
            <a:r>
              <a:rPr lang="en-US" sz="1200" b="1" i="0" kern="1200" dirty="0">
                <a:solidFill>
                  <a:schemeClr val="tx1"/>
                </a:solidFill>
                <a:effectLst/>
                <a:latin typeface="Arial" charset="0"/>
                <a:ea typeface="+mn-ea"/>
                <a:cs typeface="+mn-cs"/>
              </a:rPr>
              <a:t>GET, PUT, POST and DELETE </a:t>
            </a:r>
            <a:r>
              <a:rPr lang="en-US" sz="1200" b="0" i="0" kern="1200" dirty="0">
                <a:solidFill>
                  <a:schemeClr val="tx1"/>
                </a:solidFill>
                <a:effectLst/>
                <a:latin typeface="Arial" charset="0"/>
                <a:ea typeface="+mn-ea"/>
                <a:cs typeface="+mn-cs"/>
              </a:rPr>
              <a:t>data (REST = </a:t>
            </a:r>
            <a:r>
              <a:rPr lang="en-US" sz="1200" b="1" i="0" kern="1200" dirty="0">
                <a:solidFill>
                  <a:schemeClr val="tx1"/>
                </a:solidFill>
                <a:effectLst/>
                <a:latin typeface="Arial" charset="0"/>
                <a:ea typeface="+mn-ea"/>
                <a:cs typeface="+mn-cs"/>
              </a:rPr>
              <a:t>Re</a:t>
            </a:r>
            <a:r>
              <a:rPr lang="en-US" sz="1200" b="0" i="0" kern="1200" dirty="0">
                <a:solidFill>
                  <a:schemeClr val="tx1"/>
                </a:solidFill>
                <a:effectLst/>
                <a:latin typeface="Arial" charset="0"/>
                <a:ea typeface="+mn-ea"/>
                <a:cs typeface="+mn-cs"/>
              </a:rPr>
              <a:t>presentational </a:t>
            </a:r>
            <a:r>
              <a:rPr lang="en-US" sz="1200" b="1" i="0" kern="1200" dirty="0">
                <a:solidFill>
                  <a:schemeClr val="tx1"/>
                </a:solidFill>
                <a:effectLst/>
                <a:latin typeface="Arial" charset="0"/>
                <a:ea typeface="+mn-ea"/>
                <a:cs typeface="+mn-cs"/>
              </a:rPr>
              <a:t>S</a:t>
            </a:r>
            <a:r>
              <a:rPr lang="en-US" sz="1200" b="0" i="0" kern="1200" dirty="0">
                <a:solidFill>
                  <a:schemeClr val="tx1"/>
                </a:solidFill>
                <a:effectLst/>
                <a:latin typeface="Arial" charset="0"/>
                <a:ea typeface="+mn-ea"/>
                <a:cs typeface="+mn-cs"/>
              </a:rPr>
              <a:t>tate </a:t>
            </a:r>
            <a:r>
              <a:rPr lang="en-US" sz="1200" b="1" i="0" kern="1200" dirty="0">
                <a:solidFill>
                  <a:schemeClr val="tx1"/>
                </a:solidFill>
                <a:effectLst/>
                <a:latin typeface="Arial" charset="0"/>
                <a:ea typeface="+mn-ea"/>
                <a:cs typeface="+mn-cs"/>
              </a:rPr>
              <a:t>T</a:t>
            </a:r>
            <a:r>
              <a:rPr lang="en-US" sz="1200" b="0" i="0" kern="1200" dirty="0">
                <a:solidFill>
                  <a:schemeClr val="tx1"/>
                </a:solidFill>
                <a:effectLst/>
                <a:latin typeface="Arial" charset="0"/>
                <a:ea typeface="+mn-ea"/>
                <a:cs typeface="+mn-cs"/>
              </a:rPr>
              <a:t>ransfer).</a:t>
            </a:r>
          </a:p>
          <a:p>
            <a:endParaRPr lang="nl-BE"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HTTP APIs become increasingly important with the proliferation of devices that we use today. </a:t>
            </a:r>
          </a:p>
          <a:p>
            <a:r>
              <a:rPr lang="en-US" sz="1200" b="0" i="0" kern="1200" dirty="0">
                <a:solidFill>
                  <a:schemeClr val="tx1"/>
                </a:solidFill>
                <a:effectLst/>
                <a:latin typeface="Arial" charset="0"/>
                <a:ea typeface="+mn-ea"/>
                <a:cs typeface="+mn-cs"/>
              </a:rPr>
              <a:t>Most </a:t>
            </a:r>
            <a:r>
              <a:rPr lang="en-US" sz="1200" b="1" i="0" kern="1200" dirty="0">
                <a:solidFill>
                  <a:schemeClr val="tx1"/>
                </a:solidFill>
                <a:effectLst/>
                <a:latin typeface="Arial" charset="0"/>
                <a:ea typeface="+mn-ea"/>
                <a:cs typeface="+mn-cs"/>
              </a:rPr>
              <a:t>mobile devices</a:t>
            </a:r>
            <a:r>
              <a:rPr lang="en-US" sz="1200" b="0" i="0" kern="1200" dirty="0">
                <a:solidFill>
                  <a:schemeClr val="tx1"/>
                </a:solidFill>
                <a:effectLst/>
                <a:latin typeface="Arial" charset="0"/>
                <a:ea typeface="+mn-ea"/>
                <a:cs typeface="+mn-cs"/>
              </a:rPr>
              <a:t>, like phones and tablets, run apps that use </a:t>
            </a:r>
            <a:r>
              <a:rPr lang="en-US" sz="1200" b="1" i="0" kern="1200" dirty="0">
                <a:solidFill>
                  <a:schemeClr val="tx1"/>
                </a:solidFill>
                <a:effectLst/>
                <a:latin typeface="Arial" charset="0"/>
                <a:ea typeface="+mn-ea"/>
                <a:cs typeface="+mn-cs"/>
              </a:rPr>
              <a:t>data retrieved from the Web over HTTP</a:t>
            </a:r>
            <a:r>
              <a:rPr lang="en-US" sz="1200" b="0" i="0" kern="1200" dirty="0">
                <a:solidFill>
                  <a:schemeClr val="tx1"/>
                </a:solidFill>
                <a:effectLst/>
                <a:latin typeface="Arial" charset="0"/>
                <a:ea typeface="+mn-ea"/>
                <a:cs typeface="+mn-cs"/>
              </a:rPr>
              <a:t>. </a:t>
            </a:r>
          </a:p>
          <a:p>
            <a:r>
              <a:rPr lang="en-US" sz="1200" b="1" i="0" kern="1200" dirty="0">
                <a:solidFill>
                  <a:schemeClr val="tx1"/>
                </a:solidFill>
                <a:effectLst/>
                <a:latin typeface="Arial" charset="0"/>
                <a:ea typeface="+mn-ea"/>
                <a:cs typeface="+mn-cs"/>
              </a:rPr>
              <a:t>Desktop applications </a:t>
            </a:r>
            <a:r>
              <a:rPr lang="en-US" sz="1200" b="0" i="0" kern="1200" dirty="0">
                <a:solidFill>
                  <a:schemeClr val="tx1"/>
                </a:solidFill>
                <a:effectLst/>
                <a:latin typeface="Arial" charset="0"/>
                <a:ea typeface="+mn-ea"/>
                <a:cs typeface="+mn-cs"/>
              </a:rPr>
              <a:t>are also moving in this direction with more and more </a:t>
            </a:r>
            <a:r>
              <a:rPr lang="en-US" sz="1200" b="1" i="0" kern="1200" dirty="0">
                <a:solidFill>
                  <a:schemeClr val="tx1"/>
                </a:solidFill>
                <a:effectLst/>
                <a:latin typeface="Arial" charset="0"/>
                <a:ea typeface="+mn-ea"/>
                <a:cs typeface="+mn-cs"/>
              </a:rPr>
              <a:t>online content </a:t>
            </a:r>
            <a:r>
              <a:rPr lang="en-US" sz="1200" b="0" i="0" kern="1200" dirty="0">
                <a:solidFill>
                  <a:schemeClr val="tx1"/>
                </a:solidFill>
                <a:effectLst/>
                <a:latin typeface="Arial" charset="0"/>
                <a:ea typeface="+mn-ea"/>
                <a:cs typeface="+mn-cs"/>
              </a:rPr>
              <a:t>and </a:t>
            </a:r>
            <a:r>
              <a:rPr lang="en-US" sz="1200" b="1" i="0" kern="1200" dirty="0">
                <a:solidFill>
                  <a:schemeClr val="tx1"/>
                </a:solidFill>
                <a:effectLst/>
                <a:latin typeface="Arial" charset="0"/>
                <a:ea typeface="+mn-ea"/>
                <a:cs typeface="+mn-cs"/>
              </a:rPr>
              <a:t>synching</a:t>
            </a:r>
            <a:r>
              <a:rPr lang="en-US" sz="1200" b="0" i="0" kern="1200" dirty="0">
                <a:solidFill>
                  <a:schemeClr val="tx1"/>
                </a:solidFill>
                <a:effectLst/>
                <a:latin typeface="Arial" charset="0"/>
                <a:ea typeface="+mn-ea"/>
                <a:cs typeface="+mn-cs"/>
              </a:rPr>
              <a:t>. </a:t>
            </a:r>
          </a:p>
          <a:p>
            <a:r>
              <a:rPr lang="en-US" sz="1200" b="0" i="0" kern="1200" dirty="0">
                <a:solidFill>
                  <a:schemeClr val="tx1"/>
                </a:solidFill>
                <a:effectLst/>
                <a:latin typeface="Arial" charset="0"/>
                <a:ea typeface="+mn-ea"/>
                <a:cs typeface="+mn-cs"/>
              </a:rPr>
              <a:t>Likewise, many </a:t>
            </a:r>
            <a:r>
              <a:rPr lang="en-US" sz="1200" b="1" i="0" kern="1200" dirty="0">
                <a:solidFill>
                  <a:schemeClr val="tx1"/>
                </a:solidFill>
                <a:effectLst/>
                <a:latin typeface="Arial" charset="0"/>
                <a:ea typeface="+mn-ea"/>
                <a:cs typeface="+mn-cs"/>
              </a:rPr>
              <a:t>web applications</a:t>
            </a:r>
            <a:r>
              <a:rPr lang="en-US" sz="1200" b="0" i="0" kern="1200" dirty="0">
                <a:solidFill>
                  <a:schemeClr val="tx1"/>
                </a:solidFill>
                <a:effectLst/>
                <a:latin typeface="Arial" charset="0"/>
                <a:ea typeface="+mn-ea"/>
                <a:cs typeface="+mn-cs"/>
              </a:rPr>
              <a:t> rely on rich client functionality to create and manipulate the browser user interface, using </a:t>
            </a:r>
            <a:r>
              <a:rPr lang="en-US" sz="1200" b="1" i="0" kern="1200" dirty="0">
                <a:solidFill>
                  <a:schemeClr val="tx1"/>
                </a:solidFill>
                <a:effectLst/>
                <a:latin typeface="Arial" charset="0"/>
                <a:ea typeface="+mn-ea"/>
                <a:cs typeface="+mn-cs"/>
              </a:rPr>
              <a:t>AJAX http requests </a:t>
            </a:r>
            <a:r>
              <a:rPr lang="en-US" sz="1200" b="0" i="0" kern="1200" dirty="0">
                <a:solidFill>
                  <a:schemeClr val="tx1"/>
                </a:solidFill>
                <a:effectLst/>
                <a:latin typeface="Arial" charset="0"/>
                <a:ea typeface="+mn-ea"/>
                <a:cs typeface="+mn-cs"/>
              </a:rPr>
              <a:t>rather than server-generated HTML data to load up the user interface with data.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Results returned from these remote HTTP services are </a:t>
            </a:r>
            <a:r>
              <a:rPr lang="en-US" sz="1200" b="1" i="0" kern="1200" dirty="0">
                <a:solidFill>
                  <a:schemeClr val="tx1"/>
                </a:solidFill>
                <a:effectLst/>
                <a:latin typeface="Arial" charset="0"/>
                <a:ea typeface="+mn-ea"/>
                <a:cs typeface="+mn-cs"/>
              </a:rPr>
              <a:t>data rather than HTML </a:t>
            </a:r>
            <a:r>
              <a:rPr lang="en-US" sz="1200" b="0" i="0" kern="1200" dirty="0">
                <a:solidFill>
                  <a:schemeClr val="tx1"/>
                </a:solidFill>
                <a:effectLst/>
                <a:latin typeface="Arial" charset="0"/>
                <a:ea typeface="+mn-ea"/>
                <a:cs typeface="+mn-cs"/>
              </a:rPr>
              <a:t>markup. </a:t>
            </a:r>
          </a:p>
          <a:p>
            <a:r>
              <a:rPr lang="en-US" sz="1200" b="0" i="0" kern="1200" dirty="0">
                <a:solidFill>
                  <a:schemeClr val="tx1"/>
                </a:solidFill>
                <a:effectLst/>
                <a:latin typeface="Arial" charset="0"/>
                <a:ea typeface="+mn-ea"/>
                <a:cs typeface="+mn-cs"/>
              </a:rPr>
              <a:t>This data tends in the </a:t>
            </a:r>
            <a:r>
              <a:rPr lang="en-US" sz="1200" b="1" i="0" kern="1200" dirty="0">
                <a:solidFill>
                  <a:schemeClr val="tx1"/>
                </a:solidFill>
                <a:effectLst/>
                <a:latin typeface="Arial" charset="0"/>
                <a:ea typeface="+mn-ea"/>
                <a:cs typeface="+mn-cs"/>
              </a:rPr>
              <a:t>JSON</a:t>
            </a:r>
            <a:r>
              <a:rPr lang="en-US" sz="1200" b="0" i="0" kern="1200" dirty="0">
                <a:solidFill>
                  <a:schemeClr val="tx1"/>
                </a:solidFill>
                <a:effectLst/>
                <a:latin typeface="Arial" charset="0"/>
                <a:ea typeface="+mn-ea"/>
                <a:cs typeface="+mn-cs"/>
              </a:rPr>
              <a:t> (JavaScript Object Notation) format (other formats are also possible). </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ASP.NET Core </a:t>
            </a:r>
            <a:r>
              <a:rPr lang="en-US" sz="1200" b="0" i="0" kern="1200" dirty="0">
                <a:solidFill>
                  <a:schemeClr val="tx1"/>
                </a:solidFill>
                <a:effectLst/>
                <a:latin typeface="Arial" charset="0"/>
                <a:ea typeface="+mn-ea"/>
                <a:cs typeface="+mn-cs"/>
              </a:rPr>
              <a:t>provides an easy way to build the backend code to </a:t>
            </a:r>
            <a:r>
              <a:rPr lang="en-US" sz="1200" b="1" i="0" kern="1200" dirty="0">
                <a:solidFill>
                  <a:schemeClr val="tx1"/>
                </a:solidFill>
                <a:effectLst/>
                <a:latin typeface="Arial" charset="0"/>
                <a:ea typeface="+mn-ea"/>
                <a:cs typeface="+mn-cs"/>
              </a:rPr>
              <a:t>handle</a:t>
            </a:r>
            <a:r>
              <a:rPr lang="en-US" sz="1200" b="0" i="0" kern="1200" dirty="0">
                <a:solidFill>
                  <a:schemeClr val="tx1"/>
                </a:solidFill>
                <a:effectLst/>
                <a:latin typeface="Arial" charset="0"/>
                <a:ea typeface="+mn-ea"/>
                <a:cs typeface="+mn-cs"/>
              </a:rPr>
              <a:t> these </a:t>
            </a:r>
            <a:r>
              <a:rPr lang="en-US" sz="1200" b="1" i="0" kern="1200" dirty="0">
                <a:solidFill>
                  <a:schemeClr val="tx1"/>
                </a:solidFill>
                <a:effectLst/>
                <a:latin typeface="Arial" charset="0"/>
                <a:ea typeface="+mn-ea"/>
                <a:cs typeface="+mn-cs"/>
              </a:rPr>
              <a:t>remote API calls </a:t>
            </a:r>
            <a:r>
              <a:rPr lang="en-US" sz="1200" b="0" i="0" kern="1200" dirty="0">
                <a:solidFill>
                  <a:schemeClr val="tx1"/>
                </a:solidFill>
                <a:effectLst/>
                <a:latin typeface="Arial" charset="0"/>
                <a:ea typeface="+mn-ea"/>
                <a:cs typeface="+mn-cs"/>
              </a:rPr>
              <a:t>using a flexible framework that is based very specifically around the semantics of the </a:t>
            </a:r>
            <a:r>
              <a:rPr lang="en-US" sz="1200" b="1" i="0" kern="1200" dirty="0">
                <a:solidFill>
                  <a:schemeClr val="tx1"/>
                </a:solidFill>
                <a:effectLst/>
                <a:latin typeface="Arial" charset="0"/>
                <a:ea typeface="+mn-ea"/>
                <a:cs typeface="+mn-cs"/>
              </a:rPr>
              <a:t>HTTP</a:t>
            </a:r>
            <a:r>
              <a:rPr lang="en-US" sz="1200" b="0" i="0" kern="1200" dirty="0">
                <a:solidFill>
                  <a:schemeClr val="tx1"/>
                </a:solidFill>
                <a:effectLst/>
                <a:latin typeface="Arial" charset="0"/>
                <a:ea typeface="+mn-ea"/>
                <a:cs typeface="+mn-cs"/>
              </a:rPr>
              <a:t> protocol.</a:t>
            </a:r>
          </a:p>
          <a:p>
            <a:endParaRPr lang="nl-BE"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313149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44</a:t>
            </a:fld>
            <a:endParaRPr lang="nl-NL"/>
          </a:p>
        </p:txBody>
      </p:sp>
    </p:spTree>
    <p:extLst>
      <p:ext uri="{BB962C8B-B14F-4D97-AF65-F5344CB8AC3E}">
        <p14:creationId xmlns:p14="http://schemas.microsoft.com/office/powerpoint/2010/main" val="2202346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45</a:t>
            </a:fld>
            <a:endParaRPr lang="nl-NL"/>
          </a:p>
        </p:txBody>
      </p:sp>
    </p:spTree>
    <p:extLst>
      <p:ext uri="{BB962C8B-B14F-4D97-AF65-F5344CB8AC3E}">
        <p14:creationId xmlns:p14="http://schemas.microsoft.com/office/powerpoint/2010/main" val="419343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46</a:t>
            </a:fld>
            <a:endParaRPr lang="nl-NL"/>
          </a:p>
        </p:txBody>
      </p:sp>
    </p:spTree>
    <p:extLst>
      <p:ext uri="{BB962C8B-B14F-4D97-AF65-F5344CB8AC3E}">
        <p14:creationId xmlns:p14="http://schemas.microsoft.com/office/powerpoint/2010/main" val="2983032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b="0" i="0" u="sng" kern="1200" dirty="0">
                <a:solidFill>
                  <a:schemeClr val="tx1"/>
                </a:solidFill>
                <a:effectLst/>
                <a:latin typeface="Arial" charset="0"/>
                <a:ea typeface="+mn-ea"/>
                <a:cs typeface="+mn-cs"/>
              </a:rPr>
              <a:t>JSON</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JSON</a:t>
            </a:r>
            <a:r>
              <a:rPr lang="en-US" sz="1200" b="0" i="0" kern="1200" dirty="0">
                <a:solidFill>
                  <a:schemeClr val="tx1"/>
                </a:solidFill>
                <a:effectLst/>
                <a:latin typeface="Arial" charset="0"/>
                <a:ea typeface="+mn-ea"/>
                <a:cs typeface="+mn-cs"/>
              </a:rPr>
              <a:t> (JavaScript Object Notation) is a </a:t>
            </a:r>
            <a:r>
              <a:rPr lang="en-US" sz="1200" b="1" i="0" kern="1200" dirty="0">
                <a:solidFill>
                  <a:schemeClr val="tx1"/>
                </a:solidFill>
                <a:effectLst/>
                <a:latin typeface="Arial" charset="0"/>
                <a:ea typeface="+mn-ea"/>
                <a:cs typeface="+mn-cs"/>
              </a:rPr>
              <a:t>lightweight</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data-interchange format</a:t>
            </a:r>
            <a:r>
              <a:rPr lang="en-US" sz="1200" b="0" i="0" kern="1200" dirty="0">
                <a:solidFill>
                  <a:schemeClr val="tx1"/>
                </a:solidFill>
                <a:effectLst/>
                <a:latin typeface="Arial" charset="0"/>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a:t>
            </a:r>
            <a:r>
              <a:rPr lang="en-US" sz="1200" b="1" i="0" kern="1200" dirty="0">
                <a:solidFill>
                  <a:schemeClr val="tx1"/>
                </a:solidFill>
                <a:effectLst/>
                <a:latin typeface="Arial" charset="0"/>
                <a:ea typeface="+mn-ea"/>
                <a:cs typeface="+mn-cs"/>
              </a:rPr>
              <a:t>easy for humans </a:t>
            </a:r>
            <a:r>
              <a:rPr lang="en-US" sz="1200" b="0" i="0" kern="1200" dirty="0">
                <a:solidFill>
                  <a:schemeClr val="tx1"/>
                </a:solidFill>
                <a:effectLst/>
                <a:latin typeface="Arial" charset="0"/>
                <a:ea typeface="+mn-ea"/>
                <a:cs typeface="+mn-cs"/>
              </a:rPr>
              <a:t>to read and write.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a:t>
            </a:r>
            <a:r>
              <a:rPr lang="en-US" sz="1200" b="1" i="0" kern="1200" dirty="0">
                <a:solidFill>
                  <a:schemeClr val="tx1"/>
                </a:solidFill>
                <a:effectLst/>
                <a:latin typeface="Arial" charset="0"/>
                <a:ea typeface="+mn-ea"/>
                <a:cs typeface="+mn-cs"/>
              </a:rPr>
              <a:t>easy for machines </a:t>
            </a:r>
            <a:r>
              <a:rPr lang="en-US" sz="1200" b="0" i="0" kern="1200" dirty="0">
                <a:solidFill>
                  <a:schemeClr val="tx1"/>
                </a:solidFill>
                <a:effectLst/>
                <a:latin typeface="Arial" charset="0"/>
                <a:ea typeface="+mn-ea"/>
                <a:cs typeface="+mn-cs"/>
              </a:rPr>
              <a:t>to parse and generate.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based on a subset of the </a:t>
            </a:r>
            <a:r>
              <a:rPr lang="en-US" sz="1200" b="0" i="0" u="none" strike="noStrike" kern="1200" dirty="0">
                <a:solidFill>
                  <a:schemeClr val="tx1"/>
                </a:solidFill>
                <a:effectLst/>
                <a:latin typeface="Arial" charset="0"/>
                <a:ea typeface="+mn-ea"/>
                <a:cs typeface="+mn-cs"/>
                <a:hlinkClick r:id="rId3"/>
              </a:rPr>
              <a:t>JavaScript Programming </a:t>
            </a:r>
            <a:r>
              <a:rPr lang="en-US" sz="1200" b="0" i="0" u="none" strike="noStrike" kern="1200" dirty="0" err="1">
                <a:solidFill>
                  <a:schemeClr val="tx1"/>
                </a:solidFill>
                <a:effectLst/>
                <a:latin typeface="Arial" charset="0"/>
                <a:ea typeface="+mn-ea"/>
                <a:cs typeface="+mn-cs"/>
                <a:hlinkClick r:id="rId3"/>
              </a:rPr>
              <a:t>Language</a:t>
            </a:r>
            <a:r>
              <a:rPr lang="en-US" sz="1200" b="0" i="0" kern="1200" dirty="0" err="1">
                <a:solidFill>
                  <a:schemeClr val="tx1"/>
                </a:solidFill>
                <a:effectLst/>
                <a:latin typeface="Arial" charset="0"/>
                <a:ea typeface="+mn-ea"/>
                <a:cs typeface="+mn-cs"/>
              </a:rPr>
              <a:t>,</a:t>
            </a:r>
            <a:r>
              <a:rPr lang="en-US" sz="1200" b="0" i="0" u="none" strike="noStrike" kern="1200" dirty="0" err="1">
                <a:solidFill>
                  <a:schemeClr val="tx1"/>
                </a:solidFill>
                <a:effectLst/>
                <a:latin typeface="Arial" charset="0"/>
                <a:ea typeface="+mn-ea"/>
                <a:cs typeface="+mn-cs"/>
                <a:hlinkClick r:id="rId4"/>
              </a:rPr>
              <a:t>Standard</a:t>
            </a:r>
            <a:r>
              <a:rPr lang="en-US" sz="1200" b="0" i="0" u="none" strike="noStrike" kern="1200" dirty="0">
                <a:solidFill>
                  <a:schemeClr val="tx1"/>
                </a:solidFill>
                <a:effectLst/>
                <a:latin typeface="Arial" charset="0"/>
                <a:ea typeface="+mn-ea"/>
                <a:cs typeface="+mn-cs"/>
                <a:hlinkClick r:id="rId4"/>
              </a:rPr>
              <a:t> ECMA-262 3rd Edition - December 1999</a:t>
            </a:r>
            <a:endParaRPr lang="en-US" sz="1200" b="0" i="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a text format that is completely </a:t>
            </a:r>
            <a:r>
              <a:rPr lang="en-US" sz="1200" b="1" i="0" kern="1200" dirty="0">
                <a:solidFill>
                  <a:schemeClr val="tx1"/>
                </a:solidFill>
                <a:effectLst/>
                <a:latin typeface="Arial" charset="0"/>
                <a:ea typeface="+mn-ea"/>
                <a:cs typeface="+mn-cs"/>
              </a:rPr>
              <a:t>language independent </a:t>
            </a:r>
            <a:r>
              <a:rPr lang="en-US" sz="1200" b="0" i="0" kern="1200" dirty="0">
                <a:solidFill>
                  <a:schemeClr val="tx1"/>
                </a:solidFill>
                <a:effectLst/>
                <a:latin typeface="Arial" charset="0"/>
                <a:ea typeface="+mn-ea"/>
                <a:cs typeface="+mn-cs"/>
              </a:rPr>
              <a:t>but uses conventions that are familiar to programmers of the C-family of languages, including C, C++, C#, Java, JavaScript, Perl, Python, and many others.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These properties make JSON an </a:t>
            </a:r>
            <a:r>
              <a:rPr lang="en-US" sz="1200" b="1" i="0" kern="1200" dirty="0">
                <a:solidFill>
                  <a:schemeClr val="tx1"/>
                </a:solidFill>
                <a:effectLst/>
                <a:latin typeface="Arial" charset="0"/>
                <a:ea typeface="+mn-ea"/>
                <a:cs typeface="+mn-cs"/>
              </a:rPr>
              <a:t>ideal data-interchange language</a:t>
            </a:r>
            <a:r>
              <a:rPr lang="en-US" sz="1200" b="0" i="0" kern="1200" dirty="0">
                <a:solidFill>
                  <a:schemeClr val="tx1"/>
                </a:solidFill>
                <a:effectLst/>
                <a:latin typeface="Arial" charset="0"/>
                <a:ea typeface="+mn-ea"/>
                <a:cs typeface="+mn-cs"/>
              </a:rPr>
              <a: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JSON is built on two structures: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A collection of </a:t>
            </a:r>
            <a:r>
              <a:rPr lang="en-US" sz="1200" b="1" i="0" kern="1200" dirty="0">
                <a:solidFill>
                  <a:schemeClr val="tx1"/>
                </a:solidFill>
                <a:effectLst/>
                <a:latin typeface="Arial" charset="0"/>
                <a:ea typeface="+mn-ea"/>
                <a:cs typeface="+mn-cs"/>
              </a:rPr>
              <a:t>name/value pairs</a:t>
            </a:r>
            <a:r>
              <a:rPr lang="en-US" sz="1200" b="0" i="0" kern="1200" dirty="0">
                <a:solidFill>
                  <a:schemeClr val="tx1"/>
                </a:solidFill>
                <a:effectLst/>
                <a:latin typeface="Arial" charset="0"/>
                <a:ea typeface="+mn-ea"/>
                <a:cs typeface="+mn-cs"/>
              </a:rPr>
              <a:t>. In various languages, this is realized as an </a:t>
            </a:r>
            <a:r>
              <a:rPr lang="en-US" sz="1200" b="0" i="1" kern="1200" dirty="0">
                <a:solidFill>
                  <a:schemeClr val="tx1"/>
                </a:solidFill>
                <a:effectLst/>
                <a:latin typeface="Arial" charset="0"/>
                <a:ea typeface="+mn-ea"/>
                <a:cs typeface="+mn-cs"/>
              </a:rPr>
              <a:t>object</a:t>
            </a:r>
            <a:r>
              <a:rPr lang="en-US" sz="1200" b="0" i="0" kern="1200" dirty="0">
                <a:solidFill>
                  <a:schemeClr val="tx1"/>
                </a:solidFill>
                <a:effectLst/>
                <a:latin typeface="Arial" charset="0"/>
                <a:ea typeface="+mn-ea"/>
                <a:cs typeface="+mn-cs"/>
              </a:rPr>
              <a:t>, record, struct, dictionary, hash table, keyed list, or associative array.</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An ordered </a:t>
            </a:r>
            <a:r>
              <a:rPr lang="en-US" sz="1200" b="1" i="0" kern="1200" dirty="0">
                <a:solidFill>
                  <a:schemeClr val="tx1"/>
                </a:solidFill>
                <a:effectLst/>
                <a:latin typeface="Arial" charset="0"/>
                <a:ea typeface="+mn-ea"/>
                <a:cs typeface="+mn-cs"/>
              </a:rPr>
              <a:t>list of values</a:t>
            </a:r>
            <a:r>
              <a:rPr lang="en-US" sz="1200" b="0" i="0" kern="1200" dirty="0">
                <a:solidFill>
                  <a:schemeClr val="tx1"/>
                </a:solidFill>
                <a:effectLst/>
                <a:latin typeface="Arial" charset="0"/>
                <a:ea typeface="+mn-ea"/>
                <a:cs typeface="+mn-cs"/>
              </a:rPr>
              <a:t>. In most languages, this is realized as an </a:t>
            </a:r>
            <a:r>
              <a:rPr lang="en-US" sz="1200" b="0" i="1" kern="1200" dirty="0">
                <a:solidFill>
                  <a:schemeClr val="tx1"/>
                </a:solidFill>
                <a:effectLst/>
                <a:latin typeface="Arial" charset="0"/>
                <a:ea typeface="+mn-ea"/>
                <a:cs typeface="+mn-cs"/>
              </a:rPr>
              <a:t>array</a:t>
            </a:r>
            <a:r>
              <a:rPr lang="en-US" sz="1200" b="0" i="0" kern="1200" dirty="0">
                <a:solidFill>
                  <a:schemeClr val="tx1"/>
                </a:solidFill>
                <a:effectLst/>
                <a:latin typeface="Arial" charset="0"/>
                <a:ea typeface="+mn-ea"/>
                <a:cs typeface="+mn-cs"/>
              </a:rPr>
              <a:t>, vector, list, or sequence.</a:t>
            </a:r>
          </a:p>
          <a:p>
            <a:pPr marL="0" indent="0">
              <a:buFontTx/>
              <a:buNone/>
            </a:pPr>
            <a:endParaRPr lang="nl-BE" sz="1200" b="0" i="0" kern="1200" dirty="0">
              <a:solidFill>
                <a:schemeClr val="tx1"/>
              </a:solidFill>
              <a:effectLst/>
              <a:latin typeface="Arial" charset="0"/>
              <a:ea typeface="+mn-ea"/>
              <a:cs typeface="+mn-cs"/>
            </a:endParaRPr>
          </a:p>
          <a:p>
            <a:pPr marL="0" indent="0">
              <a:buFontTx/>
              <a:buNone/>
            </a:pPr>
            <a:r>
              <a:rPr lang="en-US" sz="1200" b="0" i="0" kern="1200" dirty="0">
                <a:solidFill>
                  <a:schemeClr val="tx1"/>
                </a:solidFill>
                <a:effectLst/>
                <a:latin typeface="Arial" charset="0"/>
                <a:ea typeface="+mn-ea"/>
                <a:cs typeface="+mn-cs"/>
              </a:rPr>
              <a:t>These are universal data structures. Virtually all modern programming languages support them in one form or another.</a:t>
            </a:r>
          </a:p>
          <a:p>
            <a:pPr marL="0" indent="0">
              <a:buFontTx/>
              <a:buNone/>
            </a:pPr>
            <a:r>
              <a:rPr lang="en-US" sz="1200" b="0" i="0" kern="1200" dirty="0">
                <a:solidFill>
                  <a:schemeClr val="tx1"/>
                </a:solidFill>
                <a:effectLst/>
                <a:latin typeface="Arial" charset="0"/>
                <a:ea typeface="+mn-ea"/>
                <a:cs typeface="+mn-cs"/>
              </a:rPr>
              <a:t>It makes sense that a data format that is interchangeable with programming languages also be based on these structures.</a:t>
            </a:r>
          </a:p>
          <a:p>
            <a:pPr marL="0" indent="0">
              <a:buFontTx/>
              <a:buNone/>
            </a:pPr>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The website </a:t>
            </a:r>
            <a:r>
              <a:rPr lang="nl-BE" sz="1200" b="1" i="0" kern="1200" dirty="0">
                <a:solidFill>
                  <a:schemeClr val="tx1"/>
                </a:solidFill>
                <a:effectLst/>
                <a:latin typeface="Arial" charset="0"/>
                <a:ea typeface="+mn-ea"/>
                <a:cs typeface="+mn-cs"/>
              </a:rPr>
              <a:t>http://www.json.org </a:t>
            </a:r>
            <a:r>
              <a:rPr lang="nl-BE" sz="1200" b="0" i="0" kern="1200" dirty="0">
                <a:solidFill>
                  <a:schemeClr val="tx1"/>
                </a:solidFill>
                <a:effectLst/>
                <a:latin typeface="Arial" charset="0"/>
                <a:ea typeface="+mn-ea"/>
                <a:cs typeface="+mn-cs"/>
              </a:rPr>
              <a:t>shows</a:t>
            </a:r>
            <a:r>
              <a:rPr lang="nl-BE" sz="1200" b="0" i="0" kern="1200" baseline="0" dirty="0">
                <a:solidFill>
                  <a:schemeClr val="tx1"/>
                </a:solidFill>
                <a:effectLst/>
                <a:latin typeface="Arial" charset="0"/>
                <a:ea typeface="+mn-ea"/>
                <a:cs typeface="+mn-cs"/>
              </a:rPr>
              <a:t> </a:t>
            </a:r>
            <a:r>
              <a:rPr lang="nl-BE" sz="1200" b="0" i="0" kern="1200" baseline="0" dirty="0" err="1">
                <a:solidFill>
                  <a:schemeClr val="tx1"/>
                </a:solidFill>
                <a:effectLst/>
                <a:latin typeface="Arial" charset="0"/>
                <a:ea typeface="+mn-ea"/>
                <a:cs typeface="+mn-cs"/>
              </a:rPr>
              <a:t>the</a:t>
            </a:r>
            <a:r>
              <a:rPr lang="nl-BE" sz="1200" b="0" i="0" kern="1200" baseline="0" dirty="0">
                <a:solidFill>
                  <a:schemeClr val="tx1"/>
                </a:solidFill>
                <a:effectLst/>
                <a:latin typeface="Arial" charset="0"/>
                <a:ea typeface="+mn-ea"/>
                <a:cs typeface="+mn-cs"/>
              </a:rPr>
              <a:t> different </a:t>
            </a:r>
            <a:r>
              <a:rPr lang="nl-BE" sz="1200" b="0" i="0" kern="1200" baseline="0" dirty="0" err="1">
                <a:solidFill>
                  <a:schemeClr val="tx1"/>
                </a:solidFill>
                <a:effectLst/>
                <a:latin typeface="Arial" charset="0"/>
                <a:ea typeface="+mn-ea"/>
                <a:cs typeface="+mn-cs"/>
              </a:rPr>
              <a:t>forms</a:t>
            </a:r>
            <a:r>
              <a:rPr lang="nl-BE" sz="1200" b="0" i="0" kern="1200" baseline="0" dirty="0">
                <a:solidFill>
                  <a:schemeClr val="tx1"/>
                </a:solidFill>
                <a:effectLst/>
                <a:latin typeface="Arial" charset="0"/>
                <a:ea typeface="+mn-ea"/>
                <a:cs typeface="+mn-cs"/>
              </a:rPr>
              <a:t> JSON </a:t>
            </a:r>
            <a:r>
              <a:rPr lang="nl-BE" sz="1200" b="0" i="0" kern="1200" baseline="0" dirty="0" err="1">
                <a:solidFill>
                  <a:schemeClr val="tx1"/>
                </a:solidFill>
                <a:effectLst/>
                <a:latin typeface="Arial" charset="0"/>
                <a:ea typeface="+mn-ea"/>
                <a:cs typeface="+mn-cs"/>
              </a:rPr>
              <a:t>can</a:t>
            </a:r>
            <a:r>
              <a:rPr lang="nl-BE" sz="1200" b="0" i="0" kern="1200" baseline="0" dirty="0">
                <a:solidFill>
                  <a:schemeClr val="tx1"/>
                </a:solidFill>
                <a:effectLst/>
                <a:latin typeface="Arial" charset="0"/>
                <a:ea typeface="+mn-ea"/>
                <a:cs typeface="+mn-cs"/>
              </a:rPr>
              <a:t> take.</a:t>
            </a:r>
            <a:endParaRPr lang="nl-BE" sz="1200" b="0" i="0" kern="1200" dirty="0">
              <a:solidFill>
                <a:schemeClr val="tx1"/>
              </a:solidFill>
              <a:effectLst/>
              <a:latin typeface="Arial" charset="0"/>
              <a:ea typeface="+mn-ea"/>
              <a:cs typeface="+mn-cs"/>
            </a:endParaRPr>
          </a:p>
          <a:p>
            <a:endParaRPr lang="nl-BE" sz="1200" b="0" i="0" kern="1200" dirty="0">
              <a:solidFill>
                <a:schemeClr val="tx1"/>
              </a:solidFill>
              <a:effectLst/>
              <a:latin typeface="Arial" charset="0"/>
              <a:ea typeface="+mn-ea"/>
              <a:cs typeface="+mn-cs"/>
            </a:endParaRPr>
          </a:p>
          <a:p>
            <a:pPr marL="171450" indent="-171450">
              <a:buFontTx/>
              <a:buChar char="-"/>
            </a:pPr>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355260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307315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216593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 this module we will focus on managing users with the </a:t>
            </a:r>
            <a:r>
              <a:rPr lang="en-US" b="1" noProof="0" dirty="0"/>
              <a:t>Identity</a:t>
            </a:r>
            <a:r>
              <a:rPr lang="en-US" noProof="0" dirty="0"/>
              <a:t> </a:t>
            </a:r>
            <a:r>
              <a:rPr lang="en-US" b="1" noProof="0" dirty="0"/>
              <a:t>framework</a:t>
            </a:r>
            <a:r>
              <a:rPr lang="en-US" noProof="0" dirty="0"/>
              <a:t> and securing a Web API with </a:t>
            </a:r>
            <a:r>
              <a:rPr lang="en-US" b="1" noProof="0" dirty="0"/>
              <a:t>Bearer token authentication.</a:t>
            </a:r>
          </a:p>
          <a:p>
            <a:r>
              <a:rPr lang="en-US" b="0" noProof="0" dirty="0"/>
              <a:t>The Web API that we will build in this module will (also) be an authentication server that manages users and can hand out access tokens that clients can use to authenticate themselves.</a:t>
            </a:r>
          </a:p>
          <a:p>
            <a:endParaRPr lang="en-US" b="1" noProof="0" dirty="0"/>
          </a:p>
          <a:p>
            <a:r>
              <a:rPr lang="en-US" b="0" noProof="0" dirty="0"/>
              <a:t>In the Pluralsight course “ASP.NET Core Fundamentals” the module about authentication focuses on the second option (OpenID Connect). </a:t>
            </a:r>
          </a:p>
          <a:p>
            <a:r>
              <a:rPr lang="en-US" b="0" noProof="0" dirty="0"/>
              <a:t>For this reason the module about authentication in de Pluralsight course is optional.</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102766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To access protected resources, the client asks the authentication server (the Web API in our case) for an access token. </a:t>
            </a:r>
          </a:p>
          <a:p>
            <a:r>
              <a:rPr lang="en-US" sz="1200" b="0" i="0" kern="1200" dirty="0">
                <a:solidFill>
                  <a:schemeClr val="tx1"/>
                </a:solidFill>
                <a:effectLst/>
                <a:latin typeface="Arial" charset="0"/>
                <a:ea typeface="+mn-ea"/>
                <a:cs typeface="+mn-cs"/>
              </a:rPr>
              <a:t>When doing this the client provides some form of credentials (e.g. username and password). </a:t>
            </a:r>
          </a:p>
          <a:p>
            <a:r>
              <a:rPr lang="en-US" sz="1200" b="0" i="0" kern="1200" dirty="0">
                <a:solidFill>
                  <a:schemeClr val="tx1"/>
                </a:solidFill>
                <a:effectLst/>
                <a:latin typeface="Arial" charset="0"/>
                <a:ea typeface="+mn-ea"/>
                <a:cs typeface="+mn-cs"/>
              </a:rPr>
              <a:t>If the credentials are valid the server returns an access token. The access token is an encrypted string that contains information about the user (claims).</a:t>
            </a:r>
          </a:p>
          <a:p>
            <a:r>
              <a:rPr lang="en-US" sz="1200" b="0" i="0" kern="1200" dirty="0">
                <a:solidFill>
                  <a:schemeClr val="tx1"/>
                </a:solidFill>
                <a:effectLst/>
                <a:latin typeface="Arial" charset="0"/>
                <a:ea typeface="+mn-ea"/>
                <a:cs typeface="+mn-cs"/>
              </a:rPr>
              <a:t>Whenever the user wants to access a protected route or resource, he should send the access token, typically in the </a:t>
            </a:r>
            <a:r>
              <a:rPr lang="en-US" sz="1200" b="1" i="0" kern="1200" dirty="0">
                <a:solidFill>
                  <a:schemeClr val="tx1"/>
                </a:solidFill>
                <a:effectLst/>
                <a:latin typeface="Arial" charset="0"/>
                <a:ea typeface="+mn-ea"/>
                <a:cs typeface="+mn-cs"/>
              </a:rPr>
              <a:t>Authorization</a:t>
            </a:r>
            <a:r>
              <a:rPr lang="en-US" sz="1200" b="0" i="0" kern="1200" dirty="0">
                <a:solidFill>
                  <a:schemeClr val="tx1"/>
                </a:solidFill>
                <a:effectLst/>
                <a:latin typeface="Arial" charset="0"/>
                <a:ea typeface="+mn-ea"/>
                <a:cs typeface="+mn-cs"/>
              </a:rPr>
              <a:t> header using the </a:t>
            </a:r>
            <a:r>
              <a:rPr lang="en-US" sz="1200" b="1" i="0" kern="1200" dirty="0">
                <a:solidFill>
                  <a:schemeClr val="tx1"/>
                </a:solidFill>
                <a:effectLst/>
                <a:latin typeface="Arial" charset="0"/>
                <a:ea typeface="+mn-ea"/>
                <a:cs typeface="+mn-cs"/>
              </a:rPr>
              <a:t>Bearer</a:t>
            </a:r>
            <a:r>
              <a:rPr lang="en-US" sz="1200" b="0" i="0" kern="1200" dirty="0">
                <a:solidFill>
                  <a:schemeClr val="tx1"/>
                </a:solidFill>
                <a:effectLst/>
                <a:latin typeface="Arial" charset="0"/>
                <a:ea typeface="+mn-ea"/>
                <a:cs typeface="+mn-cs"/>
              </a:rPr>
              <a:t> schema.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header in the http request should look like this:</a:t>
            </a:r>
          </a:p>
          <a:p>
            <a:endParaRPr lang="en-US" sz="1200" b="0" i="0" kern="1200" dirty="0">
              <a:solidFill>
                <a:schemeClr val="tx1"/>
              </a:solidFill>
              <a:effectLst/>
              <a:latin typeface="Arial" charset="0"/>
              <a:ea typeface="+mn-ea"/>
              <a:cs typeface="+mn-cs"/>
            </a:endParaRPr>
          </a:p>
          <a:p>
            <a:r>
              <a:rPr lang="en-US" b="1" dirty="0"/>
              <a:t>Authorization: Bearer &lt;token&gt;</a:t>
            </a:r>
            <a:endParaRPr lang="en-US" sz="1200" b="1"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12</a:t>
            </a:fld>
            <a:endParaRPr lang="nl-NL"/>
          </a:p>
        </p:txBody>
      </p:sp>
    </p:spTree>
    <p:extLst>
      <p:ext uri="{BB962C8B-B14F-4D97-AF65-F5344CB8AC3E}">
        <p14:creationId xmlns:p14="http://schemas.microsoft.com/office/powerpoint/2010/main" val="2626949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21-1-2019</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21-1-2019</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21-1-2019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21-1-2019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Afbeelding 8"/>
          <p:cNvPicPr>
            <a:picLocks noChangeAspect="1"/>
          </p:cNvPicPr>
          <p:nvPr/>
        </p:nvPicPr>
        <p:blipFill>
          <a:blip r:embed="rId2">
            <a:alphaModFix/>
          </a:blip>
          <a:stretch>
            <a:fillRect/>
          </a:stretch>
        </p:blipFill>
        <p:spPr>
          <a:xfrm>
            <a:off x="6588224" y="116632"/>
            <a:ext cx="2555776" cy="6473040"/>
          </a:xfrm>
          <a:prstGeom prst="rect">
            <a:avLst/>
          </a:prstGeo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21-1-2019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21-1-2019</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21-1-2019</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21-1-2019</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21-1-2019</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21-1-2019</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21-1-2019</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21-1-2019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isualstudio.com/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getpostman.com/" TargetMode="External"/><Relationship Id="rId4" Type="http://schemas.openxmlformats.org/officeDocument/2006/relationships/hyperlink" Target="https://dotnet.microsoft.com/download"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aspnet/core/mvc/controllers/filter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app.pluralsight.com/player?course=aspdotnet-core-fundamentals&amp;author=scott-allen&amp;name=aspdotnet-core-fundamentals-m7&amp;clip=2" TargetMode="External"/><Relationship Id="rId5" Type="http://schemas.openxmlformats.org/officeDocument/2006/relationships/hyperlink" Target="https://docs.microsoft.com/en-us/aspnet/core/security/authentication/windowsauth" TargetMode="External"/><Relationship Id="rId4" Type="http://schemas.openxmlformats.org/officeDocument/2006/relationships/hyperlink" Target="https://docs.microsoft.com/en-us/aspnet/core/security/authentication/cooki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ASP.NET </a:t>
            </a:r>
            <a:r>
              <a:rPr lang="nl-NL" dirty="0" err="1"/>
              <a:t>Core</a:t>
            </a:r>
            <a:r>
              <a:rPr lang="nl-NL" dirty="0"/>
              <a:t> MVC</a:t>
            </a:r>
          </a:p>
        </p:txBody>
      </p:sp>
      <p:sp>
        <p:nvSpPr>
          <p:cNvPr id="3" name="Subtitel 2"/>
          <p:cNvSpPr>
            <a:spLocks noGrp="1"/>
          </p:cNvSpPr>
          <p:nvPr>
            <p:ph type="subTitle" idx="1"/>
          </p:nvPr>
        </p:nvSpPr>
        <p:spPr/>
        <p:txBody>
          <a:bodyPr/>
          <a:lstStyle/>
          <a:p>
            <a:r>
              <a:rPr lang="nl-NL" dirty="0"/>
              <a:t>Programming Advanced</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Bearer</a:t>
            </a:r>
            <a:r>
              <a:rPr lang="nl-BE" dirty="0"/>
              <a:t> token </a:t>
            </a:r>
            <a:r>
              <a:rPr lang="nl-BE" dirty="0" err="1"/>
              <a:t>authentication</a:t>
            </a:r>
            <a:endParaRPr lang="nl-BE" dirty="0"/>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spTree>
    <p:extLst>
      <p:ext uri="{BB962C8B-B14F-4D97-AF65-F5344CB8AC3E}">
        <p14:creationId xmlns:p14="http://schemas.microsoft.com/office/powerpoint/2010/main" val="133142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Intro</a:t>
            </a:r>
          </a:p>
        </p:txBody>
      </p:sp>
      <p:sp>
        <p:nvSpPr>
          <p:cNvPr id="3" name="Tijdelijke aanduiding voor inhoud 2"/>
          <p:cNvSpPr>
            <a:spLocks noGrp="1"/>
          </p:cNvSpPr>
          <p:nvPr>
            <p:ph idx="1"/>
          </p:nvPr>
        </p:nvSpPr>
        <p:spPr>
          <a:xfrm>
            <a:off x="539552" y="1383625"/>
            <a:ext cx="8229600" cy="4525963"/>
          </a:xfrm>
        </p:spPr>
        <p:txBody>
          <a:bodyPr>
            <a:normAutofit fontScale="92500" lnSpcReduction="10000"/>
          </a:bodyPr>
          <a:lstStyle/>
          <a:p>
            <a:r>
              <a:rPr lang="en-US" dirty="0"/>
              <a:t>Authentication = how we establish the identity of a user</a:t>
            </a:r>
          </a:p>
          <a:p>
            <a:r>
              <a:rPr lang="en-US" dirty="0"/>
              <a:t>Authorization = how we make sure a given identity is allowed to perform some specific action in the application</a:t>
            </a:r>
          </a:p>
          <a:p>
            <a:r>
              <a:rPr lang="en-US" dirty="0"/>
              <a:t>2 options:</a:t>
            </a:r>
          </a:p>
          <a:p>
            <a:pPr lvl="1"/>
            <a:r>
              <a:rPr lang="en-US" dirty="0"/>
              <a:t>Use ASP.NET Identity framework to manage users locally in your application </a:t>
            </a:r>
            <a:r>
              <a:rPr lang="en-US" i="1" dirty="0"/>
              <a:t>(our focus in this module)</a:t>
            </a:r>
          </a:p>
          <a:p>
            <a:pPr lvl="1"/>
            <a:r>
              <a:rPr lang="en-US" dirty="0"/>
              <a:t>Trust third parties (Azure AD, Google, Facebook, …) to provide a user’s identity (OpenID Connect)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169654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Flow</a:t>
            </a:r>
          </a:p>
        </p:txBody>
      </p:sp>
      <p:sp>
        <p:nvSpPr>
          <p:cNvPr id="3" name="Tijdelijke aanduiding voor inhoud 2"/>
          <p:cNvSpPr>
            <a:spLocks noGrp="1"/>
          </p:cNvSpPr>
          <p:nvPr>
            <p:ph idx="1"/>
          </p:nvPr>
        </p:nvSpPr>
        <p:spPr>
          <a:xfrm>
            <a:off x="611560" y="3749199"/>
            <a:ext cx="8229600" cy="2507190"/>
          </a:xfrm>
        </p:spPr>
        <p:txBody>
          <a:bodyPr>
            <a:normAutofit fontScale="70000" lnSpcReduction="20000"/>
          </a:bodyPr>
          <a:lstStyle/>
          <a:p>
            <a:pPr marL="514350" indent="-514350">
              <a:buFont typeface="+mj-lt"/>
              <a:buAutoNum type="arabicPeriod"/>
            </a:pPr>
            <a:r>
              <a:rPr lang="en-US" dirty="0"/>
              <a:t>Client sends a http post request containing user credentials.</a:t>
            </a:r>
          </a:p>
          <a:p>
            <a:pPr marL="514350" indent="-514350">
              <a:buFont typeface="+mj-lt"/>
              <a:buAutoNum type="arabicPeriod"/>
            </a:pPr>
            <a:r>
              <a:rPr lang="en-US" dirty="0"/>
              <a:t>Web API responds with an access token (= encrypted string)</a:t>
            </a:r>
          </a:p>
          <a:p>
            <a:pPr marL="514350" indent="-514350">
              <a:buFont typeface="+mj-lt"/>
              <a:buAutoNum type="arabicPeriod"/>
            </a:pPr>
            <a:r>
              <a:rPr lang="en-US" dirty="0"/>
              <a:t>Client sends a http request to a secured part of the API (with the token in the ‘Authorization’ header of the request).</a:t>
            </a:r>
          </a:p>
          <a:p>
            <a:pPr marL="514350" indent="-514350">
              <a:buFont typeface="+mj-lt"/>
              <a:buAutoNum type="arabicPeriod"/>
            </a:pPr>
            <a:r>
              <a:rPr lang="en-US" dirty="0"/>
              <a:t>If the user (who’s info can be found in the token) is authorized, the request is processed. Otherwise a 401 (Unauthorized) response is sent back.</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12</a:t>
            </a:fld>
            <a:endParaRPr lang="nl-NL"/>
          </a:p>
        </p:txBody>
      </p:sp>
      <p:pic>
        <p:nvPicPr>
          <p:cNvPr id="1026" name="Picture 2" descr="Token-Based Authentication With AngularJS &amp;amp; NodeJS">
            <a:extLst>
              <a:ext uri="{FF2B5EF4-FFF2-40B4-BE49-F238E27FC236}">
                <a16:creationId xmlns:a16="http://schemas.microsoft.com/office/drawing/2014/main" id="{0CBCE0A6-6AD5-40EE-A42E-AB5071BAF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395686"/>
            <a:ext cx="5328592" cy="235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5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JWT </a:t>
            </a:r>
            <a:r>
              <a:rPr lang="nl-BE" dirty="0" err="1"/>
              <a:t>Bearer</a:t>
            </a:r>
            <a:r>
              <a:rPr lang="nl-BE" dirty="0"/>
              <a:t> Token</a:t>
            </a:r>
          </a:p>
        </p:txBody>
      </p:sp>
      <p:sp>
        <p:nvSpPr>
          <p:cNvPr id="3" name="Tijdelijke aanduiding voor inhoud 2"/>
          <p:cNvSpPr>
            <a:spLocks noGrp="1"/>
          </p:cNvSpPr>
          <p:nvPr>
            <p:ph idx="1"/>
          </p:nvPr>
        </p:nvSpPr>
        <p:spPr/>
        <p:txBody>
          <a:bodyPr>
            <a:normAutofit lnSpcReduction="10000"/>
          </a:bodyPr>
          <a:lstStyle/>
          <a:p>
            <a:r>
              <a:rPr lang="en-US" sz="2000" dirty="0"/>
              <a:t>JWT = JSON web token</a:t>
            </a:r>
          </a:p>
          <a:p>
            <a:pPr lvl="1"/>
            <a:r>
              <a:rPr lang="en-US" sz="1600" dirty="0"/>
              <a:t>Defines a compact and self-contained way for securely transmitting information between parties as a JSON object.</a:t>
            </a:r>
          </a:p>
          <a:p>
            <a:pPr lvl="1"/>
            <a:r>
              <a:rPr lang="en-US" sz="1600" dirty="0"/>
              <a:t>Is digitally signed so it can be verified and trusted.</a:t>
            </a:r>
          </a:p>
          <a:p>
            <a:pPr lvl="1"/>
            <a:r>
              <a:rPr lang="en-US" sz="1600" dirty="0"/>
              <a:t>Contains </a:t>
            </a:r>
            <a:r>
              <a:rPr lang="en-US" sz="1600" b="1" dirty="0"/>
              <a:t>claims</a:t>
            </a:r>
            <a:r>
              <a:rPr lang="en-US" sz="1600" dirty="0"/>
              <a:t> (Claims are statements about the user)</a:t>
            </a:r>
          </a:p>
          <a:p>
            <a:pPr lvl="1"/>
            <a:endParaRPr lang="en-US" sz="1600" dirty="0"/>
          </a:p>
          <a:p>
            <a:pPr lvl="1"/>
            <a:endParaRPr lang="en-US" sz="1600" dirty="0"/>
          </a:p>
          <a:p>
            <a:pPr marL="457200" lvl="1" indent="0">
              <a:buNone/>
            </a:pPr>
            <a:endParaRPr lang="en-US" sz="1200" dirty="0"/>
          </a:p>
          <a:p>
            <a:r>
              <a:rPr lang="en-US" sz="2000" dirty="0"/>
              <a:t>Our Bearer tokens will be encrypted JWT tokens</a:t>
            </a:r>
          </a:p>
          <a:p>
            <a:r>
              <a:rPr lang="en-US" sz="2000" dirty="0"/>
              <a:t>Anyone can use the token. In other words, a client doesn’t need a cryptographic key or other secret to use a bearer token. For that reason, </a:t>
            </a:r>
            <a:r>
              <a:rPr lang="en-US" sz="2000" b="1" dirty="0"/>
              <a:t>bearer tokens should only be used over HTTPS</a:t>
            </a:r>
            <a:r>
              <a:rPr lang="en-US" sz="2000" dirty="0"/>
              <a:t>, and should have relatively </a:t>
            </a:r>
            <a:r>
              <a:rPr lang="en-US" sz="2000" b="1" dirty="0"/>
              <a:t>short expiration times</a:t>
            </a:r>
            <a:r>
              <a:rPr lang="en-US" sz="2000" dirty="0"/>
              <a:t>.</a:t>
            </a:r>
          </a:p>
          <a:p>
            <a:r>
              <a:rPr lang="en-US" sz="2000" dirty="0"/>
              <a:t>Metaphor: At the reception of a building you get an access card (token). The access card contains information (claims) that determines which rooms in the building you can access.</a:t>
            </a:r>
          </a:p>
          <a:p>
            <a:pPr marL="0" indent="0">
              <a:buNone/>
            </a:pPr>
            <a:endParaRPr lang="en-US" sz="20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13</a:t>
            </a:fld>
            <a:endParaRPr lang="nl-NL"/>
          </a:p>
        </p:txBody>
      </p:sp>
      <p:pic>
        <p:nvPicPr>
          <p:cNvPr id="5" name="Afbeelding 4">
            <a:extLst>
              <a:ext uri="{FF2B5EF4-FFF2-40B4-BE49-F238E27FC236}">
                <a16:creationId xmlns:a16="http://schemas.microsoft.com/office/drawing/2014/main" id="{D4DA2F74-B485-4BA7-9368-583D80E69186}"/>
              </a:ext>
            </a:extLst>
          </p:cNvPr>
          <p:cNvPicPr>
            <a:picLocks noChangeAspect="1"/>
          </p:cNvPicPr>
          <p:nvPr/>
        </p:nvPicPr>
        <p:blipFill>
          <a:blip r:embed="rId3"/>
          <a:stretch>
            <a:fillRect/>
          </a:stretch>
        </p:blipFill>
        <p:spPr>
          <a:xfrm>
            <a:off x="5940152" y="2847975"/>
            <a:ext cx="1924050" cy="1162050"/>
          </a:xfrm>
          <a:prstGeom prst="rect">
            <a:avLst/>
          </a:prstGeom>
        </p:spPr>
      </p:pic>
    </p:spTree>
    <p:extLst>
      <p:ext uri="{BB962C8B-B14F-4D97-AF65-F5344CB8AC3E}">
        <p14:creationId xmlns:p14="http://schemas.microsoft.com/office/powerpoint/2010/main" val="118410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Claims </a:t>
            </a:r>
            <a:r>
              <a:rPr lang="nl-BE" dirty="0" err="1"/>
              <a:t>based</a:t>
            </a:r>
            <a:r>
              <a:rPr lang="nl-BE" dirty="0"/>
              <a:t> </a:t>
            </a:r>
            <a:r>
              <a:rPr lang="nl-BE" dirty="0" err="1"/>
              <a:t>authorization</a:t>
            </a:r>
            <a:endParaRPr lang="nl-BE" dirty="0"/>
          </a:p>
        </p:txBody>
      </p:sp>
      <p:sp>
        <p:nvSpPr>
          <p:cNvPr id="3" name="Tijdelijke aanduiding voor inhoud 2"/>
          <p:cNvSpPr>
            <a:spLocks noGrp="1"/>
          </p:cNvSpPr>
          <p:nvPr>
            <p:ph idx="1"/>
          </p:nvPr>
        </p:nvSpPr>
        <p:spPr/>
        <p:txBody>
          <a:bodyPr>
            <a:normAutofit fontScale="32500" lnSpcReduction="20000"/>
          </a:bodyPr>
          <a:lstStyle/>
          <a:p>
            <a:r>
              <a:rPr lang="en-US" sz="7400" dirty="0">
                <a:latin typeface="+mj-lt"/>
              </a:rPr>
              <a:t>When </a:t>
            </a:r>
            <a:r>
              <a:rPr lang="en-US" sz="7400" b="1" dirty="0">
                <a:latin typeface="+mj-lt"/>
              </a:rPr>
              <a:t>a user (an identity) </a:t>
            </a:r>
            <a:r>
              <a:rPr lang="en-US" sz="7400" dirty="0">
                <a:latin typeface="+mj-lt"/>
              </a:rPr>
              <a:t>is registered it may be </a:t>
            </a:r>
            <a:r>
              <a:rPr lang="en-US" sz="7400" b="1" dirty="0">
                <a:latin typeface="+mj-lt"/>
              </a:rPr>
              <a:t>assigned one or more claims</a:t>
            </a:r>
            <a:r>
              <a:rPr lang="en-US" sz="7400" dirty="0">
                <a:latin typeface="+mj-lt"/>
              </a:rPr>
              <a:t> issued by a </a:t>
            </a:r>
            <a:r>
              <a:rPr lang="en-US" sz="7400" b="1" dirty="0">
                <a:latin typeface="+mj-lt"/>
              </a:rPr>
              <a:t>trusted party</a:t>
            </a:r>
            <a:r>
              <a:rPr lang="en-US" sz="7400" dirty="0">
                <a:latin typeface="+mj-lt"/>
              </a:rPr>
              <a:t>. A claim is a </a:t>
            </a:r>
            <a:r>
              <a:rPr lang="en-US" sz="7400" b="1" dirty="0">
                <a:latin typeface="+mj-lt"/>
              </a:rPr>
              <a:t>name value pair </a:t>
            </a:r>
            <a:r>
              <a:rPr lang="en-US" sz="7400" dirty="0">
                <a:latin typeface="+mj-lt"/>
              </a:rPr>
              <a:t>that represents what the subject is (not what the subject can do). </a:t>
            </a:r>
          </a:p>
          <a:p>
            <a:r>
              <a:rPr lang="en-US" sz="7400" dirty="0">
                <a:latin typeface="+mj-lt"/>
              </a:rPr>
              <a:t>Example: a driver’s license:</a:t>
            </a:r>
          </a:p>
          <a:p>
            <a:pPr lvl="1"/>
            <a:r>
              <a:rPr lang="en-US" sz="6200" dirty="0">
                <a:latin typeface="+mj-lt"/>
              </a:rPr>
              <a:t>Issued by driving license authority</a:t>
            </a:r>
          </a:p>
          <a:p>
            <a:pPr lvl="1"/>
            <a:r>
              <a:rPr lang="en-US" sz="6200" dirty="0">
                <a:latin typeface="+mj-lt"/>
              </a:rPr>
              <a:t>Claims: name, first name, date of birth</a:t>
            </a:r>
          </a:p>
          <a:p>
            <a:r>
              <a:rPr lang="en-US" sz="7400" dirty="0">
                <a:latin typeface="+mj-lt"/>
              </a:rPr>
              <a:t>Claims based authorization checks the value of a claim and allows access to a resource based upon that value. </a:t>
            </a:r>
          </a:p>
          <a:p>
            <a:pPr lvl="1"/>
            <a:r>
              <a:rPr lang="en-US" sz="6200" dirty="0">
                <a:latin typeface="+mj-lt"/>
              </a:rPr>
              <a:t>For example if you want access to a night club the door security officer would evaluate the value of your date of birth claim and whether they trust the issuer (the driving license authority) before granting you access.</a:t>
            </a:r>
          </a:p>
          <a:p>
            <a:endParaRPr lang="en-US" sz="5200" dirty="0">
              <a:latin typeface="+mj-lt"/>
            </a:endParaRPr>
          </a:p>
          <a:p>
            <a:endParaRPr lang="en-US" sz="4800" dirty="0">
              <a:latin typeface="+mj-lt"/>
            </a:endParaRPr>
          </a:p>
          <a:p>
            <a:pPr lvl="1"/>
            <a:endParaRPr lang="en-US" sz="3200" dirty="0"/>
          </a:p>
          <a:p>
            <a:endParaRPr lang="en-US" sz="36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14</a:t>
            </a:fld>
            <a:endParaRPr lang="nl-NL"/>
          </a:p>
        </p:txBody>
      </p:sp>
    </p:spTree>
    <p:extLst>
      <p:ext uri="{BB962C8B-B14F-4D97-AF65-F5344CB8AC3E}">
        <p14:creationId xmlns:p14="http://schemas.microsoft.com/office/powerpoint/2010/main" val="221362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Setup Identity</a:t>
            </a:r>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15</a:t>
            </a:fld>
            <a:endParaRPr lang="nl-NL"/>
          </a:p>
        </p:txBody>
      </p:sp>
    </p:spTree>
    <p:extLst>
      <p:ext uri="{BB962C8B-B14F-4D97-AF65-F5344CB8AC3E}">
        <p14:creationId xmlns:p14="http://schemas.microsoft.com/office/powerpoint/2010/main" val="3650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Identity</a:t>
            </a:r>
          </a:p>
        </p:txBody>
      </p:sp>
      <p:sp>
        <p:nvSpPr>
          <p:cNvPr id="3" name="Tijdelijke aanduiding voor inhoud 2"/>
          <p:cNvSpPr>
            <a:spLocks noGrp="1"/>
          </p:cNvSpPr>
          <p:nvPr>
            <p:ph idx="1"/>
          </p:nvPr>
        </p:nvSpPr>
        <p:spPr/>
        <p:txBody>
          <a:bodyPr>
            <a:normAutofit fontScale="85000" lnSpcReduction="20000"/>
          </a:bodyPr>
          <a:lstStyle/>
          <a:p>
            <a:r>
              <a:rPr lang="en-US" dirty="0"/>
              <a:t>ASP.NET Core </a:t>
            </a:r>
            <a:r>
              <a:rPr lang="en-US" b="1" dirty="0"/>
              <a:t>Identity</a:t>
            </a:r>
            <a:r>
              <a:rPr lang="en-US" dirty="0"/>
              <a:t> is a membership system that adds </a:t>
            </a:r>
            <a:r>
              <a:rPr lang="en-US" b="1" dirty="0"/>
              <a:t>login functionality </a:t>
            </a:r>
            <a:r>
              <a:rPr lang="en-US" dirty="0"/>
              <a:t>to ASP.NET Core apps. </a:t>
            </a:r>
          </a:p>
          <a:p>
            <a:r>
              <a:rPr lang="en-US" dirty="0"/>
              <a:t>Identity </a:t>
            </a:r>
            <a:r>
              <a:rPr lang="en-US" b="1" dirty="0"/>
              <a:t>can be configured using a SQL Server database to store user names, passwords, and profile data</a:t>
            </a:r>
            <a:r>
              <a:rPr lang="en-US" dirty="0"/>
              <a:t>. Identity </a:t>
            </a:r>
            <a:r>
              <a:rPr lang="en-US" b="1" dirty="0"/>
              <a:t>uses Entity Framework </a:t>
            </a:r>
            <a:r>
              <a:rPr lang="en-US" dirty="0"/>
              <a:t>(EF) to access its data store. So alternatively, another persistent store can be used, for example, Azure Table Storage. </a:t>
            </a:r>
          </a:p>
          <a:p>
            <a:r>
              <a:rPr lang="en-US" dirty="0"/>
              <a:t>With Identity it is also possible to use external login providers like Facebook, Google, Microsoft and Twitter.</a:t>
            </a:r>
          </a:p>
          <a:p>
            <a:r>
              <a:rPr lang="en-US" i="1" dirty="0">
                <a:solidFill>
                  <a:schemeClr val="tx2"/>
                </a:solidFill>
              </a:rPr>
              <a:t>We will use Identity to store user information in a database and let the Web </a:t>
            </a:r>
            <a:r>
              <a:rPr lang="en-US" i="1" dirty="0" err="1">
                <a:solidFill>
                  <a:schemeClr val="tx2"/>
                </a:solidFill>
              </a:rPr>
              <a:t>Api</a:t>
            </a:r>
            <a:r>
              <a:rPr lang="en-US" i="1" dirty="0">
                <a:solidFill>
                  <a:schemeClr val="tx2"/>
                </a:solidFill>
              </a:rPr>
              <a:t> function as the (trusted) authorization server.</a:t>
            </a:r>
            <a:endParaRPr lang="nl-BE" i="1" dirty="0">
              <a:solidFill>
                <a:schemeClr val="tx2"/>
              </a:solidFill>
            </a:endParaRP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16</a:t>
            </a:fld>
            <a:endParaRPr lang="nl-NL"/>
          </a:p>
        </p:txBody>
      </p:sp>
    </p:spTree>
    <p:extLst>
      <p:ext uri="{BB962C8B-B14F-4D97-AF65-F5344CB8AC3E}">
        <p14:creationId xmlns:p14="http://schemas.microsoft.com/office/powerpoint/2010/main" val="22893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project</a:t>
            </a:r>
          </a:p>
        </p:txBody>
      </p:sp>
      <p:sp>
        <p:nvSpPr>
          <p:cNvPr id="3" name="Tijdelijke aanduiding voor inhoud 2"/>
          <p:cNvSpPr>
            <a:spLocks noGrp="1"/>
          </p:cNvSpPr>
          <p:nvPr>
            <p:ph idx="1"/>
          </p:nvPr>
        </p:nvSpPr>
        <p:spPr/>
        <p:txBody>
          <a:bodyPr/>
          <a:lstStyle/>
          <a:p>
            <a:r>
              <a:rPr lang="nl-BE" sz="2400" dirty="0" err="1"/>
              <a:t>Add</a:t>
            </a:r>
            <a:r>
              <a:rPr lang="nl-BE" sz="2400" dirty="0"/>
              <a:t> a (.NET </a:t>
            </a:r>
            <a:r>
              <a:rPr lang="nl-BE" sz="2400" dirty="0" err="1"/>
              <a:t>Core</a:t>
            </a:r>
            <a:r>
              <a:rPr lang="nl-BE" sz="2400" dirty="0"/>
              <a:t>) class </a:t>
            </a:r>
            <a:r>
              <a:rPr lang="nl-BE" sz="2400" dirty="0" err="1"/>
              <a:t>library</a:t>
            </a:r>
            <a:r>
              <a:rPr lang="nl-BE" sz="2400" dirty="0"/>
              <a:t> </a:t>
            </a:r>
            <a:r>
              <a:rPr lang="nl-BE" sz="2400" dirty="0" err="1"/>
              <a:t>named</a:t>
            </a:r>
            <a:r>
              <a:rPr lang="nl-BE" sz="2400" dirty="0"/>
              <a:t> “</a:t>
            </a:r>
            <a:r>
              <a:rPr lang="nl-BE" sz="2400" dirty="0" err="1"/>
              <a:t>SecureWebApiDemo.Data</a:t>
            </a:r>
            <a:r>
              <a:rPr lang="nl-BE" sz="2400" dirty="0"/>
              <a:t>”.</a:t>
            </a:r>
          </a:p>
          <a:p>
            <a:r>
              <a:rPr lang="nl-BE" sz="2400" dirty="0" err="1"/>
              <a:t>Add</a:t>
            </a:r>
            <a:r>
              <a:rPr lang="nl-BE" sz="2400" dirty="0"/>
              <a:t> </a:t>
            </a:r>
            <a:r>
              <a:rPr lang="nl-BE" sz="2400" dirty="0" err="1"/>
              <a:t>the</a:t>
            </a:r>
            <a:r>
              <a:rPr lang="nl-BE" sz="2400" dirty="0"/>
              <a:t> </a:t>
            </a:r>
            <a:r>
              <a:rPr lang="nl-BE" sz="2400" dirty="0" err="1"/>
              <a:t>NuGet</a:t>
            </a:r>
            <a:r>
              <a:rPr lang="nl-BE" sz="2400" dirty="0"/>
              <a:t> package “</a:t>
            </a:r>
            <a:r>
              <a:rPr lang="nl-BE" sz="2400" dirty="0" err="1"/>
              <a:t>Microsoft.AspNetCore.Identity.EntityFrameworkCore</a:t>
            </a:r>
            <a:r>
              <a:rPr lang="nl-BE" sz="2400" dirty="0"/>
              <a:t>” </a:t>
            </a:r>
            <a:r>
              <a:rPr lang="nl-BE" sz="2400" dirty="0" err="1"/>
              <a:t>to</a:t>
            </a:r>
            <a:r>
              <a:rPr lang="nl-BE" sz="2400" dirty="0"/>
              <a:t> </a:t>
            </a:r>
            <a:r>
              <a:rPr lang="nl-BE" sz="2400" dirty="0" err="1"/>
              <a:t>the</a:t>
            </a:r>
            <a:r>
              <a:rPr lang="nl-BE" sz="2400" dirty="0"/>
              <a:t> data project.</a:t>
            </a:r>
          </a:p>
          <a:p>
            <a:pPr lvl="1"/>
            <a:r>
              <a:rPr lang="nl-BE" sz="2000" dirty="0" err="1"/>
              <a:t>Needed</a:t>
            </a:r>
            <a:r>
              <a:rPr lang="nl-BE" sz="2000" dirty="0"/>
              <a:t> </a:t>
            </a:r>
            <a:r>
              <a:rPr lang="nl-BE" sz="2000" dirty="0" err="1"/>
              <a:t>to</a:t>
            </a:r>
            <a:r>
              <a:rPr lang="nl-BE" sz="2000" dirty="0"/>
              <a:t> </a:t>
            </a:r>
            <a:r>
              <a:rPr lang="nl-BE" sz="2000" dirty="0" err="1"/>
              <a:t>interact</a:t>
            </a:r>
            <a:r>
              <a:rPr lang="nl-BE" sz="2000" dirty="0"/>
              <a:t> </a:t>
            </a:r>
            <a:r>
              <a:rPr lang="nl-BE" sz="2000" dirty="0" err="1"/>
              <a:t>with</a:t>
            </a:r>
            <a:r>
              <a:rPr lang="nl-BE" sz="2000" dirty="0"/>
              <a:t> </a:t>
            </a:r>
            <a:r>
              <a:rPr lang="nl-BE" sz="2000" dirty="0" err="1"/>
              <a:t>our</a:t>
            </a:r>
            <a:r>
              <a:rPr lang="nl-BE" sz="2000" dirty="0"/>
              <a:t> (user) database </a:t>
            </a:r>
            <a:r>
              <a:rPr lang="nl-BE" sz="2000" dirty="0" err="1"/>
              <a:t>using</a:t>
            </a:r>
            <a:r>
              <a:rPr lang="nl-BE" sz="2000" dirty="0"/>
              <a:t> EF</a:t>
            </a:r>
          </a:p>
          <a:p>
            <a:pPr lvl="1"/>
            <a:r>
              <a:rPr lang="nl-BE" sz="2000" dirty="0" err="1"/>
              <a:t>Also</a:t>
            </a:r>
            <a:r>
              <a:rPr lang="nl-BE" sz="2000" dirty="0"/>
              <a:t> </a:t>
            </a:r>
            <a:r>
              <a:rPr lang="nl-BE" sz="2000" dirty="0" err="1"/>
              <a:t>installs</a:t>
            </a:r>
            <a:r>
              <a:rPr lang="nl-BE" sz="2000" dirty="0"/>
              <a:t> </a:t>
            </a:r>
            <a:r>
              <a:rPr lang="nl-BE" sz="2000" dirty="0" err="1"/>
              <a:t>the</a:t>
            </a:r>
            <a:r>
              <a:rPr lang="nl-BE" sz="2000" dirty="0"/>
              <a:t> “</a:t>
            </a:r>
            <a:r>
              <a:rPr lang="nl-BE" sz="2000" dirty="0" err="1"/>
              <a:t>Microsoft.AspNetCore.Identity</a:t>
            </a:r>
            <a:r>
              <a:rPr lang="nl-BE" sz="2000" dirty="0"/>
              <a:t>” package</a:t>
            </a:r>
          </a:p>
          <a:p>
            <a:pPr lvl="1"/>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17</a:t>
            </a:fld>
            <a:endParaRPr lang="nl-NL"/>
          </a:p>
        </p:txBody>
      </p:sp>
      <p:pic>
        <p:nvPicPr>
          <p:cNvPr id="7" name="Afbeelding 6">
            <a:extLst>
              <a:ext uri="{FF2B5EF4-FFF2-40B4-BE49-F238E27FC236}">
                <a16:creationId xmlns:a16="http://schemas.microsoft.com/office/drawing/2014/main" id="{92815706-A724-4B82-B92C-ECAEB4981C8A}"/>
              </a:ext>
            </a:extLst>
          </p:cNvPr>
          <p:cNvPicPr>
            <a:picLocks noChangeAspect="1"/>
          </p:cNvPicPr>
          <p:nvPr/>
        </p:nvPicPr>
        <p:blipFill>
          <a:blip r:embed="rId3"/>
          <a:stretch>
            <a:fillRect/>
          </a:stretch>
        </p:blipFill>
        <p:spPr>
          <a:xfrm>
            <a:off x="1313638" y="4373887"/>
            <a:ext cx="6516724" cy="2165025"/>
          </a:xfrm>
          <a:prstGeom prst="rect">
            <a:avLst/>
          </a:prstGeom>
        </p:spPr>
      </p:pic>
    </p:spTree>
    <p:extLst>
      <p:ext uri="{BB962C8B-B14F-4D97-AF65-F5344CB8AC3E}">
        <p14:creationId xmlns:p14="http://schemas.microsoft.com/office/powerpoint/2010/main" val="138224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project</a:t>
            </a:r>
          </a:p>
        </p:txBody>
      </p:sp>
      <p:sp>
        <p:nvSpPr>
          <p:cNvPr id="3" name="Tijdelijke aanduiding voor inhoud 2"/>
          <p:cNvSpPr>
            <a:spLocks noGrp="1"/>
          </p:cNvSpPr>
          <p:nvPr>
            <p:ph idx="1"/>
          </p:nvPr>
        </p:nvSpPr>
        <p:spPr/>
        <p:txBody>
          <a:bodyPr/>
          <a:lstStyle/>
          <a:p>
            <a:r>
              <a:rPr lang="nl-BE" sz="2400" dirty="0" err="1"/>
              <a:t>Add</a:t>
            </a:r>
            <a:r>
              <a:rPr lang="nl-BE" sz="2400" dirty="0"/>
              <a:t> a “User” class </a:t>
            </a:r>
            <a:r>
              <a:rPr lang="nl-BE" sz="2400" dirty="0" err="1"/>
              <a:t>that</a:t>
            </a:r>
            <a:r>
              <a:rPr lang="nl-BE" sz="2400" dirty="0"/>
              <a:t> </a:t>
            </a:r>
            <a:r>
              <a:rPr lang="nl-BE" sz="2400" dirty="0" err="1"/>
              <a:t>inherits</a:t>
            </a:r>
            <a:r>
              <a:rPr lang="nl-BE" sz="2400" dirty="0"/>
              <a:t> </a:t>
            </a:r>
            <a:r>
              <a:rPr lang="nl-BE" sz="2400" dirty="0" err="1"/>
              <a:t>from</a:t>
            </a:r>
            <a:r>
              <a:rPr lang="nl-BE" sz="2400" dirty="0"/>
              <a:t> “</a:t>
            </a:r>
            <a:r>
              <a:rPr lang="nl-BE" sz="2400" dirty="0" err="1"/>
              <a:t>IdentityUser</a:t>
            </a:r>
            <a:r>
              <a:rPr lang="nl-BE" sz="2400" dirty="0"/>
              <a:t>”</a:t>
            </a:r>
          </a:p>
          <a:p>
            <a:r>
              <a:rPr lang="nl-BE" sz="2400" dirty="0" err="1"/>
              <a:t>Add</a:t>
            </a:r>
            <a:r>
              <a:rPr lang="nl-BE" sz="2400" dirty="0"/>
              <a:t> a “</a:t>
            </a:r>
            <a:r>
              <a:rPr lang="nl-BE" sz="2400" dirty="0" err="1"/>
              <a:t>Role</a:t>
            </a:r>
            <a:r>
              <a:rPr lang="nl-BE" sz="2400" dirty="0"/>
              <a:t>” class </a:t>
            </a:r>
            <a:r>
              <a:rPr lang="nl-BE" sz="2400" dirty="0" err="1"/>
              <a:t>that</a:t>
            </a:r>
            <a:r>
              <a:rPr lang="nl-BE" sz="2400" dirty="0"/>
              <a:t> </a:t>
            </a:r>
            <a:r>
              <a:rPr lang="nl-BE" sz="2400" dirty="0" err="1"/>
              <a:t>inherits</a:t>
            </a:r>
            <a:r>
              <a:rPr lang="nl-BE" sz="2400" dirty="0"/>
              <a:t> </a:t>
            </a:r>
            <a:r>
              <a:rPr lang="nl-BE" sz="2400" dirty="0" err="1"/>
              <a:t>from</a:t>
            </a:r>
            <a:r>
              <a:rPr lang="nl-BE" sz="2400" dirty="0"/>
              <a:t> “</a:t>
            </a:r>
            <a:r>
              <a:rPr lang="nl-BE" sz="2400" dirty="0" err="1"/>
              <a:t>IdentityRole</a:t>
            </a:r>
            <a:r>
              <a:rPr lang="nl-BE" sz="2400"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18</a:t>
            </a:fld>
            <a:endParaRPr lang="nl-NL"/>
          </a:p>
        </p:txBody>
      </p:sp>
      <p:pic>
        <p:nvPicPr>
          <p:cNvPr id="5" name="Afbeelding 4">
            <a:extLst>
              <a:ext uri="{FF2B5EF4-FFF2-40B4-BE49-F238E27FC236}">
                <a16:creationId xmlns:a16="http://schemas.microsoft.com/office/drawing/2014/main" id="{78D9EA00-E90B-4E7C-AA3F-B55BF89CFE47}"/>
              </a:ext>
            </a:extLst>
          </p:cNvPr>
          <p:cNvPicPr>
            <a:picLocks noChangeAspect="1"/>
          </p:cNvPicPr>
          <p:nvPr/>
        </p:nvPicPr>
        <p:blipFill>
          <a:blip r:embed="rId3"/>
          <a:stretch>
            <a:fillRect/>
          </a:stretch>
        </p:blipFill>
        <p:spPr>
          <a:xfrm>
            <a:off x="474959" y="2813869"/>
            <a:ext cx="4437579" cy="2176727"/>
          </a:xfrm>
          <a:prstGeom prst="rect">
            <a:avLst/>
          </a:prstGeom>
        </p:spPr>
      </p:pic>
      <p:pic>
        <p:nvPicPr>
          <p:cNvPr id="8" name="Afbeelding 7">
            <a:extLst>
              <a:ext uri="{FF2B5EF4-FFF2-40B4-BE49-F238E27FC236}">
                <a16:creationId xmlns:a16="http://schemas.microsoft.com/office/drawing/2014/main" id="{6CDF91C6-0C31-4AB6-9E0D-AD76A2FA6251}"/>
              </a:ext>
            </a:extLst>
          </p:cNvPr>
          <p:cNvPicPr>
            <a:picLocks noChangeAspect="1"/>
          </p:cNvPicPr>
          <p:nvPr/>
        </p:nvPicPr>
        <p:blipFill>
          <a:blip r:embed="rId4"/>
          <a:stretch>
            <a:fillRect/>
          </a:stretch>
        </p:blipFill>
        <p:spPr>
          <a:xfrm>
            <a:off x="4930297" y="2829604"/>
            <a:ext cx="3512623" cy="2160992"/>
          </a:xfrm>
          <a:prstGeom prst="rect">
            <a:avLst/>
          </a:prstGeom>
        </p:spPr>
      </p:pic>
    </p:spTree>
    <p:extLst>
      <p:ext uri="{BB962C8B-B14F-4D97-AF65-F5344CB8AC3E}">
        <p14:creationId xmlns:p14="http://schemas.microsoft.com/office/powerpoint/2010/main" val="89396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project</a:t>
            </a:r>
          </a:p>
        </p:txBody>
      </p:sp>
      <p:sp>
        <p:nvSpPr>
          <p:cNvPr id="3" name="Tijdelijke aanduiding voor inhoud 2"/>
          <p:cNvSpPr>
            <a:spLocks noGrp="1"/>
          </p:cNvSpPr>
          <p:nvPr>
            <p:ph idx="1"/>
          </p:nvPr>
        </p:nvSpPr>
        <p:spPr/>
        <p:txBody>
          <a:bodyPr/>
          <a:lstStyle/>
          <a:p>
            <a:r>
              <a:rPr lang="nl-BE" sz="2400" dirty="0" err="1"/>
              <a:t>Add</a:t>
            </a:r>
            <a:r>
              <a:rPr lang="nl-BE" sz="2400" dirty="0"/>
              <a:t> a “</a:t>
            </a:r>
            <a:r>
              <a:rPr lang="nl-BE" sz="2400" dirty="0" err="1"/>
              <a:t>ExamScore</a:t>
            </a:r>
            <a:r>
              <a:rPr lang="nl-BE" sz="2400" dirty="0"/>
              <a:t>” class </a:t>
            </a:r>
            <a:r>
              <a:rPr lang="nl-BE" sz="2400" dirty="0" err="1"/>
              <a:t>that</a:t>
            </a:r>
            <a:r>
              <a:rPr lang="nl-BE" sz="2400" dirty="0"/>
              <a:t> </a:t>
            </a:r>
            <a:r>
              <a:rPr lang="nl-BE" sz="2400" dirty="0" err="1"/>
              <a:t>holds</a:t>
            </a:r>
            <a:r>
              <a:rPr lang="nl-BE" sz="2400" dirty="0"/>
              <a:t> </a:t>
            </a:r>
            <a:r>
              <a:rPr lang="nl-BE" sz="2400" dirty="0" err="1"/>
              <a:t>the</a:t>
            </a:r>
            <a:r>
              <a:rPr lang="nl-BE" sz="2400" dirty="0"/>
              <a:t> score on </a:t>
            </a:r>
            <a:r>
              <a:rPr lang="nl-BE" sz="2400" dirty="0" err="1"/>
              <a:t>an</a:t>
            </a:r>
            <a:r>
              <a:rPr lang="nl-BE" sz="2400" dirty="0"/>
              <a:t> </a:t>
            </a:r>
            <a:r>
              <a:rPr lang="nl-BE" sz="2400" dirty="0" err="1"/>
              <a:t>exam</a:t>
            </a:r>
            <a:r>
              <a:rPr lang="nl-BE" sz="2400" dirty="0"/>
              <a:t> </a:t>
            </a:r>
            <a:r>
              <a:rPr lang="nl-BE" sz="2400" dirty="0" err="1"/>
              <a:t>for</a:t>
            </a:r>
            <a:r>
              <a:rPr lang="nl-BE" sz="2400" dirty="0"/>
              <a:t> a </a:t>
            </a:r>
            <a:r>
              <a:rPr lang="nl-BE" sz="2400" dirty="0" err="1"/>
              <a:t>certain</a:t>
            </a:r>
            <a:r>
              <a:rPr lang="nl-BE" sz="2400" dirty="0"/>
              <a:t> user.</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19</a:t>
            </a:fld>
            <a:endParaRPr lang="nl-NL"/>
          </a:p>
        </p:txBody>
      </p:sp>
      <p:pic>
        <p:nvPicPr>
          <p:cNvPr id="7" name="Afbeelding 6">
            <a:extLst>
              <a:ext uri="{FF2B5EF4-FFF2-40B4-BE49-F238E27FC236}">
                <a16:creationId xmlns:a16="http://schemas.microsoft.com/office/drawing/2014/main" id="{55BCA5EB-2424-4C46-AD47-98ADB4DD94E5}"/>
              </a:ext>
            </a:extLst>
          </p:cNvPr>
          <p:cNvPicPr>
            <a:picLocks noChangeAspect="1"/>
          </p:cNvPicPr>
          <p:nvPr/>
        </p:nvPicPr>
        <p:blipFill>
          <a:blip r:embed="rId3"/>
          <a:stretch>
            <a:fillRect/>
          </a:stretch>
        </p:blipFill>
        <p:spPr>
          <a:xfrm>
            <a:off x="2411760" y="2786405"/>
            <a:ext cx="4320480" cy="3339758"/>
          </a:xfrm>
          <a:prstGeom prst="rect">
            <a:avLst/>
          </a:prstGeom>
        </p:spPr>
      </p:pic>
    </p:spTree>
    <p:extLst>
      <p:ext uri="{BB962C8B-B14F-4D97-AF65-F5344CB8AC3E}">
        <p14:creationId xmlns:p14="http://schemas.microsoft.com/office/powerpoint/2010/main" val="413408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Securing</a:t>
            </a:r>
            <a:r>
              <a:rPr lang="nl-BE" dirty="0"/>
              <a:t> a Web API</a:t>
            </a:r>
          </a:p>
        </p:txBody>
      </p:sp>
      <p:sp>
        <p:nvSpPr>
          <p:cNvPr id="3" name="Ondertitel 2"/>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2</a:t>
            </a:fld>
            <a:endParaRPr lang="nl-NL"/>
          </a:p>
        </p:txBody>
      </p:sp>
    </p:spTree>
    <p:extLst>
      <p:ext uri="{BB962C8B-B14F-4D97-AF65-F5344CB8AC3E}">
        <p14:creationId xmlns:p14="http://schemas.microsoft.com/office/powerpoint/2010/main" val="354210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project</a:t>
            </a:r>
          </a:p>
        </p:txBody>
      </p:sp>
      <p:sp>
        <p:nvSpPr>
          <p:cNvPr id="3" name="Tijdelijke aanduiding voor inhoud 2"/>
          <p:cNvSpPr>
            <a:spLocks noGrp="1"/>
          </p:cNvSpPr>
          <p:nvPr>
            <p:ph idx="1"/>
          </p:nvPr>
        </p:nvSpPr>
        <p:spPr/>
        <p:txBody>
          <a:bodyPr/>
          <a:lstStyle/>
          <a:p>
            <a:r>
              <a:rPr lang="en-US" sz="2400" dirty="0"/>
              <a:t>Add a “</a:t>
            </a:r>
            <a:r>
              <a:rPr lang="en-US" sz="2400" dirty="0" err="1"/>
              <a:t>DemoContext</a:t>
            </a:r>
            <a:r>
              <a:rPr lang="en-US" sz="2400" dirty="0"/>
              <a:t>” class that will be used by EF to determine the data model.</a:t>
            </a:r>
          </a:p>
          <a:p>
            <a:pPr lvl="1"/>
            <a:r>
              <a:rPr lang="en-US" sz="2000" dirty="0"/>
              <a:t>Inherit form </a:t>
            </a:r>
            <a:r>
              <a:rPr lang="en-US" sz="2000" dirty="0" err="1"/>
              <a:t>IdentityDbContext</a:t>
            </a:r>
            <a:endParaRPr lang="en-US" sz="20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20</a:t>
            </a:fld>
            <a:endParaRPr lang="nl-NL"/>
          </a:p>
        </p:txBody>
      </p:sp>
      <p:pic>
        <p:nvPicPr>
          <p:cNvPr id="6" name="Afbeelding 5">
            <a:extLst>
              <a:ext uri="{FF2B5EF4-FFF2-40B4-BE49-F238E27FC236}">
                <a16:creationId xmlns:a16="http://schemas.microsoft.com/office/drawing/2014/main" id="{7086C482-6B58-4ED7-92C7-CC78B8A3BADB}"/>
              </a:ext>
            </a:extLst>
          </p:cNvPr>
          <p:cNvPicPr>
            <a:picLocks noChangeAspect="1"/>
          </p:cNvPicPr>
          <p:nvPr/>
        </p:nvPicPr>
        <p:blipFill>
          <a:blip r:embed="rId3"/>
          <a:stretch>
            <a:fillRect/>
          </a:stretch>
        </p:blipFill>
        <p:spPr>
          <a:xfrm>
            <a:off x="1514475" y="2965450"/>
            <a:ext cx="6115050" cy="3390900"/>
          </a:xfrm>
          <a:prstGeom prst="rect">
            <a:avLst/>
          </a:prstGeom>
        </p:spPr>
      </p:pic>
    </p:spTree>
    <p:extLst>
      <p:ext uri="{BB962C8B-B14F-4D97-AF65-F5344CB8AC3E}">
        <p14:creationId xmlns:p14="http://schemas.microsoft.com/office/powerpoint/2010/main" val="4162894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project</a:t>
            </a:r>
          </a:p>
        </p:txBody>
      </p:sp>
      <p:sp>
        <p:nvSpPr>
          <p:cNvPr id="3" name="Tijdelijke aanduiding voor inhoud 2"/>
          <p:cNvSpPr>
            <a:spLocks noGrp="1"/>
          </p:cNvSpPr>
          <p:nvPr>
            <p:ph idx="1"/>
          </p:nvPr>
        </p:nvSpPr>
        <p:spPr/>
        <p:txBody>
          <a:bodyPr/>
          <a:lstStyle/>
          <a:p>
            <a:r>
              <a:rPr lang="en-US" sz="1800" dirty="0"/>
              <a:t>Setup </a:t>
            </a:r>
            <a:r>
              <a:rPr lang="en-US" sz="1800" dirty="0" err="1"/>
              <a:t>DbContext</a:t>
            </a:r>
            <a:r>
              <a:rPr lang="en-US" sz="1800" dirty="0"/>
              <a:t> in </a:t>
            </a:r>
            <a:r>
              <a:rPr lang="en-US" sz="1800" dirty="0" err="1"/>
              <a:t>StartUp</a:t>
            </a:r>
            <a:r>
              <a:rPr lang="en-US" sz="1800" dirty="0"/>
              <a:t> class of API project</a:t>
            </a:r>
          </a:p>
          <a:p>
            <a:pPr lvl="1"/>
            <a:r>
              <a:rPr lang="en-US" sz="1600" dirty="0"/>
              <a:t>Tell EF that the database is a Microsoft SQL Server and provide the </a:t>
            </a:r>
            <a:r>
              <a:rPr lang="en-US" sz="1600" dirty="0" err="1"/>
              <a:t>connectionstring</a:t>
            </a:r>
            <a:endParaRPr lang="en-US" sz="1600" dirty="0"/>
          </a:p>
          <a:p>
            <a:endParaRPr lang="en-US" sz="2000" dirty="0"/>
          </a:p>
          <a:p>
            <a:endParaRPr lang="en-US" sz="2000" dirty="0"/>
          </a:p>
          <a:p>
            <a:endParaRPr lang="en-US" sz="2000" dirty="0"/>
          </a:p>
          <a:p>
            <a:endParaRPr lang="en-US" sz="2000" dirty="0"/>
          </a:p>
          <a:p>
            <a:r>
              <a:rPr lang="en-US" sz="1800" dirty="0"/>
              <a:t>Add NuGet package </a:t>
            </a:r>
            <a:r>
              <a:rPr lang="en-US" sz="1800" dirty="0" err="1"/>
              <a:t>Microsoft.EntityFrameworkCore.SqlServer</a:t>
            </a:r>
            <a:r>
              <a:rPr lang="en-US" sz="1800" dirty="0"/>
              <a:t> (Data project)</a:t>
            </a:r>
          </a:p>
          <a:p>
            <a:r>
              <a:rPr lang="en-US" sz="1800" dirty="0"/>
              <a:t>Add an initial migration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21</a:t>
            </a:fld>
            <a:endParaRPr lang="nl-NL"/>
          </a:p>
        </p:txBody>
      </p:sp>
      <p:pic>
        <p:nvPicPr>
          <p:cNvPr id="6" name="Afbeelding 5">
            <a:extLst>
              <a:ext uri="{FF2B5EF4-FFF2-40B4-BE49-F238E27FC236}">
                <a16:creationId xmlns:a16="http://schemas.microsoft.com/office/drawing/2014/main" id="{9B6D3E36-8D5F-4E36-8F12-AC59C1EABE7F}"/>
              </a:ext>
            </a:extLst>
          </p:cNvPr>
          <p:cNvPicPr>
            <a:picLocks noChangeAspect="1"/>
          </p:cNvPicPr>
          <p:nvPr/>
        </p:nvPicPr>
        <p:blipFill>
          <a:blip r:embed="rId3"/>
          <a:stretch>
            <a:fillRect/>
          </a:stretch>
        </p:blipFill>
        <p:spPr>
          <a:xfrm>
            <a:off x="1113030" y="2204864"/>
            <a:ext cx="6917940" cy="1445440"/>
          </a:xfrm>
          <a:prstGeom prst="rect">
            <a:avLst/>
          </a:prstGeom>
        </p:spPr>
      </p:pic>
      <p:pic>
        <p:nvPicPr>
          <p:cNvPr id="7" name="Afbeelding 6">
            <a:extLst>
              <a:ext uri="{FF2B5EF4-FFF2-40B4-BE49-F238E27FC236}">
                <a16:creationId xmlns:a16="http://schemas.microsoft.com/office/drawing/2014/main" id="{60B1CF09-EABD-4A51-9B99-48B3E53E0A20}"/>
              </a:ext>
            </a:extLst>
          </p:cNvPr>
          <p:cNvPicPr>
            <a:picLocks noChangeAspect="1"/>
          </p:cNvPicPr>
          <p:nvPr/>
        </p:nvPicPr>
        <p:blipFill>
          <a:blip r:embed="rId4"/>
          <a:stretch>
            <a:fillRect/>
          </a:stretch>
        </p:blipFill>
        <p:spPr>
          <a:xfrm>
            <a:off x="1929141" y="4365104"/>
            <a:ext cx="5285718" cy="2270376"/>
          </a:xfrm>
          <a:prstGeom prst="rect">
            <a:avLst/>
          </a:prstGeom>
        </p:spPr>
      </p:pic>
    </p:spTree>
    <p:extLst>
      <p:ext uri="{BB962C8B-B14F-4D97-AF65-F5344CB8AC3E}">
        <p14:creationId xmlns:p14="http://schemas.microsoft.com/office/powerpoint/2010/main" val="268588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project</a:t>
            </a:r>
          </a:p>
        </p:txBody>
      </p:sp>
      <p:sp>
        <p:nvSpPr>
          <p:cNvPr id="3" name="Tijdelijke aanduiding voor inhoud 2"/>
          <p:cNvSpPr>
            <a:spLocks noGrp="1"/>
          </p:cNvSpPr>
          <p:nvPr>
            <p:ph idx="1"/>
          </p:nvPr>
        </p:nvSpPr>
        <p:spPr/>
        <p:txBody>
          <a:bodyPr/>
          <a:lstStyle/>
          <a:p>
            <a:r>
              <a:rPr lang="en-US" sz="2400" dirty="0"/>
              <a:t>Create the database</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22</a:t>
            </a:fld>
            <a:endParaRPr lang="nl-NL"/>
          </a:p>
        </p:txBody>
      </p:sp>
      <p:pic>
        <p:nvPicPr>
          <p:cNvPr id="5" name="Afbeelding 4">
            <a:extLst>
              <a:ext uri="{FF2B5EF4-FFF2-40B4-BE49-F238E27FC236}">
                <a16:creationId xmlns:a16="http://schemas.microsoft.com/office/drawing/2014/main" id="{F08FB9FE-F22E-4CAF-9790-81E59CEE7819}"/>
              </a:ext>
            </a:extLst>
          </p:cNvPr>
          <p:cNvPicPr>
            <a:picLocks noChangeAspect="1"/>
          </p:cNvPicPr>
          <p:nvPr/>
        </p:nvPicPr>
        <p:blipFill>
          <a:blip r:embed="rId3"/>
          <a:stretch>
            <a:fillRect/>
          </a:stretch>
        </p:blipFill>
        <p:spPr>
          <a:xfrm>
            <a:off x="1038225" y="1988840"/>
            <a:ext cx="7067550" cy="1638300"/>
          </a:xfrm>
          <a:prstGeom prst="rect">
            <a:avLst/>
          </a:prstGeom>
        </p:spPr>
      </p:pic>
      <p:pic>
        <p:nvPicPr>
          <p:cNvPr id="7" name="Afbeelding 6">
            <a:extLst>
              <a:ext uri="{FF2B5EF4-FFF2-40B4-BE49-F238E27FC236}">
                <a16:creationId xmlns:a16="http://schemas.microsoft.com/office/drawing/2014/main" id="{18DF912C-FA5A-4F74-8267-F3000AAED8DD}"/>
              </a:ext>
            </a:extLst>
          </p:cNvPr>
          <p:cNvPicPr>
            <a:picLocks noChangeAspect="1"/>
          </p:cNvPicPr>
          <p:nvPr/>
        </p:nvPicPr>
        <p:blipFill>
          <a:blip r:embed="rId4"/>
          <a:stretch>
            <a:fillRect/>
          </a:stretch>
        </p:blipFill>
        <p:spPr>
          <a:xfrm>
            <a:off x="4338315" y="2794298"/>
            <a:ext cx="3095625" cy="3705225"/>
          </a:xfrm>
          <a:prstGeom prst="rect">
            <a:avLst/>
          </a:prstGeom>
        </p:spPr>
      </p:pic>
    </p:spTree>
    <p:extLst>
      <p:ext uri="{BB962C8B-B14F-4D97-AF65-F5344CB8AC3E}">
        <p14:creationId xmlns:p14="http://schemas.microsoft.com/office/powerpoint/2010/main" val="417537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Api</a:t>
            </a:r>
            <a:r>
              <a:rPr lang="nl-BE" dirty="0"/>
              <a:t> project</a:t>
            </a:r>
          </a:p>
        </p:txBody>
      </p:sp>
      <p:sp>
        <p:nvSpPr>
          <p:cNvPr id="3" name="Tijdelijke aanduiding voor inhoud 2"/>
          <p:cNvSpPr>
            <a:spLocks noGrp="1"/>
          </p:cNvSpPr>
          <p:nvPr>
            <p:ph idx="1"/>
          </p:nvPr>
        </p:nvSpPr>
        <p:spPr/>
        <p:txBody>
          <a:bodyPr/>
          <a:lstStyle/>
          <a:p>
            <a:r>
              <a:rPr lang="en-US" sz="2400" dirty="0"/>
              <a:t>Add Identity services to the dependency injection container</a:t>
            </a:r>
          </a:p>
          <a:p>
            <a:pPr lvl="1"/>
            <a:r>
              <a:rPr lang="en-US" sz="2000" dirty="0"/>
              <a:t>Set options (e.g. Does a new user has to confirm his email address? What is the minimum length of a password? ….)</a:t>
            </a:r>
          </a:p>
          <a:p>
            <a:pPr lvl="1"/>
            <a:r>
              <a:rPr lang="en-US" sz="2000" dirty="0"/>
              <a:t>Link the database (</a:t>
            </a:r>
            <a:r>
              <a:rPr lang="en-US" sz="2000" dirty="0" err="1"/>
              <a:t>AddEntityFrameworkStores</a:t>
            </a:r>
            <a:r>
              <a:rPr lang="en-US" sz="2000" dirty="0"/>
              <a:t>&lt;</a:t>
            </a:r>
            <a:r>
              <a:rPr lang="en-US" sz="2000" dirty="0" err="1"/>
              <a:t>DemoContext</a:t>
            </a:r>
            <a:r>
              <a:rPr lang="en-US" sz="2000" dirty="0"/>
              <a:t>&gt;())</a:t>
            </a:r>
          </a:p>
          <a:p>
            <a:pPr lvl="1"/>
            <a:r>
              <a:rPr lang="en-US" sz="2000" dirty="0"/>
              <a:t>Use default providers for generating tokens uses when changing password, confirming email, …. (</a:t>
            </a:r>
            <a:r>
              <a:rPr lang="en-US" sz="2000" dirty="0" err="1"/>
              <a:t>AddDefaultTokenProviders</a:t>
            </a:r>
            <a:r>
              <a:rPr lang="en-US" sz="2000"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23</a:t>
            </a:fld>
            <a:endParaRPr lang="nl-NL"/>
          </a:p>
        </p:txBody>
      </p:sp>
      <p:pic>
        <p:nvPicPr>
          <p:cNvPr id="6" name="Afbeelding 5">
            <a:extLst>
              <a:ext uri="{FF2B5EF4-FFF2-40B4-BE49-F238E27FC236}">
                <a16:creationId xmlns:a16="http://schemas.microsoft.com/office/drawing/2014/main" id="{C8C41F6B-AC3D-4836-996C-F365DF60465A}"/>
              </a:ext>
            </a:extLst>
          </p:cNvPr>
          <p:cNvPicPr>
            <a:picLocks noChangeAspect="1"/>
          </p:cNvPicPr>
          <p:nvPr/>
        </p:nvPicPr>
        <p:blipFill>
          <a:blip r:embed="rId3"/>
          <a:stretch>
            <a:fillRect/>
          </a:stretch>
        </p:blipFill>
        <p:spPr>
          <a:xfrm>
            <a:off x="1681162" y="3821112"/>
            <a:ext cx="5781675" cy="2762250"/>
          </a:xfrm>
          <a:prstGeom prst="rect">
            <a:avLst/>
          </a:prstGeom>
        </p:spPr>
      </p:pic>
    </p:spTree>
    <p:extLst>
      <p:ext uri="{BB962C8B-B14F-4D97-AF65-F5344CB8AC3E}">
        <p14:creationId xmlns:p14="http://schemas.microsoft.com/office/powerpoint/2010/main" val="2784132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Create</a:t>
            </a:r>
            <a:r>
              <a:rPr lang="nl-BE" dirty="0"/>
              <a:t> </a:t>
            </a:r>
            <a:r>
              <a:rPr lang="nl-BE" dirty="0" err="1"/>
              <a:t>an</a:t>
            </a:r>
            <a:r>
              <a:rPr lang="nl-BE" dirty="0"/>
              <a:t> </a:t>
            </a:r>
            <a:r>
              <a:rPr lang="nl-BE" dirty="0" err="1"/>
              <a:t>Authentication</a:t>
            </a:r>
            <a:r>
              <a:rPr lang="nl-BE" dirty="0"/>
              <a:t> Controller</a:t>
            </a:r>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24</a:t>
            </a:fld>
            <a:endParaRPr lang="nl-NL"/>
          </a:p>
        </p:txBody>
      </p:sp>
    </p:spTree>
    <p:extLst>
      <p:ext uri="{BB962C8B-B14F-4D97-AF65-F5344CB8AC3E}">
        <p14:creationId xmlns:p14="http://schemas.microsoft.com/office/powerpoint/2010/main" val="4146677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AuthenticationController</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Add</a:t>
            </a:r>
            <a:r>
              <a:rPr lang="nl-BE" sz="2400" dirty="0"/>
              <a:t> </a:t>
            </a:r>
            <a:r>
              <a:rPr lang="nl-BE" sz="2400" dirty="0" err="1"/>
              <a:t>an</a:t>
            </a:r>
            <a:r>
              <a:rPr lang="nl-BE" sz="2400" dirty="0"/>
              <a:t> empty API Controller </a:t>
            </a:r>
            <a:r>
              <a:rPr lang="nl-BE" sz="2400" dirty="0" err="1"/>
              <a:t>named</a:t>
            </a:r>
            <a:r>
              <a:rPr lang="nl-BE" sz="2400" dirty="0"/>
              <a:t> “</a:t>
            </a:r>
            <a:r>
              <a:rPr lang="nl-BE" sz="2400" dirty="0" err="1"/>
              <a:t>AuthenticationController</a:t>
            </a:r>
            <a:r>
              <a:rPr lang="nl-BE" sz="2400" dirty="0"/>
              <a:t>” </a:t>
            </a:r>
            <a:r>
              <a:rPr lang="nl-BE" sz="2400" dirty="0" err="1"/>
              <a:t>to</a:t>
            </a:r>
            <a:r>
              <a:rPr lang="nl-BE" sz="2400" dirty="0"/>
              <a:t> </a:t>
            </a:r>
            <a:r>
              <a:rPr lang="nl-BE" sz="2400" dirty="0" err="1"/>
              <a:t>the</a:t>
            </a:r>
            <a:r>
              <a:rPr lang="nl-BE" sz="2400" dirty="0"/>
              <a:t> API project.</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25</a:t>
            </a:fld>
            <a:endParaRPr lang="nl-NL"/>
          </a:p>
        </p:txBody>
      </p:sp>
      <p:pic>
        <p:nvPicPr>
          <p:cNvPr id="7" name="Afbeelding 6">
            <a:extLst>
              <a:ext uri="{FF2B5EF4-FFF2-40B4-BE49-F238E27FC236}">
                <a16:creationId xmlns:a16="http://schemas.microsoft.com/office/drawing/2014/main" id="{34BD4B84-5009-486D-ABD9-F6F2489892A3}"/>
              </a:ext>
            </a:extLst>
          </p:cNvPr>
          <p:cNvPicPr>
            <a:picLocks noChangeAspect="1"/>
          </p:cNvPicPr>
          <p:nvPr/>
        </p:nvPicPr>
        <p:blipFill>
          <a:blip r:embed="rId3"/>
          <a:stretch>
            <a:fillRect/>
          </a:stretch>
        </p:blipFill>
        <p:spPr>
          <a:xfrm>
            <a:off x="457200" y="2120619"/>
            <a:ext cx="5224862" cy="2871589"/>
          </a:xfrm>
          <a:prstGeom prst="rect">
            <a:avLst/>
          </a:prstGeom>
        </p:spPr>
      </p:pic>
      <p:pic>
        <p:nvPicPr>
          <p:cNvPr id="8" name="Afbeelding 7">
            <a:extLst>
              <a:ext uri="{FF2B5EF4-FFF2-40B4-BE49-F238E27FC236}">
                <a16:creationId xmlns:a16="http://schemas.microsoft.com/office/drawing/2014/main" id="{63C67BC1-C8E5-4095-B98F-C8925B30B266}"/>
              </a:ext>
            </a:extLst>
          </p:cNvPr>
          <p:cNvPicPr>
            <a:picLocks noChangeAspect="1"/>
          </p:cNvPicPr>
          <p:nvPr/>
        </p:nvPicPr>
        <p:blipFill>
          <a:blip r:embed="rId4"/>
          <a:stretch>
            <a:fillRect/>
          </a:stretch>
        </p:blipFill>
        <p:spPr>
          <a:xfrm>
            <a:off x="4324350" y="5015747"/>
            <a:ext cx="4362450" cy="1171575"/>
          </a:xfrm>
          <a:prstGeom prst="rect">
            <a:avLst/>
          </a:prstGeom>
        </p:spPr>
      </p:pic>
    </p:spTree>
    <p:extLst>
      <p:ext uri="{BB962C8B-B14F-4D97-AF65-F5344CB8AC3E}">
        <p14:creationId xmlns:p14="http://schemas.microsoft.com/office/powerpoint/2010/main" val="35843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Create</a:t>
            </a:r>
            <a:r>
              <a:rPr lang="nl-BE" sz="2400" dirty="0"/>
              <a:t> a </a:t>
            </a:r>
            <a:r>
              <a:rPr lang="nl-BE" sz="2400" dirty="0" err="1"/>
              <a:t>RegisterModel</a:t>
            </a:r>
            <a:r>
              <a:rPr lang="nl-BE" sz="2400" dirty="0"/>
              <a:t> class (in a </a:t>
            </a:r>
            <a:r>
              <a:rPr lang="nl-BE" sz="2400" dirty="0" err="1"/>
              <a:t>Models</a:t>
            </a:r>
            <a:r>
              <a:rPr lang="nl-BE" sz="2400" dirty="0"/>
              <a:t> folder) </a:t>
            </a:r>
            <a:r>
              <a:rPr lang="nl-BE" sz="2400" dirty="0" err="1"/>
              <a:t>that</a:t>
            </a:r>
            <a:r>
              <a:rPr lang="nl-BE" sz="2400" dirty="0"/>
              <a:t> </a:t>
            </a:r>
            <a:r>
              <a:rPr lang="nl-BE" sz="2400" dirty="0" err="1"/>
              <a:t>will</a:t>
            </a:r>
            <a:r>
              <a:rPr lang="nl-BE" sz="2400" dirty="0"/>
              <a:t> </a:t>
            </a:r>
            <a:r>
              <a:rPr lang="nl-BE" sz="2400" dirty="0" err="1"/>
              <a:t>contain</a:t>
            </a:r>
            <a:r>
              <a:rPr lang="nl-BE" sz="2400" dirty="0"/>
              <a:t> </a:t>
            </a:r>
            <a:r>
              <a:rPr lang="nl-BE" sz="2400" dirty="0" err="1"/>
              <a:t>the</a:t>
            </a:r>
            <a:r>
              <a:rPr lang="nl-BE" sz="2400" dirty="0"/>
              <a:t> </a:t>
            </a:r>
            <a:r>
              <a:rPr lang="nl-BE" sz="2400" dirty="0" err="1"/>
              <a:t>posted</a:t>
            </a:r>
            <a:r>
              <a:rPr lang="nl-BE" sz="2400" dirty="0"/>
              <a:t> data </a:t>
            </a:r>
            <a:r>
              <a:rPr lang="nl-BE" sz="2400" dirty="0" err="1"/>
              <a:t>when</a:t>
            </a:r>
            <a:r>
              <a:rPr lang="nl-BE" sz="2400" dirty="0"/>
              <a:t> a users </a:t>
            </a:r>
            <a:r>
              <a:rPr lang="nl-BE" sz="2400" dirty="0" err="1"/>
              <a:t>fills</a:t>
            </a:r>
            <a:r>
              <a:rPr lang="nl-BE" sz="2400" dirty="0"/>
              <a:t> in a </a:t>
            </a:r>
            <a:r>
              <a:rPr lang="nl-BE" sz="2400" dirty="0" err="1"/>
              <a:t>registration</a:t>
            </a:r>
            <a:r>
              <a:rPr lang="nl-BE" sz="2400" dirty="0"/>
              <a:t> form</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26</a:t>
            </a:fld>
            <a:endParaRPr lang="nl-NL"/>
          </a:p>
        </p:txBody>
      </p:sp>
      <p:pic>
        <p:nvPicPr>
          <p:cNvPr id="6" name="Afbeelding 5">
            <a:extLst>
              <a:ext uri="{FF2B5EF4-FFF2-40B4-BE49-F238E27FC236}">
                <a16:creationId xmlns:a16="http://schemas.microsoft.com/office/drawing/2014/main" id="{62AAC08D-2304-4F05-B92E-C6A1BD1AC861}"/>
              </a:ext>
            </a:extLst>
          </p:cNvPr>
          <p:cNvPicPr>
            <a:picLocks noChangeAspect="1"/>
          </p:cNvPicPr>
          <p:nvPr/>
        </p:nvPicPr>
        <p:blipFill>
          <a:blip r:embed="rId3"/>
          <a:stretch>
            <a:fillRect/>
          </a:stretch>
        </p:blipFill>
        <p:spPr>
          <a:xfrm>
            <a:off x="2031623" y="2505027"/>
            <a:ext cx="4669393" cy="3100576"/>
          </a:xfrm>
          <a:prstGeom prst="rect">
            <a:avLst/>
          </a:prstGeom>
        </p:spPr>
      </p:pic>
    </p:spTree>
    <p:extLst>
      <p:ext uri="{BB962C8B-B14F-4D97-AF65-F5344CB8AC3E}">
        <p14:creationId xmlns:p14="http://schemas.microsoft.com/office/powerpoint/2010/main" val="8844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Add</a:t>
            </a:r>
            <a:r>
              <a:rPr lang="nl-BE" sz="2400" dirty="0"/>
              <a:t> a </a:t>
            </a:r>
            <a:r>
              <a:rPr lang="nl-BE" sz="2400" dirty="0" err="1"/>
              <a:t>registration</a:t>
            </a:r>
            <a:r>
              <a:rPr lang="nl-BE" sz="2400" dirty="0"/>
              <a:t> action</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27</a:t>
            </a:fld>
            <a:endParaRPr lang="nl-NL"/>
          </a:p>
        </p:txBody>
      </p:sp>
      <p:pic>
        <p:nvPicPr>
          <p:cNvPr id="5" name="Afbeelding 4">
            <a:extLst>
              <a:ext uri="{FF2B5EF4-FFF2-40B4-BE49-F238E27FC236}">
                <a16:creationId xmlns:a16="http://schemas.microsoft.com/office/drawing/2014/main" id="{E4C8A377-129A-41D4-B487-883D66630C4E}"/>
              </a:ext>
            </a:extLst>
          </p:cNvPr>
          <p:cNvPicPr>
            <a:picLocks noChangeAspect="1"/>
          </p:cNvPicPr>
          <p:nvPr/>
        </p:nvPicPr>
        <p:blipFill>
          <a:blip r:embed="rId3"/>
          <a:stretch>
            <a:fillRect/>
          </a:stretch>
        </p:blipFill>
        <p:spPr>
          <a:xfrm>
            <a:off x="179512" y="1628801"/>
            <a:ext cx="5585676" cy="5040560"/>
          </a:xfrm>
          <a:prstGeom prst="rect">
            <a:avLst/>
          </a:prstGeom>
        </p:spPr>
      </p:pic>
      <p:pic>
        <p:nvPicPr>
          <p:cNvPr id="7" name="Afbeelding 6">
            <a:extLst>
              <a:ext uri="{FF2B5EF4-FFF2-40B4-BE49-F238E27FC236}">
                <a16:creationId xmlns:a16="http://schemas.microsoft.com/office/drawing/2014/main" id="{F4C2AFF3-1A9E-4CCF-8EE4-0B05B542D390}"/>
              </a:ext>
            </a:extLst>
          </p:cNvPr>
          <p:cNvPicPr>
            <a:picLocks noChangeAspect="1"/>
          </p:cNvPicPr>
          <p:nvPr/>
        </p:nvPicPr>
        <p:blipFill>
          <a:blip r:embed="rId4"/>
          <a:stretch>
            <a:fillRect/>
          </a:stretch>
        </p:blipFill>
        <p:spPr>
          <a:xfrm>
            <a:off x="3813711" y="2319538"/>
            <a:ext cx="5075817" cy="1142999"/>
          </a:xfrm>
          <a:prstGeom prst="rect">
            <a:avLst/>
          </a:prstGeom>
        </p:spPr>
      </p:pic>
    </p:spTree>
    <p:extLst>
      <p:ext uri="{BB962C8B-B14F-4D97-AF65-F5344CB8AC3E}">
        <p14:creationId xmlns:p14="http://schemas.microsoft.com/office/powerpoint/2010/main" val="3942152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Invalid</a:t>
            </a:r>
            <a:r>
              <a:rPr lang="nl-BE" sz="2400" dirty="0"/>
              <a:t> </a:t>
            </a:r>
            <a:r>
              <a:rPr lang="nl-BE" sz="2400" dirty="0" err="1"/>
              <a:t>registration</a:t>
            </a:r>
            <a:r>
              <a:rPr lang="nl-BE" sz="2400" dirty="0"/>
              <a:t> </a:t>
            </a:r>
            <a:r>
              <a:rPr lang="nl-BE" sz="2400" dirty="0" err="1"/>
              <a:t>request</a:t>
            </a:r>
            <a:endParaRPr lang="nl-BE" sz="2400"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28</a:t>
            </a:fld>
            <a:endParaRPr lang="nl-NL"/>
          </a:p>
        </p:txBody>
      </p:sp>
      <p:pic>
        <p:nvPicPr>
          <p:cNvPr id="5" name="Afbeelding 4">
            <a:extLst>
              <a:ext uri="{FF2B5EF4-FFF2-40B4-BE49-F238E27FC236}">
                <a16:creationId xmlns:a16="http://schemas.microsoft.com/office/drawing/2014/main" id="{95B14530-CDCC-4618-BA12-47A70BB62631}"/>
              </a:ext>
            </a:extLst>
          </p:cNvPr>
          <p:cNvPicPr>
            <a:picLocks noChangeAspect="1"/>
          </p:cNvPicPr>
          <p:nvPr/>
        </p:nvPicPr>
        <p:blipFill>
          <a:blip r:embed="rId3"/>
          <a:stretch>
            <a:fillRect/>
          </a:stretch>
        </p:blipFill>
        <p:spPr>
          <a:xfrm>
            <a:off x="1782645" y="1690593"/>
            <a:ext cx="5578710" cy="4699417"/>
          </a:xfrm>
          <a:prstGeom prst="rect">
            <a:avLst/>
          </a:prstGeom>
        </p:spPr>
      </p:pic>
    </p:spTree>
    <p:extLst>
      <p:ext uri="{BB962C8B-B14F-4D97-AF65-F5344CB8AC3E}">
        <p14:creationId xmlns:p14="http://schemas.microsoft.com/office/powerpoint/2010/main" val="1712068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Valid</a:t>
            </a:r>
            <a:r>
              <a:rPr lang="nl-BE" sz="2400" dirty="0"/>
              <a:t> </a:t>
            </a:r>
            <a:r>
              <a:rPr lang="nl-BE" sz="2400" dirty="0" err="1"/>
              <a:t>registration</a:t>
            </a:r>
            <a:r>
              <a:rPr lang="nl-BE" sz="2400" dirty="0"/>
              <a:t> </a:t>
            </a:r>
            <a:r>
              <a:rPr lang="nl-BE" sz="2400" dirty="0" err="1"/>
              <a:t>request</a:t>
            </a:r>
            <a:endParaRPr lang="nl-BE" sz="2400"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29</a:t>
            </a:fld>
            <a:endParaRPr lang="nl-NL"/>
          </a:p>
        </p:txBody>
      </p:sp>
      <p:pic>
        <p:nvPicPr>
          <p:cNvPr id="7" name="Afbeelding 6">
            <a:extLst>
              <a:ext uri="{FF2B5EF4-FFF2-40B4-BE49-F238E27FC236}">
                <a16:creationId xmlns:a16="http://schemas.microsoft.com/office/drawing/2014/main" id="{5224CEEB-5453-48AC-B718-83EC0C1FECEC}"/>
              </a:ext>
            </a:extLst>
          </p:cNvPr>
          <p:cNvPicPr>
            <a:picLocks noChangeAspect="1"/>
          </p:cNvPicPr>
          <p:nvPr/>
        </p:nvPicPr>
        <p:blipFill>
          <a:blip r:embed="rId3"/>
          <a:stretch>
            <a:fillRect/>
          </a:stretch>
        </p:blipFill>
        <p:spPr>
          <a:xfrm>
            <a:off x="1289745" y="1854200"/>
            <a:ext cx="7191375" cy="4552950"/>
          </a:xfrm>
          <a:prstGeom prst="rect">
            <a:avLst/>
          </a:prstGeom>
        </p:spPr>
      </p:pic>
    </p:spTree>
    <p:extLst>
      <p:ext uri="{BB962C8B-B14F-4D97-AF65-F5344CB8AC3E}">
        <p14:creationId xmlns:p14="http://schemas.microsoft.com/office/powerpoint/2010/main" val="9424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Objectives</a:t>
            </a:r>
            <a:endParaRPr lang="nl-BE" dirty="0"/>
          </a:p>
        </p:txBody>
      </p:sp>
      <p:sp>
        <p:nvSpPr>
          <p:cNvPr id="3" name="Tijdelijke aanduiding voor inhoud 2"/>
          <p:cNvSpPr>
            <a:spLocks noGrp="1"/>
          </p:cNvSpPr>
          <p:nvPr>
            <p:ph idx="1"/>
          </p:nvPr>
        </p:nvSpPr>
        <p:spPr>
          <a:xfrm>
            <a:off x="539552" y="1383625"/>
            <a:ext cx="8229600" cy="4525963"/>
          </a:xfrm>
        </p:spPr>
        <p:txBody>
          <a:bodyPr>
            <a:normAutofit fontScale="92500" lnSpcReduction="20000"/>
          </a:bodyPr>
          <a:lstStyle/>
          <a:p>
            <a:r>
              <a:rPr lang="en-US" dirty="0"/>
              <a:t>Explain what a Web API is</a:t>
            </a:r>
          </a:p>
          <a:p>
            <a:r>
              <a:rPr lang="en-US" dirty="0"/>
              <a:t>Setup a Web API</a:t>
            </a:r>
          </a:p>
          <a:p>
            <a:r>
              <a:rPr lang="en-US" dirty="0"/>
              <a:t>Use the Postman tool to create http requests</a:t>
            </a:r>
          </a:p>
          <a:p>
            <a:r>
              <a:rPr lang="en-US" dirty="0"/>
              <a:t>Understand Bearer token authentication</a:t>
            </a:r>
          </a:p>
          <a:p>
            <a:r>
              <a:rPr lang="en-US" dirty="0"/>
              <a:t>Setup Identity (with EF)</a:t>
            </a:r>
          </a:p>
          <a:p>
            <a:r>
              <a:rPr lang="en-US" dirty="0"/>
              <a:t>Setup Bearer token authentication</a:t>
            </a:r>
          </a:p>
          <a:p>
            <a:r>
              <a:rPr lang="en-US" dirty="0"/>
              <a:t>Using Identity in an Authentication controller</a:t>
            </a:r>
          </a:p>
          <a:p>
            <a:r>
              <a:rPr lang="en-US" dirty="0"/>
              <a:t>Authorize http requests</a:t>
            </a:r>
          </a:p>
          <a:p>
            <a:r>
              <a:rPr lang="en-US" dirty="0"/>
              <a:t>Know about other authentication methods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a:t>
            </a:fld>
            <a:endParaRPr lang="nl-NL"/>
          </a:p>
        </p:txBody>
      </p:sp>
    </p:spTree>
    <p:extLst>
      <p:ext uri="{BB962C8B-B14F-4D97-AF65-F5344CB8AC3E}">
        <p14:creationId xmlns:p14="http://schemas.microsoft.com/office/powerpoint/2010/main" val="3123570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Add</a:t>
            </a:r>
            <a:r>
              <a:rPr lang="nl-BE" sz="2400" dirty="0"/>
              <a:t> </a:t>
            </a:r>
            <a:r>
              <a:rPr lang="nl-BE" sz="2400" dirty="0" err="1"/>
              <a:t>CreateToken</a:t>
            </a:r>
            <a:r>
              <a:rPr lang="nl-BE" sz="2400" dirty="0"/>
              <a:t> action -&gt; first </a:t>
            </a:r>
            <a:r>
              <a:rPr lang="nl-BE" sz="2400" dirty="0" err="1"/>
              <a:t>add</a:t>
            </a:r>
            <a:r>
              <a:rPr lang="nl-BE" sz="2400" dirty="0"/>
              <a:t> </a:t>
            </a:r>
            <a:r>
              <a:rPr lang="nl-BE" sz="2400" dirty="0" err="1"/>
              <a:t>some</a:t>
            </a:r>
            <a:r>
              <a:rPr lang="nl-BE" sz="2400" dirty="0"/>
              <a:t> </a:t>
            </a:r>
            <a:r>
              <a:rPr lang="nl-BE" sz="2400" dirty="0" err="1"/>
              <a:t>settings</a:t>
            </a:r>
            <a:r>
              <a:rPr lang="nl-BE" sz="2400" dirty="0"/>
              <a:t> </a:t>
            </a:r>
            <a:r>
              <a:rPr lang="nl-BE" sz="2400" dirty="0" err="1"/>
              <a:t>for</a:t>
            </a:r>
            <a:r>
              <a:rPr lang="nl-BE" sz="2400" dirty="0"/>
              <a:t> token </a:t>
            </a:r>
            <a:r>
              <a:rPr lang="nl-BE" sz="2400" dirty="0" err="1"/>
              <a:t>generation</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30</a:t>
            </a:fld>
            <a:endParaRPr lang="nl-NL"/>
          </a:p>
        </p:txBody>
      </p:sp>
      <p:pic>
        <p:nvPicPr>
          <p:cNvPr id="8" name="Afbeelding 7">
            <a:extLst>
              <a:ext uri="{FF2B5EF4-FFF2-40B4-BE49-F238E27FC236}">
                <a16:creationId xmlns:a16="http://schemas.microsoft.com/office/drawing/2014/main" id="{0CC4D7B4-F619-4F65-86F3-E260308E7DAA}"/>
              </a:ext>
            </a:extLst>
          </p:cNvPr>
          <p:cNvPicPr>
            <a:picLocks noChangeAspect="1"/>
          </p:cNvPicPr>
          <p:nvPr/>
        </p:nvPicPr>
        <p:blipFill>
          <a:blip r:embed="rId3"/>
          <a:stretch>
            <a:fillRect/>
          </a:stretch>
        </p:blipFill>
        <p:spPr>
          <a:xfrm>
            <a:off x="662880" y="2060848"/>
            <a:ext cx="3609975" cy="3114675"/>
          </a:xfrm>
          <a:prstGeom prst="rect">
            <a:avLst/>
          </a:prstGeom>
        </p:spPr>
      </p:pic>
      <p:pic>
        <p:nvPicPr>
          <p:cNvPr id="9" name="Afbeelding 8">
            <a:extLst>
              <a:ext uri="{FF2B5EF4-FFF2-40B4-BE49-F238E27FC236}">
                <a16:creationId xmlns:a16="http://schemas.microsoft.com/office/drawing/2014/main" id="{15C8ED93-C5FD-4932-AF58-F57ED811600F}"/>
              </a:ext>
            </a:extLst>
          </p:cNvPr>
          <p:cNvPicPr>
            <a:picLocks noChangeAspect="1"/>
          </p:cNvPicPr>
          <p:nvPr/>
        </p:nvPicPr>
        <p:blipFill>
          <a:blip r:embed="rId4"/>
          <a:stretch>
            <a:fillRect/>
          </a:stretch>
        </p:blipFill>
        <p:spPr>
          <a:xfrm>
            <a:off x="3653929" y="2204864"/>
            <a:ext cx="5238551" cy="1365095"/>
          </a:xfrm>
          <a:prstGeom prst="rect">
            <a:avLst/>
          </a:prstGeom>
        </p:spPr>
      </p:pic>
      <p:pic>
        <p:nvPicPr>
          <p:cNvPr id="10" name="Afbeelding 9">
            <a:extLst>
              <a:ext uri="{FF2B5EF4-FFF2-40B4-BE49-F238E27FC236}">
                <a16:creationId xmlns:a16="http://schemas.microsoft.com/office/drawing/2014/main" id="{198B1697-8E8F-4D60-8455-FFC85E480DAF}"/>
              </a:ext>
            </a:extLst>
          </p:cNvPr>
          <p:cNvPicPr>
            <a:picLocks noChangeAspect="1"/>
          </p:cNvPicPr>
          <p:nvPr/>
        </p:nvPicPr>
        <p:blipFill>
          <a:blip r:embed="rId5"/>
          <a:stretch>
            <a:fillRect/>
          </a:stretch>
        </p:blipFill>
        <p:spPr>
          <a:xfrm>
            <a:off x="4500612" y="4003838"/>
            <a:ext cx="4152900" cy="1476375"/>
          </a:xfrm>
          <a:prstGeom prst="rect">
            <a:avLst/>
          </a:prstGeom>
        </p:spPr>
      </p:pic>
      <p:pic>
        <p:nvPicPr>
          <p:cNvPr id="11" name="Afbeelding 10">
            <a:extLst>
              <a:ext uri="{FF2B5EF4-FFF2-40B4-BE49-F238E27FC236}">
                <a16:creationId xmlns:a16="http://schemas.microsoft.com/office/drawing/2014/main" id="{141C52E2-6D66-4F66-948B-C4607A4B2A21}"/>
              </a:ext>
            </a:extLst>
          </p:cNvPr>
          <p:cNvPicPr>
            <a:picLocks noChangeAspect="1"/>
          </p:cNvPicPr>
          <p:nvPr/>
        </p:nvPicPr>
        <p:blipFill>
          <a:blip r:embed="rId6"/>
          <a:stretch>
            <a:fillRect/>
          </a:stretch>
        </p:blipFill>
        <p:spPr>
          <a:xfrm>
            <a:off x="1538088" y="5629333"/>
            <a:ext cx="5419725" cy="428625"/>
          </a:xfrm>
          <a:prstGeom prst="rect">
            <a:avLst/>
          </a:prstGeom>
        </p:spPr>
      </p:pic>
    </p:spTree>
    <p:extLst>
      <p:ext uri="{BB962C8B-B14F-4D97-AF65-F5344CB8AC3E}">
        <p14:creationId xmlns:p14="http://schemas.microsoft.com/office/powerpoint/2010/main" val="3155498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5E00CD8D-4484-4A6C-A78D-491766A290A9}"/>
              </a:ext>
            </a:extLst>
          </p:cNvPr>
          <p:cNvPicPr>
            <a:picLocks noChangeAspect="1"/>
          </p:cNvPicPr>
          <p:nvPr/>
        </p:nvPicPr>
        <p:blipFill>
          <a:blip r:embed="rId3"/>
          <a:stretch>
            <a:fillRect/>
          </a:stretch>
        </p:blipFill>
        <p:spPr>
          <a:xfrm>
            <a:off x="5528906" y="1831792"/>
            <a:ext cx="2424652" cy="1530606"/>
          </a:xfrm>
          <a:prstGeom prst="rect">
            <a:avLst/>
          </a:prstGeom>
        </p:spPr>
      </p:pic>
      <p:sp>
        <p:nvSpPr>
          <p:cNvPr id="2" name="Titel 1"/>
          <p:cNvSpPr>
            <a:spLocks noGrp="1"/>
          </p:cNvSpPr>
          <p:nvPr>
            <p:ph type="title"/>
          </p:nvPr>
        </p:nvSpPr>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dirty="0" err="1"/>
              <a:t>Add</a:t>
            </a:r>
            <a:r>
              <a:rPr lang="nl-BE" dirty="0"/>
              <a:t> </a:t>
            </a:r>
            <a:r>
              <a:rPr lang="nl-BE" dirty="0" err="1"/>
              <a:t>CreateToken</a:t>
            </a:r>
            <a:r>
              <a:rPr lang="nl-BE" dirty="0"/>
              <a:t> action</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a:p>
        </p:txBody>
      </p:sp>
      <p:pic>
        <p:nvPicPr>
          <p:cNvPr id="6" name="Afbeelding 5">
            <a:extLst>
              <a:ext uri="{FF2B5EF4-FFF2-40B4-BE49-F238E27FC236}">
                <a16:creationId xmlns:a16="http://schemas.microsoft.com/office/drawing/2014/main" id="{36A2D620-92E9-4584-896E-2B11CCC8CB55}"/>
              </a:ext>
            </a:extLst>
          </p:cNvPr>
          <p:cNvPicPr>
            <a:picLocks noChangeAspect="1"/>
          </p:cNvPicPr>
          <p:nvPr/>
        </p:nvPicPr>
        <p:blipFill>
          <a:blip r:embed="rId4"/>
          <a:stretch>
            <a:fillRect/>
          </a:stretch>
        </p:blipFill>
        <p:spPr>
          <a:xfrm>
            <a:off x="179512" y="2155898"/>
            <a:ext cx="3095997" cy="1849166"/>
          </a:xfrm>
          <a:prstGeom prst="rect">
            <a:avLst/>
          </a:prstGeom>
        </p:spPr>
      </p:pic>
      <p:pic>
        <p:nvPicPr>
          <p:cNvPr id="5" name="Afbeelding 4">
            <a:extLst>
              <a:ext uri="{FF2B5EF4-FFF2-40B4-BE49-F238E27FC236}">
                <a16:creationId xmlns:a16="http://schemas.microsoft.com/office/drawing/2014/main" id="{BA050C92-7A23-4ED1-A34C-A74EF5FC67C7}"/>
              </a:ext>
            </a:extLst>
          </p:cNvPr>
          <p:cNvPicPr>
            <a:picLocks noChangeAspect="1"/>
          </p:cNvPicPr>
          <p:nvPr/>
        </p:nvPicPr>
        <p:blipFill>
          <a:blip r:embed="rId5"/>
          <a:stretch>
            <a:fillRect/>
          </a:stretch>
        </p:blipFill>
        <p:spPr>
          <a:xfrm>
            <a:off x="2093671" y="3429000"/>
            <a:ext cx="6870470" cy="2640389"/>
          </a:xfrm>
          <a:prstGeom prst="rect">
            <a:avLst/>
          </a:prstGeom>
        </p:spPr>
      </p:pic>
    </p:spTree>
    <p:extLst>
      <p:ext uri="{BB962C8B-B14F-4D97-AF65-F5344CB8AC3E}">
        <p14:creationId xmlns:p14="http://schemas.microsoft.com/office/powerpoint/2010/main" val="2463552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dirty="0" err="1"/>
              <a:t>Add</a:t>
            </a:r>
            <a:r>
              <a:rPr lang="nl-BE" dirty="0"/>
              <a:t> </a:t>
            </a:r>
            <a:r>
              <a:rPr lang="nl-BE" dirty="0" err="1"/>
              <a:t>CreateToken</a:t>
            </a:r>
            <a:r>
              <a:rPr lang="nl-BE" dirty="0"/>
              <a:t> action -&gt; Token </a:t>
            </a:r>
            <a:r>
              <a:rPr lang="nl-BE" dirty="0" err="1"/>
              <a:t>creation</a:t>
            </a:r>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pic>
        <p:nvPicPr>
          <p:cNvPr id="7" name="Afbeelding 6">
            <a:extLst>
              <a:ext uri="{FF2B5EF4-FFF2-40B4-BE49-F238E27FC236}">
                <a16:creationId xmlns:a16="http://schemas.microsoft.com/office/drawing/2014/main" id="{1C01E6B0-59B6-4B57-A823-1CC5627A8537}"/>
              </a:ext>
            </a:extLst>
          </p:cNvPr>
          <p:cNvPicPr>
            <a:picLocks noChangeAspect="1"/>
          </p:cNvPicPr>
          <p:nvPr/>
        </p:nvPicPr>
        <p:blipFill>
          <a:blip r:embed="rId3"/>
          <a:stretch>
            <a:fillRect/>
          </a:stretch>
        </p:blipFill>
        <p:spPr>
          <a:xfrm>
            <a:off x="1475656" y="1878137"/>
            <a:ext cx="6192688" cy="4660775"/>
          </a:xfrm>
          <a:prstGeom prst="rect">
            <a:avLst/>
          </a:prstGeom>
        </p:spPr>
      </p:pic>
    </p:spTree>
    <p:extLst>
      <p:ext uri="{BB962C8B-B14F-4D97-AF65-F5344CB8AC3E}">
        <p14:creationId xmlns:p14="http://schemas.microsoft.com/office/powerpoint/2010/main" val="3337095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Bad </a:t>
            </a:r>
            <a:r>
              <a:rPr lang="nl-BE" sz="2400" dirty="0" err="1"/>
              <a:t>request</a:t>
            </a:r>
            <a:endParaRPr lang="nl-BE" sz="2400" i="1" dirty="0"/>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33</a:t>
            </a:fld>
            <a:endParaRPr lang="nl-NL"/>
          </a:p>
        </p:txBody>
      </p:sp>
      <p:pic>
        <p:nvPicPr>
          <p:cNvPr id="6" name="Afbeelding 5">
            <a:extLst>
              <a:ext uri="{FF2B5EF4-FFF2-40B4-BE49-F238E27FC236}">
                <a16:creationId xmlns:a16="http://schemas.microsoft.com/office/drawing/2014/main" id="{75C7F568-ADDE-4400-9711-6A30CD5C3642}"/>
              </a:ext>
            </a:extLst>
          </p:cNvPr>
          <p:cNvPicPr>
            <a:picLocks noChangeAspect="1"/>
          </p:cNvPicPr>
          <p:nvPr/>
        </p:nvPicPr>
        <p:blipFill>
          <a:blip r:embed="rId3"/>
          <a:stretch>
            <a:fillRect/>
          </a:stretch>
        </p:blipFill>
        <p:spPr>
          <a:xfrm>
            <a:off x="1219372" y="1747416"/>
            <a:ext cx="6705256" cy="4608934"/>
          </a:xfrm>
          <a:prstGeom prst="rect">
            <a:avLst/>
          </a:prstGeom>
        </p:spPr>
      </p:pic>
    </p:spTree>
    <p:extLst>
      <p:ext uri="{BB962C8B-B14F-4D97-AF65-F5344CB8AC3E}">
        <p14:creationId xmlns:p14="http://schemas.microsoft.com/office/powerpoint/2010/main" val="177911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Wrong password</a:t>
            </a:r>
            <a:endParaRPr lang="nl-BE" sz="2400" i="1" dirty="0"/>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34</a:t>
            </a:fld>
            <a:endParaRPr lang="nl-NL"/>
          </a:p>
        </p:txBody>
      </p:sp>
      <p:pic>
        <p:nvPicPr>
          <p:cNvPr id="6" name="Afbeelding 5">
            <a:extLst>
              <a:ext uri="{FF2B5EF4-FFF2-40B4-BE49-F238E27FC236}">
                <a16:creationId xmlns:a16="http://schemas.microsoft.com/office/drawing/2014/main" id="{8BFD4092-5DE9-4868-AB8C-09D7C0C9A112}"/>
              </a:ext>
            </a:extLst>
          </p:cNvPr>
          <p:cNvPicPr>
            <a:picLocks noChangeAspect="1"/>
          </p:cNvPicPr>
          <p:nvPr/>
        </p:nvPicPr>
        <p:blipFill>
          <a:blip r:embed="rId3"/>
          <a:stretch>
            <a:fillRect/>
          </a:stretch>
        </p:blipFill>
        <p:spPr>
          <a:xfrm>
            <a:off x="993994" y="1745635"/>
            <a:ext cx="7156011" cy="4323754"/>
          </a:xfrm>
          <a:prstGeom prst="rect">
            <a:avLst/>
          </a:prstGeom>
        </p:spPr>
      </p:pic>
    </p:spTree>
    <p:extLst>
      <p:ext uri="{BB962C8B-B14F-4D97-AF65-F5344CB8AC3E}">
        <p14:creationId xmlns:p14="http://schemas.microsoft.com/office/powerpoint/2010/main" val="1103002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Valid</a:t>
            </a:r>
            <a:r>
              <a:rPr lang="nl-BE" sz="2400" dirty="0"/>
              <a:t> token </a:t>
            </a:r>
            <a:r>
              <a:rPr lang="nl-BE" sz="2400" dirty="0" err="1"/>
              <a:t>request</a:t>
            </a:r>
            <a:endParaRPr lang="nl-BE" sz="2400" i="1" dirty="0"/>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35</a:t>
            </a:fld>
            <a:endParaRPr lang="nl-NL"/>
          </a:p>
        </p:txBody>
      </p:sp>
      <p:pic>
        <p:nvPicPr>
          <p:cNvPr id="5" name="Afbeelding 4">
            <a:extLst>
              <a:ext uri="{FF2B5EF4-FFF2-40B4-BE49-F238E27FC236}">
                <a16:creationId xmlns:a16="http://schemas.microsoft.com/office/drawing/2014/main" id="{6796F4D7-4D9A-46A9-9E14-00639A43D25D}"/>
              </a:ext>
            </a:extLst>
          </p:cNvPr>
          <p:cNvPicPr>
            <a:picLocks noChangeAspect="1"/>
          </p:cNvPicPr>
          <p:nvPr/>
        </p:nvPicPr>
        <p:blipFill>
          <a:blip r:embed="rId3"/>
          <a:stretch>
            <a:fillRect/>
          </a:stretch>
        </p:blipFill>
        <p:spPr>
          <a:xfrm>
            <a:off x="1064681" y="1795045"/>
            <a:ext cx="7014638" cy="4183897"/>
          </a:xfrm>
          <a:prstGeom prst="rect">
            <a:avLst/>
          </a:prstGeom>
        </p:spPr>
      </p:pic>
    </p:spTree>
    <p:extLst>
      <p:ext uri="{BB962C8B-B14F-4D97-AF65-F5344CB8AC3E}">
        <p14:creationId xmlns:p14="http://schemas.microsoft.com/office/powerpoint/2010/main" val="1798045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missing?</a:t>
            </a:r>
          </a:p>
        </p:txBody>
      </p:sp>
      <p:sp>
        <p:nvSpPr>
          <p:cNvPr id="3" name="Tijdelijke aanduiding voor inhoud 2"/>
          <p:cNvSpPr>
            <a:spLocks noGrp="1"/>
          </p:cNvSpPr>
          <p:nvPr>
            <p:ph idx="1"/>
          </p:nvPr>
        </p:nvSpPr>
        <p:spPr>
          <a:xfrm>
            <a:off x="251520" y="1256465"/>
            <a:ext cx="8229600" cy="4525963"/>
          </a:xfrm>
        </p:spPr>
        <p:txBody>
          <a:bodyPr/>
          <a:lstStyle/>
          <a:p>
            <a:r>
              <a:rPr lang="nl-BE" dirty="0" err="1"/>
              <a:t>Confirm</a:t>
            </a:r>
            <a:r>
              <a:rPr lang="nl-BE" dirty="0"/>
              <a:t> email </a:t>
            </a:r>
            <a:r>
              <a:rPr lang="nl-BE" dirty="0" err="1"/>
              <a:t>mechanism</a:t>
            </a:r>
            <a:r>
              <a:rPr lang="nl-BE" dirty="0"/>
              <a:t> </a:t>
            </a:r>
            <a:r>
              <a:rPr lang="nl-BE" dirty="0" err="1"/>
              <a:t>after</a:t>
            </a:r>
            <a:r>
              <a:rPr lang="nl-BE" dirty="0"/>
              <a:t> </a:t>
            </a:r>
            <a:r>
              <a:rPr lang="nl-BE" dirty="0" err="1"/>
              <a:t>registration</a:t>
            </a:r>
            <a:endParaRPr lang="nl-BE" dirty="0"/>
          </a:p>
          <a:p>
            <a:r>
              <a:rPr lang="nl-BE" dirty="0" err="1"/>
              <a:t>Forgot</a:t>
            </a:r>
            <a:r>
              <a:rPr lang="nl-BE" dirty="0"/>
              <a:t> password </a:t>
            </a:r>
            <a:r>
              <a:rPr lang="nl-BE" dirty="0" err="1"/>
              <a:t>mechanism</a:t>
            </a:r>
            <a:endParaRPr lang="nl-BE" dirty="0"/>
          </a:p>
          <a:p>
            <a:r>
              <a:rPr lang="nl-BE" dirty="0" err="1"/>
              <a:t>Captcha</a:t>
            </a:r>
            <a:r>
              <a:rPr lang="nl-BE" dirty="0"/>
              <a:t> </a:t>
            </a:r>
            <a:r>
              <a:rPr lang="nl-BE" dirty="0" err="1"/>
              <a:t>validation</a:t>
            </a:r>
            <a:r>
              <a:rPr lang="nl-BE" dirty="0"/>
              <a:t> </a:t>
            </a:r>
            <a:r>
              <a:rPr lang="nl-BE" dirty="0" err="1"/>
              <a:t>for</a:t>
            </a:r>
            <a:r>
              <a:rPr lang="nl-BE" dirty="0"/>
              <a:t> </a:t>
            </a:r>
            <a:r>
              <a:rPr lang="nl-BE" dirty="0" err="1"/>
              <a:t>registration</a:t>
            </a:r>
            <a:r>
              <a:rPr lang="nl-BE" dirty="0"/>
              <a:t>, </a:t>
            </a:r>
            <a:r>
              <a:rPr lang="nl-BE" dirty="0" err="1"/>
              <a:t>forgot</a:t>
            </a:r>
            <a:r>
              <a:rPr lang="nl-BE" dirty="0"/>
              <a:t> password</a:t>
            </a:r>
          </a:p>
          <a:p>
            <a:pPr marL="0" indent="0">
              <a:buNone/>
            </a:pPr>
            <a:endParaRPr lang="nl-BE" dirty="0"/>
          </a:p>
          <a:p>
            <a:pPr marL="0" indent="0">
              <a:buNone/>
            </a:pPr>
            <a:r>
              <a:rPr lang="nl-BE" dirty="0"/>
              <a:t>=&gt; Identity </a:t>
            </a:r>
            <a:r>
              <a:rPr lang="nl-BE" dirty="0" err="1"/>
              <a:t>provides</a:t>
            </a:r>
            <a:r>
              <a:rPr lang="nl-BE" dirty="0"/>
              <a:t> </a:t>
            </a:r>
            <a:r>
              <a:rPr lang="nl-BE" dirty="0" err="1"/>
              <a:t>functionalities</a:t>
            </a:r>
            <a:r>
              <a:rPr lang="nl-BE" dirty="0"/>
              <a:t> </a:t>
            </a:r>
            <a:r>
              <a:rPr lang="nl-BE" dirty="0" err="1"/>
              <a:t>to</a:t>
            </a:r>
            <a:r>
              <a:rPr lang="nl-BE" dirty="0"/>
              <a:t> </a:t>
            </a:r>
            <a:r>
              <a:rPr lang="nl-BE" dirty="0" err="1"/>
              <a:t>implement</a:t>
            </a:r>
            <a:r>
              <a:rPr lang="nl-BE" dirty="0"/>
              <a:t> </a:t>
            </a:r>
            <a:r>
              <a:rPr lang="nl-BE" dirty="0" err="1"/>
              <a:t>this</a:t>
            </a:r>
            <a:r>
              <a:rPr lang="nl-BE" dirty="0"/>
              <a:t>… </a:t>
            </a:r>
            <a:r>
              <a:rPr lang="nl-BE" sz="2000" i="1" dirty="0"/>
              <a:t>(out of scope </a:t>
            </a:r>
            <a:r>
              <a:rPr lang="nl-BE" sz="2000" i="1" dirty="0" err="1"/>
              <a:t>for</a:t>
            </a:r>
            <a:r>
              <a:rPr lang="nl-BE" sz="2000" i="1" dirty="0"/>
              <a:t> </a:t>
            </a:r>
            <a:r>
              <a:rPr lang="nl-BE" sz="2000" i="1" dirty="0" err="1"/>
              <a:t>this</a:t>
            </a:r>
            <a:r>
              <a:rPr lang="nl-BE" sz="2000" i="1" dirty="0"/>
              <a:t> course)</a:t>
            </a:r>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36</a:t>
            </a:fld>
            <a:endParaRPr lang="nl-NL"/>
          </a:p>
        </p:txBody>
      </p:sp>
    </p:spTree>
    <p:extLst>
      <p:ext uri="{BB962C8B-B14F-4D97-AF65-F5344CB8AC3E}">
        <p14:creationId xmlns:p14="http://schemas.microsoft.com/office/powerpoint/2010/main" val="400381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SetUP</a:t>
            </a:r>
            <a:r>
              <a:rPr lang="nl-BE" dirty="0"/>
              <a:t> </a:t>
            </a:r>
            <a:r>
              <a:rPr lang="nl-BE" dirty="0" err="1"/>
              <a:t>Authentication</a:t>
            </a:r>
            <a:r>
              <a:rPr lang="nl-BE" dirty="0"/>
              <a:t> &amp; </a:t>
            </a:r>
            <a:r>
              <a:rPr lang="nl-BE" dirty="0" err="1"/>
              <a:t>Authorization</a:t>
            </a:r>
            <a:endParaRPr lang="nl-BE" dirty="0"/>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37</a:t>
            </a:fld>
            <a:endParaRPr lang="nl-NL"/>
          </a:p>
        </p:txBody>
      </p:sp>
    </p:spTree>
    <p:extLst>
      <p:ext uri="{BB962C8B-B14F-4D97-AF65-F5344CB8AC3E}">
        <p14:creationId xmlns:p14="http://schemas.microsoft.com/office/powerpoint/2010/main" val="2689147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Add</a:t>
            </a:r>
            <a:r>
              <a:rPr lang="nl-BE" dirty="0"/>
              <a:t> services</a:t>
            </a:r>
          </a:p>
        </p:txBody>
      </p:sp>
      <p:sp>
        <p:nvSpPr>
          <p:cNvPr id="3" name="Tijdelijke aanduiding voor inhoud 2"/>
          <p:cNvSpPr>
            <a:spLocks noGrp="1"/>
          </p:cNvSpPr>
          <p:nvPr>
            <p:ph idx="1"/>
          </p:nvPr>
        </p:nvSpPr>
        <p:spPr>
          <a:xfrm>
            <a:off x="251520" y="1256465"/>
            <a:ext cx="8229600" cy="4525963"/>
          </a:xfrm>
        </p:spPr>
        <p:txBody>
          <a:bodyPr/>
          <a:lstStyle/>
          <a:p>
            <a:r>
              <a:rPr lang="nl-BE" dirty="0" err="1"/>
              <a:t>StartUp.cs</a:t>
            </a:r>
            <a:r>
              <a:rPr lang="nl-BE" dirty="0"/>
              <a:t> -&gt; </a:t>
            </a:r>
            <a:r>
              <a:rPr lang="nl-BE" dirty="0" err="1"/>
              <a:t>add</a:t>
            </a:r>
            <a:r>
              <a:rPr lang="nl-BE" dirty="0"/>
              <a:t> </a:t>
            </a:r>
            <a:r>
              <a:rPr lang="nl-BE" dirty="0" err="1"/>
              <a:t>authentication</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38</a:t>
            </a:fld>
            <a:endParaRPr lang="nl-NL"/>
          </a:p>
        </p:txBody>
      </p:sp>
      <p:pic>
        <p:nvPicPr>
          <p:cNvPr id="6" name="Afbeelding 5">
            <a:extLst>
              <a:ext uri="{FF2B5EF4-FFF2-40B4-BE49-F238E27FC236}">
                <a16:creationId xmlns:a16="http://schemas.microsoft.com/office/drawing/2014/main" id="{57E641B7-A14E-4961-A176-CD70047A9B17}"/>
              </a:ext>
            </a:extLst>
          </p:cNvPr>
          <p:cNvPicPr>
            <a:picLocks noChangeAspect="1"/>
          </p:cNvPicPr>
          <p:nvPr/>
        </p:nvPicPr>
        <p:blipFill>
          <a:blip r:embed="rId3"/>
          <a:stretch>
            <a:fillRect/>
          </a:stretch>
        </p:blipFill>
        <p:spPr>
          <a:xfrm>
            <a:off x="757237" y="2137945"/>
            <a:ext cx="7629525" cy="2924175"/>
          </a:xfrm>
          <a:prstGeom prst="rect">
            <a:avLst/>
          </a:prstGeom>
        </p:spPr>
      </p:pic>
    </p:spTree>
    <p:extLst>
      <p:ext uri="{BB962C8B-B14F-4D97-AF65-F5344CB8AC3E}">
        <p14:creationId xmlns:p14="http://schemas.microsoft.com/office/powerpoint/2010/main" val="2571652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dirty="0" err="1"/>
              <a:t>Add</a:t>
            </a:r>
            <a:r>
              <a:rPr lang="nl-BE" dirty="0"/>
              <a:t> [</a:t>
            </a:r>
            <a:r>
              <a:rPr lang="nl-BE" dirty="0" err="1"/>
              <a:t>Authorize</a:t>
            </a:r>
            <a:r>
              <a:rPr lang="nl-BE" dirty="0"/>
              <a:t>] </a:t>
            </a:r>
            <a:r>
              <a:rPr lang="nl-BE" dirty="0" err="1"/>
              <a:t>attribute</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39</a:t>
            </a:fld>
            <a:endParaRPr lang="nl-NL"/>
          </a:p>
        </p:txBody>
      </p:sp>
      <p:pic>
        <p:nvPicPr>
          <p:cNvPr id="6" name="Afbeelding 5">
            <a:extLst>
              <a:ext uri="{FF2B5EF4-FFF2-40B4-BE49-F238E27FC236}">
                <a16:creationId xmlns:a16="http://schemas.microsoft.com/office/drawing/2014/main" id="{6BA7A67E-B835-45FE-A4FB-3E8F29704B0A}"/>
              </a:ext>
            </a:extLst>
          </p:cNvPr>
          <p:cNvPicPr>
            <a:picLocks noChangeAspect="1"/>
          </p:cNvPicPr>
          <p:nvPr/>
        </p:nvPicPr>
        <p:blipFill>
          <a:blip r:embed="rId3"/>
          <a:stretch>
            <a:fillRect/>
          </a:stretch>
        </p:blipFill>
        <p:spPr>
          <a:xfrm>
            <a:off x="1432620" y="1943935"/>
            <a:ext cx="5867400" cy="3657600"/>
          </a:xfrm>
          <a:prstGeom prst="rect">
            <a:avLst/>
          </a:prstGeom>
        </p:spPr>
      </p:pic>
    </p:spTree>
    <p:extLst>
      <p:ext uri="{BB962C8B-B14F-4D97-AF65-F5344CB8AC3E}">
        <p14:creationId xmlns:p14="http://schemas.microsoft.com/office/powerpoint/2010/main" val="70149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16632"/>
            <a:ext cx="8856984" cy="1143000"/>
          </a:xfrm>
        </p:spPr>
        <p:txBody>
          <a:bodyPr/>
          <a:lstStyle/>
          <a:p>
            <a:r>
              <a:rPr lang="nl-BE" dirty="0" err="1"/>
              <a:t>Prerequisites</a:t>
            </a:r>
            <a:r>
              <a:rPr lang="nl-BE" dirty="0"/>
              <a:t> </a:t>
            </a:r>
          </a:p>
        </p:txBody>
      </p:sp>
      <p:sp>
        <p:nvSpPr>
          <p:cNvPr id="3" name="Tijdelijke aanduiding voor inhoud 2"/>
          <p:cNvSpPr>
            <a:spLocks noGrp="1"/>
          </p:cNvSpPr>
          <p:nvPr>
            <p:ph idx="1"/>
          </p:nvPr>
        </p:nvSpPr>
        <p:spPr>
          <a:xfrm>
            <a:off x="683568" y="1484784"/>
            <a:ext cx="7776864" cy="3168352"/>
          </a:xfrm>
        </p:spPr>
        <p:txBody>
          <a:bodyPr/>
          <a:lstStyle/>
          <a:p>
            <a:r>
              <a:rPr lang="nl-BE" dirty="0"/>
              <a:t>Up-to-date </a:t>
            </a:r>
            <a:r>
              <a:rPr lang="nl-BE" dirty="0" err="1"/>
              <a:t>version</a:t>
            </a:r>
            <a:r>
              <a:rPr lang="nl-BE" dirty="0"/>
              <a:t> of Visual Studio 2017 Community:  </a:t>
            </a:r>
            <a:r>
              <a:rPr lang="nl-BE" dirty="0">
                <a:hlinkClick r:id="rId3"/>
              </a:rPr>
              <a:t>https://www.visualstudio.com/downloads</a:t>
            </a:r>
            <a:endParaRPr lang="nl-BE" dirty="0"/>
          </a:p>
          <a:p>
            <a:r>
              <a:rPr lang="nl-BE" dirty="0"/>
              <a:t>.NET </a:t>
            </a:r>
            <a:r>
              <a:rPr lang="nl-BE" dirty="0" err="1"/>
              <a:t>Core</a:t>
            </a:r>
            <a:r>
              <a:rPr lang="nl-BE" dirty="0"/>
              <a:t> 2.2 SDK: </a:t>
            </a:r>
            <a:r>
              <a:rPr lang="nl-BE" dirty="0">
                <a:hlinkClick r:id="rId4"/>
              </a:rPr>
              <a:t>https://dotnet.microsoft.com/download</a:t>
            </a:r>
            <a:r>
              <a:rPr lang="nl-BE" dirty="0"/>
              <a:t> </a:t>
            </a:r>
          </a:p>
          <a:p>
            <a:r>
              <a:rPr lang="nl-BE" dirty="0"/>
              <a:t>Postman: </a:t>
            </a:r>
            <a:r>
              <a:rPr lang="nl-BE" dirty="0">
                <a:hlinkClick r:id="rId5"/>
              </a:rPr>
              <a:t>https://www.getpostman.com</a:t>
            </a:r>
            <a:r>
              <a:rPr lang="nl-BE" dirty="0"/>
              <a:t> </a:t>
            </a:r>
          </a:p>
        </p:txBody>
      </p:sp>
    </p:spTree>
    <p:extLst>
      <p:ext uri="{BB962C8B-B14F-4D97-AF65-F5344CB8AC3E}">
        <p14:creationId xmlns:p14="http://schemas.microsoft.com/office/powerpoint/2010/main" val="347645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en-US" sz="2400" dirty="0"/>
              <a:t>Global filter to authenticate all incoming requests</a:t>
            </a:r>
          </a:p>
          <a:p>
            <a:endParaRPr lang="en-US" sz="2400" dirty="0"/>
          </a:p>
          <a:p>
            <a:endParaRPr lang="en-US" sz="2400" dirty="0"/>
          </a:p>
          <a:p>
            <a:endParaRPr lang="en-US" sz="2400" dirty="0"/>
          </a:p>
          <a:p>
            <a:endParaRPr lang="en-US" sz="2400" dirty="0"/>
          </a:p>
          <a:p>
            <a:r>
              <a:rPr lang="en-US" sz="2400" dirty="0"/>
              <a:t>There are different kinds of filters you can add to the pipeline. More info: </a:t>
            </a:r>
            <a:r>
              <a:rPr lang="en-US" sz="1600" dirty="0">
                <a:hlinkClick r:id="rId3"/>
              </a:rPr>
              <a:t>https://docs.microsoft.com/en-us/aspnet/core/mvc/controllers/filters</a:t>
            </a:r>
            <a:r>
              <a:rPr lang="en-US" sz="1600" dirty="0"/>
              <a:t> </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40</a:t>
            </a:fld>
            <a:endParaRPr lang="nl-NL"/>
          </a:p>
        </p:txBody>
      </p:sp>
      <p:pic>
        <p:nvPicPr>
          <p:cNvPr id="5" name="Afbeelding 4">
            <a:extLst>
              <a:ext uri="{FF2B5EF4-FFF2-40B4-BE49-F238E27FC236}">
                <a16:creationId xmlns:a16="http://schemas.microsoft.com/office/drawing/2014/main" id="{5A6E9B29-55F0-4E54-9D38-DD19FD6F35A1}"/>
              </a:ext>
            </a:extLst>
          </p:cNvPr>
          <p:cNvPicPr>
            <a:picLocks noChangeAspect="1"/>
          </p:cNvPicPr>
          <p:nvPr/>
        </p:nvPicPr>
        <p:blipFill>
          <a:blip r:embed="rId4"/>
          <a:stretch>
            <a:fillRect/>
          </a:stretch>
        </p:blipFill>
        <p:spPr>
          <a:xfrm>
            <a:off x="1023937" y="1698501"/>
            <a:ext cx="7096125" cy="1514475"/>
          </a:xfrm>
          <a:prstGeom prst="rect">
            <a:avLst/>
          </a:prstGeom>
        </p:spPr>
      </p:pic>
    </p:spTree>
    <p:extLst>
      <p:ext uri="{BB962C8B-B14F-4D97-AF65-F5344CB8AC3E}">
        <p14:creationId xmlns:p14="http://schemas.microsoft.com/office/powerpoint/2010/main" val="2498417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Authorization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en-US" sz="2400" dirty="0"/>
              <a:t>By inspecting the claims of the authenticated user you can make authorization decisions </a:t>
            </a:r>
            <a:r>
              <a:rPr lang="en-US" sz="1600" dirty="0"/>
              <a:t>(e.g. send a 401 if the user does not have the admin role) </a:t>
            </a:r>
          </a:p>
          <a:p>
            <a:r>
              <a:rPr lang="en-US" sz="2400" dirty="0"/>
              <a:t>Controller has a “User” property</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41</a:t>
            </a:fld>
            <a:endParaRPr lang="nl-NL"/>
          </a:p>
        </p:txBody>
      </p:sp>
      <p:pic>
        <p:nvPicPr>
          <p:cNvPr id="7" name="Afbeelding 6">
            <a:extLst>
              <a:ext uri="{FF2B5EF4-FFF2-40B4-BE49-F238E27FC236}">
                <a16:creationId xmlns:a16="http://schemas.microsoft.com/office/drawing/2014/main" id="{2F527927-1305-45CD-A5D5-599295A95B90}"/>
              </a:ext>
            </a:extLst>
          </p:cNvPr>
          <p:cNvPicPr>
            <a:picLocks noChangeAspect="1"/>
          </p:cNvPicPr>
          <p:nvPr/>
        </p:nvPicPr>
        <p:blipFill>
          <a:blip r:embed="rId3"/>
          <a:stretch>
            <a:fillRect/>
          </a:stretch>
        </p:blipFill>
        <p:spPr>
          <a:xfrm>
            <a:off x="2131157" y="4872755"/>
            <a:ext cx="4881686" cy="1710607"/>
          </a:xfrm>
          <a:prstGeom prst="rect">
            <a:avLst/>
          </a:prstGeom>
        </p:spPr>
      </p:pic>
      <p:pic>
        <p:nvPicPr>
          <p:cNvPr id="8" name="Afbeelding 7">
            <a:extLst>
              <a:ext uri="{FF2B5EF4-FFF2-40B4-BE49-F238E27FC236}">
                <a16:creationId xmlns:a16="http://schemas.microsoft.com/office/drawing/2014/main" id="{3AD58A38-3152-4667-BCF0-FB08FA4D4F93}"/>
              </a:ext>
            </a:extLst>
          </p:cNvPr>
          <p:cNvPicPr>
            <a:picLocks noChangeAspect="1"/>
          </p:cNvPicPr>
          <p:nvPr/>
        </p:nvPicPr>
        <p:blipFill>
          <a:blip r:embed="rId4"/>
          <a:stretch>
            <a:fillRect/>
          </a:stretch>
        </p:blipFill>
        <p:spPr>
          <a:xfrm>
            <a:off x="718245" y="2783999"/>
            <a:ext cx="7296150" cy="2143125"/>
          </a:xfrm>
          <a:prstGeom prst="rect">
            <a:avLst/>
          </a:prstGeom>
        </p:spPr>
      </p:pic>
    </p:spTree>
    <p:extLst>
      <p:ext uri="{BB962C8B-B14F-4D97-AF65-F5344CB8AC3E}">
        <p14:creationId xmlns:p14="http://schemas.microsoft.com/office/powerpoint/2010/main" val="4141642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values</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GetValues</a:t>
            </a:r>
            <a:r>
              <a:rPr lang="nl-BE" sz="2400" dirty="0"/>
              <a:t> </a:t>
            </a:r>
            <a:r>
              <a:rPr lang="nl-BE" sz="2400" dirty="0" err="1"/>
              <a:t>unauthorized</a:t>
            </a:r>
            <a:r>
              <a:rPr lang="nl-BE" sz="2400" dirty="0"/>
              <a:t> </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42</a:t>
            </a:fld>
            <a:endParaRPr lang="nl-NL"/>
          </a:p>
        </p:txBody>
      </p:sp>
      <p:pic>
        <p:nvPicPr>
          <p:cNvPr id="5" name="Afbeelding 4">
            <a:extLst>
              <a:ext uri="{FF2B5EF4-FFF2-40B4-BE49-F238E27FC236}">
                <a16:creationId xmlns:a16="http://schemas.microsoft.com/office/drawing/2014/main" id="{01B48796-5AF0-4A4F-B231-190B9A52E9D1}"/>
              </a:ext>
            </a:extLst>
          </p:cNvPr>
          <p:cNvPicPr>
            <a:picLocks noChangeAspect="1"/>
          </p:cNvPicPr>
          <p:nvPr/>
        </p:nvPicPr>
        <p:blipFill>
          <a:blip r:embed="rId3"/>
          <a:stretch>
            <a:fillRect/>
          </a:stretch>
        </p:blipFill>
        <p:spPr>
          <a:xfrm>
            <a:off x="880480" y="1857444"/>
            <a:ext cx="7383040" cy="3143112"/>
          </a:xfrm>
          <a:prstGeom prst="rect">
            <a:avLst/>
          </a:prstGeom>
        </p:spPr>
      </p:pic>
    </p:spTree>
    <p:extLst>
      <p:ext uri="{BB962C8B-B14F-4D97-AF65-F5344CB8AC3E}">
        <p14:creationId xmlns:p14="http://schemas.microsoft.com/office/powerpoint/2010/main" val="2611473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values</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GetValues</a:t>
            </a:r>
            <a:r>
              <a:rPr lang="nl-BE" sz="2400" dirty="0"/>
              <a:t> </a:t>
            </a:r>
            <a:r>
              <a:rPr lang="nl-BE" sz="2400" dirty="0" err="1"/>
              <a:t>with</a:t>
            </a:r>
            <a:r>
              <a:rPr lang="nl-BE" sz="2400" dirty="0"/>
              <a:t> </a:t>
            </a:r>
            <a:r>
              <a:rPr lang="nl-BE" sz="2400" dirty="0" err="1"/>
              <a:t>valid</a:t>
            </a:r>
            <a:r>
              <a:rPr lang="nl-BE" sz="2400" dirty="0"/>
              <a:t> </a:t>
            </a:r>
            <a:r>
              <a:rPr lang="nl-BE" sz="2400" dirty="0" err="1"/>
              <a:t>bearer</a:t>
            </a:r>
            <a:r>
              <a:rPr lang="nl-BE" sz="2400" dirty="0"/>
              <a:t> token </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43</a:t>
            </a:fld>
            <a:endParaRPr lang="nl-NL"/>
          </a:p>
        </p:txBody>
      </p:sp>
      <p:pic>
        <p:nvPicPr>
          <p:cNvPr id="6" name="Afbeelding 5">
            <a:extLst>
              <a:ext uri="{FF2B5EF4-FFF2-40B4-BE49-F238E27FC236}">
                <a16:creationId xmlns:a16="http://schemas.microsoft.com/office/drawing/2014/main" id="{5659C183-45EA-43B7-AD6A-8FF64E0617B8}"/>
              </a:ext>
            </a:extLst>
          </p:cNvPr>
          <p:cNvPicPr>
            <a:picLocks noChangeAspect="1"/>
          </p:cNvPicPr>
          <p:nvPr/>
        </p:nvPicPr>
        <p:blipFill>
          <a:blip r:embed="rId3"/>
          <a:stretch>
            <a:fillRect/>
          </a:stretch>
        </p:blipFill>
        <p:spPr>
          <a:xfrm>
            <a:off x="662880" y="1800951"/>
            <a:ext cx="7824167" cy="3981477"/>
          </a:xfrm>
          <a:prstGeom prst="rect">
            <a:avLst/>
          </a:prstGeom>
        </p:spPr>
      </p:pic>
    </p:spTree>
    <p:extLst>
      <p:ext uri="{BB962C8B-B14F-4D97-AF65-F5344CB8AC3E}">
        <p14:creationId xmlns:p14="http://schemas.microsoft.com/office/powerpoint/2010/main" val="3187652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value</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GetValue</a:t>
            </a:r>
            <a:r>
              <a:rPr lang="nl-BE" sz="2400" dirty="0"/>
              <a:t> </a:t>
            </a:r>
            <a:r>
              <a:rPr lang="nl-BE" sz="2400" dirty="0" err="1"/>
              <a:t>anonymous</a:t>
            </a:r>
            <a:endParaRPr lang="nl-BE" sz="24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44</a:t>
            </a:fld>
            <a:endParaRPr lang="nl-NL"/>
          </a:p>
        </p:txBody>
      </p:sp>
      <p:pic>
        <p:nvPicPr>
          <p:cNvPr id="5" name="Afbeelding 4">
            <a:extLst>
              <a:ext uri="{FF2B5EF4-FFF2-40B4-BE49-F238E27FC236}">
                <a16:creationId xmlns:a16="http://schemas.microsoft.com/office/drawing/2014/main" id="{BBCB8DA8-1C04-4822-BD64-DC83EAD71CD2}"/>
              </a:ext>
            </a:extLst>
          </p:cNvPr>
          <p:cNvPicPr>
            <a:picLocks noChangeAspect="1"/>
          </p:cNvPicPr>
          <p:nvPr/>
        </p:nvPicPr>
        <p:blipFill>
          <a:blip r:embed="rId3"/>
          <a:stretch>
            <a:fillRect/>
          </a:stretch>
        </p:blipFill>
        <p:spPr>
          <a:xfrm>
            <a:off x="549312" y="1772816"/>
            <a:ext cx="8045376" cy="3121820"/>
          </a:xfrm>
          <a:prstGeom prst="rect">
            <a:avLst/>
          </a:prstGeom>
        </p:spPr>
      </p:pic>
    </p:spTree>
    <p:extLst>
      <p:ext uri="{BB962C8B-B14F-4D97-AF65-F5344CB8AC3E}">
        <p14:creationId xmlns:p14="http://schemas.microsoft.com/office/powerpoint/2010/main" val="2620967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Ohter</a:t>
            </a:r>
            <a:r>
              <a:rPr lang="nl-BE" dirty="0"/>
              <a:t> </a:t>
            </a:r>
            <a:r>
              <a:rPr lang="nl-BE" dirty="0" err="1"/>
              <a:t>authentication</a:t>
            </a:r>
            <a:r>
              <a:rPr lang="nl-BE" dirty="0"/>
              <a:t> </a:t>
            </a:r>
            <a:r>
              <a:rPr lang="nl-BE" dirty="0" err="1"/>
              <a:t>Methods</a:t>
            </a:r>
            <a:endParaRPr lang="nl-BE" dirty="0"/>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45</a:t>
            </a:fld>
            <a:endParaRPr lang="nl-NL"/>
          </a:p>
        </p:txBody>
      </p:sp>
    </p:spTree>
    <p:extLst>
      <p:ext uri="{BB962C8B-B14F-4D97-AF65-F5344CB8AC3E}">
        <p14:creationId xmlns:p14="http://schemas.microsoft.com/office/powerpoint/2010/main" val="2757025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Other</a:t>
            </a:r>
            <a:r>
              <a:rPr lang="nl-BE" dirty="0"/>
              <a:t> </a:t>
            </a:r>
            <a:r>
              <a:rPr lang="nl-BE" dirty="0" err="1"/>
              <a:t>authentication</a:t>
            </a:r>
            <a:r>
              <a:rPr lang="nl-BE" dirty="0"/>
              <a:t> </a:t>
            </a:r>
            <a:r>
              <a:rPr lang="nl-BE" dirty="0" err="1"/>
              <a:t>methods</a:t>
            </a:r>
            <a:endParaRPr lang="nl-BE" dirty="0"/>
          </a:p>
        </p:txBody>
      </p:sp>
      <p:sp>
        <p:nvSpPr>
          <p:cNvPr id="3" name="Tijdelijke aanduiding voor inhoud 2"/>
          <p:cNvSpPr>
            <a:spLocks noGrp="1"/>
          </p:cNvSpPr>
          <p:nvPr>
            <p:ph idx="1"/>
          </p:nvPr>
        </p:nvSpPr>
        <p:spPr>
          <a:xfrm>
            <a:off x="457200" y="1417638"/>
            <a:ext cx="8229600" cy="4525963"/>
          </a:xfrm>
        </p:spPr>
        <p:txBody>
          <a:bodyPr>
            <a:normAutofit fontScale="92500" lnSpcReduction="20000"/>
          </a:bodyPr>
          <a:lstStyle/>
          <a:p>
            <a:r>
              <a:rPr lang="nl-BE" dirty="0"/>
              <a:t>Out of scope </a:t>
            </a:r>
            <a:r>
              <a:rPr lang="nl-BE" dirty="0" err="1"/>
              <a:t>for</a:t>
            </a:r>
            <a:r>
              <a:rPr lang="nl-BE" dirty="0"/>
              <a:t> </a:t>
            </a:r>
            <a:r>
              <a:rPr lang="nl-BE" dirty="0" err="1"/>
              <a:t>this</a:t>
            </a:r>
            <a:r>
              <a:rPr lang="nl-BE" dirty="0"/>
              <a:t> course:</a:t>
            </a:r>
          </a:p>
          <a:p>
            <a:pPr lvl="1"/>
            <a:r>
              <a:rPr lang="nl-BE" dirty="0"/>
              <a:t>Cookie </a:t>
            </a:r>
            <a:r>
              <a:rPr lang="nl-BE" dirty="0" err="1"/>
              <a:t>Authentication</a:t>
            </a:r>
            <a:endParaRPr lang="nl-BE" dirty="0"/>
          </a:p>
          <a:p>
            <a:pPr lvl="2"/>
            <a:r>
              <a:rPr lang="nl-BE" dirty="0">
                <a:hlinkClick r:id="rId3"/>
              </a:rPr>
              <a:t>https://docs.microsoft.com/en-us/aspnet/core/security/authentication/identity</a:t>
            </a:r>
            <a:r>
              <a:rPr lang="nl-BE" dirty="0"/>
              <a:t> </a:t>
            </a:r>
          </a:p>
          <a:p>
            <a:pPr lvl="2"/>
            <a:r>
              <a:rPr lang="nl-BE" dirty="0">
                <a:hlinkClick r:id="rId4"/>
              </a:rPr>
              <a:t>https://docs.microsoft.com/en-us/aspnet/core/security/authentication/cookie</a:t>
            </a:r>
            <a:r>
              <a:rPr lang="nl-BE" dirty="0"/>
              <a:t> </a:t>
            </a:r>
          </a:p>
          <a:p>
            <a:pPr lvl="1"/>
            <a:r>
              <a:rPr lang="nl-BE" dirty="0"/>
              <a:t>Windows </a:t>
            </a:r>
            <a:r>
              <a:rPr lang="nl-BE" dirty="0" err="1"/>
              <a:t>Authentication</a:t>
            </a:r>
            <a:endParaRPr lang="nl-BE" dirty="0"/>
          </a:p>
          <a:p>
            <a:pPr lvl="2"/>
            <a:r>
              <a:rPr lang="nl-BE" dirty="0">
                <a:hlinkClick r:id="rId5"/>
              </a:rPr>
              <a:t>https://docs.microsoft.com/en-us/aspnet/core/security/authentication/windowsauth</a:t>
            </a:r>
            <a:r>
              <a:rPr lang="nl-BE" dirty="0"/>
              <a:t> </a:t>
            </a:r>
          </a:p>
          <a:p>
            <a:pPr lvl="1"/>
            <a:r>
              <a:rPr lang="nl-BE" dirty="0" err="1"/>
              <a:t>OpenId</a:t>
            </a:r>
            <a:r>
              <a:rPr lang="nl-BE" dirty="0"/>
              <a:t> Connect</a:t>
            </a:r>
          </a:p>
          <a:p>
            <a:pPr lvl="2"/>
            <a:r>
              <a:rPr lang="nl-BE" dirty="0">
                <a:hlinkClick r:id="rId6"/>
              </a:rPr>
              <a:t>https://app.pluralsight.com/player?course=aspdotnet-core-fundamentals&amp;author=scott-allen&amp;name=aspdotnet-core-fundamentals-m7&amp;clip=2</a:t>
            </a:r>
            <a:r>
              <a:rPr lang="nl-BE" dirty="0"/>
              <a:t> </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46</a:t>
            </a:fld>
            <a:endParaRPr lang="nl-NL"/>
          </a:p>
        </p:txBody>
      </p:sp>
    </p:spTree>
    <p:extLst>
      <p:ext uri="{BB962C8B-B14F-4D97-AF65-F5344CB8AC3E}">
        <p14:creationId xmlns:p14="http://schemas.microsoft.com/office/powerpoint/2010/main" val="276275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a:t>
            </a:fld>
            <a:endParaRPr lang="nl-NL"/>
          </a:p>
        </p:txBody>
      </p:sp>
      <p:sp>
        <p:nvSpPr>
          <p:cNvPr id="5" name="Tijdelijke aanduiding voor inhoud 4"/>
          <p:cNvSpPr>
            <a:spLocks noGrp="1"/>
          </p:cNvSpPr>
          <p:nvPr>
            <p:ph idx="1"/>
          </p:nvPr>
        </p:nvSpPr>
        <p:spPr/>
        <p:txBody>
          <a:bodyPr/>
          <a:lstStyle/>
          <a:p>
            <a:r>
              <a:rPr lang="en-US" sz="2800" dirty="0"/>
              <a:t>Web application that exposes data services over HTTP. Preferably in a RESTful manner.</a:t>
            </a:r>
          </a:p>
        </p:txBody>
      </p:sp>
      <p:pic>
        <p:nvPicPr>
          <p:cNvPr id="1028" name="Picture 4" descr="Afbeeldingsresultaat voor web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093" y="2708920"/>
            <a:ext cx="5859813"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09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HTTP Web Services</a:t>
            </a:r>
          </a:p>
        </p:txBody>
      </p:sp>
      <p:sp>
        <p:nvSpPr>
          <p:cNvPr id="3" name="Tijdelijke aanduiding voor inhoud 2"/>
          <p:cNvSpPr>
            <a:spLocks noGrp="1"/>
          </p:cNvSpPr>
          <p:nvPr>
            <p:ph idx="1"/>
          </p:nvPr>
        </p:nvSpPr>
        <p:spPr/>
        <p:txBody>
          <a:bodyPr/>
          <a:lstStyle/>
          <a:p>
            <a:r>
              <a:rPr lang="nl-BE" dirty="0" err="1"/>
              <a:t>Allow</a:t>
            </a:r>
            <a:r>
              <a:rPr lang="nl-BE" dirty="0"/>
              <a:t> 2 ‘computers’ </a:t>
            </a:r>
            <a:r>
              <a:rPr lang="nl-BE" dirty="0" err="1"/>
              <a:t>to</a:t>
            </a:r>
            <a:r>
              <a:rPr lang="nl-BE" dirty="0"/>
              <a:t> </a:t>
            </a:r>
            <a:r>
              <a:rPr lang="nl-BE" dirty="0" err="1"/>
              <a:t>communicate</a:t>
            </a:r>
            <a:r>
              <a:rPr lang="nl-BE" dirty="0"/>
              <a:t> </a:t>
            </a:r>
            <a:r>
              <a:rPr lang="nl-BE" dirty="0" err="1"/>
              <a:t>and</a:t>
            </a:r>
            <a:r>
              <a:rPr lang="nl-BE" dirty="0"/>
              <a:t> exchange data</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a:t>
            </a:fld>
            <a:endParaRPr lang="nl-NL"/>
          </a:p>
        </p:txBody>
      </p:sp>
      <p:pic>
        <p:nvPicPr>
          <p:cNvPr id="5" name="Afbeelding 4"/>
          <p:cNvPicPr>
            <a:picLocks noChangeAspect="1"/>
          </p:cNvPicPr>
          <p:nvPr/>
        </p:nvPicPr>
        <p:blipFill>
          <a:blip r:embed="rId2"/>
          <a:stretch>
            <a:fillRect/>
          </a:stretch>
        </p:blipFill>
        <p:spPr>
          <a:xfrm>
            <a:off x="1619672" y="2643907"/>
            <a:ext cx="6788807" cy="3664818"/>
          </a:xfrm>
          <a:prstGeom prst="rect">
            <a:avLst/>
          </a:prstGeom>
        </p:spPr>
      </p:pic>
    </p:spTree>
    <p:extLst>
      <p:ext uri="{BB962C8B-B14F-4D97-AF65-F5344CB8AC3E}">
        <p14:creationId xmlns:p14="http://schemas.microsoft.com/office/powerpoint/2010/main" val="305747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HTTP Web Services</a:t>
            </a:r>
          </a:p>
        </p:txBody>
      </p:sp>
      <p:sp>
        <p:nvSpPr>
          <p:cNvPr id="3" name="Tijdelijke aanduiding voor inhoud 2"/>
          <p:cNvSpPr>
            <a:spLocks noGrp="1"/>
          </p:cNvSpPr>
          <p:nvPr>
            <p:ph idx="1"/>
          </p:nvPr>
        </p:nvSpPr>
        <p:spPr/>
        <p:txBody>
          <a:bodyPr>
            <a:normAutofit lnSpcReduction="10000"/>
          </a:bodyPr>
          <a:lstStyle/>
          <a:p>
            <a:r>
              <a:rPr lang="en-US" dirty="0"/>
              <a:t>HTTP messages</a:t>
            </a:r>
          </a:p>
          <a:p>
            <a:pPr lvl="1"/>
            <a:r>
              <a:rPr lang="en-US" dirty="0"/>
              <a:t>can be cached</a:t>
            </a:r>
          </a:p>
          <a:p>
            <a:pPr lvl="1"/>
            <a:r>
              <a:rPr lang="en-US" dirty="0"/>
              <a:t>can travel through a firewall</a:t>
            </a:r>
          </a:p>
          <a:p>
            <a:pPr lvl="1"/>
            <a:r>
              <a:rPr lang="en-US" dirty="0"/>
              <a:t>can be processed by processors of mobile devices</a:t>
            </a:r>
          </a:p>
          <a:p>
            <a:pPr lvl="1"/>
            <a:r>
              <a:rPr lang="en-US" dirty="0"/>
              <a:t>can be encrypted</a:t>
            </a:r>
          </a:p>
          <a:p>
            <a:pPr lvl="1"/>
            <a:r>
              <a:rPr lang="en-US" dirty="0"/>
              <a:t>are lightweight</a:t>
            </a:r>
          </a:p>
          <a:p>
            <a:r>
              <a:rPr lang="en-US" dirty="0"/>
              <a:t>Nearly every programming environment in the world offers some capability to send and receive HTTP messages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7</a:t>
            </a:fld>
            <a:endParaRPr lang="nl-NL"/>
          </a:p>
        </p:txBody>
      </p:sp>
    </p:spTree>
    <p:extLst>
      <p:ext uri="{BB962C8B-B14F-4D97-AF65-F5344CB8AC3E}">
        <p14:creationId xmlns:p14="http://schemas.microsoft.com/office/powerpoint/2010/main" val="327520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a:t>JSON</a:t>
            </a:r>
            <a:endParaRPr lang="nl-BE" dirty="0"/>
          </a:p>
        </p:txBody>
      </p:sp>
      <p:sp>
        <p:nvSpPr>
          <p:cNvPr id="3" name="Tijdelijke aanduiding voor inhoud 2"/>
          <p:cNvSpPr>
            <a:spLocks noGrp="1"/>
          </p:cNvSpPr>
          <p:nvPr>
            <p:ph idx="1"/>
          </p:nvPr>
        </p:nvSpPr>
        <p:spPr>
          <a:xfrm>
            <a:off x="179512" y="1268761"/>
            <a:ext cx="8507288" cy="1656184"/>
          </a:xfrm>
        </p:spPr>
        <p:txBody>
          <a:bodyPr/>
          <a:lstStyle/>
          <a:p>
            <a:r>
              <a:rPr lang="nl-BE"/>
              <a:t>JavaScript Object Notation</a:t>
            </a:r>
          </a:p>
          <a:p>
            <a:r>
              <a:rPr lang="nl-BE"/>
              <a:t>lightweight data-interchange format</a:t>
            </a:r>
          </a:p>
          <a:p>
            <a:r>
              <a:rPr lang="en-US"/>
              <a:t>easy for humans to read and write</a:t>
            </a:r>
          </a:p>
          <a:p>
            <a:r>
              <a:rPr lang="en-US"/>
              <a:t>easy for machines to parse and generate</a:t>
            </a:r>
            <a:r>
              <a:rPr lang="nl-BE"/>
              <a:t> </a:t>
            </a:r>
          </a:p>
          <a:p>
            <a:r>
              <a:rPr lang="nl-BE"/>
              <a:t>Example: </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8</a:t>
            </a:fld>
            <a:endParaRPr lang="nl-NL"/>
          </a:p>
        </p:txBody>
      </p:sp>
      <p:sp>
        <p:nvSpPr>
          <p:cNvPr id="7" name="Ezelsoor 6"/>
          <p:cNvSpPr/>
          <p:nvPr/>
        </p:nvSpPr>
        <p:spPr>
          <a:xfrm>
            <a:off x="2663788" y="3534962"/>
            <a:ext cx="3816424" cy="318023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"Name": "JSON", </a:t>
            </a:r>
          </a:p>
          <a:p>
            <a:r>
              <a:rPr lang="nl-BE" sz="1200" dirty="0">
                <a:latin typeface="Consolas" panose="020B0609020204030204" pitchFamily="49" charset="0"/>
                <a:cs typeface="Consolas" panose="020B0609020204030204" pitchFamily="49" charset="0"/>
              </a:rPr>
              <a:t>    "Type": "Data exchange format", </a:t>
            </a:r>
          </a:p>
          <a:p>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IsProgrammingLanguage</a:t>
            </a:r>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false</a:t>
            </a:r>
            <a:r>
              <a:rPr lang="nl-BE" sz="1200" dirty="0">
                <a:latin typeface="Consolas" panose="020B0609020204030204" pitchFamily="49" charset="0"/>
                <a:cs typeface="Consolas" panose="020B0609020204030204" pitchFamily="49" charset="0"/>
              </a:rPr>
              <a:t>,</a:t>
            </a:r>
          </a:p>
          <a:p>
            <a:r>
              <a:rPr lang="nl-BE" sz="1200" dirty="0">
                <a:latin typeface="Consolas" panose="020B0609020204030204" pitchFamily="49" charset="0"/>
                <a:cs typeface="Consolas" panose="020B0609020204030204" pitchFamily="49" charset="0"/>
              </a:rPr>
              <a:t>    "See </a:t>
            </a:r>
            <a:r>
              <a:rPr lang="nl-BE" sz="1200" dirty="0" err="1">
                <a:latin typeface="Consolas" panose="020B0609020204030204" pitchFamily="49" charset="0"/>
                <a:cs typeface="Consolas" panose="020B0609020204030204" pitchFamily="49" charset="0"/>
              </a:rPr>
              <a:t>also</a:t>
            </a:r>
            <a:r>
              <a:rPr lang="nl-BE" sz="1200" dirty="0">
                <a:latin typeface="Consolas" panose="020B0609020204030204" pitchFamily="49" charset="0"/>
                <a:cs typeface="Consolas" panose="020B0609020204030204" pitchFamily="49" charset="0"/>
              </a:rPr>
              <a:t>": [ "XML", "ASN.1" ]</a:t>
            </a:r>
          </a:p>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"Name": "</a:t>
            </a:r>
            <a:r>
              <a:rPr lang="nl-BE" sz="1200" dirty="0" err="1">
                <a:latin typeface="Consolas" panose="020B0609020204030204" pitchFamily="49" charset="0"/>
                <a:cs typeface="Consolas" panose="020B0609020204030204" pitchFamily="49" charset="0"/>
              </a:rPr>
              <a:t>JavaScript</a:t>
            </a:r>
            <a:r>
              <a:rPr lang="nl-BE" sz="1200" dirty="0">
                <a:latin typeface="Consolas" panose="020B0609020204030204" pitchFamily="49" charset="0"/>
                <a:cs typeface="Consolas" panose="020B0609020204030204" pitchFamily="49" charset="0"/>
              </a:rPr>
              <a:t>",</a:t>
            </a:r>
          </a:p>
          <a:p>
            <a:r>
              <a:rPr lang="nl-BE" sz="1200" dirty="0">
                <a:latin typeface="Consolas" panose="020B0609020204030204" pitchFamily="49" charset="0"/>
                <a:cs typeface="Consolas" panose="020B0609020204030204" pitchFamily="49" charset="0"/>
              </a:rPr>
              <a:t>    "Type": "Programmeertaal",</a:t>
            </a:r>
          </a:p>
          <a:p>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IsProgrammingLanguage</a:t>
            </a:r>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true</a:t>
            </a:r>
            <a:r>
              <a:rPr lang="nl-BE" sz="1200" dirty="0">
                <a:latin typeface="Consolas" panose="020B0609020204030204" pitchFamily="49" charset="0"/>
                <a:cs typeface="Consolas" panose="020B0609020204030204" pitchFamily="49" charset="0"/>
              </a:rPr>
              <a:t>,</a:t>
            </a:r>
          </a:p>
          <a:p>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Year</a:t>
            </a:r>
            <a:r>
              <a:rPr lang="nl-BE" sz="1200" dirty="0">
                <a:latin typeface="Consolas" panose="020B0609020204030204" pitchFamily="49" charset="0"/>
                <a:cs typeface="Consolas" panose="020B0609020204030204" pitchFamily="49" charset="0"/>
              </a:rPr>
              <a:t>": 1995</a:t>
            </a:r>
          </a:p>
          <a:p>
            <a:r>
              <a:rPr lang="nl-BE" sz="1200" dirty="0">
                <a:latin typeface="Consolas" panose="020B0609020204030204" pitchFamily="49" charset="0"/>
                <a:cs typeface="Consolas" panose="020B0609020204030204" pitchFamily="49" charset="0"/>
              </a:rPr>
              <a:t>  } </a:t>
            </a:r>
          </a:p>
          <a:p>
            <a:r>
              <a:rPr lang="nl-BE"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7902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Create</a:t>
            </a:r>
            <a:r>
              <a:rPr lang="nl-BE" dirty="0"/>
              <a:t> Web API </a:t>
            </a:r>
            <a:r>
              <a:rPr lang="nl-BE" dirty="0" err="1"/>
              <a:t>application</a:t>
            </a:r>
            <a:endParaRPr lang="nl-BE" dirty="0"/>
          </a:p>
        </p:txBody>
      </p:sp>
      <p:sp>
        <p:nvSpPr>
          <p:cNvPr id="3" name="Tijdelijke aanduiding voor inhoud 2"/>
          <p:cNvSpPr>
            <a:spLocks noGrp="1"/>
          </p:cNvSpPr>
          <p:nvPr>
            <p:ph idx="1"/>
          </p:nvPr>
        </p:nvSpPr>
        <p:spPr>
          <a:xfrm>
            <a:off x="323528" y="1268760"/>
            <a:ext cx="8229600" cy="4525963"/>
          </a:xfrm>
        </p:spPr>
        <p:txBody>
          <a:bodyPr/>
          <a:lstStyle/>
          <a:p>
            <a:r>
              <a:rPr lang="nl-BE" dirty="0" err="1"/>
              <a:t>Create</a:t>
            </a:r>
            <a:r>
              <a:rPr lang="nl-BE" dirty="0"/>
              <a:t> a new ASP.NET </a:t>
            </a:r>
            <a:r>
              <a:rPr lang="nl-BE" dirty="0" err="1"/>
              <a:t>Core</a:t>
            </a:r>
            <a:r>
              <a:rPr lang="nl-BE" dirty="0"/>
              <a:t> web </a:t>
            </a:r>
            <a:r>
              <a:rPr lang="nl-BE" dirty="0" err="1"/>
              <a:t>application</a:t>
            </a:r>
            <a:r>
              <a:rPr lang="nl-BE" dirty="0"/>
              <a:t> </a:t>
            </a:r>
            <a:r>
              <a:rPr lang="nl-BE" dirty="0" err="1"/>
              <a:t>named</a:t>
            </a:r>
            <a:r>
              <a:rPr lang="nl-BE" dirty="0"/>
              <a:t> “</a:t>
            </a:r>
            <a:r>
              <a:rPr lang="nl-BE" dirty="0" err="1"/>
              <a:t>SecureWebApiDemo</a:t>
            </a:r>
            <a:r>
              <a:rPr lang="nl-BE" dirty="0"/>
              <a:t>”.</a:t>
            </a:r>
          </a:p>
          <a:p>
            <a:r>
              <a:rPr lang="nl-BE" dirty="0" err="1"/>
              <a:t>Choose</a:t>
            </a:r>
            <a:r>
              <a:rPr lang="nl-BE" dirty="0"/>
              <a:t> </a:t>
            </a:r>
            <a:r>
              <a:rPr lang="nl-BE" dirty="0" err="1"/>
              <a:t>the</a:t>
            </a:r>
            <a:r>
              <a:rPr lang="nl-BE" dirty="0"/>
              <a:t> API template.</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pic>
        <p:nvPicPr>
          <p:cNvPr id="6" name="Afbeelding 5">
            <a:extLst>
              <a:ext uri="{FF2B5EF4-FFF2-40B4-BE49-F238E27FC236}">
                <a16:creationId xmlns:a16="http://schemas.microsoft.com/office/drawing/2014/main" id="{673CF587-5AD1-4CB3-8671-485C0C783503}"/>
              </a:ext>
            </a:extLst>
          </p:cNvPr>
          <p:cNvPicPr>
            <a:picLocks noChangeAspect="1"/>
          </p:cNvPicPr>
          <p:nvPr/>
        </p:nvPicPr>
        <p:blipFill>
          <a:blip r:embed="rId3"/>
          <a:stretch>
            <a:fillRect/>
          </a:stretch>
        </p:blipFill>
        <p:spPr>
          <a:xfrm>
            <a:off x="2204480" y="3068960"/>
            <a:ext cx="4735040" cy="3359398"/>
          </a:xfrm>
          <a:prstGeom prst="rect">
            <a:avLst/>
          </a:prstGeom>
        </p:spPr>
      </p:pic>
    </p:spTree>
    <p:extLst>
      <p:ext uri="{BB962C8B-B14F-4D97-AF65-F5344CB8AC3E}">
        <p14:creationId xmlns:p14="http://schemas.microsoft.com/office/powerpoint/2010/main" val="918803018"/>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0C2F86-AC9A-42A0-A9A2-4B4548BD6C8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299942E-5DC2-4108-A468-09FA796B1B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WE14_07-les-5a.pptx</Template>
  <TotalTime>34296</TotalTime>
  <Words>3869</Words>
  <Application>Microsoft Office PowerPoint</Application>
  <PresentationFormat>Diavoorstelling (4:3)</PresentationFormat>
  <Paragraphs>450</Paragraphs>
  <Slides>46</Slides>
  <Notes>42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46</vt:i4>
      </vt:variant>
    </vt:vector>
  </HeadingPairs>
  <TitlesOfParts>
    <vt:vector size="52" baseType="lpstr">
      <vt:lpstr>Arial</vt:lpstr>
      <vt:lpstr>Calibri</vt:lpstr>
      <vt:lpstr>Cambria</vt:lpstr>
      <vt:lpstr>Consolas</vt:lpstr>
      <vt:lpstr>Wingdings</vt:lpstr>
      <vt:lpstr>Presentatie</vt:lpstr>
      <vt:lpstr>ASP.NET Core MVC</vt:lpstr>
      <vt:lpstr>Securing a Web API</vt:lpstr>
      <vt:lpstr>Objectives</vt:lpstr>
      <vt:lpstr>Prerequisites </vt:lpstr>
      <vt:lpstr>What is a Web API?</vt:lpstr>
      <vt:lpstr>HTTP Web Services</vt:lpstr>
      <vt:lpstr>HTTP Web Services</vt:lpstr>
      <vt:lpstr>JSON</vt:lpstr>
      <vt:lpstr>Create Web API application</vt:lpstr>
      <vt:lpstr>Bearer token authentication</vt:lpstr>
      <vt:lpstr>Intro</vt:lpstr>
      <vt:lpstr>Flow</vt:lpstr>
      <vt:lpstr>JWT Bearer Token</vt:lpstr>
      <vt:lpstr>Claims based authorization</vt:lpstr>
      <vt:lpstr>Setup Identity</vt:lpstr>
      <vt:lpstr>Identity</vt:lpstr>
      <vt:lpstr>Data project</vt:lpstr>
      <vt:lpstr>Data project</vt:lpstr>
      <vt:lpstr>Data project</vt:lpstr>
      <vt:lpstr>Data project</vt:lpstr>
      <vt:lpstr>Data project</vt:lpstr>
      <vt:lpstr>Data project</vt:lpstr>
      <vt:lpstr>Api project</vt:lpstr>
      <vt:lpstr>Create an Authentication Controller</vt:lpstr>
      <vt:lpstr>AuthenticationController</vt:lpstr>
      <vt:lpstr>Registration</vt:lpstr>
      <vt:lpstr>Registration</vt:lpstr>
      <vt:lpstr>Registration</vt:lpstr>
      <vt:lpstr>Registration</vt:lpstr>
      <vt:lpstr>Request token</vt:lpstr>
      <vt:lpstr>Request token</vt:lpstr>
      <vt:lpstr>Request token</vt:lpstr>
      <vt:lpstr>Request token</vt:lpstr>
      <vt:lpstr>Request token</vt:lpstr>
      <vt:lpstr>Request token</vt:lpstr>
      <vt:lpstr>What is missing?</vt:lpstr>
      <vt:lpstr>SetUP Authentication &amp; Authorization</vt:lpstr>
      <vt:lpstr>Add services</vt:lpstr>
      <vt:lpstr>Authentication</vt:lpstr>
      <vt:lpstr>Authentication</vt:lpstr>
      <vt:lpstr>Authorization</vt:lpstr>
      <vt:lpstr>Get values</vt:lpstr>
      <vt:lpstr>Get values</vt:lpstr>
      <vt:lpstr>Get value</vt:lpstr>
      <vt:lpstr>Ohter authentication Methods</vt:lpstr>
      <vt:lpstr>Other authentication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Johan Cleuren</dc:creator>
  <cp:keywords>HTML5 CSS DOM JavaScript</cp:keywords>
  <cp:lastModifiedBy>Wesley Hendrikx</cp:lastModifiedBy>
  <cp:revision>1958</cp:revision>
  <cp:lastPrinted>2015-03-01T09:34:21Z</cp:lastPrinted>
  <dcterms:created xsi:type="dcterms:W3CDTF">2004-09-16T19:34:00Z</dcterms:created>
  <dcterms:modified xsi:type="dcterms:W3CDTF">2019-01-21T12:56:58Z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