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9" r:id="rId3"/>
    <p:sldId id="260" r:id="rId4"/>
    <p:sldId id="261" r:id="rId5"/>
    <p:sldId id="262" r:id="rId6"/>
    <p:sldId id="263" r:id="rId7"/>
    <p:sldId id="294" r:id="rId8"/>
    <p:sldId id="264" r:id="rId9"/>
    <p:sldId id="295" r:id="rId10"/>
    <p:sldId id="265" r:id="rId11"/>
    <p:sldId id="296" r:id="rId12"/>
    <p:sldId id="266" r:id="rId13"/>
    <p:sldId id="297" r:id="rId14"/>
    <p:sldId id="305" r:id="rId15"/>
    <p:sldId id="301" r:id="rId16"/>
    <p:sldId id="270" r:id="rId17"/>
    <p:sldId id="267" r:id="rId18"/>
    <p:sldId id="268" r:id="rId19"/>
    <p:sldId id="278" r:id="rId20"/>
    <p:sldId id="279" r:id="rId21"/>
    <p:sldId id="271" r:id="rId22"/>
    <p:sldId id="306" r:id="rId23"/>
    <p:sldId id="280" r:id="rId24"/>
    <p:sldId id="283" r:id="rId25"/>
    <p:sldId id="281" r:id="rId26"/>
    <p:sldId id="282" r:id="rId27"/>
    <p:sldId id="302" r:id="rId28"/>
    <p:sldId id="284" r:id="rId29"/>
    <p:sldId id="273" r:id="rId30"/>
    <p:sldId id="274" r:id="rId31"/>
    <p:sldId id="303" r:id="rId32"/>
    <p:sldId id="285" r:id="rId33"/>
    <p:sldId id="298" r:id="rId34"/>
    <p:sldId id="299" r:id="rId35"/>
    <p:sldId id="272" r:id="rId36"/>
    <p:sldId id="287" r:id="rId37"/>
    <p:sldId id="286" r:id="rId38"/>
    <p:sldId id="300" r:id="rId39"/>
    <p:sldId id="288" r:id="rId40"/>
    <p:sldId id="289" r:id="rId41"/>
    <p:sldId id="290" r:id="rId42"/>
    <p:sldId id="275" r:id="rId43"/>
    <p:sldId id="291" r:id="rId44"/>
    <p:sldId id="276" r:id="rId45"/>
    <p:sldId id="277" r:id="rId46"/>
    <p:sldId id="29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54131054131055E-2"/>
          <c:y val="1.45306596919500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Communicatiekracht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302-48C8-87F9-C589D0D21FA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302-48C8-87F9-C589D0D21FA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302-48C8-87F9-C589D0D21FA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302-48C8-87F9-C589D0D21FA4}"/>
              </c:ext>
            </c:extLst>
          </c:dPt>
          <c:dLbls>
            <c:dLbl>
              <c:idx val="0"/>
              <c:layout>
                <c:manualLayout>
                  <c:x val="-3.5668898759449938E-2"/>
                  <c:y val="0.1100556741654023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02-48C8-87F9-C589D0D21FA4}"/>
                </c:ext>
              </c:extLst>
            </c:dLbl>
            <c:dLbl>
              <c:idx val="1"/>
              <c:layout>
                <c:manualLayout>
                  <c:x val="-0.13113892814680217"/>
                  <c:y val="1.622216577766488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02-48C8-87F9-C589D0D21FA4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370489F-2F7E-4B96-BA12-41A022ECF210}" type="VALUE">
                      <a:rPr lang="en-US" sz="2800" b="1" smtClean="0"/>
                      <a:pPr>
                        <a:defRPr sz="28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[WAARDE]</a:t>
                    </a:fld>
                    <a:endParaRPr lang="nl-BE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302-48C8-87F9-C589D0D21F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3"/>
                <c:pt idx="0">
                  <c:v>pure woorden</c:v>
                </c:pt>
                <c:pt idx="1">
                  <c:v>manier van zeggen</c:v>
                </c:pt>
                <c:pt idx="2">
                  <c:v>lichaamstaal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02-48C8-87F9-C589D0D21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78309094376023514"/>
          <c:y val="0.12072667028216939"/>
          <c:w val="0.21690905623976489"/>
          <c:h val="0.82713778040168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E80BD-9070-4313-A066-60E0E2316C22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BD87C358-E7A2-4E08-ACB1-55AEF1F42B88}">
      <dgm:prSet phldrT="[Tekst]"/>
      <dgm:spPr/>
      <dgm:t>
        <a:bodyPr/>
        <a:lstStyle/>
        <a:p>
          <a:r>
            <a:rPr lang="nl-BE" dirty="0"/>
            <a:t>onbekwaam</a:t>
          </a:r>
        </a:p>
      </dgm:t>
    </dgm:pt>
    <dgm:pt modelId="{6B577D48-920C-4F9E-AB1D-5F03EDD07D48}" type="parTrans" cxnId="{926A6884-E25C-4EA9-AF9B-CC6CAFD56761}">
      <dgm:prSet/>
      <dgm:spPr/>
      <dgm:t>
        <a:bodyPr/>
        <a:lstStyle/>
        <a:p>
          <a:endParaRPr lang="nl-BE"/>
        </a:p>
      </dgm:t>
    </dgm:pt>
    <dgm:pt modelId="{883E6043-EB40-484A-ADF2-A3093F1DDB4A}" type="sibTrans" cxnId="{926A6884-E25C-4EA9-AF9B-CC6CAFD56761}">
      <dgm:prSet/>
      <dgm:spPr/>
      <dgm:t>
        <a:bodyPr/>
        <a:lstStyle/>
        <a:p>
          <a:endParaRPr lang="nl-BE"/>
        </a:p>
      </dgm:t>
    </dgm:pt>
    <dgm:pt modelId="{BF20D66C-0CB9-4A47-86B4-12E20924A776}">
      <dgm:prSet phldrT="[Tekst]"/>
      <dgm:spPr/>
      <dgm:t>
        <a:bodyPr/>
        <a:lstStyle/>
        <a:p>
          <a:r>
            <a:rPr lang="nl-BE" dirty="0"/>
            <a:t>ONBEWUST</a:t>
          </a:r>
        </a:p>
      </dgm:t>
    </dgm:pt>
    <dgm:pt modelId="{DC3C63B6-F67D-4738-B7CD-F4F44FD9B5A3}" type="parTrans" cxnId="{8E0B44DC-AFC5-47A3-B507-4B46A9FF9454}">
      <dgm:prSet/>
      <dgm:spPr/>
      <dgm:t>
        <a:bodyPr/>
        <a:lstStyle/>
        <a:p>
          <a:endParaRPr lang="nl-BE"/>
        </a:p>
      </dgm:t>
    </dgm:pt>
    <dgm:pt modelId="{02BC57DC-38B0-4CC5-BEBE-FBB659FBF6DA}" type="sibTrans" cxnId="{8E0B44DC-AFC5-47A3-B507-4B46A9FF9454}">
      <dgm:prSet/>
      <dgm:spPr/>
      <dgm:t>
        <a:bodyPr/>
        <a:lstStyle/>
        <a:p>
          <a:endParaRPr lang="nl-BE"/>
        </a:p>
      </dgm:t>
    </dgm:pt>
    <dgm:pt modelId="{EB99E955-1944-4D3B-AD26-CAD289C7E1D1}">
      <dgm:prSet phldrT="[Tekst]"/>
      <dgm:spPr/>
      <dgm:t>
        <a:bodyPr/>
        <a:lstStyle/>
        <a:p>
          <a:r>
            <a:rPr lang="nl-BE" dirty="0"/>
            <a:t>onbekwaam</a:t>
          </a:r>
        </a:p>
      </dgm:t>
    </dgm:pt>
    <dgm:pt modelId="{BBA69F05-F8B3-4F77-B8C1-B3164E62A291}" type="parTrans" cxnId="{236971E1-AD22-41BB-967E-DCF3D9CE0D33}">
      <dgm:prSet/>
      <dgm:spPr/>
      <dgm:t>
        <a:bodyPr/>
        <a:lstStyle/>
        <a:p>
          <a:endParaRPr lang="nl-BE"/>
        </a:p>
      </dgm:t>
    </dgm:pt>
    <dgm:pt modelId="{7C52AF3F-E628-4A31-9C64-F8CBDC94CDEB}" type="sibTrans" cxnId="{236971E1-AD22-41BB-967E-DCF3D9CE0D33}">
      <dgm:prSet/>
      <dgm:spPr/>
      <dgm:t>
        <a:bodyPr/>
        <a:lstStyle/>
        <a:p>
          <a:endParaRPr lang="nl-BE"/>
        </a:p>
      </dgm:t>
    </dgm:pt>
    <dgm:pt modelId="{F279474F-DA33-4C13-9894-6B449EA09C85}">
      <dgm:prSet phldrT="[Tekst]"/>
      <dgm:spPr/>
      <dgm:t>
        <a:bodyPr/>
        <a:lstStyle/>
        <a:p>
          <a:r>
            <a:rPr lang="nl-BE" dirty="0"/>
            <a:t>BEWUST</a:t>
          </a:r>
        </a:p>
      </dgm:t>
    </dgm:pt>
    <dgm:pt modelId="{D617E9A9-0DE5-4A15-9AAB-48D513FB6CB7}" type="parTrans" cxnId="{C6122F4A-345B-4D36-9FB4-60DB30E8F19A}">
      <dgm:prSet/>
      <dgm:spPr/>
      <dgm:t>
        <a:bodyPr/>
        <a:lstStyle/>
        <a:p>
          <a:endParaRPr lang="nl-BE"/>
        </a:p>
      </dgm:t>
    </dgm:pt>
    <dgm:pt modelId="{ACAC7008-AA35-4753-A2F0-7B0A90788E4C}" type="sibTrans" cxnId="{C6122F4A-345B-4D36-9FB4-60DB30E8F19A}">
      <dgm:prSet/>
      <dgm:spPr/>
      <dgm:t>
        <a:bodyPr/>
        <a:lstStyle/>
        <a:p>
          <a:endParaRPr lang="nl-BE"/>
        </a:p>
      </dgm:t>
    </dgm:pt>
    <dgm:pt modelId="{F70277AF-A429-44BB-9743-329CE2061668}">
      <dgm:prSet phldrT="[Tekst]"/>
      <dgm:spPr/>
      <dgm:t>
        <a:bodyPr/>
        <a:lstStyle/>
        <a:p>
          <a:r>
            <a:rPr lang="nl-BE" dirty="0"/>
            <a:t>bekwaam</a:t>
          </a:r>
        </a:p>
      </dgm:t>
    </dgm:pt>
    <dgm:pt modelId="{2752B98D-038E-453B-83F0-3D117D145B99}" type="parTrans" cxnId="{BF639A66-604B-430E-A2FC-360E4D39A4E0}">
      <dgm:prSet/>
      <dgm:spPr/>
      <dgm:t>
        <a:bodyPr/>
        <a:lstStyle/>
        <a:p>
          <a:endParaRPr lang="nl-BE"/>
        </a:p>
      </dgm:t>
    </dgm:pt>
    <dgm:pt modelId="{94BE5915-E692-4776-946E-B46280711E52}" type="sibTrans" cxnId="{BF639A66-604B-430E-A2FC-360E4D39A4E0}">
      <dgm:prSet/>
      <dgm:spPr/>
      <dgm:t>
        <a:bodyPr/>
        <a:lstStyle/>
        <a:p>
          <a:endParaRPr lang="nl-BE"/>
        </a:p>
      </dgm:t>
    </dgm:pt>
    <dgm:pt modelId="{2742E677-0967-44DA-B3AF-C03C61DE1F54}">
      <dgm:prSet phldrT="[Tekst]"/>
      <dgm:spPr/>
      <dgm:t>
        <a:bodyPr/>
        <a:lstStyle/>
        <a:p>
          <a:r>
            <a:rPr lang="nl-BE" dirty="0"/>
            <a:t>BEWUST</a:t>
          </a:r>
        </a:p>
      </dgm:t>
    </dgm:pt>
    <dgm:pt modelId="{2F0CB7AF-F98E-446C-B192-FACD00ABE44E}" type="parTrans" cxnId="{FE34A02F-2C41-4E08-BC7E-6469B8C87BF3}">
      <dgm:prSet/>
      <dgm:spPr/>
      <dgm:t>
        <a:bodyPr/>
        <a:lstStyle/>
        <a:p>
          <a:endParaRPr lang="nl-BE"/>
        </a:p>
      </dgm:t>
    </dgm:pt>
    <dgm:pt modelId="{24B826FA-94D1-403B-8E7A-02C55431853A}" type="sibTrans" cxnId="{FE34A02F-2C41-4E08-BC7E-6469B8C87BF3}">
      <dgm:prSet/>
      <dgm:spPr/>
      <dgm:t>
        <a:bodyPr/>
        <a:lstStyle/>
        <a:p>
          <a:endParaRPr lang="nl-BE"/>
        </a:p>
      </dgm:t>
    </dgm:pt>
    <dgm:pt modelId="{DD83AACA-2209-4268-AA61-5649E9842BEB}">
      <dgm:prSet phldrT="[Tekst]"/>
      <dgm:spPr/>
      <dgm:t>
        <a:bodyPr/>
        <a:lstStyle/>
        <a:p>
          <a:r>
            <a:rPr lang="nl-BE" dirty="0"/>
            <a:t>bekwaam </a:t>
          </a:r>
        </a:p>
      </dgm:t>
    </dgm:pt>
    <dgm:pt modelId="{3F55E3DE-7EE6-4C59-82E0-0AEC282605C6}" type="parTrans" cxnId="{509DE506-2904-4354-A990-B8A8807CE533}">
      <dgm:prSet/>
      <dgm:spPr/>
      <dgm:t>
        <a:bodyPr/>
        <a:lstStyle/>
        <a:p>
          <a:endParaRPr lang="nl-BE"/>
        </a:p>
      </dgm:t>
    </dgm:pt>
    <dgm:pt modelId="{C846E8D5-9857-4A5D-9746-99E51EF36F4D}" type="sibTrans" cxnId="{509DE506-2904-4354-A990-B8A8807CE533}">
      <dgm:prSet/>
      <dgm:spPr/>
      <dgm:t>
        <a:bodyPr/>
        <a:lstStyle/>
        <a:p>
          <a:endParaRPr lang="nl-BE"/>
        </a:p>
      </dgm:t>
    </dgm:pt>
    <dgm:pt modelId="{92E084EB-7B87-47CB-ACE4-F436830D5F2F}">
      <dgm:prSet phldrT="[Tekst]"/>
      <dgm:spPr/>
      <dgm:t>
        <a:bodyPr/>
        <a:lstStyle/>
        <a:p>
          <a:r>
            <a:rPr lang="nl-BE" dirty="0"/>
            <a:t>ONBEWUST</a:t>
          </a:r>
        </a:p>
      </dgm:t>
    </dgm:pt>
    <dgm:pt modelId="{BB0B7DBB-62EC-4486-9E2A-B60BFE479E77}" type="parTrans" cxnId="{44C41A4F-8EBE-431D-89F3-8B5FCEA99236}">
      <dgm:prSet/>
      <dgm:spPr/>
      <dgm:t>
        <a:bodyPr/>
        <a:lstStyle/>
        <a:p>
          <a:endParaRPr lang="nl-BE"/>
        </a:p>
      </dgm:t>
    </dgm:pt>
    <dgm:pt modelId="{146CB606-2FF9-41EA-93B4-6F9F0EAD88DB}" type="sibTrans" cxnId="{44C41A4F-8EBE-431D-89F3-8B5FCEA99236}">
      <dgm:prSet/>
      <dgm:spPr/>
      <dgm:t>
        <a:bodyPr/>
        <a:lstStyle/>
        <a:p>
          <a:endParaRPr lang="nl-BE"/>
        </a:p>
      </dgm:t>
    </dgm:pt>
    <dgm:pt modelId="{4AAE6B22-D1B4-4F29-B5B5-62E2A057B314}">
      <dgm:prSet phldrT="[Tekst]"/>
      <dgm:spPr/>
      <dgm:t>
        <a:bodyPr/>
        <a:lstStyle/>
        <a:p>
          <a:endParaRPr lang="nl-BE" dirty="0"/>
        </a:p>
      </dgm:t>
    </dgm:pt>
    <dgm:pt modelId="{0A24A0C9-54D1-4E59-A3BD-CA61911F724B}" type="parTrans" cxnId="{3305A52F-AC71-4937-A5FA-BBE2D1362E37}">
      <dgm:prSet/>
      <dgm:spPr/>
      <dgm:t>
        <a:bodyPr/>
        <a:lstStyle/>
        <a:p>
          <a:endParaRPr lang="nl-BE"/>
        </a:p>
      </dgm:t>
    </dgm:pt>
    <dgm:pt modelId="{CF1660FC-A5CC-43D1-8E4C-32B4F9C4FA13}" type="sibTrans" cxnId="{3305A52F-AC71-4937-A5FA-BBE2D1362E37}">
      <dgm:prSet/>
      <dgm:spPr/>
      <dgm:t>
        <a:bodyPr/>
        <a:lstStyle/>
        <a:p>
          <a:endParaRPr lang="nl-BE"/>
        </a:p>
      </dgm:t>
    </dgm:pt>
    <dgm:pt modelId="{1F33CA4E-BD81-49B5-A697-3562CE9202FA}">
      <dgm:prSet phldrT="[Tekst]"/>
      <dgm:spPr/>
      <dgm:t>
        <a:bodyPr/>
        <a:lstStyle/>
        <a:p>
          <a:endParaRPr lang="nl-BE" dirty="0"/>
        </a:p>
      </dgm:t>
    </dgm:pt>
    <dgm:pt modelId="{40163F10-F94B-4F16-8D3B-AFBACC8395B0}" type="parTrans" cxnId="{8C52EED6-97C9-4516-B3C3-B22966CFA2FC}">
      <dgm:prSet/>
      <dgm:spPr/>
      <dgm:t>
        <a:bodyPr/>
        <a:lstStyle/>
        <a:p>
          <a:endParaRPr lang="nl-BE"/>
        </a:p>
      </dgm:t>
    </dgm:pt>
    <dgm:pt modelId="{A54DCE68-F216-4827-92BD-E28DA05A4162}" type="sibTrans" cxnId="{8C52EED6-97C9-4516-B3C3-B22966CFA2FC}">
      <dgm:prSet/>
      <dgm:spPr/>
      <dgm:t>
        <a:bodyPr/>
        <a:lstStyle/>
        <a:p>
          <a:endParaRPr lang="nl-BE"/>
        </a:p>
      </dgm:t>
    </dgm:pt>
    <dgm:pt modelId="{FB88F517-009C-4376-BA5B-6F18AAB1FECA}" type="pres">
      <dgm:prSet presAssocID="{162E80BD-9070-4313-A066-60E0E2316C2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CF42E00-0B39-4119-932B-9BC4E3E7173E}" type="pres">
      <dgm:prSet presAssocID="{162E80BD-9070-4313-A066-60E0E2316C22}" presName="children" presStyleCnt="0"/>
      <dgm:spPr/>
    </dgm:pt>
    <dgm:pt modelId="{1BC493EC-BB19-47BD-8873-129556481268}" type="pres">
      <dgm:prSet presAssocID="{162E80BD-9070-4313-A066-60E0E2316C22}" presName="child1group" presStyleCnt="0"/>
      <dgm:spPr/>
    </dgm:pt>
    <dgm:pt modelId="{F6394AAD-78CC-4BE5-9C2B-164102C18560}" type="pres">
      <dgm:prSet presAssocID="{162E80BD-9070-4313-A066-60E0E2316C22}" presName="child1" presStyleLbl="bgAcc1" presStyleIdx="0" presStyleCnt="4" custScaleY="78779"/>
      <dgm:spPr/>
    </dgm:pt>
    <dgm:pt modelId="{0FA7C969-27A3-4300-9D3A-66C4D71234C8}" type="pres">
      <dgm:prSet presAssocID="{162E80BD-9070-4313-A066-60E0E2316C22}" presName="child1Text" presStyleLbl="bgAcc1" presStyleIdx="0" presStyleCnt="4">
        <dgm:presLayoutVars>
          <dgm:bulletEnabled val="1"/>
        </dgm:presLayoutVars>
      </dgm:prSet>
      <dgm:spPr/>
    </dgm:pt>
    <dgm:pt modelId="{3E284E0D-ECDA-46D7-8594-798364C36202}" type="pres">
      <dgm:prSet presAssocID="{162E80BD-9070-4313-A066-60E0E2316C22}" presName="child2group" presStyleCnt="0"/>
      <dgm:spPr/>
    </dgm:pt>
    <dgm:pt modelId="{25FC964C-A9CD-4374-AFE0-57A262472E40}" type="pres">
      <dgm:prSet presAssocID="{162E80BD-9070-4313-A066-60E0E2316C22}" presName="child2" presStyleLbl="bgAcc1" presStyleIdx="1" presStyleCnt="4"/>
      <dgm:spPr/>
    </dgm:pt>
    <dgm:pt modelId="{7C8BC4BE-0089-4701-8500-BEB786D22647}" type="pres">
      <dgm:prSet presAssocID="{162E80BD-9070-4313-A066-60E0E2316C22}" presName="child2Text" presStyleLbl="bgAcc1" presStyleIdx="1" presStyleCnt="4">
        <dgm:presLayoutVars>
          <dgm:bulletEnabled val="1"/>
        </dgm:presLayoutVars>
      </dgm:prSet>
      <dgm:spPr/>
    </dgm:pt>
    <dgm:pt modelId="{8816FEB0-3DA2-4189-8D89-9B9A52067F54}" type="pres">
      <dgm:prSet presAssocID="{162E80BD-9070-4313-A066-60E0E2316C22}" presName="child3group" presStyleCnt="0"/>
      <dgm:spPr/>
    </dgm:pt>
    <dgm:pt modelId="{7F564966-9EBA-41E7-8185-485B3467C22E}" type="pres">
      <dgm:prSet presAssocID="{162E80BD-9070-4313-A066-60E0E2316C22}" presName="child3" presStyleLbl="bgAcc1" presStyleIdx="2" presStyleCnt="4"/>
      <dgm:spPr/>
    </dgm:pt>
    <dgm:pt modelId="{028EEC4B-E1DC-4868-9FA9-8D864FC8FCF8}" type="pres">
      <dgm:prSet presAssocID="{162E80BD-9070-4313-A066-60E0E2316C22}" presName="child3Text" presStyleLbl="bgAcc1" presStyleIdx="2" presStyleCnt="4">
        <dgm:presLayoutVars>
          <dgm:bulletEnabled val="1"/>
        </dgm:presLayoutVars>
      </dgm:prSet>
      <dgm:spPr/>
    </dgm:pt>
    <dgm:pt modelId="{06792F11-3EEC-41A9-9DBC-F0AFBCD3C991}" type="pres">
      <dgm:prSet presAssocID="{162E80BD-9070-4313-A066-60E0E2316C22}" presName="child4group" presStyleCnt="0"/>
      <dgm:spPr/>
    </dgm:pt>
    <dgm:pt modelId="{EDE20903-E4D7-424A-A2DC-DC764684BE64}" type="pres">
      <dgm:prSet presAssocID="{162E80BD-9070-4313-A066-60E0E2316C22}" presName="child4" presStyleLbl="bgAcc1" presStyleIdx="3" presStyleCnt="4"/>
      <dgm:spPr/>
    </dgm:pt>
    <dgm:pt modelId="{E676DD7F-DB2A-4B9D-8D68-A572C5D3DBBB}" type="pres">
      <dgm:prSet presAssocID="{162E80BD-9070-4313-A066-60E0E2316C22}" presName="child4Text" presStyleLbl="bgAcc1" presStyleIdx="3" presStyleCnt="4">
        <dgm:presLayoutVars>
          <dgm:bulletEnabled val="1"/>
        </dgm:presLayoutVars>
      </dgm:prSet>
      <dgm:spPr/>
    </dgm:pt>
    <dgm:pt modelId="{97651E3F-9811-4BFC-BA97-2967894D64E9}" type="pres">
      <dgm:prSet presAssocID="{162E80BD-9070-4313-A066-60E0E2316C22}" presName="childPlaceholder" presStyleCnt="0"/>
      <dgm:spPr/>
    </dgm:pt>
    <dgm:pt modelId="{6C2F6701-2439-4180-986A-180302E7F32B}" type="pres">
      <dgm:prSet presAssocID="{162E80BD-9070-4313-A066-60E0E2316C22}" presName="circle" presStyleCnt="0"/>
      <dgm:spPr/>
    </dgm:pt>
    <dgm:pt modelId="{54651F7E-5164-4D06-B504-806153BD1758}" type="pres">
      <dgm:prSet presAssocID="{162E80BD-9070-4313-A066-60E0E2316C2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EAE3FB7-E04C-4D52-BA07-589AC56BB184}" type="pres">
      <dgm:prSet presAssocID="{162E80BD-9070-4313-A066-60E0E2316C2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557E00F-77DF-487A-8C5A-0D0F237D1F84}" type="pres">
      <dgm:prSet presAssocID="{162E80BD-9070-4313-A066-60E0E2316C2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C4081C7-7541-46B5-AFDF-749BAD18848B}" type="pres">
      <dgm:prSet presAssocID="{162E80BD-9070-4313-A066-60E0E2316C2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36BD9F8-4EFA-4A2E-9BAB-6A5E90E76AFA}" type="pres">
      <dgm:prSet presAssocID="{162E80BD-9070-4313-A066-60E0E2316C22}" presName="quadrantPlaceholder" presStyleCnt="0"/>
      <dgm:spPr/>
    </dgm:pt>
    <dgm:pt modelId="{0212000B-58BA-4E61-92C7-89F4C18202F5}" type="pres">
      <dgm:prSet presAssocID="{162E80BD-9070-4313-A066-60E0E2316C22}" presName="center1" presStyleLbl="fgShp" presStyleIdx="0" presStyleCnt="2" custScaleX="218192" custScaleY="265518" custLinFactY="-109055" custLinFactNeighborX="-1937" custLinFactNeighborY="-200000"/>
      <dgm:spPr/>
    </dgm:pt>
    <dgm:pt modelId="{5E9DC2FC-DFE4-4FC7-B443-59E639ED8AE6}" type="pres">
      <dgm:prSet presAssocID="{162E80BD-9070-4313-A066-60E0E2316C22}" presName="center2" presStyleLbl="fgShp" presStyleIdx="1" presStyleCnt="2" custAng="195491" custScaleX="197164" custScaleY="224205" custLinFactY="116311" custLinFactNeighborY="200000"/>
      <dgm:spPr/>
    </dgm:pt>
  </dgm:ptLst>
  <dgm:cxnLst>
    <dgm:cxn modelId="{509DE506-2904-4354-A990-B8A8807CE533}" srcId="{162E80BD-9070-4313-A066-60E0E2316C22}" destId="{DD83AACA-2209-4268-AA61-5649E9842BEB}" srcOrd="3" destOrd="0" parTransId="{3F55E3DE-7EE6-4C59-82E0-0AEC282605C6}" sibTransId="{C846E8D5-9857-4A5D-9746-99E51EF36F4D}"/>
    <dgm:cxn modelId="{0921D42A-82B9-4F1D-8174-0E6A2BEBA80A}" type="presOf" srcId="{EB99E955-1944-4D3B-AD26-CAD289C7E1D1}" destId="{1EAE3FB7-E04C-4D52-BA07-589AC56BB184}" srcOrd="0" destOrd="0" presId="urn:microsoft.com/office/officeart/2005/8/layout/cycle4"/>
    <dgm:cxn modelId="{FE34A02F-2C41-4E08-BC7E-6469B8C87BF3}" srcId="{F70277AF-A429-44BB-9743-329CE2061668}" destId="{2742E677-0967-44DA-B3AF-C03C61DE1F54}" srcOrd="1" destOrd="0" parTransId="{2F0CB7AF-F98E-446C-B192-FACD00ABE44E}" sibTransId="{24B826FA-94D1-403B-8E7A-02C55431853A}"/>
    <dgm:cxn modelId="{3305A52F-AC71-4937-A5FA-BBE2D1362E37}" srcId="{DD83AACA-2209-4268-AA61-5649E9842BEB}" destId="{4AAE6B22-D1B4-4F29-B5B5-62E2A057B314}" srcOrd="0" destOrd="0" parTransId="{0A24A0C9-54D1-4E59-A3BD-CA61911F724B}" sibTransId="{CF1660FC-A5CC-43D1-8E4C-32B4F9C4FA13}"/>
    <dgm:cxn modelId="{A64C1630-DA6F-49C1-B6B8-40CA9C456BAF}" type="presOf" srcId="{BF20D66C-0CB9-4A47-86B4-12E20924A776}" destId="{0FA7C969-27A3-4300-9D3A-66C4D71234C8}" srcOrd="1" destOrd="0" presId="urn:microsoft.com/office/officeart/2005/8/layout/cycle4"/>
    <dgm:cxn modelId="{CB8BC53E-BF54-4873-9CC0-2C0A34F163D6}" type="presOf" srcId="{BD87C358-E7A2-4E08-ACB1-55AEF1F42B88}" destId="{54651F7E-5164-4D06-B504-806153BD1758}" srcOrd="0" destOrd="0" presId="urn:microsoft.com/office/officeart/2005/8/layout/cycle4"/>
    <dgm:cxn modelId="{5EB7B55F-0F85-4436-AAA9-D10CB70771E6}" type="presOf" srcId="{BF20D66C-0CB9-4A47-86B4-12E20924A776}" destId="{F6394AAD-78CC-4BE5-9C2B-164102C18560}" srcOrd="0" destOrd="0" presId="urn:microsoft.com/office/officeart/2005/8/layout/cycle4"/>
    <dgm:cxn modelId="{BF639A66-604B-430E-A2FC-360E4D39A4E0}" srcId="{162E80BD-9070-4313-A066-60E0E2316C22}" destId="{F70277AF-A429-44BB-9743-329CE2061668}" srcOrd="2" destOrd="0" parTransId="{2752B98D-038E-453B-83F0-3D117D145B99}" sibTransId="{94BE5915-E692-4776-946E-B46280711E52}"/>
    <dgm:cxn modelId="{C6122F4A-345B-4D36-9FB4-60DB30E8F19A}" srcId="{EB99E955-1944-4D3B-AD26-CAD289C7E1D1}" destId="{F279474F-DA33-4C13-9894-6B449EA09C85}" srcOrd="0" destOrd="0" parTransId="{D617E9A9-0DE5-4A15-9AAB-48D513FB6CB7}" sibTransId="{ACAC7008-AA35-4753-A2F0-7B0A90788E4C}"/>
    <dgm:cxn modelId="{417B8F6D-A6D8-4C07-B92E-791D5481552A}" type="presOf" srcId="{4AAE6B22-D1B4-4F29-B5B5-62E2A057B314}" destId="{E676DD7F-DB2A-4B9D-8D68-A572C5D3DBBB}" srcOrd="1" destOrd="0" presId="urn:microsoft.com/office/officeart/2005/8/layout/cycle4"/>
    <dgm:cxn modelId="{44C41A4F-8EBE-431D-89F3-8B5FCEA99236}" srcId="{DD83AACA-2209-4268-AA61-5649E9842BEB}" destId="{92E084EB-7B87-47CB-ACE4-F436830D5F2F}" srcOrd="1" destOrd="0" parTransId="{BB0B7DBB-62EC-4486-9E2A-B60BFE479E77}" sibTransId="{146CB606-2FF9-41EA-93B4-6F9F0EAD88DB}"/>
    <dgm:cxn modelId="{BBFBC472-ACEE-48F1-A1B1-B63B752C4161}" type="presOf" srcId="{162E80BD-9070-4313-A066-60E0E2316C22}" destId="{FB88F517-009C-4376-BA5B-6F18AAB1FECA}" srcOrd="0" destOrd="0" presId="urn:microsoft.com/office/officeart/2005/8/layout/cycle4"/>
    <dgm:cxn modelId="{926A6884-E25C-4EA9-AF9B-CC6CAFD56761}" srcId="{162E80BD-9070-4313-A066-60E0E2316C22}" destId="{BD87C358-E7A2-4E08-ACB1-55AEF1F42B88}" srcOrd="0" destOrd="0" parTransId="{6B577D48-920C-4F9E-AB1D-5F03EDD07D48}" sibTransId="{883E6043-EB40-484A-ADF2-A3093F1DDB4A}"/>
    <dgm:cxn modelId="{39C0D994-459D-4A4D-90AF-1400771F6354}" type="presOf" srcId="{1F33CA4E-BD81-49B5-A697-3562CE9202FA}" destId="{028EEC4B-E1DC-4868-9FA9-8D864FC8FCF8}" srcOrd="1" destOrd="0" presId="urn:microsoft.com/office/officeart/2005/8/layout/cycle4"/>
    <dgm:cxn modelId="{160E1299-7EFA-4BD1-AC74-AD9143BF0149}" type="presOf" srcId="{92E084EB-7B87-47CB-ACE4-F436830D5F2F}" destId="{E676DD7F-DB2A-4B9D-8D68-A572C5D3DBBB}" srcOrd="1" destOrd="1" presId="urn:microsoft.com/office/officeart/2005/8/layout/cycle4"/>
    <dgm:cxn modelId="{7C92BC99-3800-4BDD-9638-E38477BA22A8}" type="presOf" srcId="{2742E677-0967-44DA-B3AF-C03C61DE1F54}" destId="{7F564966-9EBA-41E7-8185-485B3467C22E}" srcOrd="0" destOrd="1" presId="urn:microsoft.com/office/officeart/2005/8/layout/cycle4"/>
    <dgm:cxn modelId="{2C18F5AB-BC9E-4970-9D9B-BAB60C4CF12F}" type="presOf" srcId="{1F33CA4E-BD81-49B5-A697-3562CE9202FA}" destId="{7F564966-9EBA-41E7-8185-485B3467C22E}" srcOrd="0" destOrd="0" presId="urn:microsoft.com/office/officeart/2005/8/layout/cycle4"/>
    <dgm:cxn modelId="{EE7AA7B9-8823-4232-81A5-1BB2F0D2769A}" type="presOf" srcId="{92E084EB-7B87-47CB-ACE4-F436830D5F2F}" destId="{EDE20903-E4D7-424A-A2DC-DC764684BE64}" srcOrd="0" destOrd="1" presId="urn:microsoft.com/office/officeart/2005/8/layout/cycle4"/>
    <dgm:cxn modelId="{3F91B3BB-02AF-406E-AEDE-5F9C7F3F478A}" type="presOf" srcId="{4AAE6B22-D1B4-4F29-B5B5-62E2A057B314}" destId="{EDE20903-E4D7-424A-A2DC-DC764684BE64}" srcOrd="0" destOrd="0" presId="urn:microsoft.com/office/officeart/2005/8/layout/cycle4"/>
    <dgm:cxn modelId="{38A422BE-DD99-44CB-A8D5-AD553F0FB545}" type="presOf" srcId="{2742E677-0967-44DA-B3AF-C03C61DE1F54}" destId="{028EEC4B-E1DC-4868-9FA9-8D864FC8FCF8}" srcOrd="1" destOrd="1" presId="urn:microsoft.com/office/officeart/2005/8/layout/cycle4"/>
    <dgm:cxn modelId="{8D97C4D4-56A0-44BC-8B39-B689DF2D9E48}" type="presOf" srcId="{F279474F-DA33-4C13-9894-6B449EA09C85}" destId="{7C8BC4BE-0089-4701-8500-BEB786D22647}" srcOrd="1" destOrd="0" presId="urn:microsoft.com/office/officeart/2005/8/layout/cycle4"/>
    <dgm:cxn modelId="{C3EBEDD6-B648-4112-B326-D6405883059C}" type="presOf" srcId="{F70277AF-A429-44BB-9743-329CE2061668}" destId="{D557E00F-77DF-487A-8C5A-0D0F237D1F84}" srcOrd="0" destOrd="0" presId="urn:microsoft.com/office/officeart/2005/8/layout/cycle4"/>
    <dgm:cxn modelId="{8C52EED6-97C9-4516-B3C3-B22966CFA2FC}" srcId="{F70277AF-A429-44BB-9743-329CE2061668}" destId="{1F33CA4E-BD81-49B5-A697-3562CE9202FA}" srcOrd="0" destOrd="0" parTransId="{40163F10-F94B-4F16-8D3B-AFBACC8395B0}" sibTransId="{A54DCE68-F216-4827-92BD-E28DA05A4162}"/>
    <dgm:cxn modelId="{8E0B44DC-AFC5-47A3-B507-4B46A9FF9454}" srcId="{BD87C358-E7A2-4E08-ACB1-55AEF1F42B88}" destId="{BF20D66C-0CB9-4A47-86B4-12E20924A776}" srcOrd="0" destOrd="0" parTransId="{DC3C63B6-F67D-4738-B7CD-F4F44FD9B5A3}" sibTransId="{02BC57DC-38B0-4CC5-BEBE-FBB659FBF6DA}"/>
    <dgm:cxn modelId="{236971E1-AD22-41BB-967E-DCF3D9CE0D33}" srcId="{162E80BD-9070-4313-A066-60E0E2316C22}" destId="{EB99E955-1944-4D3B-AD26-CAD289C7E1D1}" srcOrd="1" destOrd="0" parTransId="{BBA69F05-F8B3-4F77-B8C1-B3164E62A291}" sibTransId="{7C52AF3F-E628-4A31-9C64-F8CBDC94CDEB}"/>
    <dgm:cxn modelId="{2A8E73E5-D43C-47A1-AF41-7066D6B2AD50}" type="presOf" srcId="{F279474F-DA33-4C13-9894-6B449EA09C85}" destId="{25FC964C-A9CD-4374-AFE0-57A262472E40}" srcOrd="0" destOrd="0" presId="urn:microsoft.com/office/officeart/2005/8/layout/cycle4"/>
    <dgm:cxn modelId="{99EC61FC-6D71-41E0-80DB-448342091934}" type="presOf" srcId="{DD83AACA-2209-4268-AA61-5649E9842BEB}" destId="{7C4081C7-7541-46B5-AFDF-749BAD18848B}" srcOrd="0" destOrd="0" presId="urn:microsoft.com/office/officeart/2005/8/layout/cycle4"/>
    <dgm:cxn modelId="{11BA926C-054F-4D63-A2DA-0CFC337F0A1E}" type="presParOf" srcId="{FB88F517-009C-4376-BA5B-6F18AAB1FECA}" destId="{ECF42E00-0B39-4119-932B-9BC4E3E7173E}" srcOrd="0" destOrd="0" presId="urn:microsoft.com/office/officeart/2005/8/layout/cycle4"/>
    <dgm:cxn modelId="{D96A5043-05F8-4912-85E5-3FFB606993D7}" type="presParOf" srcId="{ECF42E00-0B39-4119-932B-9BC4E3E7173E}" destId="{1BC493EC-BB19-47BD-8873-129556481268}" srcOrd="0" destOrd="0" presId="urn:microsoft.com/office/officeart/2005/8/layout/cycle4"/>
    <dgm:cxn modelId="{E4A65FD5-50AC-4E84-8DD1-C4B3A5BEC135}" type="presParOf" srcId="{1BC493EC-BB19-47BD-8873-129556481268}" destId="{F6394AAD-78CC-4BE5-9C2B-164102C18560}" srcOrd="0" destOrd="0" presId="urn:microsoft.com/office/officeart/2005/8/layout/cycle4"/>
    <dgm:cxn modelId="{720FF542-E7F7-4ADC-A7B8-23D67C862E7A}" type="presParOf" srcId="{1BC493EC-BB19-47BD-8873-129556481268}" destId="{0FA7C969-27A3-4300-9D3A-66C4D71234C8}" srcOrd="1" destOrd="0" presId="urn:microsoft.com/office/officeart/2005/8/layout/cycle4"/>
    <dgm:cxn modelId="{445E4AF8-07A9-4BDA-AAAD-A14E791E2373}" type="presParOf" srcId="{ECF42E00-0B39-4119-932B-9BC4E3E7173E}" destId="{3E284E0D-ECDA-46D7-8594-798364C36202}" srcOrd="1" destOrd="0" presId="urn:microsoft.com/office/officeart/2005/8/layout/cycle4"/>
    <dgm:cxn modelId="{5250665E-4586-4976-BFC7-41C724E14DA0}" type="presParOf" srcId="{3E284E0D-ECDA-46D7-8594-798364C36202}" destId="{25FC964C-A9CD-4374-AFE0-57A262472E40}" srcOrd="0" destOrd="0" presId="urn:microsoft.com/office/officeart/2005/8/layout/cycle4"/>
    <dgm:cxn modelId="{9EF123AA-F70E-4FBB-8ED2-5ACEEDA09664}" type="presParOf" srcId="{3E284E0D-ECDA-46D7-8594-798364C36202}" destId="{7C8BC4BE-0089-4701-8500-BEB786D22647}" srcOrd="1" destOrd="0" presId="urn:microsoft.com/office/officeart/2005/8/layout/cycle4"/>
    <dgm:cxn modelId="{1904B07E-7D06-47C9-A1AB-C0295E03D368}" type="presParOf" srcId="{ECF42E00-0B39-4119-932B-9BC4E3E7173E}" destId="{8816FEB0-3DA2-4189-8D89-9B9A52067F54}" srcOrd="2" destOrd="0" presId="urn:microsoft.com/office/officeart/2005/8/layout/cycle4"/>
    <dgm:cxn modelId="{ECFA34FF-DBA6-44D8-9FDA-F085EFB00150}" type="presParOf" srcId="{8816FEB0-3DA2-4189-8D89-9B9A52067F54}" destId="{7F564966-9EBA-41E7-8185-485B3467C22E}" srcOrd="0" destOrd="0" presId="urn:microsoft.com/office/officeart/2005/8/layout/cycle4"/>
    <dgm:cxn modelId="{45A8A8BD-A001-47EF-AC8A-C228952781F3}" type="presParOf" srcId="{8816FEB0-3DA2-4189-8D89-9B9A52067F54}" destId="{028EEC4B-E1DC-4868-9FA9-8D864FC8FCF8}" srcOrd="1" destOrd="0" presId="urn:microsoft.com/office/officeart/2005/8/layout/cycle4"/>
    <dgm:cxn modelId="{7A1722C6-DEAC-4BD8-B24E-0A8AFB7545A2}" type="presParOf" srcId="{ECF42E00-0B39-4119-932B-9BC4E3E7173E}" destId="{06792F11-3EEC-41A9-9DBC-F0AFBCD3C991}" srcOrd="3" destOrd="0" presId="urn:microsoft.com/office/officeart/2005/8/layout/cycle4"/>
    <dgm:cxn modelId="{2454F40E-E2FD-42A2-A478-C9F3928325C0}" type="presParOf" srcId="{06792F11-3EEC-41A9-9DBC-F0AFBCD3C991}" destId="{EDE20903-E4D7-424A-A2DC-DC764684BE64}" srcOrd="0" destOrd="0" presId="urn:microsoft.com/office/officeart/2005/8/layout/cycle4"/>
    <dgm:cxn modelId="{B74130A9-B8E1-48A8-B2FD-9362BE3DA760}" type="presParOf" srcId="{06792F11-3EEC-41A9-9DBC-F0AFBCD3C991}" destId="{E676DD7F-DB2A-4B9D-8D68-A572C5D3DBBB}" srcOrd="1" destOrd="0" presId="urn:microsoft.com/office/officeart/2005/8/layout/cycle4"/>
    <dgm:cxn modelId="{3F9A2FDF-D4B5-4CEB-9E9B-122FF05B663B}" type="presParOf" srcId="{ECF42E00-0B39-4119-932B-9BC4E3E7173E}" destId="{97651E3F-9811-4BFC-BA97-2967894D64E9}" srcOrd="4" destOrd="0" presId="urn:microsoft.com/office/officeart/2005/8/layout/cycle4"/>
    <dgm:cxn modelId="{815CA1A9-4F00-4519-B4FF-84B00C8E661F}" type="presParOf" srcId="{FB88F517-009C-4376-BA5B-6F18AAB1FECA}" destId="{6C2F6701-2439-4180-986A-180302E7F32B}" srcOrd="1" destOrd="0" presId="urn:microsoft.com/office/officeart/2005/8/layout/cycle4"/>
    <dgm:cxn modelId="{6C14D443-0A99-467D-9074-58F9E3255153}" type="presParOf" srcId="{6C2F6701-2439-4180-986A-180302E7F32B}" destId="{54651F7E-5164-4D06-B504-806153BD1758}" srcOrd="0" destOrd="0" presId="urn:microsoft.com/office/officeart/2005/8/layout/cycle4"/>
    <dgm:cxn modelId="{F3A845E6-C372-4799-B5C6-7A806FE1F597}" type="presParOf" srcId="{6C2F6701-2439-4180-986A-180302E7F32B}" destId="{1EAE3FB7-E04C-4D52-BA07-589AC56BB184}" srcOrd="1" destOrd="0" presId="urn:microsoft.com/office/officeart/2005/8/layout/cycle4"/>
    <dgm:cxn modelId="{90AC4B1D-58B5-4E65-ABC3-1E90ED076D54}" type="presParOf" srcId="{6C2F6701-2439-4180-986A-180302E7F32B}" destId="{D557E00F-77DF-487A-8C5A-0D0F237D1F84}" srcOrd="2" destOrd="0" presId="urn:microsoft.com/office/officeart/2005/8/layout/cycle4"/>
    <dgm:cxn modelId="{88B5289D-F54D-476F-80AD-925EEA08D156}" type="presParOf" srcId="{6C2F6701-2439-4180-986A-180302E7F32B}" destId="{7C4081C7-7541-46B5-AFDF-749BAD18848B}" srcOrd="3" destOrd="0" presId="urn:microsoft.com/office/officeart/2005/8/layout/cycle4"/>
    <dgm:cxn modelId="{5CF50DE4-600C-4D82-AADF-19E10C4A5FF2}" type="presParOf" srcId="{6C2F6701-2439-4180-986A-180302E7F32B}" destId="{C36BD9F8-4EFA-4A2E-9BAB-6A5E90E76AFA}" srcOrd="4" destOrd="0" presId="urn:microsoft.com/office/officeart/2005/8/layout/cycle4"/>
    <dgm:cxn modelId="{D678DA8A-5784-4F99-BA3D-3E31BFB632E2}" type="presParOf" srcId="{FB88F517-009C-4376-BA5B-6F18AAB1FECA}" destId="{0212000B-58BA-4E61-92C7-89F4C18202F5}" srcOrd="2" destOrd="0" presId="urn:microsoft.com/office/officeart/2005/8/layout/cycle4"/>
    <dgm:cxn modelId="{E2CF052C-4303-4B55-9AFA-A812A362C726}" type="presParOf" srcId="{FB88F517-009C-4376-BA5B-6F18AAB1FECA}" destId="{5E9DC2FC-DFE4-4FC7-B443-59E639ED8AE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64966-9EBA-41E7-8185-485B3467C22E}">
      <dsp:nvSpPr>
        <dsp:cNvPr id="0" name=""/>
        <dsp:cNvSpPr/>
      </dsp:nvSpPr>
      <dsp:spPr>
        <a:xfrm>
          <a:off x="5329541" y="3989831"/>
          <a:ext cx="2898495" cy="18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B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BEWUST</a:t>
          </a:r>
        </a:p>
      </dsp:txBody>
      <dsp:txXfrm>
        <a:off x="6240334" y="4500467"/>
        <a:ext cx="1946458" cy="1325688"/>
      </dsp:txXfrm>
    </dsp:sp>
    <dsp:sp modelId="{EDE20903-E4D7-424A-A2DC-DC764684BE64}">
      <dsp:nvSpPr>
        <dsp:cNvPr id="0" name=""/>
        <dsp:cNvSpPr/>
      </dsp:nvSpPr>
      <dsp:spPr>
        <a:xfrm>
          <a:off x="600417" y="3989831"/>
          <a:ext cx="2898495" cy="18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B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ONBEWUST</a:t>
          </a:r>
        </a:p>
      </dsp:txBody>
      <dsp:txXfrm>
        <a:off x="641661" y="4500467"/>
        <a:ext cx="1946458" cy="1325688"/>
      </dsp:txXfrm>
    </dsp:sp>
    <dsp:sp modelId="{25FC964C-A9CD-4374-AFE0-57A262472E40}">
      <dsp:nvSpPr>
        <dsp:cNvPr id="0" name=""/>
        <dsp:cNvSpPr/>
      </dsp:nvSpPr>
      <dsp:spPr>
        <a:xfrm>
          <a:off x="5329541" y="0"/>
          <a:ext cx="2898495" cy="18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BEWUST</a:t>
          </a:r>
        </a:p>
      </dsp:txBody>
      <dsp:txXfrm>
        <a:off x="6240334" y="41244"/>
        <a:ext cx="1946458" cy="1325688"/>
      </dsp:txXfrm>
    </dsp:sp>
    <dsp:sp modelId="{F6394AAD-78CC-4BE5-9C2B-164102C18560}">
      <dsp:nvSpPr>
        <dsp:cNvPr id="0" name=""/>
        <dsp:cNvSpPr/>
      </dsp:nvSpPr>
      <dsp:spPr>
        <a:xfrm>
          <a:off x="600417" y="199219"/>
          <a:ext cx="2898495" cy="1479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ONBEWUST</a:t>
          </a:r>
        </a:p>
      </dsp:txBody>
      <dsp:txXfrm>
        <a:off x="632909" y="231711"/>
        <a:ext cx="1963962" cy="1044362"/>
      </dsp:txXfrm>
    </dsp:sp>
    <dsp:sp modelId="{54651F7E-5164-4D06-B504-806153BD1758}">
      <dsp:nvSpPr>
        <dsp:cNvPr id="0" name=""/>
        <dsp:cNvSpPr/>
      </dsp:nvSpPr>
      <dsp:spPr>
        <a:xfrm>
          <a:off x="1814969" y="334441"/>
          <a:ext cx="2540584" cy="254058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onbekwaam</a:t>
          </a:r>
        </a:p>
      </dsp:txBody>
      <dsp:txXfrm>
        <a:off x="2559089" y="1078561"/>
        <a:ext cx="1796464" cy="1796464"/>
      </dsp:txXfrm>
    </dsp:sp>
    <dsp:sp modelId="{1EAE3FB7-E04C-4D52-BA07-589AC56BB184}">
      <dsp:nvSpPr>
        <dsp:cNvPr id="0" name=""/>
        <dsp:cNvSpPr/>
      </dsp:nvSpPr>
      <dsp:spPr>
        <a:xfrm rot="5400000">
          <a:off x="4472901" y="334441"/>
          <a:ext cx="2540584" cy="254058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onbekwaam</a:t>
          </a:r>
        </a:p>
      </dsp:txBody>
      <dsp:txXfrm rot="-5400000">
        <a:off x="4472901" y="1078561"/>
        <a:ext cx="1796464" cy="1796464"/>
      </dsp:txXfrm>
    </dsp:sp>
    <dsp:sp modelId="{D557E00F-77DF-487A-8C5A-0D0F237D1F84}">
      <dsp:nvSpPr>
        <dsp:cNvPr id="0" name=""/>
        <dsp:cNvSpPr/>
      </dsp:nvSpPr>
      <dsp:spPr>
        <a:xfrm rot="10800000">
          <a:off x="4472901" y="2992374"/>
          <a:ext cx="2540584" cy="254058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bekwaam</a:t>
          </a:r>
        </a:p>
      </dsp:txBody>
      <dsp:txXfrm rot="10800000">
        <a:off x="4472901" y="2992374"/>
        <a:ext cx="1796464" cy="1796464"/>
      </dsp:txXfrm>
    </dsp:sp>
    <dsp:sp modelId="{7C4081C7-7541-46B5-AFDF-749BAD18848B}">
      <dsp:nvSpPr>
        <dsp:cNvPr id="0" name=""/>
        <dsp:cNvSpPr/>
      </dsp:nvSpPr>
      <dsp:spPr>
        <a:xfrm rot="16200000">
          <a:off x="1814969" y="2992374"/>
          <a:ext cx="2540584" cy="254058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bekwaam </a:t>
          </a:r>
        </a:p>
      </dsp:txBody>
      <dsp:txXfrm rot="5400000">
        <a:off x="2559089" y="2992374"/>
        <a:ext cx="1796464" cy="1796464"/>
      </dsp:txXfrm>
    </dsp:sp>
    <dsp:sp modelId="{0212000B-58BA-4E61-92C7-89F4C18202F5}">
      <dsp:nvSpPr>
        <dsp:cNvPr id="0" name=""/>
        <dsp:cNvSpPr/>
      </dsp:nvSpPr>
      <dsp:spPr>
        <a:xfrm>
          <a:off x="3440272" y="-582974"/>
          <a:ext cx="1913928" cy="202527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DC2FC-DFE4-4FC7-B443-59E639ED8AE6}">
      <dsp:nvSpPr>
        <dsp:cNvPr id="0" name=""/>
        <dsp:cNvSpPr/>
      </dsp:nvSpPr>
      <dsp:spPr>
        <a:xfrm rot="10995491">
          <a:off x="3549489" y="4638009"/>
          <a:ext cx="1729475" cy="171015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6950C-3EFE-42CC-B13F-CBC29DD0B69A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6B10-A27B-498F-B7AC-712D1CA944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007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Situatie = bv. net ruzie gehad?</a:t>
            </a:r>
          </a:p>
          <a:p>
            <a:r>
              <a:rPr lang="nl-BE" dirty="0"/>
              <a:t>Daarom: relatie = makkelijker tussen mensen van dezelfde</a:t>
            </a:r>
            <a:r>
              <a:rPr lang="nl-BE" baseline="0" dirty="0"/>
              <a:t> religie/</a:t>
            </a:r>
            <a:r>
              <a:rPr lang="nl-BE" baseline="0" dirty="0" err="1"/>
              <a:t>klass</a:t>
            </a:r>
            <a:r>
              <a:rPr lang="nl-BE" baseline="0" dirty="0"/>
              <a:t>/ras/opvattingen …: want: minder communicatiestoornissen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D6B10-A27B-498F-B7AC-712D1CA944D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5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y2sjpkb1xKA&amp;list=PLG6pUj4In856g3FcRZtQi_K6vxHdmM46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jAcyTXRun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Communicatie 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pPr algn="r"/>
            <a:r>
              <a:rPr lang="nl-BE" dirty="0"/>
              <a:t>										</a:t>
            </a:r>
            <a:r>
              <a:rPr lang="nl-BE" sz="3600" dirty="0"/>
              <a:t>Saskia Schoefs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345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02525" y="1853045"/>
            <a:ext cx="9364337" cy="4305383"/>
          </a:xfrm>
        </p:spPr>
        <p:txBody>
          <a:bodyPr>
            <a:normAutofit lnSpcReduction="10000"/>
          </a:bodyPr>
          <a:lstStyle/>
          <a:p>
            <a:r>
              <a:rPr lang="nl-BE" sz="4000" dirty="0"/>
              <a:t>STELLING 3</a:t>
            </a:r>
          </a:p>
          <a:p>
            <a:pPr marL="0" indent="0">
              <a:buNone/>
            </a:pPr>
            <a:endParaRPr lang="nl-BE" sz="4000" dirty="0"/>
          </a:p>
          <a:p>
            <a:pPr marL="0" lvl="0" indent="0" algn="ctr">
              <a:buNone/>
            </a:pPr>
            <a:r>
              <a:rPr lang="nl-NL" sz="4000" dirty="0"/>
              <a:t>‘Ik ben een heel goede </a:t>
            </a:r>
            <a:r>
              <a:rPr lang="nl-NL" sz="4000" u="sng" dirty="0"/>
              <a:t>vakman</a:t>
            </a:r>
            <a:r>
              <a:rPr lang="nl-NL" sz="4000" dirty="0"/>
              <a:t>. </a:t>
            </a:r>
          </a:p>
          <a:p>
            <a:pPr marL="0" lvl="0" indent="0" algn="ctr">
              <a:buNone/>
            </a:pPr>
            <a:r>
              <a:rPr lang="nl-NL" sz="4000" dirty="0"/>
              <a:t>Dat is in mijn beroep </a:t>
            </a:r>
          </a:p>
          <a:p>
            <a:pPr marL="0" lvl="0" indent="0" algn="ctr">
              <a:buNone/>
            </a:pPr>
            <a:r>
              <a:rPr lang="nl-NL" sz="4000" dirty="0"/>
              <a:t>veel belangrijker</a:t>
            </a:r>
          </a:p>
          <a:p>
            <a:pPr marL="0" lvl="0" indent="0" algn="ctr">
              <a:buNone/>
            </a:pPr>
            <a:r>
              <a:rPr lang="nl-NL" sz="4000" dirty="0"/>
              <a:t>dan communicatie.’</a:t>
            </a:r>
            <a:endParaRPr lang="nl-BE" sz="4000" dirty="0"/>
          </a:p>
          <a:p>
            <a:pPr marL="0" indent="0">
              <a:buNone/>
            </a:pP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3142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/>
              <a:t>???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/>
              <a:t>sollicitatie</a:t>
            </a:r>
          </a:p>
          <a:p>
            <a:r>
              <a:rPr lang="nl-BE" sz="4000" dirty="0"/>
              <a:t>teamwork</a:t>
            </a:r>
          </a:p>
          <a:p>
            <a:r>
              <a:rPr lang="nl-BE" sz="4000" dirty="0"/>
              <a:t>onderhandelingen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067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44296" y="1516654"/>
            <a:ext cx="9088668" cy="4751943"/>
          </a:xfrm>
        </p:spPr>
        <p:txBody>
          <a:bodyPr>
            <a:normAutofit fontScale="92500" lnSpcReduction="20000"/>
          </a:bodyPr>
          <a:lstStyle/>
          <a:p>
            <a:r>
              <a:rPr lang="nl-BE" sz="4300" dirty="0"/>
              <a:t>STELLING 4</a:t>
            </a:r>
          </a:p>
          <a:p>
            <a:pPr marL="0" indent="0">
              <a:buNone/>
            </a:pPr>
            <a:endParaRPr lang="nl-BE" sz="4300" dirty="0"/>
          </a:p>
          <a:p>
            <a:pPr marL="0" lvl="0" indent="0" algn="ctr">
              <a:buNone/>
            </a:pPr>
            <a:r>
              <a:rPr lang="nl-NL" sz="4300" dirty="0"/>
              <a:t>‘Ik ben nu eenmaal recht door zee. Mensen moeten me maar </a:t>
            </a:r>
          </a:p>
          <a:p>
            <a:pPr marL="0" lvl="0" indent="0" algn="ctr">
              <a:buNone/>
            </a:pPr>
            <a:r>
              <a:rPr lang="nl-NL" sz="4300" dirty="0"/>
              <a:t>nemen zoals ik ben. </a:t>
            </a:r>
          </a:p>
          <a:p>
            <a:pPr marL="0" lvl="0" indent="0">
              <a:buNone/>
            </a:pPr>
            <a:endParaRPr lang="nl-NL" sz="4300" dirty="0"/>
          </a:p>
          <a:p>
            <a:pPr marL="0" lvl="0" indent="0" algn="ctr">
              <a:buNone/>
            </a:pPr>
            <a:r>
              <a:rPr lang="nl-NL" sz="4300" dirty="0"/>
              <a:t>Als ze er niet mee om kunnen gaan, is dat </a:t>
            </a:r>
            <a:r>
              <a:rPr lang="nl-NL" sz="4300" u="sng" dirty="0"/>
              <a:t>hun probleem</a:t>
            </a:r>
            <a:r>
              <a:rPr lang="nl-NL" sz="4300" dirty="0"/>
              <a:t>’. </a:t>
            </a:r>
            <a:endParaRPr lang="nl-BE" sz="43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30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FAALANGST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99" y="1317210"/>
            <a:ext cx="6267502" cy="4907320"/>
          </a:xfrm>
        </p:spPr>
      </p:pic>
    </p:spTree>
    <p:extLst>
      <p:ext uri="{BB962C8B-B14F-4D97-AF65-F5344CB8AC3E}">
        <p14:creationId xmlns:p14="http://schemas.microsoft.com/office/powerpoint/2010/main" val="332939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Voldoen aan </a:t>
            </a:r>
            <a:r>
              <a:rPr lang="nl-BE" sz="4000" dirty="0" err="1"/>
              <a:t>jobvereisten</a:t>
            </a:r>
            <a:r>
              <a:rPr lang="nl-BE" sz="4000" dirty="0"/>
              <a:t>:</a:t>
            </a:r>
          </a:p>
          <a:p>
            <a:pPr marL="0" indent="0">
              <a:buNone/>
            </a:pPr>
            <a:r>
              <a:rPr lang="nl-BE" sz="4000" dirty="0"/>
              <a:t> </a:t>
            </a:r>
          </a:p>
          <a:p>
            <a:pPr marL="0" indent="0" algn="ctr">
              <a:buNone/>
            </a:pPr>
            <a:r>
              <a:rPr lang="nl-BE" sz="4000" dirty="0"/>
              <a:t>=steeds grotere rol voor communicatie en </a:t>
            </a:r>
            <a:r>
              <a:rPr lang="nl-BE" sz="4000" dirty="0" err="1"/>
              <a:t>softskills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18784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1683" y="624110"/>
            <a:ext cx="10289754" cy="1280890"/>
          </a:xfrm>
        </p:spPr>
        <p:txBody>
          <a:bodyPr/>
          <a:lstStyle/>
          <a:p>
            <a:r>
              <a:rPr lang="nl-BE" b="1" dirty="0"/>
              <a:t>ENKELE BASISPRINCIPES VAN COMMUNICATIE  </a:t>
            </a:r>
            <a:r>
              <a:rPr lang="nl-BE" dirty="0"/>
              <a:t>p14-27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400" dirty="0"/>
          </a:p>
          <a:p>
            <a:endParaRPr lang="nl-BE" sz="2400" dirty="0"/>
          </a:p>
          <a:p>
            <a:r>
              <a:rPr lang="nl-BE" sz="4000" dirty="0"/>
              <a:t>Examen = 15pt / 50 (30%!)</a:t>
            </a:r>
          </a:p>
        </p:txBody>
      </p:sp>
    </p:spTree>
    <p:extLst>
      <p:ext uri="{BB962C8B-B14F-4D97-AF65-F5344CB8AC3E}">
        <p14:creationId xmlns:p14="http://schemas.microsoft.com/office/powerpoint/2010/main" val="287603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5980" y="613093"/>
            <a:ext cx="8911687" cy="1280890"/>
          </a:xfrm>
        </p:spPr>
        <p:txBody>
          <a:bodyPr>
            <a:normAutofit/>
          </a:bodyPr>
          <a:lstStyle/>
          <a:p>
            <a:r>
              <a:rPr lang="nl-BE" sz="4000" b="1" dirty="0"/>
              <a:t>Wat is communicatie (voor jou)?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39829" y="1499755"/>
            <a:ext cx="9404151" cy="5011214"/>
          </a:xfrm>
        </p:spPr>
        <p:txBody>
          <a:bodyPr>
            <a:noAutofit/>
          </a:bodyPr>
          <a:lstStyle/>
          <a:p>
            <a:endParaRPr lang="nl-BE" sz="2400" dirty="0"/>
          </a:p>
          <a:p>
            <a:r>
              <a:rPr lang="nl-BE" sz="2400" dirty="0"/>
              <a:t>Bert en Jelle hebben net ruzie gemaakt. Ze praten nu ostentatief niet met elkaar.</a:t>
            </a:r>
          </a:p>
          <a:p>
            <a:r>
              <a:rPr lang="nl-BE" sz="2400" dirty="0"/>
              <a:t>Karen luistervinkt terwijl haar broer Thomas belt met zijn lief.</a:t>
            </a:r>
          </a:p>
          <a:p>
            <a:r>
              <a:rPr lang="nl-BE" sz="2400" dirty="0"/>
              <a:t>Levi knipoogt naar een medestudent als hij het examenlokaal verlaat.</a:t>
            </a:r>
          </a:p>
          <a:p>
            <a:r>
              <a:rPr lang="nl-BE" sz="2400" dirty="0"/>
              <a:t>Jenny praat over de problemen op haar werk tegen haar man Luc terwijl die naar een voetbalmatch kijkt. Hij bromt instemmend telkens ze iets zegt.</a:t>
            </a:r>
          </a:p>
          <a:p>
            <a:r>
              <a:rPr lang="nl-BE" sz="2400" dirty="0"/>
              <a:t>Een man is verdwaald in de woestijn. Hij roept om hulp.</a:t>
            </a:r>
          </a:p>
        </p:txBody>
      </p:sp>
    </p:spTree>
    <p:extLst>
      <p:ext uri="{BB962C8B-B14F-4D97-AF65-F5344CB8AC3E}">
        <p14:creationId xmlns:p14="http://schemas.microsoft.com/office/powerpoint/2010/main" val="120121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5577" y="624110"/>
            <a:ext cx="9169036" cy="1280890"/>
          </a:xfrm>
        </p:spPr>
        <p:txBody>
          <a:bodyPr>
            <a:normAutofit/>
          </a:bodyPr>
          <a:lstStyle/>
          <a:p>
            <a:r>
              <a:rPr lang="nl-BE" sz="4000" b="1" dirty="0"/>
              <a:t>Wat is communicatie?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2412694" y="1395847"/>
            <a:ext cx="9650775" cy="3777622"/>
          </a:xfrm>
        </p:spPr>
        <p:txBody>
          <a:bodyPr>
            <a:noAutofit/>
          </a:bodyPr>
          <a:lstStyle/>
          <a:p>
            <a:r>
              <a:rPr lang="nl-BE" sz="3200" dirty="0"/>
              <a:t>Definitie p14</a:t>
            </a:r>
          </a:p>
          <a:p>
            <a:pPr marL="0" indent="0" algn="ctr">
              <a:buNone/>
            </a:pPr>
            <a:r>
              <a:rPr lang="nl-BE" sz="3200" dirty="0"/>
              <a:t>‘Communicatie is de uitwisseling </a:t>
            </a:r>
          </a:p>
          <a:p>
            <a:pPr marL="0" indent="0" algn="ctr">
              <a:buNone/>
            </a:pPr>
            <a:r>
              <a:rPr lang="nl-BE" sz="3200" dirty="0"/>
              <a:t>van symbolische informatie </a:t>
            </a:r>
          </a:p>
          <a:p>
            <a:pPr marL="0" indent="0" algn="ctr">
              <a:buNone/>
            </a:pPr>
            <a:r>
              <a:rPr lang="nl-BE" sz="3200" dirty="0"/>
              <a:t>die plaatsvindt tussen mensen </a:t>
            </a:r>
          </a:p>
          <a:p>
            <a:pPr marL="0" indent="0" algn="ctr">
              <a:buNone/>
            </a:pPr>
            <a:r>
              <a:rPr lang="nl-BE" sz="3200" dirty="0"/>
              <a:t>die zich van elkaars </a:t>
            </a:r>
            <a:r>
              <a:rPr lang="nl-BE" sz="3200" b="1" u="sng" dirty="0"/>
              <a:t>onmiddellijke</a:t>
            </a:r>
            <a:r>
              <a:rPr lang="nl-BE" sz="3200" dirty="0"/>
              <a:t> of </a:t>
            </a:r>
            <a:r>
              <a:rPr lang="nl-BE" sz="3200" b="1" u="sng" dirty="0"/>
              <a:t>gemedieerde</a:t>
            </a:r>
            <a:r>
              <a:rPr lang="nl-BE" sz="3200" dirty="0"/>
              <a:t> </a:t>
            </a:r>
            <a:r>
              <a:rPr lang="nl-BE" sz="3200" b="1" dirty="0"/>
              <a:t>(1) </a:t>
            </a:r>
            <a:r>
              <a:rPr lang="nl-BE" sz="3200" dirty="0"/>
              <a:t>aanwezigheid </a:t>
            </a:r>
            <a:r>
              <a:rPr lang="nl-BE" sz="3200" b="1" u="sng" dirty="0"/>
              <a:t>bewust zijn (2)</a:t>
            </a:r>
            <a:r>
              <a:rPr lang="nl-BE" sz="3200" dirty="0"/>
              <a:t>. Deze informatie wordt </a:t>
            </a:r>
            <a:r>
              <a:rPr lang="nl-BE" sz="3200" b="1" u="sng" dirty="0"/>
              <a:t>deels bewust, deels onbewust (3) </a:t>
            </a:r>
            <a:r>
              <a:rPr lang="nl-BE" sz="3200" dirty="0"/>
              <a:t>gegeven, ontvangen en geïnterpreteerd.’</a:t>
            </a:r>
          </a:p>
        </p:txBody>
      </p:sp>
    </p:spTree>
    <p:extLst>
      <p:ext uri="{BB962C8B-B14F-4D97-AF65-F5344CB8AC3E}">
        <p14:creationId xmlns:p14="http://schemas.microsoft.com/office/powerpoint/2010/main" val="301545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sng" dirty="0"/>
              <a:t>Drie details uit deze definitie</a:t>
            </a:r>
            <a:r>
              <a:rPr lang="nl-BE" dirty="0"/>
              <a:t>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0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3600" dirty="0"/>
              <a:t>(1) Je kan </a:t>
            </a:r>
            <a:r>
              <a:rPr lang="nl-BE" sz="3600" b="1" dirty="0"/>
              <a:t>niet </a:t>
            </a:r>
            <a:r>
              <a:rPr lang="nl-BE" sz="3600" b="1" dirty="0" err="1"/>
              <a:t>niet</a:t>
            </a:r>
            <a:r>
              <a:rPr lang="nl-BE" sz="3600" b="1" dirty="0"/>
              <a:t> </a:t>
            </a:r>
            <a:r>
              <a:rPr lang="nl-BE" sz="3600" dirty="0"/>
              <a:t>communiceren.</a:t>
            </a:r>
          </a:p>
          <a:p>
            <a:endParaRPr lang="nl-BE" sz="3600" dirty="0"/>
          </a:p>
          <a:p>
            <a:pPr marL="0" indent="0">
              <a:buNone/>
            </a:pPr>
            <a:r>
              <a:rPr lang="nl-BE" sz="3600" dirty="0"/>
              <a:t>(2) onmiddellijk vs. gemedieerd</a:t>
            </a:r>
          </a:p>
          <a:p>
            <a:pPr marL="0" indent="0">
              <a:buNone/>
            </a:pPr>
            <a:endParaRPr lang="nl-BE" sz="3600" dirty="0"/>
          </a:p>
          <a:p>
            <a:pPr marL="0" indent="0">
              <a:buNone/>
            </a:pPr>
            <a:r>
              <a:rPr lang="nl-BE" sz="3600" dirty="0"/>
              <a:t>(3) deels bewust, deels onbewust</a:t>
            </a:r>
          </a:p>
          <a:p>
            <a:pPr marL="0" indent="0" algn="r">
              <a:buNone/>
            </a:pPr>
            <a:r>
              <a:rPr lang="nl-BE" sz="2800" dirty="0"/>
              <a:t>(gegeven, ontvangen én geïnterpreteerd)</a:t>
            </a:r>
          </a:p>
        </p:txBody>
      </p:sp>
    </p:spTree>
    <p:extLst>
      <p:ext uri="{BB962C8B-B14F-4D97-AF65-F5344CB8AC3E}">
        <p14:creationId xmlns:p14="http://schemas.microsoft.com/office/powerpoint/2010/main" val="13684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Oppassen met </a:t>
            </a:r>
            <a:r>
              <a:rPr lang="nl-BE" b="1" dirty="0"/>
              <a:t>cultuurverschillen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600" dirty="0"/>
              <a:t>bv. sollicitatie</a:t>
            </a:r>
          </a:p>
          <a:p>
            <a:pPr marL="0" indent="0">
              <a:buNone/>
            </a:pPr>
            <a:endParaRPr lang="nl-BE" sz="3600" dirty="0"/>
          </a:p>
          <a:p>
            <a:r>
              <a:rPr lang="nl-BE" sz="3600" dirty="0"/>
              <a:t>ferme handdruk of niet?</a:t>
            </a:r>
          </a:p>
          <a:p>
            <a:r>
              <a:rPr lang="nl-BE" sz="3600" dirty="0"/>
              <a:t>oogcontact maken of beter niet?</a:t>
            </a:r>
          </a:p>
        </p:txBody>
      </p:sp>
    </p:spTree>
    <p:extLst>
      <p:ext uri="{BB962C8B-B14F-4D97-AF65-F5344CB8AC3E}">
        <p14:creationId xmlns:p14="http://schemas.microsoft.com/office/powerpoint/2010/main" val="122379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b="1" dirty="0"/>
              <a:t>Spreek</a:t>
            </a:r>
            <a:r>
              <a:rPr lang="nl-BE" sz="3200" dirty="0"/>
              <a:t>vaardigheid (=presenteren)</a:t>
            </a:r>
          </a:p>
          <a:p>
            <a:endParaRPr lang="nl-BE" sz="3200" dirty="0"/>
          </a:p>
          <a:p>
            <a:endParaRPr lang="nl-BE" sz="3200" dirty="0"/>
          </a:p>
          <a:p>
            <a:r>
              <a:rPr lang="nl-BE" sz="3200" b="1" dirty="0"/>
              <a:t>Schrijf</a:t>
            </a:r>
            <a:r>
              <a:rPr lang="nl-BE" sz="3200" dirty="0"/>
              <a:t>vaardigheid (=zakelijk schrijven +   </a:t>
            </a:r>
          </a:p>
          <a:p>
            <a:pPr marL="0" indent="0">
              <a:buNone/>
            </a:pPr>
            <a:r>
              <a:rPr lang="nl-BE" sz="3200" dirty="0"/>
              <a:t>															spelling)</a:t>
            </a:r>
          </a:p>
        </p:txBody>
      </p:sp>
    </p:spTree>
    <p:extLst>
      <p:ext uri="{BB962C8B-B14F-4D97-AF65-F5344CB8AC3E}">
        <p14:creationId xmlns:p14="http://schemas.microsoft.com/office/powerpoint/2010/main" val="132579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Gevaar voor </a:t>
            </a:r>
            <a:r>
              <a:rPr lang="nl-BE" b="1" dirty="0"/>
              <a:t>misverstanden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sz="3200" dirty="0" err="1"/>
              <a:t>Cfr</a:t>
            </a:r>
            <a:r>
              <a:rPr lang="nl-BE" sz="3200" dirty="0"/>
              <a:t>. man vs. vrouw</a:t>
            </a:r>
          </a:p>
          <a:p>
            <a:endParaRPr lang="nl-BE" sz="3200" dirty="0"/>
          </a:p>
          <a:p>
            <a:r>
              <a:rPr lang="nl-BE" sz="3200" dirty="0"/>
              <a:t>°</a:t>
            </a:r>
            <a:r>
              <a:rPr lang="nl-BE" sz="3200" u="sng" dirty="0"/>
              <a:t>onbewuste</a:t>
            </a:r>
            <a:r>
              <a:rPr lang="nl-BE" sz="3200" dirty="0"/>
              <a:t> conclusies </a:t>
            </a:r>
          </a:p>
          <a:p>
            <a:endParaRPr lang="nl-BE" sz="3200" dirty="0"/>
          </a:p>
          <a:p>
            <a:pPr marL="0" indent="0">
              <a:buNone/>
            </a:pPr>
            <a:r>
              <a:rPr lang="nl-BE" sz="3200" dirty="0"/>
              <a:t>= moeilijk te relativeren/corrigeren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4164377" y="4362680"/>
            <a:ext cx="11017" cy="6830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Oppassen met </a:t>
            </a:r>
            <a:r>
              <a:rPr lang="nl-BE" b="1" dirty="0"/>
              <a:t>communicatieruis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133600"/>
            <a:ext cx="9256424" cy="3777622"/>
          </a:xfrm>
        </p:spPr>
        <p:txBody>
          <a:bodyPr/>
          <a:lstStyle/>
          <a:p>
            <a:r>
              <a:rPr lang="nl-BE" sz="3600" dirty="0"/>
              <a:t>Externe ruis = ‘slecht kanaal’</a:t>
            </a:r>
          </a:p>
          <a:p>
            <a:pPr marL="0" indent="0">
              <a:buNone/>
            </a:pPr>
            <a:r>
              <a:rPr lang="nl-BE" sz="3600" dirty="0"/>
              <a:t>			</a:t>
            </a:r>
            <a:r>
              <a:rPr lang="nl-BE" sz="2400" dirty="0"/>
              <a:t>bv. langsrijdend verkeer, slechte lijn…</a:t>
            </a:r>
            <a:endParaRPr lang="nl-BE" sz="3200" dirty="0"/>
          </a:p>
          <a:p>
            <a:endParaRPr lang="nl-BE" sz="3600" dirty="0"/>
          </a:p>
          <a:p>
            <a:r>
              <a:rPr lang="nl-BE" sz="3600" dirty="0"/>
              <a:t>Interne ruis = door zender of ontvanger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905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2ADFDE0-3C43-4CE7-8A44-0830C31A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310" y="0"/>
            <a:ext cx="4054781" cy="72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9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b="1" dirty="0"/>
              <a:t>Interne ruis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1905000"/>
            <a:ext cx="9353072" cy="4223133"/>
          </a:xfrm>
        </p:spPr>
        <p:txBody>
          <a:bodyPr>
            <a:normAutofit fontScale="92500" lnSpcReduction="20000"/>
          </a:bodyPr>
          <a:lstStyle/>
          <a:p>
            <a:r>
              <a:rPr lang="nl-BE" sz="3600" dirty="0"/>
              <a:t>Oorzaak = ‘gekleurd’ referentiekader</a:t>
            </a:r>
          </a:p>
          <a:p>
            <a:pPr marL="0" indent="0">
              <a:buNone/>
            </a:pPr>
            <a:endParaRPr lang="nl-BE" sz="3600" dirty="0"/>
          </a:p>
          <a:p>
            <a:pPr>
              <a:buAutoNum type="arabicParenR"/>
            </a:pPr>
            <a:r>
              <a:rPr lang="nl-BE" sz="3200" b="1" dirty="0"/>
              <a:t> Situatie</a:t>
            </a:r>
            <a:r>
              <a:rPr lang="nl-BE" sz="3200" dirty="0"/>
              <a:t> kleurt mee (bv. reactie na ruzie)</a:t>
            </a:r>
          </a:p>
          <a:p>
            <a:pPr>
              <a:buAutoNum type="arabicParenR"/>
            </a:pPr>
            <a:endParaRPr lang="nl-BE" sz="3200" dirty="0"/>
          </a:p>
          <a:p>
            <a:pPr>
              <a:buAutoNum type="arabicParenR"/>
            </a:pPr>
            <a:r>
              <a:rPr lang="nl-BE" sz="3200" b="1" dirty="0"/>
              <a:t> Cultuur/opvoeding/onderwijs/ervaringen</a:t>
            </a:r>
            <a:r>
              <a:rPr lang="nl-BE" sz="3200" dirty="0"/>
              <a:t> kleuren mee</a:t>
            </a:r>
          </a:p>
          <a:p>
            <a:pPr marL="0" indent="0">
              <a:buNone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interraciale relaties, andere religie, andere sociale klasse</a:t>
            </a:r>
          </a:p>
          <a:p>
            <a:pPr marL="0" indent="0">
              <a:buNone/>
            </a:pPr>
            <a:r>
              <a:rPr lang="nl-BE" sz="2600" dirty="0">
                <a:sym typeface="Wingdings" panose="05000000000000000000" pitchFamily="2" charset="2"/>
              </a:rPr>
              <a:t> grotere overeenkomst = minder communicatiestoornissen</a:t>
            </a:r>
            <a:endParaRPr lang="nl-BE" sz="26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751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b="1" dirty="0"/>
              <a:t>Interne ruis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600" dirty="0"/>
              <a:t>1) Waarnemen = interpreteren</a:t>
            </a:r>
          </a:p>
          <a:p>
            <a:endParaRPr lang="nl-BE" sz="3600" dirty="0"/>
          </a:p>
          <a:p>
            <a:pPr marL="0" indent="0">
              <a:buNone/>
            </a:pPr>
            <a:r>
              <a:rPr lang="nl-BE" sz="3600" dirty="0"/>
              <a:t>2) Waarnemen = selecteren</a:t>
            </a:r>
          </a:p>
        </p:txBody>
      </p:sp>
    </p:spTree>
    <p:extLst>
      <p:ext uri="{BB962C8B-B14F-4D97-AF65-F5344CB8AC3E}">
        <p14:creationId xmlns:p14="http://schemas.microsoft.com/office/powerpoint/2010/main" val="1394108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1) Waarnemen = </a:t>
            </a:r>
            <a:r>
              <a:rPr lang="nl-BE" sz="4000" b="1" dirty="0"/>
              <a:t>interpreteren  p17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sz="3200" dirty="0">
                <a:sym typeface="Wingdings" panose="05000000000000000000" pitchFamily="2" charset="2"/>
              </a:rPr>
              <a:t></a:t>
            </a:r>
            <a:r>
              <a:rPr lang="nl-BE" sz="3200" dirty="0"/>
              <a:t>invloed van referentiekader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59" y="1816021"/>
            <a:ext cx="4414709" cy="5041979"/>
          </a:xfrm>
        </p:spPr>
      </p:pic>
      <p:sp>
        <p:nvSpPr>
          <p:cNvPr id="3" name="Tekstvak 2"/>
          <p:cNvSpPr txBox="1"/>
          <p:nvPr/>
        </p:nvSpPr>
        <p:spPr>
          <a:xfrm>
            <a:off x="7788925" y="4821752"/>
            <a:ext cx="4072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Of: beeld van allochtone gemeenschap</a:t>
            </a:r>
          </a:p>
        </p:txBody>
      </p:sp>
      <p:sp>
        <p:nvSpPr>
          <p:cNvPr id="5" name="Rechthoek 4"/>
          <p:cNvSpPr/>
          <p:nvPr/>
        </p:nvSpPr>
        <p:spPr>
          <a:xfrm>
            <a:off x="2634059" y="1816021"/>
            <a:ext cx="4581989" cy="32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729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Idem voor taal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 err="1"/>
              <a:t>Kn</a:t>
            </a:r>
            <a:r>
              <a:rPr lang="nl-BE" sz="3200" dirty="0"/>
              <a:t> j </a:t>
            </a:r>
            <a:r>
              <a:rPr lang="nl-BE" sz="3200" dirty="0" err="1"/>
              <a:t>lzn</a:t>
            </a:r>
            <a:r>
              <a:rPr lang="nl-BE" sz="3200" dirty="0"/>
              <a:t> </a:t>
            </a:r>
            <a:r>
              <a:rPr lang="nl-BE" sz="3200" dirty="0" err="1"/>
              <a:t>wt</a:t>
            </a:r>
            <a:r>
              <a:rPr lang="nl-BE" sz="3200" dirty="0"/>
              <a:t> </a:t>
            </a:r>
            <a:r>
              <a:rPr lang="nl-BE" sz="3200" dirty="0" err="1"/>
              <a:t>hr</a:t>
            </a:r>
            <a:r>
              <a:rPr lang="nl-BE" sz="3200" dirty="0"/>
              <a:t> </a:t>
            </a:r>
            <a:r>
              <a:rPr lang="nl-BE" sz="3200" dirty="0" err="1"/>
              <a:t>stt</a:t>
            </a:r>
            <a:r>
              <a:rPr lang="nl-BE" sz="3200" dirty="0"/>
              <a:t>?</a:t>
            </a:r>
          </a:p>
          <a:p>
            <a:endParaRPr lang="nl-BE" sz="3200" dirty="0"/>
          </a:p>
          <a:p>
            <a:r>
              <a:rPr lang="nl-BE" sz="3200" dirty="0"/>
              <a:t>bv. krachttermen</a:t>
            </a:r>
          </a:p>
          <a:p>
            <a:endParaRPr lang="nl-BE" sz="3200" dirty="0"/>
          </a:p>
          <a:p>
            <a:pPr marL="0" indent="0" algn="ctr">
              <a:buNone/>
            </a:pPr>
            <a:r>
              <a:rPr lang="nl-BE" sz="3200" dirty="0"/>
              <a:t>Impact op katholiek vs. atheïst</a:t>
            </a:r>
          </a:p>
        </p:txBody>
      </p:sp>
    </p:spTree>
    <p:extLst>
      <p:ext uri="{BB962C8B-B14F-4D97-AF65-F5344CB8AC3E}">
        <p14:creationId xmlns:p14="http://schemas.microsoft.com/office/powerpoint/2010/main" val="165699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Kortom: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Interpreteren = afhankelijk van ervaringen 										(= subjectief)</a:t>
            </a:r>
          </a:p>
          <a:p>
            <a:endParaRPr lang="nl-BE" sz="3200" dirty="0"/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								leidt tot misverstanden</a:t>
            </a:r>
          </a:p>
        </p:txBody>
      </p:sp>
      <p:sp>
        <p:nvSpPr>
          <p:cNvPr id="4" name="PIJL-OMLAAG 3"/>
          <p:cNvSpPr/>
          <p:nvPr/>
        </p:nvSpPr>
        <p:spPr>
          <a:xfrm>
            <a:off x="8593157" y="3404212"/>
            <a:ext cx="969484" cy="1134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397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54795" y="436823"/>
            <a:ext cx="8911687" cy="1280890"/>
          </a:xfrm>
        </p:spPr>
        <p:txBody>
          <a:bodyPr/>
          <a:lstStyle/>
          <a:p>
            <a:r>
              <a:rPr lang="nl-BE" dirty="0"/>
              <a:t>2) Waarnemen = </a:t>
            </a:r>
            <a:r>
              <a:rPr lang="nl-BE" sz="4000" b="1" dirty="0"/>
              <a:t>selecteren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5499" y="1923158"/>
            <a:ext cx="8915400" cy="44980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3200" dirty="0"/>
              <a:t>niet alleen HOE = subjectief</a:t>
            </a:r>
          </a:p>
          <a:p>
            <a:pPr marL="0" indent="0" algn="ctr">
              <a:buNone/>
            </a:pPr>
            <a:r>
              <a:rPr lang="nl-BE" sz="3200" dirty="0"/>
              <a:t>maar ook </a:t>
            </a:r>
            <a:r>
              <a:rPr lang="nl-BE" sz="3200" b="1" dirty="0"/>
              <a:t>WAT</a:t>
            </a:r>
            <a:r>
              <a:rPr lang="nl-BE" sz="3200" dirty="0"/>
              <a:t> we waarnemen </a:t>
            </a:r>
          </a:p>
          <a:p>
            <a:pPr marL="0" indent="0">
              <a:buNone/>
            </a:pPr>
            <a:endParaRPr lang="nl-BE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3200" dirty="0">
                <a:sym typeface="Wingdings" panose="05000000000000000000" pitchFamily="2" charset="2"/>
              </a:rPr>
              <a:t></a:t>
            </a:r>
            <a:r>
              <a:rPr lang="nl-BE" sz="2800" dirty="0">
                <a:sym typeface="Wingdings" panose="05000000000000000000" pitchFamily="2" charset="2"/>
              </a:rPr>
              <a:t>°s</a:t>
            </a:r>
            <a:r>
              <a:rPr lang="nl-BE" sz="3200" dirty="0"/>
              <a:t>electie uit enorme stroom aan info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bv. op feestje: </a:t>
            </a:r>
          </a:p>
          <a:p>
            <a:pPr marL="0" indent="0">
              <a:buNone/>
            </a:pPr>
            <a:r>
              <a:rPr lang="nl-BE" sz="3200" dirty="0"/>
              <a:t>‘jouw naam’ horen in het geroezemoes</a:t>
            </a:r>
          </a:p>
        </p:txBody>
      </p:sp>
    </p:spTree>
    <p:extLst>
      <p:ext uri="{BB962C8B-B14F-4D97-AF65-F5344CB8AC3E}">
        <p14:creationId xmlns:p14="http://schemas.microsoft.com/office/powerpoint/2010/main" val="22393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b="1" dirty="0"/>
              <a:t>Verbaal vs. Non-verbaal: ratio?  </a:t>
            </a:r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578414"/>
              </p:ext>
            </p:extLst>
          </p:nvPr>
        </p:nvGraphicFramePr>
        <p:xfrm>
          <a:off x="2589213" y="2133600"/>
          <a:ext cx="8915400" cy="437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33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Evaluatie (individueel)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1745673"/>
            <a:ext cx="8915400" cy="4165549"/>
          </a:xfrm>
        </p:spPr>
        <p:txBody>
          <a:bodyPr>
            <a:noAutofit/>
          </a:bodyPr>
          <a:lstStyle/>
          <a:p>
            <a:r>
              <a:rPr lang="nl-BE" sz="3200" dirty="0"/>
              <a:t>PE Presentatie (25%)</a:t>
            </a:r>
          </a:p>
          <a:p>
            <a:r>
              <a:rPr lang="nl-BE" sz="3200" dirty="0"/>
              <a:t>PE Mail (15%)					  </a:t>
            </a:r>
            <a:r>
              <a:rPr lang="nl-BE" sz="3200" dirty="0">
                <a:sym typeface="Wingdings" panose="05000000000000000000" pitchFamily="2" charset="2"/>
              </a:rPr>
              <a:t> evaluatiescore</a:t>
            </a:r>
            <a:endParaRPr lang="nl-BE" sz="3200" dirty="0"/>
          </a:p>
          <a:p>
            <a:r>
              <a:rPr lang="nl-BE" sz="3200" dirty="0"/>
              <a:t>PE Spellingtest (10%)</a:t>
            </a:r>
          </a:p>
          <a:p>
            <a:endParaRPr lang="nl-BE" sz="3200" dirty="0"/>
          </a:p>
          <a:p>
            <a:r>
              <a:rPr lang="nl-BE" sz="3200" dirty="0"/>
              <a:t>Schriftelijk examen (50%)</a:t>
            </a:r>
          </a:p>
          <a:p>
            <a:endParaRPr lang="nl-BE" sz="3200" dirty="0"/>
          </a:p>
          <a:p>
            <a:pPr marL="0" indent="0">
              <a:buNone/>
            </a:pPr>
            <a:r>
              <a:rPr lang="nl-BE" sz="3200" dirty="0">
                <a:sym typeface="Wingdings" panose="05000000000000000000" pitchFamily="2" charset="2"/>
              </a:rPr>
              <a:t>						 samen </a:t>
            </a:r>
            <a:r>
              <a:rPr lang="nl-BE" sz="4400" dirty="0">
                <a:sym typeface="Wingdings" panose="05000000000000000000" pitchFamily="2" charset="2"/>
              </a:rPr>
              <a:t>34%</a:t>
            </a:r>
            <a:r>
              <a:rPr lang="nl-BE" sz="3200" dirty="0">
                <a:sym typeface="Wingdings" panose="05000000000000000000" pitchFamily="2" charset="2"/>
              </a:rPr>
              <a:t> van </a:t>
            </a:r>
            <a:r>
              <a:rPr lang="nl-BE" sz="3200" dirty="0" err="1">
                <a:sym typeface="Wingdings" panose="05000000000000000000" pitchFamily="2" charset="2"/>
              </a:rPr>
              <a:t>vaktotaal</a:t>
            </a:r>
            <a:r>
              <a:rPr lang="nl-BE" sz="3200" dirty="0">
                <a:sym typeface="Wingdings" panose="05000000000000000000" pitchFamily="2" charset="2"/>
              </a:rPr>
              <a:t> 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54203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Verbaal vs. Non-verbaal 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Probeer het uit:</a:t>
            </a:r>
          </a:p>
          <a:p>
            <a:pPr marL="0" indent="0">
              <a:buNone/>
            </a:pPr>
            <a:endParaRPr lang="nl-BE" sz="4800" dirty="0"/>
          </a:p>
          <a:p>
            <a:pPr marL="0" indent="0">
              <a:buNone/>
            </a:pPr>
            <a:r>
              <a:rPr lang="nl-BE" sz="4800" dirty="0"/>
              <a:t>‘Ik heb niet gezegd dat jij een attitudeprobleem hebt.’</a:t>
            </a:r>
          </a:p>
        </p:txBody>
      </p:sp>
    </p:spTree>
    <p:extLst>
      <p:ext uri="{BB962C8B-B14F-4D97-AF65-F5344CB8AC3E}">
        <p14:creationId xmlns:p14="http://schemas.microsoft.com/office/powerpoint/2010/main" val="2815945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Niet ALLE non-verbale communicatie heb je onder controle!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772792"/>
            <a:ext cx="8915400" cy="3777622"/>
          </a:xfrm>
        </p:spPr>
        <p:txBody>
          <a:bodyPr>
            <a:normAutofit/>
          </a:bodyPr>
          <a:lstStyle/>
          <a:p>
            <a:r>
              <a:rPr lang="nl-BE" sz="3600" dirty="0"/>
              <a:t>15</a:t>
            </a:r>
            <a:r>
              <a:rPr lang="nl-BE" sz="3600" baseline="30000" dirty="0"/>
              <a:t>e</a:t>
            </a:r>
            <a:r>
              <a:rPr lang="nl-BE" sz="3600" dirty="0"/>
              <a:t>/16</a:t>
            </a:r>
            <a:r>
              <a:rPr lang="nl-BE" sz="3600" baseline="30000" dirty="0"/>
              <a:t>e</a:t>
            </a:r>
            <a:r>
              <a:rPr lang="nl-BE" sz="3600" dirty="0"/>
              <a:t> eeuw: </a:t>
            </a:r>
          </a:p>
          <a:p>
            <a:pPr marL="0" indent="0">
              <a:buNone/>
            </a:pPr>
            <a:r>
              <a:rPr lang="nl-BE" sz="3600" dirty="0"/>
              <a:t>		</a:t>
            </a:r>
            <a:r>
              <a:rPr lang="nl-BE" sz="3600" dirty="0" err="1"/>
              <a:t>Atropa</a:t>
            </a:r>
            <a:r>
              <a:rPr lang="nl-BE" sz="3600" dirty="0"/>
              <a:t> Belladonna - extract </a:t>
            </a:r>
          </a:p>
          <a:p>
            <a:pPr marL="0" indent="0">
              <a:buNone/>
            </a:pPr>
            <a:r>
              <a:rPr lang="nl-BE" sz="3600" dirty="0">
                <a:sym typeface="Wingdings" panose="05000000000000000000" pitchFamily="2" charset="2"/>
              </a:rPr>
              <a:t>			 </a:t>
            </a:r>
            <a:r>
              <a:rPr lang="nl-BE" sz="3600" dirty="0" err="1">
                <a:sym typeface="Wingdings" panose="05000000000000000000" pitchFamily="2" charset="2"/>
              </a:rPr>
              <a:t>pupilverwijdend</a:t>
            </a:r>
            <a:r>
              <a:rPr lang="nl-BE" sz="3600" dirty="0">
                <a:sym typeface="Wingdings" panose="05000000000000000000" pitchFamily="2" charset="2"/>
              </a:rPr>
              <a:t>, glanseffect</a:t>
            </a:r>
          </a:p>
          <a:p>
            <a:endParaRPr lang="nl-BE" sz="3600" dirty="0">
              <a:sym typeface="Wingdings" panose="05000000000000000000" pitchFamily="2" charset="2"/>
            </a:endParaRPr>
          </a:p>
          <a:p>
            <a:r>
              <a:rPr lang="nl-BE" sz="3600" dirty="0">
                <a:sym typeface="Wingdings" panose="05000000000000000000" pitchFamily="2" charset="2"/>
              </a:rPr>
              <a:t>Nu: Photoshop 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901180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Goed communiceren/presenteren </a:t>
            </a:r>
          </a:p>
          <a:p>
            <a:pPr marL="0" indent="0">
              <a:buNone/>
            </a:pPr>
            <a:endParaRPr lang="nl-BE" sz="3600" dirty="0"/>
          </a:p>
          <a:p>
            <a:pPr marL="0" indent="0">
              <a:buNone/>
            </a:pPr>
            <a:r>
              <a:rPr lang="nl-BE" sz="3600" dirty="0"/>
              <a:t>= zich concentreren op </a:t>
            </a:r>
          </a:p>
          <a:p>
            <a:pPr marL="0" indent="0">
              <a:buNone/>
            </a:pPr>
            <a:r>
              <a:rPr lang="nl-BE" sz="3600" dirty="0"/>
              <a:t>           taalgebruik + lichaamstaal</a:t>
            </a:r>
          </a:p>
        </p:txBody>
      </p:sp>
    </p:spTree>
    <p:extLst>
      <p:ext uri="{BB962C8B-B14F-4D97-AF65-F5344CB8AC3E}">
        <p14:creationId xmlns:p14="http://schemas.microsoft.com/office/powerpoint/2010/main" val="1927111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b="1" dirty="0"/>
              <a:t>Non-verbaal gedrag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 fontScale="70000" lnSpcReduction="20000"/>
          </a:bodyPr>
          <a:lstStyle/>
          <a:p>
            <a:r>
              <a:rPr lang="nl-BE" sz="4000" dirty="0"/>
              <a:t>Aangeleerd of aangeboren? </a:t>
            </a:r>
          </a:p>
          <a:p>
            <a:endParaRPr lang="nl-BE" sz="4000" dirty="0"/>
          </a:p>
          <a:p>
            <a:pPr marL="0" indent="0">
              <a:buNone/>
            </a:pPr>
            <a:r>
              <a:rPr lang="nl-BE" sz="4000" dirty="0"/>
              <a:t>- betekenis zelfde gebaar verschilt in ander land</a:t>
            </a:r>
          </a:p>
          <a:p>
            <a:pPr marL="0" indent="0">
              <a:buNone/>
            </a:pPr>
            <a:r>
              <a:rPr lang="nl-BE" sz="4000" dirty="0"/>
              <a:t>		bv. OK-gebaar (cirkel) </a:t>
            </a:r>
            <a:r>
              <a:rPr lang="nl-BE" sz="4000" dirty="0">
                <a:sym typeface="Wingdings" panose="05000000000000000000" pitchFamily="2" charset="2"/>
              </a:rPr>
              <a:t> </a:t>
            </a:r>
            <a:r>
              <a:rPr lang="nl-BE" sz="4000" b="1" dirty="0">
                <a:sym typeface="Wingdings" panose="05000000000000000000" pitchFamily="2" charset="2"/>
              </a:rPr>
              <a:t>aangeleerd</a:t>
            </a:r>
            <a:endParaRPr lang="nl-BE" sz="4000" b="1" dirty="0"/>
          </a:p>
          <a:p>
            <a:pPr marL="0" indent="0">
              <a:buNone/>
            </a:pPr>
            <a:endParaRPr lang="nl-BE" sz="4000" dirty="0"/>
          </a:p>
          <a:p>
            <a:pPr>
              <a:buFontTx/>
              <a:buChar char="-"/>
            </a:pPr>
            <a:r>
              <a:rPr lang="nl-BE" sz="4000" b="1" dirty="0"/>
              <a:t>aangeboren</a:t>
            </a:r>
            <a:r>
              <a:rPr lang="nl-BE" sz="4000" dirty="0"/>
              <a:t> gelaatsuitdrukkingen</a:t>
            </a:r>
          </a:p>
          <a:p>
            <a:pPr marL="0" indent="0">
              <a:buNone/>
            </a:pPr>
            <a:r>
              <a:rPr lang="nl-BE" sz="4000" dirty="0"/>
              <a:t>	Angst/woede/pijn/schaamte… =  overal ter wereld</a:t>
            </a:r>
          </a:p>
          <a:p>
            <a:pPr marL="0" indent="0">
              <a:buNone/>
            </a:pPr>
            <a:r>
              <a:rPr lang="nl-BE" sz="4000" dirty="0"/>
              <a:t>		+ bv. dove/blinde kinderen</a:t>
            </a:r>
          </a:p>
        </p:txBody>
      </p:sp>
    </p:spTree>
    <p:extLst>
      <p:ext uri="{BB962C8B-B14F-4D97-AF65-F5344CB8AC3E}">
        <p14:creationId xmlns:p14="http://schemas.microsoft.com/office/powerpoint/2010/main" val="39152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9722" y="624110"/>
            <a:ext cx="8911687" cy="1280890"/>
          </a:xfrm>
        </p:spPr>
        <p:txBody>
          <a:bodyPr>
            <a:normAutofit/>
          </a:bodyPr>
          <a:lstStyle/>
          <a:p>
            <a:r>
              <a:rPr lang="nl-BE" sz="4000" b="1" dirty="0"/>
              <a:t>Aangeboren = niet altijd getoond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69722" y="2177666"/>
            <a:ext cx="9594618" cy="4211703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Bv. tanden tonen voor woede  vs. lippen op elkaar persen</a:t>
            </a:r>
          </a:p>
          <a:p>
            <a:endParaRPr lang="nl-BE" sz="2800" dirty="0"/>
          </a:p>
          <a:p>
            <a:r>
              <a:rPr lang="nl-BE" sz="2800" dirty="0"/>
              <a:t>Bv. mannen vs. vrouwen: verdriet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DUS: gelaatsuitdrukkingen zijn te ‘</a:t>
            </a:r>
            <a:r>
              <a:rPr lang="nl-BE" sz="2800" b="1" dirty="0"/>
              <a:t>beheersen</a:t>
            </a:r>
            <a:r>
              <a:rPr lang="nl-BE" sz="2800" dirty="0"/>
              <a:t>’</a:t>
            </a:r>
          </a:p>
          <a:p>
            <a:endParaRPr lang="nl-BE" sz="2800" dirty="0"/>
          </a:p>
          <a:p>
            <a:pPr marL="0" indent="0">
              <a:buNone/>
            </a:pPr>
            <a:r>
              <a:rPr lang="nl-BE" sz="2800" dirty="0">
                <a:sym typeface="Wingdings" panose="05000000000000000000" pitchFamily="2" charset="2"/>
              </a:rPr>
              <a:t> échte indicatoren = </a:t>
            </a:r>
            <a:r>
              <a:rPr lang="nl-BE" sz="2800" b="1" dirty="0">
                <a:sym typeface="Wingdings" panose="05000000000000000000" pitchFamily="2" charset="2"/>
              </a:rPr>
              <a:t>andere</a:t>
            </a:r>
            <a:r>
              <a:rPr lang="nl-BE" sz="2800" dirty="0">
                <a:sym typeface="Wingdings" panose="05000000000000000000" pitchFamily="2" charset="2"/>
              </a:rPr>
              <a:t> lichaamstaal…</a:t>
            </a:r>
            <a:endParaRPr lang="nl-BE" sz="28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0114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b="1" dirty="0"/>
              <a:t>Verbaal vs. Non-verbaal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998519"/>
            <a:ext cx="8915400" cy="3777622"/>
          </a:xfrm>
        </p:spPr>
        <p:txBody>
          <a:bodyPr>
            <a:noAutofit/>
          </a:bodyPr>
          <a:lstStyle/>
          <a:p>
            <a:r>
              <a:rPr lang="nl-BE" sz="3600" dirty="0"/>
              <a:t>Wat verraadt lichaamstaal? </a:t>
            </a:r>
          </a:p>
          <a:p>
            <a:endParaRPr lang="nl-BE" sz="3600" dirty="0"/>
          </a:p>
          <a:p>
            <a:pPr lvl="1"/>
            <a:r>
              <a:rPr lang="nl-BE" sz="3200" dirty="0"/>
              <a:t>Houding</a:t>
            </a:r>
          </a:p>
          <a:p>
            <a:pPr lvl="1"/>
            <a:r>
              <a:rPr lang="nl-BE" sz="3200" dirty="0"/>
              <a:t>Armen/handen</a:t>
            </a:r>
          </a:p>
          <a:p>
            <a:pPr lvl="1"/>
            <a:r>
              <a:rPr lang="nl-BE" sz="3200" dirty="0"/>
              <a:t>Hoofd</a:t>
            </a:r>
          </a:p>
          <a:p>
            <a:pPr lvl="1"/>
            <a:r>
              <a:rPr lang="nl-BE" sz="3200" dirty="0"/>
              <a:t>Ogen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91762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zie je dat iemand liegt?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1400" dirty="0">
                <a:hlinkClick r:id="rId2"/>
              </a:rPr>
              <a:t>http://www.youtube.com/watch?v=y2sjpkb1xKA&amp;list=PLG6pUj4In856g3FcRZtQi_K6vxHdmM46f</a:t>
            </a:r>
            <a:r>
              <a:rPr lang="nl-BE" sz="1400" dirty="0"/>
              <a:t>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 algn="r">
              <a:buNone/>
            </a:pPr>
            <a:r>
              <a:rPr lang="nl-BE" sz="3600" dirty="0"/>
              <a:t>+ zoek de fout(en)   </a:t>
            </a:r>
            <a:r>
              <a:rPr lang="nl-BE" sz="3600" dirty="0">
                <a:sym typeface="Wingdings" panose="05000000000000000000" pitchFamily="2" charset="2"/>
              </a:rPr>
              <a:t>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398697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b="1" dirty="0"/>
              <a:t>Lichaamshouding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54581" y="2133600"/>
            <a:ext cx="9444484" cy="3777622"/>
          </a:xfrm>
        </p:spPr>
        <p:txBody>
          <a:bodyPr>
            <a:normAutofit/>
          </a:bodyPr>
          <a:lstStyle/>
          <a:p>
            <a:r>
              <a:rPr lang="nl-BE" sz="3200" b="1" dirty="0"/>
              <a:t>Open</a:t>
            </a:r>
            <a:r>
              <a:rPr lang="nl-BE" sz="3200" dirty="0"/>
              <a:t> (positief + overtuigender) vs. </a:t>
            </a:r>
            <a:r>
              <a:rPr lang="nl-BE" sz="3200" b="1" dirty="0"/>
              <a:t>Gesloten</a:t>
            </a:r>
          </a:p>
          <a:p>
            <a:endParaRPr lang="nl-BE" sz="3200" dirty="0"/>
          </a:p>
          <a:p>
            <a:r>
              <a:rPr lang="nl-BE" sz="3200" dirty="0"/>
              <a:t>Frontale positie (niet bij mannen: agressie)</a:t>
            </a:r>
          </a:p>
          <a:p>
            <a:endParaRPr lang="nl-BE" sz="3200" dirty="0"/>
          </a:p>
          <a:p>
            <a:r>
              <a:rPr lang="nl-BE" sz="3200" dirty="0"/>
              <a:t>Afstand (mannen vs. vrouwen)</a:t>
            </a:r>
          </a:p>
          <a:p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142768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400" b="1" dirty="0"/>
              <a:t>Synchronisatie van beweging (mimicry)  </a:t>
            </a:r>
            <a:r>
              <a:rPr lang="nl-BE" sz="2200" b="1" dirty="0">
                <a:hlinkClick r:id="rId2"/>
              </a:rPr>
              <a:t>https://www.youtube.com/watch?v=XjAcyTXRunY</a:t>
            </a:r>
            <a:r>
              <a:rPr lang="nl-BE" sz="2200" b="1" dirty="0"/>
              <a:t> (&lt;1’30’’)</a:t>
            </a:r>
            <a:br>
              <a:rPr lang="nl-BE" sz="1800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794612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3200" dirty="0"/>
              <a:t>= (on)bewust elkaars gedrag overnemen </a:t>
            </a:r>
          </a:p>
          <a:p>
            <a:pPr marL="0" indent="0">
              <a:buNone/>
            </a:pPr>
            <a:r>
              <a:rPr lang="nl-BE" sz="3200" dirty="0"/>
              <a:t>als mensen elkaar GRAAG mogen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(nuttige tip voor flirten…)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(+ verkoopgesprek, sollicitatiegesprek…)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6276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b="1" dirty="0"/>
              <a:t>Armen / handen p21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vuist</a:t>
            </a:r>
          </a:p>
          <a:p>
            <a:r>
              <a:rPr lang="nl-BE" sz="2800" dirty="0"/>
              <a:t>palm vs. rug</a:t>
            </a:r>
          </a:p>
          <a:p>
            <a:r>
              <a:rPr lang="nl-BE" sz="2800" dirty="0"/>
              <a:t>afstand van de handen</a:t>
            </a:r>
          </a:p>
          <a:p>
            <a:endParaRPr lang="nl-BE" sz="2800" dirty="0"/>
          </a:p>
          <a:p>
            <a:endParaRPr lang="nl-BE" sz="2800" dirty="0"/>
          </a:p>
          <a:p>
            <a:r>
              <a:rPr lang="nl-BE" sz="2800" b="1" dirty="0"/>
              <a:t>Barrièregedrag</a:t>
            </a:r>
            <a:r>
              <a:rPr lang="nl-BE" sz="2800" dirty="0"/>
              <a:t>: lessenaar/blad/armen…</a:t>
            </a:r>
          </a:p>
        </p:txBody>
      </p:sp>
    </p:spTree>
    <p:extLst>
      <p:ext uri="{BB962C8B-B14F-4D97-AF65-F5344CB8AC3E}">
        <p14:creationId xmlns:p14="http://schemas.microsoft.com/office/powerpoint/2010/main" val="23522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Deel 1			</a:t>
            </a:r>
            <a:r>
              <a:rPr lang="nl-BE" sz="4400" dirty="0"/>
              <a:t>Presenteren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600" dirty="0"/>
              <a:t>1,5u 	Communicatietheorie</a:t>
            </a:r>
          </a:p>
          <a:p>
            <a:r>
              <a:rPr lang="nl-BE" sz="3600" dirty="0"/>
              <a:t>4u 		Workshops/tips in de klas</a:t>
            </a:r>
          </a:p>
          <a:p>
            <a:endParaRPr lang="nl-BE" sz="3600" dirty="0"/>
          </a:p>
          <a:p>
            <a:r>
              <a:rPr lang="nl-BE" sz="3600" dirty="0"/>
              <a:t>5u 		PE in week 4/5/6/ (= 25%)</a:t>
            </a:r>
          </a:p>
          <a:p>
            <a:endParaRPr lang="nl-BE" sz="3600" dirty="0"/>
          </a:p>
          <a:p>
            <a:pPr marL="0" indent="0" algn="r">
              <a:buNone/>
            </a:pPr>
            <a:r>
              <a:rPr lang="nl-BE" sz="3600" dirty="0">
                <a:solidFill>
                  <a:srgbClr val="FF0000"/>
                </a:solidFill>
              </a:rPr>
              <a:t>!!! PE kan niet hernomen worden!</a:t>
            </a:r>
          </a:p>
        </p:txBody>
      </p:sp>
    </p:spTree>
    <p:extLst>
      <p:ext uri="{BB962C8B-B14F-4D97-AF65-F5344CB8AC3E}">
        <p14:creationId xmlns:p14="http://schemas.microsoft.com/office/powerpoint/2010/main" val="2760818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/>
              <a:t>Hoofd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Lijst p23: wat herken je bij jezelf?</a:t>
            </a:r>
          </a:p>
          <a:p>
            <a:endParaRPr lang="nl-BE" sz="3200" dirty="0"/>
          </a:p>
          <a:p>
            <a:r>
              <a:rPr lang="nl-BE" sz="3200" dirty="0"/>
              <a:t>Bv. Wat doe jij als je nadenkt? Als je wanhopig bent?</a:t>
            </a:r>
          </a:p>
        </p:txBody>
      </p:sp>
    </p:spTree>
    <p:extLst>
      <p:ext uri="{BB962C8B-B14F-4D97-AF65-F5344CB8AC3E}">
        <p14:creationId xmlns:p14="http://schemas.microsoft.com/office/powerpoint/2010/main" val="4285271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b="1" dirty="0"/>
              <a:t>Ogen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1696598"/>
            <a:ext cx="8915400" cy="4214624"/>
          </a:xfrm>
        </p:spPr>
        <p:txBody>
          <a:bodyPr>
            <a:normAutofit fontScale="70000" lnSpcReduction="20000"/>
          </a:bodyPr>
          <a:lstStyle/>
          <a:p>
            <a:r>
              <a:rPr lang="nl-BE" sz="4100" dirty="0"/>
              <a:t>zéér belangrijk (</a:t>
            </a:r>
            <a:r>
              <a:rPr lang="nl-BE" sz="4100" dirty="0" err="1"/>
              <a:t>cfr</a:t>
            </a:r>
            <a:r>
              <a:rPr lang="nl-BE" sz="4100" dirty="0"/>
              <a:t>. Baby’s: afb. p24)</a:t>
            </a:r>
          </a:p>
          <a:p>
            <a:endParaRPr lang="nl-BE" sz="4100" dirty="0"/>
          </a:p>
          <a:p>
            <a:r>
              <a:rPr lang="nl-BE" sz="4100" dirty="0"/>
              <a:t>pupilverwijding = positief</a:t>
            </a:r>
          </a:p>
          <a:p>
            <a:r>
              <a:rPr lang="nl-BE" sz="4100" dirty="0"/>
              <a:t>graag mogen = langer kijken</a:t>
            </a:r>
          </a:p>
          <a:p>
            <a:r>
              <a:rPr lang="nl-BE" sz="4100" dirty="0"/>
              <a:t>vrouwen ‘mogen’ langer</a:t>
            </a:r>
          </a:p>
          <a:p>
            <a:r>
              <a:rPr lang="nl-BE" sz="4100" dirty="0"/>
              <a:t>niet functioneel = agressief</a:t>
            </a:r>
          </a:p>
          <a:p>
            <a:endParaRPr lang="nl-BE" sz="4100" dirty="0"/>
          </a:p>
          <a:p>
            <a:r>
              <a:rPr lang="nl-BE" sz="4100" dirty="0"/>
              <a:t>gebrek aan oogcontact = onzekerheid/onderdanigheid/desinteresse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403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b="1" dirty="0"/>
              <a:t>Paralinguïstiek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61460"/>
          </a:xfrm>
        </p:spPr>
        <p:txBody>
          <a:bodyPr>
            <a:normAutofit fontScale="77500" lnSpcReduction="20000"/>
          </a:bodyPr>
          <a:lstStyle/>
          <a:p>
            <a:r>
              <a:rPr lang="nl-BE" sz="4000" dirty="0"/>
              <a:t>=stemhoogte, spreektempo, intonatie, accent, spreekfouten…</a:t>
            </a:r>
          </a:p>
          <a:p>
            <a:endParaRPr lang="nl-BE" sz="4000" dirty="0"/>
          </a:p>
          <a:p>
            <a:r>
              <a:rPr lang="nl-BE" sz="4000" dirty="0"/>
              <a:t>schema p25</a:t>
            </a:r>
          </a:p>
          <a:p>
            <a:endParaRPr lang="nl-BE" sz="4000" dirty="0"/>
          </a:p>
          <a:p>
            <a:r>
              <a:rPr lang="nl-BE" sz="4000" dirty="0"/>
              <a:t>bv. sarcasme: volwassene vs. kind</a:t>
            </a:r>
          </a:p>
          <a:p>
            <a:pPr marL="914400" lvl="2" indent="0">
              <a:buNone/>
            </a:pPr>
            <a:r>
              <a:rPr lang="nl-BE" sz="3600" dirty="0"/>
              <a:t>					‘Durf niet, hè!’</a:t>
            </a:r>
          </a:p>
          <a:p>
            <a:pPr marL="0" indent="0">
              <a:buNone/>
            </a:pPr>
            <a:r>
              <a:rPr lang="nl-BE" sz="4000" dirty="0"/>
              <a:t>   + werkt niet in chat / mail</a:t>
            </a:r>
          </a:p>
          <a:p>
            <a:endParaRPr lang="nl-BE" sz="4000" dirty="0"/>
          </a:p>
          <a:p>
            <a:endParaRPr lang="nl-BE" sz="4000" dirty="0"/>
          </a:p>
          <a:p>
            <a:endParaRPr lang="nl-BE" sz="40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87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b="1" dirty="0"/>
              <a:t>Kleding &amp; uiterlijk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3200" dirty="0"/>
              <a:t>= communiceren zonder woorden</a:t>
            </a:r>
          </a:p>
          <a:p>
            <a:endParaRPr lang="nl-BE" sz="3200" dirty="0"/>
          </a:p>
          <a:p>
            <a:r>
              <a:rPr lang="nl-BE" sz="3200" dirty="0"/>
              <a:t>bv. bij sollicitatie</a:t>
            </a:r>
          </a:p>
          <a:p>
            <a:endParaRPr lang="nl-BE" sz="3200" dirty="0"/>
          </a:p>
          <a:p>
            <a:r>
              <a:rPr lang="nl-BE" sz="3200" dirty="0"/>
              <a:t>positiever reageren op:</a:t>
            </a:r>
          </a:p>
          <a:p>
            <a:pPr marL="0" indent="0">
              <a:buNone/>
            </a:pPr>
            <a:r>
              <a:rPr lang="nl-BE" sz="3200" dirty="0"/>
              <a:t>			 vergelijkbare stijl + verzorgde stijl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3876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7300" y="348688"/>
            <a:ext cx="8911687" cy="1280890"/>
          </a:xfrm>
        </p:spPr>
        <p:txBody>
          <a:bodyPr/>
          <a:lstStyle/>
          <a:p>
            <a:r>
              <a:rPr lang="nl-BE" sz="4800" b="1" dirty="0"/>
              <a:t>Feedback p26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01677" y="1707615"/>
            <a:ext cx="9102935" cy="4583016"/>
          </a:xfrm>
        </p:spPr>
        <p:txBody>
          <a:bodyPr>
            <a:normAutofit fontScale="92500" lnSpcReduction="20000"/>
          </a:bodyPr>
          <a:lstStyle/>
          <a:p>
            <a:r>
              <a:rPr lang="nl-BE" sz="3200" b="1" dirty="0"/>
              <a:t>Spontaan</a:t>
            </a:r>
            <a:r>
              <a:rPr lang="nl-BE" sz="3200" dirty="0"/>
              <a:t>: mimiek / korte frase (‘Oh, ja?’)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Functie: </a:t>
            </a:r>
          </a:p>
          <a:p>
            <a:pPr marL="514350" indent="-514350">
              <a:buAutoNum type="arabicParenR"/>
            </a:pPr>
            <a:r>
              <a:rPr lang="nl-BE" sz="3200" dirty="0"/>
              <a:t>Stimulans om door te gaan</a:t>
            </a:r>
          </a:p>
          <a:p>
            <a:pPr marL="514350" indent="-514350">
              <a:buAutoNum type="arabicParenR"/>
            </a:pPr>
            <a:r>
              <a:rPr lang="nl-BE" sz="3200" dirty="0"/>
              <a:t>Info over hoe de boodschap overkomt / bijgesteld moet worden</a:t>
            </a:r>
          </a:p>
          <a:p>
            <a:endParaRPr lang="nl-BE" sz="3200" dirty="0"/>
          </a:p>
          <a:p>
            <a:r>
              <a:rPr lang="nl-BE" sz="3200" b="1" dirty="0"/>
              <a:t>Evaluatief</a:t>
            </a:r>
            <a:r>
              <a:rPr lang="nl-BE" sz="3200" dirty="0"/>
              <a:t>: leereffect </a:t>
            </a:r>
          </a:p>
          <a:p>
            <a:pPr marL="0" indent="0">
              <a:buNone/>
            </a:pPr>
            <a:r>
              <a:rPr lang="nl-BE" sz="3200" dirty="0"/>
              <a:t>=bewust worden van eigen functioneren</a:t>
            </a:r>
          </a:p>
        </p:txBody>
      </p:sp>
    </p:spTree>
    <p:extLst>
      <p:ext uri="{BB962C8B-B14F-4D97-AF65-F5344CB8AC3E}">
        <p14:creationId xmlns:p14="http://schemas.microsoft.com/office/powerpoint/2010/main" val="492425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1745" y="393881"/>
            <a:ext cx="8911687" cy="1280890"/>
          </a:xfrm>
        </p:spPr>
        <p:txBody>
          <a:bodyPr/>
          <a:lstStyle/>
          <a:p>
            <a:r>
              <a:rPr lang="nl-BE" b="1" dirty="0"/>
              <a:t>Workshop: ‘gratis proberen’ </a:t>
            </a:r>
            <a:br>
              <a:rPr lang="nl-BE" b="1" dirty="0"/>
            </a:br>
            <a:r>
              <a:rPr lang="nl-BE" b="1" dirty="0"/>
              <a:t>(halve groep)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9356" y="2067824"/>
            <a:ext cx="10456718" cy="4932219"/>
          </a:xfrm>
        </p:spPr>
        <p:txBody>
          <a:bodyPr>
            <a:normAutofit/>
          </a:bodyPr>
          <a:lstStyle/>
          <a:p>
            <a:pPr marL="514350" indent="-457200"/>
            <a:r>
              <a:rPr lang="nl-BE" sz="2600" dirty="0"/>
              <a:t>Bereid een korte presentatie van </a:t>
            </a:r>
            <a:r>
              <a:rPr lang="nl-BE" sz="2600" u="sng" dirty="0"/>
              <a:t>2 minuten</a:t>
            </a:r>
            <a:r>
              <a:rPr lang="nl-BE" sz="2600" dirty="0"/>
              <a:t> voor over bv.:</a:t>
            </a:r>
          </a:p>
          <a:p>
            <a:pPr marL="0" indent="0">
              <a:buNone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		- Sociale media en (gebrek aan) privacy</a:t>
            </a:r>
          </a:p>
          <a:p>
            <a:pPr marL="0" indent="0">
              <a:buNone/>
            </a:pPr>
            <a:r>
              <a:rPr lang="nl-BE" sz="2600" dirty="0"/>
              <a:t>		- Verplicht ingangsexamen voor hoger onderwijs</a:t>
            </a:r>
          </a:p>
          <a:p>
            <a:pPr marL="0" indent="0">
              <a:buNone/>
            </a:pPr>
            <a:r>
              <a:rPr lang="nl-BE" sz="2600" dirty="0"/>
              <a:t>		- Gamen is (niet)verslavend</a:t>
            </a:r>
          </a:p>
          <a:p>
            <a:pPr marL="0" indent="0">
              <a:buNone/>
            </a:pPr>
            <a:r>
              <a:rPr lang="nl-BE" sz="2600" dirty="0"/>
              <a:t>		- Geluidsnormen zijn (niet) nodig</a:t>
            </a:r>
          </a:p>
          <a:p>
            <a:pPr marL="0" indent="0">
              <a:buNone/>
            </a:pPr>
            <a:r>
              <a:rPr lang="nl-BE" sz="2600" dirty="0"/>
              <a:t>		- Gasboetes: beter (niet) afschaffen</a:t>
            </a:r>
          </a:p>
          <a:p>
            <a:pPr marL="0" indent="0">
              <a:buNone/>
            </a:pPr>
            <a:r>
              <a:rPr lang="nl-BE" sz="2600" dirty="0"/>
              <a:t>		- Informatica is (g)een studierichting voor meisjes.</a:t>
            </a:r>
          </a:p>
          <a:p>
            <a:pPr marL="0" indent="0">
              <a:buNone/>
            </a:pPr>
            <a:r>
              <a:rPr lang="nl-BE" sz="2600" dirty="0"/>
              <a:t>						</a:t>
            </a:r>
            <a:r>
              <a:rPr lang="nl-BE" sz="2600" b="1" dirty="0"/>
              <a:t>of stel zelf iets voor!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endParaRPr lang="nl-BE" sz="3200" dirty="0"/>
          </a:p>
          <a:p>
            <a:endParaRPr lang="nl-BE" sz="2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4507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Week 2 + 3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133600"/>
            <a:ext cx="9066634" cy="3777622"/>
          </a:xfrm>
        </p:spPr>
        <p:txBody>
          <a:bodyPr>
            <a:normAutofit lnSpcReduction="10000"/>
          </a:bodyPr>
          <a:lstStyle/>
          <a:p>
            <a:r>
              <a:rPr lang="nl-BE" sz="3600" dirty="0"/>
              <a:t>Voor de halve klas (groepen zie </a:t>
            </a:r>
            <a:r>
              <a:rPr lang="nl-BE" sz="3600" dirty="0" err="1"/>
              <a:t>Bb</a:t>
            </a:r>
            <a:r>
              <a:rPr lang="nl-BE" sz="3600" dirty="0"/>
              <a:t>)</a:t>
            </a:r>
          </a:p>
          <a:p>
            <a:endParaRPr lang="nl-BE" sz="3600" dirty="0"/>
          </a:p>
          <a:p>
            <a:r>
              <a:rPr lang="nl-BE" sz="3600" dirty="0"/>
              <a:t>Publiek: feedback noteren (+ vs. -) </a:t>
            </a:r>
            <a:r>
              <a:rPr lang="nl-BE" sz="3600" dirty="0">
                <a:sym typeface="Wingdings" panose="05000000000000000000" pitchFamily="2" charset="2"/>
              </a:rPr>
              <a:t></a:t>
            </a:r>
            <a:r>
              <a:rPr lang="nl-BE" sz="3600" dirty="0"/>
              <a:t>synthese</a:t>
            </a:r>
          </a:p>
          <a:p>
            <a:endParaRPr lang="nl-BE" sz="3600" dirty="0">
              <a:sym typeface="Wingdings" panose="05000000000000000000" pitchFamily="2" charset="2"/>
            </a:endParaRPr>
          </a:p>
          <a:p>
            <a:r>
              <a:rPr lang="nl-BE" sz="3600" dirty="0">
                <a:sym typeface="Wingdings" panose="05000000000000000000" pitchFamily="2" charset="2"/>
              </a:rPr>
              <a:t>tips &amp; tricks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7046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9600" dirty="0"/>
              <a:t>Vragen?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043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b="1" dirty="0"/>
              <a:t>Vier stellingen over communicatie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4000" dirty="0"/>
              <a:t>STELLING 1</a:t>
            </a:r>
          </a:p>
          <a:p>
            <a:pPr marL="0" lvl="0" indent="0">
              <a:buNone/>
            </a:pPr>
            <a:endParaRPr lang="nl-NL" sz="4000" dirty="0"/>
          </a:p>
          <a:p>
            <a:pPr marL="0" lvl="0" indent="0" algn="ctr">
              <a:buNone/>
            </a:pPr>
            <a:r>
              <a:rPr lang="nl-NL" sz="4000" dirty="0"/>
              <a:t>‘Als je geen </a:t>
            </a:r>
            <a:r>
              <a:rPr lang="nl-NL" sz="4000" u="sng" dirty="0"/>
              <a:t>aanleg</a:t>
            </a:r>
            <a:r>
              <a:rPr lang="nl-NL" sz="4000" dirty="0"/>
              <a:t> hebt </a:t>
            </a:r>
          </a:p>
          <a:p>
            <a:pPr marL="0" lvl="0" indent="0" algn="ctr">
              <a:buNone/>
            </a:pPr>
            <a:r>
              <a:rPr lang="nl-NL" sz="4000" dirty="0"/>
              <a:t>om goed te communiceren, </a:t>
            </a:r>
          </a:p>
          <a:p>
            <a:pPr marL="0" lvl="0" indent="0" algn="ctr">
              <a:buNone/>
            </a:pPr>
            <a:r>
              <a:rPr lang="nl-NL" sz="4000" dirty="0"/>
              <a:t>zal je het ook nooit leren.’</a:t>
            </a:r>
            <a:endParaRPr lang="nl-BE" sz="40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185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31065" y="139368"/>
            <a:ext cx="8911687" cy="1280890"/>
          </a:xfrm>
        </p:spPr>
        <p:txBody>
          <a:bodyPr/>
          <a:lstStyle/>
          <a:p>
            <a:r>
              <a:rPr lang="nl-BE" dirty="0"/>
              <a:t>Leerproces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21654223"/>
              </p:ext>
            </p:extLst>
          </p:nvPr>
        </p:nvGraphicFramePr>
        <p:xfrm>
          <a:off x="2952519" y="582976"/>
          <a:ext cx="8828455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raaiende pijl 5"/>
          <p:cNvSpPr/>
          <p:nvPr/>
        </p:nvSpPr>
        <p:spPr>
          <a:xfrm rot="5400000">
            <a:off x="9092446" y="2633563"/>
            <a:ext cx="1719415" cy="1738823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2948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44518" y="591987"/>
            <a:ext cx="8915400" cy="4762210"/>
          </a:xfrm>
        </p:spPr>
        <p:txBody>
          <a:bodyPr>
            <a:normAutofit fontScale="55000" lnSpcReduction="20000"/>
          </a:bodyPr>
          <a:lstStyle/>
          <a:p>
            <a:pPr lvl="0"/>
            <a:endParaRPr lang="nl-NL" dirty="0"/>
          </a:p>
          <a:p>
            <a:pPr lvl="0"/>
            <a:r>
              <a:rPr lang="nl-NL" sz="7300" dirty="0"/>
              <a:t>STELLING 2</a:t>
            </a:r>
          </a:p>
          <a:p>
            <a:pPr marL="0" lvl="0" indent="0">
              <a:buNone/>
            </a:pPr>
            <a:endParaRPr lang="nl-NL" sz="3200" dirty="0"/>
          </a:p>
          <a:p>
            <a:pPr marL="0" lvl="0" indent="0" algn="ctr">
              <a:lnSpc>
                <a:spcPct val="120000"/>
              </a:lnSpc>
              <a:buNone/>
            </a:pPr>
            <a:r>
              <a:rPr lang="nl-NL" sz="6500" dirty="0"/>
              <a:t>‘Leren om anders te communiceren </a:t>
            </a:r>
          </a:p>
          <a:p>
            <a:pPr marL="0" lvl="0" indent="0" algn="ctr">
              <a:lnSpc>
                <a:spcPct val="120000"/>
              </a:lnSpc>
              <a:buNone/>
            </a:pPr>
            <a:r>
              <a:rPr lang="nl-NL" sz="6500" dirty="0"/>
              <a:t>is geforceerd en </a:t>
            </a:r>
            <a:r>
              <a:rPr lang="nl-NL" sz="6500" u="sng" dirty="0"/>
              <a:t>gemaakt</a:t>
            </a:r>
            <a:r>
              <a:rPr lang="nl-NL" sz="6500" dirty="0"/>
              <a:t>: </a:t>
            </a:r>
          </a:p>
          <a:p>
            <a:pPr marL="0" lvl="0" indent="0" algn="ctr">
              <a:lnSpc>
                <a:spcPct val="120000"/>
              </a:lnSpc>
              <a:buNone/>
            </a:pPr>
            <a:r>
              <a:rPr lang="nl-NL" sz="6500" dirty="0"/>
              <a:t>je moet vooral jezelf blijven </a:t>
            </a:r>
          </a:p>
          <a:p>
            <a:pPr marL="0" lvl="0" indent="0" algn="ctr">
              <a:lnSpc>
                <a:spcPct val="120000"/>
              </a:lnSpc>
              <a:buNone/>
            </a:pPr>
            <a:r>
              <a:rPr lang="nl-NL" sz="6500" dirty="0"/>
              <a:t>en je niet anders voordoen </a:t>
            </a:r>
          </a:p>
          <a:p>
            <a:pPr marL="0" lvl="0" indent="0" algn="ctr">
              <a:lnSpc>
                <a:spcPct val="120000"/>
              </a:lnSpc>
              <a:buNone/>
            </a:pPr>
            <a:r>
              <a:rPr lang="nl-NL" sz="6500" dirty="0"/>
              <a:t>dan je bent.’</a:t>
            </a:r>
            <a:endParaRPr lang="nl-BE" sz="6500" dirty="0"/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19449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/>
              <a:t>Persoonlijkheid = groeiproces!</a:t>
            </a:r>
          </a:p>
          <a:p>
            <a:endParaRPr lang="nl-BE" sz="4000" dirty="0"/>
          </a:p>
          <a:p>
            <a:r>
              <a:rPr lang="nl-BE" sz="4000" dirty="0" err="1"/>
              <a:t>IT’er</a:t>
            </a:r>
            <a:r>
              <a:rPr lang="nl-BE" sz="4000" dirty="0"/>
              <a:t> = rollen, o.a. </a:t>
            </a:r>
            <a:r>
              <a:rPr lang="nl-BE" sz="4000" dirty="0" err="1"/>
              <a:t>communicator</a:t>
            </a:r>
            <a:endParaRPr lang="nl-BE" sz="4000" dirty="0"/>
          </a:p>
          <a:p>
            <a:endParaRPr lang="nl-BE" sz="4000" dirty="0"/>
          </a:p>
          <a:p>
            <a:r>
              <a:rPr lang="nl-BE" sz="4000" dirty="0"/>
              <a:t>Communicatie = rollen / situaties</a:t>
            </a:r>
          </a:p>
          <a:p>
            <a:endParaRPr lang="nl-BE" sz="40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6946699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6320</TotalTime>
  <Words>1008</Words>
  <Application>Microsoft Office PowerPoint</Application>
  <PresentationFormat>Breedbeeld</PresentationFormat>
  <Paragraphs>285</Paragraphs>
  <Slides>46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Wingdings</vt:lpstr>
      <vt:lpstr>Wingdings 3</vt:lpstr>
      <vt:lpstr>Sliert</vt:lpstr>
      <vt:lpstr>Communicatie 1</vt:lpstr>
      <vt:lpstr>Inhoud</vt:lpstr>
      <vt:lpstr>Evaluatie (individueel)</vt:lpstr>
      <vt:lpstr>Deel 1   Presenteren</vt:lpstr>
      <vt:lpstr>PowerPoint-presentatie</vt:lpstr>
      <vt:lpstr>Vier stellingen over communicatie</vt:lpstr>
      <vt:lpstr>Leerproces</vt:lpstr>
      <vt:lpstr>PowerPoint-presentatie</vt:lpstr>
      <vt:lpstr>PowerPoint-presentatie</vt:lpstr>
      <vt:lpstr>PowerPoint-presentatie</vt:lpstr>
      <vt:lpstr>???</vt:lpstr>
      <vt:lpstr>PowerPoint-presentatie</vt:lpstr>
      <vt:lpstr>FAALANGST</vt:lpstr>
      <vt:lpstr>PowerPoint-presentatie</vt:lpstr>
      <vt:lpstr>ENKELE BASISPRINCIPES VAN COMMUNICATIE  p14-27</vt:lpstr>
      <vt:lpstr>Wat is communicatie (voor jou)?</vt:lpstr>
      <vt:lpstr>Wat is communicatie?</vt:lpstr>
      <vt:lpstr>Drie details uit deze definitie:</vt:lpstr>
      <vt:lpstr>Oppassen met cultuurverschillen!</vt:lpstr>
      <vt:lpstr>Gevaar voor misverstanden!</vt:lpstr>
      <vt:lpstr>Oppassen met communicatieruis</vt:lpstr>
      <vt:lpstr>PowerPoint-presentatie</vt:lpstr>
      <vt:lpstr>Interne ruis</vt:lpstr>
      <vt:lpstr>Interne ruis</vt:lpstr>
      <vt:lpstr>1) Waarnemen = interpreteren  p17            invloed van referentiekader</vt:lpstr>
      <vt:lpstr>Idem voor taal</vt:lpstr>
      <vt:lpstr>Kortom:</vt:lpstr>
      <vt:lpstr>2) Waarnemen = selecteren</vt:lpstr>
      <vt:lpstr>Verbaal vs. Non-verbaal: ratio?  </vt:lpstr>
      <vt:lpstr>Verbaal vs. Non-verbaal  </vt:lpstr>
      <vt:lpstr>Niet ALLE non-verbale communicatie heb je onder controle!  </vt:lpstr>
      <vt:lpstr>CONCLUSIE</vt:lpstr>
      <vt:lpstr>Non-verbaal gedrag</vt:lpstr>
      <vt:lpstr>Aangeboren = niet altijd getoond</vt:lpstr>
      <vt:lpstr>Verbaal vs. Non-verbaal</vt:lpstr>
      <vt:lpstr>Hoe zie je dat iemand liegt?</vt:lpstr>
      <vt:lpstr>Lichaamshouding</vt:lpstr>
      <vt:lpstr>Synchronisatie van beweging (mimicry)  https://www.youtube.com/watch?v=XjAcyTXRunY (&lt;1’30’’) </vt:lpstr>
      <vt:lpstr>Armen / handen p21</vt:lpstr>
      <vt:lpstr>Hoofd</vt:lpstr>
      <vt:lpstr>Ogen</vt:lpstr>
      <vt:lpstr>Paralinguïstiek</vt:lpstr>
      <vt:lpstr>Kleding &amp; uiterlijk</vt:lpstr>
      <vt:lpstr>Feedback p26</vt:lpstr>
      <vt:lpstr>Workshop: ‘gratis proberen’  (halve groep)</vt:lpstr>
      <vt:lpstr>Week 2 + 3</vt:lpstr>
    </vt:vector>
  </TitlesOfParts>
  <Company>PXL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Communicatie 1</dc:title>
  <dc:creator>Saskia Schoefs</dc:creator>
  <cp:lastModifiedBy>Saskia Schoefs</cp:lastModifiedBy>
  <cp:revision>75</cp:revision>
  <dcterms:created xsi:type="dcterms:W3CDTF">2014-01-31T13:51:21Z</dcterms:created>
  <dcterms:modified xsi:type="dcterms:W3CDTF">2018-02-06T21:48:50Z</dcterms:modified>
</cp:coreProperties>
</file>