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365" r:id="rId6"/>
    <p:sldId id="368" r:id="rId7"/>
    <p:sldId id="371" r:id="rId8"/>
    <p:sldId id="370" r:id="rId9"/>
    <p:sldId id="369" r:id="rId10"/>
    <p:sldId id="367" r:id="rId11"/>
    <p:sldId id="361" r:id="rId12"/>
    <p:sldId id="364" r:id="rId13"/>
    <p:sldId id="366" r:id="rId14"/>
    <p:sldId id="261" r:id="rId15"/>
    <p:sldId id="302" r:id="rId16"/>
    <p:sldId id="262" r:id="rId17"/>
    <p:sldId id="329" r:id="rId18"/>
    <p:sldId id="343" r:id="rId19"/>
    <p:sldId id="344" r:id="rId20"/>
    <p:sldId id="350" r:id="rId21"/>
    <p:sldId id="354" r:id="rId22"/>
  </p:sldIdLst>
  <p:sldSz cx="9144000" cy="6858000" type="screen4x3"/>
  <p:notesSz cx="6811963" cy="9942513"/>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86456" autoAdjust="0"/>
  </p:normalViewPr>
  <p:slideViewPr>
    <p:cSldViewPr snapToGrid="0" snapToObjects="1">
      <p:cViewPr varScale="1">
        <p:scale>
          <a:sx n="111" d="100"/>
          <a:sy n="111" d="100"/>
        </p:scale>
        <p:origin x="13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6EF3390C-42BA-0747-876F-D4E9DFFC27B5}" type="datetimeFigureOut">
              <a:rPr lang="nl-NL" smtClean="0"/>
              <a:pPr/>
              <a:t>3-4-2018</a:t>
            </a:fld>
            <a:endParaRPr lang="nl-NL"/>
          </a:p>
        </p:txBody>
      </p:sp>
      <p:sp>
        <p:nvSpPr>
          <p:cNvPr id="4" name="Tijdelijke aanduiding voor voettekst 3"/>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9E75A9D2-90B0-6F4F-A3E2-4E764F8EC1D8}" type="slidenum">
              <a:rPr lang="nl-NL" smtClean="0"/>
              <a:pPr/>
              <a:t>‹nr.›</a:t>
            </a:fld>
            <a:endParaRPr lang="nl-NL"/>
          </a:p>
        </p:txBody>
      </p:sp>
    </p:spTree>
    <p:extLst>
      <p:ext uri="{BB962C8B-B14F-4D97-AF65-F5344CB8AC3E}">
        <p14:creationId xmlns:p14="http://schemas.microsoft.com/office/powerpoint/2010/main" val="3588785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51851" cy="498852"/>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58536" y="0"/>
            <a:ext cx="2951851" cy="498852"/>
          </a:xfrm>
          <a:prstGeom prst="rect">
            <a:avLst/>
          </a:prstGeom>
        </p:spPr>
        <p:txBody>
          <a:bodyPr vert="horz" lIns="91440" tIns="45720" rIns="91440" bIns="45720" rtlCol="0"/>
          <a:lstStyle>
            <a:lvl1pPr algn="r">
              <a:defRPr sz="1200"/>
            </a:lvl1pPr>
          </a:lstStyle>
          <a:p>
            <a:fld id="{F2CB72F9-8280-4400-9E90-51F116D4D39C}" type="datetimeFigureOut">
              <a:rPr lang="nl-BE" smtClean="0"/>
              <a:t>3/04/2018</a:t>
            </a:fld>
            <a:endParaRPr lang="nl-BE"/>
          </a:p>
        </p:txBody>
      </p:sp>
      <p:sp>
        <p:nvSpPr>
          <p:cNvPr id="4" name="Tijdelijke aanduiding voor dia-afbeelding 3"/>
          <p:cNvSpPr>
            <a:spLocks noGrp="1" noRot="1" noChangeAspect="1"/>
          </p:cNvSpPr>
          <p:nvPr>
            <p:ph type="sldImg" idx="2"/>
          </p:nvPr>
        </p:nvSpPr>
        <p:spPr>
          <a:xfrm>
            <a:off x="1169988" y="1243013"/>
            <a:ext cx="4471987" cy="3355975"/>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1197" y="4784835"/>
            <a:ext cx="5449570" cy="3914864"/>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9443662"/>
            <a:ext cx="2951851" cy="498851"/>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58536" y="9443662"/>
            <a:ext cx="2951851" cy="498851"/>
          </a:xfrm>
          <a:prstGeom prst="rect">
            <a:avLst/>
          </a:prstGeom>
        </p:spPr>
        <p:txBody>
          <a:bodyPr vert="horz" lIns="91440" tIns="45720" rIns="91440" bIns="45720" rtlCol="0" anchor="b"/>
          <a:lstStyle>
            <a:lvl1pPr algn="r">
              <a:defRPr sz="1200"/>
            </a:lvl1pPr>
          </a:lstStyle>
          <a:p>
            <a:fld id="{301EB28B-66D4-4647-809C-4FABD2A27A8F}" type="slidenum">
              <a:rPr lang="nl-BE" smtClean="0"/>
              <a:t>‹nr.›</a:t>
            </a:fld>
            <a:endParaRPr lang="nl-BE"/>
          </a:p>
        </p:txBody>
      </p:sp>
    </p:spTree>
    <p:extLst>
      <p:ext uri="{BB962C8B-B14F-4D97-AF65-F5344CB8AC3E}">
        <p14:creationId xmlns:p14="http://schemas.microsoft.com/office/powerpoint/2010/main" val="1678109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AutoNum type="arabicParenR"/>
            </a:pPr>
            <a:r>
              <a:rPr lang="nl-BE" dirty="0"/>
              <a:t>PXL breekt</a:t>
            </a:r>
            <a:r>
              <a:rPr lang="nl-BE" baseline="0" dirty="0"/>
              <a:t> uit en gevolgen 10</a:t>
            </a:r>
          </a:p>
          <a:p>
            <a:pPr marL="228600" indent="-228600">
              <a:buAutoNum type="arabicParenR"/>
            </a:pPr>
            <a:r>
              <a:rPr lang="nl-BE" baseline="0" dirty="0"/>
              <a:t>Telefoneren 20</a:t>
            </a:r>
          </a:p>
          <a:p>
            <a:pPr marL="228600" indent="-228600">
              <a:buAutoNum type="arabicParenR"/>
            </a:pPr>
            <a:r>
              <a:rPr lang="nl-BE" baseline="0"/>
              <a:t>Vergaderen 20</a:t>
            </a:r>
            <a:endParaRPr lang="nl-BE" dirty="0"/>
          </a:p>
        </p:txBody>
      </p:sp>
      <p:sp>
        <p:nvSpPr>
          <p:cNvPr id="4" name="Tijdelijke aanduiding voor dianummer 3"/>
          <p:cNvSpPr>
            <a:spLocks noGrp="1"/>
          </p:cNvSpPr>
          <p:nvPr>
            <p:ph type="sldNum" sz="quarter" idx="10"/>
          </p:nvPr>
        </p:nvSpPr>
        <p:spPr/>
        <p:txBody>
          <a:bodyPr/>
          <a:lstStyle/>
          <a:p>
            <a:fld id="{301EB28B-66D4-4647-809C-4FABD2A27A8F}" type="slidenum">
              <a:rPr lang="nl-BE" smtClean="0"/>
              <a:t>1</a:t>
            </a:fld>
            <a:endParaRPr lang="nl-BE"/>
          </a:p>
        </p:txBody>
      </p:sp>
    </p:spTree>
    <p:extLst>
      <p:ext uri="{BB962C8B-B14F-4D97-AF65-F5344CB8AC3E}">
        <p14:creationId xmlns:p14="http://schemas.microsoft.com/office/powerpoint/2010/main" val="38988351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9" name="Afbeelding 8" descr="beeld_geselecteerd.png"/>
          <p:cNvPicPr>
            <a:picLocks noChangeAspect="1"/>
          </p:cNvPicPr>
          <p:nvPr userDrawn="1"/>
        </p:nvPicPr>
        <p:blipFill>
          <a:blip r:embed="rId2"/>
          <a:stretch>
            <a:fillRect/>
          </a:stretch>
        </p:blipFill>
        <p:spPr>
          <a:xfrm>
            <a:off x="5349368" y="3373542"/>
            <a:ext cx="3838811" cy="3308792"/>
          </a:xfrm>
          <a:prstGeom prst="rect">
            <a:avLst/>
          </a:prstGeom>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4" name="Tijdelijke aanduiding voor datum 3"/>
          <p:cNvSpPr>
            <a:spLocks noGrp="1"/>
          </p:cNvSpPr>
          <p:nvPr>
            <p:ph type="dt" sz="half" idx="10"/>
          </p:nvPr>
        </p:nvSpPr>
        <p:spPr>
          <a:xfrm>
            <a:off x="536360" y="6399774"/>
            <a:ext cx="1265640" cy="365125"/>
          </a:xfrm>
        </p:spPr>
        <p:txBody>
          <a:bodyPr/>
          <a:lstStyle>
            <a:lvl1pPr>
              <a:defRPr>
                <a:solidFill>
                  <a:schemeClr val="tx1"/>
                </a:solidFill>
              </a:defRPr>
            </a:lvl1pPr>
          </a:lstStyle>
          <a:p>
            <a:fld id="{8359EA0C-8D83-4D49-9DB1-E39E994E5296}" type="datetimeFigureOut">
              <a:rPr lang="nl-NL" smtClean="0"/>
              <a:pPr/>
              <a:t>3-4-2018</a:t>
            </a:fld>
            <a:endParaRPr lang="nl-NL" dirty="0"/>
          </a:p>
        </p:txBody>
      </p:sp>
      <p:sp>
        <p:nvSpPr>
          <p:cNvPr id="6" name="Tijdelijke aanduiding voor dianummer 5"/>
          <p:cNvSpPr>
            <a:spLocks noGrp="1"/>
          </p:cNvSpPr>
          <p:nvPr>
            <p:ph type="sldNum" sz="quarter" idx="12"/>
          </p:nvPr>
        </p:nvSpPr>
        <p:spPr>
          <a:xfrm>
            <a:off x="3231570" y="6399774"/>
            <a:ext cx="2133600" cy="365125"/>
          </a:xfrm>
        </p:spPr>
        <p:txBody>
          <a:bodyPr/>
          <a:lstStyle>
            <a:lvl1pPr>
              <a:defRPr>
                <a:solidFill>
                  <a:schemeClr val="tx1"/>
                </a:solidFill>
              </a:defRPr>
            </a:lvl1pPr>
          </a:lstStyle>
          <a:p>
            <a:fld id="{65E3036D-0E03-9346-8FAD-2172B1B1F203}" type="slidenum">
              <a:rPr lang="nl-NL" smtClean="0"/>
              <a:pPr/>
              <a:t>‹nr.›</a:t>
            </a:fld>
            <a:endParaRPr lang="nl-NL" dirty="0"/>
          </a:p>
        </p:txBody>
      </p:sp>
      <p:pic>
        <p:nvPicPr>
          <p:cNvPr id="7" name="Afbeelding 6" descr="Macintosh HD:Users:nickdaenen:Desktop:logo_pxl.wmf"/>
          <p:cNvPicPr/>
          <p:nvPr userDrawn="1"/>
        </p:nvPicPr>
        <p:blipFill>
          <a:blip r:embed="rId3"/>
          <a:srcRect/>
          <a:stretch>
            <a:fillRect/>
          </a:stretch>
        </p:blipFill>
        <p:spPr bwMode="auto">
          <a:xfrm>
            <a:off x="574618" y="390626"/>
            <a:ext cx="1420504" cy="1420504"/>
          </a:xfrm>
          <a:prstGeom prst="rect">
            <a:avLst/>
          </a:prstGeom>
          <a:noFill/>
          <a:ln w="9525">
            <a:noFill/>
            <a:miter lim="800000"/>
            <a:headEnd/>
            <a:tailEnd/>
          </a:ln>
        </p:spPr>
      </p:pic>
      <p:sp>
        <p:nvSpPr>
          <p:cNvPr id="10" name="Tekstvak 9"/>
          <p:cNvSpPr txBox="1"/>
          <p:nvPr userDrawn="1"/>
        </p:nvSpPr>
        <p:spPr>
          <a:xfrm>
            <a:off x="542241" y="6057401"/>
            <a:ext cx="5196080" cy="73866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200" b="0" dirty="0"/>
              <a:t>Hogeschool PXL</a:t>
            </a:r>
            <a:r>
              <a:rPr lang="nl-NL" sz="1200" b="0" baseline="0" dirty="0"/>
              <a:t> – </a:t>
            </a:r>
            <a:r>
              <a:rPr lang="nl-NL" sz="1200" b="0" baseline="0" dirty="0" err="1"/>
              <a:t>Elfde-Liniestraat</a:t>
            </a:r>
            <a:r>
              <a:rPr lang="nl-NL" sz="1200" b="0" baseline="0" dirty="0"/>
              <a:t> 24 – B-3500 Hasselt</a:t>
            </a:r>
          </a:p>
          <a:p>
            <a:pPr marL="0" marR="0" indent="0" algn="l" defTabSz="457200" rtl="0" eaLnBrk="1" fontAlgn="auto" latinLnBrk="0" hangingPunct="1">
              <a:lnSpc>
                <a:spcPct val="100000"/>
              </a:lnSpc>
              <a:spcBef>
                <a:spcPts val="0"/>
              </a:spcBef>
              <a:spcAft>
                <a:spcPts val="0"/>
              </a:spcAft>
              <a:buClrTx/>
              <a:buSzTx/>
              <a:buFontTx/>
              <a:buNone/>
              <a:tabLst/>
              <a:defRPr/>
            </a:pPr>
            <a:r>
              <a:rPr lang="nl-NL" sz="1200" b="0" baseline="0" dirty="0" err="1"/>
              <a:t>www.pxl.be</a:t>
            </a:r>
            <a:r>
              <a:rPr lang="nl-NL" sz="1200" b="0" baseline="0" dirty="0"/>
              <a:t> - </a:t>
            </a:r>
            <a:r>
              <a:rPr lang="nl-NL" sz="1200" b="0" baseline="0" dirty="0" err="1"/>
              <a:t>www.pxl.be</a:t>
            </a:r>
            <a:r>
              <a:rPr lang="nl-NL" sz="1200" b="0" baseline="0" dirty="0"/>
              <a:t>/</a:t>
            </a:r>
            <a:r>
              <a:rPr lang="nl-NL" sz="1200" b="0" baseline="0" dirty="0" err="1"/>
              <a:t>facebook</a:t>
            </a:r>
            <a:endParaRPr lang="nl-NL" sz="1200" b="0" dirty="0"/>
          </a:p>
          <a:p>
            <a:endParaRPr lang="nl-NL" dirty="0"/>
          </a:p>
        </p:txBody>
      </p:sp>
      <p:pic>
        <p:nvPicPr>
          <p:cNvPr id="12" name="Afbeelding 11" descr="dehogeschoolmethetnetwerk.png"/>
          <p:cNvPicPr>
            <a:picLocks noChangeAspect="1"/>
          </p:cNvPicPr>
          <p:nvPr userDrawn="1"/>
        </p:nvPicPr>
        <p:blipFill>
          <a:blip r:embed="rId4"/>
          <a:stretch>
            <a:fillRect/>
          </a:stretch>
        </p:blipFill>
        <p:spPr>
          <a:xfrm>
            <a:off x="639936" y="5543474"/>
            <a:ext cx="2975517" cy="40760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8359EA0C-8D83-4D49-9DB1-E39E994E5296}" type="datetimeFigureOut">
              <a:rPr lang="nl-NL" smtClean="0"/>
              <a:pPr/>
              <a:t>3-4-2018</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3-4-2018</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3-4-2018</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3-4-2018</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5" name="Afbeelding 4" descr="beeldslogan.png"/>
          <p:cNvPicPr>
            <a:picLocks noChangeAspect="1"/>
          </p:cNvPicPr>
          <p:nvPr userDrawn="1"/>
        </p:nvPicPr>
        <p:blipFill>
          <a:blip r:embed="rId2"/>
          <a:stretch>
            <a:fillRect/>
          </a:stretch>
        </p:blipFill>
        <p:spPr>
          <a:xfrm>
            <a:off x="1858615" y="0"/>
            <a:ext cx="54102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7"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8359EA0C-8D83-4D49-9DB1-E39E994E5296}" type="datetimeFigureOut">
              <a:rPr lang="nl-NL" smtClean="0"/>
              <a:pPr/>
              <a:t>3-4-2018</a:t>
            </a:fld>
            <a:endParaRPr lang="nl-NL" dirty="0"/>
          </a:p>
        </p:txBody>
      </p:sp>
      <p:sp>
        <p:nvSpPr>
          <p:cNvPr id="8"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9"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3-4-2018</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2" name="Afbeelding 11"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3"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3-4-2018</a:t>
            </a:fld>
            <a:endParaRPr lang="nl-NL" dirty="0"/>
          </a:p>
        </p:txBody>
      </p:sp>
      <p:sp>
        <p:nvSpPr>
          <p:cNvPr id="14"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5"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9"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3-4-2018</a:t>
            </a:fld>
            <a:endParaRPr lang="nl-NL" dirty="0"/>
          </a:p>
        </p:txBody>
      </p:sp>
      <p:sp>
        <p:nvSpPr>
          <p:cNvPr id="10"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1"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7" name="Afbeelding 6"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8"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3-4-2018</a:t>
            </a:fld>
            <a:endParaRPr lang="nl-NL" dirty="0"/>
          </a:p>
        </p:txBody>
      </p:sp>
      <p:sp>
        <p:nvSpPr>
          <p:cNvPr id="9"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0"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3-4-2018</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Titelstijl van model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datum 3"/>
          <p:cNvSpPr>
            <a:spLocks noGrp="1"/>
          </p:cNvSpPr>
          <p:nvPr>
            <p:ph type="dt" sz="half" idx="2"/>
          </p:nvPr>
        </p:nvSpPr>
        <p:spPr>
          <a:xfrm>
            <a:off x="1325160" y="6356350"/>
            <a:ext cx="1265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9EA0C-8D83-4D49-9DB1-E39E994E5296}" type="datetimeFigureOut">
              <a:rPr lang="nl-NL" smtClean="0"/>
              <a:pPr/>
              <a:t>3-4-2018</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3036D-0E03-9346-8FAD-2172B1B1F203}" type="slidenum">
              <a:rPr lang="nl-NL" smtClean="0"/>
              <a:pPr/>
              <a:t>‹nr.›</a:t>
            </a:fld>
            <a:endParaRPr lang="nl-NL"/>
          </a:p>
        </p:txBody>
      </p:sp>
      <p:sp>
        <p:nvSpPr>
          <p:cNvPr id="7" name="Rechthoek 6"/>
          <p:cNvSpPr/>
          <p:nvPr/>
        </p:nvSpPr>
        <p:spPr>
          <a:xfrm>
            <a:off x="0" y="6682275"/>
            <a:ext cx="9144000" cy="180000"/>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b="1" kern="1200">
          <a:solidFill>
            <a:srgbClr val="58A618"/>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imeo.com/127161113" TargetMode="External"/><Relationship Id="rId2" Type="http://schemas.openxmlformats.org/officeDocument/2006/relationships/hyperlink" Target="https://vimeo.com/12715873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vimeo.com/12719353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vimeo.com/12724018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b.pxl.be/webapps/blackboard/content/listContent.jsp?course_id=_1406_1&amp;content_id=_721406_1&amp;mode=re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a:t>Continuous</a:t>
            </a:r>
            <a:r>
              <a:rPr lang="nl-NL" dirty="0"/>
              <a:t> Assessment (PE4): </a:t>
            </a:r>
            <a:br>
              <a:rPr lang="nl-NL" dirty="0"/>
            </a:br>
            <a:r>
              <a:rPr lang="nl-NL" dirty="0"/>
              <a:t>Group </a:t>
            </a:r>
            <a:r>
              <a:rPr lang="nl-NL" dirty="0" err="1"/>
              <a:t>Discussion</a:t>
            </a:r>
            <a:r>
              <a:rPr lang="nl-NL" dirty="0"/>
              <a:t> </a:t>
            </a:r>
            <a:br>
              <a:rPr lang="nl-NL" dirty="0"/>
            </a:br>
            <a:r>
              <a:rPr lang="nl-NL" dirty="0" err="1"/>
              <a:t>using</a:t>
            </a:r>
            <a:r>
              <a:rPr lang="nl-NL" dirty="0"/>
              <a:t> Skype </a:t>
            </a:r>
            <a:r>
              <a:rPr lang="nl-NL" dirty="0" err="1"/>
              <a:t>for</a:t>
            </a:r>
            <a:r>
              <a:rPr lang="nl-NL" dirty="0"/>
              <a:t> Business</a:t>
            </a:r>
          </a:p>
        </p:txBody>
      </p:sp>
      <p:sp>
        <p:nvSpPr>
          <p:cNvPr id="3" name="Subtitel 2"/>
          <p:cNvSpPr>
            <a:spLocks noGrp="1"/>
          </p:cNvSpPr>
          <p:nvPr>
            <p:ph type="subTitle" idx="1"/>
          </p:nvPr>
        </p:nvSpPr>
        <p:spPr/>
        <p:txBody>
          <a:bodyPr>
            <a:normAutofit/>
          </a:bodyPr>
          <a:lstStyle/>
          <a:p>
            <a:r>
              <a:rPr lang="nl-NL" dirty="0"/>
              <a:t>PXL breekt uit</a:t>
            </a:r>
          </a:p>
          <a:p>
            <a:r>
              <a:rPr lang="nl-NL" sz="1200" dirty="0"/>
              <a:t>Week 9      2018</a:t>
            </a:r>
          </a:p>
        </p:txBody>
      </p:sp>
      <p:pic>
        <p:nvPicPr>
          <p:cNvPr id="5" name="Afbeelding 4"/>
          <p:cNvPicPr>
            <a:picLocks noChangeAspect="1"/>
          </p:cNvPicPr>
          <p:nvPr/>
        </p:nvPicPr>
        <p:blipFill>
          <a:blip r:embed="rId3"/>
          <a:stretch>
            <a:fillRect/>
          </a:stretch>
        </p:blipFill>
        <p:spPr>
          <a:xfrm>
            <a:off x="6143581" y="4854692"/>
            <a:ext cx="2695575" cy="16954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Installation </a:t>
            </a:r>
            <a:r>
              <a:rPr lang="nl-BE" dirty="0" err="1"/>
              <a:t>and</a:t>
            </a:r>
            <a:r>
              <a:rPr lang="nl-BE" dirty="0"/>
              <a:t> Login</a:t>
            </a:r>
          </a:p>
        </p:txBody>
      </p:sp>
      <p:sp>
        <p:nvSpPr>
          <p:cNvPr id="3" name="Tijdelijke aanduiding voor inhoud 2"/>
          <p:cNvSpPr>
            <a:spLocks noGrp="1"/>
          </p:cNvSpPr>
          <p:nvPr>
            <p:ph idx="1"/>
          </p:nvPr>
        </p:nvSpPr>
        <p:spPr/>
        <p:txBody>
          <a:bodyPr>
            <a:normAutofit/>
          </a:bodyPr>
          <a:lstStyle/>
          <a:p>
            <a:r>
              <a:rPr lang="nl-BE" dirty="0" err="1"/>
              <a:t>Instruction</a:t>
            </a:r>
            <a:r>
              <a:rPr lang="nl-BE" dirty="0"/>
              <a:t> </a:t>
            </a:r>
            <a:r>
              <a:rPr lang="nl-BE" dirty="0" err="1"/>
              <a:t>videos</a:t>
            </a:r>
            <a:r>
              <a:rPr lang="nl-BE" dirty="0"/>
              <a:t>: </a:t>
            </a:r>
          </a:p>
          <a:p>
            <a:pPr lvl="1"/>
            <a:r>
              <a:rPr lang="nl-BE" dirty="0">
                <a:hlinkClick r:id="rId2"/>
              </a:rPr>
              <a:t>“</a:t>
            </a:r>
            <a:r>
              <a:rPr lang="nl-BE" dirty="0" err="1">
                <a:hlinkClick r:id="rId2"/>
              </a:rPr>
              <a:t>where</a:t>
            </a:r>
            <a:r>
              <a:rPr lang="nl-BE" dirty="0">
                <a:hlinkClick r:id="rId2"/>
              </a:rPr>
              <a:t> </a:t>
            </a:r>
            <a:r>
              <a:rPr lang="nl-BE" dirty="0" err="1">
                <a:hlinkClick r:id="rId2"/>
              </a:rPr>
              <a:t>can</a:t>
            </a:r>
            <a:r>
              <a:rPr lang="nl-BE" dirty="0">
                <a:hlinkClick r:id="rId2"/>
              </a:rPr>
              <a:t> I </a:t>
            </a:r>
            <a:r>
              <a:rPr lang="nl-BE" dirty="0" err="1">
                <a:hlinkClick r:id="rId2"/>
              </a:rPr>
              <a:t>find</a:t>
            </a:r>
            <a:r>
              <a:rPr lang="nl-BE" dirty="0">
                <a:hlinkClick r:id="rId2"/>
              </a:rPr>
              <a:t> Skype </a:t>
            </a:r>
            <a:r>
              <a:rPr lang="nl-BE" dirty="0" err="1">
                <a:hlinkClick r:id="rId2"/>
              </a:rPr>
              <a:t>for</a:t>
            </a:r>
            <a:r>
              <a:rPr lang="nl-BE" dirty="0">
                <a:hlinkClick r:id="rId2"/>
              </a:rPr>
              <a:t> Business?” </a:t>
            </a:r>
            <a:endParaRPr lang="nl-BE" dirty="0"/>
          </a:p>
          <a:p>
            <a:pPr lvl="1"/>
            <a:endParaRPr lang="nl-BE" dirty="0"/>
          </a:p>
          <a:p>
            <a:pPr lvl="1"/>
            <a:r>
              <a:rPr lang="nl-BE" dirty="0"/>
              <a:t> </a:t>
            </a:r>
            <a:r>
              <a:rPr lang="nl-BE" dirty="0">
                <a:hlinkClick r:id="rId3"/>
              </a:rPr>
              <a:t>“</a:t>
            </a:r>
            <a:r>
              <a:rPr lang="nl-BE" dirty="0" err="1">
                <a:hlinkClick r:id="rId3"/>
              </a:rPr>
              <a:t>Signing</a:t>
            </a:r>
            <a:r>
              <a:rPr lang="nl-BE" dirty="0">
                <a:hlinkClick r:id="rId3"/>
              </a:rPr>
              <a:t> in </a:t>
            </a:r>
            <a:r>
              <a:rPr lang="nl-BE" dirty="0" err="1">
                <a:hlinkClick r:id="rId3"/>
              </a:rPr>
              <a:t>and</a:t>
            </a:r>
            <a:r>
              <a:rPr lang="nl-BE" dirty="0">
                <a:hlinkClick r:id="rId3"/>
              </a:rPr>
              <a:t> </a:t>
            </a:r>
            <a:r>
              <a:rPr lang="nl-BE" dirty="0" err="1">
                <a:hlinkClick r:id="rId3"/>
              </a:rPr>
              <a:t>adding</a:t>
            </a:r>
            <a:r>
              <a:rPr lang="nl-BE" dirty="0">
                <a:hlinkClick r:id="rId3"/>
              </a:rPr>
              <a:t> a contact”</a:t>
            </a:r>
            <a:endParaRPr lang="nl-BE" dirty="0"/>
          </a:p>
        </p:txBody>
      </p:sp>
    </p:spTree>
    <p:extLst>
      <p:ext uri="{BB962C8B-B14F-4D97-AF65-F5344CB8AC3E}">
        <p14:creationId xmlns:p14="http://schemas.microsoft.com/office/powerpoint/2010/main" val="68679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WHY?</a:t>
            </a:r>
          </a:p>
        </p:txBody>
      </p:sp>
    </p:spTree>
    <p:extLst>
      <p:ext uri="{BB962C8B-B14F-4D97-AF65-F5344CB8AC3E}">
        <p14:creationId xmlns:p14="http://schemas.microsoft.com/office/powerpoint/2010/main" val="80950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Why</a:t>
            </a:r>
            <a:r>
              <a:rPr lang="nl-BE" dirty="0"/>
              <a:t>?</a:t>
            </a:r>
          </a:p>
        </p:txBody>
      </p:sp>
      <p:sp>
        <p:nvSpPr>
          <p:cNvPr id="3" name="Tijdelijke aanduiding voor inhoud 2"/>
          <p:cNvSpPr>
            <a:spLocks noGrp="1"/>
          </p:cNvSpPr>
          <p:nvPr>
            <p:ph idx="1"/>
          </p:nvPr>
        </p:nvSpPr>
        <p:spPr/>
        <p:txBody>
          <a:bodyPr>
            <a:normAutofit/>
          </a:bodyPr>
          <a:lstStyle/>
          <a:p>
            <a:r>
              <a:rPr lang="nl-BE" dirty="0"/>
              <a:t>PXL breekt uit!</a:t>
            </a:r>
          </a:p>
          <a:p>
            <a:r>
              <a:rPr lang="nl-BE" dirty="0"/>
              <a:t>Communication tool </a:t>
            </a:r>
            <a:r>
              <a:rPr lang="nl-BE" dirty="0" err="1"/>
              <a:t>for</a:t>
            </a:r>
            <a:r>
              <a:rPr lang="nl-BE" dirty="0"/>
              <a:t>: </a:t>
            </a:r>
          </a:p>
          <a:p>
            <a:pPr lvl="1"/>
            <a:r>
              <a:rPr lang="nl-BE" dirty="0" err="1"/>
              <a:t>Future</a:t>
            </a:r>
            <a:r>
              <a:rPr lang="nl-BE" dirty="0"/>
              <a:t> </a:t>
            </a:r>
            <a:r>
              <a:rPr lang="nl-BE" dirty="0" err="1"/>
              <a:t>group</a:t>
            </a:r>
            <a:r>
              <a:rPr lang="nl-BE" dirty="0"/>
              <a:t> </a:t>
            </a:r>
            <a:r>
              <a:rPr lang="nl-BE" dirty="0" err="1"/>
              <a:t>work</a:t>
            </a:r>
            <a:r>
              <a:rPr lang="nl-BE" dirty="0"/>
              <a:t> PXL</a:t>
            </a:r>
          </a:p>
          <a:p>
            <a:pPr lvl="1"/>
            <a:r>
              <a:rPr lang="nl-BE" dirty="0"/>
              <a:t>(International) meetings IT professional </a:t>
            </a:r>
          </a:p>
          <a:p>
            <a:pPr marL="0" indent="0">
              <a:buNone/>
            </a:pPr>
            <a:endParaRPr lang="nl-BE" dirty="0"/>
          </a:p>
        </p:txBody>
      </p:sp>
    </p:spTree>
    <p:extLst>
      <p:ext uri="{BB962C8B-B14F-4D97-AF65-F5344CB8AC3E}">
        <p14:creationId xmlns:p14="http://schemas.microsoft.com/office/powerpoint/2010/main" val="2065594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PrACTICAL</a:t>
            </a:r>
            <a:r>
              <a:rPr lang="nl-BE" dirty="0"/>
              <a:t> </a:t>
            </a:r>
          </a:p>
        </p:txBody>
      </p:sp>
    </p:spTree>
    <p:extLst>
      <p:ext uri="{BB962C8B-B14F-4D97-AF65-F5344CB8AC3E}">
        <p14:creationId xmlns:p14="http://schemas.microsoft.com/office/powerpoint/2010/main" val="1364350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D-day</a:t>
            </a:r>
          </a:p>
        </p:txBody>
      </p:sp>
      <p:sp>
        <p:nvSpPr>
          <p:cNvPr id="3" name="Tijdelijke aanduiding voor inhoud 2"/>
          <p:cNvSpPr>
            <a:spLocks noGrp="1"/>
          </p:cNvSpPr>
          <p:nvPr>
            <p:ph idx="1"/>
          </p:nvPr>
        </p:nvSpPr>
        <p:spPr>
          <a:xfrm>
            <a:off x="457200" y="1261533"/>
            <a:ext cx="8229600" cy="5283200"/>
          </a:xfrm>
        </p:spPr>
        <p:txBody>
          <a:bodyPr>
            <a:normAutofit fontScale="85000" lnSpcReduction="20000"/>
          </a:bodyPr>
          <a:lstStyle/>
          <a:p>
            <a:r>
              <a:rPr lang="nl-BE" sz="3100" dirty="0"/>
              <a:t>Open Skype </a:t>
            </a:r>
            <a:r>
              <a:rPr lang="nl-BE" sz="3100" dirty="0" err="1"/>
              <a:t>for</a:t>
            </a:r>
            <a:r>
              <a:rPr lang="nl-BE" sz="3100" dirty="0"/>
              <a:t> Business</a:t>
            </a:r>
          </a:p>
          <a:p>
            <a:r>
              <a:rPr lang="nl-BE" sz="3100" dirty="0"/>
              <a:t>Check audio </a:t>
            </a:r>
            <a:r>
              <a:rPr lang="nl-BE" sz="3100" dirty="0" err="1"/>
              <a:t>and</a:t>
            </a:r>
            <a:r>
              <a:rPr lang="nl-BE" sz="3100" dirty="0"/>
              <a:t> video</a:t>
            </a:r>
          </a:p>
          <a:p>
            <a:r>
              <a:rPr lang="nl-BE" sz="3100" dirty="0" err="1"/>
              <a:t>One</a:t>
            </a:r>
            <a:r>
              <a:rPr lang="nl-BE" sz="3100" dirty="0"/>
              <a:t> </a:t>
            </a:r>
            <a:r>
              <a:rPr lang="nl-BE" sz="3100" dirty="0" err="1"/>
              <a:t>group</a:t>
            </a:r>
            <a:r>
              <a:rPr lang="nl-BE" sz="3100" dirty="0"/>
              <a:t> member invites </a:t>
            </a:r>
            <a:r>
              <a:rPr lang="nl-BE" sz="3100" dirty="0" err="1"/>
              <a:t>other</a:t>
            </a:r>
            <a:r>
              <a:rPr lang="nl-BE" sz="3100" dirty="0"/>
              <a:t> </a:t>
            </a:r>
            <a:r>
              <a:rPr lang="nl-BE" sz="3100" dirty="0" err="1"/>
              <a:t>group</a:t>
            </a:r>
            <a:r>
              <a:rPr lang="nl-BE" sz="3100" dirty="0"/>
              <a:t> members</a:t>
            </a:r>
          </a:p>
          <a:p>
            <a:r>
              <a:rPr lang="nl-BE" sz="3100" dirty="0" err="1"/>
              <a:t>One</a:t>
            </a:r>
            <a:r>
              <a:rPr lang="nl-BE" sz="3100" dirty="0"/>
              <a:t> </a:t>
            </a:r>
            <a:r>
              <a:rPr lang="nl-BE" sz="3100" dirty="0" err="1"/>
              <a:t>group</a:t>
            </a:r>
            <a:r>
              <a:rPr lang="nl-BE" sz="3100" dirty="0"/>
              <a:t> member starts </a:t>
            </a:r>
            <a:r>
              <a:rPr lang="nl-BE" sz="3100" dirty="0" err="1"/>
              <a:t>recording</a:t>
            </a:r>
            <a:endParaRPr lang="nl-BE" sz="3100" dirty="0"/>
          </a:p>
          <a:p>
            <a:r>
              <a:rPr lang="nl-BE" sz="3100" dirty="0" err="1"/>
              <a:t>All</a:t>
            </a:r>
            <a:r>
              <a:rPr lang="nl-BE" sz="3100" dirty="0"/>
              <a:t> members share audio </a:t>
            </a:r>
            <a:r>
              <a:rPr lang="nl-BE" sz="3100" dirty="0" err="1"/>
              <a:t>and</a:t>
            </a:r>
            <a:r>
              <a:rPr lang="nl-BE" sz="3100" dirty="0"/>
              <a:t> video! </a:t>
            </a:r>
          </a:p>
          <a:p>
            <a:r>
              <a:rPr lang="nl-BE" sz="3100" dirty="0"/>
              <a:t>Timing: </a:t>
            </a:r>
            <a:r>
              <a:rPr lang="en-US" sz="3100" dirty="0"/>
              <a:t>5' per team member/topic</a:t>
            </a:r>
          </a:p>
          <a:p>
            <a:r>
              <a:rPr lang="nl-BE" sz="3100" dirty="0" err="1"/>
              <a:t>After</a:t>
            </a:r>
            <a:r>
              <a:rPr lang="nl-BE" sz="3100" dirty="0"/>
              <a:t> </a:t>
            </a:r>
            <a:r>
              <a:rPr lang="nl-BE" sz="3100" dirty="0" err="1"/>
              <a:t>discussion</a:t>
            </a:r>
            <a:r>
              <a:rPr lang="nl-BE" sz="3100" dirty="0"/>
              <a:t>:</a:t>
            </a:r>
          </a:p>
          <a:p>
            <a:pPr lvl="1"/>
            <a:r>
              <a:rPr lang="nl-BE" dirty="0"/>
              <a:t>download </a:t>
            </a:r>
            <a:r>
              <a:rPr lang="nl-BE" dirty="0" err="1"/>
              <a:t>recording</a:t>
            </a:r>
            <a:endParaRPr lang="nl-BE" dirty="0"/>
          </a:p>
          <a:p>
            <a:pPr marL="457200" lvl="1" indent="0">
              <a:buNone/>
            </a:pPr>
            <a:endParaRPr lang="nl-BE" sz="1200" dirty="0"/>
          </a:p>
          <a:p>
            <a:pPr lvl="1"/>
            <a:r>
              <a:rPr lang="nl-BE" dirty="0" err="1"/>
              <a:t>give</a:t>
            </a:r>
            <a:r>
              <a:rPr lang="nl-BE" dirty="0"/>
              <a:t> file </a:t>
            </a:r>
            <a:r>
              <a:rPr lang="nl-BE" dirty="0" err="1"/>
              <a:t>the</a:t>
            </a:r>
            <a:r>
              <a:rPr lang="nl-BE" dirty="0"/>
              <a:t> </a:t>
            </a:r>
            <a:r>
              <a:rPr lang="nl-BE" dirty="0" err="1"/>
              <a:t>following</a:t>
            </a:r>
            <a:r>
              <a:rPr lang="nl-BE" dirty="0"/>
              <a:t> file name: Group_Dicussion_1TINclass_teamNumber</a:t>
            </a:r>
          </a:p>
          <a:p>
            <a:pPr marL="457200" lvl="1" indent="0">
              <a:buNone/>
            </a:pPr>
            <a:r>
              <a:rPr lang="nl-BE" dirty="0"/>
              <a:t>    e.g. Group_Dicussion_1TINE_team1</a:t>
            </a:r>
          </a:p>
          <a:p>
            <a:pPr marL="457200" lvl="1" indent="0">
              <a:buNone/>
            </a:pPr>
            <a:endParaRPr lang="nl-BE" sz="1200" dirty="0"/>
          </a:p>
          <a:p>
            <a:pPr lvl="1"/>
            <a:r>
              <a:rPr lang="nl-BE" dirty="0"/>
              <a:t>upload video on EPOS (</a:t>
            </a:r>
            <a:r>
              <a:rPr lang="nl-BE" b="1" dirty="0"/>
              <a:t>deadline</a:t>
            </a:r>
            <a:r>
              <a:rPr lang="nl-BE" dirty="0"/>
              <a:t> 28/4/2018, 23h59)</a:t>
            </a:r>
          </a:p>
          <a:p>
            <a:pPr marL="457200" lvl="1" indent="0">
              <a:buNone/>
            </a:pPr>
            <a:r>
              <a:rPr lang="en-GB" b="1" dirty="0">
                <a:solidFill>
                  <a:srgbClr val="58A618"/>
                </a:solidFill>
                <a:latin typeface="Wingdings" panose="05000000000000000000" pitchFamily="2" charset="2"/>
              </a:rPr>
              <a:t>	ð</a:t>
            </a:r>
            <a:r>
              <a:rPr lang="en-GB" b="1" dirty="0">
                <a:solidFill>
                  <a:srgbClr val="58A618"/>
                </a:solidFill>
              </a:rPr>
              <a:t> </a:t>
            </a:r>
            <a:r>
              <a:rPr lang="en-GB" dirty="0"/>
              <a:t>	</a:t>
            </a:r>
            <a:r>
              <a:rPr lang="en-GB" dirty="0">
                <a:solidFill>
                  <a:srgbClr val="FF0000"/>
                </a:solidFill>
              </a:rPr>
              <a:t>no video = no marks!! </a:t>
            </a:r>
            <a:endParaRPr lang="en-US" dirty="0">
              <a:solidFill>
                <a:srgbClr val="FF0000"/>
              </a:solidFill>
            </a:endParaRPr>
          </a:p>
          <a:p>
            <a:pPr lvl="1"/>
            <a:endParaRPr lang="nl-BE" dirty="0"/>
          </a:p>
        </p:txBody>
      </p:sp>
    </p:spTree>
    <p:extLst>
      <p:ext uri="{BB962C8B-B14F-4D97-AF65-F5344CB8AC3E}">
        <p14:creationId xmlns:p14="http://schemas.microsoft.com/office/powerpoint/2010/main" val="1407719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Practical </a:t>
            </a:r>
            <a:r>
              <a:rPr lang="nl-BE" dirty="0" err="1"/>
              <a:t>Remarks</a:t>
            </a:r>
            <a:endParaRPr lang="nl-BE" dirty="0"/>
          </a:p>
        </p:txBody>
      </p:sp>
      <p:sp>
        <p:nvSpPr>
          <p:cNvPr id="3" name="Tijdelijke aanduiding voor inhoud 2"/>
          <p:cNvSpPr>
            <a:spLocks noGrp="1"/>
          </p:cNvSpPr>
          <p:nvPr>
            <p:ph idx="1"/>
          </p:nvPr>
        </p:nvSpPr>
        <p:spPr/>
        <p:txBody>
          <a:bodyPr>
            <a:normAutofit/>
          </a:bodyPr>
          <a:lstStyle/>
          <a:p>
            <a:pPr lvl="0"/>
            <a:r>
              <a:rPr lang="en-US" sz="2800" dirty="0"/>
              <a:t>Create ‘meeting invitation’ link on evaluation day (!)</a:t>
            </a:r>
          </a:p>
          <a:p>
            <a:pPr marL="0" lvl="0" indent="0">
              <a:buNone/>
            </a:pPr>
            <a:r>
              <a:rPr lang="en-US" sz="2800" dirty="0"/>
              <a:t>	</a:t>
            </a:r>
            <a:r>
              <a:rPr lang="en-GB" sz="2800" b="1" dirty="0">
                <a:solidFill>
                  <a:srgbClr val="58A618"/>
                </a:solidFill>
                <a:latin typeface="Wingdings" panose="05000000000000000000" pitchFamily="2" charset="2"/>
              </a:rPr>
              <a:t>ð</a:t>
            </a:r>
            <a:r>
              <a:rPr lang="en-GB" sz="2800" dirty="0">
                <a:solidFill>
                  <a:srgbClr val="58A618"/>
                </a:solidFill>
              </a:rPr>
              <a:t> </a:t>
            </a:r>
            <a:r>
              <a:rPr lang="en-GB" sz="2500" dirty="0"/>
              <a:t>link expires</a:t>
            </a:r>
            <a:endParaRPr lang="en-US" sz="2500" dirty="0"/>
          </a:p>
          <a:p>
            <a:r>
              <a:rPr lang="nl-BE" sz="2800" dirty="0"/>
              <a:t>Processing of </a:t>
            </a:r>
            <a:r>
              <a:rPr lang="nl-BE" sz="2800" dirty="0" err="1"/>
              <a:t>recording</a:t>
            </a:r>
            <a:r>
              <a:rPr lang="nl-BE" sz="2800" dirty="0"/>
              <a:t> </a:t>
            </a:r>
            <a:r>
              <a:rPr lang="nl-BE" sz="2800" dirty="0" err="1"/>
              <a:t>can</a:t>
            </a:r>
            <a:r>
              <a:rPr lang="nl-BE" sz="2800" dirty="0"/>
              <a:t> take a </a:t>
            </a:r>
            <a:r>
              <a:rPr lang="nl-BE" sz="2800" dirty="0" err="1"/>
              <a:t>while</a:t>
            </a:r>
            <a:r>
              <a:rPr lang="nl-BE" sz="2800" dirty="0"/>
              <a:t>! </a:t>
            </a:r>
          </a:p>
          <a:p>
            <a:pPr marL="457200" lvl="1" indent="0">
              <a:buNone/>
            </a:pPr>
            <a:r>
              <a:rPr lang="en-GB" b="1" dirty="0">
                <a:solidFill>
                  <a:srgbClr val="58A618"/>
                </a:solidFill>
                <a:latin typeface="Wingdings" panose="05000000000000000000" pitchFamily="2" charset="2"/>
              </a:rPr>
              <a:t>ð</a:t>
            </a:r>
            <a:r>
              <a:rPr lang="en-GB" dirty="0">
                <a:solidFill>
                  <a:srgbClr val="58A618"/>
                </a:solidFill>
              </a:rPr>
              <a:t> 	</a:t>
            </a:r>
            <a:r>
              <a:rPr lang="nl-BE" sz="2500" dirty="0"/>
              <a:t>Take </a:t>
            </a:r>
            <a:r>
              <a:rPr lang="nl-BE" sz="2500" dirty="0" err="1"/>
              <a:t>this</a:t>
            </a:r>
            <a:r>
              <a:rPr lang="nl-BE" sz="2500" dirty="0"/>
              <a:t> </a:t>
            </a:r>
            <a:r>
              <a:rPr lang="nl-BE" sz="2500" dirty="0" err="1"/>
              <a:t>into</a:t>
            </a:r>
            <a:r>
              <a:rPr lang="nl-BE" sz="2500" dirty="0"/>
              <a:t> account </a:t>
            </a:r>
            <a:r>
              <a:rPr lang="nl-BE" sz="2500" dirty="0" err="1"/>
              <a:t>when</a:t>
            </a:r>
            <a:r>
              <a:rPr lang="nl-BE" sz="2500" dirty="0"/>
              <a:t> planning </a:t>
            </a:r>
            <a:r>
              <a:rPr lang="nl-BE" sz="2500" dirty="0" err="1"/>
              <a:t>your</a:t>
            </a:r>
            <a:r>
              <a:rPr lang="nl-BE" sz="2500" dirty="0"/>
              <a:t> 	</a:t>
            </a:r>
            <a:r>
              <a:rPr lang="nl-BE" sz="2500" dirty="0" err="1"/>
              <a:t>evaluation</a:t>
            </a:r>
            <a:r>
              <a:rPr lang="nl-BE" sz="2500" dirty="0"/>
              <a:t> </a:t>
            </a:r>
            <a:r>
              <a:rPr lang="nl-BE" sz="2500" dirty="0" err="1"/>
              <a:t>day</a:t>
            </a:r>
            <a:endParaRPr lang="nl-BE" sz="2500" dirty="0"/>
          </a:p>
          <a:p>
            <a:pPr marL="457200" lvl="1" indent="-457200">
              <a:buFont typeface="Arial" panose="020B0604020202020204" pitchFamily="34" charset="0"/>
              <a:buChar char="•"/>
            </a:pPr>
            <a:r>
              <a:rPr lang="nl-BE" dirty="0" err="1"/>
              <a:t>Participants</a:t>
            </a:r>
            <a:r>
              <a:rPr lang="nl-BE" dirty="0"/>
              <a:t> </a:t>
            </a:r>
            <a:r>
              <a:rPr lang="nl-BE" dirty="0" err="1"/>
              <a:t>cannot</a:t>
            </a:r>
            <a:r>
              <a:rPr lang="nl-BE" dirty="0"/>
              <a:t> </a:t>
            </a:r>
            <a:r>
              <a:rPr lang="nl-BE" dirty="0" err="1"/>
              <a:t>sit</a:t>
            </a:r>
            <a:r>
              <a:rPr lang="nl-BE" dirty="0"/>
              <a:t> </a:t>
            </a:r>
            <a:r>
              <a:rPr lang="nl-BE" dirty="0" err="1"/>
              <a:t>too</a:t>
            </a:r>
            <a:r>
              <a:rPr lang="nl-BE" dirty="0"/>
              <a:t> close </a:t>
            </a:r>
            <a:r>
              <a:rPr lang="nl-BE" dirty="0" err="1"/>
              <a:t>to</a:t>
            </a:r>
            <a:r>
              <a:rPr lang="nl-BE" dirty="0"/>
              <a:t> </a:t>
            </a:r>
            <a:r>
              <a:rPr lang="nl-BE" dirty="0" err="1"/>
              <a:t>each</a:t>
            </a:r>
            <a:r>
              <a:rPr lang="nl-BE" dirty="0"/>
              <a:t> </a:t>
            </a:r>
            <a:r>
              <a:rPr lang="nl-BE" dirty="0" err="1"/>
              <a:t>other</a:t>
            </a:r>
            <a:r>
              <a:rPr lang="nl-BE" dirty="0"/>
              <a:t> (</a:t>
            </a:r>
            <a:r>
              <a:rPr lang="nl-BE" dirty="0" err="1"/>
              <a:t>causes</a:t>
            </a:r>
            <a:r>
              <a:rPr lang="nl-BE" dirty="0"/>
              <a:t> feedback!)</a:t>
            </a:r>
          </a:p>
          <a:p>
            <a:pPr marL="457200" lvl="1" indent="-457200">
              <a:buFont typeface="Arial" panose="020B0604020202020204" pitchFamily="34" charset="0"/>
              <a:buChar char="•"/>
            </a:pPr>
            <a:r>
              <a:rPr lang="nl-BE" dirty="0" err="1"/>
              <a:t>Each</a:t>
            </a:r>
            <a:r>
              <a:rPr lang="nl-BE" dirty="0"/>
              <a:t> member ‘leads’ </a:t>
            </a:r>
            <a:r>
              <a:rPr lang="nl-BE" dirty="0" err="1"/>
              <a:t>discussion</a:t>
            </a:r>
            <a:r>
              <a:rPr lang="nl-BE" dirty="0"/>
              <a:t> of </a:t>
            </a:r>
            <a:r>
              <a:rPr lang="nl-BE" dirty="0" err="1"/>
              <a:t>their</a:t>
            </a:r>
            <a:r>
              <a:rPr lang="nl-BE" dirty="0"/>
              <a:t> topic: 1 person </a:t>
            </a:r>
            <a:r>
              <a:rPr lang="nl-BE" dirty="0" err="1"/>
              <a:t>speaks</a:t>
            </a:r>
            <a:r>
              <a:rPr lang="nl-BE" dirty="0"/>
              <a:t> at a time</a:t>
            </a:r>
          </a:p>
        </p:txBody>
      </p:sp>
    </p:spTree>
    <p:extLst>
      <p:ext uri="{BB962C8B-B14F-4D97-AF65-F5344CB8AC3E}">
        <p14:creationId xmlns:p14="http://schemas.microsoft.com/office/powerpoint/2010/main" val="108579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a:t>Skype FOR BUSINESS MEETING: </a:t>
            </a:r>
            <a:r>
              <a:rPr lang="nl-BE" dirty="0" err="1"/>
              <a:t>hoW</a:t>
            </a:r>
            <a:r>
              <a:rPr lang="nl-BE" dirty="0"/>
              <a:t> TO?</a:t>
            </a:r>
          </a:p>
        </p:txBody>
      </p:sp>
    </p:spTree>
    <p:extLst>
      <p:ext uri="{BB962C8B-B14F-4D97-AF65-F5344CB8AC3E}">
        <p14:creationId xmlns:p14="http://schemas.microsoft.com/office/powerpoint/2010/main" val="288287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err="1"/>
              <a:t>Organizing</a:t>
            </a:r>
            <a:r>
              <a:rPr lang="nl-BE" dirty="0"/>
              <a:t> a Meeting</a:t>
            </a:r>
          </a:p>
        </p:txBody>
      </p:sp>
      <p:sp>
        <p:nvSpPr>
          <p:cNvPr id="3" name="Tijdelijke aanduiding voor inhoud 2"/>
          <p:cNvSpPr>
            <a:spLocks noGrp="1"/>
          </p:cNvSpPr>
          <p:nvPr>
            <p:ph idx="1"/>
          </p:nvPr>
        </p:nvSpPr>
        <p:spPr/>
        <p:txBody>
          <a:bodyPr/>
          <a:lstStyle/>
          <a:p>
            <a:pPr marL="0" indent="0">
              <a:buNone/>
            </a:pPr>
            <a:r>
              <a:rPr lang="nl-BE" dirty="0" err="1"/>
              <a:t>Instruction</a:t>
            </a:r>
            <a:r>
              <a:rPr lang="nl-BE" dirty="0"/>
              <a:t> video </a:t>
            </a:r>
            <a:r>
              <a:rPr lang="nl-BE" dirty="0">
                <a:hlinkClick r:id="rId2"/>
              </a:rPr>
              <a:t>“meetings"</a:t>
            </a:r>
            <a:r>
              <a:rPr lang="nl-BE" dirty="0"/>
              <a:t> </a:t>
            </a:r>
          </a:p>
        </p:txBody>
      </p:sp>
    </p:spTree>
    <p:extLst>
      <p:ext uri="{BB962C8B-B14F-4D97-AF65-F5344CB8AC3E}">
        <p14:creationId xmlns:p14="http://schemas.microsoft.com/office/powerpoint/2010/main" val="21739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Record a Video</a:t>
            </a:r>
          </a:p>
        </p:txBody>
      </p:sp>
      <p:sp>
        <p:nvSpPr>
          <p:cNvPr id="3" name="Tijdelijke aanduiding voor inhoud 2"/>
          <p:cNvSpPr>
            <a:spLocks noGrp="1"/>
          </p:cNvSpPr>
          <p:nvPr>
            <p:ph idx="1"/>
          </p:nvPr>
        </p:nvSpPr>
        <p:spPr/>
        <p:txBody>
          <a:bodyPr>
            <a:normAutofit/>
          </a:bodyPr>
          <a:lstStyle/>
          <a:p>
            <a:r>
              <a:rPr lang="nl-BE" dirty="0" err="1"/>
              <a:t>Instruction</a:t>
            </a:r>
            <a:r>
              <a:rPr lang="nl-BE" dirty="0"/>
              <a:t> video: </a:t>
            </a:r>
            <a:r>
              <a:rPr lang="nl-BE" dirty="0">
                <a:hlinkClick r:id="rId2"/>
              </a:rPr>
              <a:t>“record a video“</a:t>
            </a:r>
            <a:endParaRPr lang="nl-BE" dirty="0"/>
          </a:p>
          <a:p>
            <a:r>
              <a:rPr lang="nl-BE" dirty="0"/>
              <a:t>Select </a:t>
            </a:r>
            <a:r>
              <a:rPr lang="nl-BE" dirty="0" err="1"/>
              <a:t>the</a:t>
            </a:r>
            <a:r>
              <a:rPr lang="nl-BE" dirty="0"/>
              <a:t> video </a:t>
            </a:r>
            <a:r>
              <a:rPr lang="nl-BE" dirty="0" err="1"/>
              <a:t>and</a:t>
            </a:r>
            <a:r>
              <a:rPr lang="nl-BE" dirty="0"/>
              <a:t> click ‘</a:t>
            </a:r>
            <a:r>
              <a:rPr lang="nl-BE" dirty="0" err="1"/>
              <a:t>Publish</a:t>
            </a:r>
            <a:r>
              <a:rPr lang="nl-BE" dirty="0"/>
              <a:t>’</a:t>
            </a:r>
            <a:endParaRPr lang="nl-BE" dirty="0">
              <a:solidFill>
                <a:srgbClr val="FF0000"/>
              </a:solidFill>
            </a:endParaRPr>
          </a:p>
          <a:p>
            <a:r>
              <a:rPr lang="nl-BE" dirty="0"/>
              <a:t>Save </a:t>
            </a:r>
            <a:r>
              <a:rPr lang="nl-BE" dirty="0" err="1"/>
              <a:t>the</a:t>
            </a:r>
            <a:r>
              <a:rPr lang="nl-BE" dirty="0"/>
              <a:t> video (</a:t>
            </a:r>
            <a:r>
              <a:rPr lang="nl-BE" dirty="0" err="1"/>
              <a:t>use</a:t>
            </a:r>
            <a:r>
              <a:rPr lang="nl-BE" dirty="0"/>
              <a:t> </a:t>
            </a:r>
            <a:r>
              <a:rPr lang="nl-BE" dirty="0" err="1"/>
              <a:t>requested</a:t>
            </a:r>
            <a:r>
              <a:rPr lang="nl-BE" dirty="0"/>
              <a:t> file name!)</a:t>
            </a:r>
          </a:p>
          <a:p>
            <a:r>
              <a:rPr lang="nl-BE" dirty="0"/>
              <a:t>Upload </a:t>
            </a:r>
            <a:r>
              <a:rPr lang="nl-BE" dirty="0" err="1"/>
              <a:t>the</a:t>
            </a:r>
            <a:r>
              <a:rPr lang="nl-BE" dirty="0"/>
              <a:t> video on EPOS</a:t>
            </a:r>
          </a:p>
          <a:p>
            <a:r>
              <a:rPr lang="nl-BE" dirty="0"/>
              <a:t>The video </a:t>
            </a:r>
            <a:r>
              <a:rPr lang="nl-BE" dirty="0" err="1"/>
              <a:t>can</a:t>
            </a:r>
            <a:r>
              <a:rPr lang="nl-BE" dirty="0"/>
              <a:t> </a:t>
            </a:r>
            <a:r>
              <a:rPr lang="nl-BE" dirty="0" err="1"/>
              <a:t>be</a:t>
            </a:r>
            <a:r>
              <a:rPr lang="nl-BE" dirty="0"/>
              <a:t> </a:t>
            </a:r>
            <a:r>
              <a:rPr lang="nl-BE" dirty="0" err="1"/>
              <a:t>played</a:t>
            </a:r>
            <a:r>
              <a:rPr lang="nl-BE" dirty="0"/>
              <a:t> </a:t>
            </a:r>
            <a:r>
              <a:rPr lang="nl-BE" dirty="0" err="1"/>
              <a:t>using</a:t>
            </a:r>
            <a:r>
              <a:rPr lang="nl-BE" dirty="0"/>
              <a:t> Windows media </a:t>
            </a:r>
            <a:r>
              <a:rPr lang="nl-BE" dirty="0" err="1"/>
              <a:t>player</a:t>
            </a:r>
            <a:r>
              <a:rPr lang="nl-BE" dirty="0"/>
              <a:t> </a:t>
            </a:r>
          </a:p>
        </p:txBody>
      </p:sp>
    </p:spTree>
    <p:extLst>
      <p:ext uri="{BB962C8B-B14F-4D97-AF65-F5344CB8AC3E}">
        <p14:creationId xmlns:p14="http://schemas.microsoft.com/office/powerpoint/2010/main" val="358769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PE4 </a:t>
            </a:r>
            <a:r>
              <a:rPr lang="nl-BE" dirty="0" err="1"/>
              <a:t>Assignment</a:t>
            </a:r>
            <a:endParaRPr lang="nl-BE" dirty="0"/>
          </a:p>
        </p:txBody>
      </p:sp>
    </p:spTree>
    <p:extLst>
      <p:ext uri="{BB962C8B-B14F-4D97-AF65-F5344CB8AC3E}">
        <p14:creationId xmlns:p14="http://schemas.microsoft.com/office/powerpoint/2010/main" val="259162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PE </a:t>
            </a:r>
            <a:r>
              <a:rPr lang="nl-NL" dirty="0" err="1"/>
              <a:t>Assignment</a:t>
            </a:r>
            <a:endParaRPr lang="nl-NL" dirty="0"/>
          </a:p>
        </p:txBody>
      </p:sp>
      <p:sp>
        <p:nvSpPr>
          <p:cNvPr id="3" name="Tijdelijke aanduiding voor inhoud 2"/>
          <p:cNvSpPr>
            <a:spLocks noGrp="1"/>
          </p:cNvSpPr>
          <p:nvPr>
            <p:ph idx="1"/>
          </p:nvPr>
        </p:nvSpPr>
        <p:spPr>
          <a:xfrm>
            <a:off x="457200" y="1227667"/>
            <a:ext cx="8229600" cy="5240865"/>
          </a:xfrm>
        </p:spPr>
        <p:txBody>
          <a:bodyPr>
            <a:normAutofit fontScale="55000" lnSpcReduction="20000"/>
          </a:bodyPr>
          <a:lstStyle/>
          <a:p>
            <a:pPr lvl="0"/>
            <a:r>
              <a:rPr lang="en-US" sz="4900" dirty="0"/>
              <a:t>Each team member prepares an interesting 'TOPIC' they want to discuss. </a:t>
            </a:r>
          </a:p>
          <a:p>
            <a:pPr lvl="1"/>
            <a:r>
              <a:rPr lang="en-GB" sz="4500" dirty="0"/>
              <a:t>does not have to be IT-related</a:t>
            </a:r>
          </a:p>
          <a:p>
            <a:pPr lvl="1"/>
            <a:r>
              <a:rPr lang="en-GB" sz="4500" dirty="0"/>
              <a:t>should be ‘discussable’</a:t>
            </a:r>
            <a:endParaRPr lang="nl-BE" sz="4500" dirty="0"/>
          </a:p>
          <a:p>
            <a:endParaRPr lang="en-US" sz="4900" dirty="0"/>
          </a:p>
          <a:p>
            <a:pPr lvl="0"/>
            <a:r>
              <a:rPr lang="en-US" sz="4900" b="1" dirty="0"/>
              <a:t>AVOID OVERLAP: contact your team members to check other topics</a:t>
            </a:r>
          </a:p>
          <a:p>
            <a:pPr lvl="0"/>
            <a:endParaRPr lang="nl-BE" sz="4900" dirty="0"/>
          </a:p>
          <a:p>
            <a:pPr lvl="0"/>
            <a:r>
              <a:rPr lang="en-GB" sz="4900" dirty="0"/>
              <a:t>Each team member introduces their topic first and then 'leads' the discussion. During your topic, you are responsible for making sure everyone contributes. Afterwards another member takes over.</a:t>
            </a:r>
            <a:endParaRPr lang="nl-BE" sz="4900" dirty="0"/>
          </a:p>
          <a:p>
            <a:endParaRPr lang="en-US" sz="4900" dirty="0"/>
          </a:p>
        </p:txBody>
      </p:sp>
    </p:spTree>
    <p:extLst>
      <p:ext uri="{BB962C8B-B14F-4D97-AF65-F5344CB8AC3E}">
        <p14:creationId xmlns:p14="http://schemas.microsoft.com/office/powerpoint/2010/main" val="104432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en-US" u="sng" dirty="0"/>
              <a:t>Timing</a:t>
            </a:r>
            <a:r>
              <a:rPr lang="en-US" dirty="0"/>
              <a:t>: </a:t>
            </a:r>
            <a:r>
              <a:rPr lang="en-US" dirty="0">
                <a:solidFill>
                  <a:srgbClr val="FF0000"/>
                </a:solidFill>
              </a:rPr>
              <a:t>5' per team member/topic</a:t>
            </a:r>
          </a:p>
          <a:p>
            <a:pPr marL="0" indent="0">
              <a:buNone/>
            </a:pPr>
            <a:endParaRPr lang="en-US" dirty="0"/>
          </a:p>
          <a:p>
            <a:r>
              <a:rPr lang="en-US" dirty="0"/>
              <a:t>Grades are INDIVIDUAL. (So if you don't contribute, you won't pass.)</a:t>
            </a:r>
          </a:p>
          <a:p>
            <a:pPr lvl="0"/>
            <a:endParaRPr lang="en-GB" dirty="0"/>
          </a:p>
          <a:p>
            <a:pPr lvl="0"/>
            <a:r>
              <a:rPr lang="en-GB" dirty="0"/>
              <a:t>For appropriate expressions on agreeing and disagreeing: CS1 (syllabus) page 131</a:t>
            </a:r>
            <a:endParaRPr lang="nl-BE" dirty="0"/>
          </a:p>
          <a:p>
            <a:pPr marL="0" indent="0">
              <a:buNone/>
            </a:pPr>
            <a:endParaRPr lang="nl-NL" dirty="0"/>
          </a:p>
          <a:p>
            <a:endParaRPr lang="nl-BE" dirty="0"/>
          </a:p>
        </p:txBody>
      </p:sp>
    </p:spTree>
    <p:extLst>
      <p:ext uri="{BB962C8B-B14F-4D97-AF65-F5344CB8AC3E}">
        <p14:creationId xmlns:p14="http://schemas.microsoft.com/office/powerpoint/2010/main" val="199983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PE4 </a:t>
            </a:r>
            <a:r>
              <a:rPr lang="nl-NL" dirty="0" err="1"/>
              <a:t>Assignment</a:t>
            </a:r>
            <a:endParaRPr lang="nl-NL" dirty="0"/>
          </a:p>
        </p:txBody>
      </p:sp>
      <p:sp>
        <p:nvSpPr>
          <p:cNvPr id="3" name="Tijdelijke aanduiding voor inhoud 2"/>
          <p:cNvSpPr>
            <a:spLocks noGrp="1"/>
          </p:cNvSpPr>
          <p:nvPr>
            <p:ph idx="1"/>
          </p:nvPr>
        </p:nvSpPr>
        <p:spPr>
          <a:xfrm>
            <a:off x="457200" y="1227667"/>
            <a:ext cx="8229600" cy="5240865"/>
          </a:xfrm>
        </p:spPr>
        <p:txBody>
          <a:bodyPr>
            <a:normAutofit/>
          </a:bodyPr>
          <a:lstStyle/>
          <a:p>
            <a:pPr lvl="0"/>
            <a:r>
              <a:rPr lang="en-US" sz="2400" dirty="0"/>
              <a:t>Group Discussion is </a:t>
            </a:r>
            <a:r>
              <a:rPr lang="en-US" sz="2400" b="1" u="sng" dirty="0"/>
              <a:t>recorded using Skype for Business</a:t>
            </a:r>
          </a:p>
          <a:p>
            <a:pPr lvl="0"/>
            <a:endParaRPr lang="en-US" sz="2400" dirty="0"/>
          </a:p>
          <a:p>
            <a:pPr lvl="0"/>
            <a:r>
              <a:rPr lang="en-US" sz="2400" dirty="0"/>
              <a:t>Week 9: PXL </a:t>
            </a:r>
            <a:r>
              <a:rPr lang="en-US" sz="2400" dirty="0" err="1"/>
              <a:t>Breekt</a:t>
            </a:r>
            <a:r>
              <a:rPr lang="en-US" sz="2400" dirty="0"/>
              <a:t> </a:t>
            </a:r>
            <a:r>
              <a:rPr lang="en-US" sz="2400" dirty="0" err="1"/>
              <a:t>uit</a:t>
            </a:r>
            <a:r>
              <a:rPr lang="en-US" sz="2400" dirty="0"/>
              <a:t>!</a:t>
            </a:r>
          </a:p>
          <a:p>
            <a:pPr marL="457200" lvl="1" indent="0">
              <a:buNone/>
            </a:pPr>
            <a:r>
              <a:rPr lang="en-GB" sz="2400" b="1" dirty="0">
                <a:solidFill>
                  <a:srgbClr val="58A618"/>
                </a:solidFill>
                <a:latin typeface="Wingdings" panose="05000000000000000000" pitchFamily="2" charset="2"/>
              </a:rPr>
              <a:t>ð</a:t>
            </a:r>
            <a:r>
              <a:rPr lang="en-GB" sz="2400" dirty="0">
                <a:solidFill>
                  <a:srgbClr val="58A618"/>
                </a:solidFill>
              </a:rPr>
              <a:t>  	</a:t>
            </a:r>
            <a:r>
              <a:rPr lang="en-US" sz="2400" dirty="0"/>
              <a:t>You choose when </a:t>
            </a:r>
            <a:r>
              <a:rPr lang="en-US" sz="2400"/>
              <a:t>to have the </a:t>
            </a:r>
            <a:r>
              <a:rPr lang="en-US" sz="2400" dirty="0"/>
              <a:t>group discussion</a:t>
            </a:r>
          </a:p>
          <a:p>
            <a:pPr lvl="1"/>
            <a:endParaRPr lang="en-US" sz="2400" dirty="0"/>
          </a:p>
          <a:p>
            <a:pPr lvl="0"/>
            <a:r>
              <a:rPr lang="en-US" sz="2400" dirty="0"/>
              <a:t>Teams: see Blackboard</a:t>
            </a:r>
          </a:p>
          <a:p>
            <a:pPr lvl="0"/>
            <a:endParaRPr lang="en-US" sz="2400" dirty="0"/>
          </a:p>
          <a:p>
            <a:pPr lvl="0"/>
            <a:r>
              <a:rPr lang="en-US" sz="2400" dirty="0"/>
              <a:t>Upload video on EPOS: </a:t>
            </a:r>
            <a:r>
              <a:rPr lang="en-US" sz="2400" u="sng" dirty="0"/>
              <a:t>deadline 28/04/2018, 23h59</a:t>
            </a:r>
          </a:p>
          <a:p>
            <a:pPr marL="0" lvl="0" indent="0">
              <a:buNone/>
            </a:pPr>
            <a:r>
              <a:rPr lang="en-GB" sz="2400" b="1" dirty="0">
                <a:solidFill>
                  <a:srgbClr val="58A618"/>
                </a:solidFill>
                <a:latin typeface="Wingdings" panose="05000000000000000000" pitchFamily="2" charset="2"/>
              </a:rPr>
              <a:t>	ð</a:t>
            </a:r>
            <a:r>
              <a:rPr lang="en-GB" sz="2400" b="1" dirty="0">
                <a:solidFill>
                  <a:srgbClr val="58A618"/>
                </a:solidFill>
              </a:rPr>
              <a:t> </a:t>
            </a:r>
            <a:r>
              <a:rPr lang="en-GB" sz="2400" dirty="0"/>
              <a:t>	no video = no marks!! </a:t>
            </a:r>
            <a:endParaRPr lang="en-US" sz="2400" dirty="0"/>
          </a:p>
          <a:p>
            <a:pPr lvl="0"/>
            <a:endParaRPr lang="en-US" sz="2400" dirty="0"/>
          </a:p>
          <a:p>
            <a:pPr marL="285750" lvl="1">
              <a:buFont typeface="Arial" panose="020B0604020202020204" pitchFamily="34" charset="0"/>
              <a:buChar char="•"/>
            </a:pPr>
            <a:r>
              <a:rPr lang="en-US" sz="2400" dirty="0">
                <a:solidFill>
                  <a:srgbClr val="FF0000"/>
                </a:solidFill>
              </a:rPr>
              <a:t>Contact each other! </a:t>
            </a:r>
            <a:endParaRPr lang="en-US" sz="2400" dirty="0"/>
          </a:p>
          <a:p>
            <a:pPr marL="457200" lvl="1" indent="0">
              <a:buNone/>
            </a:pPr>
            <a:endParaRPr lang="en-US" sz="1400" dirty="0"/>
          </a:p>
          <a:p>
            <a:pPr lvl="1"/>
            <a:endParaRPr lang="en-US" sz="1400" dirty="0"/>
          </a:p>
        </p:txBody>
      </p:sp>
    </p:spTree>
    <p:extLst>
      <p:ext uri="{BB962C8B-B14F-4D97-AF65-F5344CB8AC3E}">
        <p14:creationId xmlns:p14="http://schemas.microsoft.com/office/powerpoint/2010/main" val="36972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PE4 </a:t>
            </a:r>
            <a:r>
              <a:rPr lang="nl-NL" dirty="0" err="1"/>
              <a:t>Assignment</a:t>
            </a:r>
            <a:r>
              <a:rPr lang="nl-NL" dirty="0"/>
              <a:t> (in full)</a:t>
            </a:r>
          </a:p>
        </p:txBody>
      </p:sp>
      <p:sp>
        <p:nvSpPr>
          <p:cNvPr id="3" name="Tijdelijke aanduiding voor inhoud 2"/>
          <p:cNvSpPr>
            <a:spLocks noGrp="1"/>
          </p:cNvSpPr>
          <p:nvPr>
            <p:ph idx="1"/>
          </p:nvPr>
        </p:nvSpPr>
        <p:spPr>
          <a:xfrm>
            <a:off x="457200" y="1227667"/>
            <a:ext cx="8229600" cy="5240865"/>
          </a:xfrm>
        </p:spPr>
        <p:txBody>
          <a:bodyPr>
            <a:normAutofit fontScale="32500" lnSpcReduction="20000"/>
          </a:bodyPr>
          <a:lstStyle/>
          <a:p>
            <a:pPr lvl="0"/>
            <a:r>
              <a:rPr lang="en-US" sz="4900" dirty="0"/>
              <a:t>Each team member prepares an interesting 'TOPIC' they want to discuss. </a:t>
            </a:r>
            <a:r>
              <a:rPr lang="en-GB" sz="4900" dirty="0"/>
              <a:t>The topic does not have to be IT-related, but should be something you can discuss, i.e. look at pros and cons, offer your opinion, offer appropriate arguments etc. You can always look at newspapers, blogs or interesting news sites for inspiration.</a:t>
            </a:r>
            <a:endParaRPr lang="nl-BE" sz="4900" dirty="0"/>
          </a:p>
          <a:p>
            <a:endParaRPr lang="en-US" sz="4900" dirty="0"/>
          </a:p>
          <a:p>
            <a:r>
              <a:rPr lang="en-GB" sz="4900" dirty="0"/>
              <a:t>It’s not necessary to prepare on paper, but you might jot down some ideas to serve as a reminder during the discussion. Limit your notes to key words (not full sentences!), so you are not tempted to simply read out loud during the discussion. </a:t>
            </a:r>
            <a:endParaRPr lang="nl-BE" sz="4900" dirty="0"/>
          </a:p>
          <a:p>
            <a:pPr marL="0" lvl="0" indent="0">
              <a:buNone/>
            </a:pPr>
            <a:endParaRPr lang="en-US" sz="4900" b="1" dirty="0"/>
          </a:p>
          <a:p>
            <a:pPr lvl="0"/>
            <a:r>
              <a:rPr lang="en-US" sz="4900" b="1" dirty="0"/>
              <a:t>AVOID OVERLAP: contact your team members to check which topic they will bring! </a:t>
            </a:r>
            <a:r>
              <a:rPr lang="en-GB" sz="4900" dirty="0"/>
              <a:t>Each topic can only be discussed once. </a:t>
            </a:r>
          </a:p>
          <a:p>
            <a:pPr lvl="0"/>
            <a:endParaRPr lang="nl-BE" sz="4900" dirty="0"/>
          </a:p>
          <a:p>
            <a:pPr lvl="0"/>
            <a:r>
              <a:rPr lang="en-GB" sz="4900" dirty="0"/>
              <a:t>Each team member introduces their topic first and then 'leads' the discussion. During your topic, you are responsible for making sure everyone contributes. Afterwards another member takes over.</a:t>
            </a:r>
            <a:endParaRPr lang="nl-BE" sz="4900" dirty="0"/>
          </a:p>
          <a:p>
            <a:endParaRPr lang="en-US" sz="4900" dirty="0"/>
          </a:p>
          <a:p>
            <a:r>
              <a:rPr lang="en-US" sz="4900" u="sng" dirty="0"/>
              <a:t>Timing</a:t>
            </a:r>
            <a:r>
              <a:rPr lang="en-US" sz="4900" dirty="0"/>
              <a:t>: 5' per team member/topic</a:t>
            </a:r>
          </a:p>
          <a:p>
            <a:pPr marL="0" indent="0">
              <a:buNone/>
            </a:pPr>
            <a:endParaRPr lang="en-US" sz="4900" dirty="0"/>
          </a:p>
          <a:p>
            <a:r>
              <a:rPr lang="en-US" sz="4900" dirty="0"/>
              <a:t>Grades are INDIVIDUAL. (So if you don't contribute, you won't pass.)</a:t>
            </a:r>
          </a:p>
          <a:p>
            <a:pPr lvl="0"/>
            <a:endParaRPr lang="en-GB" sz="4900" dirty="0"/>
          </a:p>
          <a:p>
            <a:pPr lvl="0"/>
            <a:r>
              <a:rPr lang="en-GB" sz="4900" dirty="0"/>
              <a:t>For appropriate expressions on agreeing and disagreeing, please review CS1 (syllabus) page 131. </a:t>
            </a:r>
            <a:endParaRPr lang="nl-BE" sz="4900" dirty="0"/>
          </a:p>
          <a:p>
            <a:pPr marL="0" indent="0">
              <a:buNone/>
            </a:pPr>
            <a:endParaRPr lang="nl-NL" dirty="0"/>
          </a:p>
        </p:txBody>
      </p:sp>
    </p:spTree>
    <p:extLst>
      <p:ext uri="{BB962C8B-B14F-4D97-AF65-F5344CB8AC3E}">
        <p14:creationId xmlns:p14="http://schemas.microsoft.com/office/powerpoint/2010/main" val="371947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WHat</a:t>
            </a:r>
            <a:r>
              <a:rPr lang="nl-BE" dirty="0"/>
              <a:t> is skype FOR BUSINESS?</a:t>
            </a:r>
          </a:p>
        </p:txBody>
      </p:sp>
    </p:spTree>
    <p:extLst>
      <p:ext uri="{BB962C8B-B14F-4D97-AF65-F5344CB8AC3E}">
        <p14:creationId xmlns:p14="http://schemas.microsoft.com/office/powerpoint/2010/main" val="135341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Skype </a:t>
            </a:r>
            <a:r>
              <a:rPr lang="nl-BE" dirty="0" err="1"/>
              <a:t>vs</a:t>
            </a:r>
            <a:r>
              <a:rPr lang="nl-BE" dirty="0"/>
              <a:t> Skype </a:t>
            </a:r>
            <a:r>
              <a:rPr lang="nl-BE" dirty="0" err="1"/>
              <a:t>for</a:t>
            </a:r>
            <a:r>
              <a:rPr lang="nl-BE" dirty="0"/>
              <a:t> Business</a:t>
            </a:r>
          </a:p>
        </p:txBody>
      </p:sp>
      <p:sp>
        <p:nvSpPr>
          <p:cNvPr id="3" name="Tijdelijke aanduiding voor inhoud 2"/>
          <p:cNvSpPr>
            <a:spLocks noGrp="1"/>
          </p:cNvSpPr>
          <p:nvPr>
            <p:ph idx="1"/>
          </p:nvPr>
        </p:nvSpPr>
        <p:spPr/>
        <p:txBody>
          <a:bodyPr>
            <a:normAutofit/>
          </a:bodyPr>
          <a:lstStyle/>
          <a:p>
            <a:r>
              <a:rPr lang="nl-BE" dirty="0"/>
              <a:t>Skype </a:t>
            </a:r>
            <a:r>
              <a:rPr lang="nl-BE" dirty="0" err="1"/>
              <a:t>for</a:t>
            </a:r>
            <a:r>
              <a:rPr lang="nl-BE" dirty="0"/>
              <a:t> Business:</a:t>
            </a:r>
          </a:p>
          <a:p>
            <a:pPr lvl="1"/>
            <a:r>
              <a:rPr lang="nl-BE" sz="2600" dirty="0"/>
              <a:t>Part of Microsoft 365° (</a:t>
            </a:r>
            <a:r>
              <a:rPr lang="nl-BE" sz="2600" dirty="0" err="1"/>
              <a:t>formerly</a:t>
            </a:r>
            <a:r>
              <a:rPr lang="nl-BE" sz="2600" dirty="0"/>
              <a:t> Lync)</a:t>
            </a:r>
          </a:p>
          <a:p>
            <a:pPr lvl="1"/>
            <a:r>
              <a:rPr lang="nl-BE" sz="2600" dirty="0" err="1"/>
              <a:t>Broader</a:t>
            </a:r>
            <a:r>
              <a:rPr lang="nl-BE" sz="2600" dirty="0"/>
              <a:t> </a:t>
            </a:r>
            <a:r>
              <a:rPr lang="nl-BE" sz="2600" dirty="0" err="1"/>
              <a:t>functionality</a:t>
            </a:r>
            <a:r>
              <a:rPr lang="nl-BE" sz="2600" dirty="0"/>
              <a:t> </a:t>
            </a:r>
            <a:r>
              <a:rPr lang="nl-BE" sz="2600" dirty="0" err="1"/>
              <a:t>than</a:t>
            </a:r>
            <a:r>
              <a:rPr lang="nl-BE" sz="2600" dirty="0"/>
              <a:t> Skype</a:t>
            </a:r>
          </a:p>
          <a:p>
            <a:pPr lvl="1"/>
            <a:r>
              <a:rPr lang="nl-BE" sz="2600" dirty="0"/>
              <a:t>PXL </a:t>
            </a:r>
            <a:r>
              <a:rPr lang="nl-BE" sz="2600" dirty="0" err="1"/>
              <a:t>provides</a:t>
            </a:r>
            <a:r>
              <a:rPr lang="nl-BE" sz="2600" dirty="0"/>
              <a:t> account </a:t>
            </a:r>
            <a:r>
              <a:rPr lang="nl-BE" sz="2600" dirty="0" err="1"/>
              <a:t>for</a:t>
            </a:r>
            <a:r>
              <a:rPr lang="nl-BE" sz="2600" dirty="0"/>
              <a:t> </a:t>
            </a:r>
            <a:r>
              <a:rPr lang="nl-BE" sz="2600" dirty="0" err="1"/>
              <a:t>every</a:t>
            </a:r>
            <a:r>
              <a:rPr lang="nl-BE" sz="2600" dirty="0"/>
              <a:t> student, </a:t>
            </a:r>
            <a:r>
              <a:rPr lang="nl-BE" sz="2600" dirty="0" err="1"/>
              <a:t>linked</a:t>
            </a:r>
            <a:r>
              <a:rPr lang="nl-BE" sz="2600" dirty="0"/>
              <a:t> </a:t>
            </a:r>
            <a:r>
              <a:rPr lang="nl-BE" sz="2600" dirty="0" err="1"/>
              <a:t>to</a:t>
            </a:r>
            <a:r>
              <a:rPr lang="nl-BE" sz="2600" dirty="0"/>
              <a:t> email </a:t>
            </a:r>
            <a:r>
              <a:rPr lang="nl-BE" sz="2600" dirty="0" err="1"/>
              <a:t>address</a:t>
            </a:r>
            <a:endParaRPr lang="nl-BE" sz="2600" dirty="0"/>
          </a:p>
          <a:p>
            <a:pPr lvl="1"/>
            <a:r>
              <a:rPr lang="nl-BE" sz="2600" dirty="0"/>
              <a:t>PXL: no </a:t>
            </a:r>
            <a:r>
              <a:rPr lang="nl-BE" sz="2600" dirty="0" err="1"/>
              <a:t>external</a:t>
            </a:r>
            <a:r>
              <a:rPr lang="nl-BE" sz="2600" dirty="0"/>
              <a:t> </a:t>
            </a:r>
            <a:r>
              <a:rPr lang="nl-BE" sz="2600" dirty="0" err="1"/>
              <a:t>communication</a:t>
            </a:r>
            <a:r>
              <a:rPr lang="nl-BE" sz="2600" dirty="0"/>
              <a:t> </a:t>
            </a:r>
            <a:r>
              <a:rPr lang="nl-BE" sz="2600" dirty="0" err="1"/>
              <a:t>allowed</a:t>
            </a:r>
            <a:r>
              <a:rPr lang="nl-BE" sz="2600" dirty="0"/>
              <a:t> (</a:t>
            </a:r>
            <a:r>
              <a:rPr lang="nl-BE" sz="2600" dirty="0" err="1"/>
              <a:t>communication</a:t>
            </a:r>
            <a:r>
              <a:rPr lang="nl-BE" sz="2600" dirty="0"/>
              <a:t> </a:t>
            </a:r>
            <a:r>
              <a:rPr lang="nl-BE" sz="2600" dirty="0" err="1"/>
              <a:t>between</a:t>
            </a:r>
            <a:r>
              <a:rPr lang="nl-BE" sz="2600" dirty="0"/>
              <a:t> Skype </a:t>
            </a:r>
            <a:r>
              <a:rPr lang="nl-BE" sz="2600" dirty="0" err="1"/>
              <a:t>for</a:t>
            </a:r>
            <a:r>
              <a:rPr lang="nl-BE" sz="2600" dirty="0"/>
              <a:t> Business </a:t>
            </a:r>
            <a:r>
              <a:rPr lang="nl-BE" sz="2600" dirty="0" err="1"/>
              <a:t>and</a:t>
            </a:r>
            <a:r>
              <a:rPr lang="nl-BE" sz="2600" dirty="0"/>
              <a:t> Skype </a:t>
            </a:r>
            <a:r>
              <a:rPr lang="nl-BE" sz="2600" dirty="0" err="1"/>
              <a:t>not</a:t>
            </a:r>
            <a:r>
              <a:rPr lang="nl-BE" sz="2600" dirty="0"/>
              <a:t> </a:t>
            </a:r>
            <a:r>
              <a:rPr lang="nl-BE" sz="2600" dirty="0" err="1"/>
              <a:t>possible</a:t>
            </a:r>
            <a:r>
              <a:rPr lang="nl-BE" sz="2600" dirty="0"/>
              <a:t>)</a:t>
            </a:r>
          </a:p>
          <a:p>
            <a:pPr lvl="1"/>
            <a:r>
              <a:rPr lang="nl-BE" sz="2600" dirty="0" err="1"/>
              <a:t>Not</a:t>
            </a:r>
            <a:r>
              <a:rPr lang="nl-BE" sz="2600" dirty="0"/>
              <a:t> compatible </a:t>
            </a:r>
            <a:r>
              <a:rPr lang="nl-BE" sz="2600" dirty="0" err="1"/>
              <a:t>with</a:t>
            </a:r>
            <a:r>
              <a:rPr lang="nl-BE" sz="2600" dirty="0"/>
              <a:t> Skype! </a:t>
            </a:r>
          </a:p>
          <a:p>
            <a:endParaRPr lang="nl-BE" dirty="0"/>
          </a:p>
        </p:txBody>
      </p:sp>
    </p:spTree>
    <p:extLst>
      <p:ext uri="{BB962C8B-B14F-4D97-AF65-F5344CB8AC3E}">
        <p14:creationId xmlns:p14="http://schemas.microsoft.com/office/powerpoint/2010/main" val="407740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Installation </a:t>
            </a:r>
            <a:r>
              <a:rPr lang="nl-BE" dirty="0" err="1"/>
              <a:t>and</a:t>
            </a:r>
            <a:r>
              <a:rPr lang="nl-BE" dirty="0"/>
              <a:t> Login</a:t>
            </a:r>
          </a:p>
        </p:txBody>
      </p:sp>
      <p:sp>
        <p:nvSpPr>
          <p:cNvPr id="3" name="Tijdelijke aanduiding voor inhoud 2"/>
          <p:cNvSpPr>
            <a:spLocks noGrp="1"/>
          </p:cNvSpPr>
          <p:nvPr>
            <p:ph idx="1"/>
          </p:nvPr>
        </p:nvSpPr>
        <p:spPr>
          <a:xfrm>
            <a:off x="457199" y="1600200"/>
            <a:ext cx="8542867" cy="4525963"/>
          </a:xfrm>
        </p:spPr>
        <p:txBody>
          <a:bodyPr>
            <a:normAutofit lnSpcReduction="10000"/>
          </a:bodyPr>
          <a:lstStyle/>
          <a:p>
            <a:r>
              <a:rPr lang="nl-BE" dirty="0"/>
              <a:t>PXL laptop?</a:t>
            </a:r>
          </a:p>
          <a:p>
            <a:pPr marL="0" indent="0">
              <a:buNone/>
            </a:pPr>
            <a:r>
              <a:rPr lang="nl-BE" dirty="0"/>
              <a:t>	 </a:t>
            </a:r>
            <a:r>
              <a:rPr lang="en-GB" b="1" dirty="0">
                <a:solidFill>
                  <a:srgbClr val="58A618"/>
                </a:solidFill>
                <a:latin typeface="Wingdings" panose="05000000000000000000" pitchFamily="2" charset="2"/>
              </a:rPr>
              <a:t>ð</a:t>
            </a:r>
            <a:r>
              <a:rPr lang="en-GB" dirty="0">
                <a:solidFill>
                  <a:srgbClr val="58A618"/>
                </a:solidFill>
              </a:rPr>
              <a:t> </a:t>
            </a:r>
            <a:r>
              <a:rPr lang="nl-BE" dirty="0"/>
              <a:t>Skype </a:t>
            </a:r>
            <a:r>
              <a:rPr lang="nl-BE" dirty="0" err="1"/>
              <a:t>for</a:t>
            </a:r>
            <a:r>
              <a:rPr lang="nl-BE" dirty="0"/>
              <a:t> Business </a:t>
            </a:r>
            <a:r>
              <a:rPr lang="nl-BE" dirty="0" err="1"/>
              <a:t>already</a:t>
            </a:r>
            <a:r>
              <a:rPr lang="nl-BE" dirty="0"/>
              <a:t> </a:t>
            </a:r>
            <a:r>
              <a:rPr lang="nl-BE" dirty="0" err="1"/>
              <a:t>installed</a:t>
            </a:r>
            <a:endParaRPr lang="nl-BE" dirty="0"/>
          </a:p>
          <a:p>
            <a:pPr marL="0" indent="0">
              <a:buNone/>
            </a:pPr>
            <a:endParaRPr lang="nl-BE" dirty="0"/>
          </a:p>
          <a:p>
            <a:r>
              <a:rPr lang="nl-BE" dirty="0"/>
              <a:t>No PXL laptop?</a:t>
            </a:r>
          </a:p>
          <a:p>
            <a:pPr marL="0" indent="0">
              <a:buNone/>
            </a:pPr>
            <a:r>
              <a:rPr lang="nl-BE" dirty="0"/>
              <a:t>	</a:t>
            </a:r>
            <a:r>
              <a:rPr lang="en-GB" b="1" dirty="0">
                <a:solidFill>
                  <a:srgbClr val="58A618"/>
                </a:solidFill>
                <a:latin typeface="Wingdings" panose="05000000000000000000" pitchFamily="2" charset="2"/>
              </a:rPr>
              <a:t>ð</a:t>
            </a:r>
            <a:r>
              <a:rPr lang="en-GB" dirty="0">
                <a:solidFill>
                  <a:srgbClr val="58A618"/>
                </a:solidFill>
              </a:rPr>
              <a:t> </a:t>
            </a:r>
            <a:r>
              <a:rPr lang="nl-BE" dirty="0" err="1"/>
              <a:t>Install</a:t>
            </a:r>
            <a:r>
              <a:rPr lang="nl-BE" dirty="0"/>
              <a:t> </a:t>
            </a:r>
            <a:r>
              <a:rPr lang="nl-BE" dirty="0">
                <a:hlinkClick r:id="rId2"/>
              </a:rPr>
              <a:t>program</a:t>
            </a:r>
            <a:r>
              <a:rPr lang="nl-BE" dirty="0"/>
              <a:t> </a:t>
            </a:r>
            <a:r>
              <a:rPr lang="nl-BE" dirty="0" err="1"/>
              <a:t>yourself</a:t>
            </a:r>
            <a:r>
              <a:rPr lang="nl-BE" dirty="0"/>
              <a:t> (or </a:t>
            </a:r>
            <a:r>
              <a:rPr lang="nl-BE" dirty="0" err="1"/>
              <a:t>using</a:t>
            </a:r>
            <a:r>
              <a:rPr lang="nl-BE" dirty="0"/>
              <a:t> Windows 			Store)</a:t>
            </a:r>
          </a:p>
          <a:p>
            <a:pPr marL="0" indent="0">
              <a:buNone/>
            </a:pPr>
            <a:endParaRPr lang="nl-BE" dirty="0"/>
          </a:p>
          <a:p>
            <a:r>
              <a:rPr lang="nl-BE" dirty="0" err="1"/>
              <a:t>Sign</a:t>
            </a:r>
            <a:r>
              <a:rPr lang="nl-BE" dirty="0"/>
              <a:t> in </a:t>
            </a:r>
            <a:r>
              <a:rPr lang="nl-BE" dirty="0" err="1"/>
              <a:t>using</a:t>
            </a:r>
            <a:r>
              <a:rPr lang="nl-BE" dirty="0"/>
              <a:t> student login </a:t>
            </a:r>
            <a:r>
              <a:rPr lang="nl-BE" dirty="0" err="1"/>
              <a:t>and</a:t>
            </a:r>
            <a:r>
              <a:rPr lang="nl-BE" dirty="0"/>
              <a:t> password</a:t>
            </a:r>
          </a:p>
        </p:txBody>
      </p:sp>
    </p:spTree>
    <p:extLst>
      <p:ext uri="{BB962C8B-B14F-4D97-AF65-F5344CB8AC3E}">
        <p14:creationId xmlns:p14="http://schemas.microsoft.com/office/powerpoint/2010/main" val="2776632199"/>
      </p:ext>
    </p:extLst>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BDF6DBDF68B64BB7A2E7560CE18559" ma:contentTypeVersion="0" ma:contentTypeDescription="Een nieuw document maken." ma:contentTypeScope="" ma:versionID="3db3d8470fec4363ed82541dc3226e8a">
  <xsd:schema xmlns:xsd="http://www.w3.org/2001/XMLSchema" xmlns:xs="http://www.w3.org/2001/XMLSchema" xmlns:p="http://schemas.microsoft.com/office/2006/metadata/properties" targetNamespace="http://schemas.microsoft.com/office/2006/metadata/properties" ma:root="true" ma:fieldsID="a259bf8f58ca958c1b99d96c6185c76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EA81E4-6E31-49A0-A3F8-1B23EB8E6F7A}">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90D4A7D-4AF3-41B8-85A1-0B40E6A1DD00}">
  <ds:schemaRefs>
    <ds:schemaRef ds:uri="http://schemas.microsoft.com/sharepoint/v3/contenttype/forms"/>
  </ds:schemaRefs>
</ds:datastoreItem>
</file>

<file path=customXml/itemProps3.xml><?xml version="1.0" encoding="utf-8"?>
<ds:datastoreItem xmlns:ds="http://schemas.openxmlformats.org/officeDocument/2006/customXml" ds:itemID="{50BD3195-B84C-48F6-934A-904BF96ECD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2899</TotalTime>
  <Words>628</Words>
  <Application>Microsoft Office PowerPoint</Application>
  <PresentationFormat>Diavoorstelling (4:3)</PresentationFormat>
  <Paragraphs>106</Paragraphs>
  <Slides>18</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18</vt:i4>
      </vt:variant>
    </vt:vector>
  </HeadingPairs>
  <TitlesOfParts>
    <vt:vector size="22" baseType="lpstr">
      <vt:lpstr>Arial</vt:lpstr>
      <vt:lpstr>Calibri</vt:lpstr>
      <vt:lpstr>Wingdings</vt:lpstr>
      <vt:lpstr>Presentatie</vt:lpstr>
      <vt:lpstr>Continuous Assessment (PE4):  Group Discussion  using Skype for Business</vt:lpstr>
      <vt:lpstr>PE4 Assignment</vt:lpstr>
      <vt:lpstr>PE Assignment</vt:lpstr>
      <vt:lpstr>PowerPoint-presentatie</vt:lpstr>
      <vt:lpstr>PE4 Assignment</vt:lpstr>
      <vt:lpstr>PE4 Assignment (in full)</vt:lpstr>
      <vt:lpstr>WHat is skype FOR BUSINESS?</vt:lpstr>
      <vt:lpstr>Skype vs Skype for Business</vt:lpstr>
      <vt:lpstr>Installation and Login</vt:lpstr>
      <vt:lpstr>Installation and Login</vt:lpstr>
      <vt:lpstr>WHY?</vt:lpstr>
      <vt:lpstr>Why?</vt:lpstr>
      <vt:lpstr>PrACTICAL </vt:lpstr>
      <vt:lpstr>D-day</vt:lpstr>
      <vt:lpstr>Practical Remarks</vt:lpstr>
      <vt:lpstr>Skype FOR BUSINESS MEETING: hoW TO?</vt:lpstr>
      <vt:lpstr>Organizing a Meeting</vt:lpstr>
      <vt:lpstr>Record a Video</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Saskia Schoefs</cp:lastModifiedBy>
  <cp:revision>101</cp:revision>
  <cp:lastPrinted>2015-06-09T08:57:08Z</cp:lastPrinted>
  <dcterms:created xsi:type="dcterms:W3CDTF">2013-10-07T12:53:33Z</dcterms:created>
  <dcterms:modified xsi:type="dcterms:W3CDTF">2018-04-03T09:35:34Z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0x0101008DBDF6DBDF68B64BB7A2E7560CE18559</vt:lpwstr>
  </property>
</Properties>
</file>