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73" r:id="rId5"/>
    <p:sldId id="258" r:id="rId6"/>
    <p:sldId id="259" r:id="rId7"/>
    <p:sldId id="260" r:id="rId8"/>
    <p:sldId id="261" r:id="rId9"/>
    <p:sldId id="262" r:id="rId10"/>
    <p:sldId id="264" r:id="rId11"/>
    <p:sldId id="265" r:id="rId12"/>
    <p:sldId id="266" r:id="rId13"/>
    <p:sldId id="267" r:id="rId14"/>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2">
                    <a:lumMod val="95000"/>
                    <a:lumOff val="5000"/>
                  </a:schemeClr>
                </a:solidFill>
                <a:ea typeface="+mn-ea"/>
                <a:cs typeface="+mj-lt"/>
              </a:rPr>
              <a:t>DEEP FAKE DETECTION</a:t>
            </a:r>
            <a:endParaRPr lang="en-US" dirty="0">
              <a:solidFill>
                <a:schemeClr val="tx2">
                  <a:lumMod val="95000"/>
                  <a:lumOff val="5000"/>
                </a:schemeClr>
              </a:solidFill>
              <a:ea typeface="+mn-ea"/>
              <a:cs typeface="+mj-lt"/>
            </a:endParaRPr>
          </a:p>
        </p:txBody>
      </p:sp>
      <p:sp>
        <p:nvSpPr>
          <p:cNvPr id="3" name="Subtitle 2"/>
          <p:cNvSpPr>
            <a:spLocks noGrp="1"/>
          </p:cNvSpPr>
          <p:nvPr>
            <p:ph type="subTitle" idx="1"/>
          </p:nvPr>
        </p:nvSpPr>
        <p:spPr/>
        <p:txBody>
          <a:bodyPr/>
          <a:lstStyle/>
          <a:p>
            <a:r>
              <a:rPr lang="en-US" sz="2400">
                <a:solidFill>
                  <a:schemeClr val="accent4">
                    <a:lumMod val="95000"/>
                    <a:lumOff val="5000"/>
                  </a:schemeClr>
                </a:solidFill>
              </a:rPr>
              <a:t>PRESENTED BY :MOUNIKA.T</a:t>
            </a:r>
            <a:endParaRPr lang="en-US" sz="2400">
              <a:solidFill>
                <a:schemeClr val="accent4">
                  <a:lumMod val="95000"/>
                  <a:lumOff val="5000"/>
                </a:schemeClr>
              </a:solidFill>
            </a:endParaRPr>
          </a:p>
          <a:p>
            <a:r>
              <a:rPr lang="en-US" sz="2400">
                <a:solidFill>
                  <a:schemeClr val="accent4">
                    <a:lumMod val="95000"/>
                    <a:lumOff val="5000"/>
                  </a:schemeClr>
                </a:solidFill>
              </a:rPr>
              <a:t>REGISTER NO:613521104020</a:t>
            </a:r>
            <a:endParaRPr lang="en-US" sz="2400">
              <a:solidFill>
                <a:schemeClr val="accent4">
                  <a:lumMod val="95000"/>
                  <a:lumOff val="5000"/>
                </a:schemeClr>
              </a:solidFill>
            </a:endParaRPr>
          </a:p>
          <a:p>
            <a:r>
              <a:rPr lang="en-US" sz="2400">
                <a:solidFill>
                  <a:schemeClr val="accent4">
                    <a:lumMod val="95000"/>
                    <a:lumOff val="5000"/>
                  </a:schemeClr>
                </a:solidFill>
              </a:rPr>
              <a:t>DEPARTMENT OF COMPUTER SCIEN</a:t>
            </a:r>
            <a:r>
              <a:rPr lang="en-US" sz="2400">
                <a:solidFill>
                  <a:schemeClr val="tx2"/>
                </a:solidFill>
              </a:rPr>
              <a:t>CE AND ENGINEERING</a:t>
            </a:r>
            <a:endParaRPr lang="en-US" sz="240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47675" y="190500"/>
            <a:ext cx="10972800" cy="582613"/>
          </a:xfrm>
        </p:spPr>
        <p:txBody>
          <a:bodyPr/>
          <a:p>
            <a:r>
              <a:rPr lang="en-US" sz="2800" b="1"/>
              <a:t>MODELLING APPROACH</a:t>
            </a:r>
            <a:r>
              <a:rPr lang="en-US"/>
              <a:t>:</a:t>
            </a:r>
            <a:endParaRPr lang="en-US"/>
          </a:p>
        </p:txBody>
      </p:sp>
      <p:sp>
        <p:nvSpPr>
          <p:cNvPr id="3" name="Content Placeholder 2"/>
          <p:cNvSpPr>
            <a:spLocks noGrp="1"/>
          </p:cNvSpPr>
          <p:nvPr>
            <p:ph idx="1"/>
          </p:nvPr>
        </p:nvSpPr>
        <p:spPr>
          <a:xfrm>
            <a:off x="609600" y="1595120"/>
            <a:ext cx="10972800" cy="4953000"/>
          </a:xfrm>
        </p:spPr>
        <p:txBody>
          <a:bodyPr/>
          <a:p>
            <a:pPr marL="0" indent="0">
              <a:buNone/>
            </a:pPr>
            <a:r>
              <a:rPr lang="en-US">
                <a:latin typeface="Calibri" panose="020F0502020204030204" charset="0"/>
                <a:cs typeface="Calibri" panose="020F0502020204030204" charset="0"/>
              </a:rPr>
              <a:t>Data Collection and Preprocessing:</a:t>
            </a:r>
            <a:endParaRPr lang="en-US">
              <a:latin typeface="Calibri" panose="020F0502020204030204" charset="0"/>
              <a:cs typeface="Calibri" panose="020F0502020204030204" charset="0"/>
            </a:endParaRPr>
          </a:p>
          <a:p>
            <a:pPr marL="0" indent="0">
              <a:buNone/>
            </a:pPr>
            <a:r>
              <a:rPr lang="en-US"/>
              <a:t>          </a:t>
            </a:r>
            <a:r>
              <a:rPr lang="en-US" sz="2800">
                <a:latin typeface="Calibri" panose="020F0502020204030204" charset="0"/>
                <a:cs typeface="Calibri" panose="020F0502020204030204" charset="0"/>
              </a:rPr>
              <a:t>  Gather a diverse dataset comprising authentic and synthetic media, including images and videos, across various contexts and quality levels.</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Preprocess the data to standardize formats, enhance image quality, and remove artifacts that could interfere with the detection process.</a:t>
            </a:r>
            <a:endParaRPr lang="en-US" sz="2800">
              <a:latin typeface="Calibri" panose="020F0502020204030204" charset="0"/>
              <a:cs typeface="Calibri" panose="020F0502020204030204" charset="0"/>
            </a:endParaRPr>
          </a:p>
          <a:p>
            <a:pPr marL="0" indent="0">
              <a:buNone/>
            </a:pPr>
            <a:r>
              <a:rPr lang="en-US">
                <a:latin typeface="Calibri" panose="020F0502020204030204" charset="0"/>
                <a:cs typeface="Calibri" panose="020F0502020204030204" charset="0"/>
              </a:rPr>
              <a:t>Feature Extraction:</a:t>
            </a:r>
            <a:endParaRPr lang="en-US">
              <a:latin typeface="Calibri" panose="020F0502020204030204" charset="0"/>
              <a:cs typeface="Calibri" panose="020F0502020204030204" charset="0"/>
            </a:endParaRPr>
          </a:p>
          <a:p>
            <a:pPr marL="0" indent="0">
              <a:buNone/>
            </a:pPr>
            <a:r>
              <a:rPr lang="en-US"/>
              <a:t>        </a:t>
            </a:r>
            <a:r>
              <a:rPr lang="en-US" sz="2800">
                <a:latin typeface="Calibri" panose="020F0502020204030204" charset="0"/>
                <a:cs typeface="Calibri" panose="020F0502020204030204" charset="0"/>
              </a:rPr>
              <a:t> Utilize state-of-the-art feature extraction techniques to capture subtle cues indicative of manipulation in both visual and audio domains.</a:t>
            </a:r>
            <a:endParaRPr lang="en-US" sz="2800">
              <a:latin typeface="Calibri" panose="020F0502020204030204" charset="0"/>
              <a:cs typeface="Calibri" panose="020F0502020204030204" charset="0"/>
            </a:endParaRPr>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2800">
                <a:latin typeface="Calibri" panose="020F0502020204030204" charset="0"/>
                <a:cs typeface="Calibri" panose="020F0502020204030204" charset="0"/>
                <a:sym typeface="+mn-ea"/>
              </a:rPr>
              <a:t>For visual features, consider techniques such as:</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Convolutional Neural Networks (CNNs) to extract hierarchical representations of image content.</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Local Binary Patterns (LBPs) or Histogram of Oriented Gradients (HOG) for texture and shape analysis.</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Optical flow analysis to capture motion patterns in videos.</a:t>
            </a:r>
            <a:endParaRPr 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sym typeface="+mn-ea"/>
              </a:rPr>
              <a:t>Model Selection:</a:t>
            </a:r>
            <a:endParaRPr lang="en-US"/>
          </a:p>
          <a:p>
            <a:endParaRPr lang="en-US"/>
          </a:p>
          <a:p>
            <a:r>
              <a:rPr lang="en-US" sz="2800">
                <a:latin typeface="Calibri" panose="020F0502020204030204" charset="0"/>
                <a:cs typeface="Calibri" panose="020F0502020204030204" charset="0"/>
                <a:sym typeface="+mn-ea"/>
              </a:rPr>
              <a:t>Choose appropriate machine learning models capable of learning discriminative patterns from extracted features and distinguishing between authentic and manipulated media.</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Consider ensemble learning techniques to combine predictions from multiple models for improved robustness and generalization.</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Popular model choices include:</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Convolutional Neural Networks (CNNs) for image-based detection.</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Recurrent Neural Networks (RNNs) or </a:t>
            </a:r>
            <a:r>
              <a:rPr lang="en-US" sz="2800">
                <a:latin typeface="Calibri" panose="020F0502020204030204" charset="0"/>
                <a:cs typeface="Calibri" panose="020F0502020204030204" charset="0"/>
                <a:sym typeface="+mn-ea"/>
              </a:rPr>
              <a:t>Transformer models for sequential data analysis in videos and audio.</a:t>
            </a:r>
            <a:endParaRPr lang="en-US" sz="280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latin typeface="Calibri" panose="020F0502020204030204" charset="0"/>
                <a:cs typeface="Calibri" panose="020F0502020204030204" charset="0"/>
                <a:sym typeface="+mn-ea"/>
              </a:rPr>
              <a:t>Training and Validation:</a:t>
            </a:r>
            <a:endParaRPr lang="en-US">
              <a:latin typeface="Calibri" panose="020F0502020204030204" charset="0"/>
              <a:cs typeface="Calibri" panose="020F0502020204030204" charset="0"/>
            </a:endParaRPr>
          </a:p>
          <a:p>
            <a:endParaRPr lang="en-US"/>
          </a:p>
          <a:p>
            <a:r>
              <a:rPr lang="en-US" sz="2800">
                <a:latin typeface="Calibri" panose="020F0502020204030204" charset="0"/>
                <a:cs typeface="Calibri" panose="020F0502020204030204" charset="0"/>
                <a:sym typeface="+mn-ea"/>
              </a:rPr>
              <a:t>Split the dataset into training, validation, and testing sets to train and evaluate the model's performance.</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Augment the training data to increase diversity and improve the model's generalization capabilities.</a:t>
            </a:r>
            <a:endParaRPr 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sym typeface="+mn-ea"/>
              </a:rPr>
              <a:t>Fine-tune model hyperparameters using cross-validation techniques to optimize performance metrics such as accuracy, precision, recall, and F1 score</a:t>
            </a: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RESULTS :</a:t>
            </a:r>
            <a:endParaRPr lang="en-US" sz="3200" b="1"/>
          </a:p>
        </p:txBody>
      </p:sp>
      <p:sp>
        <p:nvSpPr>
          <p:cNvPr id="3" name="Content Placeholder 2"/>
          <p:cNvSpPr>
            <a:spLocks noGrp="1"/>
          </p:cNvSpPr>
          <p:nvPr>
            <p:ph idx="1"/>
          </p:nvPr>
        </p:nvSpPr>
        <p:spPr/>
        <p:txBody>
          <a:bodyPr/>
          <a:p>
            <a:pPr marL="0" indent="0">
              <a:buNone/>
            </a:pPr>
            <a:r>
              <a:rPr lang="en-US"/>
              <a:t>       </a:t>
            </a:r>
            <a:endParaRPr lang="en-US"/>
          </a:p>
          <a:p>
            <a:pPr marL="0" indent="0">
              <a:buNone/>
            </a:pP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By Training and testing the dataset identified that the image and vedio is real or fake.</a:t>
            </a:r>
            <a:endParaRPr lang="en-US" sz="280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CONCLUSION:</a:t>
            </a:r>
            <a:endParaRPr lang="en-US" sz="3200" b="1"/>
          </a:p>
        </p:txBody>
      </p:sp>
      <p:sp>
        <p:nvSpPr>
          <p:cNvPr id="3" name="Content Placeholder 2"/>
          <p:cNvSpPr>
            <a:spLocks noGrp="1"/>
          </p:cNvSpPr>
          <p:nvPr>
            <p:ph idx="1"/>
          </p:nvPr>
        </p:nvSpPr>
        <p:spPr/>
        <p:txBody>
          <a:bodyPr/>
          <a:p>
            <a:pPr marL="0" indent="0">
              <a:buNone/>
            </a:pPr>
            <a:r>
              <a:rPr lang="en-US"/>
              <a:t>            </a:t>
            </a:r>
            <a:r>
              <a:rPr lang="en-US" sz="2800"/>
              <a:t> </a:t>
            </a:r>
            <a:r>
              <a:rPr lang="en-US" sz="2800">
                <a:latin typeface="Calibri" panose="020F0502020204030204" charset="0"/>
                <a:cs typeface="Calibri" panose="020F0502020204030204" charset="0"/>
              </a:rPr>
              <a:t>Project successfully developed for convolutional neural network for deep fake detection.</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Through data preprocessing and model training ,we achieved results in accurately identifying individuals fake faces</a:t>
            </a:r>
            <a:r>
              <a:rPr lang="en-US">
                <a:latin typeface="Calibri" panose="020F0502020204030204" charset="0"/>
                <a:cs typeface="Calibri" panose="020F0502020204030204" charset="0"/>
              </a:rPr>
              <a:t>.</a:t>
            </a:r>
            <a:endParaRPr lang="en-US">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t>PROJECT  TITLE:</a:t>
            </a:r>
            <a:endParaRPr lang="en-US" sz="2800" b="1"/>
          </a:p>
        </p:txBody>
      </p:sp>
      <p:sp>
        <p:nvSpPr>
          <p:cNvPr id="3" name="Content Placeholder 2"/>
          <p:cNvSpPr>
            <a:spLocks noGrp="1"/>
          </p:cNvSpPr>
          <p:nvPr>
            <p:ph idx="1"/>
          </p:nvPr>
        </p:nvSpPr>
        <p:spPr/>
        <p:txBody>
          <a:bodyPr/>
          <a:p>
            <a:pPr marL="0" indent="0">
              <a:buNone/>
            </a:pPr>
            <a:r>
              <a:rPr lang="en-US"/>
              <a:t>            </a:t>
            </a:r>
            <a:endParaRPr lang="en-US"/>
          </a:p>
          <a:p>
            <a:endParaRPr lang="en-US"/>
          </a:p>
          <a:p>
            <a:endParaRPr lang="en-US"/>
          </a:p>
          <a:p>
            <a:pPr marL="0" indent="0">
              <a:buNone/>
            </a:pPr>
            <a:r>
              <a:rPr lang="en-US"/>
              <a:t>          DEEP FAKE DETECTION USING CNN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DATASET:</a:t>
            </a:r>
            <a:endParaRPr lang="en-US" sz="3200" b="1"/>
          </a:p>
        </p:txBody>
      </p:sp>
      <p:sp>
        <p:nvSpPr>
          <p:cNvPr id="3" name="Content Placeholder 2"/>
          <p:cNvSpPr>
            <a:spLocks noGrp="1"/>
          </p:cNvSpPr>
          <p:nvPr>
            <p:ph idx="1"/>
          </p:nvPr>
        </p:nvSpPr>
        <p:spPr/>
        <p:txBody>
          <a:bodyPr/>
          <a:p>
            <a:pPr marL="0" indent="0">
              <a:buNone/>
            </a:pPr>
            <a:r>
              <a:rPr lang="en-US"/>
              <a:t>       </a:t>
            </a:r>
            <a:endParaRPr lang="en-US"/>
          </a:p>
          <a:p>
            <a:pPr marL="0" indent="0">
              <a:buNone/>
            </a:pPr>
            <a:r>
              <a:rPr lang="en-US"/>
              <a:t>          https://www.kaggle.com/datasets/ciplab/real-and-fake-face-detection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t>AGENDA</a:t>
            </a:r>
            <a:r>
              <a:rPr lang="en-US"/>
              <a:t>:</a:t>
            </a:r>
            <a:br>
              <a:rPr lang="en-US"/>
            </a:br>
            <a:endParaRPr lang="en-US"/>
          </a:p>
        </p:txBody>
      </p:sp>
      <p:sp>
        <p:nvSpPr>
          <p:cNvPr id="3" name="Content Placeholder 2"/>
          <p:cNvSpPr>
            <a:spLocks noGrp="1"/>
          </p:cNvSpPr>
          <p:nvPr>
            <p:ph idx="1"/>
          </p:nvPr>
        </p:nvSpPr>
        <p:spPr/>
        <p:txBody>
          <a:bodyPr/>
          <a:p>
            <a:pPr marL="0" indent="0">
              <a:buNone/>
            </a:pPr>
            <a:r>
              <a:rPr lang="en-US"/>
              <a:t>             </a:t>
            </a:r>
            <a:r>
              <a:rPr lang="en-US" sz="2800">
                <a:latin typeface="Calibri" panose="020F0502020204030204" charset="0"/>
                <a:cs typeface="Calibri" panose="020F0502020204030204" charset="0"/>
              </a:rPr>
              <a:t>1.PROBLEM STATEMENT</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2.PROJECT OVERVIEW</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3.END USERS</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4.OUR SOLUTION AND PROPOSITION</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5.MODELLING APPROACH</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6.RESULTS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7.CONCLUSION</a:t>
            </a:r>
            <a:endParaRPr lang="en-US" sz="2800">
              <a:latin typeface="Calibri" panose="020F0502020204030204" charset="0"/>
              <a:cs typeface="Calibri" panose="020F0502020204030204" charset="0"/>
            </a:endParaRPr>
          </a:p>
          <a:p>
            <a:pPr marL="0" indent="0">
              <a:buNone/>
            </a:pPr>
            <a:r>
              <a:rPr lang="en-US"/>
              <a: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t>PROBLEM STATEMENT:</a:t>
            </a:r>
            <a:br>
              <a:rPr lang="en-US"/>
            </a:br>
            <a:endParaRPr lang="en-US"/>
          </a:p>
        </p:txBody>
      </p:sp>
      <p:sp>
        <p:nvSpPr>
          <p:cNvPr id="3" name="Content Placeholder 2"/>
          <p:cNvSpPr>
            <a:spLocks noGrp="1"/>
          </p:cNvSpPr>
          <p:nvPr>
            <p:ph idx="1"/>
          </p:nvPr>
        </p:nvSpPr>
        <p:spPr/>
        <p:txBody>
          <a:bodyPr/>
          <a:p>
            <a:pPr marL="0" indent="0">
              <a:buNone/>
            </a:pPr>
            <a:r>
              <a:rPr lang="en-US" sz="2800" b="1">
                <a:latin typeface="Calibri" panose="020F0502020204030204" charset="0"/>
                <a:cs typeface="Calibri" panose="020F0502020204030204" charset="0"/>
              </a:rPr>
              <a:t> </a:t>
            </a:r>
            <a:r>
              <a:rPr lang="en-US" sz="2800">
                <a:latin typeface="Calibri" panose="020F0502020204030204" charset="0"/>
                <a:cs typeface="Calibri" panose="020F0502020204030204" charset="0"/>
              </a:rPr>
              <a:t>social Implications:</a:t>
            </a:r>
            <a:endParaRPr lang="en-US" sz="2800" b="1">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Deep fakes have the potential to disrupt public trust, influence elections, and incite social unrest by spreading false narratives.</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Economic Consequences:</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Businesses and individuals are vulnerable to financial scams, fraudulent activities, and damage to their reputation due to deep fake technology.</a:t>
            </a:r>
            <a:endParaRPr lang="en-US" sz="2800">
              <a:latin typeface="Calibri" panose="020F0502020204030204" charset="0"/>
              <a:cs typeface="Calibri" panose="020F0502020204030204" charset="0"/>
            </a:endParaRPr>
          </a:p>
          <a:p>
            <a:pPr marL="0" indent="0">
              <a:buNone/>
            </a:pPr>
            <a:endParaRPr lang="en-US" sz="2800">
              <a:latin typeface="Calibri" panose="020F0502020204030204" charset="0"/>
              <a:cs typeface="Calibri" panose="020F0502020204030204" charset="0"/>
            </a:endParaRPr>
          </a:p>
          <a:p>
            <a:pPr marL="0" indent="0">
              <a:buNone/>
            </a:pPr>
            <a:endParaRPr lang="en-US" sz="28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sym typeface="+mn-ea"/>
              </a:rPr>
              <a:t>PROJECT OVERVIEW</a:t>
            </a:r>
            <a:r>
              <a:rPr lang="en-US" sz="2800">
                <a:sym typeface="+mn-ea"/>
              </a:rPr>
              <a:t>:</a:t>
            </a:r>
            <a:br>
              <a:rPr lang="en-US">
                <a:sym typeface="+mn-ea"/>
              </a:rPr>
            </a:br>
            <a:endParaRPr lang="en-US"/>
          </a:p>
        </p:txBody>
      </p:sp>
      <p:sp>
        <p:nvSpPr>
          <p:cNvPr id="3" name="Content Placeholder 2"/>
          <p:cNvSpPr>
            <a:spLocks noGrp="1"/>
          </p:cNvSpPr>
          <p:nvPr>
            <p:ph idx="1"/>
          </p:nvPr>
        </p:nvSpPr>
        <p:spPr/>
        <p:txBody>
          <a:bodyPr/>
          <a:p>
            <a:pPr marL="0" indent="0">
              <a:buNone/>
            </a:pPr>
            <a:r>
              <a:rPr lang="en-US">
                <a:sym typeface="+mn-ea"/>
              </a:rPr>
              <a:t>           </a:t>
            </a:r>
            <a:endParaRPr lang="en-US">
              <a:sym typeface="+mn-ea"/>
            </a:endParaRPr>
          </a:p>
          <a:p>
            <a:pPr marL="0" indent="0">
              <a:buNone/>
            </a:pPr>
            <a:r>
              <a:rPr lang="en-US">
                <a:sym typeface="+mn-ea"/>
              </a:rPr>
              <a:t>          </a:t>
            </a:r>
            <a:r>
              <a:rPr lang="en-US">
                <a:latin typeface="Calibri" panose="020F0502020204030204" charset="0"/>
                <a:cs typeface="Calibri" panose="020F0502020204030204" charset="0"/>
                <a:sym typeface="+mn-ea"/>
              </a:rPr>
              <a:t>   </a:t>
            </a:r>
            <a:r>
              <a:rPr lang="en-US" sz="2800">
                <a:latin typeface="Calibri" panose="020F0502020204030204" charset="0"/>
                <a:cs typeface="Calibri" panose="020F0502020204030204" charset="0"/>
                <a:sym typeface="+mn-ea"/>
              </a:rPr>
              <a:t>Our project aim to develop a CNN based system for automatic deep fake detection.</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sym typeface="+mn-ea"/>
              </a:rPr>
              <a:t>            Leveraging deep learning techniques ,we seek to accurately identify whether image,vedio  is real or fake. </a:t>
            </a:r>
            <a:endParaRPr lang="en-US" sz="2800">
              <a:latin typeface="Calibri" panose="020F0502020204030204" charset="0"/>
              <a:cs typeface="Calibri" panose="020F0502020204030204" charset="0"/>
            </a:endParaRPr>
          </a:p>
          <a:p>
            <a:pPr marL="0" indent="0">
              <a:buNone/>
            </a:pPr>
            <a:endParaRPr lang="en-US" sz="28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9325" y="190500"/>
            <a:ext cx="10972800" cy="582613"/>
          </a:xfrm>
        </p:spPr>
        <p:txBody>
          <a:bodyPr/>
          <a:p>
            <a:r>
              <a:rPr lang="en-US" sz="2800" b="1"/>
              <a:t>END USERS:</a:t>
            </a:r>
            <a:endParaRPr lang="en-US" sz="2800" b="1"/>
          </a:p>
        </p:txBody>
      </p:sp>
      <p:sp>
        <p:nvSpPr>
          <p:cNvPr id="3" name="Content Placeholder 2"/>
          <p:cNvSpPr>
            <a:spLocks noGrp="1"/>
          </p:cNvSpPr>
          <p:nvPr>
            <p:ph idx="1"/>
          </p:nvPr>
        </p:nvSpPr>
        <p:spPr/>
        <p:txBody>
          <a:bodyPr/>
          <a:p>
            <a:pPr marL="0" indent="0">
              <a:buNone/>
            </a:pPr>
            <a:r>
              <a:rPr lang="en-US"/>
              <a:t>        </a:t>
            </a:r>
            <a:r>
              <a:rPr lang="en-US" sz="2800">
                <a:solidFill>
                  <a:schemeClr val="tx1"/>
                </a:solidFill>
                <a:latin typeface="Calibri" panose="020F0502020204030204" charset="0"/>
                <a:cs typeface="Calibri" panose="020F0502020204030204" charset="0"/>
              </a:rPr>
              <a:t>Social media platform</a:t>
            </a:r>
            <a:endParaRPr lang="en-US" sz="2800">
              <a:solidFill>
                <a:schemeClr val="tx1"/>
              </a:solidFill>
              <a:latin typeface="Calibri" panose="020F0502020204030204" charset="0"/>
              <a:cs typeface="Calibri" panose="020F0502020204030204" charset="0"/>
            </a:endParaRPr>
          </a:p>
          <a:p>
            <a:pPr marL="0" indent="0">
              <a:buNone/>
            </a:pPr>
            <a:r>
              <a:rPr lang="en-US" sz="2800">
                <a:solidFill>
                  <a:schemeClr val="tx1"/>
                </a:solidFill>
                <a:latin typeface="Calibri" panose="020F0502020204030204" charset="0"/>
                <a:cs typeface="Calibri" panose="020F0502020204030204" charset="0"/>
              </a:rPr>
              <a:t>           News organisations</a:t>
            </a:r>
            <a:endParaRPr lang="en-US" sz="2800">
              <a:solidFill>
                <a:schemeClr val="tx1"/>
              </a:solidFill>
              <a:latin typeface="Calibri" panose="020F0502020204030204" charset="0"/>
              <a:cs typeface="Calibri" panose="020F0502020204030204" charset="0"/>
            </a:endParaRPr>
          </a:p>
          <a:p>
            <a:pPr marL="0" indent="0">
              <a:buNone/>
            </a:pPr>
            <a:r>
              <a:rPr lang="en-US" sz="2800">
                <a:solidFill>
                  <a:schemeClr val="tx1"/>
                </a:solidFill>
                <a:latin typeface="Calibri" panose="020F0502020204030204" charset="0"/>
                <a:cs typeface="Calibri" panose="020F0502020204030204" charset="0"/>
              </a:rPr>
              <a:t>           Government agencies</a:t>
            </a:r>
            <a:endParaRPr lang="en-US" sz="2800">
              <a:solidFill>
                <a:schemeClr val="tx1"/>
              </a:solidFill>
              <a:latin typeface="Calibri" panose="020F0502020204030204" charset="0"/>
              <a:cs typeface="Calibri" panose="020F0502020204030204" charset="0"/>
            </a:endParaRPr>
          </a:p>
          <a:p>
            <a:pPr marL="0" indent="0">
              <a:buNone/>
            </a:pPr>
            <a:r>
              <a:rPr lang="en-US" sz="2800">
                <a:solidFill>
                  <a:schemeClr val="tx1"/>
                </a:solidFill>
                <a:latin typeface="Calibri" panose="020F0502020204030204" charset="0"/>
                <a:cs typeface="Calibri" panose="020F0502020204030204" charset="0"/>
              </a:rPr>
              <a:t>           Educational instiutions</a:t>
            </a:r>
            <a:endParaRPr lang="en-US" sz="2800">
              <a:solidFill>
                <a:schemeClr val="tx1"/>
              </a:solidFill>
              <a:latin typeface="Calibri" panose="020F0502020204030204" charset="0"/>
              <a:cs typeface="Calibri" panose="020F0502020204030204" charset="0"/>
            </a:endParaRPr>
          </a:p>
          <a:p>
            <a:pPr marL="0" indent="0">
              <a:buNone/>
            </a:pPr>
            <a:r>
              <a:rPr lang="en-US" sz="2800">
                <a:solidFill>
                  <a:schemeClr val="tx1"/>
                </a:solidFill>
                <a:latin typeface="Calibri" panose="020F0502020204030204" charset="0"/>
                <a:cs typeface="Calibri" panose="020F0502020204030204" charset="0"/>
              </a:rPr>
              <a:t>           Digtal forensics expert</a:t>
            </a:r>
            <a:endParaRPr lang="en-US" sz="2800">
              <a:solidFill>
                <a:schemeClr val="tx1"/>
              </a:solidFill>
              <a:latin typeface="Calibri" panose="020F0502020204030204" charset="0"/>
              <a:cs typeface="Calibri" panose="020F0502020204030204" charset="0"/>
            </a:endParaRPr>
          </a:p>
          <a:p>
            <a:pPr marL="0" indent="0">
              <a:buNone/>
            </a:pPr>
            <a:r>
              <a:rPr lang="en-US" sz="2800">
                <a:solidFill>
                  <a:schemeClr val="tx1"/>
                </a:solidFill>
                <a:latin typeface="Calibri" panose="020F0502020204030204" charset="0"/>
                <a:cs typeface="Calibri" panose="020F0502020204030204" charset="0"/>
              </a:rPr>
              <a:t>           Individual users</a:t>
            </a:r>
            <a:endParaRPr lang="en-US" sz="2800">
              <a:solidFill>
                <a:schemeClr val="tx1"/>
              </a:solidFill>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2895" y="-392430"/>
            <a:ext cx="16811625" cy="582930"/>
          </a:xfrm>
        </p:spPr>
        <p:txBody>
          <a:bodyPr/>
          <a:p>
            <a:r>
              <a:rPr lang="en-US" sz="2800" b="1"/>
              <a:t>OUR SOLUTION AND PROPOSITION</a:t>
            </a:r>
            <a:r>
              <a:rPr lang="en-US"/>
              <a:t>:</a:t>
            </a:r>
            <a:endParaRPr lang="en-US"/>
          </a:p>
        </p:txBody>
      </p:sp>
      <p:sp>
        <p:nvSpPr>
          <p:cNvPr id="3" name="Content Placeholder 2"/>
          <p:cNvSpPr>
            <a:spLocks noGrp="1"/>
          </p:cNvSpPr>
          <p:nvPr>
            <p:ph idx="1"/>
          </p:nvPr>
        </p:nvSpPr>
        <p:spPr/>
        <p:txBody>
          <a:bodyPr/>
          <a:p>
            <a:pPr marL="0" indent="0">
              <a:buNone/>
            </a:pPr>
            <a:r>
              <a:rPr lang="en-US"/>
              <a:t>            </a:t>
            </a:r>
            <a:r>
              <a:rPr lang="en-US" sz="2800">
                <a:latin typeface="Calibri" panose="020F0502020204030204" charset="0"/>
                <a:cs typeface="Calibri" panose="020F0502020204030204" charset="0"/>
              </a:rPr>
              <a:t>TrustGuard is an innovative deep fake detection solution designed to combat the proliferation of synthetic media and safeguard the integrity of digital content.</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Leveraging cutting-edge machine learning algorithms and robust feature extraction techniques, TrustGuard offers a comprehensive approach to detecting and mitigating the threat posed by deep fakes across diverse applications and industries.</a:t>
            </a:r>
            <a:endParaRPr lang="en-US" sz="2800">
              <a:latin typeface="Calibri" panose="020F0502020204030204" charset="0"/>
              <a:cs typeface="Calibri" panose="020F0502020204030204" charset="0"/>
            </a:endParaRPr>
          </a:p>
          <a:p>
            <a:pPr marL="0" indent="0">
              <a:buNone/>
            </a:pPr>
            <a:endParaRPr lang="en-US" sz="28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sz="2800">
                <a:latin typeface="Calibri" panose="020F0502020204030204" charset="0"/>
                <a:cs typeface="Calibri" panose="020F0502020204030204" charset="0"/>
              </a:rPr>
              <a:t>  Multi-Modal Detection:</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TrustGuard employs a multi-modal approach, analyzing both visual and audio cues to identify inconsistencies indicative of deep fake manipulation. By integrating image and audio analysis, TrustGuard enhances detection accuracy and robustness.</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Dynamic Learning Framework: </a:t>
            </a:r>
            <a:endParaRPr lang="en-US" sz="2800">
              <a:latin typeface="Calibri" panose="020F0502020204030204" charset="0"/>
              <a:cs typeface="Calibri" panose="020F0502020204030204" charset="0"/>
            </a:endParaRPr>
          </a:p>
          <a:p>
            <a:pPr marL="0" indent="0">
              <a:buNone/>
            </a:pPr>
            <a:r>
              <a:rPr lang="en-US" sz="2800">
                <a:latin typeface="Calibri" panose="020F0502020204030204" charset="0"/>
                <a:cs typeface="Calibri" panose="020F0502020204030204" charset="0"/>
              </a:rPr>
              <a:t>                        Our solution utilizes a dynamic learning framework that adapts to evolving deep fake generation techniques. By continuously updating its detection models based on emerging threats and adversarial strategies, TrustGuard remains ahead of the curve in detecting sophisticated manipulations.</a:t>
            </a:r>
            <a:endParaRPr lang="en-US" sz="2800">
              <a:latin typeface="Calibri" panose="020F0502020204030204" charset="0"/>
              <a:cs typeface="Calibri" panose="020F0502020204030204" charset="0"/>
            </a:endParaRPr>
          </a:p>
          <a:p>
            <a:endParaRPr lang="en-US" sz="28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4495</Words>
  <Application>WPS Presentation</Application>
  <PresentationFormat>Widescreen</PresentationFormat>
  <Paragraphs>107</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Arial</vt:lpstr>
      <vt:lpstr>SimSun</vt:lpstr>
      <vt:lpstr>Wingdings</vt:lpstr>
      <vt:lpstr>Calibri</vt:lpstr>
      <vt:lpstr>Microsoft YaHei</vt:lpstr>
      <vt:lpstr>Arial Unicode MS</vt:lpstr>
      <vt:lpstr>Blue Waves</vt:lpstr>
      <vt:lpstr>DEEP FAKE DETECTION</vt:lpstr>
      <vt:lpstr>PROJECT  TITLE:</vt:lpstr>
      <vt:lpstr>DATASET:</vt:lpstr>
      <vt:lpstr>AGENDA: </vt:lpstr>
      <vt:lpstr>PROBLEM STATEMENT: </vt:lpstr>
      <vt:lpstr>PROJECT OVERVIEW: </vt:lpstr>
      <vt:lpstr>END USERS:</vt:lpstr>
      <vt:lpstr>OUR SOLUTION AND PROPOSITION:</vt:lpstr>
      <vt:lpstr>PowerPoint 演示文稿</vt:lpstr>
      <vt:lpstr>MODELLING APPROACH:</vt:lpstr>
      <vt:lpstr>PowerPoint 演示文稿</vt:lpstr>
      <vt:lpstr>PowerPoint 演示文稿</vt:lpstr>
      <vt:lpstr>PowerPoint 演示文稿</vt:lpstr>
      <vt:lpstr>RESULTS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FAKE DETECTION</dc:title>
  <dc:creator/>
  <cp:lastModifiedBy>Kiruthika</cp:lastModifiedBy>
  <cp:revision>4</cp:revision>
  <dcterms:created xsi:type="dcterms:W3CDTF">2024-04-04T02:28:00Z</dcterms:created>
  <dcterms:modified xsi:type="dcterms:W3CDTF">2024-04-10T01:00:23Z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C9A6C56BB6A6490D99B953E128516401_11</vt:lpwstr>
  </property>
  <property fmtid="{D5CDD505-2E9C-101B-9397-08002B2CF9AE}" pid="3" name="KSOProductBuildVer">
    <vt:lpwstr>1033-12.2.0.13489</vt:lpwstr>
  </property>
</Properties>
</file>