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601" r:id="rId3"/>
    <p:sldId id="602" r:id="rId4"/>
    <p:sldId id="603" r:id="rId5"/>
    <p:sldId id="317" r:id="rId6"/>
    <p:sldId id="318" r:id="rId7"/>
    <p:sldId id="319" r:id="rId8"/>
    <p:sldId id="309" r:id="rId9"/>
    <p:sldId id="33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408AD-BA1C-6048-990F-4B05F08D39D5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D363B-7C77-DE48-8232-CBCF7DF3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9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gschwend.github.io/netscop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889956-7041-41AC-97B5-8DE670E7B5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64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./SSD_GoogleNetV2_caffe/SSD_GoogleNetV2.caffemodel</a:t>
            </a:r>
          </a:p>
          <a:p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Read/visualize it here: </a:t>
            </a:r>
            <a:r>
              <a:rPr lang="en-US" sz="1800" dirty="0">
                <a:hlinkClick r:id="rId3"/>
              </a:rPr>
              <a:t>https://dgschwend.github.io/netscope)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F3289F-6BC4-4BD9-9977-5BA834C4A0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59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667E1-E601-4AAF-B95C-B25720D70A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86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1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2392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29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ll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8937" y="339664"/>
            <a:ext cx="11331575" cy="867930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>
                    <a:alpha val="9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3577" y="3070900"/>
            <a:ext cx="10486936" cy="2862322"/>
          </a:xfrm>
        </p:spPr>
        <p:txBody>
          <a:bodyPr wrap="square">
            <a:sp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 sz="24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 sz="2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8938" y="1881188"/>
            <a:ext cx="11331575" cy="1095375"/>
          </a:xfrm>
        </p:spPr>
        <p:txBody>
          <a:bodyPr/>
          <a:lstStyle>
            <a:lvl1pPr>
              <a:defRPr sz="4000" baseline="0">
                <a:solidFill>
                  <a:srgbClr val="F3D54E"/>
                </a:solidFill>
              </a:defRPr>
            </a:lvl1pPr>
          </a:lstStyle>
          <a:p>
            <a:pPr lvl="0"/>
            <a:r>
              <a:rPr lang="en-US" dirty="0"/>
              <a:t>Insert Poll Question here…</a:t>
            </a:r>
          </a:p>
        </p:txBody>
      </p:sp>
    </p:spTree>
    <p:extLst>
      <p:ext uri="{BB962C8B-B14F-4D97-AF65-F5344CB8AC3E}">
        <p14:creationId xmlns:p14="http://schemas.microsoft.com/office/powerpoint/2010/main" val="2082104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ection Header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71951" y="3544791"/>
            <a:ext cx="11248100" cy="867930"/>
          </a:xfrm>
        </p:spPr>
        <p:txBody>
          <a:bodyPr anchor="t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>
                    <a:alpha val="9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951" y="4443499"/>
            <a:ext cx="11248100" cy="1569853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tx1"/>
              </a:buClr>
              <a:defRPr sz="2133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/>
              </a:buClr>
              <a:defRPr sz="1867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/>
              </a:buClr>
              <a:defRPr sz="1867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buClr>
                <a:schemeClr val="tx1"/>
              </a:buClr>
              <a:defRPr sz="1867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buClr>
                <a:schemeClr val="tx1"/>
              </a:buCl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32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9446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690112" y="2500173"/>
            <a:ext cx="2811779" cy="1853184"/>
            <a:chOff x="451796" y="386081"/>
            <a:chExt cx="1249194" cy="823318"/>
          </a:xfrm>
        </p:grpSpPr>
        <p:sp>
          <p:nvSpPr>
            <p:cNvPr id="12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134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Content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1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71951" y="1233488"/>
            <a:ext cx="11248562" cy="464978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4pPr>
            <a:lvl5pPr>
              <a:defRPr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701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5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6406896"/>
            <a:ext cx="12192000" cy="451104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633712" y="6516197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951" y="304703"/>
            <a:ext cx="11248101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51" y="1558458"/>
            <a:ext cx="11248101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027965" y="6486791"/>
            <a:ext cx="452539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1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873549" y="2885256"/>
            <a:ext cx="9546532" cy="2482344"/>
            <a:chOff x="-1728742" y="3438466"/>
            <a:chExt cx="7001329" cy="2930546"/>
          </a:xfrm>
        </p:grpSpPr>
        <p:sp>
          <p:nvSpPr>
            <p:cNvPr id="106" name="Title 3"/>
            <p:cNvSpPr txBox="1">
              <a:spLocks/>
            </p:cNvSpPr>
            <p:nvPr/>
          </p:nvSpPr>
          <p:spPr bwMode="auto">
            <a:xfrm>
              <a:off x="-1728742" y="3438466"/>
              <a:ext cx="7001329" cy="799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921" tIns="33960" rIns="67921" bIns="3396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8178">
                  <a:solidFill>
                    <a:schemeClr val="tx1">
                      <a:alpha val="8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73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eo Sans Intel Medium" pitchFamily="34" charset="0"/>
                  <a:cs typeface="Arial" charset="0"/>
                </a:defRPr>
              </a:lvl2pPr>
              <a:lvl3pPr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73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eo Sans Intel Medium" pitchFamily="34" charset="0"/>
                  <a:cs typeface="Arial" charset="0"/>
                </a:defRPr>
              </a:lvl3pPr>
              <a:lvl4pPr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73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eo Sans Intel Medium" pitchFamily="34" charset="0"/>
                  <a:cs typeface="Arial" charset="0"/>
                </a:defRPr>
              </a:lvl4pPr>
              <a:lvl5pPr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73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eo Sans Intel Medium" pitchFamily="34" charset="0"/>
                  <a:cs typeface="Arial" charset="0"/>
                </a:defRPr>
              </a:lvl5pPr>
              <a:lvl6pPr marL="67738"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73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eo Sans Intel Medium" pitchFamily="34" charset="0"/>
                  <a:cs typeface="Arial" charset="0"/>
                </a:defRPr>
              </a:lvl6pPr>
              <a:lvl7pPr marL="135474"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73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eo Sans Intel Medium" pitchFamily="34" charset="0"/>
                  <a:cs typeface="Arial" charset="0"/>
                </a:defRPr>
              </a:lvl7pPr>
              <a:lvl8pPr marL="203211"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73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eo Sans Intel Medium" pitchFamily="34" charset="0"/>
                  <a:cs typeface="Arial" charset="0"/>
                </a:defRPr>
              </a:lvl8pPr>
              <a:lvl9pPr marL="270949"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73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eo Sans Intel Medium" pitchFamily="34" charset="0"/>
                  <a:cs typeface="Arial" charset="0"/>
                </a:defRPr>
              </a:lvl9pPr>
            </a:lstStyle>
            <a:p>
              <a:pPr marL="0" marR="0" lvl="0" indent="0" algn="l" defTabSz="774538" rtl="0" eaLnBrk="1" fontAlgn="base" latinLnBrk="0" hangingPunct="1">
                <a:lnSpc>
                  <a:spcPct val="6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431800" algn="ctr" rotWithShape="0">
                      <a:prstClr val="black"/>
                    </a:outerShdw>
                  </a:effectLst>
                  <a:uLnTx/>
                  <a:uFillTx/>
                  <a:latin typeface="Intel Clear Pro"/>
                  <a:ea typeface="+mj-ea"/>
                  <a:cs typeface="+mj-cs"/>
                </a:rPr>
                <a:t>Object detection using cv-</a:t>
              </a:r>
              <a:r>
                <a:rPr kumimoji="0" lang="en-US" sz="8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>
                    <a:outerShdw blurRad="431800" algn="ctr" rotWithShape="0">
                      <a:prstClr val="black"/>
                    </a:outerShdw>
                  </a:effectLst>
                  <a:uLnTx/>
                  <a:uFillTx/>
                  <a:latin typeface="Intel Clear Pro"/>
                  <a:ea typeface="+mj-ea"/>
                  <a:cs typeface="+mj-cs"/>
                </a:rPr>
                <a:t>sdk</a:t>
              </a:r>
              <a:endPara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F3D54E"/>
                </a:solidFill>
                <a:effectLst>
                  <a:outerShdw blurRad="431800" algn="ctr" rotWithShape="0">
                    <a:prstClr val="black"/>
                  </a:outerShdw>
                </a:effectLst>
                <a:uLnTx/>
                <a:uFillTx/>
                <a:latin typeface="Intel Clear Pro"/>
                <a:ea typeface="+mj-ea"/>
                <a:cs typeface="+mj-cs"/>
              </a:endParaRPr>
            </a:p>
          </p:txBody>
        </p:sp>
        <p:sp>
          <p:nvSpPr>
            <p:cNvPr id="107" name="Content Placeholder 4"/>
            <p:cNvSpPr txBox="1">
              <a:spLocks/>
            </p:cNvSpPr>
            <p:nvPr/>
          </p:nvSpPr>
          <p:spPr bwMode="auto">
            <a:xfrm>
              <a:off x="-1728742" y="5285240"/>
              <a:ext cx="5670994" cy="108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921" tIns="33960" rIns="67921" bIns="33960" numCol="1" anchor="t" anchorCtr="0" compatLnSpc="1">
              <a:prstTxWarp prst="textNoShape">
                <a:avLst/>
              </a:prstTxWarp>
            </a:bodyPr>
            <a:lstStyle>
              <a:lvl1pPr marL="203203" indent="-203203" algn="l" rtl="0" eaLnBrk="1" fontAlgn="base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3"/>
                </a:buClr>
                <a:buSzPct val="118000"/>
                <a:buFont typeface="Wingdings" panose="05000000000000000000" pitchFamily="2" charset="2"/>
                <a:buChar char="§"/>
                <a:defRPr sz="1898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40272" indent="-220136" algn="l" rtl="0" eaLnBrk="1" fontAlgn="base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3"/>
                </a:buClr>
                <a:buChar char="–"/>
                <a:defRPr sz="1687">
                  <a:solidFill>
                    <a:schemeClr val="tx1"/>
                  </a:solidFill>
                  <a:effectLst/>
                  <a:latin typeface="+mn-lt"/>
                  <a:cs typeface="+mn-cs"/>
                </a:defRPr>
              </a:lvl2pPr>
              <a:lvl3pPr marL="575741" indent="-168395" algn="l" rtl="0" eaLnBrk="1" fontAlgn="base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3"/>
                </a:buClr>
                <a:buChar char="–"/>
                <a:defRPr sz="1546">
                  <a:solidFill>
                    <a:schemeClr val="tx1"/>
                  </a:solidFill>
                  <a:effectLst/>
                  <a:latin typeface="+mn-lt"/>
                  <a:cs typeface="+mn-cs"/>
                </a:defRPr>
              </a:lvl3pPr>
              <a:lvl4pPr marL="204858" indent="-35515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7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+mn-cs"/>
                </a:defRPr>
              </a:lvl4pPr>
              <a:lvl5pPr marL="255895" indent="-3410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87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+mn-cs"/>
                </a:defRPr>
              </a:lvl5pPr>
              <a:lvl6pPr marL="323633" indent="-3410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87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+mn-cs"/>
                </a:defRPr>
              </a:lvl6pPr>
              <a:lvl7pPr marL="391371" indent="-3410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87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+mn-cs"/>
                </a:defRPr>
              </a:lvl7pPr>
              <a:lvl8pPr marL="459107" indent="-3410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87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+mn-cs"/>
                </a:defRPr>
              </a:lvl8pPr>
              <a:lvl9pPr marL="526845" indent="-3410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87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+mn-cs"/>
                </a:defRPr>
              </a:lvl9pPr>
            </a:lstStyle>
            <a:p>
              <a:pPr marL="0" marR="0" lvl="0" indent="0" algn="l" defTabSz="7745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D54E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Priyanka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Bagade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  <a:p>
              <a:pPr marL="0" marR="0" lvl="0" indent="0" algn="l" defTabSz="7745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D54E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IoT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 Developer Relations, Intel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99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F4E6-8AAD-6646-9670-DDD1FD78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Detection: Security Camera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D8F52-3340-E94B-95BD-C20ADFF06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5071E-33C2-C14D-A693-8D063D993B7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44707B-D922-47D5-BD24-D96E91B7054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8B67E-3CBB-D742-BA6F-69CCF5DEC5A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F4E6-8AAD-6646-9670-DDD1FD78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Network Topology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D8F52-3340-E94B-95BD-C20ADFF06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5071E-33C2-C14D-A693-8D063D993B7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44707B-D922-47D5-BD24-D96E91B7054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63AE8F7-2E0C-ED4F-AC48-656BFB192751}"/>
              </a:ext>
            </a:extLst>
          </p:cNvPr>
          <p:cNvSpPr txBox="1">
            <a:spLocks/>
          </p:cNvSpPr>
          <p:nvPr/>
        </p:nvSpPr>
        <p:spPr>
          <a:xfrm>
            <a:off x="321734" y="1378428"/>
            <a:ext cx="3657600" cy="4464043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marL="0" indent="0" algn="l" defTabSz="1219140" rtl="0" eaLnBrk="1" latinLnBrk="0" hangingPunct="1">
              <a:lnSpc>
                <a:spcPct val="75000"/>
              </a:lnSpc>
              <a:spcBef>
                <a:spcPts val="0"/>
              </a:spcBef>
              <a:buClr>
                <a:schemeClr val="accent2"/>
              </a:buClr>
              <a:buFont typeface="Arial" pitchFamily="34" charset="0"/>
              <a:buNone/>
              <a:defRPr sz="1067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589" indent="-152392" algn="l" defTabSz="1219140" rtl="0" eaLnBrk="1" latinLnBrk="0" hangingPunct="1"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178" indent="-152392" algn="l" defTabSz="1219140" rtl="0" eaLnBrk="1" latinLnBrk="0" hangingPunct="1">
              <a:spcBef>
                <a:spcPts val="800"/>
              </a:spcBef>
              <a:buClr>
                <a:schemeClr val="tx2"/>
              </a:buClr>
              <a:buFont typeface="Intel Clear" panose="020B0604020203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766" indent="-152392" algn="l" defTabSz="1219140" rtl="0" eaLnBrk="1" latinLnBrk="0" hangingPunct="1">
              <a:spcBef>
                <a:spcPts val="800"/>
              </a:spcBef>
              <a:buClr>
                <a:schemeClr val="tx2"/>
              </a:buClr>
              <a:buFont typeface="Intel Clear" panose="020B0604020203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354" indent="-152392" algn="l" defTabSz="1219140" rtl="0" eaLnBrk="1" latinLnBrk="0" hangingPunct="1">
              <a:spcBef>
                <a:spcPts val="800"/>
              </a:spcBef>
              <a:buClr>
                <a:schemeClr val="tx2"/>
              </a:buClr>
              <a:buFont typeface="Intel Clear" panose="020B0604020203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"SSD_300x300"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"data"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input_shape {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dim: 1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dim: 3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dim: 300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dim: 300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{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bottom: "data"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top: "conv1/7x7_s2"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name: "conv1/7x7_s2"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type: "Convolution"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convolution_param { num_output: 64  pad: 3 }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{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bottom: "conv1/7x7_s2"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name: "conv1/7x7_s2/bn"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top: "conv1/7x7_s2/bn"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type: "BatchNorm"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251823E-9CE1-DE4F-B77B-97C53D557456}"/>
              </a:ext>
            </a:extLst>
          </p:cNvPr>
          <p:cNvSpPr txBox="1">
            <a:spLocks/>
          </p:cNvSpPr>
          <p:nvPr/>
        </p:nvSpPr>
        <p:spPr>
          <a:xfrm>
            <a:off x="3979334" y="1616362"/>
            <a:ext cx="8065925" cy="3706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121914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867" b="0" kern="1200">
                <a:solidFill>
                  <a:schemeClr val="tx1">
                    <a:alpha val="9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0000"/>
                  </a:prstClr>
                </a:solidFill>
                <a:effectLst/>
                <a:uLnTx/>
                <a:uFillTx/>
                <a:latin typeface="Intel Clear Pro"/>
                <a:ea typeface="+mj-ea"/>
                <a:cs typeface="+mj-cs"/>
              </a:rPr>
              <a:t>SSD_GoogleNetV2_caffe/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0000"/>
                  </a:prstClr>
                </a:solidFill>
                <a:effectLst/>
                <a:uLnTx/>
                <a:uFillTx/>
                <a:latin typeface="Intel Clear Pro"/>
                <a:ea typeface="+mj-ea"/>
                <a:cs typeface="+mj-cs"/>
              </a:rPr>
              <a:t>SSD_GoogleNetV2_Deploy.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ntel Clear Pro"/>
                <a:ea typeface="+mj-ea"/>
                <a:cs typeface="+mj-cs"/>
              </a:rPr>
              <a:t>prototxt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0000"/>
                </a:prstClr>
              </a:solidFill>
              <a:effectLst/>
              <a:uLnTx/>
              <a:uFillTx/>
              <a:latin typeface="Intel Clear Pro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39418-15C4-BA4B-B531-6782ACB76229}"/>
              </a:ext>
            </a:extLst>
          </p:cNvPr>
          <p:cNvSpPr txBox="1"/>
          <p:nvPr/>
        </p:nvSpPr>
        <p:spPr>
          <a:xfrm>
            <a:off x="3773373" y="1061605"/>
            <a:ext cx="6643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prototxt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 file is a text file describing the network topology..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1BAB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16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4DC5-6C5C-3A46-9C80-E56A1113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Network Topology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738C9-B500-A34E-A45A-6744A91BA5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184B5-F0EE-1743-B85B-F3B423D7E0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466926-13CE-DE48-9250-8914BDFE0157}"/>
              </a:ext>
            </a:extLst>
          </p:cNvPr>
          <p:cNvSpPr txBox="1">
            <a:spLocks/>
          </p:cNvSpPr>
          <p:nvPr/>
        </p:nvSpPr>
        <p:spPr>
          <a:xfrm>
            <a:off x="198783" y="1141020"/>
            <a:ext cx="3657600" cy="4464043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marL="0" indent="0" algn="l" defTabSz="1219140" rtl="0" eaLnBrk="1" latinLnBrk="0" hangingPunct="1">
              <a:lnSpc>
                <a:spcPct val="75000"/>
              </a:lnSpc>
              <a:spcBef>
                <a:spcPts val="0"/>
              </a:spcBef>
              <a:buClr>
                <a:schemeClr val="accent2"/>
              </a:buClr>
              <a:buFont typeface="Arial" pitchFamily="34" charset="0"/>
              <a:buNone/>
              <a:defRPr sz="1067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589" indent="-152392" algn="l" defTabSz="1219140" rtl="0" eaLnBrk="1" latinLnBrk="0" hangingPunct="1"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178" indent="-152392" algn="l" defTabSz="1219140" rtl="0" eaLnBrk="1" latinLnBrk="0" hangingPunct="1">
              <a:spcBef>
                <a:spcPts val="800"/>
              </a:spcBef>
              <a:buClr>
                <a:schemeClr val="tx2"/>
              </a:buClr>
              <a:buFont typeface="Intel Clear" panose="020B0604020203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766" indent="-152392" algn="l" defTabSz="1219140" rtl="0" eaLnBrk="1" latinLnBrk="0" hangingPunct="1">
              <a:spcBef>
                <a:spcPts val="800"/>
              </a:spcBef>
              <a:buClr>
                <a:schemeClr val="tx2"/>
              </a:buClr>
              <a:buFont typeface="Intel Clear" panose="020B0604020203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354" indent="-152392" algn="l" defTabSz="1219140" rtl="0" eaLnBrk="1" latinLnBrk="0" hangingPunct="1">
              <a:spcBef>
                <a:spcPts val="800"/>
              </a:spcBef>
              <a:buClr>
                <a:schemeClr val="tx2"/>
              </a:buClr>
              <a:buFont typeface="Intel Clear" panose="020B0604020203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name: "SSD_300x300"</a:t>
            </a:r>
          </a:p>
          <a:p>
            <a:pPr defTabSz="914400">
              <a:buClrTx/>
            </a:pPr>
            <a:r>
              <a:rPr lang="en-US" sz="1800" dirty="0">
                <a:solidFill>
                  <a:srgbClr val="FFC000"/>
                </a:solidFill>
                <a:latin typeface="Calibri" panose="020F0502020204030204"/>
              </a:rPr>
              <a:t>input: "data"</a:t>
            </a:r>
          </a:p>
          <a:p>
            <a:pPr defTabSz="914400">
              <a:buClrTx/>
            </a:pPr>
            <a:r>
              <a:rPr lang="en-US" sz="1800" dirty="0" err="1">
                <a:solidFill>
                  <a:srgbClr val="FFC000"/>
                </a:solidFill>
                <a:latin typeface="Calibri" panose="020F0502020204030204"/>
              </a:rPr>
              <a:t>input_shape</a:t>
            </a:r>
            <a:r>
              <a:rPr lang="en-US" sz="1800" dirty="0">
                <a:solidFill>
                  <a:srgbClr val="FFC000"/>
                </a:solidFill>
                <a:latin typeface="Calibri" panose="020F0502020204030204"/>
              </a:rPr>
              <a:t> {</a:t>
            </a:r>
          </a:p>
          <a:p>
            <a:pPr defTabSz="914400">
              <a:buClrTx/>
            </a:pPr>
            <a:r>
              <a:rPr lang="en-US" sz="1800" dirty="0">
                <a:solidFill>
                  <a:srgbClr val="FFC000"/>
                </a:solidFill>
                <a:latin typeface="Calibri" panose="020F0502020204030204"/>
              </a:rPr>
              <a:t>  dim: 1</a:t>
            </a:r>
          </a:p>
          <a:p>
            <a:pPr defTabSz="914400">
              <a:buClrTx/>
            </a:pPr>
            <a:r>
              <a:rPr lang="en-US" sz="1800" dirty="0">
                <a:solidFill>
                  <a:srgbClr val="FFC000"/>
                </a:solidFill>
                <a:latin typeface="Calibri" panose="020F0502020204030204"/>
              </a:rPr>
              <a:t>  dim: 3</a:t>
            </a:r>
          </a:p>
          <a:p>
            <a:pPr defTabSz="914400">
              <a:buClrTx/>
            </a:pPr>
            <a:r>
              <a:rPr lang="en-US" sz="1800" dirty="0">
                <a:solidFill>
                  <a:srgbClr val="FFC000"/>
                </a:solidFill>
                <a:latin typeface="Calibri" panose="020F0502020204030204"/>
              </a:rPr>
              <a:t>  dim: 300</a:t>
            </a:r>
          </a:p>
          <a:p>
            <a:pPr defTabSz="914400">
              <a:buClrTx/>
            </a:pPr>
            <a:r>
              <a:rPr lang="en-US" sz="1800" dirty="0">
                <a:solidFill>
                  <a:srgbClr val="FFC000"/>
                </a:solidFill>
                <a:latin typeface="Calibri" panose="020F0502020204030204"/>
              </a:rPr>
              <a:t>  dim: 300</a:t>
            </a:r>
          </a:p>
          <a:p>
            <a:pPr defTabSz="914400">
              <a:buClrTx/>
            </a:pPr>
            <a:r>
              <a:rPr lang="en-US" sz="1800" dirty="0">
                <a:solidFill>
                  <a:srgbClr val="FFC000"/>
                </a:solidFill>
                <a:latin typeface="Calibri" panose="020F0502020204030204"/>
              </a:rPr>
              <a:t>}</a:t>
            </a:r>
          </a:p>
          <a:p>
            <a:pPr defTabSz="914400"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layer {</a:t>
            </a:r>
          </a:p>
          <a:p>
            <a:pPr defTabSz="914400"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 bottom: "data"</a:t>
            </a:r>
          </a:p>
          <a:p>
            <a:pPr defTabSz="914400"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  top: "conv1/7x7_s2"</a:t>
            </a:r>
          </a:p>
          <a:p>
            <a:pPr defTabSz="914400"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  name: "conv1/7x7_s2"</a:t>
            </a:r>
          </a:p>
          <a:p>
            <a:pPr defTabSz="914400"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  type: "Convolution"</a:t>
            </a:r>
          </a:p>
          <a:p>
            <a:pPr defTabSz="914400"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/>
              </a:rPr>
              <a:t>convolution_param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 {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/>
              </a:rPr>
              <a:t>num_output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: 64  pad: 3 }</a:t>
            </a:r>
          </a:p>
          <a:p>
            <a:pPr defTabSz="914400"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}</a:t>
            </a:r>
          </a:p>
          <a:p>
            <a:pPr defTabSz="914400"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layer {</a:t>
            </a:r>
          </a:p>
          <a:p>
            <a:pPr defTabSz="914400"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  bottom: "conv1/7x7_s2"</a:t>
            </a:r>
          </a:p>
          <a:p>
            <a:pPr defTabSz="914400"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  name: "conv1/7x7_s2/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/>
              </a:rPr>
              <a:t>bn</a:t>
            </a: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"</a:t>
            </a:r>
          </a:p>
          <a:p>
            <a:pPr defTabSz="914400"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  top: "conv1/7x7_s2/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/>
              </a:rPr>
              <a:t>bn</a:t>
            </a: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"</a:t>
            </a:r>
          </a:p>
          <a:p>
            <a:pPr defTabSz="914400"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  type: "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/>
              </a:rPr>
              <a:t>BatchNorm</a:t>
            </a: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"</a:t>
            </a:r>
          </a:p>
          <a:p>
            <a:pPr defTabSz="914400"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C1A9542-4F11-384D-AA6B-453481EFD9BA}"/>
              </a:ext>
            </a:extLst>
          </p:cNvPr>
          <p:cNvSpPr/>
          <p:nvPr/>
        </p:nvSpPr>
        <p:spPr>
          <a:xfrm>
            <a:off x="3628816" y="1615838"/>
            <a:ext cx="2969444" cy="2505843"/>
          </a:xfrm>
          <a:prstGeom prst="cube">
            <a:avLst/>
          </a:prstGeom>
          <a:solidFill>
            <a:schemeClr val="accent1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09691-7B93-914D-82D9-1DB5CF1C940E}"/>
              </a:ext>
            </a:extLst>
          </p:cNvPr>
          <p:cNvSpPr txBox="1"/>
          <p:nvPr/>
        </p:nvSpPr>
        <p:spPr>
          <a:xfrm>
            <a:off x="5215387" y="449379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l Clear"/>
                <a:ea typeface="+mn-ea"/>
                <a:cs typeface="+mn-cs"/>
              </a:rPr>
              <a:t>“Data”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05E58-0EA8-934D-9DB2-E7A426AF6DC9}"/>
              </a:ext>
            </a:extLst>
          </p:cNvPr>
          <p:cNvSpPr txBox="1"/>
          <p:nvPr/>
        </p:nvSpPr>
        <p:spPr>
          <a:xfrm rot="1654705">
            <a:off x="4311390" y="36348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l Clear"/>
                <a:ea typeface="+mn-ea"/>
                <a:cs typeface="+mn-cs"/>
              </a:rPr>
              <a:t>300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7FB05E-0B70-7E43-A07C-2B7955A2A243}"/>
              </a:ext>
            </a:extLst>
          </p:cNvPr>
          <p:cNvSpPr txBox="1"/>
          <p:nvPr/>
        </p:nvSpPr>
        <p:spPr>
          <a:xfrm rot="19466254">
            <a:off x="5917926" y="406511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l Clear"/>
                <a:ea typeface="+mn-ea"/>
                <a:cs typeface="+mn-cs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C0B03-AC5A-B841-AFBB-85430D2A722A}"/>
              </a:ext>
            </a:extLst>
          </p:cNvPr>
          <p:cNvSpPr txBox="1"/>
          <p:nvPr/>
        </p:nvSpPr>
        <p:spPr>
          <a:xfrm rot="16200000">
            <a:off x="3520627" y="2473748"/>
            <a:ext cx="60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l Clear"/>
                <a:ea typeface="+mn-ea"/>
                <a:cs typeface="+mn-cs"/>
              </a:rPr>
              <a:t>300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A1F45-3C75-BB44-8DCD-48D8479966C6}"/>
              </a:ext>
            </a:extLst>
          </p:cNvPr>
          <p:cNvSpPr txBox="1"/>
          <p:nvPr/>
        </p:nvSpPr>
        <p:spPr>
          <a:xfrm>
            <a:off x="7486044" y="2658414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l Clear"/>
                <a:ea typeface="+mn-ea"/>
                <a:cs typeface="+mn-cs"/>
              </a:rPr>
              <a:t>Define input “data” dimensions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l Clear"/>
                <a:ea typeface="+mn-ea"/>
                <a:cs typeface="+mn-cs"/>
              </a:rPr>
              <a:t>300x300, RGB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39DB3D0D-621E-034B-9089-FE1C345ACDC3}"/>
              </a:ext>
            </a:extLst>
          </p:cNvPr>
          <p:cNvSpPr txBox="1">
            <a:spLocks/>
          </p:cNvSpPr>
          <p:nvPr/>
        </p:nvSpPr>
        <p:spPr>
          <a:xfrm>
            <a:off x="6606046" y="1671834"/>
            <a:ext cx="5177918" cy="3508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121914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867" b="0" kern="1200">
                <a:solidFill>
                  <a:schemeClr val="tx1">
                    <a:alpha val="9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0000"/>
                  </a:prstClr>
                </a:solidFill>
                <a:effectLst/>
                <a:uLnTx/>
                <a:uFillTx/>
                <a:latin typeface="Intel Clear Pro"/>
                <a:ea typeface="+mj-ea"/>
                <a:cs typeface="+mj-cs"/>
              </a:rPr>
              <a:t>SSD_GoogleNetV2_caffe/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0000"/>
                  </a:prstClr>
                </a:solidFill>
                <a:effectLst/>
                <a:uLnTx/>
                <a:uFillTx/>
                <a:latin typeface="Intel Clear Pro"/>
                <a:ea typeface="+mj-ea"/>
                <a:cs typeface="+mj-cs"/>
              </a:rPr>
              <a:t>SSD_GoogleNetV2_Deploy.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ntel Clear Pro"/>
                <a:ea typeface="+mj-ea"/>
                <a:cs typeface="+mj-cs"/>
              </a:rPr>
              <a:t>prototxt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0000"/>
                </a:prstClr>
              </a:solidFill>
              <a:effectLst/>
              <a:uLnTx/>
              <a:uFillTx/>
              <a:latin typeface="Intel Clear Pro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77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3543" y="1272619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Define input “data” dimensions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300x300, RGB</a:t>
            </a:r>
          </a:p>
        </p:txBody>
      </p:sp>
      <p:sp>
        <p:nvSpPr>
          <p:cNvPr id="8" name="Cube 7"/>
          <p:cNvSpPr/>
          <p:nvPr/>
        </p:nvSpPr>
        <p:spPr>
          <a:xfrm>
            <a:off x="3186259" y="1538255"/>
            <a:ext cx="2969444" cy="2505843"/>
          </a:xfrm>
          <a:prstGeom prst="cube">
            <a:avLst/>
          </a:prstGeom>
          <a:solidFill>
            <a:schemeClr val="accent1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1317" y="44162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“Data”</a:t>
            </a:r>
          </a:p>
        </p:txBody>
      </p:sp>
      <p:sp>
        <p:nvSpPr>
          <p:cNvPr id="11" name="TextBox 10"/>
          <p:cNvSpPr txBox="1"/>
          <p:nvPr/>
        </p:nvSpPr>
        <p:spPr>
          <a:xfrm rot="1654705">
            <a:off x="3887320" y="355726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300</a:t>
            </a:r>
          </a:p>
        </p:txBody>
      </p:sp>
      <p:sp>
        <p:nvSpPr>
          <p:cNvPr id="12" name="TextBox 11"/>
          <p:cNvSpPr txBox="1"/>
          <p:nvPr/>
        </p:nvSpPr>
        <p:spPr>
          <a:xfrm rot="19466254">
            <a:off x="5493856" y="398753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8394" y="2156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300</a:t>
            </a: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4033157" y="58496"/>
            <a:ext cx="8065925" cy="370679"/>
          </a:xfrm>
        </p:spPr>
        <p:txBody>
          <a:bodyPr/>
          <a:lstStyle/>
          <a:p>
            <a:r>
              <a:rPr lang="en-US" sz="2000" dirty="0"/>
              <a:t>SSD_GoogleNetV2_caffe/</a:t>
            </a:r>
            <a:r>
              <a:rPr lang="en-US" sz="2400" dirty="0"/>
              <a:t>SSD_GoogleNetV2_Deploy.</a:t>
            </a:r>
            <a:r>
              <a:rPr lang="en-US" sz="2400" dirty="0">
                <a:solidFill>
                  <a:srgbClr val="FF0000"/>
                </a:solidFill>
              </a:rPr>
              <a:t>prototxt</a:t>
            </a:r>
            <a:endParaRPr lang="en-US" sz="2400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13"/>
          </p:nvPr>
        </p:nvSpPr>
        <p:spPr>
          <a:xfrm>
            <a:off x="1" y="58496"/>
            <a:ext cx="3657600" cy="6421211"/>
          </a:xfrm>
        </p:spPr>
        <p:txBody>
          <a:bodyPr/>
          <a:lstStyle/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name: "SSD_300x300"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input: "data"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 err="1">
                <a:solidFill>
                  <a:srgbClr val="FF0000"/>
                </a:solidFill>
                <a:latin typeface="Calibri" panose="020F0502020204030204"/>
              </a:rPr>
              <a:t>input_shape</a:t>
            </a: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{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 dim: 1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 dim: 3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 dim: 300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 dim: 300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}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layer {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bottom: "data"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top: "conv1/7x7_s2"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name: "conv1/7x7_s2"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type: "Convolution"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convolution_param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{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num_output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: 64  pad: 3 }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layer {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bottom: "conv1/7x7_s2"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name: "conv1/7x7_s2/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bn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top: "conv1/7x7_s2/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bn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type: "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BatchNorm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06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e 13"/>
          <p:cNvSpPr/>
          <p:nvPr/>
        </p:nvSpPr>
        <p:spPr>
          <a:xfrm>
            <a:off x="5020468" y="1575866"/>
            <a:ext cx="2412885" cy="2166067"/>
          </a:xfrm>
          <a:prstGeom prst="cube">
            <a:avLst/>
          </a:prstGeom>
          <a:solidFill>
            <a:srgbClr val="00B05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3353" y="120653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First Layer.. A convolution</a:t>
            </a:r>
          </a:p>
        </p:txBody>
      </p:sp>
      <p:sp>
        <p:nvSpPr>
          <p:cNvPr id="8" name="Cube 7"/>
          <p:cNvSpPr/>
          <p:nvPr/>
        </p:nvSpPr>
        <p:spPr>
          <a:xfrm>
            <a:off x="3186259" y="1538255"/>
            <a:ext cx="2969444" cy="2505843"/>
          </a:xfrm>
          <a:prstGeom prst="cube">
            <a:avLst/>
          </a:prstGeom>
          <a:solidFill>
            <a:schemeClr val="accent1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0689" y="40105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“conv1/7x7_s2”</a:t>
            </a: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4033157" y="58496"/>
            <a:ext cx="8065925" cy="370679"/>
          </a:xfrm>
        </p:spPr>
        <p:txBody>
          <a:bodyPr/>
          <a:lstStyle/>
          <a:p>
            <a:r>
              <a:rPr lang="en-US" sz="2000" dirty="0"/>
              <a:t>SSD_GoogleNetV2_caffe/</a:t>
            </a:r>
            <a:r>
              <a:rPr lang="en-US" sz="2400" dirty="0"/>
              <a:t>SSD_GoogleNetV2_Deploy.</a:t>
            </a:r>
            <a:r>
              <a:rPr lang="en-US" sz="2400" dirty="0">
                <a:solidFill>
                  <a:srgbClr val="FF0000"/>
                </a:solidFill>
              </a:rPr>
              <a:t>prototxt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91317" y="44162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“Data”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3"/>
          </p:nvPr>
        </p:nvSpPr>
        <p:spPr>
          <a:xfrm>
            <a:off x="1" y="58496"/>
            <a:ext cx="3657600" cy="6421211"/>
          </a:xfrm>
        </p:spPr>
        <p:txBody>
          <a:bodyPr/>
          <a:lstStyle/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name: "SSD_300x300"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input: "data"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input_shape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{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dim: 1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dim: 3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dim: 300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dim: 300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layer {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bottom: "data"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 top: "conv1/7x7_s2"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 name: "conv1/7x7_s2"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 type: "Convolution"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/>
              </a:rPr>
              <a:t>convolution_param</a:t>
            </a:r>
            <a:r>
              <a:rPr lang="en-US" sz="1400" dirty="0">
                <a:solidFill>
                  <a:srgbClr val="FF0000"/>
                </a:solidFill>
                <a:latin typeface="Calibri" panose="020F0502020204030204"/>
              </a:rPr>
              <a:t> {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/>
              </a:rPr>
              <a:t>num_output</a:t>
            </a:r>
            <a:r>
              <a:rPr lang="en-US" sz="1400" dirty="0">
                <a:solidFill>
                  <a:srgbClr val="FF0000"/>
                </a:solidFill>
                <a:latin typeface="Calibri" panose="020F0502020204030204"/>
              </a:rPr>
              <a:t>: 64  pad: 3 }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}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layer {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bottom: "conv1/7x7_s2"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name: "conv1/7x7_s2/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bn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top: "conv1/7x7_s2/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bn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type: "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BatchNorm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3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e 9"/>
          <p:cNvSpPr/>
          <p:nvPr/>
        </p:nvSpPr>
        <p:spPr>
          <a:xfrm>
            <a:off x="6474469" y="1399053"/>
            <a:ext cx="1990801" cy="1881475"/>
          </a:xfrm>
          <a:prstGeom prst="cube">
            <a:avLst/>
          </a:prstGeom>
          <a:solidFill>
            <a:srgbClr val="FFC00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4" name="Cube 13"/>
          <p:cNvSpPr/>
          <p:nvPr/>
        </p:nvSpPr>
        <p:spPr>
          <a:xfrm>
            <a:off x="5020468" y="1575866"/>
            <a:ext cx="2412885" cy="2166067"/>
          </a:xfrm>
          <a:prstGeom prst="cube">
            <a:avLst/>
          </a:prstGeom>
          <a:solidFill>
            <a:srgbClr val="00B05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84036" y="1252700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Second Layer..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Another convolution</a:t>
            </a:r>
          </a:p>
        </p:txBody>
      </p:sp>
      <p:sp>
        <p:nvSpPr>
          <p:cNvPr id="8" name="Cube 7"/>
          <p:cNvSpPr/>
          <p:nvPr/>
        </p:nvSpPr>
        <p:spPr>
          <a:xfrm>
            <a:off x="3186259" y="1538255"/>
            <a:ext cx="2969444" cy="2505843"/>
          </a:xfrm>
          <a:prstGeom prst="cube">
            <a:avLst/>
          </a:prstGeom>
          <a:solidFill>
            <a:schemeClr val="accent1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3353" y="336444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“conv1/7x7_s2/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bn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7136" y="5386345"/>
            <a:ext cx="6231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./SSD_GoogleNetV2_caffe/SSD_GoogleNetV2.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caffemodel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Is a binary file, holding all the weights and biases.</a:t>
            </a:r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4033157" y="58496"/>
            <a:ext cx="8065925" cy="370679"/>
          </a:xfrm>
        </p:spPr>
        <p:txBody>
          <a:bodyPr/>
          <a:lstStyle/>
          <a:p>
            <a:r>
              <a:rPr lang="en-US" sz="2000" dirty="0"/>
              <a:t>SSD_GoogleNetV2_caffe/</a:t>
            </a:r>
            <a:r>
              <a:rPr lang="en-US" sz="2400" dirty="0"/>
              <a:t>SSD_GoogleNetV2_Deploy.</a:t>
            </a:r>
            <a:r>
              <a:rPr lang="en-US" sz="2400" dirty="0">
                <a:solidFill>
                  <a:srgbClr val="FF0000"/>
                </a:solidFill>
              </a:rPr>
              <a:t>prototxt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791317" y="44162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“Data”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80689" y="40105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“conv1/7x7_s2”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quarter" idx="13"/>
          </p:nvPr>
        </p:nvSpPr>
        <p:spPr>
          <a:xfrm>
            <a:off x="1" y="58496"/>
            <a:ext cx="3657600" cy="6421211"/>
          </a:xfrm>
        </p:spPr>
        <p:txBody>
          <a:bodyPr/>
          <a:lstStyle/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name: "SSD_300x300"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input: "data"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input_shape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{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dim: 1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dim: 3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dim: 300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dim: 300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layer {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 bottom: "data"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  top: "conv1/7x7_s2"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  name: "conv1/7x7_s2"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  type: "Convolution"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/>
              </a:rPr>
              <a:t>convolution_param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 {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/>
              </a:rPr>
              <a:t>num_output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: 64  pad: 3 }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</a:rPr>
              <a:t>}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layer {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 bottom: "conv1/7x7_s2"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 name: "conv1/7x7_s2/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/>
              </a:rPr>
              <a:t>bn</a:t>
            </a: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 top: "conv1/7x7_s2/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/>
              </a:rPr>
              <a:t>bn</a:t>
            </a: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 type: "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/>
              </a:rPr>
              <a:t>BatchNorm</a:t>
            </a: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"</a:t>
            </a:r>
          </a:p>
          <a:p>
            <a:pPr lvl="0" defTabSz="914400">
              <a:spcBef>
                <a:spcPts val="0"/>
              </a:spcBef>
              <a:buClrTx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123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509883"/>
          </a:xfr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sz="3600" dirty="0"/>
              <a:t>pascal_voc_</a:t>
            </a:r>
            <a:r>
              <a:rPr lang="en-US" sz="3600" dirty="0">
                <a:solidFill>
                  <a:srgbClr val="FF0000"/>
                </a:solidFill>
              </a:rPr>
              <a:t>classes</a:t>
            </a:r>
            <a:r>
              <a:rPr lang="en-US" sz="3600" dirty="0"/>
              <a:t>.txt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66834" y="1212091"/>
            <a:ext cx="1966033" cy="5145157"/>
          </a:xfrm>
        </p:spPr>
        <p:txBody>
          <a:bodyPr/>
          <a:lstStyle/>
          <a:p>
            <a:r>
              <a:rPr lang="en-US" sz="1800" dirty="0"/>
              <a:t>plane</a:t>
            </a:r>
            <a:br>
              <a:rPr lang="he-IL" sz="1800" dirty="0"/>
            </a:br>
            <a:r>
              <a:rPr lang="en-US" sz="1800" dirty="0"/>
              <a:t>bicycle</a:t>
            </a:r>
            <a:br>
              <a:rPr lang="he-IL" sz="1800" dirty="0"/>
            </a:br>
            <a:r>
              <a:rPr lang="en-US" sz="1800" dirty="0"/>
              <a:t>bird</a:t>
            </a:r>
            <a:br>
              <a:rPr lang="he-IL" sz="1800" dirty="0"/>
            </a:br>
            <a:r>
              <a:rPr lang="en-US" sz="1800" dirty="0"/>
              <a:t>boat</a:t>
            </a:r>
            <a:br>
              <a:rPr lang="he-IL" sz="1800" dirty="0"/>
            </a:br>
            <a:r>
              <a:rPr lang="en-US" sz="1800" dirty="0"/>
              <a:t>bottle</a:t>
            </a:r>
            <a:br>
              <a:rPr lang="he-IL" sz="1800" dirty="0"/>
            </a:br>
            <a:r>
              <a:rPr lang="en-US" sz="1800" dirty="0"/>
              <a:t>bus</a:t>
            </a:r>
            <a:br>
              <a:rPr lang="he-IL" sz="1800" dirty="0"/>
            </a:br>
            <a:r>
              <a:rPr lang="en-US" sz="1800" dirty="0"/>
              <a:t>car</a:t>
            </a:r>
            <a:br>
              <a:rPr lang="he-IL" sz="1800" dirty="0"/>
            </a:br>
            <a:r>
              <a:rPr lang="en-US" sz="1800" dirty="0"/>
              <a:t>cat</a:t>
            </a:r>
            <a:br>
              <a:rPr lang="he-IL" sz="1800" dirty="0"/>
            </a:br>
            <a:r>
              <a:rPr lang="en-US" sz="1800" dirty="0"/>
              <a:t>chair</a:t>
            </a:r>
            <a:br>
              <a:rPr lang="he-IL" sz="1800" dirty="0"/>
            </a:br>
            <a:r>
              <a:rPr lang="en-US" sz="1800" dirty="0"/>
              <a:t>cow</a:t>
            </a:r>
            <a:br>
              <a:rPr lang="he-IL" sz="1800" dirty="0"/>
            </a:br>
            <a:r>
              <a:rPr lang="en-US" sz="1800" dirty="0"/>
              <a:t>table</a:t>
            </a:r>
            <a:br>
              <a:rPr lang="he-IL" sz="1800" dirty="0"/>
            </a:br>
            <a:r>
              <a:rPr lang="en-US" sz="1800" dirty="0"/>
              <a:t>dog</a:t>
            </a:r>
            <a:br>
              <a:rPr lang="he-IL" sz="1800" dirty="0"/>
            </a:br>
            <a:r>
              <a:rPr lang="en-US" sz="1800" dirty="0"/>
              <a:t>horse</a:t>
            </a:r>
            <a:br>
              <a:rPr lang="he-IL" sz="1800" dirty="0"/>
            </a:br>
            <a:r>
              <a:rPr lang="en-US" sz="1800" dirty="0"/>
              <a:t>motorcycle</a:t>
            </a:r>
            <a:br>
              <a:rPr lang="he-IL" sz="1800" dirty="0"/>
            </a:br>
            <a:r>
              <a:rPr lang="en-US" sz="1800" dirty="0"/>
              <a:t>person</a:t>
            </a:r>
            <a:br>
              <a:rPr lang="he-IL" sz="1800" dirty="0"/>
            </a:br>
            <a:r>
              <a:rPr lang="en-US" sz="1800" dirty="0"/>
              <a:t>plant</a:t>
            </a:r>
            <a:br>
              <a:rPr lang="he-IL" sz="1800" dirty="0"/>
            </a:br>
            <a:r>
              <a:rPr lang="en-US" sz="1800" dirty="0"/>
              <a:t>sheep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83"/>
          <a:stretch/>
        </p:blipFill>
        <p:spPr bwMode="auto">
          <a:xfrm>
            <a:off x="3991153" y="1650055"/>
            <a:ext cx="6156147" cy="400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00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2022138" y="6553200"/>
            <a:ext cx="169862" cy="1635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44707B-D922-47D5-BD24-D96E91B7054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01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Intel 20150715">
  <a:themeElements>
    <a:clrScheme name="Custom 28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B1BAB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809</Words>
  <Application>Microsoft Macintosh PowerPoint</Application>
  <PresentationFormat>Widescreen</PresentationFormat>
  <Paragraphs>155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Intel Clear</vt:lpstr>
      <vt:lpstr>Intel Clear Light</vt:lpstr>
      <vt:lpstr>Intel Clear Pro</vt:lpstr>
      <vt:lpstr>Wingdings</vt:lpstr>
      <vt:lpstr>2_Intel 20150715</vt:lpstr>
      <vt:lpstr>PowerPoint Presentation</vt:lpstr>
      <vt:lpstr>Object Detection: Security Camera Example</vt:lpstr>
      <vt:lpstr>Describe Network Topology</vt:lpstr>
      <vt:lpstr>Describe Network Topology</vt:lpstr>
      <vt:lpstr>SSD_GoogleNetV2_caffe/SSD_GoogleNetV2_Deploy.prototxt</vt:lpstr>
      <vt:lpstr>SSD_GoogleNetV2_caffe/SSD_GoogleNetV2_Deploy.prototxt</vt:lpstr>
      <vt:lpstr>SSD_GoogleNetV2_caffe/SSD_GoogleNetV2_Deploy.prototxt</vt:lpstr>
      <vt:lpstr>pascal_voc_classes.txt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2018-04-12T18:49:56Z</dcterms:created>
  <dcterms:modified xsi:type="dcterms:W3CDTF">2018-04-12T18:56:43Z</dcterms:modified>
</cp:coreProperties>
</file>