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0" d="100"/>
          <a:sy n="70" d="100"/>
        </p:scale>
        <p:origin x="-120" y="-1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4AAD347D-5ACD-4C99-B74B-A9C85AD731AF}" type="datetimeFigureOut">
              <a:rPr lang="en-US" smtClean="0"/>
              <a:pPr/>
              <a:t>4/11/2024</a:t>
            </a:fld>
            <a:endParaRPr lang="en-US" dirty="0"/>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dirty="0"/>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D57F1E4F-1CFF-5643-939E-02111984F5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509A250-FF31-4206-8172-F9D3106AACB1}" type="datetimeFigureOut">
              <a:rPr lang="en-US" smtClean="0"/>
              <a:pPr/>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509A250-FF31-4206-8172-F9D3106AACB1}" type="datetimeFigureOut">
              <a:rPr lang="en-US" smtClean="0"/>
              <a:pPr/>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509A250-FF31-4206-8172-F9D3106AACB1}" type="datetimeFigureOut">
              <a:rPr lang="en-US" smtClean="0"/>
              <a:pPr/>
              <a:t>4/11/2024</a:t>
            </a:fld>
            <a:endParaRPr lang="en-US" dirty="0"/>
          </a:p>
        </p:txBody>
      </p:sp>
      <p:sp>
        <p:nvSpPr>
          <p:cNvPr id="9" name="Slide Number Placeholder 8"/>
          <p:cNvSpPr>
            <a:spLocks noGrp="1"/>
          </p:cNvSpPr>
          <p:nvPr>
            <p:ph type="sldNum" sz="quarter" idx="15"/>
          </p:nvPr>
        </p:nvSpPr>
        <p:spPr/>
        <p:txBody>
          <a:bodyPr rtlCol="0"/>
          <a:lstStyle/>
          <a:p>
            <a:fld id="{D57F1E4F-1CFF-5643-939E-02111984F565}"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9796027F-7875-4030-9381-8BD8C4F21935}" type="datetimeFigureOut">
              <a:rPr lang="en-US" smtClean="0"/>
              <a:pPr/>
              <a:t>4/11/2024</a:t>
            </a:fld>
            <a:endParaRPr lang="en-US" dirty="0"/>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dirty="0"/>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D57F1E4F-1CFF-5643-939E-02111984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796027F-7875-4030-9381-8BD8C4F21935}" type="datetimeFigureOut">
              <a:rPr lang="en-US" smtClean="0"/>
              <a:pPr/>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796027F-7875-4030-9381-8BD8C4F21935}" type="datetimeFigureOut">
              <a:rPr lang="en-US" smtClean="0"/>
              <a:pPr/>
              <a:t>4/11/2024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509A250-FF31-4206-8172-F9D3106AACB1}" type="datetimeFigureOut">
              <a:rPr lang="en-US" smtClean="0"/>
              <a:pPr/>
              <a:t>4/11/2024</a:t>
            </a:fld>
            <a:endParaRPr lang="en-US" dirty="0"/>
          </a:p>
        </p:txBody>
      </p:sp>
      <p:sp>
        <p:nvSpPr>
          <p:cNvPr id="7" name="Slide Number Placeholder 6"/>
          <p:cNvSpPr>
            <a:spLocks noGrp="1"/>
          </p:cNvSpPr>
          <p:nvPr>
            <p:ph type="sldNum" sz="quarter" idx="11"/>
          </p:nvPr>
        </p:nvSpPr>
        <p:spPr/>
        <p:txBody>
          <a:bodyPr rtlCol="0"/>
          <a:lstStyle/>
          <a:p>
            <a:fld id="{D57F1E4F-1CFF-5643-939E-02111984F565}"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pPr/>
              <a:t>4/11/2024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509A250-FF31-4206-8172-F9D3106AACB1}" type="datetimeFigureOut">
              <a:rPr lang="en-US" smtClean="0"/>
              <a:pPr/>
              <a:t>4/11/2024</a:t>
            </a:fld>
            <a:endParaRPr lang="en-US" dirty="0"/>
          </a:p>
        </p:txBody>
      </p:sp>
      <p:sp>
        <p:nvSpPr>
          <p:cNvPr id="22" name="Slide Number Placeholder 21"/>
          <p:cNvSpPr>
            <a:spLocks noGrp="1"/>
          </p:cNvSpPr>
          <p:nvPr>
            <p:ph type="sldNum" sz="quarter" idx="15"/>
          </p:nvPr>
        </p:nvSpPr>
        <p:spPr/>
        <p:txBody>
          <a:bodyPr rtlCol="0"/>
          <a:lstStyle/>
          <a:p>
            <a:fld id="{D57F1E4F-1CFF-5643-939E-02111984F565}"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509A250-FF31-4206-8172-F9D3106AACB1}" type="datetimeFigureOut">
              <a:rPr lang="en-US" smtClean="0"/>
              <a:pPr/>
              <a:t>4/11/2024</a:t>
            </a:fld>
            <a:endParaRPr lang="en-US" dirty="0"/>
          </a:p>
        </p:txBody>
      </p:sp>
      <p:sp>
        <p:nvSpPr>
          <p:cNvPr id="18" name="Slide Number Placeholder 17"/>
          <p:cNvSpPr>
            <a:spLocks noGrp="1"/>
          </p:cNvSpPr>
          <p:nvPr>
            <p:ph type="sldNum" sz="quarter" idx="11"/>
          </p:nvPr>
        </p:nvSpPr>
        <p:spPr/>
        <p:txBody>
          <a:bodyPr rtlCol="0"/>
          <a:lstStyle/>
          <a:p>
            <a:fld id="{D57F1E4F-1CFF-5643-939E-02111984F565}"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4AAD347D-5ACD-4C99-B74B-A9C85AD731AF}" type="datetimeFigureOut">
              <a:rPr lang="en-US" smtClean="0"/>
              <a:pPr/>
              <a:t>4/11/2024</a:t>
            </a:fld>
            <a:endParaRPr lang="en-US" dirty="0"/>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D57F1E4F-1CFF-5643-939E-02111984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4FBAB0-228A-4CF1-A498-9C3A5978B6ED}"/>
              </a:ext>
            </a:extLst>
          </p:cNvPr>
          <p:cNvSpPr>
            <a:spLocks noGrp="1"/>
          </p:cNvSpPr>
          <p:nvPr>
            <p:ph type="ctrTitle"/>
          </p:nvPr>
        </p:nvSpPr>
        <p:spPr>
          <a:xfrm>
            <a:off x="2886891" y="1567543"/>
            <a:ext cx="7093722" cy="1861458"/>
          </a:xfrm>
        </p:spPr>
        <p:txBody>
          <a:bodyPr>
            <a:noAutofit/>
          </a:bodyPr>
          <a:lstStyle/>
          <a:p>
            <a:r>
              <a:rPr lang="en-US" sz="6600" b="1" dirty="0">
                <a:ln/>
                <a:solidFill>
                  <a:schemeClr val="accent3"/>
                </a:solidFill>
                <a:latin typeface="Arial" panose="020B0604020202020204" pitchFamily="34" charset="0"/>
                <a:cs typeface="Arial" panose="020B0604020202020204" pitchFamily="34" charset="0"/>
              </a:rPr>
              <a:t>     </a:t>
            </a:r>
            <a:r>
              <a:rPr lang="en-US" sz="6600" b="1" dirty="0" smtClean="0">
                <a:ln/>
                <a:solidFill>
                  <a:schemeClr val="accent3"/>
                </a:solidFill>
                <a:latin typeface="Arial" panose="020B0604020202020204" pitchFamily="34" charset="0"/>
                <a:cs typeface="Arial" panose="020B0604020202020204" pitchFamily="34" charset="0"/>
              </a:rPr>
              <a:t>                     </a:t>
            </a:r>
            <a:r>
              <a:rPr lang="en-US" sz="6600" b="1" dirty="0" smtClean="0">
                <a:ln/>
                <a:solidFill>
                  <a:schemeClr val="accent3"/>
                </a:solidFill>
                <a:latin typeface="Times New Roman" pitchFamily="18" charset="0"/>
                <a:cs typeface="Times New Roman" pitchFamily="18" charset="0"/>
              </a:rPr>
              <a:t>KEYLOGGER</a:t>
            </a:r>
            <a:endParaRPr lang="en-IN" sz="6600" dirty="0">
              <a:latin typeface="Times New Roman" pitchFamily="18" charset="0"/>
              <a:cs typeface="Times New Roman" pitchFamily="18" charset="0"/>
            </a:endParaRPr>
          </a:p>
        </p:txBody>
      </p:sp>
      <p:sp>
        <p:nvSpPr>
          <p:cNvPr id="3" name="Subtitle 2">
            <a:extLst>
              <a:ext uri="{FF2B5EF4-FFF2-40B4-BE49-F238E27FC236}">
                <a16:creationId xmlns="" xmlns:a16="http://schemas.microsoft.com/office/drawing/2014/main" id="{1A3E7377-E522-43C4-8AC5-73C9BC4217E4}"/>
              </a:ext>
            </a:extLst>
          </p:cNvPr>
          <p:cNvSpPr>
            <a:spLocks noGrp="1"/>
          </p:cNvSpPr>
          <p:nvPr>
            <p:ph type="subTitle" idx="1"/>
          </p:nvPr>
        </p:nvSpPr>
        <p:spPr>
          <a:xfrm>
            <a:off x="4479236" y="4777379"/>
            <a:ext cx="7580242" cy="1981199"/>
          </a:xfrm>
        </p:spPr>
        <p:txBody>
          <a:bodyPr>
            <a:normAutofit/>
          </a:bodyPr>
          <a:lstStyle/>
          <a:p>
            <a:pPr algn="r"/>
            <a:r>
              <a:rPr lang="en-IN" dirty="0" smtClean="0">
                <a:ln w="6600">
                  <a:solidFill>
                    <a:schemeClr val="accent2"/>
                  </a:solidFill>
                  <a:prstDash val="solid"/>
                </a:ln>
                <a:solidFill>
                  <a:schemeClr val="tx1">
                    <a:lumMod val="95000"/>
                    <a:lumOff val="5000"/>
                  </a:schemeClr>
                </a:solidFill>
                <a:effectLst>
                  <a:outerShdw dist="38100" dir="2700000" algn="tl" rotWithShape="0">
                    <a:schemeClr val="accent2"/>
                  </a:outerShdw>
                </a:effectLst>
                <a:latin typeface="Times New Roman" pitchFamily="18" charset="0"/>
                <a:cs typeface="Times New Roman" pitchFamily="18" charset="0"/>
              </a:rPr>
              <a:t>PRESENTED BY</a:t>
            </a:r>
            <a:endParaRPr lang="en-US" b="1" dirty="0" smtClean="0">
              <a:ln w="6600">
                <a:solidFill>
                  <a:schemeClr val="accent2"/>
                </a:solidFill>
                <a:prstDash val="solid"/>
              </a:ln>
              <a:solidFill>
                <a:schemeClr val="tx1">
                  <a:lumMod val="95000"/>
                  <a:lumOff val="5000"/>
                </a:schemeClr>
              </a:solidFill>
              <a:effectLst>
                <a:outerShdw dist="38100" dir="2700000" algn="tl" rotWithShape="0">
                  <a:schemeClr val="accent2"/>
                </a:outerShdw>
              </a:effectLst>
              <a:latin typeface="Times New Roman" pitchFamily="18" charset="0"/>
              <a:cs typeface="Times New Roman" pitchFamily="18" charset="0"/>
            </a:endParaRPr>
          </a:p>
          <a:p>
            <a:pPr algn="r"/>
            <a:r>
              <a:rPr lang="en-IN" smtClean="0">
                <a:ln w="6600">
                  <a:solidFill>
                    <a:schemeClr val="accent2"/>
                  </a:solidFill>
                  <a:prstDash val="solid"/>
                </a:ln>
                <a:solidFill>
                  <a:schemeClr val="tx1">
                    <a:lumMod val="95000"/>
                    <a:lumOff val="5000"/>
                  </a:schemeClr>
                </a:solidFill>
                <a:effectLst>
                  <a:outerShdw dist="38100" dir="2700000" algn="tl" rotWithShape="0">
                    <a:schemeClr val="accent2"/>
                  </a:outerShdw>
                </a:effectLst>
                <a:latin typeface="Times New Roman" pitchFamily="18" charset="0"/>
                <a:cs typeface="Times New Roman" pitchFamily="18" charset="0"/>
              </a:rPr>
              <a:t>HANS MARGOSCHIS THOMAS</a:t>
            </a:r>
            <a:endParaRPr lang="en-US" dirty="0">
              <a:ln w="6600">
                <a:solidFill>
                  <a:schemeClr val="accent2"/>
                </a:solidFill>
                <a:prstDash val="solid"/>
              </a:ln>
              <a:solidFill>
                <a:schemeClr val="tx1">
                  <a:lumMod val="95000"/>
                  <a:lumOff val="5000"/>
                </a:schemeClr>
              </a:solidFill>
              <a:effectLst>
                <a:outerShdw dist="38100" dir="2700000" algn="tl" rotWithShape="0">
                  <a:schemeClr val="accent2"/>
                </a:outerShdw>
              </a:effectLst>
              <a:latin typeface="Times New Roman" pitchFamily="18" charset="0"/>
              <a:cs typeface="Times New Roman" pitchFamily="18" charset="0"/>
            </a:endParaRPr>
          </a:p>
          <a:p>
            <a:pPr algn="r"/>
            <a:r>
              <a:rPr lang="en-US" b="1" dirty="0" smtClean="0">
                <a:ln w="6600">
                  <a:solidFill>
                    <a:schemeClr val="accent2"/>
                  </a:solidFill>
                  <a:prstDash val="solid"/>
                </a:ln>
                <a:solidFill>
                  <a:schemeClr val="tx1">
                    <a:lumMod val="95000"/>
                    <a:lumOff val="5000"/>
                  </a:schemeClr>
                </a:solidFill>
                <a:effectLst>
                  <a:outerShdw dist="38100" dir="2700000" algn="tl" rotWithShape="0">
                    <a:schemeClr val="accent2"/>
                  </a:outerShdw>
                </a:effectLst>
                <a:latin typeface="Times New Roman" pitchFamily="18" charset="0"/>
                <a:cs typeface="Times New Roman" pitchFamily="18" charset="0"/>
              </a:rPr>
              <a:t>JAYARAJ ANNAPACKIAM CSI COLLEGE OF ENGINERRING</a:t>
            </a:r>
            <a:endParaRPr lang="en-US" b="1" dirty="0">
              <a:ln w="6600">
                <a:solidFill>
                  <a:schemeClr val="accent2"/>
                </a:solidFill>
                <a:prstDash val="solid"/>
              </a:ln>
              <a:solidFill>
                <a:schemeClr val="tx1">
                  <a:lumMod val="95000"/>
                  <a:lumOff val="5000"/>
                </a:schemeClr>
              </a:solidFill>
              <a:effectLst>
                <a:outerShdw dist="38100" dir="2700000" algn="tl" rotWithShape="0">
                  <a:schemeClr val="accent2"/>
                </a:outerShdw>
              </a:effectLst>
              <a:latin typeface="Times New Roman" pitchFamily="18" charset="0"/>
              <a:cs typeface="Times New Roman" pitchFamily="18" charset="0"/>
            </a:endParaRPr>
          </a:p>
          <a:p>
            <a:pPr algn="r"/>
            <a:r>
              <a:rPr lang="en-US" b="1" dirty="0" smtClean="0">
                <a:ln w="6600">
                  <a:solidFill>
                    <a:schemeClr val="accent2"/>
                  </a:solidFill>
                  <a:prstDash val="solid"/>
                </a:ln>
                <a:solidFill>
                  <a:schemeClr val="tx1">
                    <a:lumMod val="95000"/>
                    <a:lumOff val="5000"/>
                  </a:schemeClr>
                </a:solidFill>
                <a:effectLst>
                  <a:outerShdw dist="38100" dir="2700000" algn="tl" rotWithShape="0">
                    <a:schemeClr val="accent2"/>
                  </a:outerShdw>
                </a:effectLst>
                <a:latin typeface="Times New Roman" pitchFamily="18" charset="0"/>
                <a:cs typeface="Times New Roman" pitchFamily="18" charset="0"/>
              </a:rPr>
              <a:t>B.E- CSE</a:t>
            </a:r>
            <a:endParaRPr lang="en-US" b="1" dirty="0">
              <a:ln w="6600">
                <a:solidFill>
                  <a:schemeClr val="accent2"/>
                </a:solidFill>
                <a:prstDash val="solid"/>
              </a:ln>
              <a:solidFill>
                <a:schemeClr val="tx1">
                  <a:lumMod val="95000"/>
                  <a:lumOff val="5000"/>
                </a:schemeClr>
              </a:solidFill>
              <a:effectLst>
                <a:outerShdw dist="38100" dir="2700000" algn="tl" rotWithShape="0">
                  <a:schemeClr val="accent2"/>
                </a:outerShdw>
              </a:effectLst>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2347719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812736-8287-4EF9-A4A4-95DE4FFFF574}"/>
              </a:ext>
            </a:extLst>
          </p:cNvPr>
          <p:cNvSpPr>
            <a:spLocks noGrp="1"/>
          </p:cNvSpPr>
          <p:nvPr>
            <p:ph type="title"/>
          </p:nvPr>
        </p:nvSpPr>
        <p:spPr/>
        <p:txBody>
          <a:bodyPr/>
          <a:lstStyle/>
          <a:p>
            <a:r>
              <a:rPr lang="en-US" sz="4000" b="1" dirty="0">
                <a:solidFill>
                  <a:schemeClr val="accent1"/>
                </a:solidFill>
                <a:latin typeface="Times New Roman" pitchFamily="18" charset="0"/>
                <a:ea typeface="+mj-lt"/>
                <a:cs typeface="Times New Roman" pitchFamily="18" charset="0"/>
              </a:rPr>
              <a:t>References</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77F248BC-804D-4E0B-A3EF-8F03764448BD}"/>
              </a:ext>
            </a:extLst>
          </p:cNvPr>
          <p:cNvSpPr>
            <a:spLocks noGrp="1"/>
          </p:cNvSpPr>
          <p:nvPr>
            <p:ph sz="quarter" idx="1"/>
          </p:nvPr>
        </p:nvSpPr>
        <p:spPr/>
        <p:txBody>
          <a:bodyPr/>
          <a:lstStyle/>
          <a:p>
            <a:r>
              <a:rPr lang="en-IN" dirty="0">
                <a:latin typeface="Times New Roman" pitchFamily="18" charset="0"/>
                <a:ea typeface="+mn-lt"/>
                <a:cs typeface="Times New Roman" pitchFamily="18" charset="0"/>
              </a:rPr>
              <a:t>List and cite relevant sources, research papers, and articles that were instrumental in developing the proposed solution. This could include academic papers on bike demand prediction, machine learning algorithms, and best practices in data </a:t>
            </a:r>
            <a:r>
              <a:rPr lang="en-IN" dirty="0" smtClean="0">
                <a:latin typeface="Times New Roman" pitchFamily="18" charset="0"/>
                <a:ea typeface="+mn-lt"/>
                <a:cs typeface="Times New Roman" pitchFamily="18" charset="0"/>
              </a:rPr>
              <a:t>pre-processing </a:t>
            </a:r>
            <a:r>
              <a:rPr lang="en-IN" dirty="0">
                <a:latin typeface="Times New Roman" pitchFamily="18" charset="0"/>
                <a:ea typeface="+mn-lt"/>
                <a:cs typeface="Times New Roman" pitchFamily="18" charset="0"/>
              </a:rPr>
              <a:t>and model evaluation.</a:t>
            </a:r>
            <a:endParaRPr lang="en-IN" dirty="0">
              <a:latin typeface="Times New Roman" pitchFamily="18" charset="0"/>
              <a:cs typeface="Times New Roman" pitchFamily="18" charset="0"/>
            </a:endParaRPr>
          </a:p>
          <a:p>
            <a:endParaRPr lang="en-IN" dirty="0"/>
          </a:p>
        </p:txBody>
      </p:sp>
    </p:spTree>
    <p:extLst>
      <p:ext uri="{BB962C8B-B14F-4D97-AF65-F5344CB8AC3E}">
        <p14:creationId xmlns="" xmlns:p14="http://schemas.microsoft.com/office/powerpoint/2010/main" val="1731977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B8C9702-5A54-43E5-930F-5F48303CB8B6}"/>
              </a:ext>
            </a:extLst>
          </p:cNvPr>
          <p:cNvSpPr>
            <a:spLocks noGrp="1"/>
          </p:cNvSpPr>
          <p:nvPr>
            <p:ph sz="quarter" idx="1"/>
          </p:nvPr>
        </p:nvSpPr>
        <p:spPr/>
        <p:txBody>
          <a:bodyPr>
            <a:normAutofit/>
          </a:bodyPr>
          <a:lstStyle/>
          <a:p>
            <a:pPr marL="0" indent="0">
              <a:buNone/>
            </a:pPr>
            <a:endParaRPr lang="en-US" sz="5400" b="1" dirty="0">
              <a:solidFill>
                <a:srgbClr val="002060"/>
              </a:solidFill>
              <a:latin typeface="Arial" panose="020B0604020202020204" pitchFamily="34" charset="0"/>
              <a:cs typeface="Arial" panose="020B0604020202020204" pitchFamily="34" charset="0"/>
            </a:endParaRPr>
          </a:p>
          <a:p>
            <a:pPr marL="0" indent="0">
              <a:buNone/>
            </a:pPr>
            <a:r>
              <a:rPr lang="en-US" sz="5400" b="1" dirty="0">
                <a:solidFill>
                  <a:srgbClr val="002060"/>
                </a:solidFill>
                <a:latin typeface="Arial" panose="020B0604020202020204" pitchFamily="34" charset="0"/>
                <a:cs typeface="Arial" panose="020B0604020202020204" pitchFamily="34" charset="0"/>
              </a:rPr>
              <a:t>             </a:t>
            </a:r>
            <a:r>
              <a:rPr lang="en-US" sz="5400" b="1" dirty="0">
                <a:solidFill>
                  <a:srgbClr val="00B0F0"/>
                </a:solidFill>
                <a:latin typeface="Times New Roman" pitchFamily="18" charset="0"/>
                <a:cs typeface="Times New Roman" pitchFamily="18" charset="0"/>
              </a:rPr>
              <a:t>THANK YOU</a:t>
            </a:r>
            <a:endParaRPr lang="en-IN" sz="5400" dirty="0">
              <a:solidFill>
                <a:srgbClr val="00B0F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633239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C10D36-2C00-49D2-B63F-0F0095835437}"/>
              </a:ext>
            </a:extLst>
          </p:cNvPr>
          <p:cNvSpPr>
            <a:spLocks noGrp="1"/>
          </p:cNvSpPr>
          <p:nvPr>
            <p:ph type="title"/>
          </p:nvPr>
        </p:nvSpPr>
        <p:spPr/>
        <p:txBody>
          <a:bodyPr/>
          <a:lstStyle/>
          <a:p>
            <a:r>
              <a:rPr lang="en-US" b="1" dirty="0">
                <a:solidFill>
                  <a:schemeClr val="tx1">
                    <a:lumMod val="85000"/>
                  </a:schemeClr>
                </a:solidFill>
                <a:latin typeface="Times New Roman" pitchFamily="18" charset="0"/>
                <a:cs typeface="Times New Roman" pitchFamily="18" charset="0"/>
              </a:rPr>
              <a:t>OUTLINE</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23A9CD84-97D8-4C91-8FE5-96BC551D57B2}"/>
              </a:ext>
            </a:extLst>
          </p:cNvPr>
          <p:cNvSpPr>
            <a:spLocks noGrp="1"/>
          </p:cNvSpPr>
          <p:nvPr>
            <p:ph sz="quarter" idx="1"/>
          </p:nvPr>
        </p:nvSpPr>
        <p:spPr/>
        <p:txBody>
          <a:bodyPr/>
          <a:lstStyle/>
          <a:p>
            <a:pPr marL="0" indent="0">
              <a:buNone/>
            </a:pPr>
            <a:r>
              <a:rPr lang="en-US" b="1" dirty="0">
                <a:latin typeface="Arial"/>
                <a:ea typeface="+mn-lt"/>
                <a:cs typeface="Arial"/>
              </a:rPr>
              <a:t>  </a:t>
            </a:r>
            <a:endParaRPr lang="en-US" dirty="0">
              <a:latin typeface="Arial"/>
              <a:cs typeface="Arial"/>
            </a:endParaRPr>
          </a:p>
          <a:p>
            <a:pPr marL="305435" indent="-305435"/>
            <a:r>
              <a:rPr lang="en-US" b="1" dirty="0">
                <a:latin typeface="Times New Roman" pitchFamily="18" charset="0"/>
                <a:ea typeface="+mn-lt"/>
                <a:cs typeface="Times New Roman" pitchFamily="18" charset="0"/>
              </a:rPr>
              <a:t>Problem Statement </a:t>
            </a:r>
            <a:r>
              <a:rPr lang="en-US" dirty="0">
                <a:latin typeface="Times New Roman" pitchFamily="18" charset="0"/>
                <a:ea typeface="+mn-lt"/>
                <a:cs typeface="Times New Roman" pitchFamily="18" charset="0"/>
              </a:rPr>
              <a:t>(Should not include solution)</a:t>
            </a:r>
            <a:endParaRPr lang="en-US" dirty="0">
              <a:latin typeface="Times New Roman" pitchFamily="18" charset="0"/>
              <a:cs typeface="Times New Roman" pitchFamily="18" charset="0"/>
            </a:endParaRPr>
          </a:p>
          <a:p>
            <a:pPr marL="305435" indent="-305435"/>
            <a:r>
              <a:rPr lang="en-US" b="1" dirty="0">
                <a:latin typeface="Times New Roman" pitchFamily="18" charset="0"/>
                <a:ea typeface="+mn-lt"/>
                <a:cs typeface="Times New Roman" pitchFamily="18" charset="0"/>
              </a:rPr>
              <a:t>Proposed System/Solution</a:t>
            </a:r>
            <a:endParaRPr lang="en-US" dirty="0">
              <a:latin typeface="Times New Roman" pitchFamily="18" charset="0"/>
              <a:cs typeface="Times New Roman" pitchFamily="18" charset="0"/>
            </a:endParaRPr>
          </a:p>
          <a:p>
            <a:pPr marL="305435" indent="-305435"/>
            <a:r>
              <a:rPr lang="en-US" b="1" dirty="0">
                <a:latin typeface="Times New Roman" pitchFamily="18" charset="0"/>
                <a:ea typeface="+mn-lt"/>
                <a:cs typeface="Times New Roman" pitchFamily="18" charset="0"/>
              </a:rPr>
              <a:t>System Development Approach </a:t>
            </a:r>
            <a:r>
              <a:rPr lang="en-US" dirty="0">
                <a:latin typeface="Times New Roman" pitchFamily="18" charset="0"/>
                <a:ea typeface="+mn-lt"/>
                <a:cs typeface="Times New Roman" pitchFamily="18" charset="0"/>
              </a:rPr>
              <a:t>(Technology Used) </a:t>
            </a:r>
          </a:p>
          <a:p>
            <a:pPr marL="305435" indent="-305435"/>
            <a:r>
              <a:rPr lang="en-US" b="1" dirty="0">
                <a:latin typeface="Times New Roman" pitchFamily="18" charset="0"/>
                <a:ea typeface="+mn-lt"/>
                <a:cs typeface="Times New Roman" pitchFamily="18" charset="0"/>
              </a:rPr>
              <a:t>Algorithm &amp; Deployment  </a:t>
            </a:r>
            <a:endParaRPr lang="en-US" dirty="0">
              <a:latin typeface="Times New Roman" pitchFamily="18" charset="0"/>
              <a:cs typeface="Times New Roman" pitchFamily="18" charset="0"/>
            </a:endParaRPr>
          </a:p>
          <a:p>
            <a:pPr marL="305435" indent="-305435"/>
            <a:r>
              <a:rPr lang="en-US" b="1" dirty="0">
                <a:latin typeface="Times New Roman" pitchFamily="18" charset="0"/>
                <a:ea typeface="+mn-lt"/>
                <a:cs typeface="Times New Roman" pitchFamily="18" charset="0"/>
              </a:rPr>
              <a:t>Result (Output Image)</a:t>
            </a:r>
          </a:p>
          <a:p>
            <a:pPr marL="305435" indent="-305435"/>
            <a:r>
              <a:rPr lang="en-US" b="1" dirty="0">
                <a:latin typeface="Times New Roman" pitchFamily="18" charset="0"/>
                <a:ea typeface="+mn-lt"/>
                <a:cs typeface="Times New Roman" pitchFamily="18" charset="0"/>
              </a:rPr>
              <a:t>Conclusion</a:t>
            </a:r>
            <a:endParaRPr lang="en-US" dirty="0">
              <a:latin typeface="Times New Roman" pitchFamily="18" charset="0"/>
              <a:cs typeface="Times New Roman" pitchFamily="18" charset="0"/>
            </a:endParaRPr>
          </a:p>
          <a:p>
            <a:pPr marL="305435" indent="-305435"/>
            <a:r>
              <a:rPr lang="en-US" b="1" dirty="0">
                <a:latin typeface="Times New Roman" pitchFamily="18" charset="0"/>
                <a:ea typeface="+mn-lt"/>
                <a:cs typeface="Times New Roman" pitchFamily="18" charset="0"/>
              </a:rPr>
              <a:t>Future Scope</a:t>
            </a:r>
          </a:p>
          <a:p>
            <a:pPr marL="305435" indent="-305435"/>
            <a:r>
              <a:rPr lang="en-US" b="1" dirty="0">
                <a:latin typeface="Times New Roman" pitchFamily="18" charset="0"/>
                <a:ea typeface="+mn-lt"/>
                <a:cs typeface="Times New Roman" pitchFamily="18" charset="0"/>
              </a:rPr>
              <a:t>References</a:t>
            </a:r>
            <a:endParaRPr lang="en-US" dirty="0">
              <a:latin typeface="Times New Roman" pitchFamily="18" charset="0"/>
              <a:cs typeface="Times New Roman" pitchFamily="18" charset="0"/>
            </a:endParaRPr>
          </a:p>
          <a:p>
            <a:pPr marL="305435" indent="-305435"/>
            <a:endParaRPr lang="en-US" dirty="0">
              <a:latin typeface="Arial"/>
              <a:cs typeface="Arial"/>
            </a:endParaRPr>
          </a:p>
          <a:p>
            <a:endParaRPr lang="en-IN" dirty="0"/>
          </a:p>
        </p:txBody>
      </p:sp>
    </p:spTree>
    <p:extLst>
      <p:ext uri="{BB962C8B-B14F-4D97-AF65-F5344CB8AC3E}">
        <p14:creationId xmlns="" xmlns:p14="http://schemas.microsoft.com/office/powerpoint/2010/main" val="4007150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DD3BF1-96B7-4E10-A6D7-BA240458B223}"/>
              </a:ext>
            </a:extLst>
          </p:cNvPr>
          <p:cNvSpPr>
            <a:spLocks noGrp="1"/>
          </p:cNvSpPr>
          <p:nvPr>
            <p:ph type="title"/>
          </p:nvPr>
        </p:nvSpPr>
        <p:spPr>
          <a:xfrm>
            <a:off x="646112" y="452718"/>
            <a:ext cx="9403742" cy="1111039"/>
          </a:xfrm>
        </p:spPr>
        <p:txBody>
          <a:bodyPr/>
          <a:lstStyle/>
          <a:p>
            <a:r>
              <a:rPr lang="en-US" sz="4000" b="1" dirty="0">
                <a:solidFill>
                  <a:schemeClr val="accent1"/>
                </a:solidFill>
                <a:latin typeface="Times New Roman" pitchFamily="18" charset="0"/>
                <a:cs typeface="Times New Roman" pitchFamily="18" charset="0"/>
              </a:rPr>
              <a:t>Problem Statement</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62D95460-EF42-4049-9DC6-753F5792CB14}"/>
              </a:ext>
            </a:extLst>
          </p:cNvPr>
          <p:cNvSpPr>
            <a:spLocks noGrp="1"/>
          </p:cNvSpPr>
          <p:nvPr>
            <p:ph sz="quarter" idx="1"/>
          </p:nvPr>
        </p:nvSpPr>
        <p:spPr>
          <a:xfrm>
            <a:off x="646112" y="1404730"/>
            <a:ext cx="9403741" cy="4843669"/>
          </a:xfrm>
        </p:spPr>
        <p:txBody>
          <a:bodyPr/>
          <a:lstStyle/>
          <a:p>
            <a:pPr marL="0" indent="0">
              <a:buNone/>
            </a:pPr>
            <a:r>
              <a:rPr lang="en-US" dirty="0">
                <a:ea typeface="+mn-lt"/>
                <a:cs typeface="+mn-lt"/>
              </a:rPr>
              <a:t> </a:t>
            </a:r>
            <a:r>
              <a:rPr lang="en-US" sz="2800" dirty="0">
                <a:latin typeface="Times New Roman" pitchFamily="18" charset="0"/>
                <a:ea typeface="+mn-lt"/>
                <a:cs typeface="Times New Roman" pitchFamily="18"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a:t>
            </a:r>
            <a:r>
              <a:rPr lang="en-US" sz="2800" dirty="0" smtClean="0">
                <a:latin typeface="Times New Roman" pitchFamily="18" charset="0"/>
                <a:ea typeface="+mn-lt"/>
                <a:cs typeface="Times New Roman" pitchFamily="18" charset="0"/>
              </a:rPr>
              <a:t>breaches, project </a:t>
            </a:r>
            <a:r>
              <a:rPr lang="en-US" sz="2800" dirty="0">
                <a:latin typeface="Times New Roman" pitchFamily="18" charset="0"/>
                <a:ea typeface="+mn-lt"/>
                <a:cs typeface="Times New Roman" pitchFamily="18" charset="0"/>
              </a:rPr>
              <a:t>problem statement for keylogger.</a:t>
            </a:r>
            <a:endParaRPr lang="en-IN" sz="2800" dirty="0">
              <a:latin typeface="Times New Roman" pitchFamily="18" charset="0"/>
              <a:cs typeface="Times New Roman" pitchFamily="18" charset="0"/>
            </a:endParaRPr>
          </a:p>
          <a:p>
            <a:endParaRPr lang="en-IN" dirty="0"/>
          </a:p>
        </p:txBody>
      </p:sp>
    </p:spTree>
    <p:extLst>
      <p:ext uri="{BB962C8B-B14F-4D97-AF65-F5344CB8AC3E}">
        <p14:creationId xmlns="" xmlns:p14="http://schemas.microsoft.com/office/powerpoint/2010/main" val="1238014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3D6691-F367-40A5-B6FF-9B662F8AC9B3}"/>
              </a:ext>
            </a:extLst>
          </p:cNvPr>
          <p:cNvSpPr>
            <a:spLocks noGrp="1"/>
          </p:cNvSpPr>
          <p:nvPr>
            <p:ph type="title"/>
          </p:nvPr>
        </p:nvSpPr>
        <p:spPr>
          <a:xfrm>
            <a:off x="646112" y="452718"/>
            <a:ext cx="9173750" cy="753230"/>
          </a:xfrm>
        </p:spPr>
        <p:txBody>
          <a:bodyPr/>
          <a:lstStyle/>
          <a:p>
            <a:r>
              <a:rPr lang="en-US" sz="4000" b="1" dirty="0">
                <a:solidFill>
                  <a:schemeClr val="accent1"/>
                </a:solidFill>
                <a:latin typeface="Times New Roman" pitchFamily="18" charset="0"/>
                <a:cs typeface="Times New Roman" pitchFamily="18" charset="0"/>
              </a:rPr>
              <a:t>Proposed Solution</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95FF0997-52FD-49BF-A0D9-184142F9B465}"/>
              </a:ext>
            </a:extLst>
          </p:cNvPr>
          <p:cNvSpPr>
            <a:spLocks noGrp="1"/>
          </p:cNvSpPr>
          <p:nvPr>
            <p:ph sz="quarter" idx="1"/>
          </p:nvPr>
        </p:nvSpPr>
        <p:spPr>
          <a:xfrm>
            <a:off x="646112" y="1007166"/>
            <a:ext cx="9403741" cy="5280990"/>
          </a:xfrm>
        </p:spPr>
        <p:txBody>
          <a:bodyPr>
            <a:normAutofit fontScale="92500" lnSpcReduction="10000"/>
          </a:bodyPr>
          <a:lstStyle/>
          <a:p>
            <a:pPr marL="305435" indent="-305435"/>
            <a:endParaRPr lang="en-IN" sz="1200" b="1" dirty="0">
              <a:latin typeface="Calibri"/>
              <a:cs typeface="Calibri"/>
            </a:endParaRPr>
          </a:p>
          <a:p>
            <a:pPr marL="305435" indent="-305435"/>
            <a:r>
              <a:rPr lang="en-IN" sz="1400" b="1" dirty="0">
                <a:latin typeface="Times New Roman" pitchFamily="18" charset="0"/>
                <a:ea typeface="+mn-lt"/>
                <a:cs typeface="Times New Roman" pitchFamily="18"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400" b="1" dirty="0">
              <a:latin typeface="Times New Roman" pitchFamily="18" charset="0"/>
              <a:cs typeface="Times New Roman" pitchFamily="18" charset="0"/>
            </a:endParaRPr>
          </a:p>
          <a:p>
            <a:pPr marL="305435" indent="-305435"/>
            <a:r>
              <a:rPr lang="en-IN" sz="1500" b="1" u="sng" dirty="0">
                <a:latin typeface="Times New Roman" pitchFamily="18" charset="0"/>
                <a:ea typeface="+mn-lt"/>
                <a:cs typeface="Times New Roman" pitchFamily="18" charset="0"/>
              </a:rPr>
              <a:t>Data Collection:</a:t>
            </a:r>
            <a:endParaRPr lang="en-IN" sz="1500" b="1" u="sng" dirty="0">
              <a:latin typeface="Times New Roman" pitchFamily="18" charset="0"/>
              <a:cs typeface="Times New Roman" pitchFamily="18" charset="0"/>
            </a:endParaRPr>
          </a:p>
          <a:p>
            <a:pPr marL="629920" lvl="1" indent="-305435"/>
            <a:r>
              <a:rPr lang="en-IN" sz="1400" b="1" dirty="0">
                <a:latin typeface="Times New Roman" pitchFamily="18" charset="0"/>
                <a:ea typeface="+mn-lt"/>
                <a:cs typeface="Times New Roman" pitchFamily="18" charset="0"/>
              </a:rPr>
              <a:t>Gather historical data on bike rentals, including time, date, location, and other relevant factors.</a:t>
            </a:r>
            <a:endParaRPr lang="en-IN" sz="1400" b="1" dirty="0">
              <a:latin typeface="Times New Roman" pitchFamily="18" charset="0"/>
              <a:cs typeface="Times New Roman" pitchFamily="18" charset="0"/>
            </a:endParaRPr>
          </a:p>
          <a:p>
            <a:pPr marL="629920" lvl="1" indent="-305435"/>
            <a:r>
              <a:rPr lang="en-IN" sz="1400" b="1" dirty="0">
                <a:latin typeface="Times New Roman" pitchFamily="18" charset="0"/>
                <a:ea typeface="+mn-lt"/>
                <a:cs typeface="Times New Roman" pitchFamily="18" charset="0"/>
              </a:rPr>
              <a:t>Utilize real-time data sources, such as weather conditions, events, and holidays, to enhance prediction accuracy.</a:t>
            </a:r>
            <a:endParaRPr lang="en-IN" sz="1400" b="1" dirty="0">
              <a:latin typeface="Times New Roman" pitchFamily="18" charset="0"/>
              <a:cs typeface="Times New Roman" pitchFamily="18" charset="0"/>
            </a:endParaRPr>
          </a:p>
          <a:p>
            <a:pPr marL="305435" indent="-305435"/>
            <a:r>
              <a:rPr lang="en-IN" sz="1500" b="1" u="sng" dirty="0">
                <a:latin typeface="Times New Roman" pitchFamily="18" charset="0"/>
                <a:ea typeface="+mn-lt"/>
                <a:cs typeface="Times New Roman" pitchFamily="18" charset="0"/>
              </a:rPr>
              <a:t>Data </a:t>
            </a:r>
            <a:r>
              <a:rPr lang="en-IN" sz="1500" b="1" u="sng" dirty="0" smtClean="0">
                <a:latin typeface="Times New Roman" pitchFamily="18" charset="0"/>
                <a:ea typeface="+mn-lt"/>
                <a:cs typeface="Times New Roman" pitchFamily="18" charset="0"/>
              </a:rPr>
              <a:t>Pre-processing</a:t>
            </a:r>
            <a:r>
              <a:rPr lang="en-IN" sz="1500" b="1" dirty="0" smtClean="0">
                <a:latin typeface="Times New Roman" pitchFamily="18" charset="0"/>
                <a:ea typeface="+mn-lt"/>
                <a:cs typeface="Times New Roman" pitchFamily="18" charset="0"/>
              </a:rPr>
              <a:t>:</a:t>
            </a:r>
            <a:endParaRPr lang="en-IN" sz="1500" b="1" dirty="0">
              <a:latin typeface="Times New Roman" pitchFamily="18" charset="0"/>
              <a:cs typeface="Times New Roman" pitchFamily="18" charset="0"/>
            </a:endParaRPr>
          </a:p>
          <a:p>
            <a:pPr marL="629920" lvl="1" indent="-305435"/>
            <a:r>
              <a:rPr lang="en-IN" sz="1400" b="1" dirty="0">
                <a:latin typeface="Times New Roman" pitchFamily="18" charset="0"/>
                <a:ea typeface="+mn-lt"/>
                <a:cs typeface="Times New Roman" pitchFamily="18" charset="0"/>
              </a:rPr>
              <a:t>Clean and </a:t>
            </a:r>
            <a:r>
              <a:rPr lang="en-IN" sz="1400" b="1" dirty="0" smtClean="0">
                <a:latin typeface="Times New Roman" pitchFamily="18" charset="0"/>
                <a:ea typeface="+mn-lt"/>
                <a:cs typeface="Times New Roman" pitchFamily="18" charset="0"/>
              </a:rPr>
              <a:t>pre-process </a:t>
            </a:r>
            <a:r>
              <a:rPr lang="en-IN" sz="1400" b="1" dirty="0">
                <a:latin typeface="Times New Roman" pitchFamily="18" charset="0"/>
                <a:ea typeface="+mn-lt"/>
                <a:cs typeface="Times New Roman" pitchFamily="18" charset="0"/>
              </a:rPr>
              <a:t>the collected data to handle missing values, outliers, and inconsistencies.</a:t>
            </a:r>
            <a:endParaRPr lang="en-IN" sz="1400" b="1" dirty="0">
              <a:latin typeface="Times New Roman" pitchFamily="18" charset="0"/>
              <a:cs typeface="Times New Roman" pitchFamily="18" charset="0"/>
            </a:endParaRPr>
          </a:p>
          <a:p>
            <a:pPr marL="629920" lvl="1" indent="-305435"/>
            <a:r>
              <a:rPr lang="en-IN" sz="1400" b="1" dirty="0">
                <a:latin typeface="Times New Roman" pitchFamily="18" charset="0"/>
                <a:ea typeface="+mn-lt"/>
                <a:cs typeface="Times New Roman" pitchFamily="18" charset="0"/>
              </a:rPr>
              <a:t>Feature engineering to extract relevant features from the data that might impact bike demand.</a:t>
            </a:r>
            <a:endParaRPr lang="en-IN" sz="1400" b="1" dirty="0">
              <a:latin typeface="Times New Roman" pitchFamily="18" charset="0"/>
              <a:cs typeface="Times New Roman" pitchFamily="18" charset="0"/>
            </a:endParaRPr>
          </a:p>
          <a:p>
            <a:pPr marL="305435" indent="-305435"/>
            <a:r>
              <a:rPr lang="en-IN" sz="1500" b="1" u="sng" dirty="0">
                <a:latin typeface="Times New Roman" pitchFamily="18" charset="0"/>
                <a:ea typeface="+mn-lt"/>
                <a:cs typeface="Times New Roman" pitchFamily="18" charset="0"/>
              </a:rPr>
              <a:t>Machine Learning Algorithm</a:t>
            </a:r>
            <a:r>
              <a:rPr lang="en-IN" sz="1400" b="1" dirty="0">
                <a:latin typeface="Times New Roman" pitchFamily="18" charset="0"/>
                <a:ea typeface="+mn-lt"/>
                <a:cs typeface="Times New Roman" pitchFamily="18" charset="0"/>
              </a:rPr>
              <a:t>:</a:t>
            </a:r>
            <a:endParaRPr lang="en-IN" sz="1400" b="1" dirty="0">
              <a:latin typeface="Times New Roman" pitchFamily="18" charset="0"/>
              <a:cs typeface="Times New Roman" pitchFamily="18" charset="0"/>
            </a:endParaRPr>
          </a:p>
          <a:p>
            <a:pPr marL="629920" lvl="1" indent="-305435"/>
            <a:r>
              <a:rPr lang="en-IN" sz="1400" b="1" dirty="0">
                <a:latin typeface="Times New Roman" pitchFamily="18" charset="0"/>
                <a:ea typeface="+mn-lt"/>
                <a:cs typeface="Times New Roman" pitchFamily="18" charset="0"/>
              </a:rPr>
              <a:t>Implement a machine learning algorithm, such as a time-series forecasting model (e.g., ARIMA, SARIMA, or LSTM), to predict bike counts based on historical patterns.</a:t>
            </a:r>
            <a:endParaRPr lang="en-IN" sz="1400" b="1" dirty="0">
              <a:latin typeface="Times New Roman" pitchFamily="18" charset="0"/>
              <a:cs typeface="Times New Roman" pitchFamily="18" charset="0"/>
            </a:endParaRPr>
          </a:p>
          <a:p>
            <a:pPr marL="629920" lvl="1" indent="-305435"/>
            <a:r>
              <a:rPr lang="en-IN" sz="1400" b="1" dirty="0">
                <a:latin typeface="Times New Roman" pitchFamily="18" charset="0"/>
                <a:ea typeface="+mn-lt"/>
                <a:cs typeface="Times New Roman" pitchFamily="18" charset="0"/>
              </a:rPr>
              <a:t>Consider incorporating other factors like weather conditions, day of the week, and special events to improve prediction accuracy.</a:t>
            </a:r>
            <a:endParaRPr lang="en-IN" sz="1400" b="1" dirty="0">
              <a:latin typeface="Times New Roman" pitchFamily="18" charset="0"/>
              <a:cs typeface="Times New Roman" pitchFamily="18" charset="0"/>
            </a:endParaRPr>
          </a:p>
          <a:p>
            <a:pPr marL="305435" indent="-305435"/>
            <a:r>
              <a:rPr lang="en-IN" sz="1500" b="1" u="sng" dirty="0">
                <a:latin typeface="Times New Roman" pitchFamily="18" charset="0"/>
                <a:ea typeface="+mn-lt"/>
                <a:cs typeface="Times New Roman" pitchFamily="18" charset="0"/>
              </a:rPr>
              <a:t>Deployment:</a:t>
            </a:r>
            <a:endParaRPr lang="en-IN" sz="1500" b="1" u="sng" dirty="0">
              <a:latin typeface="Times New Roman" pitchFamily="18" charset="0"/>
              <a:cs typeface="Times New Roman" pitchFamily="18" charset="0"/>
            </a:endParaRPr>
          </a:p>
          <a:p>
            <a:pPr marL="629920" lvl="1" indent="-305435"/>
            <a:r>
              <a:rPr lang="en-IN" sz="1400" b="1" dirty="0">
                <a:latin typeface="Times New Roman" pitchFamily="18" charset="0"/>
                <a:ea typeface="+mn-lt"/>
                <a:cs typeface="Times New Roman" pitchFamily="18" charset="0"/>
              </a:rPr>
              <a:t>Develop a user-friendly interface or application that provides real-time predictions for bike counts at different hours.</a:t>
            </a:r>
            <a:endParaRPr lang="en-IN" sz="1400" b="1" dirty="0">
              <a:latin typeface="Times New Roman" pitchFamily="18" charset="0"/>
              <a:cs typeface="Times New Roman" pitchFamily="18" charset="0"/>
            </a:endParaRPr>
          </a:p>
          <a:p>
            <a:pPr marL="629920" lvl="1" indent="-305435"/>
            <a:r>
              <a:rPr lang="en-IN" sz="1400" b="1" dirty="0">
                <a:latin typeface="Times New Roman" pitchFamily="18" charset="0"/>
                <a:ea typeface="+mn-lt"/>
                <a:cs typeface="Times New Roman" pitchFamily="18" charset="0"/>
              </a:rPr>
              <a:t>Deploy the solution on a scalable and reliable platform, considering factors like server infrastructure, response time, and user accessibility.</a:t>
            </a:r>
            <a:endParaRPr lang="en-IN" sz="1400" b="1" dirty="0">
              <a:latin typeface="Times New Roman" pitchFamily="18" charset="0"/>
              <a:cs typeface="Times New Roman" pitchFamily="18" charset="0"/>
            </a:endParaRPr>
          </a:p>
          <a:p>
            <a:pPr marL="305435" indent="-305435"/>
            <a:r>
              <a:rPr lang="en-IN" sz="1500" b="1" u="sng" dirty="0">
                <a:latin typeface="Times New Roman" pitchFamily="18" charset="0"/>
                <a:ea typeface="+mn-lt"/>
                <a:cs typeface="Times New Roman" pitchFamily="18" charset="0"/>
              </a:rPr>
              <a:t>Evaluation:</a:t>
            </a:r>
            <a:endParaRPr lang="en-IN" sz="1500" b="1" u="sng" dirty="0">
              <a:latin typeface="Times New Roman" pitchFamily="18" charset="0"/>
              <a:cs typeface="Times New Roman" pitchFamily="18" charset="0"/>
            </a:endParaRPr>
          </a:p>
          <a:p>
            <a:pPr marL="629920" lvl="1" indent="-305435"/>
            <a:r>
              <a:rPr lang="en-IN" sz="1400" b="1" dirty="0">
                <a:latin typeface="Times New Roman" pitchFamily="18" charset="0"/>
                <a:ea typeface="+mn-lt"/>
                <a:cs typeface="Times New Roman" pitchFamily="18" charset="0"/>
              </a:rPr>
              <a:t>Assess the model's performance using appropriate metrics such as Mean Absolute Error (MAE), Root Mean Squared Error (RMSE), or other relevant metrics.</a:t>
            </a:r>
            <a:endParaRPr lang="en-IN" sz="1400" b="1" dirty="0">
              <a:latin typeface="Times New Roman" pitchFamily="18" charset="0"/>
              <a:cs typeface="Times New Roman" pitchFamily="18" charset="0"/>
            </a:endParaRPr>
          </a:p>
          <a:p>
            <a:pPr marL="629920" lvl="1" indent="-305435"/>
            <a:r>
              <a:rPr lang="en-IN" sz="1400" b="1" dirty="0">
                <a:latin typeface="Times New Roman" pitchFamily="18" charset="0"/>
                <a:ea typeface="+mn-lt"/>
                <a:cs typeface="Times New Roman" pitchFamily="18" charset="0"/>
              </a:rPr>
              <a:t>Fine-tune the model based on feedback and continuous monitoring of prediction accuracy</a:t>
            </a:r>
            <a:r>
              <a:rPr lang="en-IN" sz="1400" b="1" dirty="0" smtClean="0">
                <a:latin typeface="Times New Roman" pitchFamily="18" charset="0"/>
                <a:ea typeface="+mn-lt"/>
                <a:cs typeface="Times New Roman" pitchFamily="18" charset="0"/>
              </a:rPr>
              <a:t>.</a:t>
            </a:r>
            <a:endParaRPr lang="en-IN" sz="1400" dirty="0">
              <a:latin typeface="Times New Roman" pitchFamily="18" charset="0"/>
              <a:cs typeface="Times New Roman" pitchFamily="18" charset="0"/>
            </a:endParaRPr>
          </a:p>
          <a:p>
            <a:pPr marL="0" indent="0">
              <a:buNone/>
            </a:pPr>
            <a:endParaRPr lang="en-IN" sz="1600" dirty="0"/>
          </a:p>
          <a:p>
            <a:endParaRPr lang="en-IN" dirty="0"/>
          </a:p>
        </p:txBody>
      </p:sp>
    </p:spTree>
    <p:extLst>
      <p:ext uri="{BB962C8B-B14F-4D97-AF65-F5344CB8AC3E}">
        <p14:creationId xmlns="" xmlns:p14="http://schemas.microsoft.com/office/powerpoint/2010/main" val="3579403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98CDD7-6435-4993-AFF4-C412D690D8CB}"/>
              </a:ext>
            </a:extLst>
          </p:cNvPr>
          <p:cNvSpPr>
            <a:spLocks noGrp="1"/>
          </p:cNvSpPr>
          <p:nvPr>
            <p:ph type="title"/>
          </p:nvPr>
        </p:nvSpPr>
        <p:spPr>
          <a:xfrm>
            <a:off x="646112" y="452718"/>
            <a:ext cx="9403742" cy="607456"/>
          </a:xfrm>
        </p:spPr>
        <p:txBody>
          <a:bodyPr>
            <a:normAutofit fontScale="90000"/>
          </a:bodyPr>
          <a:lstStyle/>
          <a:p>
            <a:r>
              <a:rPr lang="en-US" sz="4000" b="1" dirty="0">
                <a:solidFill>
                  <a:schemeClr val="accent1"/>
                </a:solidFill>
                <a:latin typeface="Times New Roman" pitchFamily="18" charset="0"/>
                <a:ea typeface="+mj-lt"/>
                <a:cs typeface="Times New Roman" pitchFamily="18" charset="0"/>
              </a:rPr>
              <a:t>System  Approach</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2747FFB6-DEA3-4816-816E-9071B45F35C1}"/>
              </a:ext>
            </a:extLst>
          </p:cNvPr>
          <p:cNvSpPr>
            <a:spLocks noGrp="1"/>
          </p:cNvSpPr>
          <p:nvPr>
            <p:ph sz="quarter" idx="1"/>
          </p:nvPr>
        </p:nvSpPr>
        <p:spPr>
          <a:xfrm>
            <a:off x="887896" y="1630017"/>
            <a:ext cx="9161958" cy="4618382"/>
          </a:xfrm>
        </p:spPr>
        <p:txBody>
          <a:bodyPr/>
          <a:lstStyle/>
          <a:p>
            <a:pPr marL="0" indent="0">
              <a:buNone/>
            </a:pPr>
            <a:r>
              <a:rPr lang="en-IN" dirty="0">
                <a:latin typeface="Times New Roman" pitchFamily="18" charset="0"/>
                <a:ea typeface="+mn-lt"/>
                <a:cs typeface="Times New Roman" pitchFamily="18" charset="0"/>
              </a:rPr>
              <a:t>The "System Approach" section outlines the overall strategy and methodology for developing and implementing the rental bike prediction system. Here's a suggested structure for this section:</a:t>
            </a:r>
            <a:endParaRPr lang="en-US" dirty="0">
              <a:latin typeface="Times New Roman" pitchFamily="18" charset="0"/>
              <a:cs typeface="Times New Roman" pitchFamily="18" charset="0"/>
            </a:endParaRPr>
          </a:p>
          <a:p>
            <a:pPr marL="305435" indent="-305435"/>
            <a:r>
              <a:rPr lang="en-IN" dirty="0">
                <a:latin typeface="Times New Roman" pitchFamily="18" charset="0"/>
                <a:cs typeface="Times New Roman" pitchFamily="18" charset="0"/>
              </a:rPr>
              <a:t>System requirements</a:t>
            </a:r>
          </a:p>
          <a:p>
            <a:pPr marL="305435" indent="-305435"/>
            <a:r>
              <a:rPr lang="en-IN" dirty="0">
                <a:latin typeface="Times New Roman" pitchFamily="18" charset="0"/>
                <a:cs typeface="Times New Roman" pitchFamily="18" charset="0"/>
              </a:rPr>
              <a:t>Library required to build the model</a:t>
            </a:r>
          </a:p>
          <a:p>
            <a:endParaRPr lang="en-IN" dirty="0"/>
          </a:p>
        </p:txBody>
      </p:sp>
    </p:spTree>
    <p:extLst>
      <p:ext uri="{BB962C8B-B14F-4D97-AF65-F5344CB8AC3E}">
        <p14:creationId xmlns="" xmlns:p14="http://schemas.microsoft.com/office/powerpoint/2010/main" val="1994452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109C75-9C54-4FF7-8BC0-559179B2E820}"/>
              </a:ext>
            </a:extLst>
          </p:cNvPr>
          <p:cNvSpPr>
            <a:spLocks noGrp="1"/>
          </p:cNvSpPr>
          <p:nvPr>
            <p:ph type="title"/>
          </p:nvPr>
        </p:nvSpPr>
        <p:spPr>
          <a:xfrm>
            <a:off x="646112" y="452718"/>
            <a:ext cx="9403742" cy="1005021"/>
          </a:xfrm>
        </p:spPr>
        <p:txBody>
          <a:bodyPr/>
          <a:lstStyle/>
          <a:p>
            <a:r>
              <a:rPr lang="en-US" sz="4000" b="1" dirty="0">
                <a:solidFill>
                  <a:schemeClr val="accent1"/>
                </a:solidFill>
                <a:latin typeface="Times New Roman" pitchFamily="18" charset="0"/>
                <a:ea typeface="+mj-lt"/>
                <a:cs typeface="Times New Roman" pitchFamily="18" charset="0"/>
              </a:rPr>
              <a:t>Algorithm &amp; Deployment</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AA7A26D2-C59D-4531-A2BB-ED23E49F0411}"/>
              </a:ext>
            </a:extLst>
          </p:cNvPr>
          <p:cNvSpPr>
            <a:spLocks noGrp="1"/>
          </p:cNvSpPr>
          <p:nvPr>
            <p:ph sz="quarter" idx="1"/>
          </p:nvPr>
        </p:nvSpPr>
        <p:spPr>
          <a:xfrm>
            <a:off x="646112" y="1205948"/>
            <a:ext cx="9403742" cy="5082207"/>
          </a:xfrm>
        </p:spPr>
        <p:txBody>
          <a:bodyPr>
            <a:normAutofit lnSpcReduction="10000"/>
          </a:bodyPr>
          <a:lstStyle/>
          <a:p>
            <a:pPr marL="305435" indent="-305435"/>
            <a:r>
              <a:rPr lang="en-IN" sz="1400" dirty="0">
                <a:latin typeface="Times New Roman" pitchFamily="18" charset="0"/>
                <a:ea typeface="+mn-lt"/>
                <a:cs typeface="Times New Roman" pitchFamily="18" charset="0"/>
              </a:rPr>
              <a:t>In the Algorithm section, describe the machine learning algorithm chosen for predicting bike counts. Here's an example structure for this section:</a:t>
            </a:r>
            <a:endParaRPr lang="en-IN" sz="1400" dirty="0">
              <a:latin typeface="Times New Roman" pitchFamily="18" charset="0"/>
              <a:cs typeface="Times New Roman" pitchFamily="18" charset="0"/>
            </a:endParaRPr>
          </a:p>
          <a:p>
            <a:pPr marL="305435" indent="-305435"/>
            <a:r>
              <a:rPr lang="en-IN" sz="1400" b="1" u="sng" dirty="0">
                <a:latin typeface="Times New Roman" pitchFamily="18" charset="0"/>
                <a:ea typeface="+mn-lt"/>
                <a:cs typeface="Times New Roman" pitchFamily="18" charset="0"/>
              </a:rPr>
              <a:t>Algorithm Selection:</a:t>
            </a:r>
            <a:endParaRPr lang="en-IN" sz="1400" b="1" u="sng" dirty="0">
              <a:latin typeface="Times New Roman" pitchFamily="18" charset="0"/>
              <a:cs typeface="Times New Roman" pitchFamily="18" charset="0"/>
            </a:endParaRPr>
          </a:p>
          <a:p>
            <a:pPr marL="629920" lvl="1" indent="-305435"/>
            <a:r>
              <a:rPr lang="en-IN" dirty="0">
                <a:latin typeface="Times New Roman" pitchFamily="18" charset="0"/>
                <a:ea typeface="+mn-lt"/>
                <a:cs typeface="Times New Roman" pitchFamily="18" charset="0"/>
              </a:rPr>
              <a:t>Provide a brief overview of the chosen algorithm (e.g., time-series forecasting model, like ARIMA or LSTM) and justify its selection based on the problem statement and data characteristics.</a:t>
            </a:r>
            <a:endParaRPr lang="en-IN" dirty="0">
              <a:latin typeface="Times New Roman" pitchFamily="18" charset="0"/>
              <a:cs typeface="Times New Roman" pitchFamily="18" charset="0"/>
            </a:endParaRPr>
          </a:p>
          <a:p>
            <a:pPr marL="305435" indent="-305435"/>
            <a:r>
              <a:rPr lang="en-IN" sz="1400" b="1" u="sng" dirty="0">
                <a:latin typeface="Times New Roman" pitchFamily="18" charset="0"/>
                <a:ea typeface="+mn-lt"/>
                <a:cs typeface="Times New Roman" pitchFamily="18" charset="0"/>
              </a:rPr>
              <a:t>Data Input:</a:t>
            </a:r>
            <a:endParaRPr lang="en-IN" sz="1400" u="sng" dirty="0">
              <a:latin typeface="Times New Roman" pitchFamily="18" charset="0"/>
              <a:cs typeface="Times New Roman" pitchFamily="18" charset="0"/>
            </a:endParaRPr>
          </a:p>
          <a:p>
            <a:pPr marL="629920" lvl="1" indent="-305435"/>
            <a:r>
              <a:rPr lang="en-IN" dirty="0">
                <a:latin typeface="Times New Roman" pitchFamily="18" charset="0"/>
                <a:ea typeface="+mn-lt"/>
                <a:cs typeface="Times New Roman" pitchFamily="18" charset="0"/>
              </a:rPr>
              <a:t>Specify the input features used by the algorithm, such as historical bike rental data, weather conditions, day of the week, and any other relevant factors.</a:t>
            </a:r>
            <a:endParaRPr lang="en-IN" dirty="0">
              <a:latin typeface="Times New Roman" pitchFamily="18" charset="0"/>
              <a:cs typeface="Times New Roman" pitchFamily="18" charset="0"/>
            </a:endParaRPr>
          </a:p>
          <a:p>
            <a:pPr marL="305435" indent="-305435"/>
            <a:r>
              <a:rPr lang="en-IN" sz="1400" b="1" u="sng" dirty="0">
                <a:latin typeface="Times New Roman" pitchFamily="18" charset="0"/>
                <a:ea typeface="+mn-lt"/>
                <a:cs typeface="Times New Roman" pitchFamily="18" charset="0"/>
              </a:rPr>
              <a:t>Training Process:</a:t>
            </a:r>
            <a:endParaRPr lang="en-IN" sz="1400" u="sng" dirty="0">
              <a:latin typeface="Times New Roman" pitchFamily="18" charset="0"/>
              <a:cs typeface="Times New Roman" pitchFamily="18" charset="0"/>
            </a:endParaRPr>
          </a:p>
          <a:p>
            <a:pPr marL="629920" lvl="1" indent="-305435"/>
            <a:r>
              <a:rPr lang="en-IN" dirty="0">
                <a:latin typeface="Times New Roman" pitchFamily="18" charset="0"/>
                <a:ea typeface="+mn-lt"/>
                <a:cs typeface="Times New Roman" pitchFamily="18" charset="0"/>
              </a:rPr>
              <a:t>Explain how the algorithm is trained using historical data. Highlight any specific considerations or techniques employed, such as cross-validation or hyperparameter tuning.</a:t>
            </a:r>
            <a:endParaRPr lang="en-IN" dirty="0">
              <a:latin typeface="Times New Roman" pitchFamily="18" charset="0"/>
              <a:cs typeface="Times New Roman" pitchFamily="18" charset="0"/>
            </a:endParaRPr>
          </a:p>
          <a:p>
            <a:pPr marL="305435" indent="-305435"/>
            <a:r>
              <a:rPr lang="en-IN" sz="1400" b="1" u="sng" dirty="0">
                <a:latin typeface="Times New Roman" pitchFamily="18" charset="0"/>
                <a:ea typeface="+mn-lt"/>
                <a:cs typeface="Times New Roman" pitchFamily="18" charset="0"/>
              </a:rPr>
              <a:t>Prediction Process:</a:t>
            </a:r>
            <a:endParaRPr lang="en-IN" sz="1400" u="sng" dirty="0">
              <a:latin typeface="Times New Roman" pitchFamily="18" charset="0"/>
              <a:cs typeface="Times New Roman" pitchFamily="18" charset="0"/>
            </a:endParaRPr>
          </a:p>
          <a:p>
            <a:pPr marL="629920" lvl="1" indent="-305435"/>
            <a:r>
              <a:rPr lang="en-IN" dirty="0">
                <a:latin typeface="Times New Roman" pitchFamily="18" charset="0"/>
                <a:ea typeface="+mn-lt"/>
                <a:cs typeface="Times New Roman" pitchFamily="18" charset="0"/>
              </a:rPr>
              <a:t>Detail how the trained algorithm makes predictions for future bike counts. Discuss any real-time data inputs considered during the prediction phase.</a:t>
            </a:r>
            <a:endParaRPr lang="en-IN" dirty="0">
              <a:latin typeface="Times New Roman" pitchFamily="18" charset="0"/>
              <a:cs typeface="Times New Roman" pitchFamily="18" charset="0"/>
            </a:endParaRPr>
          </a:p>
          <a:p>
            <a:pPr marL="305435" indent="-305435"/>
            <a:endParaRPr lang="en-IN" dirty="0"/>
          </a:p>
          <a:p>
            <a:endParaRPr lang="en-IN" dirty="0"/>
          </a:p>
        </p:txBody>
      </p:sp>
    </p:spTree>
    <p:extLst>
      <p:ext uri="{BB962C8B-B14F-4D97-AF65-F5344CB8AC3E}">
        <p14:creationId xmlns="" xmlns:p14="http://schemas.microsoft.com/office/powerpoint/2010/main" val="1290630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9F8FCE-D54D-4A28-843C-13936001A304}"/>
              </a:ext>
            </a:extLst>
          </p:cNvPr>
          <p:cNvSpPr>
            <a:spLocks noGrp="1"/>
          </p:cNvSpPr>
          <p:nvPr>
            <p:ph type="title"/>
          </p:nvPr>
        </p:nvSpPr>
        <p:spPr/>
        <p:txBody>
          <a:bodyPr/>
          <a:lstStyle/>
          <a:p>
            <a:r>
              <a:rPr lang="en-US" sz="4000" b="1" dirty="0">
                <a:solidFill>
                  <a:schemeClr val="accent1"/>
                </a:solidFill>
                <a:latin typeface="Times New Roman" pitchFamily="18" charset="0"/>
                <a:ea typeface="+mj-lt"/>
                <a:cs typeface="Times New Roman" pitchFamily="18" charset="0"/>
              </a:rPr>
              <a:t>Result</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AB28B7B0-861D-4BDD-B4D3-B16AC74F4602}"/>
              </a:ext>
            </a:extLst>
          </p:cNvPr>
          <p:cNvSpPr>
            <a:spLocks noGrp="1"/>
          </p:cNvSpPr>
          <p:nvPr>
            <p:ph sz="quarter" idx="1"/>
          </p:nvPr>
        </p:nvSpPr>
        <p:spPr/>
        <p:txBody>
          <a:bodyPr/>
          <a:lstStyle/>
          <a:p>
            <a:r>
              <a:rPr lang="en-IN" dirty="0">
                <a:latin typeface="Times New Roman" pitchFamily="18" charset="0"/>
                <a:ea typeface="+mn-lt"/>
                <a:cs typeface="Times New Roman" pitchFamily="18" charset="0"/>
              </a:rPr>
              <a:t>Present the results of the machine learning model in terms of its accuracy and effectiveness in predicting bike counts. Include visualizations and comparisons between predicted and actual counts to highlight the model's performance.</a:t>
            </a: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2364283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2BF3A3-3660-4FD8-BDAE-00FCC5A2B77C}"/>
              </a:ext>
            </a:extLst>
          </p:cNvPr>
          <p:cNvSpPr>
            <a:spLocks noGrp="1"/>
          </p:cNvSpPr>
          <p:nvPr>
            <p:ph type="title"/>
          </p:nvPr>
        </p:nvSpPr>
        <p:spPr/>
        <p:txBody>
          <a:bodyPr/>
          <a:lstStyle/>
          <a:p>
            <a:r>
              <a:rPr lang="en-US" sz="4000" b="1" dirty="0">
                <a:solidFill>
                  <a:schemeClr val="accent1"/>
                </a:solidFill>
                <a:latin typeface="Times New Roman" pitchFamily="18" charset="0"/>
                <a:ea typeface="+mj-lt"/>
                <a:cs typeface="Times New Roman" pitchFamily="18" charset="0"/>
              </a:rPr>
              <a:t>Conclusion</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A4DA7CB1-27E7-4C4D-8686-0E496F9586BF}"/>
              </a:ext>
            </a:extLst>
          </p:cNvPr>
          <p:cNvSpPr>
            <a:spLocks noGrp="1"/>
          </p:cNvSpPr>
          <p:nvPr>
            <p:ph sz="quarter" idx="1"/>
          </p:nvPr>
        </p:nvSpPr>
        <p:spPr/>
        <p:txBody>
          <a:bodyPr/>
          <a:lstStyle/>
          <a:p>
            <a:r>
              <a:rPr lang="en-IN" dirty="0">
                <a:latin typeface="Times New Roman" pitchFamily="18" charset="0"/>
                <a:ea typeface="+mn-lt"/>
                <a:cs typeface="Times New Roman" pitchFamily="18"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dirty="0">
              <a:latin typeface="Times New Roman" pitchFamily="18" charset="0"/>
              <a:cs typeface="Times New Roman" pitchFamily="18" charset="0"/>
            </a:endParaRPr>
          </a:p>
          <a:p>
            <a:endParaRPr lang="en-IN" dirty="0"/>
          </a:p>
        </p:txBody>
      </p:sp>
    </p:spTree>
    <p:extLst>
      <p:ext uri="{BB962C8B-B14F-4D97-AF65-F5344CB8AC3E}">
        <p14:creationId xmlns="" xmlns:p14="http://schemas.microsoft.com/office/powerpoint/2010/main" val="5529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C3B8C5-2E61-4890-A016-A784C1C46667}"/>
              </a:ext>
            </a:extLst>
          </p:cNvPr>
          <p:cNvSpPr>
            <a:spLocks noGrp="1"/>
          </p:cNvSpPr>
          <p:nvPr>
            <p:ph type="title"/>
          </p:nvPr>
        </p:nvSpPr>
        <p:spPr/>
        <p:txBody>
          <a:bodyPr>
            <a:normAutofit fontScale="90000"/>
          </a:bodyPr>
          <a:lstStyle/>
          <a:p>
            <a:r>
              <a:rPr lang="en-US" sz="4000" b="1" dirty="0">
                <a:solidFill>
                  <a:schemeClr val="accent1"/>
                </a:solidFill>
                <a:latin typeface="Times New Roman" pitchFamily="18" charset="0"/>
                <a:cs typeface="Times New Roman" pitchFamily="18" charset="0"/>
              </a:rPr>
              <a:t>Future scope</a:t>
            </a:r>
            <a:br>
              <a:rPr lang="en-US" sz="4000" b="1" dirty="0">
                <a:solidFill>
                  <a:schemeClr val="accent1"/>
                </a:solidFill>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CEF12FB4-D246-43A5-8E84-EDBF074B59BF}"/>
              </a:ext>
            </a:extLst>
          </p:cNvPr>
          <p:cNvSpPr>
            <a:spLocks noGrp="1"/>
          </p:cNvSpPr>
          <p:nvPr>
            <p:ph sz="quarter" idx="1"/>
          </p:nvPr>
        </p:nvSpPr>
        <p:spPr/>
        <p:txBody>
          <a:bodyPr/>
          <a:lstStyle/>
          <a:p>
            <a:pPr marL="0" indent="0">
              <a:buNone/>
            </a:pPr>
            <a:endParaRPr lang="en-US" b="1" dirty="0"/>
          </a:p>
          <a:p>
            <a:pPr marL="305435" indent="-305435"/>
            <a:r>
              <a:rPr lang="en-US" dirty="0">
                <a:latin typeface="Times New Roman" pitchFamily="18" charset="0"/>
                <a:ea typeface="+mn-lt"/>
                <a:cs typeface="Times New Roman" pitchFamily="18"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dirty="0">
              <a:latin typeface="Times New Roman" pitchFamily="18" charset="0"/>
              <a:cs typeface="Times New Roman" pitchFamily="18" charset="0"/>
            </a:endParaRPr>
          </a:p>
          <a:p>
            <a:pPr marL="305435" indent="-305435"/>
            <a:endParaRPr lang="en-US" dirty="0"/>
          </a:p>
          <a:p>
            <a:endParaRPr lang="en-IN" dirty="0"/>
          </a:p>
        </p:txBody>
      </p:sp>
    </p:spTree>
    <p:extLst>
      <p:ext uri="{BB962C8B-B14F-4D97-AF65-F5344CB8AC3E}">
        <p14:creationId xmlns="" xmlns:p14="http://schemas.microsoft.com/office/powerpoint/2010/main" val="11988844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30</TotalTime>
  <Words>742</Words>
  <Application>Microsoft Office PowerPoint</Application>
  <PresentationFormat>Custom</PresentationFormat>
  <Paragraphs>60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Oriel</vt:lpstr>
      <vt:lpstr>                          KEYLOGGER</vt:lpstr>
      <vt:lpstr>OUTLINE</vt:lpstr>
      <vt:lpstr>Problem Statement</vt:lpstr>
      <vt:lpstr>Proposed Solution</vt:lpstr>
      <vt:lpstr>System  Approach</vt:lpstr>
      <vt:lpstr>Algorithm &amp; Deployment</vt:lpstr>
      <vt:lpstr>Result</vt:lpstr>
      <vt:lpstr>Conclusion</vt:lpstr>
      <vt:lpstr>Future scope </vt:lpstr>
      <vt:lpstr>References</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suresh M</dc:creator>
  <cp:lastModifiedBy>Rajalakshmi</cp:lastModifiedBy>
  <cp:revision>7</cp:revision>
  <dcterms:created xsi:type="dcterms:W3CDTF">2024-04-02T15:24:09Z</dcterms:created>
  <dcterms:modified xsi:type="dcterms:W3CDTF">2024-04-11T06:31:21Z</dcterms:modified>
</cp:coreProperties>
</file>