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EDB-D7B6-4B8F-AFF2-29224FC1A8C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B086-8055-44AA-9232-B50E25BF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7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EDB-D7B6-4B8F-AFF2-29224FC1A8C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B086-8055-44AA-9232-B50E25BF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1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EDB-D7B6-4B8F-AFF2-29224FC1A8C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B086-8055-44AA-9232-B50E25BF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EDB-D7B6-4B8F-AFF2-29224FC1A8C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B086-8055-44AA-9232-B50E25BF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1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EDB-D7B6-4B8F-AFF2-29224FC1A8C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B086-8055-44AA-9232-B50E25BF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7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EDB-D7B6-4B8F-AFF2-29224FC1A8C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B086-8055-44AA-9232-B50E25BF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5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EDB-D7B6-4B8F-AFF2-29224FC1A8C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B086-8055-44AA-9232-B50E25BF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4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EDB-D7B6-4B8F-AFF2-29224FC1A8C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B086-8055-44AA-9232-B50E25BF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5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EDB-D7B6-4B8F-AFF2-29224FC1A8C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B086-8055-44AA-9232-B50E25BF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4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EDB-D7B6-4B8F-AFF2-29224FC1A8C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B086-8055-44AA-9232-B50E25BF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6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0EDB-D7B6-4B8F-AFF2-29224FC1A8C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B086-8055-44AA-9232-B50E25BF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1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00EDB-D7B6-4B8F-AFF2-29224FC1A8C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B086-8055-44AA-9232-B50E25BF4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4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Исследование </a:t>
            </a:r>
            <a:r>
              <a:rPr lang="ru-RU" sz="4000" dirty="0"/>
              <a:t>возможностей искусственных нейронных сетей для моделирования работы телекоммуникационного </a:t>
            </a:r>
            <a:r>
              <a:rPr lang="ru-RU" sz="4000" dirty="0" smtClean="0"/>
              <a:t>усилителя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6673" y="4932075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Студент: Лихотин М.А.</a:t>
            </a:r>
            <a:br>
              <a:rPr lang="ru-RU" dirty="0" smtClean="0"/>
            </a:br>
            <a:r>
              <a:rPr lang="ru-RU" dirty="0" smtClean="0"/>
              <a:t>Научный руководитель: Подвальный С.Л.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9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Исследование обучения модели на различных алгоримтах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68074"/>
              </p:ext>
            </p:extLst>
          </p:nvPr>
        </p:nvGraphicFramePr>
        <p:xfrm>
          <a:off x="1610592" y="1783871"/>
          <a:ext cx="8656462" cy="42948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4034"/>
                <a:gridCol w="1993238"/>
                <a:gridCol w="2334595"/>
                <a:gridCol w="2334595"/>
              </a:tblGrid>
              <a:tr h="817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Алгоритм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обучения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Перемешивание данных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Относительная ошибка, дБ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Среднеквадратическая ошибка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6388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sgdm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Никогда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-22.9557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0.00507728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6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Каждую эпоху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-22.9898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0.00503761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6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Перед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обучением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-23.0401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0.00497953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6388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adam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Никогда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-22.8321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0.00522391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6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Каждую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эпоху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-22.9389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0.00509696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6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Перед обучением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-22.8312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0.005225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6388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rmsprop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Никогда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-22.6143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0.00549251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6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Каждую эпоху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-22.5745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0.0055431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86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Перед обучением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-22.8041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0.00525767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08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Применение адаптивной резонансной теории </a:t>
            </a:r>
            <a:endParaRPr lang="en-US" dirty="0"/>
          </a:p>
        </p:txBody>
      </p:sp>
      <p:pic>
        <p:nvPicPr>
          <p:cNvPr id="4" name="Рисунок 4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690688"/>
            <a:ext cx="8493760" cy="4478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985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Анализ обучения по спектру сигнала</a:t>
            </a:r>
            <a:endParaRPr lang="en-US" dirty="0"/>
          </a:p>
        </p:txBody>
      </p:sp>
      <p:pic>
        <p:nvPicPr>
          <p:cNvPr id="4" name="Рисунок 3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658" y="1690688"/>
            <a:ext cx="8002683" cy="41715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750876" y="5780811"/>
            <a:ext cx="4926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Пример входной и выходной пачки данных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442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обучения по спектру сигнала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815902"/>
              </p:ext>
            </p:extLst>
          </p:nvPr>
        </p:nvGraphicFramePr>
        <p:xfrm>
          <a:off x="1955800" y="1573977"/>
          <a:ext cx="8280400" cy="45518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1310"/>
                <a:gridCol w="3344545"/>
                <a:gridCol w="334454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Алгоритм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обучения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Перемешивание данных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Относительная ошибка, дБ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sgdm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Никогда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-21.3379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Каждую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эпоху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-20.8667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Перед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обучением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-20.9133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adam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Никогда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-19.2077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Перед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обучением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-19.9591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9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Каждую эпоху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-16.7946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9405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rmsprop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Никогда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-13.097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9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Каждую эпоху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1.02794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9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Перед обучением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-13.0204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912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обучения по спектру сигнала</a:t>
            </a:r>
            <a:endParaRPr lang="en-US" dirty="0"/>
          </a:p>
        </p:txBody>
      </p:sp>
      <p:pic>
        <p:nvPicPr>
          <p:cNvPr id="4" name="Рисунок 3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10" y="1465205"/>
            <a:ext cx="8375996" cy="43225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254873" y="5787737"/>
            <a:ext cx="816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целевых и полученных данных от модели обученной по алгоритму </a:t>
            </a:r>
            <a:r>
              <a:rPr lang="en-US" dirty="0" err="1"/>
              <a:t>sgdm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9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работы параметрической идентификации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32429"/>
              </p:ext>
            </p:extLst>
          </p:nvPr>
        </p:nvGraphicFramePr>
        <p:xfrm>
          <a:off x="1756064" y="1797625"/>
          <a:ext cx="8115300" cy="3678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57650"/>
                <a:gridCol w="4057650"/>
              </a:tblGrid>
              <a:tr h="5254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Имя модели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Относительная ошибка</a:t>
                      </a:r>
                      <a:r>
                        <a:rPr lang="en-US" sz="2000">
                          <a:effectLst/>
                        </a:rPr>
                        <a:t>, </a:t>
                      </a:r>
                      <a:r>
                        <a:rPr lang="ru-RU" sz="2000">
                          <a:effectLst/>
                        </a:rPr>
                        <a:t>дБ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54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arx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-23.25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54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armax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-16.96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54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-21.24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54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bj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-11.41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54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state-space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-22.95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54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n4sid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-22.66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21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ИНС по своей природе не способны воспроизодить шумовую составляющую в системе. Отлично аппроксимируют, обобщают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Моделирование усилителя мощности по методу «чёрного ящика» на данный момент неоптимально использовать для достижения высокой точности работы модели.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Требуются </a:t>
            </a:r>
            <a:r>
              <a:rPr lang="ru-RU" smtClean="0"/>
              <a:t>дальнейшие исследования, учитывающие </a:t>
            </a:r>
            <a:r>
              <a:rPr lang="ru-RU" dirty="0"/>
              <a:t>промежуточные состояния системы или любую дополнительную информацию исследуемого процесса.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0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Требуется построить модель нейронной сети, которая могла бы служить точной копией работы усилителя мощности: достичь отклонения от эталонной последовательности до -40дБ.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отн=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18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Проблема исследования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Цифровые искажения в сигнале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Естветственные причина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Коммерческая причина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5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Предобработка исследуемых данных</a:t>
            </a:r>
            <a:endParaRPr lang="en-US" dirty="0"/>
          </a:p>
        </p:txBody>
      </p:sp>
      <p:pic>
        <p:nvPicPr>
          <p:cNvPr id="4" name="Рисунок 5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690688"/>
            <a:ext cx="4845050" cy="4453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5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690687"/>
            <a:ext cx="4700155" cy="44532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432622" y="1321356"/>
            <a:ext cx="248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Реальная часть сигнала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05223" y="1321354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Мнимая часть сигнала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6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Подбор архитектуры обучения для сети</a:t>
            </a:r>
            <a:endParaRPr lang="en-US" dirty="0"/>
          </a:p>
        </p:txBody>
      </p:sp>
      <p:pic>
        <p:nvPicPr>
          <p:cNvPr id="4" name="Рисунок 5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8" y="1690688"/>
            <a:ext cx="3617144" cy="3141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5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344" y="1662805"/>
            <a:ext cx="3499745" cy="3168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392" y="1690688"/>
            <a:ext cx="3393990" cy="32001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38200" y="4890884"/>
            <a:ext cx="33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 входа 100 эпох </a:t>
            </a:r>
            <a:r>
              <a:rPr lang="ru-RU" dirty="0"/>
              <a:t>2000 значений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86410" y="4947625"/>
            <a:ext cx="33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 входа 900 эпох </a:t>
            </a:r>
            <a:r>
              <a:rPr lang="ru-RU" dirty="0"/>
              <a:t>2000 значений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01006" y="4942559"/>
            <a:ext cx="28731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 импульса, </a:t>
            </a:r>
            <a:r>
              <a:rPr lang="ru-RU" dirty="0"/>
              <a:t>8 </a:t>
            </a:r>
            <a:r>
              <a:rPr lang="ru-RU" dirty="0" smtClean="0"/>
              <a:t>входов, </a:t>
            </a:r>
          </a:p>
          <a:p>
            <a:pPr algn="ctr"/>
            <a:r>
              <a:rPr lang="ru-RU" dirty="0" smtClean="0"/>
              <a:t>300 эпох, 4000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9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обучения с моментом импульса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999516"/>
              </p:ext>
            </p:extLst>
          </p:nvPr>
        </p:nvGraphicFramePr>
        <p:xfrm>
          <a:off x="470159" y="1540727"/>
          <a:ext cx="10883642" cy="45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0650"/>
                <a:gridCol w="2720650"/>
                <a:gridCol w="2720650"/>
                <a:gridCol w="272169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№ </a:t>
                      </a:r>
                      <a:r>
                        <a:rPr lang="en-US" sz="2000" dirty="0" err="1">
                          <a:effectLst/>
                        </a:rPr>
                        <a:t>шага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MSE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Относительная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ошибка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Momentum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0.00738937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-21.3153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0.00746312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-21.2722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0.00753519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-21.2305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0.00762182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-21.1808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0.00771244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-21.1295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0.00777981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-21.0917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0.00776012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-21.1027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0.00850008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-20.7072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0.016021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-17.9545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647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8" y="1839191"/>
            <a:ext cx="6182591" cy="3026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4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409" y="1911927"/>
            <a:ext cx="5195455" cy="295407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793182" y="4866005"/>
            <a:ext cx="28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Коэффициент импульса 0,9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72825" y="4897867"/>
            <a:ext cx="28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Коэффициент импульса 0,2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4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Анализ обучения составляющим сигнала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11135"/>
              </p:ext>
            </p:extLst>
          </p:nvPr>
        </p:nvGraphicFramePr>
        <p:xfrm>
          <a:off x="838201" y="1436817"/>
          <a:ext cx="5105400" cy="5327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2985"/>
                <a:gridCol w="888483"/>
                <a:gridCol w="888483"/>
                <a:gridCol w="888483"/>
                <a:gridCol w="888483"/>
                <a:gridCol w="888483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Без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классификации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С классификацией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Целевая частота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Полученная частота от модели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Большие значения амплитуд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Малые значения амплитуд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Целевая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Полученная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Целевая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Полученная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382879"/>
              </p:ext>
            </p:extLst>
          </p:nvPr>
        </p:nvGraphicFramePr>
        <p:xfrm>
          <a:off x="5952490" y="1436817"/>
          <a:ext cx="5820411" cy="3520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5836"/>
                <a:gridCol w="1012915"/>
                <a:gridCol w="1012915"/>
                <a:gridCol w="1012915"/>
                <a:gridCol w="1012915"/>
                <a:gridCol w="1012915"/>
              </a:tblGrid>
              <a:tr h="269047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Без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классификации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С классификацией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Целевая частота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Полученная частота от модели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Большие значения амплитуд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Малые значения амплитуд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Целевая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Полученная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Целевая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Полученная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63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данных с низким значением амплитуды сигнала</a:t>
            </a:r>
            <a:endParaRPr lang="en-US" dirty="0"/>
          </a:p>
        </p:txBody>
      </p:sp>
      <p:pic>
        <p:nvPicPr>
          <p:cNvPr id="4" name="Рисунок 4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91" y="2118302"/>
            <a:ext cx="8154987" cy="3430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1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529</Words>
  <Application>Microsoft Office PowerPoint</Application>
  <PresentationFormat>Widescreen</PresentationFormat>
  <Paragraphs>270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Исследование возможностей искусственных нейронных сетей для моделирования работы телекоммуникационного усилителя</vt:lpstr>
      <vt:lpstr>Постановка задачи</vt:lpstr>
      <vt:lpstr>Проблема исследования</vt:lpstr>
      <vt:lpstr>Предобработка исследуемых данных</vt:lpstr>
      <vt:lpstr>Подбор архитектуры обучения для сети</vt:lpstr>
      <vt:lpstr>Пример обучения с моментом импульса</vt:lpstr>
      <vt:lpstr>PowerPoint Presentation</vt:lpstr>
      <vt:lpstr>Анализ обучения составляющим сигнала</vt:lpstr>
      <vt:lpstr>Пример данных с низким значением амплитуды сигнала</vt:lpstr>
      <vt:lpstr>Исследование обучения модели на различных алгоримтах</vt:lpstr>
      <vt:lpstr>Применение адаптивной резонансной теории </vt:lpstr>
      <vt:lpstr>Анализ обучения по спектру сигнала</vt:lpstr>
      <vt:lpstr>Анализ обучения по спектру сигнала</vt:lpstr>
      <vt:lpstr>Анализ обучения по спектру сигнала</vt:lpstr>
      <vt:lpstr>Пример работы параметрической идентификации</vt:lpstr>
      <vt:lpstr>Выводы</vt:lpstr>
    </vt:vector>
  </TitlesOfParts>
  <Company>NETCRACKER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возможностей искусственных нейронных сетей для моделирования работы телекоммуникационного усилителя</dc:title>
  <dc:creator>Maksim Likhotin</dc:creator>
  <cp:lastModifiedBy>Maksim Likhotin</cp:lastModifiedBy>
  <cp:revision>7</cp:revision>
  <dcterms:created xsi:type="dcterms:W3CDTF">2019-07-02T01:30:18Z</dcterms:created>
  <dcterms:modified xsi:type="dcterms:W3CDTF">2019-07-02T02:22:32Z</dcterms:modified>
</cp:coreProperties>
</file>