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1" r:id="rId4"/>
    <p:sldId id="270" r:id="rId5"/>
    <p:sldId id="263" r:id="rId6"/>
    <p:sldId id="264" r:id="rId7"/>
    <p:sldId id="266" r:id="rId8"/>
    <p:sldId id="261" r:id="rId9"/>
    <p:sldId id="262" r:id="rId10"/>
    <p:sldId id="260" r:id="rId11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6" userDrawn="1">
          <p15:clr>
            <a:srgbClr val="A4A3A4"/>
          </p15:clr>
        </p15:guide>
        <p15:guide id="2" pos="10456" userDrawn="1">
          <p15:clr>
            <a:srgbClr val="A4A3A4"/>
          </p15:clr>
        </p15:guide>
        <p15:guide id="3" orient="horz" pos="325" userDrawn="1">
          <p15:clr>
            <a:srgbClr val="A4A3A4"/>
          </p15:clr>
        </p15:guide>
        <p15:guide id="4" orient="horz" pos="57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C3E"/>
    <a:srgbClr val="FABA26"/>
    <a:srgbClr val="FDE44D"/>
    <a:srgbClr val="967017"/>
    <a:srgbClr val="FF7979"/>
    <a:srgbClr val="DA3C38"/>
    <a:srgbClr val="913D37"/>
    <a:srgbClr val="F67B3C"/>
    <a:srgbClr val="F89C37"/>
    <a:srgbClr val="E7E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>
        <p:scale>
          <a:sx n="70" d="100"/>
          <a:sy n="70" d="100"/>
        </p:scale>
        <p:origin x="156" y="630"/>
      </p:cViewPr>
      <p:guideLst>
        <p:guide pos="296"/>
        <p:guide pos="10456"/>
        <p:guide orient="horz" pos="325"/>
        <p:guide orient="horz" pos="5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1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8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D2B0-2FAF-4D1F-B78F-E11520C1E2F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C29DA-B3DB-4C11-9B4D-9A2EAFA81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3.png"/><Relationship Id="rId1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18.png"/><Relationship Id="rId2" Type="http://schemas.openxmlformats.org/officeDocument/2006/relationships/image" Target="../media/image17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799" y="553100"/>
            <a:ext cx="1566677" cy="59728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026799" y="4166467"/>
            <a:ext cx="4652367" cy="1106563"/>
            <a:chOff x="574928" y="2745438"/>
            <a:chExt cx="4430826" cy="1053870"/>
          </a:xfrm>
        </p:grpSpPr>
        <p:sp>
          <p:nvSpPr>
            <p:cNvPr id="13" name="TextBox 12"/>
            <p:cNvSpPr txBox="1"/>
            <p:nvPr/>
          </p:nvSpPr>
          <p:spPr>
            <a:xfrm>
              <a:off x="817989" y="2745438"/>
              <a:ext cx="2836985" cy="6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6" b="1" dirty="0"/>
                <a:t>MECHA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928" y="3446219"/>
              <a:ext cx="4430826" cy="353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9" dirty="0"/>
                <a:t>Manufacturing </a:t>
              </a:r>
              <a:r>
                <a:rPr lang="en-US" sz="1809" dirty="0">
                  <a:solidFill>
                    <a:srgbClr val="FF0000"/>
                  </a:solidFill>
                </a:rPr>
                <a:t>E-</a:t>
              </a:r>
              <a:r>
                <a:rPr lang="en-US" sz="1809" dirty="0" err="1">
                  <a:solidFill>
                    <a:srgbClr val="FF0000"/>
                  </a:solidFill>
                </a:rPr>
                <a:t>Checksheet</a:t>
              </a:r>
              <a:r>
                <a:rPr lang="en-US" sz="1809" dirty="0"/>
                <a:t> Application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1949" y="3446218"/>
              <a:ext cx="36934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995" y="0"/>
            <a:ext cx="4771665" cy="111367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1690" y="7804490"/>
            <a:ext cx="185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Anang</a:t>
            </a:r>
            <a:r>
              <a:rPr lang="en-US" dirty="0"/>
              <a:t> </a:t>
            </a:r>
            <a:r>
              <a:rPr lang="en-US" dirty="0" err="1"/>
              <a:t>Ma’ruf</a:t>
            </a:r>
            <a:endParaRPr lang="en-US" dirty="0"/>
          </a:p>
          <a:p>
            <a:r>
              <a:rPr lang="en-US" dirty="0" err="1"/>
              <a:t>Bani</a:t>
            </a:r>
            <a:r>
              <a:rPr lang="en-US" dirty="0"/>
              <a:t> Salam</a:t>
            </a:r>
          </a:p>
        </p:txBody>
      </p:sp>
    </p:spTree>
    <p:extLst>
      <p:ext uri="{BB962C8B-B14F-4D97-AF65-F5344CB8AC3E}">
        <p14:creationId xmlns:p14="http://schemas.microsoft.com/office/powerpoint/2010/main" val="33217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5365" y="8820406"/>
            <a:ext cx="13973909" cy="684180"/>
            <a:chOff x="158438" y="8637953"/>
            <a:chExt cx="11346797" cy="56673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7" name="図 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9" name="TextBox 19"/>
              <p:cNvSpPr txBox="1"/>
              <p:nvPr/>
            </p:nvSpPr>
            <p:spPr>
              <a:xfrm>
                <a:off x="754902" y="8657058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0" name="TextBox 20"/>
              <p:cNvSpPr txBox="1"/>
              <p:nvPr/>
            </p:nvSpPr>
            <p:spPr>
              <a:xfrm>
                <a:off x="754902" y="8789222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1" name="TextBox 21"/>
              <p:cNvSpPr txBox="1"/>
              <p:nvPr/>
            </p:nvSpPr>
            <p:spPr>
              <a:xfrm>
                <a:off x="754900" y="8977721"/>
                <a:ext cx="4601349" cy="18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sp>
        <p:nvSpPr>
          <p:cNvPr id="74" name="Parallelogram 73"/>
          <p:cNvSpPr/>
          <p:nvPr/>
        </p:nvSpPr>
        <p:spPr>
          <a:xfrm>
            <a:off x="10535743" y="1598363"/>
            <a:ext cx="1387887" cy="485843"/>
          </a:xfrm>
          <a:prstGeom prst="parallelogram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Main page</a:t>
            </a:r>
          </a:p>
        </p:txBody>
      </p:sp>
      <p:sp>
        <p:nvSpPr>
          <p:cNvPr id="75" name="Diamond 74"/>
          <p:cNvSpPr/>
          <p:nvPr/>
        </p:nvSpPr>
        <p:spPr>
          <a:xfrm>
            <a:off x="10535743" y="2745125"/>
            <a:ext cx="1387887" cy="928088"/>
          </a:xfrm>
          <a:prstGeom prst="diamond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834310" y="3071637"/>
            <a:ext cx="81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Line </a:t>
            </a:r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856096" y="2236180"/>
            <a:ext cx="1205621" cy="665467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Daftarkan</a:t>
            </a:r>
            <a:r>
              <a:rPr lang="en-US" sz="1200" dirty="0">
                <a:solidFill>
                  <a:schemeClr val="bg1"/>
                </a:solidFill>
              </a:rPr>
              <a:t> Line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544731" y="3601688"/>
            <a:ext cx="1041517" cy="679686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Update  page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856095" y="3609914"/>
            <a:ext cx="1205621" cy="663233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View page</a:t>
            </a:r>
          </a:p>
        </p:txBody>
      </p:sp>
      <p:sp>
        <p:nvSpPr>
          <p:cNvPr id="90" name="Diamond 89"/>
          <p:cNvSpPr/>
          <p:nvPr/>
        </p:nvSpPr>
        <p:spPr>
          <a:xfrm>
            <a:off x="11211104" y="4718185"/>
            <a:ext cx="1708771" cy="1080673"/>
          </a:xfrm>
          <a:prstGeom prst="diamond">
            <a:avLst/>
          </a:prstGeom>
          <a:solidFill>
            <a:srgbClr val="63CFF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493855" y="5056376"/>
            <a:ext cx="12409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Part number </a:t>
            </a:r>
            <a:r>
              <a:rPr lang="en-US" sz="1400" dirty="0" err="1">
                <a:solidFill>
                  <a:schemeClr val="bg1"/>
                </a:solidFill>
              </a:rPr>
              <a:t>ada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031071" y="4384601"/>
            <a:ext cx="1153028" cy="561035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Tambahkan</a:t>
            </a:r>
            <a:r>
              <a:rPr lang="en-US" sz="1400" dirty="0">
                <a:solidFill>
                  <a:schemeClr val="bg1"/>
                </a:solidFill>
              </a:rPr>
              <a:t> part number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1463665" y="6187172"/>
            <a:ext cx="1220980" cy="799632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Input lot number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463665" y="7265160"/>
            <a:ext cx="1220980" cy="703487"/>
          </a:xfrm>
          <a:prstGeom prst="rect">
            <a:avLst/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Success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0748480" y="970175"/>
            <a:ext cx="981957" cy="352907"/>
          </a:xfrm>
          <a:prstGeom prst="roundRect">
            <a:avLst>
              <a:gd name="adj" fmla="val 50000"/>
            </a:avLst>
          </a:prstGeom>
          <a:solidFill>
            <a:srgbClr val="7DDD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Login</a:t>
            </a:r>
          </a:p>
        </p:txBody>
      </p:sp>
      <p:cxnSp>
        <p:nvCxnSpPr>
          <p:cNvPr id="98" name="Straight Arrow Connector 97"/>
          <p:cNvCxnSpPr>
            <a:stCxn id="96" idx="2"/>
            <a:endCxn id="74" idx="0"/>
          </p:cNvCxnSpPr>
          <p:nvPr/>
        </p:nvCxnSpPr>
        <p:spPr>
          <a:xfrm flipH="1">
            <a:off x="11229686" y="1323082"/>
            <a:ext cx="9772" cy="27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5" idx="2"/>
            <a:endCxn id="78" idx="1"/>
          </p:cNvCxnSpPr>
          <p:nvPr/>
        </p:nvCxnSpPr>
        <p:spPr>
          <a:xfrm rot="16200000" flipH="1">
            <a:off x="11253049" y="3649850"/>
            <a:ext cx="268318" cy="315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75" idx="1"/>
            <a:endCxn id="77" idx="2"/>
          </p:cNvCxnSpPr>
          <p:nvPr/>
        </p:nvCxnSpPr>
        <p:spPr>
          <a:xfrm rot="10800000">
            <a:off x="9458906" y="2901648"/>
            <a:ext cx="1076836" cy="307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77" idx="0"/>
            <a:endCxn id="74" idx="5"/>
          </p:cNvCxnSpPr>
          <p:nvPr/>
        </p:nvCxnSpPr>
        <p:spPr>
          <a:xfrm rot="5400000" flipH="1" flipV="1">
            <a:off x="9830243" y="1469949"/>
            <a:ext cx="394895" cy="1137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0" idx="3"/>
            <a:endCxn id="92" idx="2"/>
          </p:cNvCxnSpPr>
          <p:nvPr/>
        </p:nvCxnSpPr>
        <p:spPr>
          <a:xfrm flipV="1">
            <a:off x="12919875" y="4945635"/>
            <a:ext cx="687711" cy="312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2" idx="0"/>
            <a:endCxn id="78" idx="3"/>
          </p:cNvCxnSpPr>
          <p:nvPr/>
        </p:nvCxnSpPr>
        <p:spPr>
          <a:xfrm rot="16200000" flipV="1">
            <a:off x="12875383" y="3652397"/>
            <a:ext cx="443069" cy="1021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8" idx="2"/>
            <a:endCxn id="90" idx="0"/>
          </p:cNvCxnSpPr>
          <p:nvPr/>
        </p:nvCxnSpPr>
        <p:spPr>
          <a:xfrm>
            <a:off x="12065489" y="4281374"/>
            <a:ext cx="0" cy="4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2"/>
            <a:endCxn id="93" idx="0"/>
          </p:cNvCxnSpPr>
          <p:nvPr/>
        </p:nvCxnSpPr>
        <p:spPr>
          <a:xfrm>
            <a:off x="12065489" y="5798858"/>
            <a:ext cx="8666" cy="38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3" idx="2"/>
            <a:endCxn id="94" idx="0"/>
          </p:cNvCxnSpPr>
          <p:nvPr/>
        </p:nvCxnSpPr>
        <p:spPr>
          <a:xfrm>
            <a:off x="12074155" y="6986805"/>
            <a:ext cx="0" cy="27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4"/>
            <a:endCxn id="75" idx="0"/>
          </p:cNvCxnSpPr>
          <p:nvPr/>
        </p:nvCxnSpPr>
        <p:spPr>
          <a:xfrm>
            <a:off x="11229686" y="2084205"/>
            <a:ext cx="0" cy="66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4" idx="3"/>
            <a:endCxn id="78" idx="0"/>
          </p:cNvCxnSpPr>
          <p:nvPr/>
        </p:nvCxnSpPr>
        <p:spPr>
          <a:xfrm flipH="1" flipV="1">
            <a:off x="12065489" y="3601689"/>
            <a:ext cx="619156" cy="4015215"/>
          </a:xfrm>
          <a:prstGeom prst="bentConnector4">
            <a:avLst>
              <a:gd name="adj1" fmla="val -279947"/>
              <a:gd name="adj2" fmla="val 110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732920" y="5801782"/>
            <a:ext cx="381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839600" y="5032946"/>
            <a:ext cx="381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108020" y="2944295"/>
            <a:ext cx="381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884737" y="3715150"/>
            <a:ext cx="381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8883414" y="822219"/>
            <a:ext cx="1363178" cy="460887"/>
            <a:chOff x="315874" y="602896"/>
            <a:chExt cx="1363178" cy="460887"/>
          </a:xfrm>
        </p:grpSpPr>
        <p:sp>
          <p:nvSpPr>
            <p:cNvPr id="131" name="Rounded Rectangle 130"/>
            <p:cNvSpPr/>
            <p:nvPr/>
          </p:nvSpPr>
          <p:spPr>
            <a:xfrm>
              <a:off x="315874" y="660022"/>
              <a:ext cx="1308537" cy="4037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70515" y="602896"/>
              <a:ext cx="1308537" cy="4037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Flow System</a:t>
              </a:r>
            </a:p>
          </p:txBody>
        </p:sp>
      </p:grpSp>
      <p:cxnSp>
        <p:nvCxnSpPr>
          <p:cNvPr id="133" name="Elbow Connector 132"/>
          <p:cNvCxnSpPr>
            <a:stCxn id="75" idx="2"/>
            <a:endCxn id="79" idx="3"/>
          </p:cNvCxnSpPr>
          <p:nvPr/>
        </p:nvCxnSpPr>
        <p:spPr>
          <a:xfrm rot="5400000">
            <a:off x="10511544" y="3223387"/>
            <a:ext cx="268317" cy="1167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4881200" y="1849998"/>
            <a:ext cx="1321629" cy="551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194" name="Parallelogram 193"/>
          <p:cNvSpPr/>
          <p:nvPr/>
        </p:nvSpPr>
        <p:spPr>
          <a:xfrm>
            <a:off x="3947307" y="5339299"/>
            <a:ext cx="971106" cy="63782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Sub Assy</a:t>
            </a:r>
          </a:p>
        </p:txBody>
      </p:sp>
      <p:sp>
        <p:nvSpPr>
          <p:cNvPr id="195" name="Parallelogram 194"/>
          <p:cNvSpPr/>
          <p:nvPr/>
        </p:nvSpPr>
        <p:spPr>
          <a:xfrm>
            <a:off x="6042797" y="6662917"/>
            <a:ext cx="982588" cy="67230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Main Assy</a:t>
            </a:r>
          </a:p>
        </p:txBody>
      </p:sp>
      <p:sp>
        <p:nvSpPr>
          <p:cNvPr id="196" name="Parallelogram 195"/>
          <p:cNvSpPr/>
          <p:nvPr/>
        </p:nvSpPr>
        <p:spPr>
          <a:xfrm>
            <a:off x="4884529" y="2655025"/>
            <a:ext cx="1321627" cy="551637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Shutter</a:t>
            </a:r>
          </a:p>
        </p:txBody>
      </p:sp>
      <p:sp>
        <p:nvSpPr>
          <p:cNvPr id="197" name="Parallelogram 196"/>
          <p:cNvSpPr/>
          <p:nvPr/>
        </p:nvSpPr>
        <p:spPr>
          <a:xfrm>
            <a:off x="3948297" y="6601335"/>
            <a:ext cx="971106" cy="818836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Finish good store</a:t>
            </a:r>
          </a:p>
        </p:txBody>
      </p:sp>
      <p:cxnSp>
        <p:nvCxnSpPr>
          <p:cNvPr id="198" name="Straight Arrow Connector 197"/>
          <p:cNvCxnSpPr>
            <a:stCxn id="193" idx="2"/>
            <a:endCxn id="196" idx="0"/>
          </p:cNvCxnSpPr>
          <p:nvPr/>
        </p:nvCxnSpPr>
        <p:spPr>
          <a:xfrm>
            <a:off x="5542014" y="2401630"/>
            <a:ext cx="3328" cy="25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96" idx="3"/>
            <a:endCxn id="207" idx="0"/>
          </p:cNvCxnSpPr>
          <p:nvPr/>
        </p:nvCxnSpPr>
        <p:spPr>
          <a:xfrm rot="5400000">
            <a:off x="4371499" y="3262062"/>
            <a:ext cx="1229245" cy="1118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6" idx="3"/>
            <a:endCxn id="211" idx="0"/>
          </p:cNvCxnSpPr>
          <p:nvPr/>
        </p:nvCxnSpPr>
        <p:spPr>
          <a:xfrm rot="16200000" flipH="1">
            <a:off x="4940016" y="3811987"/>
            <a:ext cx="2199400" cy="988749"/>
          </a:xfrm>
          <a:prstGeom prst="bentConnector3">
            <a:avLst>
              <a:gd name="adj1" fmla="val 28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4" idx="3"/>
            <a:endCxn id="197" idx="0"/>
          </p:cNvCxnSpPr>
          <p:nvPr/>
        </p:nvCxnSpPr>
        <p:spPr>
          <a:xfrm>
            <a:off x="4432860" y="5977121"/>
            <a:ext cx="990" cy="62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985661" y="6630413"/>
            <a:ext cx="1112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Lot number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105872" y="3420856"/>
            <a:ext cx="1103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Lot number</a:t>
            </a:r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6121040" y="4549149"/>
            <a:ext cx="1112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Lot number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2499951" y="3784739"/>
            <a:ext cx="8152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BOP ambil material langsung dari Warehouse</a:t>
            </a:r>
          </a:p>
        </p:txBody>
      </p:sp>
      <p:sp>
        <p:nvSpPr>
          <p:cNvPr id="207" name="Parallelogram 206"/>
          <p:cNvSpPr/>
          <p:nvPr/>
        </p:nvSpPr>
        <p:spPr>
          <a:xfrm>
            <a:off x="3694260" y="4435907"/>
            <a:ext cx="1465274" cy="63935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 lot control</a:t>
            </a:r>
          </a:p>
        </p:txBody>
      </p:sp>
      <p:sp>
        <p:nvSpPr>
          <p:cNvPr id="208" name="Parallelogram 207"/>
          <p:cNvSpPr/>
          <p:nvPr/>
        </p:nvSpPr>
        <p:spPr>
          <a:xfrm>
            <a:off x="4938657" y="646461"/>
            <a:ext cx="1206712" cy="67230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Line Leader</a:t>
            </a:r>
          </a:p>
        </p:txBody>
      </p:sp>
      <p:cxnSp>
        <p:nvCxnSpPr>
          <p:cNvPr id="209" name="Straight Arrow Connector 208"/>
          <p:cNvCxnSpPr>
            <a:stCxn id="208" idx="3"/>
            <a:endCxn id="193" idx="0"/>
          </p:cNvCxnSpPr>
          <p:nvPr/>
        </p:nvCxnSpPr>
        <p:spPr>
          <a:xfrm>
            <a:off x="5542014" y="1318761"/>
            <a:ext cx="1" cy="53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7" idx="3"/>
            <a:endCxn id="194" idx="0"/>
          </p:cNvCxnSpPr>
          <p:nvPr/>
        </p:nvCxnSpPr>
        <p:spPr>
          <a:xfrm>
            <a:off x="4426898" y="5075265"/>
            <a:ext cx="5963" cy="26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Parallelogram 210"/>
          <p:cNvSpPr/>
          <p:nvPr/>
        </p:nvSpPr>
        <p:spPr>
          <a:xfrm>
            <a:off x="5801454" y="5406062"/>
            <a:ext cx="1465274" cy="63935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 lot control</a:t>
            </a:r>
          </a:p>
        </p:txBody>
      </p:sp>
      <p:cxnSp>
        <p:nvCxnSpPr>
          <p:cNvPr id="212" name="Straight Arrow Connector 211"/>
          <p:cNvCxnSpPr>
            <a:stCxn id="211" idx="3"/>
            <a:endCxn id="195" idx="0"/>
          </p:cNvCxnSpPr>
          <p:nvPr/>
        </p:nvCxnSpPr>
        <p:spPr>
          <a:xfrm>
            <a:off x="6534091" y="6045420"/>
            <a:ext cx="0" cy="61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5564519" y="1486079"/>
            <a:ext cx="1103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 material</a:t>
            </a:r>
          </a:p>
        </p:txBody>
      </p:sp>
      <p:cxnSp>
        <p:nvCxnSpPr>
          <p:cNvPr id="214" name="Elbow Connector 213"/>
          <p:cNvCxnSpPr>
            <a:stCxn id="193" idx="1"/>
            <a:endCxn id="194" idx="5"/>
          </p:cNvCxnSpPr>
          <p:nvPr/>
        </p:nvCxnSpPr>
        <p:spPr>
          <a:xfrm rot="10800000" flipV="1">
            <a:off x="3947307" y="2125814"/>
            <a:ext cx="933892" cy="3532396"/>
          </a:xfrm>
          <a:prstGeom prst="bentConnector3">
            <a:avLst>
              <a:gd name="adj1" fmla="val 14678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197" idx="2"/>
            <a:endCxn id="195" idx="5"/>
          </p:cNvCxnSpPr>
          <p:nvPr/>
        </p:nvCxnSpPr>
        <p:spPr>
          <a:xfrm flipV="1">
            <a:off x="4919403" y="6999067"/>
            <a:ext cx="1123394" cy="1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2476794" y="777596"/>
            <a:ext cx="1363178" cy="460887"/>
            <a:chOff x="315874" y="602896"/>
            <a:chExt cx="1363178" cy="460887"/>
          </a:xfrm>
        </p:grpSpPr>
        <p:sp>
          <p:nvSpPr>
            <p:cNvPr id="279" name="Rounded Rectangle 278"/>
            <p:cNvSpPr/>
            <p:nvPr/>
          </p:nvSpPr>
          <p:spPr>
            <a:xfrm>
              <a:off x="315874" y="660022"/>
              <a:ext cx="1308537" cy="4037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ounded Rectangle 279"/>
            <p:cNvSpPr/>
            <p:nvPr/>
          </p:nvSpPr>
          <p:spPr>
            <a:xfrm>
              <a:off x="370515" y="602896"/>
              <a:ext cx="1308537" cy="4037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Flow </a:t>
              </a:r>
              <a:r>
                <a:rPr lang="en-US" sz="1400" b="1" dirty="0" err="1">
                  <a:solidFill>
                    <a:schemeClr val="tx2"/>
                  </a:solidFill>
                </a:rPr>
                <a:t>Proccess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82" name="TextBox 281">
            <a:extLst>
              <a:ext uri="{FF2B5EF4-FFF2-40B4-BE49-F238E27FC236}">
                <a16:creationId xmlns:a16="http://schemas.microsoft.com/office/drawing/2014/main" id="{9C0EF8F8-93F5-96A7-EA87-24B103E939F0}"/>
              </a:ext>
            </a:extLst>
          </p:cNvPr>
          <p:cNvSpPr txBox="1"/>
          <p:nvPr/>
        </p:nvSpPr>
        <p:spPr>
          <a:xfrm>
            <a:off x="8312013" y="5383565"/>
            <a:ext cx="131041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D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8001965" y="5977121"/>
            <a:ext cx="259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</a:t>
            </a:r>
          </a:p>
        </p:txBody>
      </p:sp>
    </p:spTree>
    <p:extLst>
      <p:ext uri="{BB962C8B-B14F-4D97-AF65-F5344CB8AC3E}">
        <p14:creationId xmlns:p14="http://schemas.microsoft.com/office/powerpoint/2010/main" val="174816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 Diagonal Corner Rectangle 27"/>
          <p:cNvSpPr/>
          <p:nvPr/>
        </p:nvSpPr>
        <p:spPr>
          <a:xfrm>
            <a:off x="8405653" y="1572128"/>
            <a:ext cx="7800675" cy="5076411"/>
          </a:xfrm>
          <a:prstGeom prst="round2DiagRect">
            <a:avLst>
              <a:gd name="adj1" fmla="val 15769"/>
              <a:gd name="adj2" fmla="val 0"/>
            </a:avLst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1C99E8CB-1927-47E8-54C1-489B83DC2FB0}"/>
              </a:ext>
            </a:extLst>
          </p:cNvPr>
          <p:cNvSpPr/>
          <p:nvPr/>
        </p:nvSpPr>
        <p:spPr>
          <a:xfrm>
            <a:off x="1033410" y="1539115"/>
            <a:ext cx="3176119" cy="527414"/>
          </a:xfrm>
          <a:prstGeom prst="hexagon">
            <a:avLst>
              <a:gd name="adj" fmla="val 13674"/>
              <a:gd name="vf" fmla="val 115470"/>
            </a:avLst>
          </a:prstGeom>
          <a:gradFill flip="none" rotWithShape="1">
            <a:gsLst>
              <a:gs pos="100000">
                <a:srgbClr val="F34C3E"/>
              </a:gs>
              <a:gs pos="0">
                <a:srgbClr val="FDE44D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FLOW COMPARISON</a:t>
            </a:r>
            <a:endParaRPr lang="en-ID" b="1" dirty="0">
              <a:solidFill>
                <a:sysClr val="windowText" lastClr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C19665-1B93-E5FB-D867-D9532957DD2E}"/>
              </a:ext>
            </a:extLst>
          </p:cNvPr>
          <p:cNvCxnSpPr>
            <a:cxnSpLocks/>
            <a:stCxn id="38" idx="0"/>
            <a:endCxn id="51" idx="3"/>
          </p:cNvCxnSpPr>
          <p:nvPr/>
        </p:nvCxnSpPr>
        <p:spPr>
          <a:xfrm>
            <a:off x="5181233" y="3251955"/>
            <a:ext cx="0" cy="23259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5DE4A0-BE5C-1A5E-67B2-4BD25969D639}"/>
              </a:ext>
            </a:extLst>
          </p:cNvPr>
          <p:cNvCxnSpPr>
            <a:cxnSpLocks/>
            <a:stCxn id="54" idx="0"/>
            <a:endCxn id="61" idx="3"/>
          </p:cNvCxnSpPr>
          <p:nvPr/>
        </p:nvCxnSpPr>
        <p:spPr>
          <a:xfrm>
            <a:off x="2938096" y="3331854"/>
            <a:ext cx="0" cy="224887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ACB6C09-9226-8319-AE90-2B0C9D670B65}"/>
              </a:ext>
            </a:extLst>
          </p:cNvPr>
          <p:cNvSpPr/>
          <p:nvPr/>
        </p:nvSpPr>
        <p:spPr>
          <a:xfrm>
            <a:off x="751847" y="2640218"/>
            <a:ext cx="188864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Prepare multiple </a:t>
            </a:r>
            <a:r>
              <a:rPr lang="en-US" altLang="en-US" sz="13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sheets </a:t>
            </a: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material.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Prepare tools or pen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B7A7D5-E0D6-107C-28A3-DE26A3B0C26C}"/>
              </a:ext>
            </a:extLst>
          </p:cNvPr>
          <p:cNvSpPr/>
          <p:nvPr/>
        </p:nvSpPr>
        <p:spPr>
          <a:xfrm>
            <a:off x="474244" y="2283480"/>
            <a:ext cx="2184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02124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PREPARATION 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5F81CBE-AE5C-7235-D62D-89770CD4CEBC}"/>
              </a:ext>
            </a:extLst>
          </p:cNvPr>
          <p:cNvGrpSpPr/>
          <p:nvPr/>
        </p:nvGrpSpPr>
        <p:grpSpPr>
          <a:xfrm>
            <a:off x="3560919" y="4679648"/>
            <a:ext cx="987607" cy="1079567"/>
            <a:chOff x="3384003" y="3700170"/>
            <a:chExt cx="987607" cy="10795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77E3C1-0E48-6EAA-8533-BB5700D13F0B}"/>
                </a:ext>
              </a:extLst>
            </p:cNvPr>
            <p:cNvGrpSpPr/>
            <p:nvPr/>
          </p:nvGrpSpPr>
          <p:grpSpPr>
            <a:xfrm>
              <a:off x="3384003" y="3700170"/>
              <a:ext cx="987607" cy="1079567"/>
              <a:chOff x="3933525" y="3240159"/>
              <a:chExt cx="1540514" cy="1683957"/>
            </a:xfrm>
          </p:grpSpPr>
          <p:sp>
            <p:nvSpPr>
              <p:cNvPr id="34" name="Shape">
                <a:extLst>
                  <a:ext uri="{FF2B5EF4-FFF2-40B4-BE49-F238E27FC236}">
                    <a16:creationId xmlns:a16="http://schemas.microsoft.com/office/drawing/2014/main" id="{BDD22295-CF9B-4D25-12FF-CF90B3FB5F4C}"/>
                  </a:ext>
                </a:extLst>
              </p:cNvPr>
              <p:cNvSpPr/>
              <p:nvPr/>
            </p:nvSpPr>
            <p:spPr>
              <a:xfrm rot="5400000">
                <a:off x="3961080" y="3430132"/>
                <a:ext cx="1485403" cy="1358873"/>
              </a:xfrm>
              <a:prstGeom prst="hexagon">
                <a:avLst/>
              </a:prstGeom>
              <a:solidFill>
                <a:srgbClr val="F34C3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Shape">
                <a:extLst>
                  <a:ext uri="{FF2B5EF4-FFF2-40B4-BE49-F238E27FC236}">
                    <a16:creationId xmlns:a16="http://schemas.microsoft.com/office/drawing/2014/main" id="{DDBD3B06-031F-53A6-34F8-CDBC188719DA}"/>
                  </a:ext>
                </a:extLst>
              </p:cNvPr>
              <p:cNvSpPr/>
              <p:nvPr/>
            </p:nvSpPr>
            <p:spPr>
              <a:xfrm rot="5400000">
                <a:off x="3861803" y="3311881"/>
                <a:ext cx="1683957" cy="1540514"/>
              </a:xfrm>
              <a:prstGeom prst="hexagon">
                <a:avLst/>
              </a:prstGeom>
              <a:noFill/>
              <a:ln w="57150">
                <a:solidFill>
                  <a:srgbClr val="F34C3E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D8DC7D6-84F4-95D0-6E08-9484278A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310" y="3961881"/>
              <a:ext cx="635439" cy="635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F3C1722-A6D9-B042-5212-EF2516151D19}"/>
              </a:ext>
            </a:extLst>
          </p:cNvPr>
          <p:cNvGrpSpPr/>
          <p:nvPr/>
        </p:nvGrpSpPr>
        <p:grpSpPr>
          <a:xfrm>
            <a:off x="2539242" y="2459867"/>
            <a:ext cx="797709" cy="871987"/>
            <a:chOff x="2079376" y="1199015"/>
            <a:chExt cx="797709" cy="87198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47713C-2CB5-0BF2-C7B3-FF56355D6274}"/>
                </a:ext>
              </a:extLst>
            </p:cNvPr>
            <p:cNvGrpSpPr/>
            <p:nvPr/>
          </p:nvGrpSpPr>
          <p:grpSpPr>
            <a:xfrm>
              <a:off x="2079376" y="1199015"/>
              <a:ext cx="797709" cy="871987"/>
              <a:chOff x="2523249" y="649895"/>
              <a:chExt cx="797709" cy="871987"/>
            </a:xfrm>
          </p:grpSpPr>
          <p:sp>
            <p:nvSpPr>
              <p:cNvPr id="53" name="Shape">
                <a:extLst>
                  <a:ext uri="{FF2B5EF4-FFF2-40B4-BE49-F238E27FC236}">
                    <a16:creationId xmlns:a16="http://schemas.microsoft.com/office/drawing/2014/main" id="{5A0FF6D4-58C1-0253-C31E-F3183D0A8B50}"/>
                  </a:ext>
                </a:extLst>
              </p:cNvPr>
              <p:cNvSpPr/>
              <p:nvPr/>
            </p:nvSpPr>
            <p:spPr>
              <a:xfrm rot="5400000">
                <a:off x="2583752" y="776359"/>
                <a:ext cx="676702" cy="619059"/>
              </a:xfrm>
              <a:prstGeom prst="hexagon">
                <a:avLst/>
              </a:prstGeom>
              <a:solidFill>
                <a:srgbClr val="FABA2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Shape">
                <a:extLst>
                  <a:ext uri="{FF2B5EF4-FFF2-40B4-BE49-F238E27FC236}">
                    <a16:creationId xmlns:a16="http://schemas.microsoft.com/office/drawing/2014/main" id="{98A50426-C084-A5B6-596E-8F86C7164D9F}"/>
                  </a:ext>
                </a:extLst>
              </p:cNvPr>
              <p:cNvSpPr/>
              <p:nvPr/>
            </p:nvSpPr>
            <p:spPr>
              <a:xfrm rot="5400000">
                <a:off x="2486110" y="687034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ABA26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6D5035B-E7FB-41FC-C564-3CF74A8AF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215" y="1394730"/>
              <a:ext cx="481235" cy="48123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07CEA4E-8305-2817-255F-9242B87C9D99}"/>
              </a:ext>
            </a:extLst>
          </p:cNvPr>
          <p:cNvGrpSpPr/>
          <p:nvPr/>
        </p:nvGrpSpPr>
        <p:grpSpPr>
          <a:xfrm>
            <a:off x="2539242" y="4103049"/>
            <a:ext cx="797709" cy="871987"/>
            <a:chOff x="2388907" y="3050743"/>
            <a:chExt cx="797709" cy="87198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7D34377-EAE0-A77D-5594-0720DE0CAEDB}"/>
                </a:ext>
              </a:extLst>
            </p:cNvPr>
            <p:cNvGrpSpPr/>
            <p:nvPr/>
          </p:nvGrpSpPr>
          <p:grpSpPr>
            <a:xfrm>
              <a:off x="2388907" y="3050743"/>
              <a:ext cx="797709" cy="871987"/>
              <a:chOff x="2523249" y="649895"/>
              <a:chExt cx="797709" cy="871987"/>
            </a:xfrm>
          </p:grpSpPr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8701A45D-0B92-1B2D-3694-36E0C9A670E7}"/>
                  </a:ext>
                </a:extLst>
              </p:cNvPr>
              <p:cNvSpPr/>
              <p:nvPr/>
            </p:nvSpPr>
            <p:spPr>
              <a:xfrm rot="5400000">
                <a:off x="2583752" y="798130"/>
                <a:ext cx="676702" cy="619059"/>
              </a:xfrm>
              <a:prstGeom prst="hexagon">
                <a:avLst/>
              </a:prstGeom>
              <a:solidFill>
                <a:srgbClr val="FABA2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Shape">
                <a:extLst>
                  <a:ext uri="{FF2B5EF4-FFF2-40B4-BE49-F238E27FC236}">
                    <a16:creationId xmlns:a16="http://schemas.microsoft.com/office/drawing/2014/main" id="{76319246-4EB8-00CB-71EE-7A3D3B793AC0}"/>
                  </a:ext>
                </a:extLst>
              </p:cNvPr>
              <p:cNvSpPr/>
              <p:nvPr/>
            </p:nvSpPr>
            <p:spPr>
              <a:xfrm rot="5400000">
                <a:off x="2486110" y="687034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ABA26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DD2E62D-6E8A-CF3E-7266-39835EF4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797" y="3264531"/>
              <a:ext cx="440135" cy="440135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8F72FD4-A508-88DA-6F9D-C89F1834DB98}"/>
              </a:ext>
            </a:extLst>
          </p:cNvPr>
          <p:cNvGrpSpPr/>
          <p:nvPr/>
        </p:nvGrpSpPr>
        <p:grpSpPr>
          <a:xfrm>
            <a:off x="4782379" y="4021449"/>
            <a:ext cx="797709" cy="871987"/>
            <a:chOff x="4748343" y="2969143"/>
            <a:chExt cx="797709" cy="87198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9571BCE-019A-F956-001C-B5ED85143644}"/>
                </a:ext>
              </a:extLst>
            </p:cNvPr>
            <p:cNvGrpSpPr/>
            <p:nvPr/>
          </p:nvGrpSpPr>
          <p:grpSpPr>
            <a:xfrm>
              <a:off x="4748343" y="2969143"/>
              <a:ext cx="797709" cy="871987"/>
              <a:chOff x="6024055" y="1870431"/>
              <a:chExt cx="797709" cy="871987"/>
            </a:xfrm>
          </p:grpSpPr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id="{2200B54B-4BE6-865D-7278-7023CA50D56A}"/>
                  </a:ext>
                </a:extLst>
              </p:cNvPr>
              <p:cNvSpPr/>
              <p:nvPr/>
            </p:nvSpPr>
            <p:spPr>
              <a:xfrm rot="5400000">
                <a:off x="6084558" y="1986582"/>
                <a:ext cx="676702" cy="619059"/>
              </a:xfrm>
              <a:prstGeom prst="hexagon">
                <a:avLst/>
              </a:prstGeom>
              <a:solidFill>
                <a:srgbClr val="F34C3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id="{CF8C8365-20EE-DC09-ABA3-3A97B43662EE}"/>
                  </a:ext>
                </a:extLst>
              </p:cNvPr>
              <p:cNvSpPr/>
              <p:nvPr/>
            </p:nvSpPr>
            <p:spPr>
              <a:xfrm rot="5400000">
                <a:off x="5986916" y="1907570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34C3E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B7D15D4-C18C-D7EA-ECAA-6DD0C8BE8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632" y="3166759"/>
              <a:ext cx="391278" cy="391278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567AA60-35DD-67E3-8ECB-CAD782B1C824}"/>
              </a:ext>
            </a:extLst>
          </p:cNvPr>
          <p:cNvGrpSpPr/>
          <p:nvPr/>
        </p:nvGrpSpPr>
        <p:grpSpPr>
          <a:xfrm>
            <a:off x="2539242" y="5580731"/>
            <a:ext cx="797709" cy="871987"/>
            <a:chOff x="2774520" y="4624677"/>
            <a:chExt cx="797709" cy="8719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C4B296-9E83-0103-E5C3-EBE3F60BB8B9}"/>
                </a:ext>
              </a:extLst>
            </p:cNvPr>
            <p:cNvGrpSpPr/>
            <p:nvPr/>
          </p:nvGrpSpPr>
          <p:grpSpPr>
            <a:xfrm>
              <a:off x="2774520" y="4624677"/>
              <a:ext cx="797709" cy="871987"/>
              <a:chOff x="2523249" y="649895"/>
              <a:chExt cx="797709" cy="871987"/>
            </a:xfrm>
          </p:grpSpPr>
          <p:sp>
            <p:nvSpPr>
              <p:cNvPr id="60" name="Shape">
                <a:extLst>
                  <a:ext uri="{FF2B5EF4-FFF2-40B4-BE49-F238E27FC236}">
                    <a16:creationId xmlns:a16="http://schemas.microsoft.com/office/drawing/2014/main" id="{93076488-37B3-D3D6-A4DA-7764DE9AD070}"/>
                  </a:ext>
                </a:extLst>
              </p:cNvPr>
              <p:cNvSpPr/>
              <p:nvPr/>
            </p:nvSpPr>
            <p:spPr>
              <a:xfrm rot="5400000">
                <a:off x="2583752" y="776359"/>
                <a:ext cx="676702" cy="619059"/>
              </a:xfrm>
              <a:prstGeom prst="hexagon">
                <a:avLst/>
              </a:prstGeom>
              <a:solidFill>
                <a:srgbClr val="FABA2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Shape">
                <a:extLst>
                  <a:ext uri="{FF2B5EF4-FFF2-40B4-BE49-F238E27FC236}">
                    <a16:creationId xmlns:a16="http://schemas.microsoft.com/office/drawing/2014/main" id="{6FA4318B-A481-7088-627F-278C19652F0B}"/>
                  </a:ext>
                </a:extLst>
              </p:cNvPr>
              <p:cNvSpPr/>
              <p:nvPr/>
            </p:nvSpPr>
            <p:spPr>
              <a:xfrm rot="5400000">
                <a:off x="2486110" y="687034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ABA26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82909E8-E890-14AF-A77B-E2F27069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277" y="4720290"/>
              <a:ext cx="698353" cy="698353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6D42F9A-EF1D-A342-2913-289D590DBC61}"/>
              </a:ext>
            </a:extLst>
          </p:cNvPr>
          <p:cNvGrpSpPr/>
          <p:nvPr/>
        </p:nvGrpSpPr>
        <p:grpSpPr>
          <a:xfrm>
            <a:off x="3547699" y="3158673"/>
            <a:ext cx="987607" cy="1079567"/>
            <a:chOff x="3422639" y="2042199"/>
            <a:chExt cx="987607" cy="107956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F45A4D-CB1C-6659-0220-A5A999E27DB8}"/>
                </a:ext>
              </a:extLst>
            </p:cNvPr>
            <p:cNvGrpSpPr/>
            <p:nvPr/>
          </p:nvGrpSpPr>
          <p:grpSpPr>
            <a:xfrm>
              <a:off x="3422639" y="2042199"/>
              <a:ext cx="987607" cy="1079567"/>
              <a:chOff x="3121935" y="1742608"/>
              <a:chExt cx="1540514" cy="1683957"/>
            </a:xfrm>
          </p:grpSpPr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5C0B201F-ADC0-B642-851A-46EA993DE430}"/>
                  </a:ext>
                </a:extLst>
              </p:cNvPr>
              <p:cNvSpPr/>
              <p:nvPr/>
            </p:nvSpPr>
            <p:spPr>
              <a:xfrm rot="5400000">
                <a:off x="3149490" y="1905151"/>
                <a:ext cx="1485403" cy="1358873"/>
              </a:xfrm>
              <a:prstGeom prst="hexagon">
                <a:avLst/>
              </a:prstGeom>
              <a:solidFill>
                <a:srgbClr val="FABA2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Shape">
                <a:extLst>
                  <a:ext uri="{FF2B5EF4-FFF2-40B4-BE49-F238E27FC236}">
                    <a16:creationId xmlns:a16="http://schemas.microsoft.com/office/drawing/2014/main" id="{D995D7C3-A663-C5E9-38AF-C71C2F5C5AB7}"/>
                  </a:ext>
                </a:extLst>
              </p:cNvPr>
              <p:cNvSpPr/>
              <p:nvPr/>
            </p:nvSpPr>
            <p:spPr>
              <a:xfrm rot="5400000">
                <a:off x="3050213" y="1814330"/>
                <a:ext cx="1683957" cy="1540514"/>
              </a:xfrm>
              <a:prstGeom prst="hexagon">
                <a:avLst/>
              </a:prstGeom>
              <a:noFill/>
              <a:ln w="57150">
                <a:solidFill>
                  <a:srgbClr val="FABA26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A7CDA43-D416-5EE9-3BBF-1DFC6BCBE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506" y="2270191"/>
              <a:ext cx="639557" cy="639557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EF784F3-349F-3C24-A5C6-6C4A359CC94B}"/>
              </a:ext>
            </a:extLst>
          </p:cNvPr>
          <p:cNvGrpSpPr/>
          <p:nvPr/>
        </p:nvGrpSpPr>
        <p:grpSpPr>
          <a:xfrm>
            <a:off x="4782379" y="5577889"/>
            <a:ext cx="797709" cy="871987"/>
            <a:chOff x="5068939" y="4621835"/>
            <a:chExt cx="797709" cy="8719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DBE88B8-DF65-604A-6F49-7300FF9D3062}"/>
                </a:ext>
              </a:extLst>
            </p:cNvPr>
            <p:cNvGrpSpPr/>
            <p:nvPr/>
          </p:nvGrpSpPr>
          <p:grpSpPr>
            <a:xfrm>
              <a:off x="5068939" y="4621835"/>
              <a:ext cx="797709" cy="871987"/>
              <a:chOff x="6024055" y="1838347"/>
              <a:chExt cx="797709" cy="871987"/>
            </a:xfrm>
          </p:grpSpPr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D064DB87-2670-16FC-535F-BF42F3947FCE}"/>
                  </a:ext>
                </a:extLst>
              </p:cNvPr>
              <p:cNvSpPr/>
              <p:nvPr/>
            </p:nvSpPr>
            <p:spPr>
              <a:xfrm rot="5400000">
                <a:off x="6084558" y="1970540"/>
                <a:ext cx="676702" cy="619059"/>
              </a:xfrm>
              <a:prstGeom prst="hexagon">
                <a:avLst/>
              </a:prstGeom>
              <a:solidFill>
                <a:srgbClr val="F34C3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Shape">
                <a:extLst>
                  <a:ext uri="{FF2B5EF4-FFF2-40B4-BE49-F238E27FC236}">
                    <a16:creationId xmlns:a16="http://schemas.microsoft.com/office/drawing/2014/main" id="{F3EB31F0-D1A6-2A02-8906-815092A4EBB3}"/>
                  </a:ext>
                </a:extLst>
              </p:cNvPr>
              <p:cNvSpPr/>
              <p:nvPr/>
            </p:nvSpPr>
            <p:spPr>
              <a:xfrm rot="5400000">
                <a:off x="5986916" y="1875486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34C3E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C985A7B0-F0D7-DDF6-F117-92A99DE58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974" y="4854156"/>
              <a:ext cx="393897" cy="393897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EB5D273-7E23-5287-6B8D-ADD3487ACE8C}"/>
              </a:ext>
            </a:extLst>
          </p:cNvPr>
          <p:cNvGrpSpPr/>
          <p:nvPr/>
        </p:nvGrpSpPr>
        <p:grpSpPr>
          <a:xfrm>
            <a:off x="4782379" y="2379968"/>
            <a:ext cx="797709" cy="871987"/>
            <a:chOff x="4271230" y="1119116"/>
            <a:chExt cx="797709" cy="8719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690E7D9-2459-181D-B856-B9270E2CE238}"/>
                </a:ext>
              </a:extLst>
            </p:cNvPr>
            <p:cNvGrpSpPr/>
            <p:nvPr/>
          </p:nvGrpSpPr>
          <p:grpSpPr>
            <a:xfrm>
              <a:off x="4271230" y="1119116"/>
              <a:ext cx="797709" cy="871987"/>
              <a:chOff x="6024055" y="1838347"/>
              <a:chExt cx="797709" cy="871987"/>
            </a:xfrm>
          </p:grpSpPr>
          <p:sp>
            <p:nvSpPr>
              <p:cNvPr id="37" name="Shape">
                <a:extLst>
                  <a:ext uri="{FF2B5EF4-FFF2-40B4-BE49-F238E27FC236}">
                    <a16:creationId xmlns:a16="http://schemas.microsoft.com/office/drawing/2014/main" id="{6BB8CC5B-7937-FD99-4766-5C28A6B59F23}"/>
                  </a:ext>
                </a:extLst>
              </p:cNvPr>
              <p:cNvSpPr/>
              <p:nvPr/>
            </p:nvSpPr>
            <p:spPr>
              <a:xfrm rot="5400000">
                <a:off x="6084558" y="1986582"/>
                <a:ext cx="676702" cy="619059"/>
              </a:xfrm>
              <a:prstGeom prst="hexagon">
                <a:avLst/>
              </a:prstGeom>
              <a:solidFill>
                <a:srgbClr val="F34C3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2ACB4B6E-F51E-4F71-C726-F1E8A6BFFBD5}"/>
                  </a:ext>
                </a:extLst>
              </p:cNvPr>
              <p:cNvSpPr/>
              <p:nvPr/>
            </p:nvSpPr>
            <p:spPr>
              <a:xfrm rot="5400000">
                <a:off x="5986916" y="1875486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34C3E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4F76578-052D-A082-037A-A4486649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4811">
              <a:off x="4440267" y="1333125"/>
              <a:ext cx="459647" cy="459647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06ACF19E-4C8E-B465-B217-F6F6E1145318}"/>
              </a:ext>
            </a:extLst>
          </p:cNvPr>
          <p:cNvSpPr/>
          <p:nvPr/>
        </p:nvSpPr>
        <p:spPr>
          <a:xfrm>
            <a:off x="5464733" y="2201917"/>
            <a:ext cx="20269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02124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PREPARATION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90788E-2CA2-B204-7092-88B81C3F9B20}"/>
              </a:ext>
            </a:extLst>
          </p:cNvPr>
          <p:cNvSpPr/>
          <p:nvPr/>
        </p:nvSpPr>
        <p:spPr>
          <a:xfrm>
            <a:off x="5504411" y="3742514"/>
            <a:ext cx="989667" cy="33855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0070C0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E6F3C2-4E56-8B0D-BD6E-B3232F97070E}"/>
              </a:ext>
            </a:extLst>
          </p:cNvPr>
          <p:cNvSpPr/>
          <p:nvPr/>
        </p:nvSpPr>
        <p:spPr>
          <a:xfrm>
            <a:off x="1166023" y="5349139"/>
            <a:ext cx="1410456" cy="33855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0070C0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840C2D-B73A-2645-5999-9257AAE67386}"/>
              </a:ext>
            </a:extLst>
          </p:cNvPr>
          <p:cNvSpPr/>
          <p:nvPr/>
        </p:nvSpPr>
        <p:spPr>
          <a:xfrm>
            <a:off x="5546622" y="5349138"/>
            <a:ext cx="1410456" cy="33855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0070C0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78457F-8292-4F03-4C53-61CB73797C75}"/>
              </a:ext>
            </a:extLst>
          </p:cNvPr>
          <p:cNvSpPr txBox="1"/>
          <p:nvPr/>
        </p:nvSpPr>
        <p:spPr>
          <a:xfrm>
            <a:off x="474243" y="4202355"/>
            <a:ext cx="1932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 to </a:t>
            </a:r>
            <a:r>
              <a:rPr lang="en-US" sz="14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sz="1400" b="1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items</a:t>
            </a:r>
            <a:r>
              <a:rPr lang="en-US" sz="13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r"/>
            <a:r>
              <a:rPr lang="en-US" sz="13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Index, Date</a:t>
            </a:r>
            <a:r>
              <a:rPr 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Hour, Lot Number, QTY, PIC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15C43C0-1AAD-BB17-F36D-3FD7313ED1FF}"/>
              </a:ext>
            </a:extLst>
          </p:cNvPr>
          <p:cNvSpPr/>
          <p:nvPr/>
        </p:nvSpPr>
        <p:spPr>
          <a:xfrm>
            <a:off x="355723" y="5755987"/>
            <a:ext cx="21076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date separated on different papers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Searching on stacked papers from months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529873-28A6-75F7-62B0-D6B53AF91245}"/>
              </a:ext>
            </a:extLst>
          </p:cNvPr>
          <p:cNvSpPr txBox="1"/>
          <p:nvPr/>
        </p:nvSpPr>
        <p:spPr>
          <a:xfrm>
            <a:off x="5673258" y="2591150"/>
            <a:ext cx="229966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a </a:t>
            </a:r>
            <a:r>
              <a:rPr lang="en-US" altLang="en-US" sz="13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connected device </a:t>
            </a: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server</a:t>
            </a:r>
            <a:endParaRPr lang="en-US" altLang="en-US" sz="13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83BAAC-D05E-8B2A-DCF4-FF9A5D4721D1}"/>
              </a:ext>
            </a:extLst>
          </p:cNvPr>
          <p:cNvSpPr txBox="1"/>
          <p:nvPr/>
        </p:nvSpPr>
        <p:spPr>
          <a:xfrm>
            <a:off x="5673258" y="4068157"/>
            <a:ext cx="2299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items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(Part Number, </a:t>
            </a:r>
            <a:endParaRPr lang="en-US" altLang="en-US" sz="1300" dirty="0" smtClean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Lot </a:t>
            </a: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Number)</a:t>
            </a:r>
            <a:endParaRPr lang="en-US" altLang="en-US" sz="13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0DAE17-FB40-70C7-7728-D8D8B656D964}"/>
              </a:ext>
            </a:extLst>
          </p:cNvPr>
          <p:cNvSpPr/>
          <p:nvPr/>
        </p:nvSpPr>
        <p:spPr>
          <a:xfrm>
            <a:off x="5673258" y="5669694"/>
            <a:ext cx="229966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lot used are collected in one place.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 and Search</a:t>
            </a:r>
            <a:r>
              <a:rPr lang="en-US" sz="13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reduce searching time.</a:t>
            </a:r>
            <a:endParaRPr lang="en-US" sz="13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0F1DC7-DFB4-ABD0-29CE-7DF5451FC5CC}"/>
              </a:ext>
            </a:extLst>
          </p:cNvPr>
          <p:cNvSpPr/>
          <p:nvPr/>
        </p:nvSpPr>
        <p:spPr>
          <a:xfrm>
            <a:off x="3348180" y="2499024"/>
            <a:ext cx="1410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PAPER CHECKSHEET 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419DE15D-A682-ADF5-0A38-808031747DED}"/>
              </a:ext>
            </a:extLst>
          </p:cNvPr>
          <p:cNvSpPr/>
          <p:nvPr/>
        </p:nvSpPr>
        <p:spPr>
          <a:xfrm rot="5400000">
            <a:off x="3872514" y="4320967"/>
            <a:ext cx="347779" cy="3262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52B13BC-98AF-C7DA-77CA-374849D21CBB}"/>
              </a:ext>
            </a:extLst>
          </p:cNvPr>
          <p:cNvSpPr/>
          <p:nvPr/>
        </p:nvSpPr>
        <p:spPr>
          <a:xfrm>
            <a:off x="3341043" y="5873770"/>
            <a:ext cx="1410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CHECKSHEET 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83CCFAC-88BD-7FC4-0C48-B88B1CCEEAB9}"/>
              </a:ext>
            </a:extLst>
          </p:cNvPr>
          <p:cNvGrpSpPr/>
          <p:nvPr/>
        </p:nvGrpSpPr>
        <p:grpSpPr>
          <a:xfrm>
            <a:off x="758030" y="1562689"/>
            <a:ext cx="533720" cy="488256"/>
            <a:chOff x="468316" y="534232"/>
            <a:chExt cx="871987" cy="797709"/>
          </a:xfrm>
        </p:grpSpPr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8EA98C58-1422-40D5-A171-DD24967BB6CE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532B7465-58BA-5699-36EB-B1F6A8C65081}"/>
                </a:ext>
              </a:extLst>
            </p:cNvPr>
            <p:cNvSpPr/>
            <p:nvPr/>
          </p:nvSpPr>
          <p:spPr>
            <a:xfrm rot="10800000">
              <a:off x="567774" y="623558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4FC4B45F-A482-D645-839B-805F52070E6B}"/>
              </a:ext>
            </a:extLst>
          </p:cNvPr>
          <p:cNvSpPr txBox="1"/>
          <p:nvPr/>
        </p:nvSpPr>
        <p:spPr>
          <a:xfrm>
            <a:off x="3336758" y="10058992"/>
            <a:ext cx="180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Redudce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60% input item</a:t>
            </a:r>
            <a:endParaRPr lang="en-ID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9BC5A0BD-EA96-4C7A-0948-91E3C79C7EAF}"/>
              </a:ext>
            </a:extLst>
          </p:cNvPr>
          <p:cNvSpPr/>
          <p:nvPr/>
        </p:nvSpPr>
        <p:spPr>
          <a:xfrm>
            <a:off x="2946048" y="6838398"/>
            <a:ext cx="2063611" cy="566570"/>
          </a:xfrm>
          <a:prstGeom prst="hexagon">
            <a:avLst>
              <a:gd name="adj" fmla="val 13674"/>
              <a:gd name="vf" fmla="val 115470"/>
            </a:avLst>
          </a:prstGeom>
          <a:gradFill flip="none" rotWithShape="1">
            <a:gsLst>
              <a:gs pos="100000">
                <a:srgbClr val="F34C3E"/>
              </a:gs>
              <a:gs pos="0">
                <a:srgbClr val="FDE44D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endParaRPr lang="en-ID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9409A05-D508-887D-3D88-57CFF9A5C085}"/>
              </a:ext>
            </a:extLst>
          </p:cNvPr>
          <p:cNvGrpSpPr/>
          <p:nvPr/>
        </p:nvGrpSpPr>
        <p:grpSpPr>
          <a:xfrm>
            <a:off x="-953905" y="7569707"/>
            <a:ext cx="741407" cy="678252"/>
            <a:chOff x="468316" y="534232"/>
            <a:chExt cx="871987" cy="797709"/>
          </a:xfrm>
        </p:grpSpPr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0D296964-5371-CA99-9124-CB1B6B5AE8F3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B4703A66-5D0D-AD47-4AB2-3CCF1BB964F2}"/>
                </a:ext>
              </a:extLst>
            </p:cNvPr>
            <p:cNvSpPr/>
            <p:nvPr/>
          </p:nvSpPr>
          <p:spPr>
            <a:xfrm rot="10800000">
              <a:off x="547092" y="625372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F38A0CBC-9DB4-E644-6A60-EA0E6DFC7421}"/>
              </a:ext>
            </a:extLst>
          </p:cNvPr>
          <p:cNvSpPr txBox="1"/>
          <p:nvPr/>
        </p:nvSpPr>
        <p:spPr>
          <a:xfrm>
            <a:off x="-45339" y="9687132"/>
            <a:ext cx="3495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Device and Software used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editor(vs code)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Framework(Laravel)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Bahasa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7197C13-237D-BCF1-3EA1-00ED622931E4}"/>
              </a:ext>
            </a:extLst>
          </p:cNvPr>
          <p:cNvSpPr txBox="1"/>
          <p:nvPr/>
        </p:nvSpPr>
        <p:spPr>
          <a:xfrm>
            <a:off x="11042585" y="9922333"/>
            <a:ext cx="4496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target: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Device Smartphone for BOP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ID" dirty="0" smtClean="0">
                <a:latin typeface="Arial" panose="020B0604020202020204" pitchFamily="34" charset="0"/>
                <a:cs typeface="Arial" panose="020B0604020202020204" pitchFamily="34" charset="0"/>
              </a:rPr>
              <a:t>Develop input system by BF43 team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 for preparation, and tracking.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0A436C6-6124-8647-3A4B-EE59E4BB59C3}"/>
              </a:ext>
            </a:extLst>
          </p:cNvPr>
          <p:cNvSpPr/>
          <p:nvPr/>
        </p:nvSpPr>
        <p:spPr>
          <a:xfrm>
            <a:off x="9912361" y="1304235"/>
            <a:ext cx="2063611" cy="527414"/>
          </a:xfrm>
          <a:prstGeom prst="hexagon">
            <a:avLst>
              <a:gd name="adj" fmla="val 13674"/>
              <a:gd name="vf" fmla="val 115470"/>
            </a:avLst>
          </a:prstGeom>
          <a:gradFill flip="none" rotWithShape="1">
            <a:gsLst>
              <a:gs pos="100000">
                <a:srgbClr val="F34C3E"/>
              </a:gs>
              <a:gs pos="0">
                <a:srgbClr val="FDE44D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endParaRPr lang="en-ID" b="1" dirty="0">
              <a:solidFill>
                <a:sysClr val="windowText" lastClr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D78262-DC64-56A4-86D9-CB8ED3FC7D8E}"/>
              </a:ext>
            </a:extLst>
          </p:cNvPr>
          <p:cNvGrpSpPr/>
          <p:nvPr/>
        </p:nvGrpSpPr>
        <p:grpSpPr>
          <a:xfrm>
            <a:off x="5302554" y="-1442167"/>
            <a:ext cx="741407" cy="678252"/>
            <a:chOff x="468316" y="534232"/>
            <a:chExt cx="871987" cy="797709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17B88B30-17B0-EDCB-16C8-4DEE0E23932D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5412E2C7-C950-A478-5499-96FA5E291D10}"/>
                </a:ext>
              </a:extLst>
            </p:cNvPr>
            <p:cNvSpPr/>
            <p:nvPr/>
          </p:nvSpPr>
          <p:spPr>
            <a:xfrm rot="10800000">
              <a:off x="565959" y="623557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686825-2F03-7F4D-B7B8-02A17443259A}"/>
              </a:ext>
            </a:extLst>
          </p:cNvPr>
          <p:cNvSpPr txBox="1"/>
          <p:nvPr/>
        </p:nvSpPr>
        <p:spPr>
          <a:xfrm>
            <a:off x="12818855" y="-970898"/>
            <a:ext cx="362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used by all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endParaRPr lang="en-ID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latin typeface="Arial" panose="020B0604020202020204" pitchFamily="34" charset="0"/>
                <a:cs typeface="Arial" panose="020B0604020202020204" pitchFamily="34" charset="0"/>
              </a:rPr>
              <a:t>Filtering in history lot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4131" y="7617807"/>
            <a:ext cx="1974592" cy="958534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Input </a:t>
            </a:r>
          </a:p>
          <a:p>
            <a:r>
              <a:rPr lang="en-ID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9" t="38409" b="-1"/>
          <a:stretch/>
        </p:blipFill>
        <p:spPr>
          <a:xfrm>
            <a:off x="8950248" y="2407461"/>
            <a:ext cx="3985411" cy="15758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t="38734"/>
          <a:stretch/>
        </p:blipFill>
        <p:spPr>
          <a:xfrm>
            <a:off x="8973766" y="4535923"/>
            <a:ext cx="3961651" cy="15675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06ACF19E-4C8E-B465-B217-F6F6E1145318}"/>
              </a:ext>
            </a:extLst>
          </p:cNvPr>
          <p:cNvSpPr/>
          <p:nvPr/>
        </p:nvSpPr>
        <p:spPr>
          <a:xfrm>
            <a:off x="9787263" y="1853595"/>
            <a:ext cx="2259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 SEARCHING</a:t>
            </a:r>
            <a:r>
              <a:rPr lang="en-US" altLang="en-US" sz="1600" b="1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altLang="en-US" sz="1600" b="1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9" t="5104" r="14035" b="4449"/>
          <a:stretch/>
        </p:blipFill>
        <p:spPr>
          <a:xfrm>
            <a:off x="13607487" y="4559395"/>
            <a:ext cx="2145368" cy="15624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6ACF19E-4C8E-B465-B217-F6F6E1145318}"/>
              </a:ext>
            </a:extLst>
          </p:cNvPr>
          <p:cNvSpPr/>
          <p:nvPr/>
        </p:nvSpPr>
        <p:spPr>
          <a:xfrm>
            <a:off x="13489517" y="3993011"/>
            <a:ext cx="2381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BE </a:t>
            </a:r>
            <a:r>
              <a:rPr lang="en-US" altLang="en-US" sz="1600" b="1" dirty="0" smtClean="0">
                <a:solidFill>
                  <a:srgbClr val="202124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USED</a:t>
            </a:r>
            <a:r>
              <a:rPr lang="en-US" altLang="en-US" sz="16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BY </a:t>
            </a:r>
            <a:r>
              <a:rPr lang="en-US" altLang="en-US" sz="1600" b="1" dirty="0" smtClean="0">
                <a:solidFill>
                  <a:srgbClr val="202124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LINES</a:t>
            </a:r>
            <a:endParaRPr lang="en-US" altLang="en-US" sz="1600" b="1" dirty="0">
              <a:solidFill>
                <a:srgbClr val="202124"/>
              </a:solidFill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t="5387" r="14832" b="7284"/>
          <a:stretch/>
        </p:blipFill>
        <p:spPr>
          <a:xfrm>
            <a:off x="13368386" y="2288318"/>
            <a:ext cx="2344992" cy="16641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6ACF19E-4C8E-B465-B217-F6F6E1145318}"/>
              </a:ext>
            </a:extLst>
          </p:cNvPr>
          <p:cNvSpPr/>
          <p:nvPr/>
        </p:nvSpPr>
        <p:spPr>
          <a:xfrm>
            <a:off x="13453837" y="1847090"/>
            <a:ext cx="2259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 INPUT DATA</a:t>
            </a:r>
            <a:endParaRPr lang="en-US" altLang="en-US" sz="1600" b="1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0619209" y="4020363"/>
            <a:ext cx="505264" cy="6016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4030DA0-AEE0-E903-7FEF-BAE28D257625}"/>
              </a:ext>
            </a:extLst>
          </p:cNvPr>
          <p:cNvGrpSpPr/>
          <p:nvPr/>
        </p:nvGrpSpPr>
        <p:grpSpPr>
          <a:xfrm>
            <a:off x="6665491" y="10292043"/>
            <a:ext cx="15934827" cy="792052"/>
            <a:chOff x="158438" y="8637953"/>
            <a:chExt cx="11346797" cy="56673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EB984E1-33CB-24BD-A359-691A6C25704C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2818325-04C6-285B-141E-8ABCDFBA0FAD}"/>
                </a:ext>
              </a:extLst>
            </p:cNvPr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93" name="図 7">
                <a:extLst>
                  <a:ext uri="{FF2B5EF4-FFF2-40B4-BE49-F238E27FC236}">
                    <a16:creationId xmlns:a16="http://schemas.microsoft.com/office/drawing/2014/main" id="{50579FFA-7666-0B74-C1E3-5204F3F18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16DD0E3B-0475-D2C8-771D-C289FA65D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97" name="TextBox 19">
                <a:extLst>
                  <a:ext uri="{FF2B5EF4-FFF2-40B4-BE49-F238E27FC236}">
                    <a16:creationId xmlns:a16="http://schemas.microsoft.com/office/drawing/2014/main" id="{124315A1-CCE5-9704-BD21-D5114017031F}"/>
                  </a:ext>
                </a:extLst>
              </p:cNvPr>
              <p:cNvSpPr txBox="1"/>
              <p:nvPr/>
            </p:nvSpPr>
            <p:spPr>
              <a:xfrm>
                <a:off x="754902" y="8657058"/>
                <a:ext cx="4328328" cy="18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98" name="TextBox 20">
                <a:extLst>
                  <a:ext uri="{FF2B5EF4-FFF2-40B4-BE49-F238E27FC236}">
                    <a16:creationId xmlns:a16="http://schemas.microsoft.com/office/drawing/2014/main" id="{C8FD699E-7B55-2FC3-2596-014FEAED1B3C}"/>
                  </a:ext>
                </a:extLst>
              </p:cNvPr>
              <p:cNvSpPr txBox="1"/>
              <p:nvPr/>
            </p:nvSpPr>
            <p:spPr>
              <a:xfrm>
                <a:off x="754902" y="8789222"/>
                <a:ext cx="4328328" cy="18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99" name="TextBox 21">
                <a:extLst>
                  <a:ext uri="{FF2B5EF4-FFF2-40B4-BE49-F238E27FC236}">
                    <a16:creationId xmlns:a16="http://schemas.microsoft.com/office/drawing/2014/main" id="{CC44552C-7FBE-238D-9F3C-BF6FDEC08DC1}"/>
                  </a:ext>
                </a:extLst>
              </p:cNvPr>
              <p:cNvSpPr txBox="1"/>
              <p:nvPr/>
            </p:nvSpPr>
            <p:spPr>
              <a:xfrm>
                <a:off x="754900" y="8977721"/>
                <a:ext cx="4601349" cy="16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2289408" y="7613596"/>
            <a:ext cx="927622" cy="927622"/>
          </a:xfrm>
          <a:prstGeom prst="ellipse">
            <a:avLst/>
          </a:prstGeom>
          <a:solidFill>
            <a:srgbClr val="FAB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414949" y="7739137"/>
            <a:ext cx="708624" cy="708624"/>
          </a:xfrm>
          <a:prstGeom prst="ellipse">
            <a:avLst/>
          </a:prstGeom>
          <a:solidFill>
            <a:srgbClr val="FABA26"/>
          </a:solidFill>
          <a:ln>
            <a:noFill/>
          </a:ln>
          <a:effectLst>
            <a:outerShdw blurRad="63500" sx="104000" sy="104000" algn="ctr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54506" y="7865130"/>
            <a:ext cx="627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000" b="1" dirty="0"/>
              <a:t>60%</a:t>
            </a:r>
            <a:endParaRPr lang="en-US" sz="20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54408" y="281704"/>
            <a:ext cx="741407" cy="678252"/>
            <a:chOff x="2186291" y="168569"/>
            <a:chExt cx="741407" cy="678252"/>
          </a:xfrm>
        </p:grpSpPr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8EA98C58-1422-40D5-A171-DD24967BB6CE}"/>
                </a:ext>
              </a:extLst>
            </p:cNvPr>
            <p:cNvSpPr/>
            <p:nvPr/>
          </p:nvSpPr>
          <p:spPr>
            <a:xfrm rot="10800000">
              <a:off x="2186291" y="168569"/>
              <a:ext cx="741407" cy="678252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532B7465-58BA-5699-36EB-B1F6A8C65081}"/>
                </a:ext>
              </a:extLst>
            </p:cNvPr>
            <p:cNvSpPr/>
            <p:nvPr/>
          </p:nvSpPr>
          <p:spPr>
            <a:xfrm rot="10800000">
              <a:off x="2270855" y="244518"/>
              <a:ext cx="575366" cy="526355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83CCFAC-88BD-7FC4-0C48-B88B1CCEEAB9}"/>
              </a:ext>
            </a:extLst>
          </p:cNvPr>
          <p:cNvGrpSpPr/>
          <p:nvPr/>
        </p:nvGrpSpPr>
        <p:grpSpPr>
          <a:xfrm>
            <a:off x="9832151" y="1343392"/>
            <a:ext cx="533720" cy="488256"/>
            <a:chOff x="468316" y="534232"/>
            <a:chExt cx="871987" cy="797709"/>
          </a:xfrm>
        </p:grpSpPr>
        <p:sp>
          <p:nvSpPr>
            <p:cNvPr id="123" name="Shape">
              <a:extLst>
                <a:ext uri="{FF2B5EF4-FFF2-40B4-BE49-F238E27FC236}">
                  <a16:creationId xmlns:a16="http://schemas.microsoft.com/office/drawing/2014/main" id="{8EA98C58-1422-40D5-A171-DD24967BB6CE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Shape">
              <a:extLst>
                <a:ext uri="{FF2B5EF4-FFF2-40B4-BE49-F238E27FC236}">
                  <a16:creationId xmlns:a16="http://schemas.microsoft.com/office/drawing/2014/main" id="{532B7465-58BA-5699-36EB-B1F6A8C65081}"/>
                </a:ext>
              </a:extLst>
            </p:cNvPr>
            <p:cNvSpPr/>
            <p:nvPr/>
          </p:nvSpPr>
          <p:spPr>
            <a:xfrm rot="10800000">
              <a:off x="572220" y="628004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219297" y="913348"/>
            <a:ext cx="408704" cy="373890"/>
            <a:chOff x="2186291" y="168569"/>
            <a:chExt cx="741407" cy="678252"/>
          </a:xfrm>
        </p:grpSpPr>
        <p:sp>
          <p:nvSpPr>
            <p:cNvPr id="134" name="Shape">
              <a:extLst>
                <a:ext uri="{FF2B5EF4-FFF2-40B4-BE49-F238E27FC236}">
                  <a16:creationId xmlns:a16="http://schemas.microsoft.com/office/drawing/2014/main" id="{8EA98C58-1422-40D5-A171-DD24967BB6CE}"/>
                </a:ext>
              </a:extLst>
            </p:cNvPr>
            <p:cNvSpPr/>
            <p:nvPr/>
          </p:nvSpPr>
          <p:spPr>
            <a:xfrm rot="10800000">
              <a:off x="2186291" y="168569"/>
              <a:ext cx="741407" cy="678252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532B7465-58BA-5699-36EB-B1F6A8C65081}"/>
                </a:ext>
              </a:extLst>
            </p:cNvPr>
            <p:cNvSpPr/>
            <p:nvPr/>
          </p:nvSpPr>
          <p:spPr>
            <a:xfrm rot="10800000">
              <a:off x="2270855" y="244518"/>
              <a:ext cx="575366" cy="526355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1743965" y="1108319"/>
            <a:ext cx="14462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6185" y="340684"/>
            <a:ext cx="3521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 </a:t>
            </a:r>
            <a:r>
              <a:rPr lang="en-ID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129508" y="7577703"/>
            <a:ext cx="2474452" cy="1062454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Tracking Lot number less than 1 minute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669266" y="7635266"/>
            <a:ext cx="927622" cy="927622"/>
            <a:chOff x="7476633" y="7658493"/>
            <a:chExt cx="927622" cy="927622"/>
          </a:xfrm>
        </p:grpSpPr>
        <p:sp>
          <p:nvSpPr>
            <p:cNvPr id="137" name="Oval 136"/>
            <p:cNvSpPr/>
            <p:nvPr/>
          </p:nvSpPr>
          <p:spPr>
            <a:xfrm>
              <a:off x="7476633" y="7658493"/>
              <a:ext cx="927622" cy="927622"/>
            </a:xfrm>
            <a:prstGeom prst="ellipse">
              <a:avLst/>
            </a:prstGeom>
            <a:solidFill>
              <a:srgbClr val="FABA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588526" y="7770386"/>
              <a:ext cx="708624" cy="708624"/>
            </a:xfrm>
            <a:prstGeom prst="ellipse">
              <a:avLst/>
            </a:prstGeom>
            <a:solidFill>
              <a:srgbClr val="FABA26"/>
            </a:solidFill>
            <a:ln>
              <a:noFill/>
            </a:ln>
            <a:effectLst>
              <a:outerShdw blurRad="63500" sx="104000" sy="104000" algn="ctr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545177" y="7800127"/>
              <a:ext cx="7929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D" sz="1600" b="1" dirty="0" smtClean="0"/>
                <a:t>1 </a:t>
              </a:r>
            </a:p>
            <a:p>
              <a:pPr algn="ctr"/>
              <a:r>
                <a:rPr lang="en-ID" sz="1600" b="1" dirty="0" smtClean="0"/>
                <a:t>minute</a:t>
              </a:r>
              <a:endParaRPr lang="en-US" sz="1600" b="1" dirty="0"/>
            </a:p>
          </p:txBody>
        </p:sp>
      </p:grpSp>
      <p:cxnSp>
        <p:nvCxnSpPr>
          <p:cNvPr id="24" name="Elbow Connector 23"/>
          <p:cNvCxnSpPr>
            <a:stCxn id="145" idx="3"/>
            <a:endCxn id="15" idx="6"/>
          </p:cNvCxnSpPr>
          <p:nvPr/>
        </p:nvCxnSpPr>
        <p:spPr>
          <a:xfrm rot="10800000" flipH="1" flipV="1">
            <a:off x="2946048" y="7121683"/>
            <a:ext cx="270982" cy="955724"/>
          </a:xfrm>
          <a:prstGeom prst="bentConnector5">
            <a:avLst>
              <a:gd name="adj1" fmla="val -84360"/>
              <a:gd name="adj2" fmla="val 40556"/>
              <a:gd name="adj3" fmla="val 1843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5" idx="0"/>
            <a:endCxn id="137" idx="2"/>
          </p:cNvCxnSpPr>
          <p:nvPr/>
        </p:nvCxnSpPr>
        <p:spPr>
          <a:xfrm flipH="1">
            <a:off x="4669266" y="7121683"/>
            <a:ext cx="340393" cy="977394"/>
          </a:xfrm>
          <a:prstGeom prst="bentConnector5">
            <a:avLst>
              <a:gd name="adj1" fmla="val -67158"/>
              <a:gd name="adj2" fmla="val 40765"/>
              <a:gd name="adj3" fmla="val 1671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evron 39"/>
          <p:cNvSpPr/>
          <p:nvPr/>
        </p:nvSpPr>
        <p:spPr>
          <a:xfrm>
            <a:off x="11107164" y="7161851"/>
            <a:ext cx="1678125" cy="28328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Chevron 150"/>
          <p:cNvSpPr/>
          <p:nvPr/>
        </p:nvSpPr>
        <p:spPr>
          <a:xfrm>
            <a:off x="10053814" y="7017804"/>
            <a:ext cx="1122555" cy="567257"/>
          </a:xfrm>
          <a:prstGeom prst="chevron">
            <a:avLst/>
          </a:prstGeom>
          <a:solidFill>
            <a:srgbClr val="F34C3E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Chevron 151"/>
          <p:cNvSpPr/>
          <p:nvPr/>
        </p:nvSpPr>
        <p:spPr>
          <a:xfrm>
            <a:off x="12558701" y="7017804"/>
            <a:ext cx="1122555" cy="567257"/>
          </a:xfrm>
          <a:prstGeom prst="chevron">
            <a:avLst/>
          </a:prstGeom>
          <a:solidFill>
            <a:srgbClr val="F34C3E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Chevron 152"/>
          <p:cNvSpPr/>
          <p:nvPr/>
        </p:nvSpPr>
        <p:spPr>
          <a:xfrm>
            <a:off x="15072648" y="7017804"/>
            <a:ext cx="1122555" cy="567257"/>
          </a:xfrm>
          <a:prstGeom prst="chevron">
            <a:avLst/>
          </a:prstGeom>
          <a:solidFill>
            <a:srgbClr val="F34C3E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Chevron 153"/>
          <p:cNvSpPr/>
          <p:nvPr/>
        </p:nvSpPr>
        <p:spPr>
          <a:xfrm>
            <a:off x="13609154" y="7155357"/>
            <a:ext cx="1678125" cy="28328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entagon 41"/>
          <p:cNvSpPr/>
          <p:nvPr/>
        </p:nvSpPr>
        <p:spPr>
          <a:xfrm>
            <a:off x="8539437" y="6963370"/>
            <a:ext cx="1693358" cy="683634"/>
          </a:xfrm>
          <a:prstGeom prst="homePlate">
            <a:avLst/>
          </a:prstGeom>
          <a:gradFill>
            <a:gsLst>
              <a:gs pos="100000">
                <a:srgbClr val="00B050"/>
              </a:gs>
              <a:gs pos="18000">
                <a:schemeClr val="accent1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b="1" dirty="0"/>
              <a:t> </a:t>
            </a:r>
            <a:r>
              <a:rPr lang="en-ID" b="1" dirty="0" smtClean="0"/>
              <a:t> NEXT     </a:t>
            </a:r>
          </a:p>
          <a:p>
            <a:r>
              <a:rPr lang="en-ID" b="1" dirty="0" smtClean="0"/>
              <a:t>  PROJECT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10019973" y="7715301"/>
            <a:ext cx="17709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 for 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for inputting lot number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646949" y="7704812"/>
            <a:ext cx="17923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input system (scan system) </a:t>
            </a:r>
            <a:endParaRPr lang="en-US" sz="1400" dirty="0"/>
          </a:p>
        </p:txBody>
      </p:sp>
      <p:sp>
        <p:nvSpPr>
          <p:cNvPr id="155" name="Rectangle 154"/>
          <p:cNvSpPr/>
          <p:nvPr/>
        </p:nvSpPr>
        <p:spPr>
          <a:xfrm>
            <a:off x="15295321" y="7791692"/>
            <a:ext cx="1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Continued by </a:t>
            </a:r>
            <a:r>
              <a:rPr lang="en-ID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BF43 Team</a:t>
            </a:r>
            <a:endParaRPr lang="en-US" sz="1400" b="1" dirty="0">
              <a:solidFill>
                <a:srgbClr val="C00000"/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C4F76578-052D-A082-037A-A448664940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9028">
            <a:off x="9356540" y="7891982"/>
            <a:ext cx="620055" cy="62005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107" y="7812472"/>
            <a:ext cx="482750" cy="4827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925" y="7812534"/>
            <a:ext cx="523220" cy="52322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8886395" y="2524973"/>
            <a:ext cx="2702257" cy="479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690788E-2CA2-B204-7092-88B81C3F9B20}"/>
              </a:ext>
            </a:extLst>
          </p:cNvPr>
          <p:cNvSpPr/>
          <p:nvPr/>
        </p:nvSpPr>
        <p:spPr>
          <a:xfrm>
            <a:off x="1602244" y="3811664"/>
            <a:ext cx="989667" cy="33855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0070C0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</a:p>
        </p:txBody>
      </p:sp>
    </p:spTree>
    <p:extLst>
      <p:ext uri="{BB962C8B-B14F-4D97-AF65-F5344CB8AC3E}">
        <p14:creationId xmlns:p14="http://schemas.microsoft.com/office/powerpoint/2010/main" val="26012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698" y="1208608"/>
            <a:ext cx="523220" cy="523220"/>
          </a:xfrm>
          <a:prstGeom prst="rect">
            <a:avLst/>
          </a:prstGeom>
        </p:spPr>
      </p:pic>
      <p:sp>
        <p:nvSpPr>
          <p:cNvPr id="28" name="Round Diagonal Corner Rectangle 27"/>
          <p:cNvSpPr/>
          <p:nvPr/>
        </p:nvSpPr>
        <p:spPr>
          <a:xfrm>
            <a:off x="8826296" y="3605590"/>
            <a:ext cx="8168791" cy="4416147"/>
          </a:xfrm>
          <a:prstGeom prst="round2DiagRect">
            <a:avLst>
              <a:gd name="adj1" fmla="val 15769"/>
              <a:gd name="adj2" fmla="val 0"/>
            </a:avLst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1C99E8CB-1927-47E8-54C1-489B83DC2FB0}"/>
              </a:ext>
            </a:extLst>
          </p:cNvPr>
          <p:cNvSpPr/>
          <p:nvPr/>
        </p:nvSpPr>
        <p:spPr>
          <a:xfrm>
            <a:off x="992466" y="1402635"/>
            <a:ext cx="3414313" cy="527414"/>
          </a:xfrm>
          <a:prstGeom prst="hexagon">
            <a:avLst>
              <a:gd name="adj" fmla="val 13674"/>
              <a:gd name="vf" fmla="val 115470"/>
            </a:avLst>
          </a:prstGeom>
          <a:gradFill flip="none" rotWithShape="1">
            <a:gsLst>
              <a:gs pos="100000">
                <a:srgbClr val="F34C3E"/>
              </a:gs>
              <a:gs pos="0">
                <a:srgbClr val="FDE44D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COMPARISON</a:t>
            </a:r>
            <a:endParaRPr lang="en-ID" b="1" dirty="0">
              <a:solidFill>
                <a:sysClr val="windowText" lastClr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C19665-1B93-E5FB-D867-D9532957DD2E}"/>
              </a:ext>
            </a:extLst>
          </p:cNvPr>
          <p:cNvCxnSpPr>
            <a:cxnSpLocks/>
            <a:stCxn id="38" idx="0"/>
            <a:endCxn id="51" idx="3"/>
          </p:cNvCxnSpPr>
          <p:nvPr/>
        </p:nvCxnSpPr>
        <p:spPr>
          <a:xfrm>
            <a:off x="5126641" y="3770574"/>
            <a:ext cx="0" cy="23259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5DE4A0-BE5C-1A5E-67B2-4BD25969D639}"/>
              </a:ext>
            </a:extLst>
          </p:cNvPr>
          <p:cNvCxnSpPr>
            <a:cxnSpLocks/>
            <a:stCxn id="54" idx="0"/>
            <a:endCxn id="61" idx="3"/>
          </p:cNvCxnSpPr>
          <p:nvPr/>
        </p:nvCxnSpPr>
        <p:spPr>
          <a:xfrm>
            <a:off x="2883504" y="3850473"/>
            <a:ext cx="0" cy="224887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ACB6C09-9226-8319-AE90-2B0C9D670B65}"/>
              </a:ext>
            </a:extLst>
          </p:cNvPr>
          <p:cNvSpPr/>
          <p:nvPr/>
        </p:nvSpPr>
        <p:spPr>
          <a:xfrm>
            <a:off x="697255" y="3158837"/>
            <a:ext cx="188864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Prepare multiple </a:t>
            </a:r>
            <a:r>
              <a:rPr lang="en-US" altLang="en-US" sz="13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sheets </a:t>
            </a: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material.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Prepare tools or pen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B7A7D5-E0D6-107C-28A3-DE26A3B0C26C}"/>
              </a:ext>
            </a:extLst>
          </p:cNvPr>
          <p:cNvSpPr/>
          <p:nvPr/>
        </p:nvSpPr>
        <p:spPr>
          <a:xfrm>
            <a:off x="378708" y="2802099"/>
            <a:ext cx="2184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PREPARATION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06327" y="3587829"/>
            <a:ext cx="987607" cy="1079567"/>
            <a:chOff x="3588215" y="4543168"/>
            <a:chExt cx="987607" cy="1079567"/>
          </a:xfrm>
        </p:grpSpPr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BDD22295-CF9B-4D25-12FF-CF90B3FB5F4C}"/>
                </a:ext>
              </a:extLst>
            </p:cNvPr>
            <p:cNvSpPr/>
            <p:nvPr/>
          </p:nvSpPr>
          <p:spPr>
            <a:xfrm rot="5400000">
              <a:off x="3619814" y="4678757"/>
              <a:ext cx="907504" cy="830201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DBD3B06-031F-53A6-34F8-CDBC188719DA}"/>
                </a:ext>
              </a:extLst>
            </p:cNvPr>
            <p:cNvSpPr/>
            <p:nvPr/>
          </p:nvSpPr>
          <p:spPr>
            <a:xfrm rot="5400000">
              <a:off x="3542235" y="4589148"/>
              <a:ext cx="1079567" cy="987607"/>
            </a:xfrm>
            <a:prstGeom prst="hexagon">
              <a:avLst/>
            </a:prstGeom>
            <a:noFill/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A7CDA43-D416-5EE9-3BBF-1DFC6BCBE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925" y="4788123"/>
              <a:ext cx="639557" cy="639557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06ACF19E-4C8E-B465-B217-F6F6E1145318}"/>
              </a:ext>
            </a:extLst>
          </p:cNvPr>
          <p:cNvSpPr/>
          <p:nvPr/>
        </p:nvSpPr>
        <p:spPr>
          <a:xfrm>
            <a:off x="5328253" y="2720536"/>
            <a:ext cx="20269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PREPARATION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90788E-2CA2-B204-7092-88B81C3F9B20}"/>
              </a:ext>
            </a:extLst>
          </p:cNvPr>
          <p:cNvSpPr/>
          <p:nvPr/>
        </p:nvSpPr>
        <p:spPr>
          <a:xfrm>
            <a:off x="5449819" y="4261133"/>
            <a:ext cx="989667" cy="33855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0070C0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E6F3C2-4E56-8B0D-BD6E-B3232F97070E}"/>
              </a:ext>
            </a:extLst>
          </p:cNvPr>
          <p:cNvSpPr/>
          <p:nvPr/>
        </p:nvSpPr>
        <p:spPr>
          <a:xfrm>
            <a:off x="1111431" y="5867758"/>
            <a:ext cx="1410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840C2D-B73A-2645-5999-9257AAE67386}"/>
              </a:ext>
            </a:extLst>
          </p:cNvPr>
          <p:cNvSpPr/>
          <p:nvPr/>
        </p:nvSpPr>
        <p:spPr>
          <a:xfrm>
            <a:off x="5492030" y="5867757"/>
            <a:ext cx="1410456" cy="33855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0070C0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78457F-8292-4F03-4C53-61CB73797C75}"/>
              </a:ext>
            </a:extLst>
          </p:cNvPr>
          <p:cNvSpPr txBox="1"/>
          <p:nvPr/>
        </p:nvSpPr>
        <p:spPr>
          <a:xfrm>
            <a:off x="419651" y="4720974"/>
            <a:ext cx="1932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 to </a:t>
            </a:r>
            <a:r>
              <a:rPr lang="en-US" sz="14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sz="1400" b="1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items</a:t>
            </a:r>
            <a:r>
              <a:rPr lang="en-US" sz="13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r"/>
            <a:r>
              <a:rPr lang="en-US" sz="13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Index, Date</a:t>
            </a:r>
            <a:r>
              <a:rPr 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Hour, Lot Number, QTY, PIC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15C43C0-1AAD-BB17-F36D-3FD7313ED1FF}"/>
              </a:ext>
            </a:extLst>
          </p:cNvPr>
          <p:cNvSpPr/>
          <p:nvPr/>
        </p:nvSpPr>
        <p:spPr>
          <a:xfrm>
            <a:off x="301131" y="6274606"/>
            <a:ext cx="21076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date separated on different papers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Searching on stacked papers from months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529873-28A6-75F7-62B0-D6B53AF91245}"/>
              </a:ext>
            </a:extLst>
          </p:cNvPr>
          <p:cNvSpPr txBox="1"/>
          <p:nvPr/>
        </p:nvSpPr>
        <p:spPr>
          <a:xfrm>
            <a:off x="5618666" y="3109769"/>
            <a:ext cx="18068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a </a:t>
            </a:r>
            <a:r>
              <a:rPr lang="en-US" altLang="en-US" sz="13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connected device </a:t>
            </a: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server</a:t>
            </a:r>
            <a:endParaRPr lang="en-US" altLang="en-US" sz="13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83BAAC-D05E-8B2A-DCF4-FF9A5D4721D1}"/>
              </a:ext>
            </a:extLst>
          </p:cNvPr>
          <p:cNvSpPr txBox="1"/>
          <p:nvPr/>
        </p:nvSpPr>
        <p:spPr>
          <a:xfrm>
            <a:off x="5618666" y="4668664"/>
            <a:ext cx="1295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items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(Part Number, </a:t>
            </a:r>
            <a:endParaRPr lang="en-US" altLang="en-US" sz="1300" dirty="0" smtClean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Lot </a:t>
            </a:r>
            <a:r>
              <a:rPr lang="en-US" alt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Number)</a:t>
            </a:r>
            <a:endParaRPr lang="en-US" altLang="en-US" sz="13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0DAE17-FB40-70C7-7728-D8D8B656D964}"/>
              </a:ext>
            </a:extLst>
          </p:cNvPr>
          <p:cNvSpPr/>
          <p:nvPr/>
        </p:nvSpPr>
        <p:spPr>
          <a:xfrm>
            <a:off x="5618666" y="6188313"/>
            <a:ext cx="224332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lot used are collected in one place.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 and Search</a:t>
            </a:r>
            <a:r>
              <a:rPr lang="en-US" sz="13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reduce searching time.</a:t>
            </a:r>
            <a:endParaRPr lang="en-US" sz="13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0F1DC7-DFB4-ABD0-29CE-7DF5451FC5CC}"/>
              </a:ext>
            </a:extLst>
          </p:cNvPr>
          <p:cNvSpPr/>
          <p:nvPr/>
        </p:nvSpPr>
        <p:spPr>
          <a:xfrm>
            <a:off x="3293588" y="3017643"/>
            <a:ext cx="1410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PAPER CHECKSHEET 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419DE15D-A682-ADF5-0A38-808031747DED}"/>
              </a:ext>
            </a:extLst>
          </p:cNvPr>
          <p:cNvSpPr/>
          <p:nvPr/>
        </p:nvSpPr>
        <p:spPr>
          <a:xfrm rot="5400000">
            <a:off x="3817922" y="4839586"/>
            <a:ext cx="347779" cy="3262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52B13BC-98AF-C7DA-77CA-374849D21CBB}"/>
              </a:ext>
            </a:extLst>
          </p:cNvPr>
          <p:cNvSpPr/>
          <p:nvPr/>
        </p:nvSpPr>
        <p:spPr>
          <a:xfrm>
            <a:off x="3286451" y="6392389"/>
            <a:ext cx="1410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CHECKSHEET 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83CCFAC-88BD-7FC4-0C48-B88B1CCEEAB9}"/>
              </a:ext>
            </a:extLst>
          </p:cNvPr>
          <p:cNvGrpSpPr/>
          <p:nvPr/>
        </p:nvGrpSpPr>
        <p:grpSpPr>
          <a:xfrm>
            <a:off x="703438" y="1426209"/>
            <a:ext cx="533720" cy="488256"/>
            <a:chOff x="468316" y="534232"/>
            <a:chExt cx="871987" cy="797709"/>
          </a:xfrm>
        </p:grpSpPr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8EA98C58-1422-40D5-A171-DD24967BB6CE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532B7465-58BA-5699-36EB-B1F6A8C65081}"/>
                </a:ext>
              </a:extLst>
            </p:cNvPr>
            <p:cNvSpPr/>
            <p:nvPr/>
          </p:nvSpPr>
          <p:spPr>
            <a:xfrm rot="10800000">
              <a:off x="567774" y="623558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4FC4B45F-A482-D645-839B-805F52070E6B}"/>
              </a:ext>
            </a:extLst>
          </p:cNvPr>
          <p:cNvSpPr txBox="1"/>
          <p:nvPr/>
        </p:nvSpPr>
        <p:spPr>
          <a:xfrm>
            <a:off x="3336758" y="10058992"/>
            <a:ext cx="180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Redudce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60% input item</a:t>
            </a:r>
            <a:endParaRPr lang="en-ID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9409A05-D508-887D-3D88-57CFF9A5C085}"/>
              </a:ext>
            </a:extLst>
          </p:cNvPr>
          <p:cNvGrpSpPr/>
          <p:nvPr/>
        </p:nvGrpSpPr>
        <p:grpSpPr>
          <a:xfrm>
            <a:off x="-953905" y="7569707"/>
            <a:ext cx="741407" cy="678252"/>
            <a:chOff x="468316" y="534232"/>
            <a:chExt cx="871987" cy="797709"/>
          </a:xfrm>
        </p:grpSpPr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0D296964-5371-CA99-9124-CB1B6B5AE8F3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B4703A66-5D0D-AD47-4AB2-3CCF1BB964F2}"/>
                </a:ext>
              </a:extLst>
            </p:cNvPr>
            <p:cNvSpPr/>
            <p:nvPr/>
          </p:nvSpPr>
          <p:spPr>
            <a:xfrm rot="10800000">
              <a:off x="547092" y="625372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F38A0CBC-9DB4-E644-6A60-EA0E6DFC7421}"/>
              </a:ext>
            </a:extLst>
          </p:cNvPr>
          <p:cNvSpPr txBox="1"/>
          <p:nvPr/>
        </p:nvSpPr>
        <p:spPr>
          <a:xfrm>
            <a:off x="-45339" y="9687132"/>
            <a:ext cx="3495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Device and Software used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editor(vs code)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Framework(Laravel)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Bahasa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7197C13-237D-BCF1-3EA1-00ED622931E4}"/>
              </a:ext>
            </a:extLst>
          </p:cNvPr>
          <p:cNvSpPr txBox="1"/>
          <p:nvPr/>
        </p:nvSpPr>
        <p:spPr>
          <a:xfrm>
            <a:off x="11042585" y="9922333"/>
            <a:ext cx="4496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target: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Device Smartphone for BOP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ID" dirty="0" smtClean="0">
                <a:latin typeface="Arial" panose="020B0604020202020204" pitchFamily="34" charset="0"/>
                <a:cs typeface="Arial" panose="020B0604020202020204" pitchFamily="34" charset="0"/>
              </a:rPr>
              <a:t>Develop input system by BF43 team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 for preparation, and tracking.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0A436C6-6124-8647-3A4B-EE59E4BB59C3}"/>
              </a:ext>
            </a:extLst>
          </p:cNvPr>
          <p:cNvSpPr/>
          <p:nvPr/>
        </p:nvSpPr>
        <p:spPr>
          <a:xfrm>
            <a:off x="10701120" y="3337696"/>
            <a:ext cx="2063611" cy="527414"/>
          </a:xfrm>
          <a:prstGeom prst="hexagon">
            <a:avLst>
              <a:gd name="adj" fmla="val 13674"/>
              <a:gd name="vf" fmla="val 115470"/>
            </a:avLst>
          </a:prstGeom>
          <a:gradFill flip="none" rotWithShape="1">
            <a:gsLst>
              <a:gs pos="100000">
                <a:srgbClr val="F34C3E"/>
              </a:gs>
              <a:gs pos="0">
                <a:srgbClr val="FDE44D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endParaRPr lang="en-ID" b="1" dirty="0">
              <a:solidFill>
                <a:sysClr val="windowText" lastClr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D78262-DC64-56A4-86D9-CB8ED3FC7D8E}"/>
              </a:ext>
            </a:extLst>
          </p:cNvPr>
          <p:cNvGrpSpPr/>
          <p:nvPr/>
        </p:nvGrpSpPr>
        <p:grpSpPr>
          <a:xfrm>
            <a:off x="5302554" y="-1442167"/>
            <a:ext cx="741407" cy="678252"/>
            <a:chOff x="468316" y="534232"/>
            <a:chExt cx="871987" cy="797709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17B88B30-17B0-EDCB-16C8-4DEE0E23932D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5412E2C7-C950-A478-5499-96FA5E291D10}"/>
                </a:ext>
              </a:extLst>
            </p:cNvPr>
            <p:cNvSpPr/>
            <p:nvPr/>
          </p:nvSpPr>
          <p:spPr>
            <a:xfrm rot="10800000">
              <a:off x="565959" y="623557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686825-2F03-7F4D-B7B8-02A17443259A}"/>
              </a:ext>
            </a:extLst>
          </p:cNvPr>
          <p:cNvSpPr txBox="1"/>
          <p:nvPr/>
        </p:nvSpPr>
        <p:spPr>
          <a:xfrm>
            <a:off x="12818855" y="-970898"/>
            <a:ext cx="362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used by all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endParaRPr lang="en-ID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latin typeface="Arial" panose="020B0604020202020204" pitchFamily="34" charset="0"/>
                <a:cs typeface="Arial" panose="020B0604020202020204" pitchFamily="34" charset="0"/>
              </a:rPr>
              <a:t>Filtering in history lot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9" t="38409" b="-1"/>
          <a:stretch/>
        </p:blipFill>
        <p:spPr>
          <a:xfrm>
            <a:off x="9135829" y="4440922"/>
            <a:ext cx="3551360" cy="14042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t="38734"/>
          <a:stretch/>
        </p:blipFill>
        <p:spPr>
          <a:xfrm>
            <a:off x="10259538" y="6350413"/>
            <a:ext cx="3530187" cy="13968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06ACF19E-4C8E-B465-B217-F6F6E1145318}"/>
              </a:ext>
            </a:extLst>
          </p:cNvPr>
          <p:cNvSpPr/>
          <p:nvPr/>
        </p:nvSpPr>
        <p:spPr>
          <a:xfrm>
            <a:off x="9087922" y="3954896"/>
            <a:ext cx="2259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 SEARCHING</a:t>
            </a:r>
            <a:r>
              <a:rPr lang="en-US" altLang="en-US" sz="1600" b="1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altLang="en-US" sz="1600" b="1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9" t="5104" r="14035" b="4449"/>
          <a:stretch/>
        </p:blipFill>
        <p:spPr>
          <a:xfrm>
            <a:off x="14444618" y="6358694"/>
            <a:ext cx="2008513" cy="14628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6ACF19E-4C8E-B465-B217-F6F6E1145318}"/>
              </a:ext>
            </a:extLst>
          </p:cNvPr>
          <p:cNvSpPr/>
          <p:nvPr/>
        </p:nvSpPr>
        <p:spPr>
          <a:xfrm>
            <a:off x="14157746" y="5754811"/>
            <a:ext cx="2381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BE </a:t>
            </a:r>
            <a:r>
              <a:rPr lang="en-US" altLang="en-US" sz="1600" b="1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USED</a:t>
            </a:r>
            <a:r>
              <a:rPr lang="en-US" altLang="en-US" sz="1600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BY </a:t>
            </a:r>
            <a:r>
              <a:rPr lang="en-US" altLang="en-US" sz="1600" b="1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LINES</a:t>
            </a:r>
            <a:endParaRPr lang="en-US" altLang="en-US" sz="1600" b="1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t="5387" r="14832" b="7284"/>
          <a:stretch/>
        </p:blipFill>
        <p:spPr>
          <a:xfrm>
            <a:off x="14489959" y="4225900"/>
            <a:ext cx="2049094" cy="14541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6ACF19E-4C8E-B465-B217-F6F6E1145318}"/>
              </a:ext>
            </a:extLst>
          </p:cNvPr>
          <p:cNvSpPr/>
          <p:nvPr/>
        </p:nvSpPr>
        <p:spPr>
          <a:xfrm>
            <a:off x="14324484" y="3880551"/>
            <a:ext cx="2259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 INPUT DATA</a:t>
            </a:r>
            <a:endParaRPr lang="en-US" altLang="en-US" sz="1600" b="1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1154630" y="5818365"/>
            <a:ext cx="389136" cy="500188"/>
          </a:xfrm>
          <a:prstGeom prst="downArrow">
            <a:avLst>
              <a:gd name="adj1" fmla="val 55402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4030DA0-AEE0-E903-7FEF-BAE28D257625}"/>
              </a:ext>
            </a:extLst>
          </p:cNvPr>
          <p:cNvGrpSpPr/>
          <p:nvPr/>
        </p:nvGrpSpPr>
        <p:grpSpPr>
          <a:xfrm>
            <a:off x="6665491" y="10292043"/>
            <a:ext cx="15934827" cy="792052"/>
            <a:chOff x="158438" y="8637953"/>
            <a:chExt cx="11346797" cy="56673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EB984E1-33CB-24BD-A359-691A6C25704C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2818325-04C6-285B-141E-8ABCDFBA0FAD}"/>
                </a:ext>
              </a:extLst>
            </p:cNvPr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93" name="図 7">
                <a:extLst>
                  <a:ext uri="{FF2B5EF4-FFF2-40B4-BE49-F238E27FC236}">
                    <a16:creationId xmlns:a16="http://schemas.microsoft.com/office/drawing/2014/main" id="{50579FFA-7666-0B74-C1E3-5204F3F18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16DD0E3B-0475-D2C8-771D-C289FA65D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97" name="TextBox 19">
                <a:extLst>
                  <a:ext uri="{FF2B5EF4-FFF2-40B4-BE49-F238E27FC236}">
                    <a16:creationId xmlns:a16="http://schemas.microsoft.com/office/drawing/2014/main" id="{124315A1-CCE5-9704-BD21-D5114017031F}"/>
                  </a:ext>
                </a:extLst>
              </p:cNvPr>
              <p:cNvSpPr txBox="1"/>
              <p:nvPr/>
            </p:nvSpPr>
            <p:spPr>
              <a:xfrm>
                <a:off x="754902" y="8657058"/>
                <a:ext cx="4328328" cy="157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PT. DENSO MANUFACTURING INDONESIA</a:t>
                </a:r>
              </a:p>
            </p:txBody>
          </p:sp>
          <p:sp>
            <p:nvSpPr>
              <p:cNvPr id="98" name="TextBox 20">
                <a:extLst>
                  <a:ext uri="{FF2B5EF4-FFF2-40B4-BE49-F238E27FC236}">
                    <a16:creationId xmlns:a16="http://schemas.microsoft.com/office/drawing/2014/main" id="{C8FD699E-7B55-2FC3-2596-014FEAED1B3C}"/>
                  </a:ext>
                </a:extLst>
              </p:cNvPr>
              <p:cNvSpPr txBox="1"/>
              <p:nvPr/>
            </p:nvSpPr>
            <p:spPr>
              <a:xfrm>
                <a:off x="754902" y="8789222"/>
                <a:ext cx="4328328" cy="157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 Development</a:t>
                </a:r>
              </a:p>
            </p:txBody>
          </p:sp>
          <p:sp>
            <p:nvSpPr>
              <p:cNvPr id="99" name="TextBox 21">
                <a:extLst>
                  <a:ext uri="{FF2B5EF4-FFF2-40B4-BE49-F238E27FC236}">
                    <a16:creationId xmlns:a16="http://schemas.microsoft.com/office/drawing/2014/main" id="{CC44552C-7FBE-238D-9F3C-BF6FDEC08DC1}"/>
                  </a:ext>
                </a:extLst>
              </p:cNvPr>
              <p:cNvSpPr txBox="1"/>
              <p:nvPr/>
            </p:nvSpPr>
            <p:spPr>
              <a:xfrm>
                <a:off x="754900" y="8977721"/>
                <a:ext cx="4601349" cy="143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@ DENSO CORPORATION All Rights Reserved.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54408" y="213464"/>
            <a:ext cx="741407" cy="678252"/>
            <a:chOff x="2186291" y="168569"/>
            <a:chExt cx="741407" cy="678252"/>
          </a:xfrm>
        </p:grpSpPr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8EA98C58-1422-40D5-A171-DD24967BB6CE}"/>
                </a:ext>
              </a:extLst>
            </p:cNvPr>
            <p:cNvSpPr/>
            <p:nvPr/>
          </p:nvSpPr>
          <p:spPr>
            <a:xfrm rot="10800000">
              <a:off x="2186291" y="168569"/>
              <a:ext cx="741407" cy="678252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532B7465-58BA-5699-36EB-B1F6A8C65081}"/>
                </a:ext>
              </a:extLst>
            </p:cNvPr>
            <p:cNvSpPr/>
            <p:nvPr/>
          </p:nvSpPr>
          <p:spPr>
            <a:xfrm rot="10800000">
              <a:off x="2270855" y="244518"/>
              <a:ext cx="575366" cy="526355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83CCFAC-88BD-7FC4-0C48-B88B1CCEEAB9}"/>
              </a:ext>
            </a:extLst>
          </p:cNvPr>
          <p:cNvGrpSpPr/>
          <p:nvPr/>
        </p:nvGrpSpPr>
        <p:grpSpPr>
          <a:xfrm>
            <a:off x="10620910" y="3376853"/>
            <a:ext cx="533720" cy="488256"/>
            <a:chOff x="468316" y="534232"/>
            <a:chExt cx="871987" cy="797709"/>
          </a:xfrm>
        </p:grpSpPr>
        <p:sp>
          <p:nvSpPr>
            <p:cNvPr id="123" name="Shape">
              <a:extLst>
                <a:ext uri="{FF2B5EF4-FFF2-40B4-BE49-F238E27FC236}">
                  <a16:creationId xmlns:a16="http://schemas.microsoft.com/office/drawing/2014/main" id="{8EA98C58-1422-40D5-A171-DD24967BB6CE}"/>
                </a:ext>
              </a:extLst>
            </p:cNvPr>
            <p:cNvSpPr/>
            <p:nvPr/>
          </p:nvSpPr>
          <p:spPr>
            <a:xfrm rot="10800000">
              <a:off x="468316" y="534232"/>
              <a:ext cx="871987" cy="79770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Shape">
              <a:extLst>
                <a:ext uri="{FF2B5EF4-FFF2-40B4-BE49-F238E27FC236}">
                  <a16:creationId xmlns:a16="http://schemas.microsoft.com/office/drawing/2014/main" id="{532B7465-58BA-5699-36EB-B1F6A8C65081}"/>
                </a:ext>
              </a:extLst>
            </p:cNvPr>
            <p:cNvSpPr/>
            <p:nvPr/>
          </p:nvSpPr>
          <p:spPr>
            <a:xfrm rot="10800000">
              <a:off x="572220" y="628004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219297" y="845108"/>
            <a:ext cx="408704" cy="373890"/>
            <a:chOff x="2186291" y="168569"/>
            <a:chExt cx="741407" cy="678252"/>
          </a:xfrm>
        </p:grpSpPr>
        <p:sp>
          <p:nvSpPr>
            <p:cNvPr id="134" name="Shape">
              <a:extLst>
                <a:ext uri="{FF2B5EF4-FFF2-40B4-BE49-F238E27FC236}">
                  <a16:creationId xmlns:a16="http://schemas.microsoft.com/office/drawing/2014/main" id="{8EA98C58-1422-40D5-A171-DD24967BB6CE}"/>
                </a:ext>
              </a:extLst>
            </p:cNvPr>
            <p:cNvSpPr/>
            <p:nvPr/>
          </p:nvSpPr>
          <p:spPr>
            <a:xfrm rot="10800000">
              <a:off x="2186291" y="168569"/>
              <a:ext cx="741407" cy="678252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532B7465-58BA-5699-36EB-B1F6A8C65081}"/>
                </a:ext>
              </a:extLst>
            </p:cNvPr>
            <p:cNvSpPr/>
            <p:nvPr/>
          </p:nvSpPr>
          <p:spPr>
            <a:xfrm rot="10800000">
              <a:off x="2270855" y="244518"/>
              <a:ext cx="575366" cy="526355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1723467" y="984948"/>
            <a:ext cx="14462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6185" y="272444"/>
            <a:ext cx="3521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 </a:t>
            </a:r>
            <a:r>
              <a:rPr lang="en-ID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052541" y="4498747"/>
            <a:ext cx="2702257" cy="479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690788E-2CA2-B204-7092-88B81C3F9B20}"/>
              </a:ext>
            </a:extLst>
          </p:cNvPr>
          <p:cNvSpPr/>
          <p:nvPr/>
        </p:nvSpPr>
        <p:spPr>
          <a:xfrm>
            <a:off x="1547652" y="4330283"/>
            <a:ext cx="989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89548" y="2898587"/>
            <a:ext cx="797709" cy="871987"/>
            <a:chOff x="4809675" y="2243488"/>
            <a:chExt cx="797709" cy="871987"/>
          </a:xfrm>
        </p:grpSpPr>
        <p:grpSp>
          <p:nvGrpSpPr>
            <p:cNvPr id="39" name="Group 38"/>
            <p:cNvGrpSpPr/>
            <p:nvPr/>
          </p:nvGrpSpPr>
          <p:grpSpPr>
            <a:xfrm>
              <a:off x="4809675" y="2243488"/>
              <a:ext cx="797709" cy="871987"/>
              <a:chOff x="4809675" y="2243488"/>
              <a:chExt cx="797709" cy="871987"/>
            </a:xfrm>
          </p:grpSpPr>
          <p:sp>
            <p:nvSpPr>
              <p:cNvPr id="37" name="Shape">
                <a:extLst>
                  <a:ext uri="{FF2B5EF4-FFF2-40B4-BE49-F238E27FC236}">
                    <a16:creationId xmlns:a16="http://schemas.microsoft.com/office/drawing/2014/main" id="{6BB8CC5B-7937-FD99-4766-5C28A6B59F23}"/>
                  </a:ext>
                </a:extLst>
              </p:cNvPr>
              <p:cNvSpPr/>
              <p:nvPr/>
            </p:nvSpPr>
            <p:spPr>
              <a:xfrm rot="5400000">
                <a:off x="4870178" y="2378075"/>
                <a:ext cx="676702" cy="619059"/>
              </a:xfrm>
              <a:prstGeom prst="hexagon">
                <a:avLst/>
              </a:prstGeom>
              <a:solidFill>
                <a:srgbClr val="F34C3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2ACB4B6E-F51E-4F71-C726-F1E8A6BFFBD5}"/>
                  </a:ext>
                </a:extLst>
              </p:cNvPr>
              <p:cNvSpPr/>
              <p:nvPr/>
            </p:nvSpPr>
            <p:spPr>
              <a:xfrm rot="5400000">
                <a:off x="4772536" y="2280627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34C3E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6D5035B-E7FB-41FC-C564-3CF74A8AF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635" y="2465286"/>
              <a:ext cx="481235" cy="481235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2489548" y="4540068"/>
            <a:ext cx="797709" cy="871987"/>
            <a:chOff x="4809675" y="3884969"/>
            <a:chExt cx="797709" cy="871987"/>
          </a:xfrm>
        </p:grpSpPr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2200B54B-4BE6-865D-7278-7023CA50D56A}"/>
                </a:ext>
              </a:extLst>
            </p:cNvPr>
            <p:cNvSpPr/>
            <p:nvPr/>
          </p:nvSpPr>
          <p:spPr>
            <a:xfrm rot="5400000">
              <a:off x="4870178" y="4014768"/>
              <a:ext cx="676702" cy="619059"/>
            </a:xfrm>
            <a:prstGeom prst="hexagon">
              <a:avLst/>
            </a:prstGeom>
            <a:solidFill>
              <a:srgbClr val="F34C3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CF8C8365-20EE-DC09-ABA3-3A97B43662EE}"/>
                </a:ext>
              </a:extLst>
            </p:cNvPr>
            <p:cNvSpPr/>
            <p:nvPr/>
          </p:nvSpPr>
          <p:spPr>
            <a:xfrm rot="5400000">
              <a:off x="4772536" y="3922108"/>
              <a:ext cx="871987" cy="797709"/>
            </a:xfrm>
            <a:prstGeom prst="hexagon">
              <a:avLst/>
            </a:prstGeom>
            <a:noFill/>
            <a:ln w="57150">
              <a:solidFill>
                <a:srgbClr val="F34C3E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DD2E62D-6E8A-CF3E-7266-39835EF4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607" y="4105041"/>
              <a:ext cx="440135" cy="440135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489548" y="6096508"/>
            <a:ext cx="797709" cy="871987"/>
            <a:chOff x="4809675" y="5441409"/>
            <a:chExt cx="797709" cy="8719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DBE88B8-DF65-604A-6F49-7300FF9D3062}"/>
                </a:ext>
              </a:extLst>
            </p:cNvPr>
            <p:cNvGrpSpPr/>
            <p:nvPr/>
          </p:nvGrpSpPr>
          <p:grpSpPr>
            <a:xfrm>
              <a:off x="4809675" y="5441409"/>
              <a:ext cx="797709" cy="871987"/>
              <a:chOff x="6024055" y="1838347"/>
              <a:chExt cx="797709" cy="871987"/>
            </a:xfrm>
          </p:grpSpPr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D064DB87-2670-16FC-535F-BF42F3947FCE}"/>
                  </a:ext>
                </a:extLst>
              </p:cNvPr>
              <p:cNvSpPr/>
              <p:nvPr/>
            </p:nvSpPr>
            <p:spPr>
              <a:xfrm rot="5400000">
                <a:off x="6084558" y="1970540"/>
                <a:ext cx="676702" cy="619059"/>
              </a:xfrm>
              <a:prstGeom prst="hexagon">
                <a:avLst/>
              </a:prstGeom>
              <a:solidFill>
                <a:srgbClr val="F34C3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Shape">
                <a:extLst>
                  <a:ext uri="{FF2B5EF4-FFF2-40B4-BE49-F238E27FC236}">
                    <a16:creationId xmlns:a16="http://schemas.microsoft.com/office/drawing/2014/main" id="{F3EB31F0-D1A6-2A02-8906-815092A4EBB3}"/>
                  </a:ext>
                </a:extLst>
              </p:cNvPr>
              <p:cNvSpPr/>
              <p:nvPr/>
            </p:nvSpPr>
            <p:spPr>
              <a:xfrm rot="5400000">
                <a:off x="5986916" y="1875486"/>
                <a:ext cx="871987" cy="797709"/>
              </a:xfrm>
              <a:prstGeom prst="hexagon">
                <a:avLst/>
              </a:prstGeom>
              <a:noFill/>
              <a:ln w="57150">
                <a:solidFill>
                  <a:srgbClr val="F34C3E"/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82909E8-E890-14AF-A77B-E2F27069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356" y="5608530"/>
              <a:ext cx="600730" cy="60073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506755" y="5260436"/>
            <a:ext cx="987607" cy="1079567"/>
            <a:chOff x="3574995" y="3022193"/>
            <a:chExt cx="987607" cy="1079567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C0B201F-ADC0-B642-851A-46EA993DE430}"/>
                </a:ext>
              </a:extLst>
            </p:cNvPr>
            <p:cNvSpPr/>
            <p:nvPr/>
          </p:nvSpPr>
          <p:spPr>
            <a:xfrm rot="5400000">
              <a:off x="3619920" y="3161831"/>
              <a:ext cx="897755" cy="821283"/>
            </a:xfrm>
            <a:prstGeom prst="hexagon">
              <a:avLst/>
            </a:prstGeom>
            <a:solidFill>
              <a:srgbClr val="00B05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D995D7C3-A663-C5E9-38AF-C71C2F5C5AB7}"/>
                </a:ext>
              </a:extLst>
            </p:cNvPr>
            <p:cNvSpPr/>
            <p:nvPr/>
          </p:nvSpPr>
          <p:spPr>
            <a:xfrm rot="5400000">
              <a:off x="3529015" y="3068173"/>
              <a:ext cx="1079567" cy="987607"/>
            </a:xfrm>
            <a:prstGeom prst="hexagon">
              <a:avLst/>
            </a:prstGeom>
            <a:noFill/>
            <a:ln w="57150">
              <a:solidFill>
                <a:srgbClr val="00B050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D8DC7D6-84F4-95D0-6E08-9484278A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077" y="3271272"/>
              <a:ext cx="635439" cy="6354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36536" y="4512484"/>
            <a:ext cx="797709" cy="871987"/>
            <a:chOff x="2566538" y="3966569"/>
            <a:chExt cx="797709" cy="871987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8701A45D-0B92-1B2D-3694-36E0C9A670E7}"/>
                </a:ext>
              </a:extLst>
            </p:cNvPr>
            <p:cNvSpPr/>
            <p:nvPr/>
          </p:nvSpPr>
          <p:spPr>
            <a:xfrm rot="5400000">
              <a:off x="2627041" y="4101156"/>
              <a:ext cx="676702" cy="619059"/>
            </a:xfrm>
            <a:prstGeom prst="hexagon">
              <a:avLst/>
            </a:prstGeom>
            <a:solidFill>
              <a:srgbClr val="00B05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76319246-4EB8-00CB-71EE-7A3D3B793AC0}"/>
                </a:ext>
              </a:extLst>
            </p:cNvPr>
            <p:cNvSpPr/>
            <p:nvPr/>
          </p:nvSpPr>
          <p:spPr>
            <a:xfrm rot="5400000">
              <a:off x="2529399" y="4003708"/>
              <a:ext cx="871987" cy="797709"/>
            </a:xfrm>
            <a:prstGeom prst="hexagon">
              <a:avLst/>
            </a:prstGeom>
            <a:noFill/>
            <a:ln w="57150">
              <a:solidFill>
                <a:srgbClr val="00B050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B7D15D4-C18C-D7EA-ECAA-6DD0C8BE8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179" y="4206880"/>
              <a:ext cx="391278" cy="391278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4736536" y="6099350"/>
            <a:ext cx="797709" cy="871987"/>
            <a:chOff x="2566538" y="5444251"/>
            <a:chExt cx="797709" cy="871987"/>
          </a:xfrm>
        </p:grpSpPr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93076488-37B3-D3D6-A4DA-7764DE9AD070}"/>
                </a:ext>
              </a:extLst>
            </p:cNvPr>
            <p:cNvSpPr/>
            <p:nvPr/>
          </p:nvSpPr>
          <p:spPr>
            <a:xfrm rot="5400000">
              <a:off x="2627041" y="5570715"/>
              <a:ext cx="676702" cy="619059"/>
            </a:xfrm>
            <a:prstGeom prst="hexagon">
              <a:avLst/>
            </a:prstGeom>
            <a:solidFill>
              <a:srgbClr val="00B05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6FA4318B-A481-7088-627F-278C19652F0B}"/>
                </a:ext>
              </a:extLst>
            </p:cNvPr>
            <p:cNvSpPr/>
            <p:nvPr/>
          </p:nvSpPr>
          <p:spPr>
            <a:xfrm rot="5400000">
              <a:off x="2529399" y="5481390"/>
              <a:ext cx="871987" cy="797709"/>
            </a:xfrm>
            <a:prstGeom prst="hexagon">
              <a:avLst/>
            </a:prstGeom>
            <a:noFill/>
            <a:ln w="57150">
              <a:solidFill>
                <a:srgbClr val="00B050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C985A7B0-F0D7-DDF6-F117-92A99DE58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448" y="5696511"/>
              <a:ext cx="393897" cy="39389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736536" y="2978486"/>
            <a:ext cx="797709" cy="871987"/>
            <a:chOff x="2566538" y="2323387"/>
            <a:chExt cx="797709" cy="871987"/>
          </a:xfrm>
        </p:grpSpPr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5A0FF6D4-58C1-0253-C31E-F3183D0A8B50}"/>
                </a:ext>
              </a:extLst>
            </p:cNvPr>
            <p:cNvSpPr/>
            <p:nvPr/>
          </p:nvSpPr>
          <p:spPr>
            <a:xfrm rot="5400000">
              <a:off x="2627041" y="2449851"/>
              <a:ext cx="676702" cy="619059"/>
            </a:xfrm>
            <a:prstGeom prst="hexagon">
              <a:avLst/>
            </a:prstGeom>
            <a:solidFill>
              <a:srgbClr val="00B05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98A50426-C084-A5B6-596E-8F86C7164D9F}"/>
                </a:ext>
              </a:extLst>
            </p:cNvPr>
            <p:cNvSpPr/>
            <p:nvPr/>
          </p:nvSpPr>
          <p:spPr>
            <a:xfrm rot="5400000">
              <a:off x="2529399" y="2360526"/>
              <a:ext cx="871987" cy="797709"/>
            </a:xfrm>
            <a:prstGeom prst="hexagon">
              <a:avLst/>
            </a:prstGeom>
            <a:noFill/>
            <a:ln w="57150">
              <a:solidFill>
                <a:srgbClr val="00B050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4F76578-052D-A082-037A-A4486649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4811">
              <a:off x="2720995" y="2529557"/>
              <a:ext cx="459647" cy="459647"/>
            </a:xfrm>
            <a:prstGeom prst="rect">
              <a:avLst/>
            </a:prstGeom>
          </p:spPr>
        </p:pic>
      </p:grp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1C99E8CB-1927-47E8-54C1-489B83DC2FB0}"/>
              </a:ext>
            </a:extLst>
          </p:cNvPr>
          <p:cNvSpPr/>
          <p:nvPr/>
        </p:nvSpPr>
        <p:spPr>
          <a:xfrm>
            <a:off x="1556859" y="2126392"/>
            <a:ext cx="1641073" cy="52741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</a:t>
            </a:r>
            <a:endParaRPr lang="en-ID" b="1" dirty="0">
              <a:solidFill>
                <a:sysClr val="windowText" lastClr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1C99E8CB-1927-47E8-54C1-489B83DC2FB0}"/>
              </a:ext>
            </a:extLst>
          </p:cNvPr>
          <p:cNvSpPr/>
          <p:nvPr/>
        </p:nvSpPr>
        <p:spPr>
          <a:xfrm>
            <a:off x="4603396" y="2132090"/>
            <a:ext cx="1641073" cy="52741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</a:t>
            </a:r>
            <a:endParaRPr lang="en-ID" b="1" dirty="0">
              <a:solidFill>
                <a:sysClr val="windowText" lastClr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90788E-2CA2-B204-7092-88B81C3F9B20}"/>
              </a:ext>
            </a:extLst>
          </p:cNvPr>
          <p:cNvSpPr/>
          <p:nvPr/>
        </p:nvSpPr>
        <p:spPr>
          <a:xfrm>
            <a:off x="7880193" y="1219273"/>
            <a:ext cx="1492912" cy="52322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0070C0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IDEAL CONDITION</a:t>
            </a: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Elbow Connector 65"/>
          <p:cNvCxnSpPr>
            <a:stCxn id="110" idx="3"/>
            <a:endCxn id="161" idx="1"/>
          </p:cNvCxnSpPr>
          <p:nvPr/>
        </p:nvCxnSpPr>
        <p:spPr>
          <a:xfrm flipV="1">
            <a:off x="6439486" y="1480883"/>
            <a:ext cx="1440707" cy="2949527"/>
          </a:xfrm>
          <a:prstGeom prst="bentConnector3">
            <a:avLst>
              <a:gd name="adj1" fmla="val 7084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86" y="1828553"/>
            <a:ext cx="595677" cy="59567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174" y="1068881"/>
            <a:ext cx="595872" cy="595872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8429757" y="1772844"/>
            <a:ext cx="1721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Input by </a:t>
            </a:r>
            <a:r>
              <a:rPr lang="en-ID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 </a:t>
            </a:r>
            <a:r>
              <a:rPr lang="en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get part number &amp; lot number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Arrow: Right 129">
            <a:extLst>
              <a:ext uri="{FF2B5EF4-FFF2-40B4-BE49-F238E27FC236}">
                <a16:creationId xmlns:a16="http://schemas.microsoft.com/office/drawing/2014/main" id="{419DE15D-A682-ADF5-0A38-808031747DED}"/>
              </a:ext>
            </a:extLst>
          </p:cNvPr>
          <p:cNvSpPr/>
          <p:nvPr/>
        </p:nvSpPr>
        <p:spPr>
          <a:xfrm>
            <a:off x="10113932" y="1431967"/>
            <a:ext cx="540604" cy="43223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642938" y="1808554"/>
            <a:ext cx="14466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smtClean="0"/>
              <a:t>Most Lot numbers </a:t>
            </a:r>
            <a:r>
              <a:rPr lang="en-ID" sz="1600" b="1" dirty="0" smtClean="0"/>
              <a:t>don’t have  QR</a:t>
            </a:r>
            <a:r>
              <a:rPr lang="en-ID" sz="1400" dirty="0" smtClean="0"/>
              <a:t> code</a:t>
            </a:r>
            <a:endParaRPr lang="en-US" sz="14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1237158" y="8916572"/>
            <a:ext cx="14462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12307684" y="1489569"/>
            <a:ext cx="3121" cy="664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12446818" y="1489569"/>
            <a:ext cx="3121" cy="664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528887" y="1971569"/>
            <a:ext cx="171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smtClean="0"/>
              <a:t>QR doesn’t contain </a:t>
            </a:r>
            <a:r>
              <a:rPr lang="en-ID" sz="1400" dirty="0" smtClean="0"/>
              <a:t>Lot number</a:t>
            </a:r>
            <a:endParaRPr lang="en-US" sz="1400" dirty="0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236" y="1401362"/>
            <a:ext cx="523220" cy="523220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12945846" y="1549716"/>
            <a:ext cx="144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strike="sngStrike" dirty="0" smtClean="0"/>
              <a:t>089321342</a:t>
            </a:r>
            <a:endParaRPr lang="en-US" sz="1400" strike="sngStrike" dirty="0"/>
          </a:p>
        </p:txBody>
      </p:sp>
    </p:spTree>
    <p:extLst>
      <p:ext uri="{BB962C8B-B14F-4D97-AF65-F5344CB8AC3E}">
        <p14:creationId xmlns:p14="http://schemas.microsoft.com/office/powerpoint/2010/main" val="17293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11107164" y="7161851"/>
            <a:ext cx="1678125" cy="28328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0053814" y="7017804"/>
            <a:ext cx="1122555" cy="567257"/>
          </a:xfrm>
          <a:prstGeom prst="chevron">
            <a:avLst/>
          </a:prstGeom>
          <a:solidFill>
            <a:srgbClr val="F34C3E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2558701" y="7017804"/>
            <a:ext cx="1122555" cy="567257"/>
          </a:xfrm>
          <a:prstGeom prst="chevron">
            <a:avLst/>
          </a:prstGeom>
          <a:solidFill>
            <a:srgbClr val="F34C3E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5072648" y="7017804"/>
            <a:ext cx="1122555" cy="567257"/>
          </a:xfrm>
          <a:prstGeom prst="chevron">
            <a:avLst/>
          </a:prstGeom>
          <a:solidFill>
            <a:srgbClr val="F34C3E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3609154" y="7155357"/>
            <a:ext cx="1678125" cy="28328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8539437" y="6963370"/>
            <a:ext cx="1693358" cy="683634"/>
          </a:xfrm>
          <a:prstGeom prst="homePlate">
            <a:avLst/>
          </a:prstGeom>
          <a:gradFill>
            <a:gsLst>
              <a:gs pos="100000">
                <a:srgbClr val="00B050"/>
              </a:gs>
              <a:gs pos="18000">
                <a:schemeClr val="accent1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b="1" dirty="0"/>
              <a:t> </a:t>
            </a:r>
            <a:r>
              <a:rPr lang="en-ID" b="1" dirty="0" smtClean="0"/>
              <a:t> NEXT     </a:t>
            </a:r>
          </a:p>
          <a:p>
            <a:r>
              <a:rPr lang="en-ID" b="1" dirty="0" smtClean="0"/>
              <a:t>  PROJECT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019973" y="7715301"/>
            <a:ext cx="17709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 for 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for inputting lot number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46949" y="7704812"/>
            <a:ext cx="17923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input system (scan system) 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5295321" y="7791692"/>
            <a:ext cx="1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Continued by </a:t>
            </a:r>
            <a:r>
              <a:rPr lang="en-ID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BF43 Team</a:t>
            </a:r>
            <a:endParaRPr lang="en-US" sz="1400" b="1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F76578-052D-A082-037A-A44866494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9028">
            <a:off x="9356540" y="7891982"/>
            <a:ext cx="620055" cy="6200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107" y="7812472"/>
            <a:ext cx="482750" cy="482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925" y="7812534"/>
            <a:ext cx="523220" cy="523220"/>
          </a:xfrm>
          <a:prstGeom prst="rect">
            <a:avLst/>
          </a:prstGeom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9BC5A0BD-EA96-4C7A-0948-91E3C79C7EAF}"/>
              </a:ext>
            </a:extLst>
          </p:cNvPr>
          <p:cNvSpPr/>
          <p:nvPr/>
        </p:nvSpPr>
        <p:spPr>
          <a:xfrm>
            <a:off x="2891456" y="7206888"/>
            <a:ext cx="2063611" cy="566570"/>
          </a:xfrm>
          <a:prstGeom prst="hexagon">
            <a:avLst>
              <a:gd name="adj" fmla="val 13674"/>
              <a:gd name="vf" fmla="val 115470"/>
            </a:avLst>
          </a:prstGeom>
          <a:gradFill flip="none" rotWithShape="1">
            <a:gsLst>
              <a:gs pos="100000">
                <a:srgbClr val="F34C3E"/>
              </a:gs>
              <a:gs pos="0">
                <a:srgbClr val="FDE44D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endParaRPr lang="en-ID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9539" y="7986297"/>
            <a:ext cx="1974592" cy="958534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Input </a:t>
            </a:r>
          </a:p>
          <a:p>
            <a:r>
              <a:rPr lang="en-ID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34816" y="7982086"/>
            <a:ext cx="927622" cy="927622"/>
          </a:xfrm>
          <a:prstGeom prst="ellipse">
            <a:avLst/>
          </a:prstGeom>
          <a:solidFill>
            <a:srgbClr val="FAB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60357" y="8107627"/>
            <a:ext cx="708624" cy="708624"/>
          </a:xfrm>
          <a:prstGeom prst="ellipse">
            <a:avLst/>
          </a:prstGeom>
          <a:solidFill>
            <a:srgbClr val="FABA26"/>
          </a:solidFill>
          <a:ln>
            <a:noFill/>
          </a:ln>
          <a:effectLst>
            <a:outerShdw blurRad="63500" sx="104000" sy="104000" algn="ctr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99914" y="8233620"/>
            <a:ext cx="627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000" b="1" dirty="0"/>
              <a:t>60%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74916" y="7946193"/>
            <a:ext cx="2474452" cy="1062454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    Tracking Lot number less than 1 minute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614674" y="8003756"/>
            <a:ext cx="927622" cy="927622"/>
            <a:chOff x="7476633" y="7658493"/>
            <a:chExt cx="927622" cy="927622"/>
          </a:xfrm>
        </p:grpSpPr>
        <p:sp>
          <p:nvSpPr>
            <p:cNvPr id="22" name="Oval 21"/>
            <p:cNvSpPr/>
            <p:nvPr/>
          </p:nvSpPr>
          <p:spPr>
            <a:xfrm>
              <a:off x="7476633" y="7658493"/>
              <a:ext cx="927622" cy="927622"/>
            </a:xfrm>
            <a:prstGeom prst="ellipse">
              <a:avLst/>
            </a:prstGeom>
            <a:solidFill>
              <a:srgbClr val="FABA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588526" y="7770386"/>
              <a:ext cx="708624" cy="708624"/>
            </a:xfrm>
            <a:prstGeom prst="ellipse">
              <a:avLst/>
            </a:prstGeom>
            <a:solidFill>
              <a:srgbClr val="FABA26"/>
            </a:solidFill>
            <a:ln>
              <a:noFill/>
            </a:ln>
            <a:effectLst>
              <a:outerShdw blurRad="63500" sx="104000" sy="104000" algn="ctr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5177" y="7800127"/>
              <a:ext cx="7929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D" sz="1600" b="1" dirty="0" smtClean="0"/>
                <a:t>1 </a:t>
              </a:r>
            </a:p>
            <a:p>
              <a:pPr algn="ctr"/>
              <a:r>
                <a:rPr lang="en-ID" sz="1600" b="1" dirty="0" smtClean="0"/>
                <a:t>minute</a:t>
              </a:r>
              <a:endParaRPr lang="en-US" sz="1600" b="1" dirty="0"/>
            </a:p>
          </p:txBody>
        </p:sp>
      </p:grpSp>
      <p:cxnSp>
        <p:nvCxnSpPr>
          <p:cNvPr id="25" name="Elbow Connector 24"/>
          <p:cNvCxnSpPr>
            <a:stCxn id="15" idx="3"/>
            <a:endCxn id="17" idx="6"/>
          </p:cNvCxnSpPr>
          <p:nvPr/>
        </p:nvCxnSpPr>
        <p:spPr>
          <a:xfrm rot="10800000" flipH="1" flipV="1">
            <a:off x="2891456" y="7490173"/>
            <a:ext cx="270982" cy="955724"/>
          </a:xfrm>
          <a:prstGeom prst="bentConnector5">
            <a:avLst>
              <a:gd name="adj1" fmla="val -84360"/>
              <a:gd name="adj2" fmla="val 40556"/>
              <a:gd name="adj3" fmla="val 1843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0"/>
            <a:endCxn id="22" idx="2"/>
          </p:cNvCxnSpPr>
          <p:nvPr/>
        </p:nvCxnSpPr>
        <p:spPr>
          <a:xfrm flipH="1">
            <a:off x="4614674" y="7490173"/>
            <a:ext cx="340393" cy="977394"/>
          </a:xfrm>
          <a:prstGeom prst="bentConnector5">
            <a:avLst>
              <a:gd name="adj1" fmla="val -67158"/>
              <a:gd name="adj2" fmla="val 40765"/>
              <a:gd name="adj3" fmla="val 1671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31" y="826003"/>
            <a:ext cx="7479475" cy="42072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t="2194" r="15000" b="6976"/>
          <a:stretch/>
        </p:blipFill>
        <p:spPr>
          <a:xfrm>
            <a:off x="1937982" y="-641445"/>
            <a:ext cx="5172502" cy="38213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5" t="890" r="15354" b="5037"/>
          <a:stretch/>
        </p:blipFill>
        <p:spPr>
          <a:xfrm>
            <a:off x="3043452" y="-1323833"/>
            <a:ext cx="3875964" cy="39578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2" y="3133158"/>
            <a:ext cx="7479475" cy="42072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04" y="2187853"/>
            <a:ext cx="7479475" cy="42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773" y="1911627"/>
            <a:ext cx="8550379" cy="18557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Learning POINT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0209" y="3050254"/>
            <a:ext cx="5246929" cy="412360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menganalisis</a:t>
            </a:r>
            <a:r>
              <a:rPr lang="en-US" sz="1600" dirty="0"/>
              <a:t> problem/current condition yang </a:t>
            </a:r>
            <a:r>
              <a:rPr lang="en-US" sz="1600" dirty="0" err="1"/>
              <a:t>ada</a:t>
            </a:r>
            <a:r>
              <a:rPr lang="en-US" sz="1600" dirty="0"/>
              <a:t> di </a:t>
            </a:r>
            <a:r>
              <a:rPr lang="en-US" sz="1600" dirty="0" err="1"/>
              <a:t>genba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Membut</a:t>
            </a:r>
            <a:r>
              <a:rPr lang="en-ID" sz="1600" dirty="0" smtClean="0"/>
              <a:t> plan </a:t>
            </a:r>
            <a:r>
              <a:rPr lang="en-ID" sz="1600" dirty="0" err="1" smtClean="0"/>
              <a:t>perbaikan</a:t>
            </a:r>
            <a:r>
              <a:rPr lang="en-ID" sz="1600" dirty="0" smtClean="0"/>
              <a:t> </a:t>
            </a:r>
            <a:r>
              <a:rPr lang="en-ID" sz="1600" dirty="0" err="1" smtClean="0"/>
              <a:t>dan</a:t>
            </a:r>
            <a:r>
              <a:rPr lang="en-ID" sz="1600" dirty="0" smtClean="0"/>
              <a:t> </a:t>
            </a:r>
            <a:r>
              <a:rPr lang="en-ID" sz="1600" dirty="0" err="1" smtClean="0"/>
              <a:t>langkah</a:t>
            </a:r>
            <a:r>
              <a:rPr lang="en-ID" sz="1600" dirty="0" smtClean="0"/>
              <a:t> </a:t>
            </a:r>
            <a:r>
              <a:rPr lang="en-ID" sz="1600" dirty="0" err="1" smtClean="0"/>
              <a:t>langkahnya</a:t>
            </a:r>
            <a:r>
              <a:rPr lang="en-ID" sz="1600" dirty="0" smtClean="0"/>
              <a:t> </a:t>
            </a:r>
            <a:r>
              <a:rPr lang="en-ID" sz="1600" dirty="0" err="1" smtClean="0"/>
              <a:t>berdasarkan</a:t>
            </a:r>
            <a:r>
              <a:rPr lang="en-ID" sz="1600" dirty="0" smtClean="0"/>
              <a:t> </a:t>
            </a:r>
            <a:r>
              <a:rPr lang="en-ID" sz="1600" dirty="0" err="1" smtClean="0"/>
              <a:t>kondisi</a:t>
            </a:r>
            <a:r>
              <a:rPr lang="en-ID" sz="1600" dirty="0" smtClean="0"/>
              <a:t> yang </a:t>
            </a:r>
            <a:r>
              <a:rPr lang="en-ID" sz="1600" dirty="0" err="1" smtClean="0"/>
              <a:t>terjadi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Meningkatkan</a:t>
            </a:r>
            <a:r>
              <a:rPr lang="en-US" sz="1600" dirty="0" smtClean="0"/>
              <a:t> </a:t>
            </a: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dirty="0" err="1" smtClean="0"/>
              <a:t>komunikasi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atasan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rekan</a:t>
            </a:r>
            <a:r>
              <a:rPr lang="en-US" sz="1600" dirty="0" smtClean="0"/>
              <a:t> </a:t>
            </a:r>
            <a:r>
              <a:rPr lang="en-US" sz="1600" dirty="0" err="1" smtClean="0"/>
              <a:t>kerja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 smtClean="0"/>
              <a:t>Mampu</a:t>
            </a:r>
            <a:r>
              <a:rPr lang="en-ID" sz="1600" dirty="0" smtClean="0"/>
              <a:t> </a:t>
            </a:r>
            <a:r>
              <a:rPr lang="en-ID" sz="1600" dirty="0" err="1" smtClean="0"/>
              <a:t>menggunakan</a:t>
            </a:r>
            <a:r>
              <a:rPr lang="en-ID" sz="1600" dirty="0" smtClean="0"/>
              <a:t> </a:t>
            </a:r>
            <a:r>
              <a:rPr lang="en-ID" sz="1600" dirty="0" err="1" smtClean="0"/>
              <a:t>beberapa</a:t>
            </a:r>
            <a:r>
              <a:rPr lang="en-ID" sz="1600" dirty="0" smtClean="0"/>
              <a:t> tools </a:t>
            </a:r>
            <a:r>
              <a:rPr lang="en-ID" sz="1600" dirty="0" err="1" smtClean="0"/>
              <a:t>pemrograman</a:t>
            </a:r>
            <a:r>
              <a:rPr lang="en-ID" sz="1600" dirty="0" smtClean="0"/>
              <a:t> yang </a:t>
            </a:r>
            <a:r>
              <a:rPr lang="en-ID" sz="1600" dirty="0" err="1" smtClean="0"/>
              <a:t>baru</a:t>
            </a:r>
            <a:r>
              <a:rPr lang="en-ID" sz="1600" dirty="0" smtClean="0"/>
              <a:t> (</a:t>
            </a:r>
            <a:r>
              <a:rPr lang="en-ID" sz="1600" dirty="0" err="1" smtClean="0"/>
              <a:t>frameworklaravel</a:t>
            </a:r>
            <a:r>
              <a:rPr lang="en-ID" sz="1600" dirty="0" smtClean="0"/>
              <a:t>)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97730" y="10667918"/>
            <a:ext cx="206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Kesulitan</a:t>
            </a:r>
            <a:r>
              <a:rPr lang="en-US" dirty="0"/>
              <a:t>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8730" y="10104863"/>
            <a:ext cx="10428356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website </a:t>
            </a:r>
            <a:r>
              <a:rPr lang="en-US" sz="1600" dirty="0" err="1"/>
              <a:t>Checksheet</a:t>
            </a:r>
            <a:r>
              <a:rPr lang="en-US" sz="1600" dirty="0"/>
              <a:t> 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ekspetasi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calon</a:t>
            </a:r>
            <a:r>
              <a:rPr lang="en-US" sz="1600" dirty="0"/>
              <a:t> user.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Penggunaan</a:t>
            </a:r>
            <a:r>
              <a:rPr lang="en-US" sz="1600" dirty="0"/>
              <a:t> Bahasa </a:t>
            </a:r>
            <a:r>
              <a:rPr lang="en-US" sz="1600" dirty="0" err="1"/>
              <a:t>pemrograman</a:t>
            </a:r>
            <a:r>
              <a:rPr lang="en-US" sz="1600" dirty="0"/>
              <a:t> </a:t>
            </a:r>
            <a:r>
              <a:rPr lang="en-US" sz="1600" dirty="0" err="1"/>
              <a:t>Laravel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menyesuaikan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Vendor.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Menyamakan</a:t>
            </a:r>
            <a:r>
              <a:rPr lang="en-US" sz="1600" dirty="0"/>
              <a:t> </a:t>
            </a:r>
            <a:r>
              <a:rPr lang="en-US" sz="1600" dirty="0" err="1"/>
              <a:t>presepsi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user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Request user yang </a:t>
            </a:r>
            <a:r>
              <a:rPr lang="en-US" sz="1600" dirty="0" err="1"/>
              <a:t>melebihi</a:t>
            </a:r>
            <a:r>
              <a:rPr lang="en-US" sz="1600" dirty="0"/>
              <a:t> </a:t>
            </a:r>
            <a:r>
              <a:rPr lang="en-US" sz="1600" dirty="0" err="1"/>
              <a:t>kapasitas</a:t>
            </a:r>
            <a:r>
              <a:rPr lang="en-US" sz="1600" dirty="0"/>
              <a:t> kami.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Komunikasi</a:t>
            </a:r>
            <a:r>
              <a:rPr lang="en-US" sz="1600" dirty="0"/>
              <a:t> yang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User </a:t>
            </a:r>
            <a:r>
              <a:rPr lang="en-US" sz="1600" dirty="0" err="1"/>
              <a:t>dengan</a:t>
            </a:r>
            <a:r>
              <a:rPr lang="en-US" sz="1600" dirty="0"/>
              <a:t> kami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mengumpulkan</a:t>
            </a:r>
            <a:r>
              <a:rPr lang="en-US" sz="1600" dirty="0"/>
              <a:t>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Problem yang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walaupun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terimplementasi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mau</a:t>
            </a:r>
            <a:r>
              <a:rPr lang="en-US" sz="1600" dirty="0"/>
              <a:t> </a:t>
            </a:r>
            <a:r>
              <a:rPr lang="en-US" sz="1600" dirty="0" err="1"/>
              <a:t>mereview</a:t>
            </a:r>
            <a:r>
              <a:rPr lang="en-US" sz="1600" dirty="0"/>
              <a:t> project </a:t>
            </a:r>
            <a:r>
              <a:rPr lang="en-US" sz="1600" dirty="0" err="1"/>
              <a:t>kepada</a:t>
            </a:r>
            <a:r>
              <a:rPr lang="en-US" sz="1600" dirty="0"/>
              <a:t> user </a:t>
            </a:r>
            <a:r>
              <a:rPr lang="en-US" sz="1600" dirty="0" err="1"/>
              <a:t>butuh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security system.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Banyak</a:t>
            </a:r>
            <a:r>
              <a:rPr lang="en-US" sz="1600" dirty="0"/>
              <a:t> web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website.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33854" y="10629705"/>
            <a:ext cx="13973909" cy="684180"/>
            <a:chOff x="158438" y="8637953"/>
            <a:chExt cx="11346797" cy="56673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9" name="図 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11" name="TextBox 19"/>
              <p:cNvSpPr txBox="1"/>
              <p:nvPr/>
            </p:nvSpPr>
            <p:spPr>
              <a:xfrm>
                <a:off x="754902" y="8657058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2" name="TextBox 20"/>
              <p:cNvSpPr txBox="1"/>
              <p:nvPr/>
            </p:nvSpPr>
            <p:spPr>
              <a:xfrm>
                <a:off x="754902" y="8789222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3" name="TextBox 21"/>
              <p:cNvSpPr txBox="1"/>
              <p:nvPr/>
            </p:nvSpPr>
            <p:spPr>
              <a:xfrm>
                <a:off x="754900" y="8977721"/>
                <a:ext cx="4601349" cy="18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C527378-8A2A-EDC1-CD5C-5FE9C1FAB2F3}"/>
              </a:ext>
            </a:extLst>
          </p:cNvPr>
          <p:cNvSpPr txBox="1"/>
          <p:nvPr/>
        </p:nvSpPr>
        <p:spPr>
          <a:xfrm>
            <a:off x="893193" y="2492161"/>
            <a:ext cx="6082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Struggling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Teknis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autentikasi</a:t>
            </a:r>
            <a:r>
              <a:rPr lang="en-US" dirty="0"/>
              <a:t> untuk admin dan non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Tantangan</a:t>
            </a:r>
            <a:r>
              <a:rPr lang="en-US" dirty="0" smtClean="0"/>
              <a:t> </a:t>
            </a:r>
            <a:r>
              <a:rPr lang="en-US" dirty="0"/>
              <a:t>dengan framework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system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Mengunggah</a:t>
            </a:r>
            <a:r>
              <a:rPr lang="en-ID" dirty="0" smtClean="0"/>
              <a:t> system </a:t>
            </a:r>
            <a:r>
              <a:rPr lang="en-ID" dirty="0" err="1" smtClean="0"/>
              <a:t>ke</a:t>
            </a:r>
            <a:r>
              <a:rPr lang="en-ID" dirty="0" smtClean="0"/>
              <a:t> server, </a:t>
            </a:r>
            <a:r>
              <a:rPr lang="en-ID" dirty="0" err="1" smtClean="0"/>
              <a:t>perbedaan</a:t>
            </a:r>
            <a:r>
              <a:rPr lang="en-ID" dirty="0" smtClean="0"/>
              <a:t> system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akses</a:t>
            </a:r>
            <a:r>
              <a:rPr lang="en-ID" dirty="0" smtClean="0"/>
              <a:t> yang </a:t>
            </a:r>
            <a:r>
              <a:rPr lang="en-ID" dirty="0" err="1" smtClean="0"/>
              <a:t>terbatas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Implementasi</a:t>
            </a:r>
            <a:r>
              <a:rPr lang="en-ID" dirty="0" smtClean="0"/>
              <a:t> </a:t>
            </a:r>
            <a:r>
              <a:rPr lang="en-ID" dirty="0" err="1" smtClean="0"/>
              <a:t>terhambat</a:t>
            </a:r>
            <a:r>
              <a:rPr lang="en-ID" dirty="0" smtClean="0"/>
              <a:t>. Environment </a:t>
            </a:r>
            <a:r>
              <a:rPr lang="en-ID" dirty="0" err="1" smtClean="0"/>
              <a:t>kurang</a:t>
            </a:r>
            <a:r>
              <a:rPr lang="en-ID" dirty="0" smtClean="0"/>
              <a:t> </a:t>
            </a:r>
            <a:r>
              <a:rPr lang="en-ID" dirty="0" err="1" smtClean="0"/>
              <a:t>mendukung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</a:t>
            </a:r>
            <a:r>
              <a:rPr lang="en-US" dirty="0" err="1"/>
              <a:t>teknis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Menyamakan</a:t>
            </a:r>
            <a:r>
              <a:rPr lang="en-US" dirty="0"/>
              <a:t> </a:t>
            </a:r>
            <a:r>
              <a:rPr lang="en-US" dirty="0" err="1"/>
              <a:t>presepsi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/>
              <a:t>S</a:t>
            </a:r>
            <a:r>
              <a:rPr lang="en-ID" dirty="0" err="1" smtClean="0"/>
              <a:t>istem</a:t>
            </a:r>
            <a:r>
              <a:rPr lang="en-ID" dirty="0" smtClean="0"/>
              <a:t> yang </a:t>
            </a:r>
            <a:r>
              <a:rPr lang="en-ID" dirty="0" err="1" smtClean="0"/>
              <a:t>memenuhi</a:t>
            </a:r>
            <a:r>
              <a:rPr lang="en-ID" dirty="0" smtClean="0"/>
              <a:t> </a:t>
            </a:r>
            <a:r>
              <a:rPr lang="en-ID" dirty="0" err="1" smtClean="0"/>
              <a:t>semua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banyak</a:t>
            </a:r>
            <a:r>
              <a:rPr lang="en-ID" dirty="0" smtClean="0"/>
              <a:t> user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00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0241" y="438248"/>
            <a:ext cx="206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 </a:t>
            </a:r>
            <a:r>
              <a:rPr lang="en-US" sz="1600" dirty="0" err="1"/>
              <a:t>Digitalisasi</a:t>
            </a:r>
            <a:r>
              <a:rPr lang="en-US" sz="1600" dirty="0"/>
              <a:t> 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83397" y="2983458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Penginputan</a:t>
            </a:r>
            <a:r>
              <a:rPr lang="en-US" sz="1600" dirty="0"/>
              <a:t>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8081" y="3451565"/>
            <a:ext cx="2471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Penginputan</a:t>
            </a:r>
            <a:r>
              <a:rPr lang="en-US" sz="1200" dirty="0"/>
              <a:t> data manual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Nomor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Tanggal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Jam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QTY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Diganti Oleh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83397" y="5187520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Pengecekan</a:t>
            </a:r>
            <a:r>
              <a:rPr lang="en-US" sz="1600" dirty="0"/>
              <a:t> :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83398" y="984377"/>
            <a:ext cx="2696901" cy="439838"/>
          </a:xfrm>
          <a:prstGeom prst="roundRect">
            <a:avLst/>
          </a:prstGeom>
          <a:gradFill flip="none" rotWithShape="1">
            <a:gsLst>
              <a:gs pos="0">
                <a:srgbClr val="63CFF6"/>
              </a:gs>
              <a:gs pos="46000">
                <a:srgbClr val="00B0F0"/>
              </a:gs>
              <a:gs pos="100000">
                <a:srgbClr val="2A0AE8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Preparation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8082" y="1488173"/>
            <a:ext cx="3842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Harus </a:t>
            </a:r>
            <a:r>
              <a:rPr lang="en-US" sz="1200" dirty="0" err="1"/>
              <a:t>menyiapkan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checksheet</a:t>
            </a:r>
            <a:r>
              <a:rPr lang="en-US" sz="1200" dirty="0"/>
              <a:t> untuk tiap-tiap material.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Menyiapkan</a:t>
            </a:r>
            <a:r>
              <a:rPr lang="en-US" sz="1200" dirty="0"/>
              <a:t> </a:t>
            </a:r>
            <a:r>
              <a:rPr lang="en-US" sz="1200" dirty="0" err="1"/>
              <a:t>alat</a:t>
            </a:r>
            <a:r>
              <a:rPr lang="en-US" sz="1200" dirty="0"/>
              <a:t> </a:t>
            </a:r>
            <a:r>
              <a:rPr lang="en-US" sz="1200" dirty="0" err="1"/>
              <a:t>tulis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715228" y="5844813"/>
            <a:ext cx="3680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Data lot number yang </a:t>
            </a:r>
            <a:r>
              <a:rPr lang="en-US" sz="1200" dirty="0" err="1"/>
              <a:t>diinput</a:t>
            </a:r>
            <a:r>
              <a:rPr lang="en-US" sz="1200" dirty="0"/>
              <a:t> </a:t>
            </a:r>
            <a:r>
              <a:rPr lang="en-US" sz="1200" dirty="0" err="1"/>
              <a:t>brada</a:t>
            </a:r>
            <a:r>
              <a:rPr lang="en-US" sz="1200" dirty="0"/>
              <a:t> di </a:t>
            </a:r>
            <a:r>
              <a:rPr lang="en-US" sz="1200" dirty="0" err="1"/>
              <a:t>lembar</a:t>
            </a:r>
            <a:r>
              <a:rPr lang="en-US" sz="1200" dirty="0"/>
              <a:t> </a:t>
            </a:r>
            <a:r>
              <a:rPr lang="en-US" sz="1200" dirty="0" err="1"/>
              <a:t>terpisah</a:t>
            </a:r>
            <a:r>
              <a:rPr lang="en-US" sz="1200" dirty="0"/>
              <a:t> </a:t>
            </a:r>
            <a:r>
              <a:rPr lang="en-US" sz="1200" dirty="0" err="1"/>
              <a:t>tiap</a:t>
            </a:r>
            <a:r>
              <a:rPr lang="en-US" sz="1200" dirty="0"/>
              <a:t> part </a:t>
            </a:r>
            <a:r>
              <a:rPr lang="en-US" sz="1200" dirty="0" err="1"/>
              <a:t>materialnya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Tanggal</a:t>
            </a:r>
            <a:r>
              <a:rPr lang="en-US" sz="1200" dirty="0"/>
              <a:t> Part Number yang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berada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table yang </a:t>
            </a:r>
            <a:r>
              <a:rPr lang="en-US" sz="1200" dirty="0" err="1"/>
              <a:t>terpisah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7006542" y="2132949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Penginputan</a:t>
            </a:r>
            <a:r>
              <a:rPr lang="en-US" sz="1600" dirty="0"/>
              <a:t> 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06542" y="3522757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Pengecekan</a:t>
            </a:r>
            <a:r>
              <a:rPr lang="en-US" sz="1600" dirty="0"/>
              <a:t> :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983393" y="977500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Preparation 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83393" y="1549729"/>
            <a:ext cx="319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Sediakan</a:t>
            </a:r>
            <a:r>
              <a:rPr lang="en-US" sz="1200" dirty="0"/>
              <a:t> device smartphone </a:t>
            </a:r>
            <a:r>
              <a:rPr lang="en-US" sz="1200" dirty="0" err="1"/>
              <a:t>atau</a:t>
            </a:r>
            <a:r>
              <a:rPr lang="en-US" sz="1200" dirty="0"/>
              <a:t> pc yang </a:t>
            </a:r>
            <a:r>
              <a:rPr lang="en-US" sz="1200" dirty="0" err="1"/>
              <a:t>terhubung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Server.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6031" y="2776698"/>
            <a:ext cx="41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Part material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Input lot number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6030" y="4200297"/>
            <a:ext cx="415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line </a:t>
            </a:r>
            <a:r>
              <a:rPr lang="en-US" sz="1200" dirty="0" err="1"/>
              <a:t>terkumpul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</a:t>
            </a:r>
            <a:r>
              <a:rPr lang="en-US" sz="1200" dirty="0" err="1"/>
              <a:t>dan</a:t>
            </a:r>
            <a:r>
              <a:rPr lang="en-US" sz="1200" dirty="0"/>
              <a:t> Search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mengurangi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pencarian</a:t>
            </a:r>
            <a:r>
              <a:rPr lang="en-US" sz="1200" dirty="0"/>
              <a:t> data.</a:t>
            </a:r>
          </a:p>
          <a:p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157013" y="321457"/>
            <a:ext cx="206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</a:t>
            </a:r>
            <a:r>
              <a:rPr lang="en-US" sz="1600" dirty="0" err="1"/>
              <a:t>Digitalisasi</a:t>
            </a:r>
            <a:r>
              <a:rPr lang="en-US" sz="1600" dirty="0"/>
              <a:t> 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636416" y="977500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69525" y="1591537"/>
            <a:ext cx="1904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Laravel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Database </a:t>
            </a:r>
            <a:r>
              <a:rPr lang="en-US" sz="1200" dirty="0" err="1"/>
              <a:t>SQLserver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Code Editor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636416" y="3971148"/>
            <a:ext cx="2696901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Fitur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1636415" y="4830530"/>
            <a:ext cx="3188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Auto grouping material </a:t>
            </a:r>
            <a:r>
              <a:rPr lang="en-US" sz="1200" dirty="0" err="1"/>
              <a:t>berdasarkan</a:t>
            </a:r>
            <a:r>
              <a:rPr lang="en-US" sz="1200" dirty="0"/>
              <a:t> part </a:t>
            </a:r>
            <a:r>
              <a:rPr lang="en-US" sz="1200" dirty="0" err="1"/>
              <a:t>modelnya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</a:t>
            </a:r>
            <a:r>
              <a:rPr lang="en-US" sz="1200" dirty="0" err="1"/>
              <a:t>dan</a:t>
            </a:r>
            <a:r>
              <a:rPr lang="en-US" sz="1200" dirty="0"/>
              <a:t> Search </a:t>
            </a:r>
            <a:r>
              <a:rPr lang="en-US" sz="1200" dirty="0" err="1"/>
              <a:t>untuk</a:t>
            </a:r>
            <a:r>
              <a:rPr lang="en-US" sz="1200" dirty="0"/>
              <a:t> Tracking history </a:t>
            </a:r>
            <a:r>
              <a:rPr lang="en-US" sz="1200" dirty="0" err="1"/>
              <a:t>checksheet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Select2 </a:t>
            </a:r>
            <a:r>
              <a:rPr lang="en-US" sz="1200" dirty="0" err="1"/>
              <a:t>kotak</a:t>
            </a:r>
            <a:r>
              <a:rPr lang="en-US" sz="1200" dirty="0"/>
              <a:t> input </a:t>
            </a:r>
            <a:r>
              <a:rPr lang="en-US" sz="1200" dirty="0" err="1"/>
              <a:t>biasa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kotak</a:t>
            </a:r>
            <a:r>
              <a:rPr lang="en-US" sz="1200" dirty="0"/>
              <a:t> </a:t>
            </a:r>
            <a:r>
              <a:rPr lang="en-US" sz="1200" dirty="0" err="1"/>
              <a:t>pencarian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interaktif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030DA0-AEE0-E903-7FEF-BAE28D257625}"/>
              </a:ext>
            </a:extLst>
          </p:cNvPr>
          <p:cNvGrpSpPr/>
          <p:nvPr/>
        </p:nvGrpSpPr>
        <p:grpSpPr>
          <a:xfrm>
            <a:off x="2435161" y="8842457"/>
            <a:ext cx="13973909" cy="684180"/>
            <a:chOff x="158438" y="8637953"/>
            <a:chExt cx="11346797" cy="56673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EB984E1-33CB-24BD-A359-691A6C25704C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818325-04C6-285B-141E-8ABCDFBA0FAD}"/>
                </a:ext>
              </a:extLst>
            </p:cNvPr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5" name="図 7">
                <a:extLst>
                  <a:ext uri="{FF2B5EF4-FFF2-40B4-BE49-F238E27FC236}">
                    <a16:creationId xmlns:a16="http://schemas.microsoft.com/office/drawing/2014/main" id="{50579FFA-7666-0B74-C1E3-5204F3F18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6DD0E3B-0475-D2C8-771D-C289FA65D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124315A1-CCE5-9704-BD21-D5114017031F}"/>
                  </a:ext>
                </a:extLst>
              </p:cNvPr>
              <p:cNvSpPr txBox="1"/>
              <p:nvPr/>
            </p:nvSpPr>
            <p:spPr>
              <a:xfrm>
                <a:off x="754902" y="8657058"/>
                <a:ext cx="4328328" cy="18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9" name="TextBox 20">
                <a:extLst>
                  <a:ext uri="{FF2B5EF4-FFF2-40B4-BE49-F238E27FC236}">
                    <a16:creationId xmlns:a16="http://schemas.microsoft.com/office/drawing/2014/main" id="{C8FD699E-7B55-2FC3-2596-014FEAED1B3C}"/>
                  </a:ext>
                </a:extLst>
              </p:cNvPr>
              <p:cNvSpPr txBox="1"/>
              <p:nvPr/>
            </p:nvSpPr>
            <p:spPr>
              <a:xfrm>
                <a:off x="754902" y="8789222"/>
                <a:ext cx="4328328" cy="18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CC44552C-7FBE-238D-9F3C-BF6FDEC08DC1}"/>
                  </a:ext>
                </a:extLst>
              </p:cNvPr>
              <p:cNvSpPr txBox="1"/>
              <p:nvPr/>
            </p:nvSpPr>
            <p:spPr>
              <a:xfrm>
                <a:off x="754900" y="8977721"/>
                <a:ext cx="4601349" cy="16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47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199" y="1436320"/>
            <a:ext cx="206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7877" y="1906309"/>
            <a:ext cx="3281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Grouping Data Part number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linenya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.</a:t>
            </a:r>
          </a:p>
          <a:p>
            <a:endParaRPr lang="en-US" sz="1200" dirty="0"/>
          </a:p>
          <a:p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search </a:t>
            </a:r>
            <a:r>
              <a:rPr lang="en-US" sz="1200" dirty="0" err="1"/>
              <a:t>dan</a:t>
            </a:r>
            <a:r>
              <a:rPr lang="en-US" sz="1200" dirty="0"/>
              <a:t> Filter yang </a:t>
            </a:r>
            <a:r>
              <a:rPr lang="en-US" sz="1200" dirty="0" err="1"/>
              <a:t>mempermudah</a:t>
            </a:r>
            <a:r>
              <a:rPr lang="en-US" sz="1200" dirty="0"/>
              <a:t> </a:t>
            </a:r>
            <a:r>
              <a:rPr lang="en-US" sz="1200" dirty="0" err="1"/>
              <a:t>Pelacakan</a:t>
            </a:r>
            <a:r>
              <a:rPr lang="en-US" sz="1200" dirty="0"/>
              <a:t> history </a:t>
            </a:r>
            <a:r>
              <a:rPr lang="en-US" sz="1200" dirty="0" err="1"/>
              <a:t>ketika</a:t>
            </a:r>
            <a:r>
              <a:rPr lang="en-US" sz="1200" dirty="0"/>
              <a:t> part NG.</a:t>
            </a:r>
          </a:p>
          <a:p>
            <a:endParaRPr lang="en-US" sz="1200" dirty="0"/>
          </a:p>
          <a:p>
            <a:r>
              <a:rPr lang="en-US" sz="1200" dirty="0"/>
              <a:t>Website Simple </a:t>
            </a:r>
            <a:r>
              <a:rPr lang="en-US" sz="1200" dirty="0" err="1"/>
              <a:t>dan</a:t>
            </a:r>
            <a:r>
              <a:rPr lang="en-US" sz="1200" dirty="0"/>
              <a:t> format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kebutuhan</a:t>
            </a:r>
            <a:r>
              <a:rPr lang="en-US" sz="1200" dirty="0"/>
              <a:t> User </a:t>
            </a:r>
            <a:r>
              <a:rPr lang="en-US" sz="1200" dirty="0" err="1"/>
              <a:t>digenba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5642" y="8820406"/>
            <a:ext cx="15973257" cy="684180"/>
            <a:chOff x="158438" y="8637953"/>
            <a:chExt cx="11346797" cy="56673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58438" y="8637953"/>
              <a:ext cx="4997338" cy="566737"/>
              <a:chOff x="-1156098" y="8491512"/>
              <a:chExt cx="6512347" cy="738552"/>
            </a:xfrm>
          </p:grpSpPr>
          <p:pic>
            <p:nvPicPr>
              <p:cNvPr id="11" name="図 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13" name="TextBox 19"/>
              <p:cNvSpPr txBox="1"/>
              <p:nvPr/>
            </p:nvSpPr>
            <p:spPr>
              <a:xfrm>
                <a:off x="754902" y="8657058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4" name="TextBox 20"/>
              <p:cNvSpPr txBox="1"/>
              <p:nvPr/>
            </p:nvSpPr>
            <p:spPr>
              <a:xfrm>
                <a:off x="754902" y="8789222"/>
                <a:ext cx="4328328" cy="19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82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5" name="TextBox 21"/>
              <p:cNvSpPr txBox="1"/>
              <p:nvPr/>
            </p:nvSpPr>
            <p:spPr>
              <a:xfrm>
                <a:off x="754900" y="8977721"/>
                <a:ext cx="4601349" cy="18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599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275087" y="734897"/>
            <a:ext cx="788275" cy="262759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46334" y="1228883"/>
            <a:ext cx="1045780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Main Page</a:t>
            </a:r>
          </a:p>
        </p:txBody>
      </p:sp>
      <p:sp>
        <p:nvSpPr>
          <p:cNvPr id="52" name="Diamond 51"/>
          <p:cNvSpPr/>
          <p:nvPr/>
        </p:nvSpPr>
        <p:spPr>
          <a:xfrm>
            <a:off x="4188378" y="1903187"/>
            <a:ext cx="961697" cy="914400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Line </a:t>
            </a:r>
            <a:r>
              <a:rPr lang="en-US" sz="1050" dirty="0" err="1"/>
              <a:t>ada</a:t>
            </a:r>
            <a:r>
              <a:rPr lang="en-US" sz="1050" dirty="0"/>
              <a:t>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91652" y="1631719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Daftarkan</a:t>
            </a:r>
            <a:r>
              <a:rPr lang="en-US" sz="1050" dirty="0"/>
              <a:t> Line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284084" y="3281686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Update Page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29151" y="3281685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View Page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319962" y="3912305"/>
            <a:ext cx="898634" cy="6516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Filter by </a:t>
            </a:r>
            <a:r>
              <a:rPr lang="en-US" sz="1050" dirty="0" err="1"/>
              <a:t>Tanggal</a:t>
            </a:r>
            <a:r>
              <a:rPr lang="en-US" sz="1050" dirty="0"/>
              <a:t> </a:t>
            </a:r>
            <a:r>
              <a:rPr lang="en-US" sz="1050" dirty="0" err="1"/>
              <a:t>dan</a:t>
            </a:r>
            <a:r>
              <a:rPr lang="en-US" sz="1050" dirty="0"/>
              <a:t> part </a:t>
            </a:r>
            <a:r>
              <a:rPr lang="en-US" sz="1050" dirty="0" err="1"/>
              <a:t>No.material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3305513" y="4825110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Sorting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6716" y="3912305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Pilih</a:t>
            </a:r>
            <a:r>
              <a:rPr lang="en-US" sz="1050" dirty="0"/>
              <a:t> part </a:t>
            </a:r>
            <a:r>
              <a:rPr lang="en-US" sz="1050" dirty="0" err="1"/>
              <a:t>No.Assy</a:t>
            </a:r>
            <a:endParaRPr lang="en-US" sz="1050" dirty="0"/>
          </a:p>
        </p:txBody>
      </p:sp>
      <p:sp>
        <p:nvSpPr>
          <p:cNvPr id="68" name="Rectangle 67"/>
          <p:cNvSpPr/>
          <p:nvPr/>
        </p:nvSpPr>
        <p:spPr>
          <a:xfrm>
            <a:off x="5284082" y="5650772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Pilih</a:t>
            </a:r>
            <a:r>
              <a:rPr lang="en-US" sz="1050" dirty="0"/>
              <a:t> Material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284082" y="6260378"/>
            <a:ext cx="898635" cy="3284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Input Lot Number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84082" y="6774208"/>
            <a:ext cx="898635" cy="3895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Submit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60413" y="5545772"/>
            <a:ext cx="898635" cy="5122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Check </a:t>
            </a:r>
            <a:r>
              <a:rPr lang="en-US" sz="1050" dirty="0" err="1"/>
              <a:t>semua</a:t>
            </a:r>
            <a:r>
              <a:rPr lang="en-US" sz="1050" dirty="0"/>
              <a:t> part No. Material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60413" y="7362507"/>
            <a:ext cx="898635" cy="454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Tambah</a:t>
            </a:r>
            <a:r>
              <a:rPr lang="en-US" sz="1050" dirty="0"/>
              <a:t> part No. </a:t>
            </a:r>
            <a:r>
              <a:rPr lang="en-US" sz="1050" dirty="0" err="1"/>
              <a:t>Assy</a:t>
            </a:r>
            <a:r>
              <a:rPr lang="en-US" sz="1050" dirty="0"/>
              <a:t> </a:t>
            </a:r>
            <a:r>
              <a:rPr lang="en-US" sz="1050" dirty="0" err="1"/>
              <a:t>baru</a:t>
            </a:r>
            <a:endParaRPr lang="en-US" sz="1050" dirty="0"/>
          </a:p>
        </p:txBody>
      </p:sp>
      <p:sp>
        <p:nvSpPr>
          <p:cNvPr id="76" name="Rectangle 75"/>
          <p:cNvSpPr/>
          <p:nvPr/>
        </p:nvSpPr>
        <p:spPr>
          <a:xfrm>
            <a:off x="6557019" y="8036985"/>
            <a:ext cx="902028" cy="617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Tambah</a:t>
            </a:r>
            <a:r>
              <a:rPr lang="en-US" sz="1050" dirty="0"/>
              <a:t> </a:t>
            </a:r>
            <a:r>
              <a:rPr lang="en-US" sz="1050" dirty="0" err="1"/>
              <a:t>Part.No</a:t>
            </a:r>
            <a:r>
              <a:rPr lang="en-US" sz="1050" dirty="0"/>
              <a:t> Material per Line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4762" y="6060035"/>
            <a:ext cx="898635" cy="42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Tambah</a:t>
            </a:r>
            <a:r>
              <a:rPr lang="en-US" sz="1050" dirty="0"/>
              <a:t> part No. Material</a:t>
            </a:r>
          </a:p>
        </p:txBody>
      </p:sp>
      <p:cxnSp>
        <p:nvCxnSpPr>
          <p:cNvPr id="54" name="Straight Arrow Connector 53"/>
          <p:cNvCxnSpPr>
            <a:stCxn id="33" idx="2"/>
            <a:endCxn id="51" idx="0"/>
          </p:cNvCxnSpPr>
          <p:nvPr/>
        </p:nvCxnSpPr>
        <p:spPr>
          <a:xfrm>
            <a:off x="4669224" y="997656"/>
            <a:ext cx="0" cy="231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2"/>
            <a:endCxn id="52" idx="0"/>
          </p:cNvCxnSpPr>
          <p:nvPr/>
        </p:nvCxnSpPr>
        <p:spPr>
          <a:xfrm>
            <a:off x="4669224" y="1649295"/>
            <a:ext cx="2" cy="253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2" idx="2"/>
            <a:endCxn id="62" idx="0"/>
          </p:cNvCxnSpPr>
          <p:nvPr/>
        </p:nvCxnSpPr>
        <p:spPr>
          <a:xfrm rot="5400000">
            <a:off x="3991800" y="2604256"/>
            <a:ext cx="464097" cy="8907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2" idx="2"/>
            <a:endCxn id="63" idx="0"/>
          </p:cNvCxnSpPr>
          <p:nvPr/>
        </p:nvCxnSpPr>
        <p:spPr>
          <a:xfrm flipH="1">
            <a:off x="3769280" y="3702098"/>
            <a:ext cx="9189" cy="21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2"/>
            <a:endCxn id="64" idx="0"/>
          </p:cNvCxnSpPr>
          <p:nvPr/>
        </p:nvCxnSpPr>
        <p:spPr>
          <a:xfrm flipH="1">
            <a:off x="3754831" y="4563945"/>
            <a:ext cx="14449" cy="261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2" idx="2"/>
            <a:endCxn id="61" idx="0"/>
          </p:cNvCxnSpPr>
          <p:nvPr/>
        </p:nvCxnSpPr>
        <p:spPr>
          <a:xfrm rot="16200000" flipH="1">
            <a:off x="4969264" y="2517549"/>
            <a:ext cx="464098" cy="1064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2" idx="3"/>
            <a:endCxn id="60" idx="2"/>
          </p:cNvCxnSpPr>
          <p:nvPr/>
        </p:nvCxnSpPr>
        <p:spPr>
          <a:xfrm flipV="1">
            <a:off x="5150075" y="2052131"/>
            <a:ext cx="790895" cy="3082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0" idx="0"/>
            <a:endCxn id="51" idx="3"/>
          </p:cNvCxnSpPr>
          <p:nvPr/>
        </p:nvCxnSpPr>
        <p:spPr>
          <a:xfrm rot="16200000" flipV="1">
            <a:off x="5470229" y="1160977"/>
            <a:ext cx="192629" cy="748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1" idx="2"/>
            <a:endCxn id="66" idx="0"/>
          </p:cNvCxnSpPr>
          <p:nvPr/>
        </p:nvCxnSpPr>
        <p:spPr>
          <a:xfrm>
            <a:off x="5733401" y="3702098"/>
            <a:ext cx="2632" cy="21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6" idx="2"/>
            <a:endCxn id="67" idx="0"/>
          </p:cNvCxnSpPr>
          <p:nvPr/>
        </p:nvCxnSpPr>
        <p:spPr>
          <a:xfrm flipH="1">
            <a:off x="5733399" y="4332717"/>
            <a:ext cx="2635" cy="21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7" idx="2"/>
            <a:endCxn id="68" idx="0"/>
          </p:cNvCxnSpPr>
          <p:nvPr/>
        </p:nvCxnSpPr>
        <p:spPr>
          <a:xfrm>
            <a:off x="5733399" y="5457323"/>
            <a:ext cx="1" cy="19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8" idx="2"/>
            <a:endCxn id="69" idx="0"/>
          </p:cNvCxnSpPr>
          <p:nvPr/>
        </p:nvCxnSpPr>
        <p:spPr>
          <a:xfrm>
            <a:off x="5733399" y="6071185"/>
            <a:ext cx="0" cy="18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69" idx="2"/>
            <a:endCxn id="70" idx="0"/>
          </p:cNvCxnSpPr>
          <p:nvPr/>
        </p:nvCxnSpPr>
        <p:spPr>
          <a:xfrm>
            <a:off x="5733399" y="6588828"/>
            <a:ext cx="0" cy="18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70" idx="2"/>
            <a:endCxn id="61" idx="1"/>
          </p:cNvCxnSpPr>
          <p:nvPr/>
        </p:nvCxnSpPr>
        <p:spPr>
          <a:xfrm rot="5400000" flipH="1">
            <a:off x="3672813" y="5103162"/>
            <a:ext cx="3671856" cy="449316"/>
          </a:xfrm>
          <a:prstGeom prst="bentConnector4">
            <a:avLst>
              <a:gd name="adj1" fmla="val -5081"/>
              <a:gd name="adj2" fmla="val 167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1" idx="2"/>
            <a:endCxn id="73" idx="0"/>
          </p:cNvCxnSpPr>
          <p:nvPr/>
        </p:nvCxnSpPr>
        <p:spPr>
          <a:xfrm flipH="1">
            <a:off x="7009730" y="6057983"/>
            <a:ext cx="1" cy="212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3" idx="2"/>
            <a:endCxn id="75" idx="0"/>
          </p:cNvCxnSpPr>
          <p:nvPr/>
        </p:nvCxnSpPr>
        <p:spPr>
          <a:xfrm>
            <a:off x="7009730" y="7184641"/>
            <a:ext cx="1" cy="177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5" idx="2"/>
            <a:endCxn id="76" idx="0"/>
          </p:cNvCxnSpPr>
          <p:nvPr/>
        </p:nvCxnSpPr>
        <p:spPr>
          <a:xfrm flipH="1">
            <a:off x="7008034" y="7817079"/>
            <a:ext cx="1697" cy="219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76" idx="2"/>
            <a:endCxn id="61" idx="3"/>
          </p:cNvCxnSpPr>
          <p:nvPr/>
        </p:nvCxnSpPr>
        <p:spPr>
          <a:xfrm rot="5400000" flipH="1">
            <a:off x="4014091" y="5660522"/>
            <a:ext cx="5162571" cy="825315"/>
          </a:xfrm>
          <a:prstGeom prst="bentConnector4">
            <a:avLst>
              <a:gd name="adj1" fmla="val -4428"/>
              <a:gd name="adj2" fmla="val -2066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77" idx="0"/>
            <a:endCxn id="71" idx="3"/>
          </p:cNvCxnSpPr>
          <p:nvPr/>
        </p:nvCxnSpPr>
        <p:spPr>
          <a:xfrm rot="16200000" flipV="1">
            <a:off x="7632486" y="5628440"/>
            <a:ext cx="258157" cy="6050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67" idx="3"/>
            <a:endCxn id="71" idx="0"/>
          </p:cNvCxnSpPr>
          <p:nvPr/>
        </p:nvCxnSpPr>
        <p:spPr>
          <a:xfrm>
            <a:off x="6236570" y="5000123"/>
            <a:ext cx="773160" cy="545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5230226" y="4542923"/>
            <a:ext cx="1006345" cy="914400"/>
            <a:chOff x="4515517" y="4154040"/>
            <a:chExt cx="1006345" cy="914400"/>
          </a:xfrm>
          <a:solidFill>
            <a:srgbClr val="00B0F0"/>
          </a:solidFill>
        </p:grpSpPr>
        <p:sp>
          <p:nvSpPr>
            <p:cNvPr id="67" name="Diamond 66"/>
            <p:cNvSpPr/>
            <p:nvPr/>
          </p:nvSpPr>
          <p:spPr>
            <a:xfrm>
              <a:off x="4515517" y="4154040"/>
              <a:ext cx="1006345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569373" y="4447972"/>
              <a:ext cx="9156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Part </a:t>
              </a:r>
              <a:r>
                <a:rPr lang="en-US" sz="1000" dirty="0" err="1">
                  <a:solidFill>
                    <a:schemeClr val="bg1"/>
                  </a:solidFill>
                </a:rPr>
                <a:t>No.Assy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ada</a:t>
              </a:r>
              <a:r>
                <a:rPr lang="en-US" sz="1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486871" y="6270241"/>
            <a:ext cx="1045716" cy="914400"/>
            <a:chOff x="4493847" y="6284961"/>
            <a:chExt cx="1223121" cy="914400"/>
          </a:xfrm>
        </p:grpSpPr>
        <p:sp>
          <p:nvSpPr>
            <p:cNvPr id="73" name="Diamond 72"/>
            <p:cNvSpPr/>
            <p:nvPr/>
          </p:nvSpPr>
          <p:spPr>
            <a:xfrm>
              <a:off x="4493847" y="6284961"/>
              <a:ext cx="1223121" cy="914400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4543819" y="6467508"/>
              <a:ext cx="1161618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Part </a:t>
              </a:r>
              <a:r>
                <a:rPr lang="en-US" sz="1050" dirty="0" err="1">
                  <a:solidFill>
                    <a:schemeClr val="bg1"/>
                  </a:solidFill>
                </a:rPr>
                <a:t>No.material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</a:rPr>
                <a:t>ada</a:t>
              </a:r>
              <a:r>
                <a:rPr lang="en-US" sz="105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299" name="Rectangle 298"/>
          <p:cNvSpPr/>
          <p:nvPr/>
        </p:nvSpPr>
        <p:spPr>
          <a:xfrm>
            <a:off x="2244641" y="275405"/>
            <a:ext cx="1943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Flow E-</a:t>
            </a:r>
            <a:r>
              <a:rPr lang="en-US" dirty="0" err="1"/>
              <a:t>Checksheet</a:t>
            </a:r>
            <a:endParaRPr lang="en-US" dirty="0"/>
          </a:p>
        </p:txBody>
      </p:sp>
      <p:cxnSp>
        <p:nvCxnSpPr>
          <p:cNvPr id="331" name="Elbow Connector 330"/>
          <p:cNvCxnSpPr>
            <a:stCxn id="73" idx="3"/>
            <a:endCxn id="77" idx="2"/>
          </p:cNvCxnSpPr>
          <p:nvPr/>
        </p:nvCxnSpPr>
        <p:spPr>
          <a:xfrm flipV="1">
            <a:off x="7532587" y="6480447"/>
            <a:ext cx="531492" cy="2469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9459143" y="275405"/>
            <a:ext cx="252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Flow Manual </a:t>
            </a:r>
            <a:r>
              <a:rPr lang="en-US" dirty="0" err="1"/>
              <a:t>Checksheet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47237" y="3455277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BOP </a:t>
            </a:r>
            <a:r>
              <a:rPr lang="en-US" sz="1000" dirty="0" err="1"/>
              <a:t>ganti</a:t>
            </a:r>
            <a:r>
              <a:rPr lang="en-US" sz="1000" dirty="0"/>
              <a:t> Lot Material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5118" y="4156840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Ambil</a:t>
            </a:r>
            <a:r>
              <a:rPr lang="en-US" sz="1000" dirty="0"/>
              <a:t> </a:t>
            </a:r>
            <a:r>
              <a:rPr lang="en-US" sz="1000" dirty="0" err="1"/>
              <a:t>Checksheet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802415" y="4850522"/>
            <a:ext cx="1072054" cy="1072054"/>
            <a:chOff x="4598277" y="2264978"/>
            <a:chExt cx="1072054" cy="1072054"/>
          </a:xfrm>
        </p:grpSpPr>
        <p:sp>
          <p:nvSpPr>
            <p:cNvPr id="11" name="Diamond 10"/>
            <p:cNvSpPr/>
            <p:nvPr/>
          </p:nvSpPr>
          <p:spPr>
            <a:xfrm>
              <a:off x="4598277" y="2264978"/>
              <a:ext cx="1072054" cy="107205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35063" y="2598680"/>
              <a:ext cx="998482" cy="515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bg1"/>
                  </a:solidFill>
                </a:rPr>
                <a:t>Checksheet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masih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bisa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diisi</a:t>
              </a:r>
              <a:r>
                <a:rPr lang="en-US" sz="1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611007" y="4669218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Print </a:t>
            </a:r>
            <a:r>
              <a:rPr lang="en-US" sz="1000" dirty="0" err="1"/>
              <a:t>Checksheet</a:t>
            </a:r>
            <a:endParaRPr lang="en-US" sz="1000" dirty="0"/>
          </a:p>
          <a:p>
            <a:pPr algn="ctr"/>
            <a:r>
              <a:rPr lang="en-US" sz="1000" dirty="0" err="1"/>
              <a:t>baru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8755118" y="6187962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Isi Nama Part &amp; </a:t>
            </a:r>
            <a:r>
              <a:rPr lang="en-US" sz="1000" dirty="0" err="1"/>
              <a:t>Nomor</a:t>
            </a:r>
            <a:r>
              <a:rPr lang="en-US" sz="1000" dirty="0"/>
              <a:t> Part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8755118" y="7010397"/>
            <a:ext cx="1166648" cy="146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Isi table :</a:t>
            </a:r>
          </a:p>
          <a:p>
            <a:r>
              <a:rPr lang="en-US" sz="1000" dirty="0"/>
              <a:t>1.No</a:t>
            </a:r>
          </a:p>
          <a:p>
            <a:r>
              <a:rPr lang="en-US" sz="1000" dirty="0"/>
              <a:t>2.Tanggal</a:t>
            </a:r>
          </a:p>
          <a:p>
            <a:r>
              <a:rPr lang="en-US" sz="1000" dirty="0"/>
              <a:t>3.Jam</a:t>
            </a:r>
          </a:p>
          <a:p>
            <a:r>
              <a:rPr lang="en-US" sz="1000" dirty="0"/>
              <a:t>4.Lot Number</a:t>
            </a:r>
          </a:p>
          <a:p>
            <a:r>
              <a:rPr lang="en-US" sz="1000" dirty="0"/>
              <a:t>5.QTY</a:t>
            </a:r>
          </a:p>
          <a:p>
            <a:r>
              <a:rPr lang="en-US" sz="1000" dirty="0"/>
              <a:t>6.Diganti </a:t>
            </a:r>
            <a:r>
              <a:rPr lang="en-US" sz="1000" dirty="0" err="1"/>
              <a:t>Oleh</a:t>
            </a:r>
            <a:endParaRPr lang="en-US" sz="1000" dirty="0"/>
          </a:p>
          <a:p>
            <a:r>
              <a:rPr lang="en-US" sz="1000" dirty="0"/>
              <a:t>7.Check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55118" y="8891750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Kembalikan</a:t>
            </a:r>
            <a:r>
              <a:rPr lang="en-US" sz="1000" dirty="0"/>
              <a:t> </a:t>
            </a:r>
            <a:r>
              <a:rPr lang="en-US" sz="1000" dirty="0" err="1"/>
              <a:t>checksheet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9330562" y="3970283"/>
            <a:ext cx="7881" cy="1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1" idx="0"/>
          </p:cNvCxnSpPr>
          <p:nvPr/>
        </p:nvCxnSpPr>
        <p:spPr>
          <a:xfrm>
            <a:off x="9338442" y="4671846"/>
            <a:ext cx="0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8" idx="0"/>
          </p:cNvCxnSpPr>
          <p:nvPr/>
        </p:nvCxnSpPr>
        <p:spPr>
          <a:xfrm>
            <a:off x="9338442" y="5922577"/>
            <a:ext cx="0" cy="2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>
            <a:off x="9338442" y="6702969"/>
            <a:ext cx="0" cy="30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338442" y="8471337"/>
            <a:ext cx="0" cy="42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1"/>
            <a:endCxn id="7" idx="2"/>
          </p:cNvCxnSpPr>
          <p:nvPr/>
        </p:nvCxnSpPr>
        <p:spPr>
          <a:xfrm rot="10800000">
            <a:off x="7194331" y="5184226"/>
            <a:ext cx="1608084" cy="202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0"/>
            <a:endCxn id="5" idx="1"/>
          </p:cNvCxnSpPr>
          <p:nvPr/>
        </p:nvCxnSpPr>
        <p:spPr>
          <a:xfrm rot="5400000" flipH="1" flipV="1">
            <a:off x="7847287" y="3761388"/>
            <a:ext cx="254874" cy="1560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6920" y="5113278"/>
            <a:ext cx="578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40920" y="5839257"/>
            <a:ext cx="578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283668" y="843452"/>
            <a:ext cx="116664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Prepare </a:t>
            </a:r>
            <a:r>
              <a:rPr lang="en-US" sz="1000" dirty="0" err="1"/>
              <a:t>Checksheet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67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2093</TotalTime>
  <Words>1011</Words>
  <Application>Microsoft Office PowerPoint</Application>
  <PresentationFormat>Custom</PresentationFormat>
  <Paragraphs>263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Learning POINT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ITPKL3</dc:creator>
  <cp:lastModifiedBy>ITPKL8</cp:lastModifiedBy>
  <cp:revision>160</cp:revision>
  <dcterms:created xsi:type="dcterms:W3CDTF">2023-07-28T03:38:08Z</dcterms:created>
  <dcterms:modified xsi:type="dcterms:W3CDTF">2023-08-02T10:06:56Z</dcterms:modified>
</cp:coreProperties>
</file>