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70" r:id="rId5"/>
    <p:sldId id="264" r:id="rId6"/>
    <p:sldId id="266" r:id="rId7"/>
    <p:sldId id="263" r:id="rId8"/>
    <p:sldId id="261" r:id="rId9"/>
    <p:sldId id="262" r:id="rId10"/>
    <p:sldId id="260" r:id="rId11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6" userDrawn="1">
          <p15:clr>
            <a:srgbClr val="A4A3A4"/>
          </p15:clr>
        </p15:guide>
        <p15:guide id="2" pos="10456" userDrawn="1">
          <p15:clr>
            <a:srgbClr val="A4A3A4"/>
          </p15:clr>
        </p15:guide>
        <p15:guide id="3" orient="horz" pos="325" userDrawn="1">
          <p15:clr>
            <a:srgbClr val="A4A3A4"/>
          </p15:clr>
        </p15:guide>
        <p15:guide id="4" orient="horz" pos="57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A26"/>
    <a:srgbClr val="FDE44D"/>
    <a:srgbClr val="F34C3E"/>
    <a:srgbClr val="967017"/>
    <a:srgbClr val="FF7979"/>
    <a:srgbClr val="DA3C38"/>
    <a:srgbClr val="913D37"/>
    <a:srgbClr val="F67B3C"/>
    <a:srgbClr val="F89C37"/>
    <a:srgbClr val="E7E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1" y="35"/>
      </p:cViewPr>
      <p:guideLst>
        <p:guide pos="296"/>
        <p:guide pos="10456"/>
        <p:guide orient="horz" pos="325"/>
        <p:guide orient="horz" pos="57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1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8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5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2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9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jpeg"/><Relationship Id="rId10" Type="http://schemas.openxmlformats.org/officeDocument/2006/relationships/image" Target="../media/image1.em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6799" y="553100"/>
            <a:ext cx="1566677" cy="59728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026799" y="4166467"/>
            <a:ext cx="4652367" cy="1106563"/>
            <a:chOff x="574928" y="2745438"/>
            <a:chExt cx="4430826" cy="1053870"/>
          </a:xfrm>
        </p:grpSpPr>
        <p:sp>
          <p:nvSpPr>
            <p:cNvPr id="13" name="TextBox 12"/>
            <p:cNvSpPr txBox="1"/>
            <p:nvPr/>
          </p:nvSpPr>
          <p:spPr>
            <a:xfrm>
              <a:off x="817989" y="2745438"/>
              <a:ext cx="2836985" cy="69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136" b="1" dirty="0"/>
                <a:t>MECHA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4928" y="3446219"/>
              <a:ext cx="4430826" cy="353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9" dirty="0"/>
                <a:t>Manufacturing </a:t>
              </a:r>
              <a:r>
                <a:rPr lang="en-US" sz="1809" dirty="0">
                  <a:solidFill>
                    <a:srgbClr val="FF0000"/>
                  </a:solidFill>
                </a:rPr>
                <a:t>E-</a:t>
              </a:r>
              <a:r>
                <a:rPr lang="en-US" sz="1809" dirty="0" err="1">
                  <a:solidFill>
                    <a:srgbClr val="FF0000"/>
                  </a:solidFill>
                </a:rPr>
                <a:t>Checksheet</a:t>
              </a:r>
              <a:r>
                <a:rPr lang="en-US" sz="1809" dirty="0"/>
                <a:t> Application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71949" y="3446218"/>
              <a:ext cx="36934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995" y="0"/>
            <a:ext cx="4771665" cy="111367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1690" y="7804490"/>
            <a:ext cx="185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Anang</a:t>
            </a:r>
            <a:r>
              <a:rPr lang="en-US" dirty="0"/>
              <a:t> </a:t>
            </a:r>
            <a:r>
              <a:rPr lang="en-US" dirty="0" err="1"/>
              <a:t>Ma’ruf</a:t>
            </a:r>
            <a:endParaRPr lang="en-US" dirty="0"/>
          </a:p>
          <a:p>
            <a:r>
              <a:rPr lang="en-US" dirty="0" err="1"/>
              <a:t>Bani</a:t>
            </a:r>
            <a:r>
              <a:rPr lang="en-US" dirty="0"/>
              <a:t> Salam</a:t>
            </a:r>
          </a:p>
        </p:txBody>
      </p:sp>
    </p:spTree>
    <p:extLst>
      <p:ext uri="{BB962C8B-B14F-4D97-AF65-F5344CB8AC3E}">
        <p14:creationId xmlns:p14="http://schemas.microsoft.com/office/powerpoint/2010/main" val="332178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5365" y="8820406"/>
            <a:ext cx="13973909" cy="684180"/>
            <a:chOff x="158438" y="8637953"/>
            <a:chExt cx="11346797" cy="56673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158438" y="8637953"/>
              <a:ext cx="4997338" cy="566737"/>
              <a:chOff x="-1156098" y="8491512"/>
              <a:chExt cx="6512347" cy="738552"/>
            </a:xfrm>
          </p:grpSpPr>
          <p:pic>
            <p:nvPicPr>
              <p:cNvPr id="7" name="図 7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9" name="TextBox 19"/>
              <p:cNvSpPr txBox="1"/>
              <p:nvPr/>
            </p:nvSpPr>
            <p:spPr>
              <a:xfrm>
                <a:off x="754902" y="8657058"/>
                <a:ext cx="4328328" cy="19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82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10" name="TextBox 20"/>
              <p:cNvSpPr txBox="1"/>
              <p:nvPr/>
            </p:nvSpPr>
            <p:spPr>
              <a:xfrm>
                <a:off x="754902" y="8789222"/>
                <a:ext cx="4328328" cy="19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82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11" name="TextBox 21"/>
              <p:cNvSpPr txBox="1"/>
              <p:nvPr/>
            </p:nvSpPr>
            <p:spPr>
              <a:xfrm>
                <a:off x="754900" y="8977721"/>
                <a:ext cx="4601349" cy="180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5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  <p:sp>
        <p:nvSpPr>
          <p:cNvPr id="74" name="Parallelogram 73"/>
          <p:cNvSpPr/>
          <p:nvPr/>
        </p:nvSpPr>
        <p:spPr>
          <a:xfrm>
            <a:off x="10535743" y="1598363"/>
            <a:ext cx="1387887" cy="485843"/>
          </a:xfrm>
          <a:prstGeom prst="parallelogram">
            <a:avLst/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Main page</a:t>
            </a:r>
          </a:p>
        </p:txBody>
      </p:sp>
      <p:sp>
        <p:nvSpPr>
          <p:cNvPr id="75" name="Diamond 74"/>
          <p:cNvSpPr/>
          <p:nvPr/>
        </p:nvSpPr>
        <p:spPr>
          <a:xfrm>
            <a:off x="10535743" y="2745125"/>
            <a:ext cx="1387887" cy="928088"/>
          </a:xfrm>
          <a:prstGeom prst="diamond">
            <a:avLst/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834310" y="3071637"/>
            <a:ext cx="81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Line </a:t>
            </a:r>
            <a:r>
              <a:rPr lang="en-US" sz="1200" dirty="0" err="1">
                <a:solidFill>
                  <a:schemeClr val="bg1"/>
                </a:solidFill>
              </a:rPr>
              <a:t>ada</a:t>
            </a:r>
            <a:r>
              <a:rPr lang="en-US" sz="1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856096" y="2236180"/>
            <a:ext cx="1205621" cy="665467"/>
          </a:xfrm>
          <a:prstGeom prst="rect">
            <a:avLst/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Daftarkan</a:t>
            </a:r>
            <a:r>
              <a:rPr lang="en-US" sz="1200" dirty="0">
                <a:solidFill>
                  <a:schemeClr val="bg1"/>
                </a:solidFill>
              </a:rPr>
              <a:t> Line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544731" y="3601688"/>
            <a:ext cx="1041517" cy="679686"/>
          </a:xfrm>
          <a:prstGeom prst="rect">
            <a:avLst/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Update  page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856095" y="3609914"/>
            <a:ext cx="1205621" cy="663233"/>
          </a:xfrm>
          <a:prstGeom prst="rect">
            <a:avLst/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View page</a:t>
            </a:r>
          </a:p>
        </p:txBody>
      </p:sp>
      <p:sp>
        <p:nvSpPr>
          <p:cNvPr id="90" name="Diamond 89"/>
          <p:cNvSpPr/>
          <p:nvPr/>
        </p:nvSpPr>
        <p:spPr>
          <a:xfrm>
            <a:off x="11211104" y="4718185"/>
            <a:ext cx="1708771" cy="1080673"/>
          </a:xfrm>
          <a:prstGeom prst="diamond">
            <a:avLst/>
          </a:prstGeom>
          <a:solidFill>
            <a:srgbClr val="63CFF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493855" y="5056376"/>
            <a:ext cx="12409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Part number </a:t>
            </a:r>
            <a:r>
              <a:rPr lang="en-US" sz="1400" dirty="0" err="1">
                <a:solidFill>
                  <a:schemeClr val="bg1"/>
                </a:solidFill>
              </a:rPr>
              <a:t>ada</a:t>
            </a:r>
            <a:r>
              <a:rPr lang="en-US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3031071" y="4384601"/>
            <a:ext cx="1153028" cy="561035"/>
          </a:xfrm>
          <a:prstGeom prst="rect">
            <a:avLst/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Tambahkan</a:t>
            </a:r>
            <a:r>
              <a:rPr lang="en-US" sz="1400" dirty="0">
                <a:solidFill>
                  <a:schemeClr val="bg1"/>
                </a:solidFill>
              </a:rPr>
              <a:t> part number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1463665" y="6187172"/>
            <a:ext cx="1220980" cy="799632"/>
          </a:xfrm>
          <a:prstGeom prst="rect">
            <a:avLst/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Input lot number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1463665" y="7265160"/>
            <a:ext cx="1220980" cy="703487"/>
          </a:xfrm>
          <a:prstGeom prst="rect">
            <a:avLst/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Success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0748480" y="970175"/>
            <a:ext cx="981957" cy="352907"/>
          </a:xfrm>
          <a:prstGeom prst="roundRect">
            <a:avLst>
              <a:gd name="adj" fmla="val 50000"/>
            </a:avLst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Login</a:t>
            </a:r>
          </a:p>
        </p:txBody>
      </p:sp>
      <p:cxnSp>
        <p:nvCxnSpPr>
          <p:cNvPr id="98" name="Straight Arrow Connector 97"/>
          <p:cNvCxnSpPr>
            <a:stCxn id="96" idx="2"/>
            <a:endCxn id="74" idx="0"/>
          </p:cNvCxnSpPr>
          <p:nvPr/>
        </p:nvCxnSpPr>
        <p:spPr>
          <a:xfrm flipH="1">
            <a:off x="11229686" y="1323082"/>
            <a:ext cx="9772" cy="27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5" idx="2"/>
            <a:endCxn id="78" idx="1"/>
          </p:cNvCxnSpPr>
          <p:nvPr/>
        </p:nvCxnSpPr>
        <p:spPr>
          <a:xfrm rot="16200000" flipH="1">
            <a:off x="11253049" y="3649850"/>
            <a:ext cx="268318" cy="315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75" idx="1"/>
            <a:endCxn id="77" idx="2"/>
          </p:cNvCxnSpPr>
          <p:nvPr/>
        </p:nvCxnSpPr>
        <p:spPr>
          <a:xfrm rot="10800000">
            <a:off x="9458906" y="2901648"/>
            <a:ext cx="1076836" cy="307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77" idx="0"/>
            <a:endCxn id="74" idx="5"/>
          </p:cNvCxnSpPr>
          <p:nvPr/>
        </p:nvCxnSpPr>
        <p:spPr>
          <a:xfrm rot="5400000" flipH="1" flipV="1">
            <a:off x="9830243" y="1469949"/>
            <a:ext cx="394895" cy="1137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0" idx="3"/>
            <a:endCxn id="92" idx="2"/>
          </p:cNvCxnSpPr>
          <p:nvPr/>
        </p:nvCxnSpPr>
        <p:spPr>
          <a:xfrm flipV="1">
            <a:off x="12919875" y="4945635"/>
            <a:ext cx="687711" cy="312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2" idx="0"/>
            <a:endCxn id="78" idx="3"/>
          </p:cNvCxnSpPr>
          <p:nvPr/>
        </p:nvCxnSpPr>
        <p:spPr>
          <a:xfrm rot="16200000" flipV="1">
            <a:off x="12875383" y="3652397"/>
            <a:ext cx="443069" cy="1021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8" idx="2"/>
            <a:endCxn id="90" idx="0"/>
          </p:cNvCxnSpPr>
          <p:nvPr/>
        </p:nvCxnSpPr>
        <p:spPr>
          <a:xfrm>
            <a:off x="12065489" y="4281374"/>
            <a:ext cx="0" cy="43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2"/>
            <a:endCxn id="93" idx="0"/>
          </p:cNvCxnSpPr>
          <p:nvPr/>
        </p:nvCxnSpPr>
        <p:spPr>
          <a:xfrm>
            <a:off x="12065489" y="5798858"/>
            <a:ext cx="8666" cy="38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3" idx="2"/>
            <a:endCxn id="94" idx="0"/>
          </p:cNvCxnSpPr>
          <p:nvPr/>
        </p:nvCxnSpPr>
        <p:spPr>
          <a:xfrm>
            <a:off x="12074155" y="6986805"/>
            <a:ext cx="0" cy="27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4" idx="4"/>
            <a:endCxn id="75" idx="0"/>
          </p:cNvCxnSpPr>
          <p:nvPr/>
        </p:nvCxnSpPr>
        <p:spPr>
          <a:xfrm>
            <a:off x="11229686" y="2084205"/>
            <a:ext cx="0" cy="66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4" idx="3"/>
            <a:endCxn id="78" idx="0"/>
          </p:cNvCxnSpPr>
          <p:nvPr/>
        </p:nvCxnSpPr>
        <p:spPr>
          <a:xfrm flipH="1" flipV="1">
            <a:off x="12065489" y="3601689"/>
            <a:ext cx="619156" cy="4015215"/>
          </a:xfrm>
          <a:prstGeom prst="bentConnector4">
            <a:avLst>
              <a:gd name="adj1" fmla="val -279947"/>
              <a:gd name="adj2" fmla="val 1103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1732920" y="5801782"/>
            <a:ext cx="381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Yes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839600" y="5032946"/>
            <a:ext cx="381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108020" y="2944295"/>
            <a:ext cx="381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884737" y="3715150"/>
            <a:ext cx="381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Yes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8883414" y="822219"/>
            <a:ext cx="1363178" cy="460887"/>
            <a:chOff x="315874" y="602896"/>
            <a:chExt cx="1363178" cy="460887"/>
          </a:xfrm>
        </p:grpSpPr>
        <p:sp>
          <p:nvSpPr>
            <p:cNvPr id="131" name="Rounded Rectangle 130"/>
            <p:cNvSpPr/>
            <p:nvPr/>
          </p:nvSpPr>
          <p:spPr>
            <a:xfrm>
              <a:off x="315874" y="660022"/>
              <a:ext cx="1308537" cy="4037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70515" y="602896"/>
              <a:ext cx="1308537" cy="4037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Flow System</a:t>
              </a:r>
            </a:p>
          </p:txBody>
        </p:sp>
      </p:grpSp>
      <p:cxnSp>
        <p:nvCxnSpPr>
          <p:cNvPr id="133" name="Elbow Connector 132"/>
          <p:cNvCxnSpPr>
            <a:stCxn id="75" idx="2"/>
            <a:endCxn id="79" idx="3"/>
          </p:cNvCxnSpPr>
          <p:nvPr/>
        </p:nvCxnSpPr>
        <p:spPr>
          <a:xfrm rot="5400000">
            <a:off x="10511544" y="3223387"/>
            <a:ext cx="268317" cy="1167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ounded Rectangle 192"/>
          <p:cNvSpPr/>
          <p:nvPr/>
        </p:nvSpPr>
        <p:spPr>
          <a:xfrm>
            <a:off x="4881200" y="1849998"/>
            <a:ext cx="1321629" cy="5516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194" name="Parallelogram 193"/>
          <p:cNvSpPr/>
          <p:nvPr/>
        </p:nvSpPr>
        <p:spPr>
          <a:xfrm>
            <a:off x="3947307" y="5339299"/>
            <a:ext cx="971106" cy="63782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Sub Assy</a:t>
            </a:r>
          </a:p>
        </p:txBody>
      </p:sp>
      <p:sp>
        <p:nvSpPr>
          <p:cNvPr id="195" name="Parallelogram 194"/>
          <p:cNvSpPr/>
          <p:nvPr/>
        </p:nvSpPr>
        <p:spPr>
          <a:xfrm>
            <a:off x="6042797" y="6662917"/>
            <a:ext cx="982588" cy="67230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Main Assy</a:t>
            </a:r>
          </a:p>
        </p:txBody>
      </p:sp>
      <p:sp>
        <p:nvSpPr>
          <p:cNvPr id="196" name="Parallelogram 195"/>
          <p:cNvSpPr/>
          <p:nvPr/>
        </p:nvSpPr>
        <p:spPr>
          <a:xfrm>
            <a:off x="4884529" y="2655025"/>
            <a:ext cx="1321627" cy="551637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Shutter</a:t>
            </a:r>
          </a:p>
        </p:txBody>
      </p:sp>
      <p:sp>
        <p:nvSpPr>
          <p:cNvPr id="197" name="Parallelogram 196"/>
          <p:cNvSpPr/>
          <p:nvPr/>
        </p:nvSpPr>
        <p:spPr>
          <a:xfrm>
            <a:off x="3948297" y="6601335"/>
            <a:ext cx="971106" cy="818836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Finish good store</a:t>
            </a:r>
          </a:p>
        </p:txBody>
      </p:sp>
      <p:cxnSp>
        <p:nvCxnSpPr>
          <p:cNvPr id="198" name="Straight Arrow Connector 197"/>
          <p:cNvCxnSpPr>
            <a:stCxn id="193" idx="2"/>
            <a:endCxn id="196" idx="0"/>
          </p:cNvCxnSpPr>
          <p:nvPr/>
        </p:nvCxnSpPr>
        <p:spPr>
          <a:xfrm>
            <a:off x="5542014" y="2401630"/>
            <a:ext cx="3328" cy="25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96" idx="3"/>
            <a:endCxn id="207" idx="0"/>
          </p:cNvCxnSpPr>
          <p:nvPr/>
        </p:nvCxnSpPr>
        <p:spPr>
          <a:xfrm rot="5400000">
            <a:off x="4371499" y="3262062"/>
            <a:ext cx="1229245" cy="11184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96" idx="3"/>
            <a:endCxn id="211" idx="0"/>
          </p:cNvCxnSpPr>
          <p:nvPr/>
        </p:nvCxnSpPr>
        <p:spPr>
          <a:xfrm rot="16200000" flipH="1">
            <a:off x="4940016" y="3811987"/>
            <a:ext cx="2199400" cy="988749"/>
          </a:xfrm>
          <a:prstGeom prst="bentConnector3">
            <a:avLst>
              <a:gd name="adj1" fmla="val 284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4" idx="3"/>
            <a:endCxn id="197" idx="0"/>
          </p:cNvCxnSpPr>
          <p:nvPr/>
        </p:nvCxnSpPr>
        <p:spPr>
          <a:xfrm>
            <a:off x="4432860" y="5977121"/>
            <a:ext cx="990" cy="62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4985661" y="6630413"/>
            <a:ext cx="1112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 Lot number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105872" y="3420856"/>
            <a:ext cx="1103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 Lot number</a:t>
            </a:r>
          </a:p>
        </p:txBody>
      </p:sp>
      <p:sp>
        <p:nvSpPr>
          <p:cNvPr id="205" name="TextBox 204"/>
          <p:cNvSpPr txBox="1"/>
          <p:nvPr/>
        </p:nvSpPr>
        <p:spPr>
          <a:xfrm rot="16200000">
            <a:off x="6121040" y="4549149"/>
            <a:ext cx="1112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 Lot number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2499951" y="3784739"/>
            <a:ext cx="8152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BOP ambil material langsung dari Warehouse</a:t>
            </a:r>
          </a:p>
        </p:txBody>
      </p:sp>
      <p:sp>
        <p:nvSpPr>
          <p:cNvPr id="207" name="Parallelogram 206"/>
          <p:cNvSpPr/>
          <p:nvPr/>
        </p:nvSpPr>
        <p:spPr>
          <a:xfrm>
            <a:off x="3694260" y="4435907"/>
            <a:ext cx="1465274" cy="639359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 lot control</a:t>
            </a:r>
          </a:p>
        </p:txBody>
      </p:sp>
      <p:sp>
        <p:nvSpPr>
          <p:cNvPr id="208" name="Parallelogram 207"/>
          <p:cNvSpPr/>
          <p:nvPr/>
        </p:nvSpPr>
        <p:spPr>
          <a:xfrm>
            <a:off x="4938657" y="646461"/>
            <a:ext cx="1206712" cy="67230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Line Leader</a:t>
            </a:r>
          </a:p>
        </p:txBody>
      </p:sp>
      <p:cxnSp>
        <p:nvCxnSpPr>
          <p:cNvPr id="209" name="Straight Arrow Connector 208"/>
          <p:cNvCxnSpPr>
            <a:stCxn id="208" idx="3"/>
            <a:endCxn id="193" idx="0"/>
          </p:cNvCxnSpPr>
          <p:nvPr/>
        </p:nvCxnSpPr>
        <p:spPr>
          <a:xfrm>
            <a:off x="5542014" y="1318761"/>
            <a:ext cx="1" cy="53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7" idx="3"/>
            <a:endCxn id="194" idx="0"/>
          </p:cNvCxnSpPr>
          <p:nvPr/>
        </p:nvCxnSpPr>
        <p:spPr>
          <a:xfrm>
            <a:off x="4426898" y="5075265"/>
            <a:ext cx="5963" cy="26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Parallelogram 210"/>
          <p:cNvSpPr/>
          <p:nvPr/>
        </p:nvSpPr>
        <p:spPr>
          <a:xfrm>
            <a:off x="5801454" y="5406062"/>
            <a:ext cx="1465274" cy="639359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 lot control</a:t>
            </a:r>
          </a:p>
        </p:txBody>
      </p:sp>
      <p:cxnSp>
        <p:nvCxnSpPr>
          <p:cNvPr id="212" name="Straight Arrow Connector 211"/>
          <p:cNvCxnSpPr>
            <a:stCxn id="211" idx="3"/>
            <a:endCxn id="195" idx="0"/>
          </p:cNvCxnSpPr>
          <p:nvPr/>
        </p:nvCxnSpPr>
        <p:spPr>
          <a:xfrm>
            <a:off x="6534091" y="6045420"/>
            <a:ext cx="0" cy="61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5564519" y="1486079"/>
            <a:ext cx="1103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 material</a:t>
            </a:r>
          </a:p>
        </p:txBody>
      </p:sp>
      <p:cxnSp>
        <p:nvCxnSpPr>
          <p:cNvPr id="214" name="Elbow Connector 213"/>
          <p:cNvCxnSpPr>
            <a:stCxn id="193" idx="1"/>
            <a:endCxn id="194" idx="5"/>
          </p:cNvCxnSpPr>
          <p:nvPr/>
        </p:nvCxnSpPr>
        <p:spPr>
          <a:xfrm rot="10800000" flipV="1">
            <a:off x="3947307" y="2125814"/>
            <a:ext cx="933892" cy="3532396"/>
          </a:xfrm>
          <a:prstGeom prst="bentConnector3">
            <a:avLst>
              <a:gd name="adj1" fmla="val 146787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197" idx="2"/>
            <a:endCxn id="195" idx="5"/>
          </p:cNvCxnSpPr>
          <p:nvPr/>
        </p:nvCxnSpPr>
        <p:spPr>
          <a:xfrm flipV="1">
            <a:off x="4919403" y="6999067"/>
            <a:ext cx="1123394" cy="1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2476794" y="777596"/>
            <a:ext cx="1363178" cy="460887"/>
            <a:chOff x="315874" y="602896"/>
            <a:chExt cx="1363178" cy="460887"/>
          </a:xfrm>
        </p:grpSpPr>
        <p:sp>
          <p:nvSpPr>
            <p:cNvPr id="279" name="Rounded Rectangle 278"/>
            <p:cNvSpPr/>
            <p:nvPr/>
          </p:nvSpPr>
          <p:spPr>
            <a:xfrm>
              <a:off x="315874" y="660022"/>
              <a:ext cx="1308537" cy="4037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ounded Rectangle 279"/>
            <p:cNvSpPr/>
            <p:nvPr/>
          </p:nvSpPr>
          <p:spPr>
            <a:xfrm>
              <a:off x="370515" y="602896"/>
              <a:ext cx="1308537" cy="4037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Flow </a:t>
              </a:r>
              <a:r>
                <a:rPr lang="en-US" sz="1400" b="1" dirty="0" err="1">
                  <a:solidFill>
                    <a:schemeClr val="tx2"/>
                  </a:solidFill>
                </a:rPr>
                <a:t>Proccess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82" name="TextBox 281">
            <a:extLst>
              <a:ext uri="{FF2B5EF4-FFF2-40B4-BE49-F238E27FC236}">
                <a16:creationId xmlns:a16="http://schemas.microsoft.com/office/drawing/2014/main" id="{9C0EF8F8-93F5-96A7-EA87-24B103E939F0}"/>
              </a:ext>
            </a:extLst>
          </p:cNvPr>
          <p:cNvSpPr txBox="1"/>
          <p:nvPr/>
        </p:nvSpPr>
        <p:spPr>
          <a:xfrm>
            <a:off x="8312013" y="5383565"/>
            <a:ext cx="1310419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D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8001965" y="5977121"/>
            <a:ext cx="259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</a:t>
            </a:r>
          </a:p>
        </p:txBody>
      </p:sp>
    </p:spTree>
    <p:extLst>
      <p:ext uri="{BB962C8B-B14F-4D97-AF65-F5344CB8AC3E}">
        <p14:creationId xmlns:p14="http://schemas.microsoft.com/office/powerpoint/2010/main" val="174816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C0EF8F8-93F5-96A7-EA87-24B103E939F0}"/>
              </a:ext>
            </a:extLst>
          </p:cNvPr>
          <p:cNvSpPr txBox="1"/>
          <p:nvPr/>
        </p:nvSpPr>
        <p:spPr>
          <a:xfrm>
            <a:off x="2954873" y="4331644"/>
            <a:ext cx="1310419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D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093497" y="1212041"/>
            <a:ext cx="3627149" cy="1039338"/>
            <a:chOff x="-40104" y="1212041"/>
            <a:chExt cx="3627149" cy="1039338"/>
          </a:xfrm>
          <a:solidFill>
            <a:srgbClr val="F3EDED"/>
          </a:solidFill>
        </p:grpSpPr>
        <p:sp>
          <p:nvSpPr>
            <p:cNvPr id="120" name="Rounded Rectangle 119"/>
            <p:cNvSpPr/>
            <p:nvPr/>
          </p:nvSpPr>
          <p:spPr>
            <a:xfrm>
              <a:off x="446085" y="1212041"/>
              <a:ext cx="2716166" cy="1039338"/>
            </a:xfrm>
            <a:prstGeom prst="roundRect">
              <a:avLst>
                <a:gd name="adj" fmla="val 9945"/>
              </a:avLst>
            </a:prstGeom>
            <a:grpFill/>
            <a:ln>
              <a:solidFill>
                <a:srgbClr val="E7E6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0EF8F8-93F5-96A7-EA87-24B103E939F0}"/>
                </a:ext>
              </a:extLst>
            </p:cNvPr>
            <p:cNvSpPr txBox="1"/>
            <p:nvPr/>
          </p:nvSpPr>
          <p:spPr>
            <a:xfrm>
              <a:off x="-40104" y="1541655"/>
              <a:ext cx="1950185" cy="415498"/>
            </a:xfrm>
            <a:prstGeom prst="rect">
              <a:avLst/>
            </a:prstGeom>
            <a:grpFill/>
            <a:ln>
              <a:solidFill>
                <a:srgbClr val="E7E6E5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D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WOT 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1274544" y="1450479"/>
              <a:ext cx="2515" cy="555349"/>
            </a:xfrm>
            <a:prstGeom prst="line">
              <a:avLst/>
            </a:prstGeom>
            <a:grpFill/>
            <a:ln w="19050">
              <a:solidFill>
                <a:srgbClr val="E7E6E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285665" y="1487794"/>
              <a:ext cx="2301380" cy="523220"/>
            </a:xfrm>
            <a:prstGeom prst="rect">
              <a:avLst/>
            </a:prstGeom>
            <a:grpFill/>
            <a:ln>
              <a:solidFill>
                <a:srgbClr val="E7E6E5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Efficient operation and Good Traceability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79685" y="2400633"/>
            <a:ext cx="2742205" cy="1398405"/>
            <a:chOff x="446084" y="2400632"/>
            <a:chExt cx="2742205" cy="1398405"/>
          </a:xfrm>
        </p:grpSpPr>
        <p:sp>
          <p:nvSpPr>
            <p:cNvPr id="121" name="Rounded Rectangle 120"/>
            <p:cNvSpPr/>
            <p:nvPr/>
          </p:nvSpPr>
          <p:spPr>
            <a:xfrm>
              <a:off x="446084" y="2545073"/>
              <a:ext cx="2742205" cy="1174742"/>
            </a:xfrm>
            <a:prstGeom prst="roundRect">
              <a:avLst>
                <a:gd name="adj" fmla="val 994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80188" y="2844930"/>
              <a:ext cx="253952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Simplify the input Process of lot number and make it Easier to </a:t>
              </a:r>
              <a:r>
                <a:rPr lang="en-US" sz="1400" b="1" dirty="0"/>
                <a:t>search history </a:t>
              </a:r>
              <a:r>
                <a:rPr lang="en-US" sz="1400" dirty="0"/>
                <a:t>of Lot  Number used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0EF8F8-93F5-96A7-EA87-24B103E939F0}"/>
                </a:ext>
              </a:extLst>
            </p:cNvPr>
            <p:cNvSpPr txBox="1"/>
            <p:nvPr/>
          </p:nvSpPr>
          <p:spPr>
            <a:xfrm>
              <a:off x="1136708" y="2400632"/>
              <a:ext cx="10852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GOALS</a:t>
              </a:r>
              <a:r>
                <a:rPr lang="en-ID" b="1" dirty="0"/>
                <a:t> 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6B64DED-B288-1A50-66C3-C87693BDC02D}"/>
              </a:ext>
            </a:extLst>
          </p:cNvPr>
          <p:cNvGrpSpPr/>
          <p:nvPr/>
        </p:nvGrpSpPr>
        <p:grpSpPr>
          <a:xfrm>
            <a:off x="2666877" y="5966117"/>
            <a:ext cx="1324970" cy="1324970"/>
            <a:chOff x="-1965094" y="6477168"/>
            <a:chExt cx="1324970" cy="132497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A3937F8-102E-12A9-1C42-C9374AA47F3E}"/>
                </a:ext>
              </a:extLst>
            </p:cNvPr>
            <p:cNvSpPr/>
            <p:nvPr/>
          </p:nvSpPr>
          <p:spPr>
            <a:xfrm>
              <a:off x="-1965094" y="6477168"/>
              <a:ext cx="1324970" cy="13249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102FD5E-6625-6D6C-4669-17204E3D2FFC}"/>
                </a:ext>
              </a:extLst>
            </p:cNvPr>
            <p:cNvSpPr/>
            <p:nvPr/>
          </p:nvSpPr>
          <p:spPr>
            <a:xfrm>
              <a:off x="-1821135" y="6621127"/>
              <a:ext cx="1037051" cy="10370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EEA33AD-F5A5-87D0-38E2-4036348DA196}"/>
                </a:ext>
              </a:extLst>
            </p:cNvPr>
            <p:cNvSpPr/>
            <p:nvPr/>
          </p:nvSpPr>
          <p:spPr>
            <a:xfrm>
              <a:off x="-1698975" y="6746982"/>
              <a:ext cx="792731" cy="7927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CEFA6D7-2569-7EB5-03B2-A8158EFD7978}"/>
                </a:ext>
              </a:extLst>
            </p:cNvPr>
            <p:cNvSpPr/>
            <p:nvPr/>
          </p:nvSpPr>
          <p:spPr>
            <a:xfrm>
              <a:off x="-1548333" y="6893929"/>
              <a:ext cx="491445" cy="491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F0DB596-EF40-366B-35D5-7646AA27E0E3}"/>
                </a:ext>
              </a:extLst>
            </p:cNvPr>
            <p:cNvSpPr/>
            <p:nvPr/>
          </p:nvSpPr>
          <p:spPr>
            <a:xfrm>
              <a:off x="-1416994" y="7025268"/>
              <a:ext cx="228766" cy="2287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BC8E2D1-4C74-2597-8463-744B1823CC15}"/>
              </a:ext>
            </a:extLst>
          </p:cNvPr>
          <p:cNvSpPr txBox="1"/>
          <p:nvPr/>
        </p:nvSpPr>
        <p:spPr>
          <a:xfrm>
            <a:off x="4813269" y="4771157"/>
            <a:ext cx="28271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Standardization</a:t>
            </a:r>
            <a:r>
              <a:rPr lang="en-ID" sz="1600" dirty="0">
                <a:solidFill>
                  <a:srgbClr val="61CEC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400" dirty="0">
                <a:latin typeface="Verdana" panose="020B0604030504040204" pitchFamily="34" charset="0"/>
                <a:ea typeface="Verdana" panose="020B0604030504040204" pitchFamily="34" charset="0"/>
              </a:rPr>
              <a:t>process of material lot control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33149D-94D4-956D-74E3-E095390F5E7D}"/>
              </a:ext>
            </a:extLst>
          </p:cNvPr>
          <p:cNvSpPr txBox="1"/>
          <p:nvPr/>
        </p:nvSpPr>
        <p:spPr>
          <a:xfrm>
            <a:off x="5278882" y="5590735"/>
            <a:ext cx="28783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Reduce time </a:t>
            </a:r>
            <a:r>
              <a:rPr lang="en-ID" sz="1400" dirty="0">
                <a:latin typeface="Verdana" panose="020B0604030504040204" pitchFamily="34" charset="0"/>
                <a:ea typeface="Verdana" panose="020B0604030504040204" pitchFamily="34" charset="0"/>
              </a:rPr>
              <a:t>for data input (2 items)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F49D58-90D5-B07B-CEE3-A5BAF626557B}"/>
              </a:ext>
            </a:extLst>
          </p:cNvPr>
          <p:cNvSpPr txBox="1"/>
          <p:nvPr/>
        </p:nvSpPr>
        <p:spPr>
          <a:xfrm>
            <a:off x="5506605" y="6317073"/>
            <a:ext cx="25180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Grouping and filtering</a:t>
            </a:r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to make it easy to trace the lot number </a:t>
            </a:r>
            <a:endParaRPr lang="en-ID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012E996-95CF-2788-F1FC-4260BD879B9C}"/>
              </a:ext>
            </a:extLst>
          </p:cNvPr>
          <p:cNvSpPr txBox="1"/>
          <p:nvPr/>
        </p:nvSpPr>
        <p:spPr>
          <a:xfrm>
            <a:off x="5070435" y="7394709"/>
            <a:ext cx="2796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>
                <a:latin typeface="Verdana" panose="020B0604030504040204" pitchFamily="34" charset="0"/>
                <a:ea typeface="Verdana" panose="020B0604030504040204" pitchFamily="34" charset="0"/>
              </a:rPr>
              <a:t>Reduce human error </a:t>
            </a:r>
            <a:r>
              <a:rPr lang="en-ID" sz="1400" dirty="0">
                <a:latin typeface="Verdana" panose="020B0604030504040204" pitchFamily="34" charset="0"/>
                <a:ea typeface="Verdana" panose="020B0604030504040204" pitchFamily="34" charset="0"/>
              </a:rPr>
              <a:t>risk by auto input of several data</a:t>
            </a:r>
          </a:p>
        </p:txBody>
      </p:sp>
      <p:cxnSp>
        <p:nvCxnSpPr>
          <p:cNvPr id="95" name="Curved Connector 94"/>
          <p:cNvCxnSpPr>
            <a:stCxn id="83" idx="0"/>
            <a:endCxn id="86" idx="1"/>
          </p:cNvCxnSpPr>
          <p:nvPr/>
        </p:nvCxnSpPr>
        <p:spPr>
          <a:xfrm rot="5400000" flipH="1" flipV="1">
            <a:off x="3477429" y="4900091"/>
            <a:ext cx="1187775" cy="148390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83" idx="7"/>
            <a:endCxn id="87" idx="1"/>
          </p:cNvCxnSpPr>
          <p:nvPr/>
        </p:nvCxnSpPr>
        <p:spPr>
          <a:xfrm rot="5400000" flipH="1" flipV="1">
            <a:off x="4202113" y="5275255"/>
            <a:ext cx="484290" cy="1669248"/>
          </a:xfrm>
          <a:prstGeom prst="curved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83" idx="5"/>
          </p:cNvCxnSpPr>
          <p:nvPr/>
        </p:nvCxnSpPr>
        <p:spPr>
          <a:xfrm rot="16200000" flipH="1">
            <a:off x="4009479" y="6512724"/>
            <a:ext cx="687150" cy="148684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421408" y="1061397"/>
            <a:ext cx="5965639" cy="3369910"/>
            <a:chOff x="3287807" y="1023094"/>
            <a:chExt cx="5965639" cy="3369910"/>
          </a:xfrm>
        </p:grpSpPr>
        <p:sp>
          <p:nvSpPr>
            <p:cNvPr id="35" name="Rectangle 34"/>
            <p:cNvSpPr/>
            <p:nvPr/>
          </p:nvSpPr>
          <p:spPr>
            <a:xfrm>
              <a:off x="3287807" y="1175029"/>
              <a:ext cx="5965639" cy="3217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64793" y="1023094"/>
              <a:ext cx="2005723" cy="434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23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Current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71903" y="1647253"/>
            <a:ext cx="3128156" cy="1071434"/>
            <a:chOff x="3438303" y="1647253"/>
            <a:chExt cx="3128156" cy="1071434"/>
          </a:xfrm>
        </p:grpSpPr>
        <p:sp>
          <p:nvSpPr>
            <p:cNvPr id="22" name="Rectangle 21"/>
            <p:cNvSpPr/>
            <p:nvPr/>
          </p:nvSpPr>
          <p:spPr>
            <a:xfrm>
              <a:off x="3715766" y="2287800"/>
              <a:ext cx="285069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D" sz="1100" dirty="0">
                  <a:latin typeface="Verdana" panose="020B0604030504040204" pitchFamily="34" charset="0"/>
                  <a:ea typeface="Verdana" panose="020B0604030504040204" pitchFamily="34" charset="0"/>
                </a:rPr>
                <a:t>Some lines have different ways of inputting data </a:t>
              </a:r>
              <a:r>
                <a:rPr lang="en-ID" sz="11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(not standardized ).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15766" y="2327684"/>
              <a:ext cx="0" cy="3632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4254753" y="1647253"/>
              <a:ext cx="484529" cy="484529"/>
              <a:chOff x="4254753" y="1647253"/>
              <a:chExt cx="484529" cy="484529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254753" y="1647253"/>
                <a:ext cx="484529" cy="48452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23"/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34379" y="1716660"/>
                <a:ext cx="325278" cy="325278"/>
              </a:xfrm>
              <a:prstGeom prst="rect">
                <a:avLst/>
              </a:prstGeom>
            </p:spPr>
          </p:pic>
        </p:grpSp>
        <p:sp>
          <p:nvSpPr>
            <p:cNvPr id="113" name="Rectangle 112"/>
            <p:cNvSpPr/>
            <p:nvPr/>
          </p:nvSpPr>
          <p:spPr>
            <a:xfrm>
              <a:off x="3438303" y="2287591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000" b="1" dirty="0"/>
                <a:t>1</a:t>
              </a:r>
              <a:endParaRPr lang="en-US" sz="20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59267" y="2858915"/>
            <a:ext cx="3165744" cy="1148377"/>
            <a:chOff x="3425667" y="2858914"/>
            <a:chExt cx="3165744" cy="1148377"/>
          </a:xfrm>
        </p:grpSpPr>
        <p:sp>
          <p:nvSpPr>
            <p:cNvPr id="23" name="Rectangle 22"/>
            <p:cNvSpPr/>
            <p:nvPr/>
          </p:nvSpPr>
          <p:spPr>
            <a:xfrm>
              <a:off x="3709850" y="3407127"/>
              <a:ext cx="2881561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latin typeface="Verdana" panose="020B0604030504040204" pitchFamily="34" charset="0"/>
                  <a:ea typeface="Verdana" panose="020B0604030504040204" pitchFamily="34" charset="0"/>
                </a:rPr>
                <a:t>Write on the check sheet is time consuming </a:t>
              </a:r>
              <a:r>
                <a:rPr lang="en-US" sz="11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(up to 17 seconds for 6 items).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722514" y="3506675"/>
              <a:ext cx="0" cy="3632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300391" y="2858914"/>
              <a:ext cx="520234" cy="494296"/>
              <a:chOff x="4334379" y="2848144"/>
              <a:chExt cx="520234" cy="4942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334379" y="2848144"/>
                <a:ext cx="494296" cy="49429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23"/>
              </a:p>
            </p:txBody>
          </p: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0290" y="2868117"/>
                <a:ext cx="474323" cy="474323"/>
              </a:xfrm>
              <a:prstGeom prst="rect">
                <a:avLst/>
              </a:prstGeom>
            </p:spPr>
          </p:pic>
        </p:grpSp>
        <p:sp>
          <p:nvSpPr>
            <p:cNvPr id="115" name="Rectangle 114"/>
            <p:cNvSpPr/>
            <p:nvPr/>
          </p:nvSpPr>
          <p:spPr>
            <a:xfrm>
              <a:off x="3425667" y="3488238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000" b="1" dirty="0"/>
                <a:t>3</a:t>
              </a:r>
              <a:endParaRPr lang="en-US" sz="2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670235" y="2900816"/>
            <a:ext cx="2676605" cy="935783"/>
            <a:chOff x="6536634" y="2900815"/>
            <a:chExt cx="2676605" cy="935783"/>
          </a:xfrm>
        </p:grpSpPr>
        <p:sp>
          <p:nvSpPr>
            <p:cNvPr id="13" name="TextBox 12"/>
            <p:cNvSpPr txBox="1"/>
            <p:nvPr/>
          </p:nvSpPr>
          <p:spPr>
            <a:xfrm>
              <a:off x="6821148" y="3405711"/>
              <a:ext cx="23920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anose="020B0604030504040204" pitchFamily="34" charset="0"/>
                  <a:ea typeface="Verdana" panose="020B0604030504040204" pitchFamily="34" charset="0"/>
                </a:rPr>
                <a:t>Risk of lot number input error due to </a:t>
              </a:r>
              <a:r>
                <a:rPr lang="en-US" sz="11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human error.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821148" y="3432681"/>
              <a:ext cx="0" cy="3632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7196329" y="2900815"/>
              <a:ext cx="488257" cy="488257"/>
              <a:chOff x="10082153" y="2781717"/>
              <a:chExt cx="677646" cy="67764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0082153" y="2781717"/>
                <a:ext cx="677646" cy="67764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23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3718" y="2828794"/>
                <a:ext cx="506634" cy="506634"/>
              </a:xfrm>
              <a:prstGeom prst="rect">
                <a:avLst/>
              </a:prstGeom>
            </p:spPr>
          </p:pic>
        </p:grpSp>
        <p:sp>
          <p:nvSpPr>
            <p:cNvPr id="116" name="Rectangle 115"/>
            <p:cNvSpPr/>
            <p:nvPr/>
          </p:nvSpPr>
          <p:spPr>
            <a:xfrm>
              <a:off x="6536634" y="3395807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000" b="1" dirty="0"/>
                <a:t>4</a:t>
              </a:r>
              <a:endParaRPr lang="en-US" sz="2000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0758462" y="8505822"/>
            <a:ext cx="42412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Team 3 (</a:t>
            </a:r>
            <a:r>
              <a:rPr lang="en-US" dirty="0" err="1"/>
              <a:t>Anang</a:t>
            </a:r>
            <a:r>
              <a:rPr lang="en-US" dirty="0"/>
              <a:t> </a:t>
            </a:r>
            <a:r>
              <a:rPr lang="en-US" dirty="0" err="1"/>
              <a:t>Ma’ruf,Bani</a:t>
            </a:r>
            <a:r>
              <a:rPr lang="en-US" dirty="0"/>
              <a:t> Salam)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95172" y="263794"/>
            <a:ext cx="8478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Easy for NG Products Tracking and Data Input by Digital Material Lot Control System</a:t>
            </a:r>
          </a:p>
        </p:txBody>
      </p:sp>
      <p:cxnSp>
        <p:nvCxnSpPr>
          <p:cNvPr id="124" name="Straight Connector 123"/>
          <p:cNvCxnSpPr/>
          <p:nvPr/>
        </p:nvCxnSpPr>
        <p:spPr>
          <a:xfrm flipH="1" flipV="1">
            <a:off x="2579684" y="737788"/>
            <a:ext cx="11834656" cy="2992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C0EF8F8-93F5-96A7-EA87-24B103E939F0}"/>
              </a:ext>
            </a:extLst>
          </p:cNvPr>
          <p:cNvSpPr txBox="1"/>
          <p:nvPr/>
        </p:nvSpPr>
        <p:spPr>
          <a:xfrm>
            <a:off x="12844265" y="229989"/>
            <a:ext cx="1483200" cy="4154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ID" sz="2100" b="1" dirty="0"/>
              <a:t>BF-43 TR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1081470" y="-2143581"/>
            <a:ext cx="3249853" cy="6611603"/>
            <a:chOff x="9352964" y="-2218599"/>
            <a:chExt cx="3249853" cy="6611603"/>
          </a:xfrm>
        </p:grpSpPr>
        <p:sp>
          <p:nvSpPr>
            <p:cNvPr id="133" name="Rectangle 132"/>
            <p:cNvSpPr/>
            <p:nvPr/>
          </p:nvSpPr>
          <p:spPr>
            <a:xfrm>
              <a:off x="9352964" y="1168120"/>
              <a:ext cx="3249853" cy="3224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10128862" y="2626901"/>
              <a:ext cx="1905815" cy="1029373"/>
            </a:xfrm>
            <a:prstGeom prst="roundRect">
              <a:avLst>
                <a:gd name="adj" fmla="val 5321"/>
              </a:avLst>
            </a:prstGeom>
            <a:solidFill>
              <a:srgbClr val="00B0F0">
                <a:alpha val="6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Digitalize the material lot control check sheet (input, process, data record)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9888738" y="-2218599"/>
              <a:ext cx="1412559" cy="1726102"/>
            </a:xfrm>
            <a:prstGeom prst="roundRect">
              <a:avLst>
                <a:gd name="adj" fmla="val 5409"/>
              </a:avLst>
            </a:prstGeom>
            <a:solidFill>
              <a:srgbClr val="00B0F0">
                <a:alpha val="6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Create multiple input option (scan, typing) to increase input data speed</a:t>
              </a:r>
              <a:endParaRPr lang="en-ID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603062" y="1607488"/>
              <a:ext cx="790215" cy="601157"/>
              <a:chOff x="7074997" y="5101925"/>
              <a:chExt cx="1341979" cy="102091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6064" y="5101925"/>
                <a:ext cx="1020912" cy="1020912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74997" y="5127232"/>
                <a:ext cx="970297" cy="970297"/>
              </a:xfrm>
              <a:prstGeom prst="rect">
                <a:avLst/>
              </a:prstGeom>
            </p:spPr>
          </p:pic>
        </p:grpSp>
        <p:sp>
          <p:nvSpPr>
            <p:cNvPr id="52" name="Right Arrow 51"/>
            <p:cNvSpPr/>
            <p:nvPr/>
          </p:nvSpPr>
          <p:spPr>
            <a:xfrm>
              <a:off x="10582904" y="1784579"/>
              <a:ext cx="622251" cy="161049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1198544" y="1508114"/>
              <a:ext cx="1009136" cy="797741"/>
              <a:chOff x="10520974" y="5336782"/>
              <a:chExt cx="1009136" cy="797741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23112" y="5336782"/>
                <a:ext cx="706998" cy="706998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20974" y="5530246"/>
                <a:ext cx="604277" cy="604277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EF8F8-93F5-96A7-EA87-24B103E939F0}"/>
                </a:ext>
              </a:extLst>
            </p:cNvPr>
            <p:cNvSpPr txBox="1"/>
            <p:nvPr/>
          </p:nvSpPr>
          <p:spPr>
            <a:xfrm>
              <a:off x="10319327" y="996887"/>
              <a:ext cx="1483200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D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ACTIVITY</a:t>
              </a:r>
            </a:p>
          </p:txBody>
        </p:sp>
      </p:grpSp>
      <p:cxnSp>
        <p:nvCxnSpPr>
          <p:cNvPr id="90" name="Curved Connector 89"/>
          <p:cNvCxnSpPr>
            <a:stCxn id="84" idx="6"/>
            <a:endCxn id="88" idx="1"/>
          </p:cNvCxnSpPr>
          <p:nvPr/>
        </p:nvCxnSpPr>
        <p:spPr>
          <a:xfrm>
            <a:off x="3575084" y="6628602"/>
            <a:ext cx="1931521" cy="196303"/>
          </a:xfrm>
          <a:prstGeom prst="curvedConnector3">
            <a:avLst>
              <a:gd name="adj1" fmla="val 2063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8625767" y="1658169"/>
            <a:ext cx="2496683" cy="1011615"/>
            <a:chOff x="6492166" y="1658168"/>
            <a:chExt cx="2496683" cy="1011615"/>
          </a:xfrm>
        </p:grpSpPr>
        <p:sp>
          <p:nvSpPr>
            <p:cNvPr id="24" name="Rectangle 23"/>
            <p:cNvSpPr/>
            <p:nvPr/>
          </p:nvSpPr>
          <p:spPr>
            <a:xfrm>
              <a:off x="6763044" y="2238896"/>
              <a:ext cx="222580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latin typeface="Verdana" panose="020B0604030504040204" pitchFamily="34" charset="0"/>
                  <a:ea typeface="Verdana" panose="020B0604030504040204" pitchFamily="34" charset="0"/>
                </a:rPr>
                <a:t>Difficulty </a:t>
              </a:r>
              <a:r>
                <a:rPr lang="en-US" sz="11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tracing the history</a:t>
              </a:r>
              <a:r>
                <a:rPr lang="en-US" sz="1100" dirty="0">
                  <a:latin typeface="Verdana" panose="020B0604030504040204" pitchFamily="34" charset="0"/>
                  <a:ea typeface="Verdana" panose="020B0604030504040204" pitchFamily="34" charset="0"/>
                </a:rPr>
                <a:t> of the lot number used.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6802576" y="2268335"/>
              <a:ext cx="0" cy="3632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7177669" y="1658168"/>
              <a:ext cx="488995" cy="488995"/>
              <a:chOff x="7034927" y="1485283"/>
              <a:chExt cx="677646" cy="67764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7034927" y="1485283"/>
                <a:ext cx="677646" cy="67764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23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60786" y="1518023"/>
                <a:ext cx="597175" cy="597175"/>
              </a:xfrm>
              <a:prstGeom prst="rect">
                <a:avLst/>
              </a:prstGeom>
            </p:spPr>
          </p:pic>
        </p:grpSp>
        <p:sp>
          <p:nvSpPr>
            <p:cNvPr id="93" name="Rectangle 92"/>
            <p:cNvSpPr/>
            <p:nvPr/>
          </p:nvSpPr>
          <p:spPr>
            <a:xfrm>
              <a:off x="6492166" y="2260659"/>
              <a:ext cx="35575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D" sz="2000" b="1" dirty="0"/>
                <a:t>3</a:t>
              </a:r>
              <a:endParaRPr lang="en-US" sz="20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5AA11D8-8302-27AC-D5D8-89F91E5E273E}"/>
              </a:ext>
            </a:extLst>
          </p:cNvPr>
          <p:cNvGrpSpPr/>
          <p:nvPr/>
        </p:nvGrpSpPr>
        <p:grpSpPr>
          <a:xfrm>
            <a:off x="2435161" y="8842457"/>
            <a:ext cx="13973909" cy="684180"/>
            <a:chOff x="158438" y="8637953"/>
            <a:chExt cx="11346797" cy="56673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D63846-38BC-E31A-C4CD-DFFF2217B28D}"/>
                </a:ext>
              </a:extLst>
            </p:cNvPr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E72E4FF-8047-B19B-56F7-A47605C5AE9F}"/>
                </a:ext>
              </a:extLst>
            </p:cNvPr>
            <p:cNvGrpSpPr/>
            <p:nvPr/>
          </p:nvGrpSpPr>
          <p:grpSpPr>
            <a:xfrm>
              <a:off x="158438" y="8637953"/>
              <a:ext cx="4997338" cy="566737"/>
              <a:chOff x="-1156098" y="8491512"/>
              <a:chExt cx="6512347" cy="738552"/>
            </a:xfrm>
          </p:grpSpPr>
          <p:pic>
            <p:nvPicPr>
              <p:cNvPr id="32" name="図 7">
                <a:extLst>
                  <a:ext uri="{FF2B5EF4-FFF2-40B4-BE49-F238E27FC236}">
                    <a16:creationId xmlns:a16="http://schemas.microsoft.com/office/drawing/2014/main" id="{FF7C1818-8A6C-6690-4370-ABAE10F10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51ACF62E-4BED-C3E4-9116-EDC5B6A9F6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34" name="TextBox 19">
                <a:extLst>
                  <a:ext uri="{FF2B5EF4-FFF2-40B4-BE49-F238E27FC236}">
                    <a16:creationId xmlns:a16="http://schemas.microsoft.com/office/drawing/2014/main" id="{DAF09B25-E1A3-FB9E-AADE-B3C5FD13424F}"/>
                  </a:ext>
                </a:extLst>
              </p:cNvPr>
              <p:cNvSpPr txBox="1"/>
              <p:nvPr/>
            </p:nvSpPr>
            <p:spPr>
              <a:xfrm>
                <a:off x="754902" y="8657058"/>
                <a:ext cx="4328328" cy="19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82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55" name="TextBox 20">
                <a:extLst>
                  <a:ext uri="{FF2B5EF4-FFF2-40B4-BE49-F238E27FC236}">
                    <a16:creationId xmlns:a16="http://schemas.microsoft.com/office/drawing/2014/main" id="{A5A2C297-5225-AC20-7C3E-52B297BFE35E}"/>
                  </a:ext>
                </a:extLst>
              </p:cNvPr>
              <p:cNvSpPr txBox="1"/>
              <p:nvPr/>
            </p:nvSpPr>
            <p:spPr>
              <a:xfrm>
                <a:off x="754902" y="8789222"/>
                <a:ext cx="4328328" cy="19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82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56" name="TextBox 21">
                <a:extLst>
                  <a:ext uri="{FF2B5EF4-FFF2-40B4-BE49-F238E27FC236}">
                    <a16:creationId xmlns:a16="http://schemas.microsoft.com/office/drawing/2014/main" id="{DDCABC70-B953-13C6-43E4-A9B6BECA148B}"/>
                  </a:ext>
                </a:extLst>
              </p:cNvPr>
              <p:cNvSpPr txBox="1"/>
              <p:nvPr/>
            </p:nvSpPr>
            <p:spPr>
              <a:xfrm>
                <a:off x="754900" y="8977721"/>
                <a:ext cx="4601349" cy="180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5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17B612D2-02E5-B04A-937C-F506E0887F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8706" y="-246835"/>
            <a:ext cx="4133131" cy="765844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2F010DA-A479-81B0-7908-16E8AC1DC21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5535" y="8505823"/>
            <a:ext cx="4508506" cy="765844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8FAB26E-A987-174B-23B9-81CEAA9C1AF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4910" y="5908609"/>
            <a:ext cx="4222327" cy="765844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F971609-D9F1-88E4-72B9-47F121D852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349" y="7374"/>
            <a:ext cx="4748625" cy="76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6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E38B8-45BF-0E61-54C2-C84554D222B7}"/>
              </a:ext>
            </a:extLst>
          </p:cNvPr>
          <p:cNvSpPr/>
          <p:nvPr/>
        </p:nvSpPr>
        <p:spPr>
          <a:xfrm>
            <a:off x="469900" y="978257"/>
            <a:ext cx="8181731" cy="547894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3" name="Hexagon 142">
            <a:extLst>
              <a:ext uri="{FF2B5EF4-FFF2-40B4-BE49-F238E27FC236}">
                <a16:creationId xmlns:a16="http://schemas.microsoft.com/office/drawing/2014/main" id="{1C99E8CB-1927-47E8-54C1-489B83DC2FB0}"/>
              </a:ext>
            </a:extLst>
          </p:cNvPr>
          <p:cNvSpPr/>
          <p:nvPr/>
        </p:nvSpPr>
        <p:spPr>
          <a:xfrm>
            <a:off x="1065494" y="694972"/>
            <a:ext cx="2063611" cy="566570"/>
          </a:xfrm>
          <a:prstGeom prst="hexagon">
            <a:avLst>
              <a:gd name="adj" fmla="val 13674"/>
              <a:gd name="vf" fmla="val 115470"/>
            </a:avLst>
          </a:prstGeom>
          <a:gradFill flip="none" rotWithShape="1">
            <a:gsLst>
              <a:gs pos="100000">
                <a:srgbClr val="F34C3E"/>
              </a:gs>
              <a:gs pos="0">
                <a:srgbClr val="FDE44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</a:t>
            </a:r>
            <a:endParaRPr lang="en-ID" dirty="0">
              <a:solidFill>
                <a:sysClr val="windowText" lastClr="000000"/>
              </a:solidFill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C19665-1B93-E5FB-D867-D9532957DD2E}"/>
              </a:ext>
            </a:extLst>
          </p:cNvPr>
          <p:cNvCxnSpPr>
            <a:cxnSpLocks/>
            <a:stCxn id="38" idx="0"/>
            <a:endCxn id="51" idx="3"/>
          </p:cNvCxnSpPr>
          <p:nvPr/>
        </p:nvCxnSpPr>
        <p:spPr>
          <a:xfrm>
            <a:off x="5181233" y="2520489"/>
            <a:ext cx="0" cy="26307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5DE4A0-BE5C-1A5E-67B2-4BD25969D639}"/>
              </a:ext>
            </a:extLst>
          </p:cNvPr>
          <p:cNvCxnSpPr>
            <a:cxnSpLocks/>
            <a:stCxn id="54" idx="0"/>
            <a:endCxn id="61" idx="3"/>
          </p:cNvCxnSpPr>
          <p:nvPr/>
        </p:nvCxnSpPr>
        <p:spPr>
          <a:xfrm>
            <a:off x="2938096" y="2600388"/>
            <a:ext cx="0" cy="25536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ACB6C09-9226-8319-AE90-2B0C9D670B65}"/>
              </a:ext>
            </a:extLst>
          </p:cNvPr>
          <p:cNvSpPr/>
          <p:nvPr/>
        </p:nvSpPr>
        <p:spPr>
          <a:xfrm>
            <a:off x="474243" y="1882589"/>
            <a:ext cx="19328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r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multiple </a:t>
            </a:r>
            <a:r>
              <a:rPr lang="en-US" altLang="en-US" sz="1400" dirty="0" err="1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checksheets</a:t>
            </a:r>
            <a:r>
              <a:rPr lang="en-US" altLang="en-US" sz="1400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each material.</a:t>
            </a:r>
          </a:p>
          <a:p>
            <a:pPr marL="228600" indent="-228600" algn="r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tools or pen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B7A7D5-E0D6-107C-28A3-DE26A3B0C26C}"/>
              </a:ext>
            </a:extLst>
          </p:cNvPr>
          <p:cNvSpPr/>
          <p:nvPr/>
        </p:nvSpPr>
        <p:spPr>
          <a:xfrm>
            <a:off x="474244" y="1487846"/>
            <a:ext cx="2184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PREPARATION 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5F81CBE-AE5C-7235-D62D-89770CD4CEBC}"/>
              </a:ext>
            </a:extLst>
          </p:cNvPr>
          <p:cNvGrpSpPr/>
          <p:nvPr/>
        </p:nvGrpSpPr>
        <p:grpSpPr>
          <a:xfrm>
            <a:off x="3547699" y="4229556"/>
            <a:ext cx="987607" cy="1079567"/>
            <a:chOff x="3384003" y="3700170"/>
            <a:chExt cx="987607" cy="10795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277E3C1-0E48-6EAA-8533-BB5700D13F0B}"/>
                </a:ext>
              </a:extLst>
            </p:cNvPr>
            <p:cNvGrpSpPr/>
            <p:nvPr/>
          </p:nvGrpSpPr>
          <p:grpSpPr>
            <a:xfrm>
              <a:off x="3384003" y="3700170"/>
              <a:ext cx="987607" cy="1079567"/>
              <a:chOff x="3933525" y="3240159"/>
              <a:chExt cx="1540514" cy="1683957"/>
            </a:xfrm>
          </p:grpSpPr>
          <p:sp>
            <p:nvSpPr>
              <p:cNvPr id="34" name="Shape">
                <a:extLst>
                  <a:ext uri="{FF2B5EF4-FFF2-40B4-BE49-F238E27FC236}">
                    <a16:creationId xmlns:a16="http://schemas.microsoft.com/office/drawing/2014/main" id="{BDD22295-CF9B-4D25-12FF-CF90B3FB5F4C}"/>
                  </a:ext>
                </a:extLst>
              </p:cNvPr>
              <p:cNvSpPr/>
              <p:nvPr/>
            </p:nvSpPr>
            <p:spPr>
              <a:xfrm rot="5400000">
                <a:off x="3961080" y="3402702"/>
                <a:ext cx="1485403" cy="1358873"/>
              </a:xfrm>
              <a:prstGeom prst="hexagon">
                <a:avLst/>
              </a:prstGeom>
              <a:solidFill>
                <a:srgbClr val="F34C3E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Shape">
                <a:extLst>
                  <a:ext uri="{FF2B5EF4-FFF2-40B4-BE49-F238E27FC236}">
                    <a16:creationId xmlns:a16="http://schemas.microsoft.com/office/drawing/2014/main" id="{DDBD3B06-031F-53A6-34F8-CDBC188719DA}"/>
                  </a:ext>
                </a:extLst>
              </p:cNvPr>
              <p:cNvSpPr/>
              <p:nvPr/>
            </p:nvSpPr>
            <p:spPr>
              <a:xfrm rot="5400000">
                <a:off x="3861803" y="3311881"/>
                <a:ext cx="1683957" cy="1540514"/>
              </a:xfrm>
              <a:prstGeom prst="hexagon">
                <a:avLst/>
              </a:prstGeom>
              <a:noFill/>
              <a:ln w="57150">
                <a:solidFill>
                  <a:srgbClr val="F34C3E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FD8DC7D6-84F4-95D0-6E08-9484278A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310" y="3961881"/>
              <a:ext cx="635439" cy="635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F3C1722-A6D9-B042-5212-EF2516151D19}"/>
              </a:ext>
            </a:extLst>
          </p:cNvPr>
          <p:cNvGrpSpPr/>
          <p:nvPr/>
        </p:nvGrpSpPr>
        <p:grpSpPr>
          <a:xfrm>
            <a:off x="2539242" y="1728401"/>
            <a:ext cx="797709" cy="871987"/>
            <a:chOff x="2079376" y="1199015"/>
            <a:chExt cx="797709" cy="87198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47713C-2CB5-0BF2-C7B3-FF56355D6274}"/>
                </a:ext>
              </a:extLst>
            </p:cNvPr>
            <p:cNvGrpSpPr/>
            <p:nvPr/>
          </p:nvGrpSpPr>
          <p:grpSpPr>
            <a:xfrm>
              <a:off x="2079376" y="1199015"/>
              <a:ext cx="797709" cy="871987"/>
              <a:chOff x="2523249" y="649895"/>
              <a:chExt cx="797709" cy="871987"/>
            </a:xfrm>
          </p:grpSpPr>
          <p:sp>
            <p:nvSpPr>
              <p:cNvPr id="53" name="Shape">
                <a:extLst>
                  <a:ext uri="{FF2B5EF4-FFF2-40B4-BE49-F238E27FC236}">
                    <a16:creationId xmlns:a16="http://schemas.microsoft.com/office/drawing/2014/main" id="{5A0FF6D4-58C1-0253-C31E-F3183D0A8B50}"/>
                  </a:ext>
                </a:extLst>
              </p:cNvPr>
              <p:cNvSpPr/>
              <p:nvPr/>
            </p:nvSpPr>
            <p:spPr>
              <a:xfrm rot="5400000">
                <a:off x="2583752" y="776359"/>
                <a:ext cx="676702" cy="619059"/>
              </a:xfrm>
              <a:prstGeom prst="hexagon">
                <a:avLst/>
              </a:prstGeom>
              <a:solidFill>
                <a:srgbClr val="FABA2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Shape">
                <a:extLst>
                  <a:ext uri="{FF2B5EF4-FFF2-40B4-BE49-F238E27FC236}">
                    <a16:creationId xmlns:a16="http://schemas.microsoft.com/office/drawing/2014/main" id="{98A50426-C084-A5B6-596E-8F86C7164D9F}"/>
                  </a:ext>
                </a:extLst>
              </p:cNvPr>
              <p:cNvSpPr/>
              <p:nvPr/>
            </p:nvSpPr>
            <p:spPr>
              <a:xfrm rot="5400000">
                <a:off x="2486110" y="687034"/>
                <a:ext cx="871987" cy="797709"/>
              </a:xfrm>
              <a:prstGeom prst="hexagon">
                <a:avLst/>
              </a:prstGeom>
              <a:noFill/>
              <a:ln w="57150">
                <a:solidFill>
                  <a:srgbClr val="FABA26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6D5035B-E7FB-41FC-C564-3CF74A8AF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215" y="1435674"/>
              <a:ext cx="481235" cy="48123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07CEA4E-8305-2817-255F-9242B87C9D99}"/>
              </a:ext>
            </a:extLst>
          </p:cNvPr>
          <p:cNvGrpSpPr/>
          <p:nvPr/>
        </p:nvGrpSpPr>
        <p:grpSpPr>
          <a:xfrm>
            <a:off x="2539242" y="3580129"/>
            <a:ext cx="797709" cy="871987"/>
            <a:chOff x="2388907" y="3050743"/>
            <a:chExt cx="797709" cy="87198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7D34377-EAE0-A77D-5594-0720DE0CAEDB}"/>
                </a:ext>
              </a:extLst>
            </p:cNvPr>
            <p:cNvGrpSpPr/>
            <p:nvPr/>
          </p:nvGrpSpPr>
          <p:grpSpPr>
            <a:xfrm>
              <a:off x="2388907" y="3050743"/>
              <a:ext cx="797709" cy="871987"/>
              <a:chOff x="2523249" y="649895"/>
              <a:chExt cx="797709" cy="871987"/>
            </a:xfrm>
          </p:grpSpPr>
          <p:sp>
            <p:nvSpPr>
              <p:cNvPr id="57" name="Shape">
                <a:extLst>
                  <a:ext uri="{FF2B5EF4-FFF2-40B4-BE49-F238E27FC236}">
                    <a16:creationId xmlns:a16="http://schemas.microsoft.com/office/drawing/2014/main" id="{8701A45D-0B92-1B2D-3694-36E0C9A670E7}"/>
                  </a:ext>
                </a:extLst>
              </p:cNvPr>
              <p:cNvSpPr/>
              <p:nvPr/>
            </p:nvSpPr>
            <p:spPr>
              <a:xfrm rot="5400000">
                <a:off x="2583752" y="776359"/>
                <a:ext cx="676702" cy="619059"/>
              </a:xfrm>
              <a:prstGeom prst="hexagon">
                <a:avLst/>
              </a:prstGeom>
              <a:solidFill>
                <a:srgbClr val="FABA2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Shape">
                <a:extLst>
                  <a:ext uri="{FF2B5EF4-FFF2-40B4-BE49-F238E27FC236}">
                    <a16:creationId xmlns:a16="http://schemas.microsoft.com/office/drawing/2014/main" id="{76319246-4EB8-00CB-71EE-7A3D3B793AC0}"/>
                  </a:ext>
                </a:extLst>
              </p:cNvPr>
              <p:cNvSpPr/>
              <p:nvPr/>
            </p:nvSpPr>
            <p:spPr>
              <a:xfrm rot="5400000">
                <a:off x="2486110" y="687034"/>
                <a:ext cx="871987" cy="797709"/>
              </a:xfrm>
              <a:prstGeom prst="hexagon">
                <a:avLst/>
              </a:prstGeom>
              <a:noFill/>
              <a:ln w="57150">
                <a:solidFill>
                  <a:srgbClr val="FABA26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DD2E62D-6E8A-CF3E-7266-39835EF44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797" y="3250883"/>
              <a:ext cx="440135" cy="440135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8F72FD4-A508-88DA-6F9D-C89F1834DB98}"/>
              </a:ext>
            </a:extLst>
          </p:cNvPr>
          <p:cNvGrpSpPr/>
          <p:nvPr/>
        </p:nvGrpSpPr>
        <p:grpSpPr>
          <a:xfrm>
            <a:off x="4782379" y="3466445"/>
            <a:ext cx="797709" cy="871987"/>
            <a:chOff x="4748343" y="2937059"/>
            <a:chExt cx="797709" cy="87198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9571BCE-019A-F956-001C-B5ED85143644}"/>
                </a:ext>
              </a:extLst>
            </p:cNvPr>
            <p:cNvGrpSpPr/>
            <p:nvPr/>
          </p:nvGrpSpPr>
          <p:grpSpPr>
            <a:xfrm>
              <a:off x="4748343" y="2937059"/>
              <a:ext cx="797709" cy="871987"/>
              <a:chOff x="6024055" y="1838347"/>
              <a:chExt cx="797709" cy="871987"/>
            </a:xfrm>
          </p:grpSpPr>
          <p:sp>
            <p:nvSpPr>
              <p:cNvPr id="47" name="Shape">
                <a:extLst>
                  <a:ext uri="{FF2B5EF4-FFF2-40B4-BE49-F238E27FC236}">
                    <a16:creationId xmlns:a16="http://schemas.microsoft.com/office/drawing/2014/main" id="{2200B54B-4BE6-865D-7278-7023CA50D56A}"/>
                  </a:ext>
                </a:extLst>
              </p:cNvPr>
              <p:cNvSpPr/>
              <p:nvPr/>
            </p:nvSpPr>
            <p:spPr>
              <a:xfrm rot="5400000">
                <a:off x="6084558" y="1964811"/>
                <a:ext cx="676702" cy="619059"/>
              </a:xfrm>
              <a:prstGeom prst="hexagon">
                <a:avLst/>
              </a:prstGeom>
              <a:solidFill>
                <a:srgbClr val="F34C3E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Shape">
                <a:extLst>
                  <a:ext uri="{FF2B5EF4-FFF2-40B4-BE49-F238E27FC236}">
                    <a16:creationId xmlns:a16="http://schemas.microsoft.com/office/drawing/2014/main" id="{CF8C8365-20EE-DC09-ABA3-3A97B43662EE}"/>
                  </a:ext>
                </a:extLst>
              </p:cNvPr>
              <p:cNvSpPr/>
              <p:nvPr/>
            </p:nvSpPr>
            <p:spPr>
              <a:xfrm rot="5400000">
                <a:off x="5986916" y="1875486"/>
                <a:ext cx="871987" cy="797709"/>
              </a:xfrm>
              <a:prstGeom prst="hexagon">
                <a:avLst/>
              </a:prstGeom>
              <a:noFill/>
              <a:ln w="57150">
                <a:solidFill>
                  <a:srgbClr val="F34C3E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BB7D15D4-C18C-D7EA-ECAA-6DD0C8BE8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632" y="3166759"/>
              <a:ext cx="391278" cy="391278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567AA60-35DD-67E3-8ECB-CAD782B1C824}"/>
              </a:ext>
            </a:extLst>
          </p:cNvPr>
          <p:cNvGrpSpPr/>
          <p:nvPr/>
        </p:nvGrpSpPr>
        <p:grpSpPr>
          <a:xfrm>
            <a:off x="2539242" y="5154063"/>
            <a:ext cx="797709" cy="871987"/>
            <a:chOff x="2774520" y="4624677"/>
            <a:chExt cx="797709" cy="87198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FC4B296-9E83-0103-E5C3-EBE3F60BB8B9}"/>
                </a:ext>
              </a:extLst>
            </p:cNvPr>
            <p:cNvGrpSpPr/>
            <p:nvPr/>
          </p:nvGrpSpPr>
          <p:grpSpPr>
            <a:xfrm>
              <a:off x="2774520" y="4624677"/>
              <a:ext cx="797709" cy="871987"/>
              <a:chOff x="2523249" y="649895"/>
              <a:chExt cx="797709" cy="871987"/>
            </a:xfrm>
          </p:grpSpPr>
          <p:sp>
            <p:nvSpPr>
              <p:cNvPr id="60" name="Shape">
                <a:extLst>
                  <a:ext uri="{FF2B5EF4-FFF2-40B4-BE49-F238E27FC236}">
                    <a16:creationId xmlns:a16="http://schemas.microsoft.com/office/drawing/2014/main" id="{93076488-37B3-D3D6-A4DA-7764DE9AD070}"/>
                  </a:ext>
                </a:extLst>
              </p:cNvPr>
              <p:cNvSpPr/>
              <p:nvPr/>
            </p:nvSpPr>
            <p:spPr>
              <a:xfrm rot="5400000">
                <a:off x="2583752" y="776359"/>
                <a:ext cx="676702" cy="619059"/>
              </a:xfrm>
              <a:prstGeom prst="hexagon">
                <a:avLst/>
              </a:prstGeom>
              <a:solidFill>
                <a:srgbClr val="FABA2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Shape">
                <a:extLst>
                  <a:ext uri="{FF2B5EF4-FFF2-40B4-BE49-F238E27FC236}">
                    <a16:creationId xmlns:a16="http://schemas.microsoft.com/office/drawing/2014/main" id="{6FA4318B-A481-7088-627F-278C19652F0B}"/>
                  </a:ext>
                </a:extLst>
              </p:cNvPr>
              <p:cNvSpPr/>
              <p:nvPr/>
            </p:nvSpPr>
            <p:spPr>
              <a:xfrm rot="5400000">
                <a:off x="2486110" y="687034"/>
                <a:ext cx="871987" cy="797709"/>
              </a:xfrm>
              <a:prstGeom prst="hexagon">
                <a:avLst/>
              </a:prstGeom>
              <a:noFill/>
              <a:ln w="57150">
                <a:solidFill>
                  <a:srgbClr val="FABA26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182909E8-E890-14AF-A77B-E2F27069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277" y="4720290"/>
              <a:ext cx="698353" cy="698353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6D42F9A-EF1D-A342-2913-289D590DBC61}"/>
              </a:ext>
            </a:extLst>
          </p:cNvPr>
          <p:cNvGrpSpPr/>
          <p:nvPr/>
        </p:nvGrpSpPr>
        <p:grpSpPr>
          <a:xfrm>
            <a:off x="3547699" y="2571585"/>
            <a:ext cx="987607" cy="1079567"/>
            <a:chOff x="3422639" y="2042199"/>
            <a:chExt cx="987607" cy="107956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EF45A4D-CB1C-6659-0220-A5A999E27DB8}"/>
                </a:ext>
              </a:extLst>
            </p:cNvPr>
            <p:cNvGrpSpPr/>
            <p:nvPr/>
          </p:nvGrpSpPr>
          <p:grpSpPr>
            <a:xfrm>
              <a:off x="3422639" y="2042199"/>
              <a:ext cx="987607" cy="1079567"/>
              <a:chOff x="3121935" y="1742608"/>
              <a:chExt cx="1540514" cy="1683957"/>
            </a:xfrm>
          </p:grpSpPr>
          <p:sp>
            <p:nvSpPr>
              <p:cNvPr id="11" name="Shape">
                <a:extLst>
                  <a:ext uri="{FF2B5EF4-FFF2-40B4-BE49-F238E27FC236}">
                    <a16:creationId xmlns:a16="http://schemas.microsoft.com/office/drawing/2014/main" id="{5C0B201F-ADC0-B642-851A-46EA993DE430}"/>
                  </a:ext>
                </a:extLst>
              </p:cNvPr>
              <p:cNvSpPr/>
              <p:nvPr/>
            </p:nvSpPr>
            <p:spPr>
              <a:xfrm rot="5400000">
                <a:off x="3149490" y="1905151"/>
                <a:ext cx="1485403" cy="1358873"/>
              </a:xfrm>
              <a:prstGeom prst="hexagon">
                <a:avLst/>
              </a:prstGeom>
              <a:solidFill>
                <a:srgbClr val="FABA2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Shape">
                <a:extLst>
                  <a:ext uri="{FF2B5EF4-FFF2-40B4-BE49-F238E27FC236}">
                    <a16:creationId xmlns:a16="http://schemas.microsoft.com/office/drawing/2014/main" id="{D995D7C3-A663-C5E9-38AF-C71C2F5C5AB7}"/>
                  </a:ext>
                </a:extLst>
              </p:cNvPr>
              <p:cNvSpPr/>
              <p:nvPr/>
            </p:nvSpPr>
            <p:spPr>
              <a:xfrm rot="5400000">
                <a:off x="3050213" y="1814330"/>
                <a:ext cx="1683957" cy="1540514"/>
              </a:xfrm>
              <a:prstGeom prst="hexagon">
                <a:avLst/>
              </a:prstGeom>
              <a:noFill/>
              <a:ln w="57150">
                <a:solidFill>
                  <a:srgbClr val="FABA26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A7CDA43-D416-5EE9-3BBF-1DFC6BCBE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506" y="2270191"/>
              <a:ext cx="639557" cy="639557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EF784F3-349F-3C24-A5C6-6C4A359CC94B}"/>
              </a:ext>
            </a:extLst>
          </p:cNvPr>
          <p:cNvGrpSpPr/>
          <p:nvPr/>
        </p:nvGrpSpPr>
        <p:grpSpPr>
          <a:xfrm>
            <a:off x="4782379" y="5151221"/>
            <a:ext cx="797709" cy="871987"/>
            <a:chOff x="5068939" y="4621835"/>
            <a:chExt cx="797709" cy="8719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DBE88B8-DF65-604A-6F49-7300FF9D3062}"/>
                </a:ext>
              </a:extLst>
            </p:cNvPr>
            <p:cNvGrpSpPr/>
            <p:nvPr/>
          </p:nvGrpSpPr>
          <p:grpSpPr>
            <a:xfrm>
              <a:off x="5068939" y="4621835"/>
              <a:ext cx="797709" cy="871987"/>
              <a:chOff x="6024055" y="1838347"/>
              <a:chExt cx="797709" cy="871987"/>
            </a:xfrm>
          </p:grpSpPr>
          <p:sp>
            <p:nvSpPr>
              <p:cNvPr id="50" name="Shape">
                <a:extLst>
                  <a:ext uri="{FF2B5EF4-FFF2-40B4-BE49-F238E27FC236}">
                    <a16:creationId xmlns:a16="http://schemas.microsoft.com/office/drawing/2014/main" id="{D064DB87-2670-16FC-535F-BF42F3947FCE}"/>
                  </a:ext>
                </a:extLst>
              </p:cNvPr>
              <p:cNvSpPr/>
              <p:nvPr/>
            </p:nvSpPr>
            <p:spPr>
              <a:xfrm rot="5400000">
                <a:off x="6084558" y="1964811"/>
                <a:ext cx="676702" cy="619059"/>
              </a:xfrm>
              <a:prstGeom prst="hexagon">
                <a:avLst/>
              </a:prstGeom>
              <a:solidFill>
                <a:srgbClr val="F34C3E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Shape">
                <a:extLst>
                  <a:ext uri="{FF2B5EF4-FFF2-40B4-BE49-F238E27FC236}">
                    <a16:creationId xmlns:a16="http://schemas.microsoft.com/office/drawing/2014/main" id="{F3EB31F0-D1A6-2A02-8906-815092A4EBB3}"/>
                  </a:ext>
                </a:extLst>
              </p:cNvPr>
              <p:cNvSpPr/>
              <p:nvPr/>
            </p:nvSpPr>
            <p:spPr>
              <a:xfrm rot="5400000">
                <a:off x="5986916" y="1875486"/>
                <a:ext cx="871987" cy="797709"/>
              </a:xfrm>
              <a:prstGeom prst="hexagon">
                <a:avLst/>
              </a:prstGeom>
              <a:noFill/>
              <a:ln w="57150">
                <a:solidFill>
                  <a:srgbClr val="F34C3E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C985A7B0-F0D7-DDF6-F117-92A99DE58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974" y="4854156"/>
              <a:ext cx="393897" cy="393897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EB5D273-7E23-5287-6B8D-ADD3487ACE8C}"/>
              </a:ext>
            </a:extLst>
          </p:cNvPr>
          <p:cNvGrpSpPr/>
          <p:nvPr/>
        </p:nvGrpSpPr>
        <p:grpSpPr>
          <a:xfrm>
            <a:off x="4782379" y="1648502"/>
            <a:ext cx="797709" cy="871987"/>
            <a:chOff x="4271230" y="1119116"/>
            <a:chExt cx="797709" cy="87198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690E7D9-2459-181D-B856-B9270E2CE238}"/>
                </a:ext>
              </a:extLst>
            </p:cNvPr>
            <p:cNvGrpSpPr/>
            <p:nvPr/>
          </p:nvGrpSpPr>
          <p:grpSpPr>
            <a:xfrm>
              <a:off x="4271230" y="1119116"/>
              <a:ext cx="797709" cy="871987"/>
              <a:chOff x="6024055" y="1838347"/>
              <a:chExt cx="797709" cy="871987"/>
            </a:xfrm>
          </p:grpSpPr>
          <p:sp>
            <p:nvSpPr>
              <p:cNvPr id="37" name="Shape">
                <a:extLst>
                  <a:ext uri="{FF2B5EF4-FFF2-40B4-BE49-F238E27FC236}">
                    <a16:creationId xmlns:a16="http://schemas.microsoft.com/office/drawing/2014/main" id="{6BB8CC5B-7937-FD99-4766-5C28A6B59F23}"/>
                  </a:ext>
                </a:extLst>
              </p:cNvPr>
              <p:cNvSpPr/>
              <p:nvPr/>
            </p:nvSpPr>
            <p:spPr>
              <a:xfrm rot="5400000">
                <a:off x="6084558" y="1964811"/>
                <a:ext cx="676702" cy="619059"/>
              </a:xfrm>
              <a:prstGeom prst="hexagon">
                <a:avLst/>
              </a:prstGeom>
              <a:solidFill>
                <a:srgbClr val="F34C3E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Shape">
                <a:extLst>
                  <a:ext uri="{FF2B5EF4-FFF2-40B4-BE49-F238E27FC236}">
                    <a16:creationId xmlns:a16="http://schemas.microsoft.com/office/drawing/2014/main" id="{2ACB4B6E-F51E-4F71-C726-F1E8A6BFFBD5}"/>
                  </a:ext>
                </a:extLst>
              </p:cNvPr>
              <p:cNvSpPr/>
              <p:nvPr/>
            </p:nvSpPr>
            <p:spPr>
              <a:xfrm rot="5400000">
                <a:off x="5986916" y="1875486"/>
                <a:ext cx="871987" cy="797709"/>
              </a:xfrm>
              <a:prstGeom prst="hexagon">
                <a:avLst/>
              </a:prstGeom>
              <a:noFill/>
              <a:ln w="57150">
                <a:solidFill>
                  <a:srgbClr val="F34C3E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C4F76578-052D-A082-037A-A4486649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267" y="1333125"/>
              <a:ext cx="459647" cy="459647"/>
            </a:xfrm>
            <a:prstGeom prst="rect">
              <a:avLst/>
            </a:prstGeom>
          </p:spPr>
        </p:pic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06ACF19E-4C8E-B465-B217-F6F6E1145318}"/>
              </a:ext>
            </a:extLst>
          </p:cNvPr>
          <p:cNvSpPr/>
          <p:nvPr/>
        </p:nvSpPr>
        <p:spPr>
          <a:xfrm>
            <a:off x="5464733" y="1406283"/>
            <a:ext cx="20269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PREPARATION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D62D9F5-DC00-3453-6050-3F740D8591C6}"/>
              </a:ext>
            </a:extLst>
          </p:cNvPr>
          <p:cNvSpPr/>
          <p:nvPr/>
        </p:nvSpPr>
        <p:spPr>
          <a:xfrm>
            <a:off x="1247911" y="3322557"/>
            <a:ext cx="141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690788E-2CA2-B204-7092-88B81C3F9B20}"/>
              </a:ext>
            </a:extLst>
          </p:cNvPr>
          <p:cNvSpPr/>
          <p:nvPr/>
        </p:nvSpPr>
        <p:spPr>
          <a:xfrm>
            <a:off x="5504411" y="3219594"/>
            <a:ext cx="141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E6F3C2-4E56-8B0D-BD6E-B3232F97070E}"/>
              </a:ext>
            </a:extLst>
          </p:cNvPr>
          <p:cNvSpPr/>
          <p:nvPr/>
        </p:nvSpPr>
        <p:spPr>
          <a:xfrm>
            <a:off x="1247911" y="4906429"/>
            <a:ext cx="141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TRACKING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B840C2D-B73A-2645-5999-9257AAE67386}"/>
              </a:ext>
            </a:extLst>
          </p:cNvPr>
          <p:cNvSpPr/>
          <p:nvPr/>
        </p:nvSpPr>
        <p:spPr>
          <a:xfrm>
            <a:off x="5464734" y="4906428"/>
            <a:ext cx="141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TRACKING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278457F-8292-4F03-4C53-61CB73797C75}"/>
              </a:ext>
            </a:extLst>
          </p:cNvPr>
          <p:cNvSpPr txBox="1"/>
          <p:nvPr/>
        </p:nvSpPr>
        <p:spPr>
          <a:xfrm>
            <a:off x="474243" y="3695477"/>
            <a:ext cx="19328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 to </a:t>
            </a:r>
            <a:r>
              <a:rPr lang="en-US" sz="1400" b="1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items</a:t>
            </a:r>
          </a:p>
          <a:p>
            <a:pPr algn="r"/>
            <a:r>
              <a:rPr lang="en-US" sz="1400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Date, Hour, Lot Number, QTY, PIC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15C43C0-1AAD-BB17-F36D-3FD7313ED1FF}"/>
              </a:ext>
            </a:extLst>
          </p:cNvPr>
          <p:cNvSpPr/>
          <p:nvPr/>
        </p:nvSpPr>
        <p:spPr>
          <a:xfrm>
            <a:off x="474243" y="5205394"/>
            <a:ext cx="19328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date separated on different papers</a:t>
            </a:r>
          </a:p>
          <a:p>
            <a:pPr marL="228600" indent="-2286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Searching on stacked papers from months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A529873-28A6-75F7-62B0-D6B53AF91245}"/>
              </a:ext>
            </a:extLst>
          </p:cNvPr>
          <p:cNvSpPr txBox="1"/>
          <p:nvPr/>
        </p:nvSpPr>
        <p:spPr>
          <a:xfrm>
            <a:off x="5673258" y="1795516"/>
            <a:ext cx="2299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a </a:t>
            </a:r>
            <a:r>
              <a:rPr lang="en-US" altLang="en-US" sz="1400" b="1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 device </a:t>
            </a:r>
            <a:r>
              <a:rPr lang="en-US" altLang="en-US" sz="1400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server</a:t>
            </a:r>
            <a:endParaRPr lang="en-US" altLang="en-US" sz="1400" dirty="0"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883BAAC-D05E-8B2A-DCF4-FF9A5D4721D1}"/>
              </a:ext>
            </a:extLst>
          </p:cNvPr>
          <p:cNvSpPr txBox="1"/>
          <p:nvPr/>
        </p:nvSpPr>
        <p:spPr>
          <a:xfrm>
            <a:off x="5673258" y="3561279"/>
            <a:ext cx="2299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items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(Part Number, Lot Number)</a:t>
            </a:r>
            <a:endParaRPr lang="en-US" altLang="en-US" sz="1400" dirty="0"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60DAE17-FB40-70C7-7728-D8D8B656D964}"/>
              </a:ext>
            </a:extLst>
          </p:cNvPr>
          <p:cNvSpPr/>
          <p:nvPr/>
        </p:nvSpPr>
        <p:spPr>
          <a:xfrm>
            <a:off x="5673258" y="5226984"/>
            <a:ext cx="22996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lot used are collected in one place.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 and Search </a:t>
            </a:r>
            <a:r>
              <a:rPr lang="en-US" sz="1400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reduce searching time.</a:t>
            </a:r>
            <a:endParaRPr lang="en-US" sz="1400" dirty="0"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0F1DC7-DFB4-ABD0-29CE-7DF5451FC5CC}"/>
              </a:ext>
            </a:extLst>
          </p:cNvPr>
          <p:cNvSpPr/>
          <p:nvPr/>
        </p:nvSpPr>
        <p:spPr>
          <a:xfrm>
            <a:off x="3348180" y="1976104"/>
            <a:ext cx="1410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PAPER CHECKSHEET 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419DE15D-A682-ADF5-0A38-808031747DED}"/>
              </a:ext>
            </a:extLst>
          </p:cNvPr>
          <p:cNvSpPr/>
          <p:nvPr/>
        </p:nvSpPr>
        <p:spPr>
          <a:xfrm rot="5400000">
            <a:off x="3872514" y="3798047"/>
            <a:ext cx="347779" cy="3262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52B13BC-98AF-C7DA-77CA-374849D21CBB}"/>
              </a:ext>
            </a:extLst>
          </p:cNvPr>
          <p:cNvSpPr/>
          <p:nvPr/>
        </p:nvSpPr>
        <p:spPr>
          <a:xfrm>
            <a:off x="3341043" y="5350850"/>
            <a:ext cx="1410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202124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CHECKSHEET 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83CCFAC-88BD-7FC4-0C48-B88B1CCEEAB9}"/>
              </a:ext>
            </a:extLst>
          </p:cNvPr>
          <p:cNvGrpSpPr/>
          <p:nvPr/>
        </p:nvGrpSpPr>
        <p:grpSpPr>
          <a:xfrm>
            <a:off x="609299" y="641685"/>
            <a:ext cx="741407" cy="678252"/>
            <a:chOff x="468316" y="534232"/>
            <a:chExt cx="871987" cy="797709"/>
          </a:xfrm>
        </p:grpSpPr>
        <p:sp>
          <p:nvSpPr>
            <p:cNvPr id="141" name="Shape">
              <a:extLst>
                <a:ext uri="{FF2B5EF4-FFF2-40B4-BE49-F238E27FC236}">
                  <a16:creationId xmlns:a16="http://schemas.microsoft.com/office/drawing/2014/main" id="{8EA98C58-1422-40D5-A171-DD24967BB6CE}"/>
                </a:ext>
              </a:extLst>
            </p:cNvPr>
            <p:cNvSpPr/>
            <p:nvPr/>
          </p:nvSpPr>
          <p:spPr>
            <a:xfrm rot="10800000">
              <a:off x="468316" y="534232"/>
              <a:ext cx="871987" cy="79770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rgbClr val="F34C3E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Shape">
              <a:extLst>
                <a:ext uri="{FF2B5EF4-FFF2-40B4-BE49-F238E27FC236}">
                  <a16:creationId xmlns:a16="http://schemas.microsoft.com/office/drawing/2014/main" id="{532B7465-58BA-5699-36EB-B1F6A8C65081}"/>
                </a:ext>
              </a:extLst>
            </p:cNvPr>
            <p:cNvSpPr/>
            <p:nvPr/>
          </p:nvSpPr>
          <p:spPr>
            <a:xfrm rot="10800000">
              <a:off x="565959" y="623557"/>
              <a:ext cx="676702" cy="619059"/>
            </a:xfrm>
            <a:prstGeom prst="hexagon">
              <a:avLst/>
            </a:prstGeom>
            <a:solidFill>
              <a:srgbClr val="F34C3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4FC4B45F-A482-D645-839B-805F52070E6B}"/>
              </a:ext>
            </a:extLst>
          </p:cNvPr>
          <p:cNvSpPr txBox="1"/>
          <p:nvPr/>
        </p:nvSpPr>
        <p:spPr>
          <a:xfrm>
            <a:off x="1235511" y="7846560"/>
            <a:ext cx="180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Redudce</a:t>
            </a:r>
            <a:r>
              <a:rPr lang="en-US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60% input item</a:t>
            </a:r>
            <a:endParaRPr lang="en-ID" dirty="0"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Hexagon 144">
            <a:extLst>
              <a:ext uri="{FF2B5EF4-FFF2-40B4-BE49-F238E27FC236}">
                <a16:creationId xmlns:a16="http://schemas.microsoft.com/office/drawing/2014/main" id="{9BC5A0BD-EA96-4C7A-0948-91E3C79C7EAF}"/>
              </a:ext>
            </a:extLst>
          </p:cNvPr>
          <p:cNvSpPr/>
          <p:nvPr/>
        </p:nvSpPr>
        <p:spPr>
          <a:xfrm>
            <a:off x="1041432" y="6895239"/>
            <a:ext cx="2063611" cy="566570"/>
          </a:xfrm>
          <a:prstGeom prst="hexagon">
            <a:avLst>
              <a:gd name="adj" fmla="val 13674"/>
              <a:gd name="vf" fmla="val 115470"/>
            </a:avLst>
          </a:prstGeom>
          <a:gradFill flip="none" rotWithShape="1">
            <a:gsLst>
              <a:gs pos="100000">
                <a:srgbClr val="F34C3E"/>
              </a:gs>
              <a:gs pos="0">
                <a:srgbClr val="FDE44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ID" b="1" dirty="0">
              <a:solidFill>
                <a:schemeClr val="tx1"/>
              </a:solidFill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9409A05-D508-887D-3D88-57CFF9A5C085}"/>
              </a:ext>
            </a:extLst>
          </p:cNvPr>
          <p:cNvGrpSpPr/>
          <p:nvPr/>
        </p:nvGrpSpPr>
        <p:grpSpPr>
          <a:xfrm>
            <a:off x="585237" y="6841952"/>
            <a:ext cx="741407" cy="678252"/>
            <a:chOff x="468316" y="534232"/>
            <a:chExt cx="871987" cy="797709"/>
          </a:xfrm>
        </p:grpSpPr>
        <p:sp>
          <p:nvSpPr>
            <p:cNvPr id="147" name="Shape">
              <a:extLst>
                <a:ext uri="{FF2B5EF4-FFF2-40B4-BE49-F238E27FC236}">
                  <a16:creationId xmlns:a16="http://schemas.microsoft.com/office/drawing/2014/main" id="{0D296964-5371-CA99-9124-CB1B6B5AE8F3}"/>
                </a:ext>
              </a:extLst>
            </p:cNvPr>
            <p:cNvSpPr/>
            <p:nvPr/>
          </p:nvSpPr>
          <p:spPr>
            <a:xfrm rot="10800000">
              <a:off x="468316" y="534232"/>
              <a:ext cx="871987" cy="79770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rgbClr val="F34C3E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Shape">
              <a:extLst>
                <a:ext uri="{FF2B5EF4-FFF2-40B4-BE49-F238E27FC236}">
                  <a16:creationId xmlns:a16="http://schemas.microsoft.com/office/drawing/2014/main" id="{B4703A66-5D0D-AD47-4AB2-3CCF1BB964F2}"/>
                </a:ext>
              </a:extLst>
            </p:cNvPr>
            <p:cNvSpPr/>
            <p:nvPr/>
          </p:nvSpPr>
          <p:spPr>
            <a:xfrm rot="10800000">
              <a:off x="565959" y="623557"/>
              <a:ext cx="676702" cy="619059"/>
            </a:xfrm>
            <a:prstGeom prst="hexagon">
              <a:avLst/>
            </a:prstGeom>
            <a:solidFill>
              <a:srgbClr val="F34C3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9" name="Arrow: Bent 148">
            <a:extLst>
              <a:ext uri="{FF2B5EF4-FFF2-40B4-BE49-F238E27FC236}">
                <a16:creationId xmlns:a16="http://schemas.microsoft.com/office/drawing/2014/main" id="{1520A11C-F1A2-692B-ADA3-9BE58DB8EBD0}"/>
              </a:ext>
            </a:extLst>
          </p:cNvPr>
          <p:cNvSpPr/>
          <p:nvPr/>
        </p:nvSpPr>
        <p:spPr>
          <a:xfrm rot="10800000">
            <a:off x="3284351" y="6457200"/>
            <a:ext cx="953609" cy="854814"/>
          </a:xfrm>
          <a:prstGeom prst="bentArrow">
            <a:avLst>
              <a:gd name="adj1" fmla="val 17987"/>
              <a:gd name="adj2" fmla="val 18840"/>
              <a:gd name="adj3" fmla="val 31838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38A0CBC-9DB4-E644-6A60-EA0E6DFC7421}"/>
              </a:ext>
            </a:extLst>
          </p:cNvPr>
          <p:cNvSpPr txBox="1"/>
          <p:nvPr/>
        </p:nvSpPr>
        <p:spPr>
          <a:xfrm>
            <a:off x="5490763" y="9463730"/>
            <a:ext cx="3495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and Software used</a:t>
            </a:r>
          </a:p>
          <a:p>
            <a:pPr marL="285750" indent="-285750">
              <a:buFontTx/>
              <a:buChar char="-"/>
            </a:pPr>
            <a:r>
              <a:rPr lang="en-US" dirty="0"/>
              <a:t>Code editor(vs code)</a:t>
            </a:r>
          </a:p>
          <a:p>
            <a:pPr marL="285750" indent="-285750">
              <a:buFontTx/>
              <a:buChar char="-"/>
            </a:pPr>
            <a:r>
              <a:rPr lang="en-US" dirty="0"/>
              <a:t>Framework(Laravel)</a:t>
            </a:r>
          </a:p>
          <a:p>
            <a:pPr marL="285750" indent="-285750">
              <a:buFontTx/>
              <a:buChar char="-"/>
            </a:pPr>
            <a:r>
              <a:rPr lang="en-US" dirty="0"/>
              <a:t>Bahasa = </a:t>
            </a:r>
            <a:r>
              <a:rPr lang="en-US" dirty="0" err="1"/>
              <a:t>php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Database </a:t>
            </a:r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7197C13-237D-BCF1-3EA1-00ED622931E4}"/>
              </a:ext>
            </a:extLst>
          </p:cNvPr>
          <p:cNvSpPr txBox="1"/>
          <p:nvPr/>
        </p:nvSpPr>
        <p:spPr>
          <a:xfrm>
            <a:off x="4365123" y="7770813"/>
            <a:ext cx="4496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device </a:t>
            </a:r>
            <a:r>
              <a:rPr lang="en-US" dirty="0" err="1"/>
              <a:t>implementasi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Device Smartphone for BOP.</a:t>
            </a:r>
          </a:p>
          <a:p>
            <a:pPr marL="285750" indent="-285750">
              <a:buFontTx/>
              <a:buChar char="-"/>
            </a:pPr>
            <a:r>
              <a:rPr lang="en-US" dirty="0"/>
              <a:t>PC for preparation, and tracking.</a:t>
            </a:r>
            <a:endParaRPr lang="en-ID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D0A436C6-6124-8647-3A4B-EE59E4BB59C3}"/>
              </a:ext>
            </a:extLst>
          </p:cNvPr>
          <p:cNvSpPr/>
          <p:nvPr/>
        </p:nvSpPr>
        <p:spPr>
          <a:xfrm>
            <a:off x="10152991" y="753367"/>
            <a:ext cx="2063611" cy="566570"/>
          </a:xfrm>
          <a:prstGeom prst="hexagon">
            <a:avLst>
              <a:gd name="adj" fmla="val 13674"/>
              <a:gd name="vf" fmla="val 115470"/>
            </a:avLst>
          </a:prstGeom>
          <a:gradFill flip="none" rotWithShape="1">
            <a:gsLst>
              <a:gs pos="100000">
                <a:srgbClr val="F34C3E"/>
              </a:gs>
              <a:gs pos="0">
                <a:srgbClr val="FDE44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en-ID" dirty="0">
              <a:solidFill>
                <a:sysClr val="windowText" lastClr="000000"/>
              </a:solidFill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D78262-DC64-56A4-86D9-CB8ED3FC7D8E}"/>
              </a:ext>
            </a:extLst>
          </p:cNvPr>
          <p:cNvGrpSpPr/>
          <p:nvPr/>
        </p:nvGrpSpPr>
        <p:grpSpPr>
          <a:xfrm>
            <a:off x="9696796" y="700080"/>
            <a:ext cx="741407" cy="678252"/>
            <a:chOff x="468316" y="534232"/>
            <a:chExt cx="871987" cy="797709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17B88B30-17B0-EDCB-16C8-4DEE0E23932D}"/>
                </a:ext>
              </a:extLst>
            </p:cNvPr>
            <p:cNvSpPr/>
            <p:nvPr/>
          </p:nvSpPr>
          <p:spPr>
            <a:xfrm rot="10800000">
              <a:off x="468316" y="534232"/>
              <a:ext cx="871987" cy="79770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rgbClr val="F34C3E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5412E2C7-C950-A478-5499-96FA5E291D10}"/>
                </a:ext>
              </a:extLst>
            </p:cNvPr>
            <p:cNvSpPr/>
            <p:nvPr/>
          </p:nvSpPr>
          <p:spPr>
            <a:xfrm rot="10800000">
              <a:off x="565959" y="623557"/>
              <a:ext cx="676702" cy="619059"/>
            </a:xfrm>
            <a:prstGeom prst="hexagon">
              <a:avLst/>
            </a:prstGeom>
            <a:solidFill>
              <a:srgbClr val="F34C3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686825-2F03-7F4D-B7B8-02A17443259A}"/>
              </a:ext>
            </a:extLst>
          </p:cNvPr>
          <p:cNvSpPr txBox="1"/>
          <p:nvPr/>
        </p:nvSpPr>
        <p:spPr>
          <a:xfrm>
            <a:off x="10355183" y="1826043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by all lines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0126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527378-8A2A-EDC1-CD5C-5FE9C1FAB2F3}"/>
              </a:ext>
            </a:extLst>
          </p:cNvPr>
          <p:cNvSpPr txBox="1"/>
          <p:nvPr/>
        </p:nvSpPr>
        <p:spPr>
          <a:xfrm>
            <a:off x="625641" y="786064"/>
            <a:ext cx="7202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Struggling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Teknis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autentikasi</a:t>
            </a:r>
            <a:r>
              <a:rPr lang="en-US" dirty="0"/>
              <a:t> untuk admin dan non 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Kesulitan</a:t>
            </a:r>
            <a:r>
              <a:rPr lang="en-US" dirty="0"/>
              <a:t> dengan framework baru, Laravel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teknis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Menyamakan</a:t>
            </a:r>
            <a:r>
              <a:rPr lang="en-US" dirty="0"/>
              <a:t> </a:t>
            </a:r>
            <a:r>
              <a:rPr lang="en-US" dirty="0" err="1"/>
              <a:t>presepsi</a:t>
            </a:r>
            <a:r>
              <a:rPr lang="en-US" dirty="0"/>
              <a:t> dengan user dan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8173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0241" y="438248"/>
            <a:ext cx="2060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Before </a:t>
            </a:r>
            <a:r>
              <a:rPr lang="en-US" sz="1600" dirty="0" err="1"/>
              <a:t>Digitalisasi</a:t>
            </a:r>
            <a:r>
              <a:rPr lang="en-US" sz="1600" dirty="0"/>
              <a:t> 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83397" y="2983458"/>
            <a:ext cx="2696901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Penginputan</a:t>
            </a:r>
            <a:r>
              <a:rPr lang="en-US" sz="1600" dirty="0"/>
              <a:t>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8081" y="3451565"/>
            <a:ext cx="24711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Penginputan</a:t>
            </a:r>
            <a:r>
              <a:rPr lang="en-US" sz="1200" dirty="0"/>
              <a:t> data manual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Nomor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Tanggal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Jam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Lot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QTY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Diganti Oleh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83397" y="5187520"/>
            <a:ext cx="2696901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Pengecekan</a:t>
            </a:r>
            <a:r>
              <a:rPr lang="en-US" sz="1600" dirty="0"/>
              <a:t> :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83398" y="984377"/>
            <a:ext cx="2696901" cy="439838"/>
          </a:xfrm>
          <a:prstGeom prst="roundRect">
            <a:avLst/>
          </a:prstGeom>
          <a:gradFill flip="none" rotWithShape="1">
            <a:gsLst>
              <a:gs pos="0">
                <a:srgbClr val="63CFF6"/>
              </a:gs>
              <a:gs pos="46000">
                <a:srgbClr val="00B0F0"/>
              </a:gs>
              <a:gs pos="100000">
                <a:srgbClr val="2A0AE8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Preparation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28082" y="1488173"/>
            <a:ext cx="3842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Harus </a:t>
            </a:r>
            <a:r>
              <a:rPr lang="en-US" sz="1200" dirty="0" err="1"/>
              <a:t>menyiapkan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checksheet</a:t>
            </a:r>
            <a:r>
              <a:rPr lang="en-US" sz="1200" dirty="0"/>
              <a:t> untuk tiap-tiap material.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Menyiapkan</a:t>
            </a:r>
            <a:r>
              <a:rPr lang="en-US" sz="1200" dirty="0"/>
              <a:t> </a:t>
            </a:r>
            <a:r>
              <a:rPr lang="en-US" sz="1200" dirty="0" err="1"/>
              <a:t>alat</a:t>
            </a:r>
            <a:r>
              <a:rPr lang="en-US" sz="1200" dirty="0"/>
              <a:t> </a:t>
            </a:r>
            <a:r>
              <a:rPr lang="en-US" sz="1200" dirty="0" err="1"/>
              <a:t>tulis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715228" y="5844813"/>
            <a:ext cx="3680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Data lot number yang </a:t>
            </a:r>
            <a:r>
              <a:rPr lang="en-US" sz="1200" dirty="0" err="1"/>
              <a:t>diinput</a:t>
            </a:r>
            <a:r>
              <a:rPr lang="en-US" sz="1200" dirty="0"/>
              <a:t> </a:t>
            </a:r>
            <a:r>
              <a:rPr lang="en-US" sz="1200" dirty="0" err="1"/>
              <a:t>brada</a:t>
            </a:r>
            <a:r>
              <a:rPr lang="en-US" sz="1200" dirty="0"/>
              <a:t> di </a:t>
            </a:r>
            <a:r>
              <a:rPr lang="en-US" sz="1200" dirty="0" err="1"/>
              <a:t>lembar</a:t>
            </a:r>
            <a:r>
              <a:rPr lang="en-US" sz="1200" dirty="0"/>
              <a:t> </a:t>
            </a:r>
            <a:r>
              <a:rPr lang="en-US" sz="1200" dirty="0" err="1"/>
              <a:t>terpisah</a:t>
            </a:r>
            <a:r>
              <a:rPr lang="en-US" sz="1200" dirty="0"/>
              <a:t> </a:t>
            </a:r>
            <a:r>
              <a:rPr lang="en-US" sz="1200" dirty="0" err="1"/>
              <a:t>tiap</a:t>
            </a:r>
            <a:r>
              <a:rPr lang="en-US" sz="1200" dirty="0"/>
              <a:t> part </a:t>
            </a:r>
            <a:r>
              <a:rPr lang="en-US" sz="1200" dirty="0" err="1"/>
              <a:t>materialnya</a:t>
            </a:r>
            <a:r>
              <a:rPr lang="en-US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Tanggal</a:t>
            </a:r>
            <a:r>
              <a:rPr lang="en-US" sz="1200" dirty="0"/>
              <a:t> Part Number yang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berada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table yang </a:t>
            </a:r>
            <a:r>
              <a:rPr lang="en-US" sz="1200" dirty="0" err="1"/>
              <a:t>terpisah</a:t>
            </a:r>
            <a:r>
              <a:rPr lang="en-US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7006542" y="2132949"/>
            <a:ext cx="2696901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Penginputan</a:t>
            </a:r>
            <a:r>
              <a:rPr lang="en-US" sz="1600" dirty="0"/>
              <a:t> :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06542" y="3522757"/>
            <a:ext cx="2696901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Pengecekan</a:t>
            </a:r>
            <a:r>
              <a:rPr lang="en-US" sz="1600" dirty="0"/>
              <a:t> :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983393" y="977500"/>
            <a:ext cx="2696901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Preparation 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83393" y="1549729"/>
            <a:ext cx="319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Sediakan</a:t>
            </a:r>
            <a:r>
              <a:rPr lang="en-US" sz="1200" dirty="0"/>
              <a:t> device smartphone </a:t>
            </a:r>
            <a:r>
              <a:rPr lang="en-US" sz="1200" dirty="0" err="1"/>
              <a:t>atau</a:t>
            </a:r>
            <a:r>
              <a:rPr lang="en-US" sz="1200" dirty="0"/>
              <a:t> pc yang </a:t>
            </a:r>
            <a:r>
              <a:rPr lang="en-US" sz="1200" dirty="0" err="1"/>
              <a:t>terhubung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Server.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66031" y="2776698"/>
            <a:ext cx="415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Part material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Input lot number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6030" y="4200297"/>
            <a:ext cx="415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line </a:t>
            </a:r>
            <a:r>
              <a:rPr lang="en-US" sz="1200" dirty="0" err="1"/>
              <a:t>terkumpul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</a:t>
            </a:r>
            <a:r>
              <a:rPr lang="en-US" sz="1200" dirty="0" err="1"/>
              <a:t>dan</a:t>
            </a:r>
            <a:r>
              <a:rPr lang="en-US" sz="1200" dirty="0"/>
              <a:t> Search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mengurangi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pencarian</a:t>
            </a:r>
            <a:r>
              <a:rPr lang="en-US" sz="1200" dirty="0"/>
              <a:t> data.</a:t>
            </a:r>
          </a:p>
          <a:p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157013" y="321457"/>
            <a:ext cx="2060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After </a:t>
            </a:r>
            <a:r>
              <a:rPr lang="en-US" sz="1600" dirty="0" err="1"/>
              <a:t>Digitalisasi</a:t>
            </a:r>
            <a:r>
              <a:rPr lang="en-US" sz="1600" dirty="0"/>
              <a:t> 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636416" y="977500"/>
            <a:ext cx="2696901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769525" y="1591537"/>
            <a:ext cx="1904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Laravel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Database </a:t>
            </a:r>
            <a:r>
              <a:rPr lang="en-US" sz="1200" dirty="0" err="1"/>
              <a:t>SQLserver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Code Editor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636416" y="3971148"/>
            <a:ext cx="2696901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Fitur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1636415" y="4830530"/>
            <a:ext cx="3188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Auto grouping material </a:t>
            </a:r>
            <a:r>
              <a:rPr lang="en-US" sz="1200" dirty="0" err="1"/>
              <a:t>berdasarkan</a:t>
            </a:r>
            <a:r>
              <a:rPr lang="en-US" sz="1200" dirty="0"/>
              <a:t> part </a:t>
            </a:r>
            <a:r>
              <a:rPr lang="en-US" sz="1200" dirty="0" err="1"/>
              <a:t>modelnya</a:t>
            </a:r>
            <a:r>
              <a:rPr lang="en-US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</a:t>
            </a:r>
            <a:r>
              <a:rPr lang="en-US" sz="1200" dirty="0" err="1"/>
              <a:t>dan</a:t>
            </a:r>
            <a:r>
              <a:rPr lang="en-US" sz="1200" dirty="0"/>
              <a:t> Search </a:t>
            </a:r>
            <a:r>
              <a:rPr lang="en-US" sz="1200" dirty="0" err="1"/>
              <a:t>untuk</a:t>
            </a:r>
            <a:r>
              <a:rPr lang="en-US" sz="1200" dirty="0"/>
              <a:t> Tracking history </a:t>
            </a:r>
            <a:r>
              <a:rPr lang="en-US" sz="1200" dirty="0" err="1"/>
              <a:t>checksheet</a:t>
            </a:r>
            <a:r>
              <a:rPr lang="en-US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Select2 </a:t>
            </a:r>
            <a:r>
              <a:rPr lang="en-US" sz="1200" dirty="0" err="1"/>
              <a:t>kotak</a:t>
            </a:r>
            <a:r>
              <a:rPr lang="en-US" sz="1200" dirty="0"/>
              <a:t> input </a:t>
            </a:r>
            <a:r>
              <a:rPr lang="en-US" sz="1200" dirty="0" err="1"/>
              <a:t>biasa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kotak</a:t>
            </a:r>
            <a:r>
              <a:rPr lang="en-US" sz="1200" dirty="0"/>
              <a:t> </a:t>
            </a:r>
            <a:r>
              <a:rPr lang="en-US" sz="1200" dirty="0" err="1"/>
              <a:t>pencarian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interaktif</a:t>
            </a:r>
            <a:r>
              <a:rPr lang="en-US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030DA0-AEE0-E903-7FEF-BAE28D257625}"/>
              </a:ext>
            </a:extLst>
          </p:cNvPr>
          <p:cNvGrpSpPr/>
          <p:nvPr/>
        </p:nvGrpSpPr>
        <p:grpSpPr>
          <a:xfrm>
            <a:off x="2435161" y="8842457"/>
            <a:ext cx="13973909" cy="684180"/>
            <a:chOff x="158438" y="8637953"/>
            <a:chExt cx="11346797" cy="56673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EB984E1-33CB-24BD-A359-691A6C25704C}"/>
                </a:ext>
              </a:extLst>
            </p:cNvPr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818325-04C6-285B-141E-8ABCDFBA0FAD}"/>
                </a:ext>
              </a:extLst>
            </p:cNvPr>
            <p:cNvGrpSpPr/>
            <p:nvPr/>
          </p:nvGrpSpPr>
          <p:grpSpPr>
            <a:xfrm>
              <a:off x="158438" y="8637953"/>
              <a:ext cx="4997338" cy="566737"/>
              <a:chOff x="-1156098" y="8491512"/>
              <a:chExt cx="6512347" cy="738552"/>
            </a:xfrm>
          </p:grpSpPr>
          <p:pic>
            <p:nvPicPr>
              <p:cNvPr id="5" name="図 7">
                <a:extLst>
                  <a:ext uri="{FF2B5EF4-FFF2-40B4-BE49-F238E27FC236}">
                    <a16:creationId xmlns:a16="http://schemas.microsoft.com/office/drawing/2014/main" id="{50579FFA-7666-0B74-C1E3-5204F3F18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6DD0E3B-0475-D2C8-771D-C289FA65D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124315A1-CCE5-9704-BD21-D5114017031F}"/>
                  </a:ext>
                </a:extLst>
              </p:cNvPr>
              <p:cNvSpPr txBox="1"/>
              <p:nvPr/>
            </p:nvSpPr>
            <p:spPr>
              <a:xfrm>
                <a:off x="754902" y="8657058"/>
                <a:ext cx="4328328" cy="182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9" name="TextBox 20">
                <a:extLst>
                  <a:ext uri="{FF2B5EF4-FFF2-40B4-BE49-F238E27FC236}">
                    <a16:creationId xmlns:a16="http://schemas.microsoft.com/office/drawing/2014/main" id="{C8FD699E-7B55-2FC3-2596-014FEAED1B3C}"/>
                  </a:ext>
                </a:extLst>
              </p:cNvPr>
              <p:cNvSpPr txBox="1"/>
              <p:nvPr/>
            </p:nvSpPr>
            <p:spPr>
              <a:xfrm>
                <a:off x="754902" y="8789222"/>
                <a:ext cx="4328328" cy="182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13" name="TextBox 21">
                <a:extLst>
                  <a:ext uri="{FF2B5EF4-FFF2-40B4-BE49-F238E27FC236}">
                    <a16:creationId xmlns:a16="http://schemas.microsoft.com/office/drawing/2014/main" id="{CC44552C-7FBE-238D-9F3C-BF6FDEC08DC1}"/>
                  </a:ext>
                </a:extLst>
              </p:cNvPr>
              <p:cNvSpPr txBox="1"/>
              <p:nvPr/>
            </p:nvSpPr>
            <p:spPr>
              <a:xfrm>
                <a:off x="754900" y="8977721"/>
                <a:ext cx="4601349" cy="166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47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5199" y="1436320"/>
            <a:ext cx="206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77877" y="1906309"/>
            <a:ext cx="3281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Grouping Data Part number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linenya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.</a:t>
            </a:r>
          </a:p>
          <a:p>
            <a:endParaRPr lang="en-US" sz="1200" dirty="0"/>
          </a:p>
          <a:p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search </a:t>
            </a:r>
            <a:r>
              <a:rPr lang="en-US" sz="1200" dirty="0" err="1"/>
              <a:t>dan</a:t>
            </a:r>
            <a:r>
              <a:rPr lang="en-US" sz="1200" dirty="0"/>
              <a:t> Filter yang </a:t>
            </a:r>
            <a:r>
              <a:rPr lang="en-US" sz="1200" dirty="0" err="1"/>
              <a:t>mempermudah</a:t>
            </a:r>
            <a:r>
              <a:rPr lang="en-US" sz="1200" dirty="0"/>
              <a:t> </a:t>
            </a:r>
            <a:r>
              <a:rPr lang="en-US" sz="1200" dirty="0" err="1"/>
              <a:t>Pelacakan</a:t>
            </a:r>
            <a:r>
              <a:rPr lang="en-US" sz="1200" dirty="0"/>
              <a:t> history </a:t>
            </a:r>
            <a:r>
              <a:rPr lang="en-US" sz="1200" dirty="0" err="1"/>
              <a:t>ketika</a:t>
            </a:r>
            <a:r>
              <a:rPr lang="en-US" sz="1200" dirty="0"/>
              <a:t> part NG.</a:t>
            </a:r>
          </a:p>
          <a:p>
            <a:endParaRPr lang="en-US" sz="1200" dirty="0"/>
          </a:p>
          <a:p>
            <a:r>
              <a:rPr lang="en-US" sz="1200" dirty="0"/>
              <a:t>Website Simple </a:t>
            </a:r>
            <a:r>
              <a:rPr lang="en-US" sz="1200" dirty="0" err="1"/>
              <a:t>dan</a:t>
            </a:r>
            <a:r>
              <a:rPr lang="en-US" sz="1200" dirty="0"/>
              <a:t> format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kebutuhan</a:t>
            </a:r>
            <a:r>
              <a:rPr lang="en-US" sz="1200" dirty="0"/>
              <a:t> User </a:t>
            </a:r>
            <a:r>
              <a:rPr lang="en-US" sz="1200" dirty="0" err="1"/>
              <a:t>digenba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5642" y="8820406"/>
            <a:ext cx="15973257" cy="684180"/>
            <a:chOff x="158438" y="8637953"/>
            <a:chExt cx="11346797" cy="56673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58438" y="8637953"/>
              <a:ext cx="4997338" cy="566737"/>
              <a:chOff x="-1156098" y="8491512"/>
              <a:chExt cx="6512347" cy="738552"/>
            </a:xfrm>
          </p:grpSpPr>
          <p:pic>
            <p:nvPicPr>
              <p:cNvPr id="11" name="図 7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13" name="TextBox 19"/>
              <p:cNvSpPr txBox="1"/>
              <p:nvPr/>
            </p:nvSpPr>
            <p:spPr>
              <a:xfrm>
                <a:off x="754902" y="8657058"/>
                <a:ext cx="4328328" cy="19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82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14" name="TextBox 20"/>
              <p:cNvSpPr txBox="1"/>
              <p:nvPr/>
            </p:nvSpPr>
            <p:spPr>
              <a:xfrm>
                <a:off x="754902" y="8789222"/>
                <a:ext cx="4328328" cy="19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82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15" name="TextBox 21"/>
              <p:cNvSpPr txBox="1"/>
              <p:nvPr/>
            </p:nvSpPr>
            <p:spPr>
              <a:xfrm>
                <a:off x="754900" y="8977721"/>
                <a:ext cx="4601349" cy="180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5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599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Pembelajaran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710" y="1849818"/>
            <a:ext cx="11041380" cy="287526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menganalisis</a:t>
            </a:r>
            <a:r>
              <a:rPr lang="en-US" sz="1600" dirty="0"/>
              <a:t> problem/current condition yang </a:t>
            </a:r>
            <a:r>
              <a:rPr lang="en-US" sz="1600" dirty="0" err="1"/>
              <a:t>ada</a:t>
            </a:r>
            <a:r>
              <a:rPr lang="en-US" sz="1600" dirty="0"/>
              <a:t> di </a:t>
            </a:r>
            <a:r>
              <a:rPr lang="en-US" sz="1600" dirty="0" err="1"/>
              <a:t>genba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Mampu</a:t>
            </a:r>
            <a:r>
              <a:rPr lang="en-US" sz="1600" dirty="0"/>
              <a:t> </a:t>
            </a:r>
            <a:r>
              <a:rPr lang="en-US" sz="1600" dirty="0" err="1"/>
              <a:t>membangun</a:t>
            </a:r>
            <a:r>
              <a:rPr lang="en-US" sz="1600" dirty="0"/>
              <a:t> </a:t>
            </a:r>
            <a:r>
              <a:rPr lang="en-US" sz="1600" dirty="0" err="1"/>
              <a:t>komunikasi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berdiskusi</a:t>
            </a:r>
            <a:r>
              <a:rPr lang="en-US" sz="1600" dirty="0"/>
              <a:t> </a:t>
            </a:r>
            <a:r>
              <a:rPr lang="en-US" sz="1600" dirty="0" err="1"/>
              <a:t>terkait</a:t>
            </a:r>
            <a:r>
              <a:rPr lang="en-US" sz="1600" dirty="0"/>
              <a:t> </a:t>
            </a:r>
            <a:r>
              <a:rPr lang="en-US" sz="1600" dirty="0" err="1"/>
              <a:t>penanganan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Belajar</a:t>
            </a:r>
            <a:r>
              <a:rPr lang="en-US" sz="1600" dirty="0"/>
              <a:t> </a:t>
            </a:r>
            <a:r>
              <a:rPr lang="en-US" sz="1600" dirty="0" err="1"/>
              <a:t>merasakan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operator agar </a:t>
            </a:r>
            <a:r>
              <a:rPr lang="en-US" sz="1600" dirty="0" err="1"/>
              <a:t>tahu</a:t>
            </a:r>
            <a:r>
              <a:rPr lang="en-US" sz="1600" dirty="0"/>
              <a:t> proses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Kekurangan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pengisian</a:t>
            </a:r>
            <a:r>
              <a:rPr lang="en-US" sz="1600" dirty="0"/>
              <a:t> data </a:t>
            </a:r>
            <a:r>
              <a:rPr lang="en-US" sz="1600" dirty="0" err="1"/>
              <a:t>secara</a:t>
            </a:r>
            <a:r>
              <a:rPr lang="en-US" sz="1600" dirty="0"/>
              <a:t> manual.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mentracking</a:t>
            </a:r>
            <a:r>
              <a:rPr lang="en-US" sz="1600" dirty="0"/>
              <a:t> material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material yang NG </a:t>
            </a:r>
            <a:r>
              <a:rPr lang="en-US" sz="1600" dirty="0" err="1"/>
              <a:t>dengan</a:t>
            </a:r>
            <a:r>
              <a:rPr lang="en-US" sz="1600" dirty="0"/>
              <a:t> data </a:t>
            </a:r>
            <a:r>
              <a:rPr lang="en-US" sz="1600" dirty="0" err="1"/>
              <a:t>Tanggal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Part </a:t>
            </a:r>
            <a:r>
              <a:rPr lang="en-US" sz="1600" dirty="0" err="1"/>
              <a:t>Numbernya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pentingnya</a:t>
            </a:r>
            <a:r>
              <a:rPr lang="en-US" sz="1600" dirty="0"/>
              <a:t> </a:t>
            </a:r>
            <a:r>
              <a:rPr lang="en-US" sz="1600" dirty="0" err="1"/>
              <a:t>mengapa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Mendigitalisasi</a:t>
            </a:r>
            <a:r>
              <a:rPr lang="en-US" sz="1600" dirty="0"/>
              <a:t> </a:t>
            </a:r>
            <a:r>
              <a:rPr lang="en-US" sz="1600" dirty="0" err="1"/>
              <a:t>sistem-sistem</a:t>
            </a:r>
            <a:r>
              <a:rPr lang="en-US" sz="1600" dirty="0"/>
              <a:t> yang </a:t>
            </a:r>
            <a:r>
              <a:rPr lang="en-US" sz="1600" dirty="0" err="1"/>
              <a:t>masih</a:t>
            </a:r>
            <a:r>
              <a:rPr lang="en-US" sz="1600" dirty="0"/>
              <a:t> manual.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aktual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user. </a:t>
            </a:r>
          </a:p>
          <a:p>
            <a:pPr marL="742950" indent="-74295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112583" y="4899699"/>
            <a:ext cx="206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Kesulitan</a:t>
            </a:r>
            <a:r>
              <a:rPr lang="en-US" dirty="0"/>
              <a:t>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5045" y="5477933"/>
            <a:ext cx="10428356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website </a:t>
            </a:r>
            <a:r>
              <a:rPr lang="en-US" sz="1600" dirty="0" err="1"/>
              <a:t>Checksheet</a:t>
            </a:r>
            <a:r>
              <a:rPr lang="en-US" sz="1600" dirty="0"/>
              <a:t> yang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ekspetasi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calon</a:t>
            </a:r>
            <a:r>
              <a:rPr lang="en-US" sz="1600" dirty="0"/>
              <a:t> user.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Penggunaan</a:t>
            </a:r>
            <a:r>
              <a:rPr lang="en-US" sz="1600" dirty="0"/>
              <a:t> Bahasa </a:t>
            </a:r>
            <a:r>
              <a:rPr lang="en-US" sz="1600" dirty="0" err="1"/>
              <a:t>pemrograman</a:t>
            </a:r>
            <a:r>
              <a:rPr lang="en-US" sz="1600" dirty="0"/>
              <a:t> </a:t>
            </a:r>
            <a:r>
              <a:rPr lang="en-US" sz="1600" dirty="0" err="1"/>
              <a:t>Laravel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menyesuaikan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Vendor.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Menyamakan</a:t>
            </a:r>
            <a:r>
              <a:rPr lang="en-US" sz="1600" dirty="0"/>
              <a:t> </a:t>
            </a:r>
            <a:r>
              <a:rPr lang="en-US" sz="1600" dirty="0" err="1"/>
              <a:t>presepsi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user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Request user yang </a:t>
            </a:r>
            <a:r>
              <a:rPr lang="en-US" sz="1600" dirty="0" err="1"/>
              <a:t>melebihi</a:t>
            </a:r>
            <a:r>
              <a:rPr lang="en-US" sz="1600" dirty="0"/>
              <a:t> </a:t>
            </a:r>
            <a:r>
              <a:rPr lang="en-US" sz="1600" dirty="0" err="1"/>
              <a:t>kapasitas</a:t>
            </a:r>
            <a:r>
              <a:rPr lang="en-US" sz="1600" dirty="0"/>
              <a:t> kami.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Komunikasi</a:t>
            </a:r>
            <a:r>
              <a:rPr lang="en-US" sz="1600" dirty="0"/>
              <a:t> yang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User </a:t>
            </a:r>
            <a:r>
              <a:rPr lang="en-US" sz="1600" dirty="0" err="1"/>
              <a:t>dengan</a:t>
            </a:r>
            <a:r>
              <a:rPr lang="en-US" sz="1600" dirty="0"/>
              <a:t> kami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mengumpulkan</a:t>
            </a:r>
            <a:r>
              <a:rPr lang="en-US" sz="1600" dirty="0"/>
              <a:t> data.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Problem yang </a:t>
            </a:r>
            <a:r>
              <a:rPr lang="en-US" sz="1600" dirty="0" err="1"/>
              <a:t>tetap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walaupun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terimplementasi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mau</a:t>
            </a:r>
            <a:r>
              <a:rPr lang="en-US" sz="1600" dirty="0"/>
              <a:t> </a:t>
            </a:r>
            <a:r>
              <a:rPr lang="en-US" sz="1600" dirty="0" err="1"/>
              <a:t>mereview</a:t>
            </a:r>
            <a:r>
              <a:rPr lang="en-US" sz="1600" dirty="0"/>
              <a:t> project </a:t>
            </a:r>
            <a:r>
              <a:rPr lang="en-US" sz="1600" dirty="0" err="1"/>
              <a:t>kepada</a:t>
            </a:r>
            <a:r>
              <a:rPr lang="en-US" sz="1600" dirty="0"/>
              <a:t> user </a:t>
            </a:r>
            <a:r>
              <a:rPr lang="en-US" sz="1600" dirty="0" err="1"/>
              <a:t>butuh</a:t>
            </a:r>
            <a:r>
              <a:rPr lang="en-US" sz="1600" dirty="0"/>
              <a:t> </a:t>
            </a:r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security system.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Banyak</a:t>
            </a:r>
            <a:r>
              <a:rPr lang="en-US" sz="1600" dirty="0"/>
              <a:t> web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diAkses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website.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65365" y="8820406"/>
            <a:ext cx="13973909" cy="684180"/>
            <a:chOff x="158438" y="8637953"/>
            <a:chExt cx="11346797" cy="56673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58438" y="8637953"/>
              <a:ext cx="4997338" cy="566737"/>
              <a:chOff x="-1156098" y="8491512"/>
              <a:chExt cx="6512347" cy="738552"/>
            </a:xfrm>
          </p:grpSpPr>
          <p:pic>
            <p:nvPicPr>
              <p:cNvPr id="9" name="図 7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11" name="TextBox 19"/>
              <p:cNvSpPr txBox="1"/>
              <p:nvPr/>
            </p:nvSpPr>
            <p:spPr>
              <a:xfrm>
                <a:off x="754902" y="8657058"/>
                <a:ext cx="4328328" cy="19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82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12" name="TextBox 20"/>
              <p:cNvSpPr txBox="1"/>
              <p:nvPr/>
            </p:nvSpPr>
            <p:spPr>
              <a:xfrm>
                <a:off x="754902" y="8789222"/>
                <a:ext cx="4328328" cy="19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82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13" name="TextBox 21"/>
              <p:cNvSpPr txBox="1"/>
              <p:nvPr/>
            </p:nvSpPr>
            <p:spPr>
              <a:xfrm>
                <a:off x="754900" y="8977721"/>
                <a:ext cx="4601349" cy="180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5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05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275087" y="734897"/>
            <a:ext cx="788275" cy="262759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Login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46334" y="1228883"/>
            <a:ext cx="1045780" cy="42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Main Page</a:t>
            </a:r>
          </a:p>
        </p:txBody>
      </p:sp>
      <p:sp>
        <p:nvSpPr>
          <p:cNvPr id="52" name="Diamond 51"/>
          <p:cNvSpPr/>
          <p:nvPr/>
        </p:nvSpPr>
        <p:spPr>
          <a:xfrm>
            <a:off x="4188378" y="1903187"/>
            <a:ext cx="961697" cy="914400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Line </a:t>
            </a:r>
            <a:r>
              <a:rPr lang="en-US" sz="1050" dirty="0" err="1"/>
              <a:t>ada</a:t>
            </a:r>
            <a:r>
              <a:rPr lang="en-US" sz="1050" dirty="0"/>
              <a:t>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491652" y="1631719"/>
            <a:ext cx="898635" cy="42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Daftarkan</a:t>
            </a:r>
            <a:r>
              <a:rPr lang="en-US" sz="1050" dirty="0"/>
              <a:t> Line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284084" y="3281686"/>
            <a:ext cx="898635" cy="42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Update Page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329151" y="3281685"/>
            <a:ext cx="898635" cy="42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View Page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319962" y="3912305"/>
            <a:ext cx="898634" cy="6516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Filter by </a:t>
            </a:r>
            <a:r>
              <a:rPr lang="en-US" sz="1050" dirty="0" err="1"/>
              <a:t>Tanggal</a:t>
            </a:r>
            <a:r>
              <a:rPr lang="en-US" sz="1050" dirty="0"/>
              <a:t> </a:t>
            </a:r>
            <a:r>
              <a:rPr lang="en-US" sz="1050" dirty="0" err="1"/>
              <a:t>dan</a:t>
            </a:r>
            <a:r>
              <a:rPr lang="en-US" sz="1050" dirty="0"/>
              <a:t> part </a:t>
            </a:r>
            <a:r>
              <a:rPr lang="en-US" sz="1050" dirty="0" err="1"/>
              <a:t>No.material</a:t>
            </a:r>
            <a:endParaRPr lang="en-US" sz="1050" dirty="0"/>
          </a:p>
        </p:txBody>
      </p:sp>
      <p:sp>
        <p:nvSpPr>
          <p:cNvPr id="64" name="Rectangle 63"/>
          <p:cNvSpPr/>
          <p:nvPr/>
        </p:nvSpPr>
        <p:spPr>
          <a:xfrm>
            <a:off x="3305513" y="4825110"/>
            <a:ext cx="898635" cy="42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Sorting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6716" y="3912305"/>
            <a:ext cx="898635" cy="42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Pilih</a:t>
            </a:r>
            <a:r>
              <a:rPr lang="en-US" sz="1050" dirty="0"/>
              <a:t> part </a:t>
            </a:r>
            <a:r>
              <a:rPr lang="en-US" sz="1050" dirty="0" err="1"/>
              <a:t>No.Assy</a:t>
            </a:r>
            <a:endParaRPr lang="en-US" sz="1050" dirty="0"/>
          </a:p>
        </p:txBody>
      </p:sp>
      <p:sp>
        <p:nvSpPr>
          <p:cNvPr id="68" name="Rectangle 67"/>
          <p:cNvSpPr/>
          <p:nvPr/>
        </p:nvSpPr>
        <p:spPr>
          <a:xfrm>
            <a:off x="5284082" y="5650772"/>
            <a:ext cx="898635" cy="42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Pilih</a:t>
            </a:r>
            <a:r>
              <a:rPr lang="en-US" sz="1050" dirty="0"/>
              <a:t> Material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284082" y="6260378"/>
            <a:ext cx="898635" cy="3284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Input Lot Number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284082" y="6774208"/>
            <a:ext cx="898635" cy="3895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Submit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560413" y="5545772"/>
            <a:ext cx="898635" cy="5122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Check </a:t>
            </a:r>
            <a:r>
              <a:rPr lang="en-US" sz="1050" dirty="0" err="1"/>
              <a:t>semua</a:t>
            </a:r>
            <a:r>
              <a:rPr lang="en-US" sz="1050" dirty="0"/>
              <a:t> part No. Material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560413" y="7362507"/>
            <a:ext cx="898635" cy="454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Tambah</a:t>
            </a:r>
            <a:r>
              <a:rPr lang="en-US" sz="1050" dirty="0"/>
              <a:t> part No. </a:t>
            </a:r>
            <a:r>
              <a:rPr lang="en-US" sz="1050" dirty="0" err="1"/>
              <a:t>Assy</a:t>
            </a:r>
            <a:r>
              <a:rPr lang="en-US" sz="1050" dirty="0"/>
              <a:t> </a:t>
            </a:r>
            <a:r>
              <a:rPr lang="en-US" sz="1050" dirty="0" err="1"/>
              <a:t>baru</a:t>
            </a:r>
            <a:endParaRPr lang="en-US" sz="1050" dirty="0"/>
          </a:p>
        </p:txBody>
      </p:sp>
      <p:sp>
        <p:nvSpPr>
          <p:cNvPr id="76" name="Rectangle 75"/>
          <p:cNvSpPr/>
          <p:nvPr/>
        </p:nvSpPr>
        <p:spPr>
          <a:xfrm>
            <a:off x="6557019" y="8036985"/>
            <a:ext cx="902028" cy="6174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Tambah</a:t>
            </a:r>
            <a:r>
              <a:rPr lang="en-US" sz="1050" dirty="0"/>
              <a:t> </a:t>
            </a:r>
            <a:r>
              <a:rPr lang="en-US" sz="1050" dirty="0" err="1"/>
              <a:t>Part.No</a:t>
            </a:r>
            <a:r>
              <a:rPr lang="en-US" sz="1050" dirty="0"/>
              <a:t> Material per Line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614762" y="6060035"/>
            <a:ext cx="898635" cy="42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Tambah</a:t>
            </a:r>
            <a:r>
              <a:rPr lang="en-US" sz="1050" dirty="0"/>
              <a:t> part No. Material</a:t>
            </a:r>
          </a:p>
        </p:txBody>
      </p:sp>
      <p:cxnSp>
        <p:nvCxnSpPr>
          <p:cNvPr id="54" name="Straight Arrow Connector 53"/>
          <p:cNvCxnSpPr>
            <a:stCxn id="33" idx="2"/>
            <a:endCxn id="51" idx="0"/>
          </p:cNvCxnSpPr>
          <p:nvPr/>
        </p:nvCxnSpPr>
        <p:spPr>
          <a:xfrm>
            <a:off x="4669224" y="997656"/>
            <a:ext cx="0" cy="231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  <a:endCxn id="52" idx="0"/>
          </p:cNvCxnSpPr>
          <p:nvPr/>
        </p:nvCxnSpPr>
        <p:spPr>
          <a:xfrm>
            <a:off x="4669224" y="1649295"/>
            <a:ext cx="2" cy="253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2" idx="2"/>
            <a:endCxn id="62" idx="0"/>
          </p:cNvCxnSpPr>
          <p:nvPr/>
        </p:nvCxnSpPr>
        <p:spPr>
          <a:xfrm rot="5400000">
            <a:off x="3991800" y="2604256"/>
            <a:ext cx="464097" cy="8907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2" idx="2"/>
            <a:endCxn id="63" idx="0"/>
          </p:cNvCxnSpPr>
          <p:nvPr/>
        </p:nvCxnSpPr>
        <p:spPr>
          <a:xfrm flipH="1">
            <a:off x="3769280" y="3702098"/>
            <a:ext cx="9189" cy="21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3" idx="2"/>
            <a:endCxn id="64" idx="0"/>
          </p:cNvCxnSpPr>
          <p:nvPr/>
        </p:nvCxnSpPr>
        <p:spPr>
          <a:xfrm flipH="1">
            <a:off x="3754831" y="4563945"/>
            <a:ext cx="14449" cy="261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2" idx="2"/>
            <a:endCxn id="61" idx="0"/>
          </p:cNvCxnSpPr>
          <p:nvPr/>
        </p:nvCxnSpPr>
        <p:spPr>
          <a:xfrm rot="16200000" flipH="1">
            <a:off x="4969264" y="2517549"/>
            <a:ext cx="464098" cy="10641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52" idx="3"/>
            <a:endCxn id="60" idx="2"/>
          </p:cNvCxnSpPr>
          <p:nvPr/>
        </p:nvCxnSpPr>
        <p:spPr>
          <a:xfrm flipV="1">
            <a:off x="5150075" y="2052131"/>
            <a:ext cx="790895" cy="3082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60" idx="0"/>
            <a:endCxn id="51" idx="3"/>
          </p:cNvCxnSpPr>
          <p:nvPr/>
        </p:nvCxnSpPr>
        <p:spPr>
          <a:xfrm rot="16200000" flipV="1">
            <a:off x="5470229" y="1160977"/>
            <a:ext cx="192629" cy="748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1" idx="2"/>
            <a:endCxn id="66" idx="0"/>
          </p:cNvCxnSpPr>
          <p:nvPr/>
        </p:nvCxnSpPr>
        <p:spPr>
          <a:xfrm>
            <a:off x="5733401" y="3702098"/>
            <a:ext cx="2632" cy="21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6" idx="2"/>
            <a:endCxn id="67" idx="0"/>
          </p:cNvCxnSpPr>
          <p:nvPr/>
        </p:nvCxnSpPr>
        <p:spPr>
          <a:xfrm flipH="1">
            <a:off x="5733399" y="4332717"/>
            <a:ext cx="2635" cy="21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7" idx="2"/>
            <a:endCxn id="68" idx="0"/>
          </p:cNvCxnSpPr>
          <p:nvPr/>
        </p:nvCxnSpPr>
        <p:spPr>
          <a:xfrm>
            <a:off x="5733399" y="5457323"/>
            <a:ext cx="1" cy="19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68" idx="2"/>
            <a:endCxn id="69" idx="0"/>
          </p:cNvCxnSpPr>
          <p:nvPr/>
        </p:nvCxnSpPr>
        <p:spPr>
          <a:xfrm>
            <a:off x="5733399" y="6071185"/>
            <a:ext cx="0" cy="18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69" idx="2"/>
            <a:endCxn id="70" idx="0"/>
          </p:cNvCxnSpPr>
          <p:nvPr/>
        </p:nvCxnSpPr>
        <p:spPr>
          <a:xfrm>
            <a:off x="5733399" y="6588828"/>
            <a:ext cx="0" cy="185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70" idx="2"/>
            <a:endCxn id="61" idx="1"/>
          </p:cNvCxnSpPr>
          <p:nvPr/>
        </p:nvCxnSpPr>
        <p:spPr>
          <a:xfrm rot="5400000" flipH="1">
            <a:off x="3672813" y="5103162"/>
            <a:ext cx="3671856" cy="449316"/>
          </a:xfrm>
          <a:prstGeom prst="bentConnector4">
            <a:avLst>
              <a:gd name="adj1" fmla="val -5081"/>
              <a:gd name="adj2" fmla="val 1672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1" idx="2"/>
            <a:endCxn id="73" idx="0"/>
          </p:cNvCxnSpPr>
          <p:nvPr/>
        </p:nvCxnSpPr>
        <p:spPr>
          <a:xfrm flipH="1">
            <a:off x="7009730" y="6057983"/>
            <a:ext cx="1" cy="212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3" idx="2"/>
            <a:endCxn id="75" idx="0"/>
          </p:cNvCxnSpPr>
          <p:nvPr/>
        </p:nvCxnSpPr>
        <p:spPr>
          <a:xfrm>
            <a:off x="7009730" y="7184641"/>
            <a:ext cx="1" cy="177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5" idx="2"/>
            <a:endCxn id="76" idx="0"/>
          </p:cNvCxnSpPr>
          <p:nvPr/>
        </p:nvCxnSpPr>
        <p:spPr>
          <a:xfrm flipH="1">
            <a:off x="7008034" y="7817079"/>
            <a:ext cx="1697" cy="219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76" idx="2"/>
            <a:endCxn id="61" idx="3"/>
          </p:cNvCxnSpPr>
          <p:nvPr/>
        </p:nvCxnSpPr>
        <p:spPr>
          <a:xfrm rot="5400000" flipH="1">
            <a:off x="4014091" y="5660522"/>
            <a:ext cx="5162571" cy="825315"/>
          </a:xfrm>
          <a:prstGeom prst="bentConnector4">
            <a:avLst>
              <a:gd name="adj1" fmla="val -4428"/>
              <a:gd name="adj2" fmla="val -2066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77" idx="0"/>
            <a:endCxn id="71" idx="3"/>
          </p:cNvCxnSpPr>
          <p:nvPr/>
        </p:nvCxnSpPr>
        <p:spPr>
          <a:xfrm rot="16200000" flipV="1">
            <a:off x="7632486" y="5628440"/>
            <a:ext cx="258157" cy="6050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67" idx="3"/>
            <a:endCxn id="71" idx="0"/>
          </p:cNvCxnSpPr>
          <p:nvPr/>
        </p:nvCxnSpPr>
        <p:spPr>
          <a:xfrm>
            <a:off x="6236570" y="5000123"/>
            <a:ext cx="773160" cy="5456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5230226" y="4542923"/>
            <a:ext cx="1006345" cy="914400"/>
            <a:chOff x="4515517" y="4154040"/>
            <a:chExt cx="1006345" cy="914400"/>
          </a:xfrm>
          <a:solidFill>
            <a:srgbClr val="00B0F0"/>
          </a:solidFill>
        </p:grpSpPr>
        <p:sp>
          <p:nvSpPr>
            <p:cNvPr id="67" name="Diamond 66"/>
            <p:cNvSpPr/>
            <p:nvPr/>
          </p:nvSpPr>
          <p:spPr>
            <a:xfrm>
              <a:off x="4515517" y="4154040"/>
              <a:ext cx="1006345" cy="914400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569373" y="4447972"/>
              <a:ext cx="9156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Part </a:t>
              </a:r>
              <a:r>
                <a:rPr lang="en-US" sz="1000" dirty="0" err="1">
                  <a:solidFill>
                    <a:schemeClr val="bg1"/>
                  </a:solidFill>
                </a:rPr>
                <a:t>No.Assy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ada</a:t>
              </a:r>
              <a:r>
                <a:rPr lang="en-US" sz="1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6486871" y="6270241"/>
            <a:ext cx="1045716" cy="914400"/>
            <a:chOff x="4493847" y="6284961"/>
            <a:chExt cx="1223121" cy="914400"/>
          </a:xfrm>
        </p:grpSpPr>
        <p:sp>
          <p:nvSpPr>
            <p:cNvPr id="73" name="Diamond 72"/>
            <p:cNvSpPr/>
            <p:nvPr/>
          </p:nvSpPr>
          <p:spPr>
            <a:xfrm>
              <a:off x="4493847" y="6284961"/>
              <a:ext cx="1223121" cy="914400"/>
            </a:xfrm>
            <a:prstGeom prst="diamond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4543819" y="6467508"/>
              <a:ext cx="1161618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Part </a:t>
              </a:r>
              <a:r>
                <a:rPr lang="en-US" sz="1050" dirty="0" err="1">
                  <a:solidFill>
                    <a:schemeClr val="bg1"/>
                  </a:solidFill>
                </a:rPr>
                <a:t>No.material</a:t>
              </a:r>
              <a:r>
                <a:rPr lang="en-US" sz="1050" dirty="0">
                  <a:solidFill>
                    <a:schemeClr val="bg1"/>
                  </a:solidFill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</a:rPr>
                <a:t>ada</a:t>
              </a:r>
              <a:r>
                <a:rPr lang="en-US" sz="105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299" name="Rectangle 298"/>
          <p:cNvSpPr/>
          <p:nvPr/>
        </p:nvSpPr>
        <p:spPr>
          <a:xfrm>
            <a:off x="2244641" y="275405"/>
            <a:ext cx="1943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Flow E-</a:t>
            </a:r>
            <a:r>
              <a:rPr lang="en-US" dirty="0" err="1"/>
              <a:t>Checksheet</a:t>
            </a:r>
            <a:endParaRPr lang="en-US" dirty="0"/>
          </a:p>
        </p:txBody>
      </p:sp>
      <p:cxnSp>
        <p:nvCxnSpPr>
          <p:cNvPr id="331" name="Elbow Connector 330"/>
          <p:cNvCxnSpPr>
            <a:stCxn id="73" idx="3"/>
            <a:endCxn id="77" idx="2"/>
          </p:cNvCxnSpPr>
          <p:nvPr/>
        </p:nvCxnSpPr>
        <p:spPr>
          <a:xfrm flipV="1">
            <a:off x="7532587" y="6480447"/>
            <a:ext cx="531492" cy="2469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9459143" y="275405"/>
            <a:ext cx="2528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Flow Manual </a:t>
            </a:r>
            <a:r>
              <a:rPr lang="en-US" dirty="0" err="1"/>
              <a:t>Checksheet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5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47237" y="3455277"/>
            <a:ext cx="1166648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BOP </a:t>
            </a:r>
            <a:r>
              <a:rPr lang="en-US" sz="1000" dirty="0" err="1"/>
              <a:t>ganti</a:t>
            </a:r>
            <a:r>
              <a:rPr lang="en-US" sz="1000" dirty="0"/>
              <a:t> Lot Material</a:t>
            </a:r>
          </a:p>
        </p:txBody>
      </p:sp>
      <p:sp>
        <p:nvSpPr>
          <p:cNvPr id="5" name="Rectangle 4"/>
          <p:cNvSpPr/>
          <p:nvPr/>
        </p:nvSpPr>
        <p:spPr>
          <a:xfrm>
            <a:off x="8755118" y="4156840"/>
            <a:ext cx="1166648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Ambil</a:t>
            </a:r>
            <a:r>
              <a:rPr lang="en-US" sz="1000" dirty="0"/>
              <a:t> </a:t>
            </a:r>
            <a:r>
              <a:rPr lang="en-US" sz="1000" dirty="0" err="1"/>
              <a:t>Checksheet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802415" y="4850522"/>
            <a:ext cx="1072054" cy="1072054"/>
            <a:chOff x="4598277" y="2264978"/>
            <a:chExt cx="1072054" cy="1072054"/>
          </a:xfrm>
        </p:grpSpPr>
        <p:sp>
          <p:nvSpPr>
            <p:cNvPr id="11" name="Diamond 10"/>
            <p:cNvSpPr/>
            <p:nvPr/>
          </p:nvSpPr>
          <p:spPr>
            <a:xfrm>
              <a:off x="4598277" y="2264978"/>
              <a:ext cx="1072054" cy="107205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35063" y="2598680"/>
              <a:ext cx="998482" cy="5150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bg1"/>
                  </a:solidFill>
                </a:rPr>
                <a:t>Checksheet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masih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bisa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diisi</a:t>
              </a:r>
              <a:r>
                <a:rPr lang="en-US" sz="1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611007" y="4669218"/>
            <a:ext cx="1166648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Print </a:t>
            </a:r>
            <a:r>
              <a:rPr lang="en-US" sz="1000" dirty="0" err="1"/>
              <a:t>Checksheet</a:t>
            </a:r>
            <a:endParaRPr lang="en-US" sz="1000" dirty="0"/>
          </a:p>
          <a:p>
            <a:pPr algn="ctr"/>
            <a:r>
              <a:rPr lang="en-US" sz="1000" dirty="0" err="1"/>
              <a:t>baru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8755118" y="6187962"/>
            <a:ext cx="1166648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Isi Nama Part &amp; </a:t>
            </a:r>
            <a:r>
              <a:rPr lang="en-US" sz="1000" dirty="0" err="1"/>
              <a:t>Nomor</a:t>
            </a:r>
            <a:r>
              <a:rPr lang="en-US" sz="1000" dirty="0"/>
              <a:t> Part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8755118" y="7010397"/>
            <a:ext cx="1166648" cy="146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Isi table :</a:t>
            </a:r>
          </a:p>
          <a:p>
            <a:r>
              <a:rPr lang="en-US" sz="1000" dirty="0"/>
              <a:t>1.No</a:t>
            </a:r>
          </a:p>
          <a:p>
            <a:r>
              <a:rPr lang="en-US" sz="1000" dirty="0"/>
              <a:t>2.Tanggal</a:t>
            </a:r>
          </a:p>
          <a:p>
            <a:r>
              <a:rPr lang="en-US" sz="1000" dirty="0"/>
              <a:t>3.Jam</a:t>
            </a:r>
          </a:p>
          <a:p>
            <a:r>
              <a:rPr lang="en-US" sz="1000" dirty="0"/>
              <a:t>4.Lot Number</a:t>
            </a:r>
          </a:p>
          <a:p>
            <a:r>
              <a:rPr lang="en-US" sz="1000" dirty="0"/>
              <a:t>5.QTY</a:t>
            </a:r>
          </a:p>
          <a:p>
            <a:r>
              <a:rPr lang="en-US" sz="1000" dirty="0"/>
              <a:t>6.Diganti </a:t>
            </a:r>
            <a:r>
              <a:rPr lang="en-US" sz="1000" dirty="0" err="1"/>
              <a:t>Oleh</a:t>
            </a:r>
            <a:endParaRPr lang="en-US" sz="1000" dirty="0"/>
          </a:p>
          <a:p>
            <a:r>
              <a:rPr lang="en-US" sz="1000" dirty="0"/>
              <a:t>7.Check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55118" y="8891750"/>
            <a:ext cx="1166648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Kembalikan</a:t>
            </a:r>
            <a:r>
              <a:rPr lang="en-US" sz="1000" dirty="0"/>
              <a:t> </a:t>
            </a:r>
            <a:r>
              <a:rPr lang="en-US" sz="1000" dirty="0" err="1"/>
              <a:t>checksheet</a:t>
            </a:r>
            <a:endParaRPr lang="en-US" sz="1000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9330562" y="3970283"/>
            <a:ext cx="7881" cy="1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11" idx="0"/>
          </p:cNvCxnSpPr>
          <p:nvPr/>
        </p:nvCxnSpPr>
        <p:spPr>
          <a:xfrm>
            <a:off x="9338442" y="4671846"/>
            <a:ext cx="0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8" idx="0"/>
          </p:cNvCxnSpPr>
          <p:nvPr/>
        </p:nvCxnSpPr>
        <p:spPr>
          <a:xfrm>
            <a:off x="9338442" y="5922577"/>
            <a:ext cx="0" cy="26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9" idx="0"/>
          </p:cNvCxnSpPr>
          <p:nvPr/>
        </p:nvCxnSpPr>
        <p:spPr>
          <a:xfrm>
            <a:off x="9338442" y="6702969"/>
            <a:ext cx="0" cy="30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9338442" y="8471337"/>
            <a:ext cx="0" cy="42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1"/>
            <a:endCxn id="7" idx="2"/>
          </p:cNvCxnSpPr>
          <p:nvPr/>
        </p:nvCxnSpPr>
        <p:spPr>
          <a:xfrm rot="10800000">
            <a:off x="7194331" y="5184226"/>
            <a:ext cx="1608084" cy="202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0"/>
            <a:endCxn id="5" idx="1"/>
          </p:cNvCxnSpPr>
          <p:nvPr/>
        </p:nvCxnSpPr>
        <p:spPr>
          <a:xfrm rot="5400000" flipH="1" flipV="1">
            <a:off x="7847287" y="3761388"/>
            <a:ext cx="254874" cy="1560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6920" y="5113278"/>
            <a:ext cx="578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40920" y="5839257"/>
            <a:ext cx="578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283668" y="843452"/>
            <a:ext cx="1166648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Prepare </a:t>
            </a:r>
            <a:r>
              <a:rPr lang="en-US" sz="1000" dirty="0" err="1"/>
              <a:t>Checksheet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678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1496</TotalTime>
  <Words>924</Words>
  <Application>Microsoft Office PowerPoint</Application>
  <PresentationFormat>Custom</PresentationFormat>
  <Paragraphs>207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Pembelajaran yang didapat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ITPKL3</dc:creator>
  <cp:lastModifiedBy>anang ma'ruf</cp:lastModifiedBy>
  <cp:revision>113</cp:revision>
  <dcterms:created xsi:type="dcterms:W3CDTF">2023-07-28T03:38:08Z</dcterms:created>
  <dcterms:modified xsi:type="dcterms:W3CDTF">2023-08-01T17:50:49Z</dcterms:modified>
</cp:coreProperties>
</file>