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zh-TW"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zh-TW">
                <a:solidFill>
                  <a:srgbClr val="FFFFFF"/>
                </a:solidFill>
              </a:rPr>
              <a:t>少子化衝擊</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zh-TW"/>
              <a:t>學校退場</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zh-TW"/>
              <a:t>前言</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zh-TW"/>
              <a:t>　</a:t>
            </a:r>
            <a:r>
              <a:rPr b="1" lang="zh-TW"/>
              <a:t>　</a:t>
            </a:r>
            <a:r>
              <a:rPr b="1" lang="zh-TW" sz="2250">
                <a:solidFill>
                  <a:srgbClr val="1A4E87"/>
                </a:solidFill>
                <a:latin typeface="Arial"/>
                <a:ea typeface="Arial"/>
                <a:cs typeface="Arial"/>
                <a:sym typeface="Arial"/>
              </a:rPr>
              <a:t>少子化趨勢逐年成長，一些註冊率偏低的學校也面臨退場或倂校問題，所以我們實做一個可以觀看各級學校各校的招生及註冊相關資料的虛擬實境，來協助決策者做出相關決策。</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zh-TW"/>
              <a:t>使用資料集</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71475" lvl="0" marL="457200" rtl="0">
              <a:lnSpc>
                <a:spcPct val="200000"/>
              </a:lnSpc>
              <a:spcBef>
                <a:spcPts val="0"/>
              </a:spcBef>
              <a:spcAft>
                <a:spcPts val="0"/>
              </a:spcAft>
              <a:buClr>
                <a:srgbClr val="1A4E87"/>
              </a:buClr>
              <a:buSzPct val="97826"/>
              <a:buFont typeface="Arial"/>
            </a:pPr>
            <a:r>
              <a:rPr b="1" lang="zh-TW" sz="2250">
                <a:solidFill>
                  <a:srgbClr val="1A4E87"/>
                </a:solidFill>
                <a:highlight>
                  <a:srgbClr val="FFFFFF"/>
                </a:highlight>
                <a:latin typeface="Arial"/>
                <a:ea typeface="Arial"/>
                <a:cs typeface="Arial"/>
                <a:sym typeface="Arial"/>
              </a:rPr>
              <a:t>國民小學校別資料</a:t>
            </a:r>
          </a:p>
          <a:p>
            <a:pPr indent="-371475" lvl="0" marL="457200" rtl="0">
              <a:lnSpc>
                <a:spcPct val="200000"/>
              </a:lnSpc>
              <a:spcBef>
                <a:spcPts val="0"/>
              </a:spcBef>
              <a:spcAft>
                <a:spcPts val="0"/>
              </a:spcAft>
              <a:buClr>
                <a:srgbClr val="1A4E87"/>
              </a:buClr>
              <a:buSzPct val="97826"/>
              <a:buFont typeface="Arial"/>
            </a:pPr>
            <a:r>
              <a:rPr b="1" lang="zh-TW" sz="2250">
                <a:solidFill>
                  <a:srgbClr val="1A4E87"/>
                </a:solidFill>
                <a:highlight>
                  <a:srgbClr val="FFFFFF"/>
                </a:highlight>
                <a:latin typeface="Arial"/>
                <a:ea typeface="Arial"/>
                <a:cs typeface="Arial"/>
                <a:sym typeface="Arial"/>
              </a:rPr>
              <a:t>國民中學校別資料</a:t>
            </a:r>
          </a:p>
          <a:p>
            <a:pPr indent="-371475" lvl="0" marL="457200" rtl="0">
              <a:lnSpc>
                <a:spcPct val="200000"/>
              </a:lnSpc>
              <a:spcBef>
                <a:spcPts val="0"/>
              </a:spcBef>
              <a:spcAft>
                <a:spcPts val="0"/>
              </a:spcAft>
              <a:buClr>
                <a:srgbClr val="1A4E87"/>
              </a:buClr>
              <a:buSzPct val="97826"/>
              <a:buFont typeface="Arial"/>
            </a:pPr>
            <a:r>
              <a:rPr b="1" lang="zh-TW" sz="2250">
                <a:solidFill>
                  <a:srgbClr val="1A4E87"/>
                </a:solidFill>
                <a:highlight>
                  <a:srgbClr val="FFFFFF"/>
                </a:highlight>
                <a:latin typeface="Arial"/>
                <a:ea typeface="Arial"/>
                <a:cs typeface="Arial"/>
                <a:sym typeface="Arial"/>
              </a:rPr>
              <a:t>大學、技專校院各系所註冊率</a:t>
            </a:r>
          </a:p>
          <a:p>
            <a:pPr indent="-371475" lvl="0" marL="457200" rtl="0">
              <a:lnSpc>
                <a:spcPct val="200000"/>
              </a:lnSpc>
              <a:spcBef>
                <a:spcPts val="0"/>
              </a:spcBef>
              <a:spcAft>
                <a:spcPts val="0"/>
              </a:spcAft>
              <a:buClr>
                <a:srgbClr val="1A4E87"/>
              </a:buClr>
              <a:buSzPct val="97826"/>
              <a:buFont typeface="Arial"/>
            </a:pPr>
            <a:r>
              <a:rPr b="1" lang="zh-TW" sz="2250">
                <a:solidFill>
                  <a:srgbClr val="1A4E87"/>
                </a:solidFill>
                <a:highlight>
                  <a:srgbClr val="FFFFFF"/>
                </a:highlight>
                <a:latin typeface="Arial"/>
                <a:ea typeface="Arial"/>
                <a:cs typeface="Arial"/>
                <a:sym typeface="Arial"/>
              </a:rPr>
              <a:t>教育統計查詢網</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zh-TW"/>
              <a:t>各級學校圖示</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zh-TW"/>
              <a:t>危險程度判斷</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71475" lvl="0" marL="457200" rtl="0">
              <a:lnSpc>
                <a:spcPct val="200000"/>
              </a:lnSpc>
              <a:spcBef>
                <a:spcPts val="0"/>
              </a:spcBef>
              <a:spcAft>
                <a:spcPts val="0"/>
              </a:spcAft>
              <a:buClr>
                <a:srgbClr val="1A4E87"/>
              </a:buClr>
              <a:buSzPct val="97826"/>
              <a:buFont typeface="Arial"/>
            </a:pPr>
            <a:r>
              <a:rPr b="1" lang="zh-TW" sz="2250">
                <a:solidFill>
                  <a:srgbClr val="1A4E87"/>
                </a:solidFill>
                <a:highlight>
                  <a:srgbClr val="FFFFFF"/>
                </a:highlight>
                <a:latin typeface="Arial"/>
                <a:ea typeface="Arial"/>
                <a:cs typeface="Arial"/>
                <a:sym typeface="Arial"/>
              </a:rPr>
              <a:t>我們用一個最保守的方式去計算一個分數來推估學校是否退場或併校。</a:t>
            </a:r>
          </a:p>
          <a:p>
            <a:pPr indent="-371475" lvl="1" marL="914400" rtl="0">
              <a:lnSpc>
                <a:spcPct val="200000"/>
              </a:lnSpc>
              <a:spcBef>
                <a:spcPts val="0"/>
              </a:spcBef>
              <a:spcAft>
                <a:spcPts val="0"/>
              </a:spcAft>
              <a:buClr>
                <a:srgbClr val="1A4E87"/>
              </a:buClr>
              <a:buSzPct val="97826"/>
              <a:buFont typeface="Arial"/>
            </a:pPr>
            <a:r>
              <a:rPr b="1" lang="zh-TW" sz="2250">
                <a:solidFill>
                  <a:srgbClr val="1A4E87"/>
                </a:solidFill>
                <a:highlight>
                  <a:srgbClr val="FFFFFF"/>
                </a:highlight>
                <a:latin typeface="Arial"/>
                <a:ea typeface="Arial"/>
                <a:cs typeface="Arial"/>
                <a:sym typeface="Arial"/>
              </a:rPr>
              <a:t>平均年級人數 / 平均招生人數每年差值</a:t>
            </a:r>
          </a:p>
          <a:p>
            <a:pPr indent="-371475" lvl="1" marL="914400" rtl="0">
              <a:lnSpc>
                <a:spcPct val="200000"/>
              </a:lnSpc>
              <a:spcBef>
                <a:spcPts val="0"/>
              </a:spcBef>
              <a:spcAft>
                <a:spcPts val="0"/>
              </a:spcAft>
              <a:buClr>
                <a:srgbClr val="1A4E87"/>
              </a:buClr>
              <a:buSzPct val="97826"/>
              <a:buFont typeface="Arial"/>
            </a:pPr>
            <a:r>
              <a:rPr b="1" lang="zh-TW" sz="2250">
                <a:solidFill>
                  <a:srgbClr val="1A4E87"/>
                </a:solidFill>
                <a:highlight>
                  <a:srgbClr val="FFFFFF"/>
                </a:highlight>
                <a:latin typeface="Arial"/>
                <a:ea typeface="Arial"/>
                <a:cs typeface="Arial"/>
                <a:sym typeface="Arial"/>
              </a:rPr>
              <a:t>註冊率</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zh-TW"/>
              <a:t>各級別危險程度區別</a:t>
            </a:r>
          </a:p>
        </p:txBody>
      </p:sp>
      <p:sp>
        <p:nvSpPr>
          <p:cNvPr id="98" name="Shape 9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zh-TW"/>
              <a:t>選單</a:t>
            </a:r>
          </a:p>
        </p:txBody>
      </p:sp>
      <p:sp>
        <p:nvSpPr>
          <p:cNvPr id="104" name="Shape 10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lgn="ctr">
              <a:spcBef>
                <a:spcPts val="0"/>
              </a:spcBef>
              <a:buNone/>
            </a:pPr>
            <a:r>
              <a:rPr lang="zh-TW" sz="4800"/>
              <a:t>DEMO</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