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5"/>
  </p:sldMasterIdLst>
  <p:notesMasterIdLst>
    <p:notesMasterId r:id="rId12"/>
  </p:notesMasterIdLst>
  <p:handoutMasterIdLst>
    <p:handoutMasterId r:id="rId13"/>
  </p:handoutMasterIdLst>
  <p:sldIdLst>
    <p:sldId id="257" r:id="rId6"/>
    <p:sldId id="278" r:id="rId7"/>
    <p:sldId id="279" r:id="rId8"/>
    <p:sldId id="280" r:id="rId9"/>
    <p:sldId id="282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6596" autoAdjust="0"/>
  </p:normalViewPr>
  <p:slideViewPr>
    <p:cSldViewPr>
      <p:cViewPr>
        <p:scale>
          <a:sx n="60" d="100"/>
          <a:sy n="60" d="100"/>
        </p:scale>
        <p:origin x="-1674" y="-330"/>
      </p:cViewPr>
      <p:guideLst>
        <p:guide orient="horz" pos="912"/>
        <p:guide pos="432"/>
      </p:guideLst>
    </p:cSldViewPr>
  </p:slideViewPr>
  <p:outlineViewPr>
    <p:cViewPr>
      <p:scale>
        <a:sx n="33" d="100"/>
        <a:sy n="33" d="100"/>
      </p:scale>
      <p:origin x="0" y="16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01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58D39-108B-4372-9CEB-11AF12515D49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486D9-0F8D-40B9-A007-F271E033AE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011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D42D0-A11A-4240-BBBE-EBE3F3CBB5DE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50E0B-CDDE-47B6-AB66-F8C118E62F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191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5" name="Picture 23" descr="ppt_title_slide_art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063" y="892175"/>
            <a:ext cx="8880475" cy="1470025"/>
          </a:xfrm>
        </p:spPr>
        <p:txBody>
          <a:bodyPr/>
          <a:lstStyle>
            <a:lvl1pPr>
              <a:defRPr sz="4000" b="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888" y="2924175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000" b="1" i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0" y="6126163"/>
            <a:ext cx="9144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3027363" y="6397625"/>
            <a:ext cx="2205037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600" dirty="0">
                <a:solidFill>
                  <a:schemeClr val="bg1"/>
                </a:solidFill>
              </a:rPr>
              <a:t>Company Confidential 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Copyright © </a:t>
            </a:r>
            <a:r>
              <a:rPr lang="en-US" sz="600" dirty="0" smtClean="0">
                <a:solidFill>
                  <a:schemeClr val="bg1"/>
                </a:solidFill>
              </a:rPr>
              <a:t>2012 </a:t>
            </a:r>
            <a:r>
              <a:rPr lang="en-US" sz="600" dirty="0">
                <a:solidFill>
                  <a:schemeClr val="bg1"/>
                </a:solidFill>
              </a:rPr>
              <a:t>Eli Lilly and Company</a:t>
            </a:r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1524000" y="6397625"/>
            <a:ext cx="100488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endParaRPr lang="en-US" sz="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7613" y="-25400"/>
            <a:ext cx="2060575" cy="6094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" y="-25400"/>
            <a:ext cx="6030913" cy="6094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543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543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Picture 17" descr="slide_masthea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3716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8588" y="-2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543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57200" y="6397625"/>
            <a:ext cx="87788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600" dirty="0" smtClean="0"/>
              <a:t>3/19/2012</a:t>
            </a:r>
            <a:endParaRPr lang="en-US" sz="600" dirty="0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027363" y="6397625"/>
            <a:ext cx="2205037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600" dirty="0"/>
              <a:t>Company Confidential </a:t>
            </a:r>
            <a:br>
              <a:rPr lang="en-US" sz="600" dirty="0"/>
            </a:br>
            <a:r>
              <a:rPr lang="en-US" sz="600" dirty="0"/>
              <a:t>Copyright © </a:t>
            </a:r>
            <a:r>
              <a:rPr lang="en-US" sz="600" dirty="0" smtClean="0"/>
              <a:t>2012 </a:t>
            </a:r>
            <a:r>
              <a:rPr lang="en-US" sz="600" dirty="0"/>
              <a:t>Eli Lilly and Company</a:t>
            </a: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0" y="6397625"/>
            <a:ext cx="100488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63BDCA5C-46D1-4969-95D3-E197421B4A98}" type="slidenum">
              <a:rPr lang="en-US" sz="600"/>
              <a:pPr algn="r"/>
              <a:t>‹#›</a:t>
            </a:fld>
            <a:endParaRPr lang="en-US" sz="600" dirty="0"/>
          </a:p>
        </p:txBody>
      </p:sp>
      <p:pic>
        <p:nvPicPr>
          <p:cNvPr id="1039" name="Picture 15" descr="LillyBLSignatur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10463" y="6237288"/>
            <a:ext cx="1284287" cy="403225"/>
          </a:xfrm>
          <a:prstGeom prst="rect">
            <a:avLst/>
          </a:prstGeom>
          <a:noFill/>
        </p:spPr>
      </p:pic>
      <p:sp>
        <p:nvSpPr>
          <p:cNvPr id="1040" name="Line 16"/>
          <p:cNvSpPr>
            <a:spLocks noChangeShapeType="1"/>
          </p:cNvSpPr>
          <p:nvPr/>
        </p:nvSpPr>
        <p:spPr bwMode="auto">
          <a:xfrm>
            <a:off x="0" y="6126163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63" y="892175"/>
            <a:ext cx="9024937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Utility </a:t>
            </a:r>
            <a:r>
              <a:rPr lang="en-US" smtClean="0"/>
              <a:t>Macros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2895600"/>
            <a:ext cx="6400800" cy="1752600"/>
          </a:xfrm>
        </p:spPr>
        <p:txBody>
          <a:bodyPr/>
          <a:lstStyle/>
          <a:p>
            <a:endParaRPr lang="en-US" i="0" dirty="0" smtClean="0"/>
          </a:p>
          <a:p>
            <a:endParaRPr lang="en-US" i="0" dirty="0" smtClean="0"/>
          </a:p>
          <a:p>
            <a:pPr algn="r"/>
            <a:r>
              <a:rPr lang="en-US" i="0" smtClean="0"/>
              <a:t>Ella Cheng</a:t>
            </a:r>
          </a:p>
          <a:p>
            <a:pPr algn="r"/>
            <a:r>
              <a:rPr lang="en-US" i="0" smtClean="0"/>
              <a:t>September </a:t>
            </a:r>
            <a:r>
              <a:rPr lang="en-US" i="0" dirty="0" smtClean="0"/>
              <a:t>25</a:t>
            </a:r>
            <a:r>
              <a:rPr lang="en-US" i="0" baseline="30000" dirty="0" smtClean="0"/>
              <a:t>th</a:t>
            </a:r>
            <a:r>
              <a:rPr lang="en-US" i="0" dirty="0" smtClean="0"/>
              <a:t>, 2013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Utility macro: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28 from BUMS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4 China </a:t>
            </a:r>
            <a:r>
              <a:rPr lang="en-US" altLang="zh-CN" dirty="0" err="1" smtClean="0"/>
              <a:t>macors</a:t>
            </a:r>
            <a:r>
              <a:rPr lang="en-US" altLang="zh-CN" dirty="0" smtClean="0"/>
              <a:t> from Steven Thomas(2) Ella </a:t>
            </a:r>
          </a:p>
          <a:p>
            <a:pPr marL="0" indent="0">
              <a:buNone/>
            </a:pPr>
            <a:r>
              <a:rPr lang="en-US" altLang="zh-CN" dirty="0" smtClean="0"/>
              <a:t>Suggested to be used: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20 BUMS + 4 LUMS</a:t>
            </a:r>
          </a:p>
          <a:p>
            <a:pPr marL="0" indent="0">
              <a:buNone/>
            </a:pPr>
            <a:r>
              <a:rPr lang="en-US" altLang="zh-CN" dirty="0" smtClean="0"/>
              <a:t>Backup BUMS (abnormal special cases)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8 BUMS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Utility Macro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2225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Setting(2)</a:t>
            </a:r>
          </a:p>
          <a:p>
            <a:r>
              <a:rPr lang="en-US" altLang="zh-CN" dirty="0" err="1" smtClean="0"/>
              <a:t>Check+Debug</a:t>
            </a:r>
            <a:r>
              <a:rPr lang="en-US" altLang="zh-CN" dirty="0" smtClean="0"/>
              <a:t>(5) </a:t>
            </a:r>
            <a:endParaRPr lang="en-US" altLang="zh-CN" dirty="0"/>
          </a:p>
          <a:p>
            <a:r>
              <a:rPr lang="en-US" altLang="zh-CN" dirty="0" err="1" smtClean="0"/>
              <a:t>Dataset+Variable+Age</a:t>
            </a:r>
            <a:r>
              <a:rPr lang="en-US" altLang="zh-CN" dirty="0" smtClean="0"/>
              <a:t>(4)</a:t>
            </a:r>
          </a:p>
          <a:p>
            <a:r>
              <a:rPr lang="en-US" altLang="zh-CN" dirty="0" smtClean="0"/>
              <a:t>Functional like (4)</a:t>
            </a:r>
          </a:p>
          <a:p>
            <a:r>
              <a:rPr lang="en-US" altLang="zh-CN" dirty="0" smtClean="0"/>
              <a:t>Title/footnote (1)</a:t>
            </a:r>
          </a:p>
          <a:p>
            <a:r>
              <a:rPr lang="en-US" altLang="zh-CN" dirty="0" smtClean="0"/>
              <a:t>String (3)</a:t>
            </a:r>
          </a:p>
          <a:p>
            <a:r>
              <a:rPr lang="en-US" altLang="zh-CN" dirty="0" smtClean="0"/>
              <a:t>Macro (1)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BUMS suggested to be used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239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Follow up actions for 20 suggested</a:t>
            </a:r>
          </a:p>
          <a:p>
            <a:pPr lvl="1"/>
            <a:r>
              <a:rPr lang="en-US" altLang="zh-CN" dirty="0" smtClean="0"/>
              <a:t>Test the feasibility of run in both SDD and SDDDC</a:t>
            </a:r>
          </a:p>
          <a:p>
            <a:pPr lvl="1"/>
            <a:r>
              <a:rPr lang="en-US" altLang="zh-CN" dirty="0" smtClean="0"/>
              <a:t>Further understand the efficiency </a:t>
            </a:r>
          </a:p>
          <a:p>
            <a:pPr lvl="1"/>
            <a:r>
              <a:rPr lang="en-US" altLang="zh-CN" dirty="0" smtClean="0"/>
              <a:t>Update issues 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BUMS suggested to be used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0466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 + 4 may not enough, we may consider to</a:t>
            </a:r>
          </a:p>
          <a:p>
            <a:pPr lvl="1"/>
            <a:r>
              <a:rPr lang="en-US" altLang="zh-CN" dirty="0" smtClean="0"/>
              <a:t>Identify other needs for utility macro</a:t>
            </a:r>
          </a:p>
          <a:p>
            <a:pPr lvl="2"/>
            <a:r>
              <a:rPr lang="en-US" altLang="zh-CN" dirty="0" smtClean="0"/>
              <a:t>From other macro area (short term)</a:t>
            </a:r>
          </a:p>
          <a:p>
            <a:pPr lvl="2"/>
            <a:r>
              <a:rPr lang="en-US" altLang="zh-CN" dirty="0"/>
              <a:t>F</a:t>
            </a:r>
            <a:r>
              <a:rPr lang="en-US" altLang="zh-CN" dirty="0" smtClean="0"/>
              <a:t>rom studies (long term)</a:t>
            </a:r>
          </a:p>
          <a:p>
            <a:pPr lvl="1"/>
            <a:r>
              <a:rPr lang="en-US" altLang="zh-CN" dirty="0" smtClean="0"/>
              <a:t>Develop our own utility macros focusing on</a:t>
            </a:r>
          </a:p>
          <a:p>
            <a:pPr lvl="2"/>
            <a:r>
              <a:rPr lang="en-US" altLang="zh-CN" dirty="0" smtClean="0"/>
              <a:t>Efficiency </a:t>
            </a:r>
          </a:p>
          <a:p>
            <a:pPr lvl="2"/>
            <a:r>
              <a:rPr lang="en-US" altLang="zh-CN" dirty="0" smtClean="0"/>
              <a:t>Reusability</a:t>
            </a:r>
          </a:p>
          <a:p>
            <a:pPr lvl="2"/>
            <a:r>
              <a:rPr lang="en-US" altLang="zh-CN" dirty="0" smtClean="0"/>
              <a:t>Not SAS only</a:t>
            </a:r>
          </a:p>
          <a:p>
            <a:pPr lvl="2"/>
            <a:r>
              <a:rPr lang="en-US" altLang="zh-CN" dirty="0" smtClean="0"/>
              <a:t>..</a:t>
            </a:r>
          </a:p>
          <a:p>
            <a:pPr lvl="2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Utility macros development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7518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pic>
        <p:nvPicPr>
          <p:cNvPr id="4" name="Picture 3" descr="C:\Documents and Settings\RM90609\Local Settings\Temporary Internet Files\Content.IE5\5QYV8DF9\MC900441498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676400"/>
            <a:ext cx="3657143" cy="365714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ves">
  <a:themeElements>
    <a:clrScheme name="lilly_wav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illy_wav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illy_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F04E664C0F14FB64EF3BDF268A240" ma:contentTypeVersion="5" ma:contentTypeDescription="Create a new document." ma:contentTypeScope="" ma:versionID="1df7dd2ec01cd8bb268ce4da2c5bc807">
  <xsd:schema xmlns:xsd="http://www.w3.org/2001/XMLSchema" xmlns:xs="http://www.w3.org/2001/XMLSchema" xmlns:p="http://schemas.microsoft.com/office/2006/metadata/properties" xmlns:ns2="33648e8c-5399-4ce0-994e-2f4ddb1c4614" targetNamespace="http://schemas.microsoft.com/office/2006/metadata/properties" ma:root="true" ma:fieldsID="01c4e39deef20045ccc445f8ba697f6a" ns2:_="">
    <xsd:import namespace="33648e8c-5399-4ce0-994e-2f4ddb1c4614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EnterpriseDocumentLanguageTaxHTField0" minOccurs="0"/>
                <xsd:element ref="ns2:EnterpriseRecordSeriesCodeTaxHTField0" minOccurs="0"/>
                <xsd:element ref="ns2:EnterpriseSensitivityClassificationTaxHTField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648e8c-5399-4ce0-994e-2f4ddb1c4614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99301789-4cdb-423e-a303-1581d4c5aff3}" ma:internalName="TaxCatchAll" ma:showField="CatchAllData" ma:web="f26a63fd-8ba5-4964-92bc-b932c6a5c7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99301789-4cdb-423e-a303-1581d4c5aff3}" ma:internalName="TaxCatchAllLabel" ma:readOnly="true" ma:showField="CatchAllDataLabel" ma:web="f26a63fd-8ba5-4964-92bc-b932c6a5c7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nterpriseDocumentLanguageTaxHTField0" ma:index="10" ma:taxonomy="true" ma:internalName="EnterpriseDocumentLanguageTaxHTField0" ma:taxonomyFieldName="EnterpriseDocumentLanguage" ma:displayName="Lilly Document Language" ma:readOnly="false" ma:default="2;#eng|39540796-0396-4e54-afe9-a602f28bbe8f" ma:fieldId="{93e5a5e9-0ea5-4512-9a61-30e562d954b4}" ma:sspId="dc7d05db-9a88-43f7-9979-b3027636d983" ma:termSetId="29d92dd9-4caf-4659-961a-1591fcb1f2f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nterpriseRecordSeriesCodeTaxHTField0" ma:index="12" ma:taxonomy="true" ma:internalName="EnterpriseRecordSeriesCodeTaxHTField0" ma:taxonomyFieldName="EnterpriseRecordSeriesCode" ma:displayName="Lilly Record Series Code" ma:readOnly="false" ma:default="1;#ADM130|70dc3311-3e76-421c-abfa-d108df48853c" ma:fieldId="{23eb9118-512f-4e30-ae67-b759512ccd2b}" ma:sspId="dc7d05db-9a88-43f7-9979-b3027636d983" ma:termSetId="596d0819-e4b3-4e25-8f9b-94317537e49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nterpriseSensitivityClassificationTaxHTField0" ma:index="14" ma:taxonomy="true" ma:internalName="EnterpriseSensitivityClassificationTaxHTField0" ma:taxonomyFieldName="EnterpriseSensitivityClassification" ma:displayName="Lilly Sensitivity Classification" ma:readOnly="false" ma:default="3;#GREEN|ec74153f-63be-46a4-ae5f-1b86c809897d" ma:fieldId="{beb4f0e4-155c-4680-a325-d4697a0b6b89}" ma:sspId="dc7d05db-9a88-43f7-9979-b3027636d983" ma:termSetId="d0f2adb2-a6de-4981-b791-99cbcd8ecd83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dc7d05db-9a88-43f7-9979-b3027636d983" ContentTypeId="0x0101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3648e8c-5399-4ce0-994e-2f4ddb1c4614">
      <Value>3</Value>
      <Value>2</Value>
      <Value>1</Value>
    </TaxCatchAll>
    <EnterpriseDocumentLanguageTaxHTField0 xmlns="33648e8c-5399-4ce0-994e-2f4ddb1c46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</TermName>
          <TermId xmlns="http://schemas.microsoft.com/office/infopath/2007/PartnerControls">39540796-0396-4e54-afe9-a602f28bbe8f</TermId>
        </TermInfo>
      </Terms>
    </EnterpriseDocumentLanguageTaxHTField0>
    <EnterpriseSensitivityClassificationTaxHTField0 xmlns="33648e8c-5399-4ce0-994e-2f4ddb1c46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GREEN</TermName>
          <TermId xmlns="http://schemas.microsoft.com/office/infopath/2007/PartnerControls">ec74153f-63be-46a4-ae5f-1b86c809897d</TermId>
        </TermInfo>
      </Terms>
    </EnterpriseSensitivityClassificationTaxHTField0>
    <EnterpriseRecordSeriesCodeTaxHTField0 xmlns="33648e8c-5399-4ce0-994e-2f4ddb1c46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ADM130</TermName>
          <TermId xmlns="http://schemas.microsoft.com/office/infopath/2007/PartnerControls">70dc3311-3e76-421c-abfa-d108df48853c</TermId>
        </TermInfo>
      </Terms>
    </EnterpriseRecordSeriesCodeTaxHTField0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87890C-6001-40B8-863B-A9304FDB1A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648e8c-5399-4ce0-994e-2f4ddb1c46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A4E6F5-2D91-42A3-9DFE-419B42E055C2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47BD33B2-7BD5-4288-93E7-DD4E9AEBF88F}">
  <ds:schemaRefs>
    <ds:schemaRef ds:uri="http://schemas.microsoft.com/office/2006/metadata/properties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33648e8c-5399-4ce0-994e-2f4ddb1c4614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3C632CFD-964A-4C4A-A316-461236E6A5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waves</Template>
  <TotalTime>8858</TotalTime>
  <Words>119</Words>
  <Application>Microsoft Office PowerPoint</Application>
  <PresentationFormat>On-screen Show (4:3)</PresentationFormat>
  <Paragraphs>37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waves</vt:lpstr>
      <vt:lpstr>Utility Macros Update</vt:lpstr>
      <vt:lpstr>Utility Macro</vt:lpstr>
      <vt:lpstr>BUMS suggested to be used</vt:lpstr>
      <vt:lpstr>BUMS suggested to be used</vt:lpstr>
      <vt:lpstr>Utility macros development</vt:lpstr>
      <vt:lpstr>Any questions?</vt:lpstr>
    </vt:vector>
  </TitlesOfParts>
  <Company>Eli Lilly and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ADaM Refresher Training</dc:title>
  <dc:subject>ADaM</dc:subject>
  <dc:creator>John Troxell</dc:creator>
  <cp:keywords>ADaM</cp:keywords>
  <cp:lastModifiedBy>YU Ella CHENG</cp:lastModifiedBy>
  <cp:revision>1178</cp:revision>
  <dcterms:created xsi:type="dcterms:W3CDTF">2010-08-23T19:49:17Z</dcterms:created>
  <dcterms:modified xsi:type="dcterms:W3CDTF">2013-09-25T13:11:52Z</dcterms:modified>
  <cp:category>Training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0x01010015EF04E664C0F14FB64EF3BDF268A240</vt:lpwstr>
  </property>
  <property fmtid="{D5CDD505-2E9C-101B-9397-08002B2CF9AE}" pid="3" name="EnterpriseDocumentLanguage">
    <vt:lpwstr>2;#eng|39540796-0396-4e54-afe9-a602f28bbe8f</vt:lpwstr>
  </property>
  <property fmtid="{D5CDD505-2E9C-101B-9397-08002B2CF9AE}" pid="4" name="EnterpriseRecordSeriesCode">
    <vt:lpwstr>1;#ADM130|70dc3311-3e76-421c-abfa-d108df48853c</vt:lpwstr>
  </property>
  <property fmtid="{D5CDD505-2E9C-101B-9397-08002B2CF9AE}" pid="5" name="EnterpriseSensitivityClassification">
    <vt:lpwstr>3;#GREEN|ec74153f-63be-46a4-ae5f-1b86c809897d</vt:lpwstr>
  </property>
  <property fmtid="{D5CDD505-2E9C-101B-9397-08002B2CF9AE}" pid="6" name="Order">
    <vt:r8>12500</vt:r8>
  </property>
  <property fmtid="{D5CDD505-2E9C-101B-9397-08002B2CF9AE}" pid="7" name="xd_ProgID">
    <vt:lpwstr/>
  </property>
  <property fmtid="{D5CDD505-2E9C-101B-9397-08002B2CF9AE}" pid="8" name="_CopySource">
    <vt:lpwstr>http://lillynetcollaboration.global.lilly.com/sites/GSS_Standards/sd_team/Shared Documents/Refresher Training 5_07_2012/Presentation Slidedecks and Material/ADaM/ADaM.pptx</vt:lpwstr>
  </property>
  <property fmtid="{D5CDD505-2E9C-101B-9397-08002B2CF9AE}" pid="9" name="_SourceUrl">
    <vt:lpwstr/>
  </property>
  <property fmtid="{D5CDD505-2E9C-101B-9397-08002B2CF9AE}" pid="10" name="TemplateUrl">
    <vt:lpwstr/>
  </property>
</Properties>
</file>