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74" r:id="rId2"/>
    <p:sldId id="335" r:id="rId3"/>
    <p:sldId id="338" r:id="rId4"/>
    <p:sldId id="324" r:id="rId5"/>
    <p:sldId id="340" r:id="rId6"/>
    <p:sldId id="362" r:id="rId7"/>
    <p:sldId id="342" r:id="rId8"/>
    <p:sldId id="345" r:id="rId9"/>
    <p:sldId id="346" r:id="rId10"/>
    <p:sldId id="360" r:id="rId11"/>
    <p:sldId id="356" r:id="rId12"/>
    <p:sldId id="349" r:id="rId13"/>
    <p:sldId id="350" r:id="rId14"/>
    <p:sldId id="351" r:id="rId15"/>
    <p:sldId id="363" r:id="rId16"/>
    <p:sldId id="353" r:id="rId17"/>
    <p:sldId id="357" r:id="rId18"/>
    <p:sldId id="354" r:id="rId19"/>
    <p:sldId id="358" r:id="rId20"/>
    <p:sldId id="361" r:id="rId21"/>
    <p:sldId id="35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3" autoAdjust="0"/>
  </p:normalViewPr>
  <p:slideViewPr>
    <p:cSldViewPr>
      <p:cViewPr>
        <p:scale>
          <a:sx n="100" d="100"/>
          <a:sy n="100" d="100"/>
        </p:scale>
        <p:origin x="-70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02148E01-15E3-49E9-AAC7-57E8CEF9F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148E01-15E3-49E9-AAC7-57E8CEF9F0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R_title-slide_Stand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1"/>
          <a:stretch>
            <a:fillRect/>
          </a:stretch>
        </p:blipFill>
        <p:spPr bwMode="auto">
          <a:xfrm>
            <a:off x="0" y="3505200"/>
            <a:ext cx="91424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51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05088" y="419100"/>
            <a:ext cx="6216650" cy="960438"/>
          </a:xfrm>
        </p:spPr>
        <p:txBody>
          <a:bodyPr lIns="91440" anchor="t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05088" y="1425575"/>
            <a:ext cx="6105525" cy="676275"/>
          </a:xfrm>
        </p:spPr>
        <p:txBody>
          <a:bodyPr lIns="91440" tIns="45720" rIns="91440" bIns="45720"/>
          <a:lstStyle>
            <a:lvl1pPr marL="0" indent="0">
              <a:buFont typeface="Arial" pitchFamily="34" charset="0"/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55613" y="6589713"/>
            <a:ext cx="5849937" cy="268287"/>
          </a:xfrm>
          <a:prstGeom prst="rect">
            <a:avLst/>
          </a:prstGeom>
          <a:ex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E3D5-2F5B-4165-8DC6-FD786A9B5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21272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81000"/>
            <a:ext cx="6230937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67B53-96FC-49D2-84F1-77AB36545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D2B19-9E5B-48EB-817B-F96D268EE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6BC9D-F4BE-4819-BB4C-D842BC527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95400"/>
            <a:ext cx="4124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2338" y="1295400"/>
            <a:ext cx="4124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843C1-68B3-42F9-B833-132EFC5A1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29449-2BC6-4E82-9E7D-3267F51D6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B4A0D-DEBE-4798-835C-0DEDFD0DB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C214-4381-43CE-9ED3-3EB94684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B4538-0864-41FF-B972-659228287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D7A81-B72D-4292-8F0F-0D58AC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AR_ppt_standard-header-MAP_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81000"/>
            <a:ext cx="85105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title: uses this font color(26pt)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95400"/>
            <a:ext cx="84010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Bullet point level 1 (20pt)</a:t>
            </a:r>
          </a:p>
          <a:p>
            <a:pPr lvl="1"/>
            <a:r>
              <a:rPr lang="en-US" altLang="zh-CN" smtClean="0"/>
              <a:t>Bullet point level 2 (20pt)</a:t>
            </a:r>
          </a:p>
          <a:p>
            <a:pPr lvl="2"/>
            <a:r>
              <a:rPr lang="en-US" altLang="zh-CN" smtClean="0"/>
              <a:t>Bullet point level 3 (18pt)</a:t>
            </a:r>
          </a:p>
          <a:p>
            <a:pPr lvl="4"/>
            <a:r>
              <a:rPr lang="en-US" altLang="zh-CN" smtClean="0"/>
              <a:t>Bullet point level 4 (18pt)</a:t>
            </a:r>
            <a:endParaRPr lang="en-GB" altLang="zh-CN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3F5185A-AB4B-40B3-9749-C497A4C8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9pPr>
    </p:titleStyle>
    <p:bodyStyle>
      <a:lvl1pPr marL="282575" indent="-282575" algn="l" rtl="0" eaLnBrk="0" fontAlgn="base" hangingPunct="0">
        <a:spcBef>
          <a:spcPts val="800"/>
        </a:spcBef>
        <a:spcAft>
          <a:spcPct val="0"/>
        </a:spcAft>
        <a:buClr>
          <a:srgbClr val="002D78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93688" algn="l" rtl="0" eaLnBrk="0" fontAlgn="base" hangingPunct="0">
        <a:spcBef>
          <a:spcPts val="800"/>
        </a:spcBef>
        <a:spcAft>
          <a:spcPct val="0"/>
        </a:spcAft>
        <a:buClr>
          <a:srgbClr val="002D78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858838" indent="-234950" algn="l" rtl="0" eaLnBrk="0" fontAlgn="base" hangingPunct="0">
        <a:spcBef>
          <a:spcPts val="800"/>
        </a:spcBef>
        <a:spcAft>
          <a:spcPct val="0"/>
        </a:spcAft>
        <a:buClr>
          <a:srgbClr val="002D78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025525" indent="-171450" algn="l" rtl="0" eaLnBrk="0" fontAlgn="base" hangingPunct="0">
        <a:spcBef>
          <a:spcPts val="800"/>
        </a:spcBef>
        <a:spcAft>
          <a:spcPct val="0"/>
        </a:spcAft>
        <a:buClr>
          <a:srgbClr val="002D78"/>
        </a:buClr>
        <a:buFont typeface="Lucida Grande" charset="0"/>
        <a:buChar char="−"/>
        <a:defRPr sz="2000">
          <a:solidFill>
            <a:schemeClr val="tx1"/>
          </a:solidFill>
          <a:latin typeface="+mn-lt"/>
          <a:ea typeface="+mn-ea"/>
        </a:defRPr>
      </a:lvl5pPr>
      <a:lvl6pPr marL="1482725" indent="-171450" algn="l" rtl="0" fontAlgn="base">
        <a:spcBef>
          <a:spcPts val="800"/>
        </a:spcBef>
        <a:spcAft>
          <a:spcPct val="0"/>
        </a:spcAft>
        <a:buClr>
          <a:srgbClr val="002D78"/>
        </a:buClr>
        <a:buFont typeface="Lucida Grande" charset="0"/>
        <a:buChar char="−"/>
        <a:defRPr>
          <a:solidFill>
            <a:schemeClr val="tx1"/>
          </a:solidFill>
          <a:latin typeface="+mn-lt"/>
          <a:ea typeface="+mn-ea"/>
        </a:defRPr>
      </a:lvl6pPr>
      <a:lvl7pPr marL="1939925" indent="-171450" algn="l" rtl="0" fontAlgn="base">
        <a:spcBef>
          <a:spcPts val="800"/>
        </a:spcBef>
        <a:spcAft>
          <a:spcPct val="0"/>
        </a:spcAft>
        <a:buClr>
          <a:srgbClr val="002D78"/>
        </a:buClr>
        <a:buFont typeface="Lucida Grande" charset="0"/>
        <a:buChar char="−"/>
        <a:defRPr>
          <a:solidFill>
            <a:schemeClr val="tx1"/>
          </a:solidFill>
          <a:latin typeface="+mn-lt"/>
          <a:ea typeface="+mn-ea"/>
        </a:defRPr>
      </a:lvl7pPr>
      <a:lvl8pPr marL="2397125" indent="-171450" algn="l" rtl="0" fontAlgn="base">
        <a:spcBef>
          <a:spcPts val="800"/>
        </a:spcBef>
        <a:spcAft>
          <a:spcPct val="0"/>
        </a:spcAft>
        <a:buClr>
          <a:srgbClr val="002D78"/>
        </a:buClr>
        <a:buFont typeface="Lucida Grande" charset="0"/>
        <a:buChar char="−"/>
        <a:defRPr>
          <a:solidFill>
            <a:schemeClr val="tx1"/>
          </a:solidFill>
          <a:latin typeface="+mn-lt"/>
          <a:ea typeface="+mn-ea"/>
        </a:defRPr>
      </a:lvl8pPr>
      <a:lvl9pPr marL="2854325" indent="-171450" algn="l" rtl="0" fontAlgn="base">
        <a:spcBef>
          <a:spcPts val="800"/>
        </a:spcBef>
        <a:spcAft>
          <a:spcPct val="0"/>
        </a:spcAft>
        <a:buClr>
          <a:srgbClr val="002D78"/>
        </a:buClr>
        <a:buFont typeface="Lucida Grande" charset="0"/>
        <a:buChar char="−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lrdict/64316/HTML/default/viewer.htm" TargetMode="External"/><Relationship Id="rId2" Type="http://schemas.openxmlformats.org/officeDocument/2006/relationships/hyperlink" Target="http://www.regexp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uss.org/proceedings09/09WUSSProceedings/papers/tut/TUT-Cassell.pdf" TargetMode="External"/><Relationship Id="rId5" Type="http://schemas.openxmlformats.org/officeDocument/2006/relationships/hyperlink" Target="http://support.sas.com/rnd/base/datastep/perl_regexp/regexp-tip-sheet.pdf" TargetMode="External"/><Relationship Id="rId4" Type="http://schemas.openxmlformats.org/officeDocument/2006/relationships/hyperlink" Target="http://www2.sas.com/proceedings/sugi29/265-29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419100"/>
            <a:ext cx="8382000" cy="1333500"/>
          </a:xfrm>
        </p:spPr>
        <p:txBody>
          <a:bodyPr/>
          <a:lstStyle/>
          <a:p>
            <a:pPr algn="r" eaLnBrk="1" hangingPunct="1"/>
            <a:r>
              <a:rPr lang="en-US" sz="3400" kern="1200" smtClean="0">
                <a:solidFill>
                  <a:srgbClr val="002D78"/>
                </a:solidFill>
              </a:rPr>
              <a:t>A </a:t>
            </a:r>
            <a:r>
              <a:rPr lang="en-US" sz="3400" kern="1200" dirty="0" smtClean="0">
                <a:solidFill>
                  <a:srgbClr val="002D78"/>
                </a:solidFill>
              </a:rPr>
              <a:t>Brief Introduction </a:t>
            </a:r>
            <a:r>
              <a:rPr lang="en-US" sz="3400" kern="1200" dirty="0">
                <a:solidFill>
                  <a:srgbClr val="002D78"/>
                </a:solidFill>
              </a:rPr>
              <a:t>to Perl Regular Expressions in SAS</a:t>
            </a:r>
            <a:r>
              <a:rPr lang="en-US" sz="3400" kern="1200" baseline="30000" dirty="0">
                <a:solidFill>
                  <a:srgbClr val="002D78"/>
                </a:solidFill>
              </a:rPr>
              <a:t>® </a:t>
            </a:r>
            <a:r>
              <a:rPr lang="en-US" sz="3400" kern="1200" dirty="0">
                <a:solidFill>
                  <a:srgbClr val="002D78"/>
                </a:solidFill>
              </a:rPr>
              <a:t>9</a:t>
            </a:r>
            <a:r>
              <a:rPr lang="en-US" sz="3400" kern="1200" baseline="30000" dirty="0">
                <a:solidFill>
                  <a:srgbClr val="002D78"/>
                </a:solidFill>
              </a:rPr>
              <a:t/>
            </a:r>
            <a:br>
              <a:rPr lang="en-US" sz="3400" kern="1200" baseline="30000" dirty="0">
                <a:solidFill>
                  <a:srgbClr val="002D78"/>
                </a:solidFill>
              </a:rPr>
            </a:b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447800"/>
            <a:ext cx="6105525" cy="676275"/>
          </a:xfrm>
        </p:spPr>
        <p:txBody>
          <a:bodyPr/>
          <a:lstStyle/>
          <a:p>
            <a:pPr lvl="0" algn="r" defTabSz="457200" eaLnBrk="1" fontAlgn="auto" hangingPunct="1">
              <a:spcBef>
                <a:spcPct val="20000"/>
              </a:spcBef>
              <a:spcAft>
                <a:spcPts val="0"/>
              </a:spcAft>
              <a:buClrTx/>
            </a:pPr>
            <a:r>
              <a:rPr lang="en-US" sz="1800" kern="1200" dirty="0">
                <a:solidFill>
                  <a:srgbClr val="002D78"/>
                </a:solidFill>
              </a:rPr>
              <a:t>Allen Zeng</a:t>
            </a:r>
          </a:p>
          <a:p>
            <a:pPr lvl="0" algn="r" defTabSz="457200" eaLnBrk="1" fontAlgn="auto" hangingPunct="1">
              <a:spcBef>
                <a:spcPct val="20000"/>
              </a:spcBef>
              <a:spcAft>
                <a:spcPts val="0"/>
              </a:spcAft>
              <a:buClrTx/>
            </a:pPr>
            <a:r>
              <a:rPr lang="en-US" sz="1800" kern="1200" dirty="0">
                <a:solidFill>
                  <a:srgbClr val="002D78"/>
                </a:solidFill>
              </a:rPr>
              <a:t>May </a:t>
            </a:r>
            <a:r>
              <a:rPr lang="en-US" sz="1800" kern="1200" dirty="0" smtClean="0">
                <a:solidFill>
                  <a:srgbClr val="002D78"/>
                </a:solidFill>
              </a:rPr>
              <a:t>21, </a:t>
            </a:r>
            <a:r>
              <a:rPr lang="en-US" sz="1800" kern="1200" dirty="0">
                <a:solidFill>
                  <a:srgbClr val="002D78"/>
                </a:solidFill>
              </a:rPr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10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Function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PRXPARSE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Function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Compile </a:t>
            </a:r>
            <a:r>
              <a:rPr lang="en-US" dirty="0"/>
              <a:t>Perl regular </a:t>
            </a:r>
            <a:r>
              <a:rPr lang="en-US" dirty="0" smtClean="0"/>
              <a:t>expression and </a:t>
            </a:r>
            <a:r>
              <a:rPr lang="en-US" dirty="0"/>
              <a:t>return regular-expression-id to be used by other PRX functions.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/>
              <a:t>Syntax</a:t>
            </a:r>
          </a:p>
          <a:p>
            <a:pPr marL="682625" lvl="0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dirty="0" smtClean="0"/>
              <a:t>regular-expression-id=PRXPARSE (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-regular-expression)</a:t>
            </a:r>
          </a:p>
        </p:txBody>
      </p:sp>
    </p:spTree>
    <p:extLst>
      <p:ext uri="{BB962C8B-B14F-4D97-AF65-F5344CB8AC3E}">
        <p14:creationId xmlns:p14="http://schemas.microsoft.com/office/powerpoint/2010/main" val="30615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11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Function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PRXMATCH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Function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Searches for a pattern match and returns the position at which the pattern is </a:t>
            </a:r>
            <a:r>
              <a:rPr lang="en-US" dirty="0" smtClean="0"/>
              <a:t>found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/>
              <a:t>Syntax</a:t>
            </a:r>
          </a:p>
          <a:p>
            <a:pPr marL="682625" lvl="0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dirty="0"/>
              <a:t>PRXMATCH (</a:t>
            </a:r>
            <a:r>
              <a:rPr lang="en-US" altLang="zh-CN" dirty="0" err="1" smtClean="0"/>
              <a:t>regular-expression-id|perl-regular-expression</a:t>
            </a:r>
            <a:r>
              <a:rPr lang="en-US" altLang="zh-CN" dirty="0"/>
              <a:t>, source)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71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12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Function: PRXCHANGE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Function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Performs a pattern-matching </a:t>
            </a:r>
            <a:r>
              <a:rPr lang="en-US" dirty="0" smtClean="0"/>
              <a:t>replacement</a:t>
            </a: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/>
              <a:t>Syntax</a:t>
            </a:r>
          </a:p>
          <a:p>
            <a:pPr marL="682625" lvl="0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dirty="0" smtClean="0"/>
              <a:t>PRXCHANGE(</a:t>
            </a:r>
            <a:r>
              <a:rPr lang="en-US" altLang="zh-CN" dirty="0" err="1" smtClean="0"/>
              <a:t>regular-expression-id|perl-regular-expression</a:t>
            </a:r>
            <a:r>
              <a:rPr lang="en-US" altLang="zh-CN" dirty="0" smtClean="0"/>
              <a:t>, times, source)</a:t>
            </a:r>
          </a:p>
        </p:txBody>
      </p:sp>
    </p:spTree>
    <p:extLst>
      <p:ext uri="{BB962C8B-B14F-4D97-AF65-F5344CB8AC3E}">
        <p14:creationId xmlns:p14="http://schemas.microsoft.com/office/powerpoint/2010/main" val="33495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13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</a:t>
            </a:r>
            <a:r>
              <a:rPr lang="en-US" altLang="zh-CN" dirty="0">
                <a:ea typeface="宋体" pitchFamily="2" charset="-122"/>
              </a:rPr>
              <a:t>: Basic </a:t>
            </a:r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546052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data _null</a:t>
            </a:r>
            <a:r>
              <a:rPr lang="en-US" altLang="zh-CN" dirty="0" smtClean="0"/>
              <a:t>_;</a:t>
            </a:r>
          </a:p>
          <a:p>
            <a:pPr marL="0" indent="0">
              <a:buNone/>
            </a:pPr>
            <a:r>
              <a:rPr lang="en-US" altLang="zh-CN" dirty="0"/>
              <a:t>	string='Hello world</a:t>
            </a:r>
            <a:r>
              <a:rPr lang="en-US" altLang="zh-CN" dirty="0" smtClean="0"/>
              <a:t>!';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re</a:t>
            </a:r>
            <a:r>
              <a:rPr lang="en-US" dirty="0" err="1" smtClean="0"/>
              <a:t>ID</a:t>
            </a:r>
            <a:r>
              <a:rPr lang="en-US" altLang="zh-CN" dirty="0" smtClean="0"/>
              <a:t>=</a:t>
            </a:r>
            <a:r>
              <a:rPr lang="en-US" altLang="zh-CN" b="1" dirty="0" err="1"/>
              <a:t>prxparse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'/</a:t>
            </a:r>
            <a:r>
              <a:rPr lang="en-US" altLang="zh-CN" dirty="0">
                <a:solidFill>
                  <a:schemeClr val="accent2"/>
                </a:solidFill>
              </a:rPr>
              <a:t>world</a:t>
            </a:r>
            <a:r>
              <a:rPr lang="en-US" altLang="zh-CN" dirty="0" smtClean="0">
                <a:solidFill>
                  <a:schemeClr val="accent2"/>
                </a:solidFill>
              </a:rPr>
              <a:t>/'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=</a:t>
            </a:r>
            <a:r>
              <a:rPr lang="en-US" altLang="zh-CN" b="1" dirty="0" err="1" smtClean="0"/>
              <a:t>prxmatch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</a:t>
            </a:r>
            <a:r>
              <a:rPr lang="en-US" dirty="0" err="1" smtClean="0"/>
              <a:t>ID</a:t>
            </a:r>
            <a:r>
              <a:rPr lang="en-US" altLang="zh-CN" dirty="0" err="1" smtClean="0"/>
              <a:t>,string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/*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=</a:t>
            </a:r>
            <a:r>
              <a:rPr lang="en-US" altLang="zh-CN" b="1" dirty="0" err="1" smtClean="0"/>
              <a:t>prxmatch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'/world/'</a:t>
            </a:r>
            <a:r>
              <a:rPr lang="en-US" altLang="zh-CN" dirty="0" smtClean="0"/>
              <a:t>,string); */</a:t>
            </a:r>
          </a:p>
          <a:p>
            <a:pPr marL="0" indent="0">
              <a:buNone/>
            </a:pPr>
            <a:r>
              <a:rPr lang="en-US" altLang="zh-CN" dirty="0" smtClean="0"/>
              <a:t>	put </a:t>
            </a:r>
            <a:r>
              <a:rPr lang="en-US" altLang="zh-CN" dirty="0" err="1"/>
              <a:t>pos</a:t>
            </a:r>
            <a:r>
              <a:rPr lang="en-US" altLang="zh-CN" dirty="0"/>
              <a:t>=;</a:t>
            </a:r>
          </a:p>
          <a:p>
            <a:pPr marL="0" indent="0">
              <a:buNone/>
            </a:pPr>
            <a:r>
              <a:rPr lang="en-US" altLang="zh-CN" dirty="0" smtClean="0"/>
              <a:t>	txt=</a:t>
            </a:r>
            <a:r>
              <a:rPr lang="en-US" altLang="zh-CN" b="1" dirty="0" err="1" smtClean="0"/>
              <a:t>prxchange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's/world/planet/'</a:t>
            </a:r>
            <a:r>
              <a:rPr lang="en-US" altLang="zh-CN" dirty="0"/>
              <a:t>,-1, </a:t>
            </a:r>
            <a:r>
              <a:rPr lang="en-US" altLang="zh-CN" dirty="0" smtClean="0"/>
              <a:t>string);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put </a:t>
            </a:r>
            <a:r>
              <a:rPr lang="en-US" altLang="zh-CN" dirty="0"/>
              <a:t>txt</a:t>
            </a:r>
            <a:r>
              <a:rPr lang="en-US" altLang="zh-CN" dirty="0" smtClean="0"/>
              <a:t>=;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run;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=7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txt=Hello planet!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14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</a:t>
            </a:r>
            <a:r>
              <a:rPr lang="en-US" altLang="zh-CN" dirty="0">
                <a:ea typeface="宋体" pitchFamily="2" charset="-122"/>
              </a:rPr>
              <a:t>: Data Validation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en-US" altLang="zh-CN" dirty="0" err="1"/>
              <a:t>ZipCodes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input </a:t>
            </a:r>
            <a:r>
              <a:rPr lang="en-US" altLang="zh-CN" dirty="0"/>
              <a:t>name: $16. zip:$10</a:t>
            </a:r>
            <a:r>
              <a:rPr lang="en-US" altLang="zh-CN" dirty="0" smtClean="0"/>
              <a:t>. @@;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datalines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Johnathan</a:t>
            </a:r>
            <a:r>
              <a:rPr lang="en-US" altLang="zh-CN" dirty="0"/>
              <a:t> </a:t>
            </a:r>
            <a:r>
              <a:rPr lang="en-US" altLang="zh-CN" dirty="0" smtClean="0"/>
              <a:t>32523-2343 Seth 85030 Kim 39204 Samuel </a:t>
            </a:r>
            <a:r>
              <a:rPr lang="en-US" altLang="zh-CN" dirty="0"/>
              <a:t>93849-3843</a:t>
            </a:r>
          </a:p>
          <a:p>
            <a:pPr marL="0" indent="0">
              <a:buNone/>
            </a:pP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data </a:t>
            </a:r>
            <a:r>
              <a:rPr lang="en-US" altLang="zh-CN" dirty="0"/>
              <a:t>ZipPlus4;</a:t>
            </a:r>
          </a:p>
          <a:p>
            <a:pPr marL="0" indent="0">
              <a:buNone/>
            </a:pPr>
            <a:r>
              <a:rPr lang="en-US" altLang="zh-CN" dirty="0" smtClean="0"/>
              <a:t>	set </a:t>
            </a:r>
            <a:r>
              <a:rPr lang="en-US" altLang="zh-CN" dirty="0" err="1"/>
              <a:t>ZipCodes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where </a:t>
            </a:r>
            <a:r>
              <a:rPr lang="en-US" altLang="zh-CN" b="1" dirty="0" err="1"/>
              <a:t>prxmatch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'/\d{5}-\d{4}/'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zip);</a:t>
            </a:r>
          </a:p>
          <a:p>
            <a:pPr marL="0" indent="0">
              <a:buNone/>
            </a:pPr>
            <a:r>
              <a:rPr lang="en-US" altLang="zh-CN" dirty="0"/>
              <a:t>run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Output: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Obs</a:t>
            </a:r>
            <a:r>
              <a:rPr lang="en-US" altLang="zh-CN" dirty="0" smtClean="0"/>
              <a:t>       name               zip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1     </a:t>
            </a:r>
            <a:r>
              <a:rPr lang="en-US" altLang="zh-CN" dirty="0" err="1"/>
              <a:t>Johnathan</a:t>
            </a:r>
            <a:r>
              <a:rPr lang="en-US" altLang="zh-CN" dirty="0"/>
              <a:t>    32523-2343</a:t>
            </a:r>
          </a:p>
          <a:p>
            <a:pPr marL="0" indent="0">
              <a:buNone/>
            </a:pPr>
            <a:r>
              <a:rPr lang="en-US" altLang="zh-CN" dirty="0" smtClean="0"/>
              <a:t>               2     </a:t>
            </a:r>
            <a:r>
              <a:rPr lang="en-US" altLang="zh-CN" dirty="0"/>
              <a:t>Samuel       </a:t>
            </a:r>
            <a:r>
              <a:rPr lang="en-US" altLang="zh-CN" dirty="0" smtClean="0"/>
              <a:t>  93849-3843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3303587"/>
            <a:ext cx="3109913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4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15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71600"/>
            <a:ext cx="8546052" cy="4648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data </a:t>
            </a:r>
            <a:r>
              <a:rPr lang="en-US" altLang="zh-CN" dirty="0"/>
              <a:t>_null_;</a:t>
            </a:r>
          </a:p>
          <a:p>
            <a:pPr marL="0" indent="0">
              <a:buNone/>
            </a:pPr>
            <a:r>
              <a:rPr lang="en-US" altLang="zh-CN" dirty="0"/>
              <a:t>	string='Hello world </a:t>
            </a:r>
            <a:r>
              <a:rPr lang="en-US" altLang="zh-CN" dirty="0" err="1"/>
              <a:t>world</a:t>
            </a:r>
            <a:r>
              <a:rPr lang="en-US" altLang="zh-CN" dirty="0" smtClean="0"/>
              <a:t>!';</a:t>
            </a:r>
          </a:p>
          <a:p>
            <a:pPr marL="0" indent="0">
              <a:buNone/>
            </a:pPr>
            <a:r>
              <a:rPr lang="en-US" altLang="zh-CN" dirty="0" smtClean="0"/>
              <a:t>	/* </a:t>
            </a:r>
            <a:r>
              <a:rPr lang="en-US" altLang="zh-CN" dirty="0">
                <a:solidFill>
                  <a:srgbClr val="FF0000"/>
                </a:solidFill>
              </a:rPr>
              <a:t>Replace the second word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txt1=</a:t>
            </a:r>
            <a:r>
              <a:rPr lang="en-US" altLang="zh-CN" b="1" dirty="0" err="1" smtClean="0"/>
              <a:t>prxchange</a:t>
            </a:r>
            <a:r>
              <a:rPr lang="en-US" altLang="zh-CN" dirty="0"/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's/world/planet/'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string); </a:t>
            </a:r>
          </a:p>
          <a:p>
            <a:pPr marL="0" indent="0">
              <a:buNone/>
            </a:pPr>
            <a:r>
              <a:rPr lang="en-US" altLang="zh-CN" dirty="0" smtClean="0"/>
              <a:t>	/* </a:t>
            </a:r>
            <a:r>
              <a:rPr lang="en-US" altLang="zh-CN" dirty="0">
                <a:solidFill>
                  <a:srgbClr val="FF0000"/>
                </a:solidFill>
              </a:rPr>
              <a:t>Replace the last word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txt2=</a:t>
            </a:r>
            <a:r>
              <a:rPr lang="en-US" altLang="zh-CN" b="1" dirty="0" err="1" smtClean="0"/>
              <a:t>prxchange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's/(.+)world/$1planet/'</a:t>
            </a:r>
            <a:r>
              <a:rPr lang="en-US" altLang="zh-CN" dirty="0"/>
              <a:t>,-1, string); </a:t>
            </a:r>
          </a:p>
          <a:p>
            <a:pPr marL="0" indent="0">
              <a:buNone/>
            </a:pPr>
            <a:r>
              <a:rPr lang="en-US" altLang="zh-CN" dirty="0"/>
              <a:t>	put </a:t>
            </a:r>
            <a:r>
              <a:rPr lang="en-US" altLang="zh-CN" dirty="0" smtClean="0"/>
              <a:t>txt1=/txt2=;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txt1=Hello planet </a:t>
            </a:r>
            <a:r>
              <a:rPr lang="en-US" altLang="zh-CN" dirty="0" smtClean="0"/>
              <a:t>world</a:t>
            </a:r>
            <a:r>
              <a:rPr lang="en-US" altLang="zh-CN" dirty="0"/>
              <a:t>!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txt2=Hello </a:t>
            </a:r>
            <a:r>
              <a:rPr lang="en-US" altLang="zh-CN" dirty="0"/>
              <a:t>world planet! 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381000"/>
            <a:ext cx="85105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Search and Replace #1 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6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16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</a:t>
            </a:r>
            <a:r>
              <a:rPr lang="en-US" altLang="zh-CN" dirty="0">
                <a:ea typeface="宋体" pitchFamily="2" charset="-122"/>
              </a:rPr>
              <a:t>: Search and </a:t>
            </a:r>
            <a:r>
              <a:rPr lang="en-US" altLang="zh-CN" dirty="0" smtClean="0">
                <a:ea typeface="宋体" pitchFamily="2" charset="-122"/>
              </a:rPr>
              <a:t>Replace #2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219200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data </a:t>
            </a:r>
            <a:r>
              <a:rPr lang="en-US" altLang="zh-CN" dirty="0" err="1"/>
              <a:t>reversed_names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input </a:t>
            </a:r>
            <a:r>
              <a:rPr lang="en-US" altLang="zh-CN" dirty="0"/>
              <a:t>name </a:t>
            </a:r>
            <a:r>
              <a:rPr lang="en-US" altLang="zh-CN" dirty="0" smtClean="0"/>
              <a:t>&amp; $</a:t>
            </a:r>
            <a:r>
              <a:rPr lang="en-US" altLang="zh-CN" dirty="0"/>
              <a:t>32</a:t>
            </a:r>
            <a:r>
              <a:rPr lang="en-US" altLang="zh-CN" dirty="0" smtClean="0"/>
              <a:t>. @@;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datalines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Jones, Fred  </a:t>
            </a:r>
            <a:r>
              <a:rPr lang="en-US" altLang="zh-CN" dirty="0" err="1" smtClean="0"/>
              <a:t>Kavich</a:t>
            </a:r>
            <a:r>
              <a:rPr lang="en-US" altLang="zh-CN" dirty="0" smtClean="0"/>
              <a:t>, Kate  Turley, Ron</a:t>
            </a:r>
          </a:p>
          <a:p>
            <a:pPr marL="0" indent="0">
              <a:buNone/>
            </a:pP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data </a:t>
            </a:r>
            <a:r>
              <a:rPr lang="en-US" altLang="zh-CN" dirty="0"/>
              <a:t>names;</a:t>
            </a:r>
          </a:p>
          <a:p>
            <a:pPr marL="0" indent="0">
              <a:buNone/>
            </a:pPr>
            <a:r>
              <a:rPr lang="en-US" altLang="zh-CN" dirty="0" smtClean="0"/>
              <a:t>	set </a:t>
            </a:r>
            <a:r>
              <a:rPr lang="en-US" altLang="zh-CN" dirty="0" err="1"/>
              <a:t>reversed_names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name </a:t>
            </a:r>
            <a:r>
              <a:rPr lang="en-US" altLang="zh-CN" dirty="0"/>
              <a:t>= </a:t>
            </a:r>
            <a:r>
              <a:rPr lang="en-US" altLang="zh-CN" b="1" dirty="0" err="1"/>
              <a:t>prxchange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's/(\</a:t>
            </a:r>
            <a:r>
              <a:rPr lang="en-US" altLang="zh-CN" dirty="0" smtClean="0">
                <a:solidFill>
                  <a:schemeClr val="accent2"/>
                </a:solidFill>
              </a:rPr>
              <a:t>w+),\</a:t>
            </a:r>
            <a:r>
              <a:rPr lang="en-US" altLang="zh-CN" dirty="0">
                <a:solidFill>
                  <a:schemeClr val="accent2"/>
                </a:solidFill>
              </a:rPr>
              <a:t>s(\w+)/$2 $1/'</a:t>
            </a:r>
            <a:r>
              <a:rPr lang="en-US" altLang="zh-CN" dirty="0" smtClean="0"/>
              <a:t>,-</a:t>
            </a:r>
            <a:r>
              <a:rPr lang="en-US" altLang="zh-CN" dirty="0"/>
              <a:t>1, name);</a:t>
            </a:r>
          </a:p>
          <a:p>
            <a:pPr marL="0" indent="0">
              <a:buNone/>
            </a:pPr>
            <a:r>
              <a:rPr lang="en-US" altLang="zh-CN" dirty="0"/>
              <a:t>run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Obs</a:t>
            </a:r>
            <a:r>
              <a:rPr lang="en-US" altLang="zh-CN" dirty="0"/>
              <a:t> </a:t>
            </a:r>
            <a:r>
              <a:rPr lang="en-US" altLang="zh-CN" dirty="0" smtClean="0"/>
              <a:t>          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1           Fred </a:t>
            </a:r>
            <a:r>
              <a:rPr lang="en-US" altLang="zh-CN" dirty="0"/>
              <a:t>Jones</a:t>
            </a:r>
          </a:p>
          <a:p>
            <a:pPr marL="0" indent="0">
              <a:buNone/>
            </a:pPr>
            <a:r>
              <a:rPr lang="en-US" altLang="zh-CN" dirty="0" smtClean="0"/>
              <a:t>               2           Kate </a:t>
            </a:r>
            <a:r>
              <a:rPr lang="en-US" altLang="zh-CN" dirty="0" err="1"/>
              <a:t>Kavich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3           Ron Turley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413818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17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</a:t>
            </a:r>
            <a:r>
              <a:rPr lang="en-US" altLang="zh-CN" dirty="0">
                <a:ea typeface="宋体" pitchFamily="2" charset="-122"/>
              </a:rPr>
              <a:t>Extract a substring from a string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219200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data _null_;</a:t>
            </a:r>
          </a:p>
          <a:p>
            <a:pPr marL="0" indent="0">
              <a:buNone/>
            </a:pPr>
            <a:r>
              <a:rPr lang="en-US" altLang="zh-CN" dirty="0"/>
              <a:t>	string='Table 1.1 </a:t>
            </a:r>
            <a:r>
              <a:rPr lang="en-US" altLang="zh-CN" dirty="0">
                <a:solidFill>
                  <a:srgbClr val="FF0000"/>
                </a:solidFill>
              </a:rPr>
              <a:t>Subject Disposition including Screening Failures - All Screened Subjects</a:t>
            </a:r>
            <a:r>
              <a:rPr lang="en-US" altLang="zh-CN" dirty="0"/>
              <a:t>	      3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r>
              <a:rPr lang="en-US" altLang="zh-CN" dirty="0"/>
              <a:t>	title1=</a:t>
            </a:r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compbl</a:t>
            </a:r>
            <a:r>
              <a:rPr lang="en-US" altLang="zh-CN" dirty="0"/>
              <a:t>(string),length(scan(string,1))+length(scan(string,2,' '))+3,length(</a:t>
            </a:r>
            <a:r>
              <a:rPr lang="en-US" altLang="zh-CN" dirty="0" err="1"/>
              <a:t>compbl</a:t>
            </a:r>
            <a:r>
              <a:rPr lang="en-US" altLang="zh-CN" dirty="0"/>
              <a:t>(string))-length(scan(string,-1</a:t>
            </a:r>
            <a:r>
              <a:rPr lang="en-US" altLang="zh-CN" dirty="0" smtClean="0"/>
              <a:t>))-(length(scan(string,1</a:t>
            </a:r>
            <a:r>
              <a:rPr lang="en-US" altLang="zh-CN" dirty="0"/>
              <a:t>))+length(scan(string,2,' '))+1</a:t>
            </a:r>
            <a:r>
              <a:rPr lang="en-US" altLang="zh-CN" dirty="0" smtClean="0"/>
              <a:t>)-1);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title2=scan(string,3</a:t>
            </a:r>
            <a:r>
              <a:rPr lang="en-US" altLang="zh-CN" dirty="0"/>
              <a:t>,' ');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do </a:t>
            </a:r>
            <a:r>
              <a:rPr lang="en-US" altLang="zh-CN" dirty="0" err="1"/>
              <a:t>i</a:t>
            </a:r>
            <a:r>
              <a:rPr lang="en-US" altLang="zh-CN" dirty="0"/>
              <a:t>=4 to </a:t>
            </a:r>
            <a:r>
              <a:rPr lang="en-US" altLang="zh-CN" dirty="0" err="1"/>
              <a:t>countw</a:t>
            </a:r>
            <a:r>
              <a:rPr lang="en-US" altLang="zh-CN" dirty="0"/>
              <a:t>(string)-</a:t>
            </a:r>
            <a:r>
              <a:rPr lang="en-US" altLang="zh-CN" dirty="0" smtClean="0"/>
              <a:t>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title2=</a:t>
            </a:r>
            <a:r>
              <a:rPr lang="en-US" altLang="zh-CN" dirty="0" err="1" smtClean="0"/>
              <a:t>catx</a:t>
            </a:r>
            <a:r>
              <a:rPr lang="en-US" altLang="zh-CN" dirty="0"/>
              <a:t>(' ',</a:t>
            </a:r>
            <a:r>
              <a:rPr lang="en-US" altLang="zh-CN" dirty="0" smtClean="0"/>
              <a:t>title2,scan(</a:t>
            </a:r>
            <a:r>
              <a:rPr lang="en-US" altLang="zh-CN" dirty="0" err="1" smtClean="0"/>
              <a:t>string,i</a:t>
            </a:r>
            <a:r>
              <a:rPr lang="en-US" altLang="zh-CN" dirty="0"/>
              <a:t>,' </a:t>
            </a:r>
            <a:r>
              <a:rPr lang="en-US" altLang="zh-CN" dirty="0" smtClean="0"/>
              <a:t>'));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end</a:t>
            </a:r>
            <a:r>
              <a:rPr lang="en-US" altLang="zh-CN" dirty="0"/>
              <a:t>;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put title1=;</a:t>
            </a:r>
          </a:p>
          <a:p>
            <a:pPr marL="0" indent="0">
              <a:buNone/>
            </a:pPr>
            <a:r>
              <a:rPr lang="en-US" altLang="zh-CN" dirty="0" smtClean="0"/>
              <a:t>run;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title1= </a:t>
            </a:r>
            <a:r>
              <a:rPr lang="en-US" altLang="zh-CN" dirty="0"/>
              <a:t>Subject Disposition including Screening Failures - All Screened Subjects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50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18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</a:t>
            </a:r>
            <a:r>
              <a:rPr lang="en-US" altLang="zh-CN" dirty="0">
                <a:ea typeface="宋体" pitchFamily="2" charset="-122"/>
              </a:rPr>
              <a:t>Extract a substring from a string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219200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data _null_;</a:t>
            </a:r>
          </a:p>
          <a:p>
            <a:pPr marL="0" indent="0">
              <a:buNone/>
            </a:pPr>
            <a:r>
              <a:rPr lang="en-US" altLang="zh-CN" dirty="0"/>
              <a:t>	string='Table 1.1 </a:t>
            </a:r>
            <a:r>
              <a:rPr lang="en-US" altLang="zh-CN" dirty="0">
                <a:solidFill>
                  <a:srgbClr val="FF0000"/>
                </a:solidFill>
              </a:rPr>
              <a:t>Subject Disposition including Screening Failures - All Screened Subjects</a:t>
            </a:r>
            <a:r>
              <a:rPr lang="en-US" altLang="zh-CN" dirty="0"/>
              <a:t>	      3</a:t>
            </a:r>
            <a:r>
              <a:rPr lang="en-US" altLang="zh-CN" dirty="0" smtClean="0"/>
              <a:t>';</a:t>
            </a:r>
            <a:r>
              <a:rPr lang="en-US" altLang="zh-CN" dirty="0"/>
              <a:t>	</a:t>
            </a:r>
            <a:r>
              <a:rPr lang="en-US" altLang="zh-CN" dirty="0" smtClean="0"/>
              <a:t>	title3=</a:t>
            </a:r>
            <a:r>
              <a:rPr lang="en-US" altLang="zh-CN" b="1" dirty="0" err="1" smtClean="0"/>
              <a:t>prxchange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"s/(</a:t>
            </a:r>
            <a:r>
              <a:rPr lang="en-US" altLang="zh-CN" dirty="0" err="1" smtClean="0">
                <a:solidFill>
                  <a:schemeClr val="accent2"/>
                </a:solidFill>
              </a:rPr>
              <a:t>Figure|Listing|Table</a:t>
            </a:r>
            <a:r>
              <a:rPr lang="en-US" altLang="zh-CN" dirty="0">
                <a:solidFill>
                  <a:schemeClr val="accent2"/>
                </a:solidFill>
              </a:rPr>
              <a:t>)\</a:t>
            </a:r>
            <a:r>
              <a:rPr lang="en-US" altLang="zh-CN" dirty="0" smtClean="0">
                <a:solidFill>
                  <a:schemeClr val="accent2"/>
                </a:solidFill>
              </a:rPr>
              <a:t>s(.+?)\s(.+?)\s+\d/$3/"</a:t>
            </a:r>
            <a:r>
              <a:rPr lang="en-US" altLang="zh-CN" dirty="0" smtClean="0"/>
              <a:t>,-1,string);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put title3=;</a:t>
            </a:r>
          </a:p>
          <a:p>
            <a:pPr marL="0" indent="0">
              <a:buNone/>
            </a:pPr>
            <a:r>
              <a:rPr lang="en-US" altLang="zh-CN" dirty="0" smtClean="0"/>
              <a:t>run;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Output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title3=Subject </a:t>
            </a:r>
            <a:r>
              <a:rPr lang="en-US" altLang="zh-CN" dirty="0"/>
              <a:t>Disposition including Screening Failures - All Screened Subjects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98" y="3429000"/>
            <a:ext cx="70294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19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Example: </a:t>
            </a:r>
            <a:r>
              <a:rPr lang="en-US" altLang="zh-CN" dirty="0">
                <a:ea typeface="宋体" pitchFamily="2" charset="-122"/>
              </a:rPr>
              <a:t>Extract a substring from a string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219200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01740"/>
            <a:ext cx="8915400" cy="499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5C214-4381-43CE-9ED3-3EB9468428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533401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548" y="1460388"/>
            <a:ext cx="8229600" cy="456091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 smtClean="0">
                <a:ea typeface="宋体" pitchFamily="2" charset="-122"/>
              </a:rPr>
              <a:t>Introduction</a:t>
            </a:r>
          </a:p>
          <a:p>
            <a:pPr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/>
              <a:t>Creating a Regular </a:t>
            </a:r>
            <a:r>
              <a:rPr lang="en-US" altLang="zh-CN" sz="2400" dirty="0" smtClean="0"/>
              <a:t>Expression</a:t>
            </a:r>
          </a:p>
          <a:p>
            <a:pPr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/>
              <a:t>Regular Expression Syntax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 smtClean="0">
                <a:ea typeface="宋体" pitchFamily="2" charset="-122"/>
              </a:rPr>
              <a:t>PRX(Perl Regular Expression)Function</a:t>
            </a: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dirty="0" smtClean="0">
                <a:ea typeface="宋体" pitchFamily="2" charset="-122"/>
              </a:rPr>
              <a:t>PRXPARSE</a:t>
            </a: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dirty="0" smtClean="0">
                <a:ea typeface="宋体" pitchFamily="2" charset="-122"/>
              </a:rPr>
              <a:t>PRXMATCH</a:t>
            </a:r>
            <a:endParaRPr lang="en-US" altLang="zh-CN" dirty="0">
              <a:ea typeface="宋体" pitchFamily="2" charset="-122"/>
            </a:endParaRP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dirty="0" smtClean="0">
                <a:ea typeface="宋体" pitchFamily="2" charset="-122"/>
              </a:rPr>
              <a:t>PRXCHANGE</a:t>
            </a:r>
          </a:p>
          <a:p>
            <a:pPr marL="798513" lvl="1" indent="-573088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dirty="0" smtClean="0">
                <a:ea typeface="宋体" pitchFamily="2" charset="-122"/>
              </a:rPr>
              <a:t>Others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CN" sz="2400" dirty="0" smtClean="0"/>
              <a:t>Examples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zh-CN" sz="2400" dirty="0" smtClean="0"/>
              <a:t>References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7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5C214-4381-43CE-9ED3-3EB9468428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5612" y="1447800"/>
            <a:ext cx="85105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://www.regexper.com/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support.sas.com/documentation/cdl/en/lrdict/64316/HTML/default/viewer.htm#a003288497.htm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://support.sas.com/documentation/cdl/en/lrdict/64316/HTML/default/viewer.htm#a002295977.htm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http://support.sas.com/documentation/cdl/en/lrdict/64316/HTML/default/viewer.htm#a002296115.htm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support.sas.com/documentation/cdl/en/lrdict/64316/HTML/default/viewer.htm#a002601591.htm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www2.sas.com/proceedings/sugi29/265-29.pdf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support.sas.com/rnd/base/datastep/perl_regexp/regexp-tip-sheet.pdf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http://www.wuss.org/proceedings09/09WUSSProceedings/papers/tut/TUT-Cassell.pdf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81000"/>
            <a:ext cx="85105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ea typeface="宋体" pitchFamily="2" charset="-122"/>
              </a:rPr>
              <a:t>References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5C214-4381-43CE-9ED3-3EB9468428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68534" y="2819400"/>
            <a:ext cx="1465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1352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5C214-4381-43CE-9ED3-3EB9468428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533400"/>
            <a:ext cx="8229600" cy="83886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altLang="zh-CN" dirty="0" smtClean="0">
                <a:ea typeface="宋体" pitchFamily="2" charset="-122"/>
              </a:rPr>
              <a:t>Introduction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548" y="14656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What is a Regular Expression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pattern </a:t>
            </a:r>
            <a:r>
              <a:rPr lang="en-US" dirty="0" smtClean="0"/>
              <a:t>or A </a:t>
            </a:r>
            <a:r>
              <a:rPr lang="en-US" dirty="0"/>
              <a:t>template that either matches </a:t>
            </a:r>
            <a:r>
              <a:rPr lang="en-US" dirty="0" smtClean="0"/>
              <a:t>or doesn’t </a:t>
            </a:r>
            <a:r>
              <a:rPr lang="en-US" dirty="0"/>
              <a:t>match a given string </a:t>
            </a:r>
            <a:r>
              <a:rPr lang="en-US" altLang="zh-CN" dirty="0"/>
              <a:t>in Perl</a:t>
            </a:r>
            <a:endParaRPr lang="en-US" dirty="0"/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A way of describing one or more strings to match when </a:t>
            </a:r>
            <a:r>
              <a:rPr lang="en-US" dirty="0" smtClean="0"/>
              <a:t>you search </a:t>
            </a:r>
            <a:r>
              <a:rPr lang="en-US" dirty="0"/>
              <a:t>a body of text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/>
              <a:t>Function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Validate </a:t>
            </a:r>
            <a:r>
              <a:rPr lang="en-US" dirty="0"/>
              <a:t>data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Replace </a:t>
            </a:r>
            <a:r>
              <a:rPr lang="en-US" dirty="0"/>
              <a:t>text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Extract </a:t>
            </a:r>
            <a:r>
              <a:rPr lang="en-US" dirty="0"/>
              <a:t>a substring from a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4</a:t>
            </a:fld>
            <a:endParaRPr lang="en-US" altLang="zh-CN" sz="1000" dirty="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Creating a Regular Expression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6303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C</a:t>
            </a:r>
            <a:r>
              <a:rPr lang="en-US" sz="2200" dirty="0" smtClean="0"/>
              <a:t>omponents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/>
              <a:t>A </a:t>
            </a:r>
            <a:r>
              <a:rPr lang="en-US" dirty="0" smtClean="0"/>
              <a:t>individual </a:t>
            </a:r>
            <a:r>
              <a:rPr lang="en-US" dirty="0"/>
              <a:t>characters, sets of characters, ranges of characters, or choices between </a:t>
            </a:r>
            <a:r>
              <a:rPr lang="en-US" dirty="0" smtClean="0"/>
              <a:t>characters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 smtClean="0"/>
              <a:t>A</a:t>
            </a:r>
            <a:r>
              <a:rPr lang="en-US" altLang="zh-CN" dirty="0" smtClean="0"/>
              <a:t>ny </a:t>
            </a:r>
            <a:r>
              <a:rPr lang="en-US" altLang="zh-CN" dirty="0"/>
              <a:t>combination of these components</a:t>
            </a:r>
            <a:endParaRPr lang="en-US" dirty="0" smtClean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/>
              <a:t>Examples</a:t>
            </a:r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     </a:t>
            </a:r>
            <a:r>
              <a:rPr lang="en-US" dirty="0"/>
              <a:t>PAREXEL</a:t>
            </a:r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    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altLang="zh-CN" dirty="0">
                <a:solidFill>
                  <a:schemeClr val="accent2"/>
                </a:solidFill>
              </a:rPr>
              <a:t>PAREXEL</a:t>
            </a:r>
            <a:r>
              <a:rPr lang="en-US" dirty="0">
                <a:solidFill>
                  <a:schemeClr val="accent2"/>
                </a:solidFill>
              </a:rPr>
              <a:t>/</a:t>
            </a:r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en-US" altLang="zh-CN" dirty="0">
                <a:solidFill>
                  <a:schemeClr val="accent2"/>
                </a:solidFill>
              </a:rPr>
              <a:t>PAREXEL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en-US" altLang="zh-CN" dirty="0"/>
              <a:t>' </a:t>
            </a:r>
            <a:r>
              <a:rPr lang="en-US" altLang="zh-CN" dirty="0" smtClean="0"/>
              <a:t>or '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en-US" altLang="zh-CN" dirty="0">
                <a:solidFill>
                  <a:schemeClr val="accent2"/>
                </a:solidFill>
              </a:rPr>
              <a:t>PAREXEL/</a:t>
            </a:r>
            <a:r>
              <a:rPr lang="en-US" altLang="zh-CN" dirty="0" smtClean="0"/>
              <a:t>''</a:t>
            </a:r>
            <a:endParaRPr lang="en-US" altLang="zh-CN" dirty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chemeClr val="accent2"/>
                </a:solidFill>
              </a:rPr>
              <a:t>/(\</a:t>
            </a:r>
            <a:r>
              <a:rPr lang="en-US" altLang="zh-CN" dirty="0">
                <a:solidFill>
                  <a:schemeClr val="accent2"/>
                </a:solidFill>
              </a:rPr>
              <a:t>w+),\s(\w</a:t>
            </a:r>
            <a:r>
              <a:rPr lang="en-US" altLang="zh-CN" dirty="0" smtClean="0">
                <a:solidFill>
                  <a:schemeClr val="accent2"/>
                </a:solidFill>
              </a:rPr>
              <a:t>+)/</a:t>
            </a:r>
            <a:r>
              <a:rPr lang="en-US" altLang="zh-CN" dirty="0" smtClean="0"/>
              <a:t>'</a:t>
            </a:r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chemeClr val="accent2"/>
                </a:solidFill>
              </a:rPr>
              <a:t>/\</a:t>
            </a:r>
            <a:r>
              <a:rPr lang="en-US" altLang="zh-CN" dirty="0">
                <a:solidFill>
                  <a:schemeClr val="accent2"/>
                </a:solidFill>
              </a:rPr>
              <a:t>d{5}-\d{4</a:t>
            </a:r>
            <a:r>
              <a:rPr lang="en-US" altLang="zh-CN" dirty="0" smtClean="0">
                <a:solidFill>
                  <a:schemeClr val="accent2"/>
                </a:solidFill>
              </a:rPr>
              <a:t>}/</a:t>
            </a:r>
            <a:r>
              <a:rPr lang="en-US" altLang="zh-CN" dirty="0"/>
              <a:t>'</a:t>
            </a:r>
            <a:endParaRPr lang="en-US" altLang="zh-CN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9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5</a:t>
            </a:fld>
            <a:endParaRPr lang="en-US" altLang="zh-CN" sz="1000" dirty="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Regular </a:t>
            </a:r>
            <a:r>
              <a:rPr lang="en-US" altLang="zh-CN" dirty="0"/>
              <a:t>Expression </a:t>
            </a:r>
            <a:r>
              <a:rPr lang="en-US" altLang="zh-CN" dirty="0" smtClean="0"/>
              <a:t>Syntax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Special Characters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65108"/>
              </p:ext>
            </p:extLst>
          </p:nvPr>
        </p:nvGraphicFramePr>
        <p:xfrm>
          <a:off x="762000" y="2133600"/>
          <a:ext cx="7603817" cy="39524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017"/>
                <a:gridCol w="3124200"/>
                <a:gridCol w="3276600"/>
              </a:tblGrid>
              <a:tr h="258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Character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Behavior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kern="120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Example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/…/</a:t>
                      </a:r>
                      <a:endParaRPr lang="en-US" altLang="zh-CN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Starting and ending regex delimiters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/PAREXEL/</a:t>
                      </a:r>
                      <a:endParaRPr lang="zh-CN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|</a:t>
                      </a:r>
                      <a:endParaRPr lang="en-US" altLang="zh-CN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</a:rPr>
                        <a:t>Indicates a choice between two or more items.</a:t>
                      </a:r>
                      <a:endParaRPr lang="en-US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u="none" strike="noStrike" dirty="0" smtClean="0">
                          <a:effectLst/>
                        </a:rPr>
                        <a:t>(z|f)ood matches "zood" or "food“.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</a:rPr>
                        <a:t>() </a:t>
                      </a:r>
                      <a:endParaRPr lang="en-US" altLang="zh-CN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Grouping, Marks </a:t>
                      </a:r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start and end of a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subexpression.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A(\d) matches "A0" to "A9". 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digit is saved for later use.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6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en-US" sz="1400" b="0" i="0" u="none" strike="noStrike" kern="1200" dirty="0" smtClean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400" b="0" i="0" u="none" strike="noStrike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atches </a:t>
                      </a:r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buffer 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\1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$1 m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atches capture buffer one.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.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except the newline character \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 matches "abc", "a1c", and "</a:t>
                      </a:r>
                      <a:r>
                        <a:rPr lang="en-US" sz="1400" kern="1200" dirty="0" smtClean="0">
                          <a:solidFill>
                            <a:srgbClr val="2A2A2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a-c“.</a:t>
                      </a:r>
                      <a:endParaRPr lang="en-US" sz="1400" kern="1200" dirty="0">
                        <a:solidFill>
                          <a:srgbClr val="2A2A2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*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preceding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or subexpression zero or more times.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zo* matches "z" and "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zoo“.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u="none" strike="noStrike" dirty="0" smtClean="0">
                          <a:effectLst/>
                        </a:rPr>
                        <a:t>+</a:t>
                      </a:r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preceding character or subexpression one or more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zo+ matches "zo" and "zoo", but not "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z“.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6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Regular </a:t>
            </a:r>
            <a:r>
              <a:rPr lang="en-US" altLang="zh-CN" dirty="0"/>
              <a:t>Expression </a:t>
            </a:r>
            <a:r>
              <a:rPr lang="en-US" altLang="zh-CN" dirty="0" smtClean="0"/>
              <a:t>Syntax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200" dirty="0"/>
              <a:t>Special Characters </a:t>
            </a:r>
          </a:p>
          <a:p>
            <a:pPr>
              <a:buFont typeface="Wingdings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200" dirty="0" smtClean="0"/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38665"/>
              </p:ext>
            </p:extLst>
          </p:nvPr>
        </p:nvGraphicFramePr>
        <p:xfrm>
          <a:off x="762000" y="2209800"/>
          <a:ext cx="7603817" cy="39660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017"/>
                <a:gridCol w="3124200"/>
                <a:gridCol w="3276600"/>
              </a:tblGrid>
              <a:tr h="258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Character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Behavior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kern="120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Example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Marks the start and end of a bracket expression.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[1-4] matches "1", "2", "3", or "4".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zh-CN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 the start and end of a quantifier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expression.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a{2,3} matches "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and "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400" b="0" i="0" u="none" strike="noStrike" dirty="0" smtClean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?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3C3C3C"/>
                          </a:solidFill>
                          <a:effectLst/>
                          <a:latin typeface="ＭＳ Ｐゴシック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 smtClean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Matches 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the preceding character or </a:t>
                      </a:r>
                      <a:r>
                        <a:rPr lang="en-US" sz="1400" b="0" i="0" u="none" strike="noStrike" dirty="0" err="1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subexpression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 zero or one time.</a:t>
                      </a:r>
                      <a:endParaRPr lang="en-US" sz="1400" b="0" i="0" u="none" strike="noStrike" dirty="0">
                        <a:solidFill>
                          <a:srgbClr val="3C3C3C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Equivalent to {0,1}.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 err="1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zo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? matches "z" and "</a:t>
                      </a:r>
                      <a:r>
                        <a:rPr lang="en-US" sz="1400" b="0" i="0" u="none" strike="noStrike" dirty="0" err="1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zo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", but not "zoo".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o+? matches a single "o" in "</a:t>
                      </a:r>
                      <a:r>
                        <a:rPr lang="en-US" sz="1400" b="0" i="0" u="none" strike="noStrike" dirty="0" err="1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oooo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", and o+ matches all "</a:t>
                      </a:r>
                      <a:r>
                        <a:rPr lang="en-US" sz="1400" b="0" i="0" u="none" strike="noStrike" dirty="0" err="1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o"s</a:t>
                      </a:r>
                      <a:r>
                        <a:rPr lang="en-US" sz="1400" b="0" i="0" u="none" strike="noStrike" dirty="0">
                          <a:solidFill>
                            <a:srgbClr val="3C3C3C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^</a:t>
                      </a:r>
                      <a:endParaRPr lang="en-US" altLang="zh-CN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position at the start of the searched string. If the m (multiline search) character is included with the flags, ^ also matches the position following \n or \r.</a:t>
                      </a:r>
                    </a:p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used as the first character in a bracket expression, ^ negates the character set.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^\d{3} matches 3 numeric digits at the start of the searched string.</a:t>
                      </a:r>
                    </a:p>
                    <a:p>
                      <a:pPr fontAlgn="t"/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400" b="0" i="0" u="none" strike="noStrike" kern="1200" dirty="0" err="1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matches any character except a, b, and c.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7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Regular </a:t>
            </a:r>
            <a:r>
              <a:rPr lang="en-US" altLang="zh-CN" dirty="0"/>
              <a:t>Expression </a:t>
            </a:r>
            <a:r>
              <a:rPr lang="en-US" altLang="zh-CN" dirty="0" smtClean="0"/>
              <a:t>Syntax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200" dirty="0" smtClean="0"/>
              <a:t>Wildcards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200" dirty="0" smtClean="0"/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52902"/>
              </p:ext>
            </p:extLst>
          </p:nvPr>
        </p:nvGraphicFramePr>
        <p:xfrm>
          <a:off x="762000" y="2209800"/>
          <a:ext cx="7603817" cy="339265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017"/>
                <a:gridCol w="3124200"/>
                <a:gridCol w="3276600"/>
              </a:tblGrid>
              <a:tr h="258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Character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Behavior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kern="120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Example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\d</a:t>
                      </a:r>
                      <a:endParaRPr lang="en-US" altLang="zh-CN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digit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Equivalent to [0-9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searched string "12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3",</a:t>
                      </a:r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\d matches "1", 2", "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3“.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 smtClean="0">
                          <a:effectLst/>
                        </a:rPr>
                        <a:t>\D </a:t>
                      </a:r>
                      <a:endParaRPr lang="en-US" altLang="zh-CN" sz="14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 </a:t>
                      </a:r>
                      <a:r>
                        <a:rPr lang="en-US" sz="1400" b="0" i="0" u="none" strike="noStrike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nondigit</a:t>
                      </a:r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Equivalent to [^0-9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\D+ matches "abc" and " </a:t>
                      </a:r>
                      <a:r>
                        <a:rPr lang="en-US" sz="1400" b="0" i="0" u="none" strike="noStrike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in "abc123 </a:t>
                      </a:r>
                      <a:r>
                        <a:rPr lang="en-US" sz="1400" b="0" i="0" u="none" strike="noStrike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\w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of the following characters: A-Z, a-z, 0-9, and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underscore.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Equivalent to [A-Za-z0-9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_].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searched string "The quick brown fox…", \w+ matches "The", "quick", "brown", and "fox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\W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character except A-Z, a-z, 0-9, and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underscore.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Equivalent to [^A-Za-z0-9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_].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searched string "The quick brown fox…", \W+ matches "…" and all of the </a:t>
                      </a:r>
                      <a:r>
                        <a:rPr lang="en-US" sz="1400" b="0" i="0" u="none" strike="noStrike" kern="1200" dirty="0" smtClean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spaces.</a:t>
                      </a:r>
                      <a:endParaRPr lang="en-US" sz="1400" b="0" i="0" u="none" strike="noStrike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8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Regular </a:t>
            </a:r>
            <a:r>
              <a:rPr lang="en-US" altLang="zh-CN" dirty="0"/>
              <a:t>Expression </a:t>
            </a:r>
            <a:r>
              <a:rPr lang="en-US" altLang="zh-CN" dirty="0" smtClean="0"/>
              <a:t>Syntax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zh-CN" sz="2200" dirty="0"/>
              <a:t>Nonprinting Characters 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200" dirty="0" smtClean="0"/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92460"/>
              </p:ext>
            </p:extLst>
          </p:nvPr>
        </p:nvGraphicFramePr>
        <p:xfrm>
          <a:off x="762000" y="2209800"/>
          <a:ext cx="7603817" cy="211249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017"/>
                <a:gridCol w="3124200"/>
                <a:gridCol w="3276600"/>
              </a:tblGrid>
              <a:tr h="258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Character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Behavior</a:t>
                      </a:r>
                      <a:endParaRPr lang="en-US" sz="1800" b="0" i="0" u="none" strike="noStrike" dirty="0">
                        <a:solidFill>
                          <a:srgbClr val="3C3C3C"/>
                        </a:solidFill>
                        <a:effectLst/>
                        <a:latin typeface="Arial"/>
                      </a:endParaRPr>
                    </a:p>
                  </a:txBody>
                  <a:tcPr marL="9371" marR="9371" marT="93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kern="120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kern="1200" dirty="0" smtClean="0">
                          <a:effectLst/>
                        </a:rPr>
                        <a:t>Equivalent to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71" marR="9371" marT="93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Newline character.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\x0a and \cJ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Carriage-return character.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\x0d and \cM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white-space character. This includes space, tab, and form feed.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\f\n\r\t\v]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non–white space character.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 \f\n\r\t\v]</a:t>
                      </a:r>
                    </a:p>
                  </a:txBody>
                  <a:tcPr marL="76200" marR="76200" marT="95250" marB="95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8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 txBox="1">
            <a:spLocks noGrp="1"/>
          </p:cNvSpPr>
          <p:nvPr/>
        </p:nvSpPr>
        <p:spPr bwMode="auto">
          <a:xfrm>
            <a:off x="8458200" y="653573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B16F287-8622-4871-9652-AB639F5AD034}" type="slidenum">
              <a:rPr lang="en-US" altLang="zh-CN" sz="1000">
                <a:solidFill>
                  <a:srgbClr val="666666"/>
                </a:solidFill>
              </a:rPr>
              <a:pPr algn="r" eaLnBrk="1" hangingPunct="1"/>
              <a:t>9</a:t>
            </a:fld>
            <a:endParaRPr lang="en-US" altLang="zh-CN" sz="1000">
              <a:solidFill>
                <a:srgbClr val="66666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PRX(Perl Regular Expression)Function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7ACB89-80AE-44BD-9214-D485E30372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5548" y="1389492"/>
            <a:ext cx="8229600" cy="402070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29368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349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25525" indent="-1714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4827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399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3971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4325" indent="-171450" algn="l" rtl="0" fontAlgn="base">
              <a:spcBef>
                <a:spcPts val="800"/>
              </a:spcBef>
              <a:spcAft>
                <a:spcPct val="0"/>
              </a:spcAft>
              <a:buClr>
                <a:srgbClr val="002D78"/>
              </a:buClr>
              <a:buFont typeface="Lucida Grande" charset="0"/>
              <a:buChar char="−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/>
              <a:t>Types of  PRX functions</a:t>
            </a:r>
            <a:r>
              <a:rPr lang="en-US" altLang="zh-CN" dirty="0" smtClean="0"/>
              <a:t> 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dirty="0" smtClean="0"/>
              <a:t>PRXPARSE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dirty="0" smtClean="0"/>
              <a:t>PRXMATCH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dirty="0" smtClean="0"/>
              <a:t>PRXCHANGE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dirty="0" smtClean="0"/>
              <a:t>PRXPOSN</a:t>
            </a:r>
          </a:p>
          <a:p>
            <a:pPr marL="682625" indent="-341313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dirty="0" smtClean="0"/>
              <a:t>Others</a:t>
            </a:r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dirty="0" smtClean="0"/>
          </a:p>
          <a:p>
            <a:pPr marL="341312" indent="0">
              <a:spcBef>
                <a:spcPts val="120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EXEL ppt template">
  <a:themeElements>
    <a:clrScheme name="PAREXEL ppt template 14">
      <a:dk1>
        <a:srgbClr val="3C3C3C"/>
      </a:dk1>
      <a:lt1>
        <a:srgbClr val="FFFFFF"/>
      </a:lt1>
      <a:dk2>
        <a:srgbClr val="002D78"/>
      </a:dk2>
      <a:lt2>
        <a:srgbClr val="FFFFFF"/>
      </a:lt2>
      <a:accent1>
        <a:srgbClr val="FFFFFF"/>
      </a:accent1>
      <a:accent2>
        <a:srgbClr val="58A618"/>
      </a:accent2>
      <a:accent3>
        <a:srgbClr val="FFFFFF"/>
      </a:accent3>
      <a:accent4>
        <a:srgbClr val="323232"/>
      </a:accent4>
      <a:accent5>
        <a:srgbClr val="FFFFFF"/>
      </a:accent5>
      <a:accent6>
        <a:srgbClr val="4F9615"/>
      </a:accent6>
      <a:hlink>
        <a:srgbClr val="00A1DE"/>
      </a:hlink>
      <a:folHlink>
        <a:srgbClr val="E05206"/>
      </a:folHlink>
    </a:clrScheme>
    <a:fontScheme name="PAREXEL ppt template">
      <a:majorFont>
        <a:latin typeface="Arial"/>
        <a:ea typeface="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REXEL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XEL ppt template 13">
        <a:dk1>
          <a:srgbClr val="3C3C3C"/>
        </a:dk1>
        <a:lt1>
          <a:srgbClr val="FFFFFF"/>
        </a:lt1>
        <a:dk2>
          <a:srgbClr val="002D78"/>
        </a:dk2>
        <a:lt2>
          <a:srgbClr val="FFFFFF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323232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XEL ppt template 14">
        <a:dk1>
          <a:srgbClr val="3C3C3C"/>
        </a:dk1>
        <a:lt1>
          <a:srgbClr val="FFFFFF"/>
        </a:lt1>
        <a:dk2>
          <a:srgbClr val="002D78"/>
        </a:dk2>
        <a:lt2>
          <a:srgbClr val="FFFFFF"/>
        </a:lt2>
        <a:accent1>
          <a:srgbClr val="FFFFFF"/>
        </a:accent1>
        <a:accent2>
          <a:srgbClr val="58A618"/>
        </a:accent2>
        <a:accent3>
          <a:srgbClr val="FFFFFF"/>
        </a:accent3>
        <a:accent4>
          <a:srgbClr val="323232"/>
        </a:accent4>
        <a:accent5>
          <a:srgbClr val="FFFFFF"/>
        </a:accent5>
        <a:accent6>
          <a:srgbClr val="4F9615"/>
        </a:accent6>
        <a:hlink>
          <a:srgbClr val="00A1DE"/>
        </a:hlink>
        <a:folHlink>
          <a:srgbClr val="E052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725</Words>
  <Application>Microsoft Office PowerPoint</Application>
  <PresentationFormat>On-screen Show (4:3)</PresentationFormat>
  <Paragraphs>296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PAREXEL ppt template</vt:lpstr>
      <vt:lpstr>A Brief Introduction to Perl Regular Expressions in SAS® 9 </vt:lpstr>
      <vt:lpstr>PowerPoint Presentation</vt:lpstr>
      <vt:lpstr>PowerPoint Presentation</vt:lpstr>
      <vt:lpstr>Creating a Regular Expression</vt:lpstr>
      <vt:lpstr>Regular Expression Syntax</vt:lpstr>
      <vt:lpstr>Regular Expression Syntax</vt:lpstr>
      <vt:lpstr>Regular Expression Syntax</vt:lpstr>
      <vt:lpstr>Regular Expression Syntax</vt:lpstr>
      <vt:lpstr>PRX(Perl Regular Expression)Function</vt:lpstr>
      <vt:lpstr>Function: PRXPARSE</vt:lpstr>
      <vt:lpstr>Function: PRXMATCH</vt:lpstr>
      <vt:lpstr>Function: PRXCHANGE</vt:lpstr>
      <vt:lpstr>Example: Basic Example</vt:lpstr>
      <vt:lpstr>Example: Data Validation</vt:lpstr>
      <vt:lpstr>PowerPoint Presentation</vt:lpstr>
      <vt:lpstr>Example: Search and Replace #2 </vt:lpstr>
      <vt:lpstr>Example: Extract a substring from a string</vt:lpstr>
      <vt:lpstr>Example: Extract a substring from a string</vt:lpstr>
      <vt:lpstr>Example: Extract a substring from a string</vt:lpstr>
      <vt:lpstr>PowerPoint Presentation</vt:lpstr>
      <vt:lpstr>PowerPoint Presentation</vt:lpstr>
    </vt:vector>
  </TitlesOfParts>
  <Company>Sametz Blackstone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Zeng, Allen</dc:creator>
  <cp:lastModifiedBy>Zeng, Allen</cp:lastModifiedBy>
  <cp:revision>281</cp:revision>
  <dcterms:created xsi:type="dcterms:W3CDTF">2010-05-24T16:09:51Z</dcterms:created>
  <dcterms:modified xsi:type="dcterms:W3CDTF">2013-06-07T09:03:41Z</dcterms:modified>
</cp:coreProperties>
</file>