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47"/>
  </p:notesMasterIdLst>
  <p:sldIdLst>
    <p:sldId id="259" r:id="rId2"/>
    <p:sldId id="265" r:id="rId3"/>
    <p:sldId id="307" r:id="rId4"/>
    <p:sldId id="285" r:id="rId5"/>
    <p:sldId id="319" r:id="rId6"/>
    <p:sldId id="304" r:id="rId7"/>
    <p:sldId id="286" r:id="rId8"/>
    <p:sldId id="305" r:id="rId9"/>
    <p:sldId id="306" r:id="rId10"/>
    <p:sldId id="280" r:id="rId11"/>
    <p:sldId id="295" r:id="rId12"/>
    <p:sldId id="332" r:id="rId13"/>
    <p:sldId id="331" r:id="rId14"/>
    <p:sldId id="287" r:id="rId15"/>
    <p:sldId id="322" r:id="rId16"/>
    <p:sldId id="288" r:id="rId17"/>
    <p:sldId id="289" r:id="rId18"/>
    <p:sldId id="290" r:id="rId19"/>
    <p:sldId id="291" r:id="rId20"/>
    <p:sldId id="323" r:id="rId21"/>
    <p:sldId id="292" r:id="rId22"/>
    <p:sldId id="293" r:id="rId23"/>
    <p:sldId id="334" r:id="rId24"/>
    <p:sldId id="294" r:id="rId25"/>
    <p:sldId id="308" r:id="rId26"/>
    <p:sldId id="324" r:id="rId27"/>
    <p:sldId id="302" r:id="rId28"/>
    <p:sldId id="296" r:id="rId29"/>
    <p:sldId id="297" r:id="rId30"/>
    <p:sldId id="298" r:id="rId31"/>
    <p:sldId id="327" r:id="rId32"/>
    <p:sldId id="317" r:id="rId33"/>
    <p:sldId id="325" r:id="rId34"/>
    <p:sldId id="314" r:id="rId35"/>
    <p:sldId id="328" r:id="rId36"/>
    <p:sldId id="320" r:id="rId37"/>
    <p:sldId id="326" r:id="rId38"/>
    <p:sldId id="281" r:id="rId39"/>
    <p:sldId id="299" r:id="rId40"/>
    <p:sldId id="333" r:id="rId41"/>
    <p:sldId id="330" r:id="rId42"/>
    <p:sldId id="301" r:id="rId43"/>
    <p:sldId id="300" r:id="rId44"/>
    <p:sldId id="321" r:id="rId45"/>
    <p:sldId id="279" r:id="rId46"/>
  </p:sldIdLst>
  <p:sldSz cx="9144000" cy="6858000" type="screen4x3"/>
  <p:notesSz cx="6662738" cy="9906000"/>
  <p:defaultTextStyle>
    <a:defPPr>
      <a:defRPr lang="en-US"/>
    </a:defPPr>
    <a:lvl1pPr algn="l" rtl="0" fontAlgn="base">
      <a:spcBef>
        <a:spcPct val="0"/>
      </a:spcBef>
      <a:spcAft>
        <a:spcPct val="0"/>
      </a:spcAft>
      <a:defRPr b="1"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b="1"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b="1"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b="1"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b="1" kern="1200">
        <a:solidFill>
          <a:schemeClr val="tx1"/>
        </a:solidFill>
        <a:latin typeface="Arial" charset="0"/>
        <a:ea typeface="ＭＳ Ｐゴシック" pitchFamily="34" charset="-128"/>
        <a:cs typeface="+mn-cs"/>
      </a:defRPr>
    </a:lvl5pPr>
    <a:lvl6pPr marL="2286000" algn="l" defTabSz="914400" rtl="0" eaLnBrk="1" latinLnBrk="0" hangingPunct="1">
      <a:defRPr b="1" kern="1200">
        <a:solidFill>
          <a:schemeClr val="tx1"/>
        </a:solidFill>
        <a:latin typeface="Arial" charset="0"/>
        <a:ea typeface="ＭＳ Ｐゴシック" pitchFamily="34" charset="-128"/>
        <a:cs typeface="+mn-cs"/>
      </a:defRPr>
    </a:lvl6pPr>
    <a:lvl7pPr marL="2743200" algn="l" defTabSz="914400" rtl="0" eaLnBrk="1" latinLnBrk="0" hangingPunct="1">
      <a:defRPr b="1" kern="1200">
        <a:solidFill>
          <a:schemeClr val="tx1"/>
        </a:solidFill>
        <a:latin typeface="Arial" charset="0"/>
        <a:ea typeface="ＭＳ Ｐゴシック" pitchFamily="34" charset="-128"/>
        <a:cs typeface="+mn-cs"/>
      </a:defRPr>
    </a:lvl7pPr>
    <a:lvl8pPr marL="3200400" algn="l" defTabSz="914400" rtl="0" eaLnBrk="1" latinLnBrk="0" hangingPunct="1">
      <a:defRPr b="1" kern="1200">
        <a:solidFill>
          <a:schemeClr val="tx1"/>
        </a:solidFill>
        <a:latin typeface="Arial" charset="0"/>
        <a:ea typeface="ＭＳ Ｐゴシック" pitchFamily="34" charset="-128"/>
        <a:cs typeface="+mn-cs"/>
      </a:defRPr>
    </a:lvl8pPr>
    <a:lvl9pPr marL="3657600" algn="l" defTabSz="914400" rtl="0" eaLnBrk="1" latinLnBrk="0" hangingPunct="1">
      <a:defRPr b="1"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623" autoAdjust="0"/>
    <p:restoredTop sz="90155" autoAdjust="0"/>
  </p:normalViewPr>
  <p:slideViewPr>
    <p:cSldViewPr>
      <p:cViewPr>
        <p:scale>
          <a:sx n="66" d="100"/>
          <a:sy n="66" d="100"/>
        </p:scale>
        <p:origin x="-1272" y="-10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55" d="100"/>
          <a:sy n="55" d="100"/>
        </p:scale>
        <p:origin x="-2568" y="-84"/>
      </p:cViewPr>
      <p:guideLst>
        <p:guide orient="horz" pos="3120"/>
        <p:guide pos="209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360" tIns="46680" rIns="93360" bIns="46680" numCol="1" anchor="t" anchorCtr="0" compatLnSpc="1">
            <a:prstTxWarp prst="textNoShape">
              <a:avLst/>
            </a:prstTxWarp>
          </a:bodyPr>
          <a:lstStyle>
            <a:lvl1pPr defTabSz="933450">
              <a:defRPr sz="1200" b="0"/>
            </a:lvl1pPr>
          </a:lstStyle>
          <a:p>
            <a:pPr>
              <a:defRPr/>
            </a:pPr>
            <a:endParaRPr lang="en-GB"/>
          </a:p>
        </p:txBody>
      </p:sp>
      <p:sp>
        <p:nvSpPr>
          <p:cNvPr id="6147" name="Rectangle 3"/>
          <p:cNvSpPr>
            <a:spLocks noGrp="1" noChangeArrowheads="1"/>
          </p:cNvSpPr>
          <p:nvPr>
            <p:ph type="dt" idx="1"/>
          </p:nvPr>
        </p:nvSpPr>
        <p:spPr bwMode="auto">
          <a:xfrm>
            <a:off x="3773488" y="0"/>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360" tIns="46680" rIns="93360" bIns="46680" numCol="1" anchor="t" anchorCtr="0" compatLnSpc="1">
            <a:prstTxWarp prst="textNoShape">
              <a:avLst/>
            </a:prstTxWarp>
          </a:bodyPr>
          <a:lstStyle>
            <a:lvl1pPr algn="r" defTabSz="933450">
              <a:defRPr sz="1200" b="0"/>
            </a:lvl1pPr>
          </a:lstStyle>
          <a:p>
            <a:pPr>
              <a:defRPr/>
            </a:pPr>
            <a:endParaRPr lang="en-GB"/>
          </a:p>
        </p:txBody>
      </p:sp>
      <p:sp>
        <p:nvSpPr>
          <p:cNvPr id="49156" name="Rectangle 4"/>
          <p:cNvSpPr>
            <a:spLocks noGrp="1" noRot="1" noChangeAspect="1" noChangeArrowheads="1" noTextEdit="1"/>
          </p:cNvSpPr>
          <p:nvPr>
            <p:ph type="sldImg" idx="2"/>
          </p:nvPr>
        </p:nvSpPr>
        <p:spPr bwMode="auto">
          <a:xfrm>
            <a:off x="855663"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66750" y="4705350"/>
            <a:ext cx="5329238"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360" tIns="46680" rIns="93360" bIns="466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409113"/>
            <a:ext cx="28876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360" tIns="46680" rIns="93360" bIns="46680" numCol="1" anchor="b" anchorCtr="0" compatLnSpc="1">
            <a:prstTxWarp prst="textNoShape">
              <a:avLst/>
            </a:prstTxWarp>
          </a:bodyPr>
          <a:lstStyle>
            <a:lvl1pPr defTabSz="933450">
              <a:defRPr sz="1200" b="0"/>
            </a:lvl1pPr>
          </a:lstStyle>
          <a:p>
            <a:pPr>
              <a:defRPr/>
            </a:pPr>
            <a:endParaRPr lang="en-GB"/>
          </a:p>
        </p:txBody>
      </p:sp>
      <p:sp>
        <p:nvSpPr>
          <p:cNvPr id="6151" name="Rectangle 7"/>
          <p:cNvSpPr>
            <a:spLocks noGrp="1" noChangeArrowheads="1"/>
          </p:cNvSpPr>
          <p:nvPr>
            <p:ph type="sldNum" sz="quarter" idx="5"/>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360" tIns="46680" rIns="93360" bIns="46680" numCol="1" anchor="b" anchorCtr="0" compatLnSpc="1">
            <a:prstTxWarp prst="textNoShape">
              <a:avLst/>
            </a:prstTxWarp>
          </a:bodyPr>
          <a:lstStyle>
            <a:lvl1pPr algn="r" defTabSz="933450">
              <a:defRPr sz="1200" b="0"/>
            </a:lvl1pPr>
          </a:lstStyle>
          <a:p>
            <a:pPr>
              <a:defRPr/>
            </a:pPr>
            <a:fld id="{1ABC6A3B-F981-4459-9DD1-66DD398295D4}" type="slidenum">
              <a:rPr lang="en-US"/>
              <a:pPr>
                <a:defRPr/>
              </a:pPr>
              <a:t>‹#›</a:t>
            </a:fld>
            <a:endParaRPr lang="en-US"/>
          </a:p>
        </p:txBody>
      </p:sp>
    </p:spTree>
    <p:extLst>
      <p:ext uri="{BB962C8B-B14F-4D97-AF65-F5344CB8AC3E}">
        <p14:creationId xmlns:p14="http://schemas.microsoft.com/office/powerpoint/2010/main" val="1787108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5BEEEB9C-F3A3-4F5D-95C4-ECB0D93ECBF4}" type="slidenum">
              <a:rPr lang="en-US" sz="1200" b="0"/>
              <a:pPr algn="r" eaLnBrk="1" hangingPunct="1"/>
              <a:t>12</a:t>
            </a:fld>
            <a:endParaRPr lang="en-US" sz="1200" b="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Having spaces in filenames can make it difficult to navigate / view the files in UNIX.</a:t>
            </a:r>
          </a:p>
          <a:p>
            <a:pPr eaLnBrk="1" hangingPunct="1">
              <a:spcBef>
                <a:spcPct val="0"/>
              </a:spcBef>
            </a:pPr>
            <a:r>
              <a:rPr lang="en-US" smtClean="0">
                <a:solidFill>
                  <a:schemeClr val="folHlink"/>
                </a:solidFill>
              </a:rPr>
              <a:t>Samba – i.e. pdf files ok, but people tend to use spaces in Samba without thinking of the impact on UNIX</a:t>
            </a:r>
          </a:p>
          <a:p>
            <a:pPr eaLnBrk="1" hangingPunct="1">
              <a:spcBef>
                <a:spcPct val="0"/>
              </a:spcBef>
            </a:pPr>
            <a:endParaRPr lang="en-US" smtClean="0">
              <a:solidFill>
                <a:schemeClr val="folHlink"/>
              </a:solidFill>
            </a:endParaRPr>
          </a:p>
          <a:p>
            <a:pPr eaLnBrk="1" hangingPunct="1">
              <a:spcBef>
                <a:spcPct val="0"/>
              </a:spcBef>
            </a:pPr>
            <a:r>
              <a:rPr lang="en-US" smtClean="0">
                <a:solidFill>
                  <a:schemeClr val="folHlink"/>
                </a:solidFill>
              </a:rPr>
              <a:t>Having spaces in directory names will make it difficult to navigate to those directories</a:t>
            </a:r>
          </a:p>
          <a:p>
            <a:pPr eaLnBrk="1" hangingPunct="1">
              <a:spcBef>
                <a:spcPct val="0"/>
              </a:spcBef>
            </a:pPr>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706F6FBE-1CF5-4C1E-BC0E-403DE0026735}" type="slidenum">
              <a:rPr lang="en-US" sz="1200" b="0"/>
              <a:pPr algn="r" eaLnBrk="1" hangingPunct="1"/>
              <a:t>13</a:t>
            </a:fld>
            <a:endParaRPr lang="en-US" sz="1200" b="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Examples for </a:t>
            </a:r>
          </a:p>
          <a:p>
            <a:pPr eaLnBrk="1" hangingPunct="1">
              <a:spcBef>
                <a:spcPct val="0"/>
              </a:spcBef>
            </a:pPr>
            <a:r>
              <a:rPr lang="en-GB" smtClean="0"/>
              <a:t>Man ls – manual for list (ls)</a:t>
            </a:r>
          </a:p>
          <a:p>
            <a:pPr eaLnBrk="1" hangingPunct="1">
              <a:spcBef>
                <a:spcPct val="0"/>
              </a:spcBef>
            </a:pPr>
            <a:r>
              <a:rPr lang="en-GB" smtClean="0"/>
              <a:t>Man mkdir – manual for creating directory</a:t>
            </a:r>
          </a:p>
          <a:p>
            <a:pPr eaLnBrk="1" hangingPunct="1">
              <a:spcBef>
                <a:spcPct val="0"/>
              </a:spcBef>
            </a:pPr>
            <a:r>
              <a:rPr lang="en-GB" smtClean="0"/>
              <a:t>Man passwd – manual for changing passwd</a:t>
            </a:r>
          </a:p>
          <a:p>
            <a:pPr eaLnBrk="1" hangingPunct="1">
              <a:spcBef>
                <a:spcPct val="0"/>
              </a:spcBef>
            </a:pPr>
            <a:r>
              <a:rPr lang="en-GB" smtClean="0"/>
              <a:t>Man cp – manual for copying files</a:t>
            </a:r>
          </a:p>
          <a:p>
            <a:pPr eaLnBrk="1" hangingPunct="1">
              <a:spcBef>
                <a:spcPct val="0"/>
              </a:spcBef>
            </a:pPr>
            <a:r>
              <a:rPr lang="en-GB" smtClean="0"/>
              <a:t>Man –k passwd – search for a wrk e.g. passwd</a:t>
            </a:r>
          </a:p>
          <a:p>
            <a:pPr eaLnBrk="1" hangingPunct="1">
              <a:spcBef>
                <a:spcPct val="0"/>
              </a:spcBef>
            </a:pPr>
            <a:r>
              <a:rPr lang="en-GB" smtClean="0"/>
              <a:t>Man –f passwd – checking the files available for keyword “passwd”</a:t>
            </a:r>
          </a:p>
          <a:p>
            <a:pPr eaLnBrk="1" hangingPunct="1">
              <a:spcBef>
                <a:spcPct val="0"/>
              </a:spcBef>
            </a:pPr>
            <a:r>
              <a:rPr lang="en-GB" smtClean="0"/>
              <a:t>Man 1 passwd – elaborating the above command (1) is for a specific section</a:t>
            </a:r>
          </a:p>
          <a:p>
            <a:pPr eaLnBrk="1" hangingPunct="1">
              <a:spcBef>
                <a:spcPct val="0"/>
              </a:spcBef>
            </a:pPr>
            <a:endParaRPr lang="en-GB" smtClean="0"/>
          </a:p>
          <a:p>
            <a:r>
              <a:rPr lang="en-GB" smtClean="0"/>
              <a:t>List all manual entries whose one-line description contains any of a specified set of keywords.</a:t>
            </a:r>
          </a:p>
          <a:p>
            <a:r>
              <a:rPr lang="en-GB" smtClean="0"/>
              <a:t>Display or print one-line descriptions of entries specified by name.</a:t>
            </a:r>
          </a:p>
          <a:p>
            <a:r>
              <a:rPr lang="en-GB" smtClean="0"/>
              <a:t>Search on-line manual directories by entry name and display or print the specified entry or entries.</a:t>
            </a:r>
          </a:p>
          <a:p>
            <a:r>
              <a:rPr lang="en-GB" smtClean="0"/>
              <a:t>Search a specified on-line manual section (directory) and display or print the specified entry or entries in that section.</a:t>
            </a:r>
          </a:p>
          <a:p>
            <a:pPr eaLnBrk="1" hangingPunct="1">
              <a:spcBef>
                <a:spcPct val="0"/>
              </a:spcBef>
            </a:pPr>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0D7683F0-8D02-4465-AC95-B580EAFFC310}" type="slidenum">
              <a:rPr lang="en-US" sz="1200" b="0"/>
              <a:pPr algn="r" eaLnBrk="1" hangingPunct="1"/>
              <a:t>14</a:t>
            </a:fld>
            <a:endParaRPr lang="en-US" sz="1200" b="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F8B22A59-224C-4535-A416-23C067AB8CD7}" type="slidenum">
              <a:rPr lang="en-US" sz="1200" b="0"/>
              <a:pPr algn="r" eaLnBrk="1" hangingPunct="1"/>
              <a:t>15</a:t>
            </a:fld>
            <a:endParaRPr lang="en-US" sz="1200" b="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40036959-B3E6-4F31-95BC-331465011275}" type="slidenum">
              <a:rPr lang="en-US" sz="1200" b="0"/>
              <a:pPr algn="r" eaLnBrk="1" hangingPunct="1"/>
              <a:t>16</a:t>
            </a:fld>
            <a:endParaRPr lang="en-US" sz="1200" b="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Examples</a:t>
            </a:r>
          </a:p>
          <a:p>
            <a:pPr eaLnBrk="1" hangingPunct="1">
              <a:spcBef>
                <a:spcPct val="0"/>
              </a:spcBef>
            </a:pPr>
            <a:r>
              <a:rPr lang="en-GB" smtClean="0"/>
              <a:t>Studies</a:t>
            </a:r>
          </a:p>
          <a:p>
            <a:pPr eaLnBrk="1" hangingPunct="1">
              <a:spcBef>
                <a:spcPct val="0"/>
              </a:spcBef>
            </a:pPr>
            <a:r>
              <a:rPr lang="en-GB" smtClean="0"/>
              <a:t>Ls /projects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FD003067-A0A8-4DE6-BDBD-E5389577B058}" type="slidenum">
              <a:rPr lang="en-US" sz="1200" b="0"/>
              <a:pPr algn="r" eaLnBrk="1" hangingPunct="1"/>
              <a:t>17</a:t>
            </a:fld>
            <a:endParaRPr lang="en-US" sz="1200" b="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Transfer folder should be used as a temporary holding area for transferring data between “dm” and “stats” groups on a project</a:t>
            </a:r>
          </a:p>
          <a:p>
            <a:pPr eaLnBrk="1" hangingPunct="1">
              <a:spcBef>
                <a:spcPct val="0"/>
              </a:spcBef>
            </a:pPr>
            <a:endParaRPr lang="en-GB" smtClean="0"/>
          </a:p>
          <a:p>
            <a:pPr eaLnBrk="1" hangingPunct="1">
              <a:spcBef>
                <a:spcPct val="0"/>
              </a:spcBef>
            </a:pPr>
            <a:r>
              <a:rPr lang="en-GB" smtClean="0"/>
              <a:t>Demonstrate on how to navigate to a project area – esbat91759</a:t>
            </a:r>
          </a:p>
          <a:p>
            <a:pPr eaLnBrk="1" hangingPunct="1">
              <a:spcBef>
                <a:spcPct val="0"/>
              </a:spcBef>
            </a:pPr>
            <a:r>
              <a:rPr lang="en-GB" smtClean="0"/>
              <a:t>Demonstrate how to navigate to stats and transfer area</a:t>
            </a:r>
          </a:p>
          <a:p>
            <a:pPr eaLnBrk="1" hangingPunct="1">
              <a:spcBef>
                <a:spcPct val="0"/>
              </a:spcBef>
            </a:pPr>
            <a:endParaRPr lang="en-GB" smtClean="0"/>
          </a:p>
          <a:p>
            <a:pPr eaLnBrk="1" hangingPunct="1">
              <a:spcBef>
                <a:spcPct val="0"/>
              </a:spcBef>
            </a:pPr>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54D7C2EC-F5E9-429B-BF8F-251B7936D37C}" type="slidenum">
              <a:rPr lang="en-US" sz="1200" b="0"/>
              <a:pPr algn="r" eaLnBrk="1" hangingPunct="1"/>
              <a:t>18</a:t>
            </a:fld>
            <a:endParaRPr lang="en-US" sz="1200" b="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FA12E1AD-DAC4-40C9-AEC4-B2E0EFDEDC07}" type="slidenum">
              <a:rPr lang="en-US" sz="1200" b="0"/>
              <a:pPr algn="r" eaLnBrk="1" hangingPunct="1"/>
              <a:t>19</a:t>
            </a:fld>
            <a:endParaRPr lang="en-US" sz="1200" b="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Demonstrate on how to navigate multiple levels at once</a:t>
            </a:r>
          </a:p>
          <a:p>
            <a:pPr eaLnBrk="1" hangingPunct="1">
              <a:spcBef>
                <a:spcPct val="0"/>
              </a:spcBef>
            </a:pPr>
            <a:r>
              <a:rPr lang="en-GB" smtClean="0"/>
              <a:t>$Projects/esbat91759/dm/export         cd ../../transfer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C7998A65-EC96-40C0-864F-CAD9F12A489E}" type="slidenum">
              <a:rPr lang="en-US" sz="1200" b="0"/>
              <a:pPr algn="r" eaLnBrk="1" hangingPunct="1"/>
              <a:t>20</a:t>
            </a:fld>
            <a:endParaRPr lang="en-US" sz="1200" b="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It is the responsibility of the DOL to fill this form - Show the Global New Project Request Form</a:t>
            </a:r>
          </a:p>
          <a:p>
            <a:pPr eaLnBrk="1" hangingPunct="1">
              <a:spcBef>
                <a:spcPct val="0"/>
              </a:spcBef>
            </a:pPr>
            <a:r>
              <a:rPr lang="en-GB" smtClean="0"/>
              <a:t>http://ptprodcontent:7087/publishedcontent/publish/dataoperations/usefullinks/links/global_new_project_request_form.html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DDBD6D3B-57AF-44C2-BAB7-F351DB0D3624}" type="slidenum">
              <a:rPr lang="en-US" sz="1200" b="0"/>
              <a:pPr algn="r" eaLnBrk="1" hangingPunct="1"/>
              <a:t>21</a:t>
            </a:fld>
            <a:endParaRPr lang="en-US" sz="1200" b="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L, ll is for the list of all files </a:t>
            </a:r>
          </a:p>
          <a:p>
            <a:pPr eaLnBrk="1" hangingPunct="1">
              <a:spcBef>
                <a:spcPct val="0"/>
              </a:spcBef>
            </a:pPr>
            <a:r>
              <a:rPr lang="en-GB" smtClean="0"/>
              <a:t>Al – list of all files including hidden files</a:t>
            </a:r>
          </a:p>
          <a:p>
            <a:pPr eaLnBrk="1" hangingPunct="1">
              <a:spcBef>
                <a:spcPct val="0"/>
              </a:spcBef>
            </a:pPr>
            <a:r>
              <a:rPr lang="en-GB" smtClean="0"/>
              <a:t>Trl – newest at the bottom</a:t>
            </a:r>
          </a:p>
          <a:p>
            <a:pPr eaLnBrk="1" hangingPunct="1">
              <a:spcBef>
                <a:spcPct val="0"/>
              </a:spcBef>
            </a:pPr>
            <a:r>
              <a:rPr lang="en-GB" smtClean="0"/>
              <a:t>Rl – recursive list of all the files within each directory</a:t>
            </a:r>
          </a:p>
          <a:p>
            <a:pPr eaLnBrk="1" hangingPunct="1">
              <a:spcBef>
                <a:spcPct val="0"/>
              </a:spcBef>
            </a:pPr>
            <a:r>
              <a:rPr lang="en-GB" smtClean="0"/>
              <a:t>Sl – displays the list of files with the number of bytes blocks listed on the left side</a:t>
            </a:r>
          </a:p>
          <a:p>
            <a:pPr eaLnBrk="1" hangingPunct="1">
              <a:spcBef>
                <a:spcPct val="0"/>
              </a:spcBef>
            </a:pPr>
            <a:r>
              <a:rPr lang="en-GB" smtClean="0"/>
              <a:t>The disk is divided into 512 byte blocks. Depending on the size of the file how many byte block are occupied by the files is given in the left hand column</a:t>
            </a:r>
          </a:p>
          <a:p>
            <a:pPr eaLnBrk="1" hangingPunct="1">
              <a:spcBef>
                <a:spcPct val="0"/>
              </a:spcBef>
            </a:pPr>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eaLnBrk="1" hangingPunct="1"/>
            <a:fld id="{30B36A2B-C820-4ED2-A336-79264F122131}" type="slidenum">
              <a:rPr lang="en-US" b="0" smtClean="0"/>
              <a:pPr eaLnBrk="1" hangingPunct="1"/>
              <a:t>2</a:t>
            </a:fld>
            <a:endParaRPr lang="en-US" b="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To enable the users clarity on the UNIX commands, all commands will be highlighted in red font to ensure they are easy to locate.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DBFF14DB-B522-4CA0-A58D-52DDBC87E87C}" type="slidenum">
              <a:rPr lang="en-US" sz="1200" b="0"/>
              <a:pPr algn="r" eaLnBrk="1" hangingPunct="1"/>
              <a:t>22</a:t>
            </a:fld>
            <a:endParaRPr lang="en-US" sz="1200" b="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[Add arrows to picture]</a:t>
            </a:r>
          </a:p>
          <a:p>
            <a:pPr eaLnBrk="1" hangingPunct="1">
              <a:spcBef>
                <a:spcPct val="0"/>
              </a:spcBef>
            </a:pPr>
            <a:r>
              <a:rPr lang="en-GB" smtClean="0"/>
              <a:t>Filesizes are in bytes</a:t>
            </a:r>
          </a:p>
          <a:p>
            <a:pPr eaLnBrk="1" hangingPunct="1">
              <a:spcBef>
                <a:spcPct val="0"/>
              </a:spcBef>
            </a:pPr>
            <a:r>
              <a:rPr lang="en-GB" smtClean="0"/>
              <a:t>In general the OTHER group should not be granted any access to files / folders</a:t>
            </a:r>
          </a:p>
          <a:p>
            <a:pPr eaLnBrk="1" hangingPunct="1">
              <a:spcBef>
                <a:spcPct val="0"/>
              </a:spcBef>
            </a:pPr>
            <a:r>
              <a:rPr lang="en-GB" smtClean="0"/>
              <a:t>Rw – read wirte permission</a:t>
            </a:r>
          </a:p>
          <a:p>
            <a:pPr eaLnBrk="1" hangingPunct="1">
              <a:spcBef>
                <a:spcPct val="0"/>
              </a:spcBef>
            </a:pPr>
            <a:r>
              <a:rPr lang="en-GB" smtClean="0"/>
              <a:t>Rwx – read write execute permission on the file </a:t>
            </a:r>
          </a:p>
          <a:p>
            <a:pPr eaLnBrk="1" hangingPunct="1">
              <a:spcBef>
                <a:spcPct val="0"/>
              </a:spcBef>
            </a:pPr>
            <a:r>
              <a:rPr lang="en-GB" smtClean="0"/>
              <a:t>9 – first 3 spaces for the user permission on the file --- (rwx) if x is missing then assume there is no execute permission on the file.</a:t>
            </a:r>
          </a:p>
          <a:p>
            <a:pPr eaLnBrk="1" hangingPunct="1">
              <a:spcBef>
                <a:spcPct val="0"/>
              </a:spcBef>
            </a:pPr>
            <a:r>
              <a:rPr lang="en-GB" smtClean="0"/>
              <a:t>Next 3 for the group permission e.g. dm </a:t>
            </a:r>
          </a:p>
          <a:p>
            <a:pPr eaLnBrk="1" hangingPunct="1">
              <a:spcBef>
                <a:spcPct val="0"/>
              </a:spcBef>
            </a:pPr>
            <a:r>
              <a:rPr lang="en-GB" smtClean="0"/>
              <a:t>Next 3 for others permission other groups or other users.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CB1736DE-792E-4397-A5E5-C72B4B2FC8E9}" type="slidenum">
              <a:rPr lang="en-US" sz="1200" b="0"/>
              <a:pPr algn="r" eaLnBrk="1" hangingPunct="1"/>
              <a:t>24</a:t>
            </a:fld>
            <a:endParaRPr lang="en-US" sz="1200" b="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You can change the ownership of a file only if you are the owner of the file.</a:t>
            </a:r>
          </a:p>
          <a:p>
            <a:pPr eaLnBrk="1" hangingPunct="1">
              <a:spcBef>
                <a:spcPct val="0"/>
              </a:spcBef>
            </a:pPr>
            <a:endParaRPr lang="en-GB" smtClean="0"/>
          </a:p>
          <a:p>
            <a:pPr eaLnBrk="1" hangingPunct="1">
              <a:spcBef>
                <a:spcPct val="0"/>
              </a:spcBef>
            </a:pPr>
            <a:r>
              <a:rPr lang="en-GB" smtClean="0"/>
              <a:t>e.g. home directory change a file conmed.sas7bdat from ushashs to danabol</a:t>
            </a:r>
          </a:p>
          <a:p>
            <a:pPr eaLnBrk="1" hangingPunct="1">
              <a:spcBef>
                <a:spcPct val="0"/>
              </a:spcBef>
            </a:pPr>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00A2EE02-5F03-43B8-8182-80C3C8330E44}" type="slidenum">
              <a:rPr lang="en-US" sz="1200" b="0"/>
              <a:pPr algn="r" eaLnBrk="1" hangingPunct="1"/>
              <a:t>25</a:t>
            </a:fld>
            <a:endParaRPr lang="en-US" sz="1200" b="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Chmod o-w [chmod 775]</a:t>
            </a:r>
          </a:p>
          <a:p>
            <a:pPr eaLnBrk="1" hangingPunct="1">
              <a:spcBef>
                <a:spcPct val="0"/>
              </a:spcBef>
            </a:pPr>
            <a:r>
              <a:rPr lang="en-GB" smtClean="0"/>
              <a:t>Chmod a+x [chmod 777]</a:t>
            </a:r>
          </a:p>
          <a:p>
            <a:pPr eaLnBrk="1" hangingPunct="1">
              <a:spcBef>
                <a:spcPct val="0"/>
              </a:spcBef>
            </a:pPr>
            <a:r>
              <a:rPr lang="en-GB" smtClean="0"/>
              <a:t>Chmod u+rw go=r [chmod 755]</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4A81807A-CC8D-4A1A-8133-E0FDD789AA5B}" type="slidenum">
              <a:rPr lang="en-US" sz="1200" b="0"/>
              <a:pPr algn="r" eaLnBrk="1" hangingPunct="1"/>
              <a:t>26</a:t>
            </a:fld>
            <a:endParaRPr lang="en-US" sz="1200" b="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Demonstrate</a:t>
            </a:r>
          </a:p>
          <a:p>
            <a:pPr eaLnBrk="1" hangingPunct="1">
              <a:spcBef>
                <a:spcPct val="0"/>
              </a:spcBef>
            </a:pPr>
            <a:r>
              <a:rPr lang="en-GB" smtClean="0"/>
              <a:t>Chmod 777 cm.sas7bdat</a:t>
            </a:r>
          </a:p>
          <a:p>
            <a:pPr eaLnBrk="1" hangingPunct="1">
              <a:spcBef>
                <a:spcPct val="0"/>
              </a:spcBef>
            </a:pPr>
            <a:r>
              <a:rPr lang="en-GB" smtClean="0"/>
              <a:t>Chgrp stats cm.sas7bdat</a:t>
            </a:r>
          </a:p>
          <a:p>
            <a:pPr eaLnBrk="1" hangingPunct="1">
              <a:spcBef>
                <a:spcPct val="0"/>
              </a:spcBef>
            </a:pPr>
            <a:r>
              <a:rPr lang="en-GB" smtClean="0"/>
              <a:t>Mkdir abc </a:t>
            </a:r>
          </a:p>
          <a:p>
            <a:pPr eaLnBrk="1" hangingPunct="1">
              <a:spcBef>
                <a:spcPct val="0"/>
              </a:spcBef>
            </a:pPr>
            <a:r>
              <a:rPr lang="en-GB" smtClean="0"/>
              <a:t>Touch a b c d e f </a:t>
            </a:r>
          </a:p>
          <a:p>
            <a:pPr eaLnBrk="1" hangingPunct="1">
              <a:spcBef>
                <a:spcPct val="0"/>
              </a:spcBef>
            </a:pPr>
            <a:r>
              <a:rPr lang="en-GB" smtClean="0"/>
              <a:t>Chgrp dm to stats</a:t>
            </a:r>
          </a:p>
          <a:p>
            <a:pPr eaLnBrk="1" hangingPunct="1">
              <a:spcBef>
                <a:spcPct val="0"/>
              </a:spcBef>
            </a:pPr>
            <a:r>
              <a:rPr lang="en-GB" smtClean="0"/>
              <a:t>Chgrp –R stats abc</a:t>
            </a:r>
          </a:p>
          <a:p>
            <a:pPr eaLnBrk="1" hangingPunct="1">
              <a:spcBef>
                <a:spcPct val="0"/>
              </a:spcBef>
            </a:pPr>
            <a:endParaRPr lang="en-GB" smtClean="0"/>
          </a:p>
          <a:p>
            <a:pPr eaLnBrk="1" hangingPunct="1">
              <a:spcBef>
                <a:spcPct val="0"/>
              </a:spcBef>
            </a:pPr>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2EF48C3E-9C3C-4D9E-A1FB-2DA078DA7637}" type="slidenum">
              <a:rPr lang="en-US" sz="1200" b="0"/>
              <a:pPr algn="r" eaLnBrk="1" hangingPunct="1"/>
              <a:t>27</a:t>
            </a:fld>
            <a:endParaRPr lang="en-US" sz="1200" b="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 “slash” means it searches from root directory </a:t>
            </a:r>
          </a:p>
          <a:p>
            <a:pPr eaLnBrk="1" hangingPunct="1">
              <a:spcBef>
                <a:spcPct val="0"/>
              </a:spcBef>
            </a:pPr>
            <a:r>
              <a:rPr lang="en-GB" smtClean="0"/>
              <a:t>(don’t use /)</a:t>
            </a:r>
          </a:p>
          <a:p>
            <a:pPr eaLnBrk="1" hangingPunct="1">
              <a:spcBef>
                <a:spcPct val="0"/>
              </a:spcBef>
            </a:pPr>
            <a:r>
              <a:rPr lang="en-GB" smtClean="0"/>
              <a:t>. “dot” means it searches from the current directory where you are located </a:t>
            </a:r>
          </a:p>
          <a:p>
            <a:pPr eaLnBrk="1" hangingPunct="1">
              <a:spcBef>
                <a:spcPct val="0"/>
              </a:spcBef>
            </a:pPr>
            <a:r>
              <a:rPr lang="en-GB" smtClean="0"/>
              <a:t>e.g. find . –name pgm.asv</a:t>
            </a:r>
          </a:p>
          <a:p>
            <a:pPr eaLnBrk="1" hangingPunct="1">
              <a:spcBef>
                <a:spcPct val="0"/>
              </a:spcBef>
            </a:pPr>
            <a:r>
              <a:rPr lang="en-GB" smtClean="0"/>
              <a:t>If you want in any specific directory ./directory name</a:t>
            </a:r>
          </a:p>
          <a:p>
            <a:pPr eaLnBrk="1" hangingPunct="1">
              <a:spcBef>
                <a:spcPct val="0"/>
              </a:spcBef>
            </a:pPr>
            <a:r>
              <a:rPr lang="en-GB" smtClean="0"/>
              <a:t>e.g. find ./test –name a</a:t>
            </a:r>
          </a:p>
          <a:p>
            <a:r>
              <a:rPr lang="en-US" b="1" smtClean="0">
                <a:solidFill>
                  <a:schemeClr val="folHlink"/>
                </a:solidFill>
              </a:rPr>
              <a:t>find . –name test.sas</a:t>
            </a:r>
          </a:p>
          <a:p>
            <a:r>
              <a:rPr lang="en-US" b="1" smtClean="0">
                <a:solidFill>
                  <a:schemeClr val="folHlink"/>
                </a:solidFill>
              </a:rPr>
              <a:t>find . –name “*oak*”</a:t>
            </a:r>
          </a:p>
          <a:p>
            <a:r>
              <a:rPr lang="en-US" b="1" smtClean="0">
                <a:solidFill>
                  <a:schemeClr val="folHlink"/>
                </a:solidFill>
              </a:rPr>
              <a:t>find /projects/{project name}/dm –name “*.sas”</a:t>
            </a:r>
            <a:endParaRPr lang="en-US" smtClean="0"/>
          </a:p>
          <a:p>
            <a:endParaRPr lang="en-US" b="1" smtClean="0">
              <a:solidFill>
                <a:schemeClr val="folHlink"/>
              </a:solidFill>
            </a:endParaRPr>
          </a:p>
          <a:p>
            <a:endParaRPr lang="en-US" b="1" smtClean="0">
              <a:solidFill>
                <a:schemeClr val="folHlink"/>
              </a:solidFill>
            </a:endParaRPr>
          </a:p>
          <a:p>
            <a:pPr eaLnBrk="1" hangingPunct="1">
              <a:spcBef>
                <a:spcPct val="0"/>
              </a:spcBef>
            </a:pPr>
            <a:endParaRPr lang="en-GB"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F5099AF6-8504-4CBA-AF8E-161C6FB8BDC9}" type="slidenum">
              <a:rPr lang="en-US" sz="1200" b="0"/>
              <a:pPr algn="r" eaLnBrk="1" hangingPunct="1"/>
              <a:t>28</a:t>
            </a:fld>
            <a:endParaRPr lang="en-US" sz="1200" b="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Example</a:t>
            </a:r>
          </a:p>
          <a:p>
            <a:pPr eaLnBrk="1" hangingPunct="1">
              <a:spcBef>
                <a:spcPct val="0"/>
              </a:spcBef>
            </a:pPr>
            <a:r>
              <a:rPr lang="en-GB" b="1" smtClean="0">
                <a:solidFill>
                  <a:schemeClr val="folHlink"/>
                </a:solidFill>
              </a:rPr>
              <a:t>Note: Make sure before copying any file the file with a same name does not exist otherwise it gets replaced and the contents of the old file will be lost.</a:t>
            </a:r>
          </a:p>
          <a:p>
            <a:pPr eaLnBrk="1" hangingPunct="1">
              <a:spcBef>
                <a:spcPct val="0"/>
              </a:spcBef>
            </a:pPr>
            <a:r>
              <a:rPr lang="en-GB" b="1" smtClean="0">
                <a:solidFill>
                  <a:schemeClr val="folHlink"/>
                </a:solidFill>
              </a:rPr>
              <a:t>e.g. cp abc.log xyz.log (xyz.log already exists)</a:t>
            </a:r>
          </a:p>
          <a:p>
            <a:pPr eaLnBrk="1" hangingPunct="1">
              <a:spcBef>
                <a:spcPct val="0"/>
              </a:spcBef>
            </a:pPr>
            <a:r>
              <a:rPr lang="en-GB" b="1" smtClean="0">
                <a:solidFill>
                  <a:schemeClr val="folHlink"/>
                </a:solidFill>
              </a:rPr>
              <a:t>$ cat abc.log </a:t>
            </a:r>
          </a:p>
          <a:p>
            <a:pPr eaLnBrk="1" hangingPunct="1">
              <a:spcBef>
                <a:spcPct val="0"/>
              </a:spcBef>
            </a:pPr>
            <a:r>
              <a:rPr lang="en-GB" b="1" smtClean="0">
                <a:solidFill>
                  <a:schemeClr val="folHlink"/>
                </a:solidFill>
              </a:rPr>
              <a:t>$ cat xyz.log</a:t>
            </a:r>
          </a:p>
          <a:p>
            <a:pPr eaLnBrk="1" hangingPunct="1">
              <a:spcBef>
                <a:spcPct val="0"/>
              </a:spcBef>
            </a:pPr>
            <a:r>
              <a:rPr lang="en-GB" b="1" smtClean="0">
                <a:solidFill>
                  <a:schemeClr val="folHlink"/>
                </a:solidFill>
              </a:rPr>
              <a:t>Show the changes in file xyz.log the text Unix training will be replaced by Hello PAREXEL.</a:t>
            </a:r>
          </a:p>
          <a:p>
            <a:pPr eaLnBrk="1" hangingPunct="1">
              <a:spcBef>
                <a:spcPct val="0"/>
              </a:spcBef>
            </a:pPr>
            <a:endParaRPr lang="en-GB" b="1" smtClean="0">
              <a:solidFill>
                <a:schemeClr val="folHlink"/>
              </a:solidFill>
            </a:endParaRPr>
          </a:p>
          <a:p>
            <a:pPr eaLnBrk="1" hangingPunct="1">
              <a:spcBef>
                <a:spcPct val="0"/>
              </a:spcBef>
            </a:pPr>
            <a:r>
              <a:rPr lang="en-GB" b="1" smtClean="0">
                <a:solidFill>
                  <a:schemeClr val="folHlink"/>
                </a:solidFill>
              </a:rPr>
              <a:t>Copy file A from test directory to test1 directory</a:t>
            </a:r>
          </a:p>
          <a:p>
            <a:pPr eaLnBrk="1" hangingPunct="1">
              <a:spcBef>
                <a:spcPct val="0"/>
              </a:spcBef>
            </a:pPr>
            <a:r>
              <a:rPr lang="en-GB" b="1" smtClean="0">
                <a:solidFill>
                  <a:schemeClr val="folHlink"/>
                </a:solidFill>
              </a:rPr>
              <a:t>$ cp ./test/a ./test1</a:t>
            </a:r>
          </a:p>
          <a:p>
            <a:pPr eaLnBrk="1" hangingPunct="1">
              <a:spcBef>
                <a:spcPct val="0"/>
              </a:spcBef>
            </a:pPr>
            <a:r>
              <a:rPr lang="en-GB" b="1" smtClean="0">
                <a:solidFill>
                  <a:schemeClr val="folHlink"/>
                </a:solidFill>
              </a:rPr>
              <a:t>Another way</a:t>
            </a:r>
          </a:p>
          <a:p>
            <a:pPr eaLnBrk="1" hangingPunct="1">
              <a:spcBef>
                <a:spcPct val="0"/>
              </a:spcBef>
            </a:pPr>
            <a:r>
              <a:rPr lang="en-GB" b="1" smtClean="0">
                <a:solidFill>
                  <a:schemeClr val="folHlink"/>
                </a:solidFill>
              </a:rPr>
              <a:t>Log into the directory test </a:t>
            </a:r>
          </a:p>
          <a:p>
            <a:pPr eaLnBrk="1" hangingPunct="1">
              <a:spcBef>
                <a:spcPct val="0"/>
              </a:spcBef>
            </a:pPr>
            <a:r>
              <a:rPr lang="en-GB" b="1" smtClean="0">
                <a:solidFill>
                  <a:schemeClr val="folHlink"/>
                </a:solidFill>
              </a:rPr>
              <a:t>$ cp a ../test1</a:t>
            </a:r>
          </a:p>
          <a:p>
            <a:pPr eaLnBrk="1" hangingPunct="1">
              <a:spcBef>
                <a:spcPct val="0"/>
              </a:spcBef>
            </a:pPr>
            <a:endParaRPr lang="en-GB" b="1" smtClean="0">
              <a:solidFill>
                <a:schemeClr val="folHlink"/>
              </a:solidFill>
            </a:endParaRPr>
          </a:p>
          <a:p>
            <a:pPr eaLnBrk="1" hangingPunct="1">
              <a:spcBef>
                <a:spcPct val="0"/>
              </a:spcBef>
            </a:pPr>
            <a:r>
              <a:rPr lang="en-GB" b="1" smtClean="0">
                <a:solidFill>
                  <a:schemeClr val="folHlink"/>
                </a:solidFill>
              </a:rPr>
              <a:t>Move</a:t>
            </a:r>
          </a:p>
          <a:p>
            <a:pPr eaLnBrk="1" hangingPunct="1">
              <a:spcBef>
                <a:spcPct val="0"/>
              </a:spcBef>
            </a:pPr>
            <a:r>
              <a:rPr lang="en-GB" b="1" smtClean="0">
                <a:solidFill>
                  <a:schemeClr val="folHlink"/>
                </a:solidFill>
              </a:rPr>
              <a:t>When in test directory </a:t>
            </a:r>
          </a:p>
          <a:p>
            <a:pPr eaLnBrk="1" hangingPunct="1">
              <a:spcBef>
                <a:spcPct val="0"/>
              </a:spcBef>
            </a:pPr>
            <a:r>
              <a:rPr lang="en-GB" b="1" smtClean="0">
                <a:solidFill>
                  <a:schemeClr val="folHlink"/>
                </a:solidFill>
              </a:rPr>
              <a:t>$ mv a ../test1 will move file a from dir test to dir test1</a:t>
            </a:r>
          </a:p>
          <a:p>
            <a:pPr eaLnBrk="1" hangingPunct="1">
              <a:spcBef>
                <a:spcPct val="0"/>
              </a:spcBef>
            </a:pPr>
            <a:r>
              <a:rPr lang="en-GB" b="1" smtClean="0">
                <a:solidFill>
                  <a:schemeClr val="folHlink"/>
                </a:solidFill>
              </a:rPr>
              <a:t>$ mv * ../test1 will move all the files from test to test1</a:t>
            </a:r>
          </a:p>
          <a:p>
            <a:pPr eaLnBrk="1" hangingPunct="1">
              <a:spcBef>
                <a:spcPct val="0"/>
              </a:spcBef>
            </a:pPr>
            <a:r>
              <a:rPr lang="en-GB" b="1" smtClean="0">
                <a:solidFill>
                  <a:schemeClr val="folHlink"/>
                </a:solidFill>
              </a:rPr>
              <a:t>$ mv a b c d e f abc.log xyz.log test.zip ../test will move all these files from test1 to test</a:t>
            </a:r>
          </a:p>
          <a:p>
            <a:pPr eaLnBrk="1" hangingPunct="1">
              <a:spcBef>
                <a:spcPct val="0"/>
              </a:spcBef>
            </a:pPr>
            <a:endParaRPr lang="en-GB" b="1" smtClean="0">
              <a:solidFill>
                <a:schemeClr val="folHlink"/>
              </a:solidFill>
            </a:endParaRPr>
          </a:p>
          <a:p>
            <a:pPr eaLnBrk="1" hangingPunct="1">
              <a:spcBef>
                <a:spcPct val="0"/>
              </a:spcBef>
            </a:pPr>
            <a:r>
              <a:rPr lang="en-GB" b="1" smtClean="0">
                <a:solidFill>
                  <a:schemeClr val="folHlink"/>
                </a:solidFill>
              </a:rPr>
              <a:t>For moving directories</a:t>
            </a:r>
          </a:p>
          <a:p>
            <a:pPr eaLnBrk="1" hangingPunct="1">
              <a:spcBef>
                <a:spcPct val="0"/>
              </a:spcBef>
            </a:pPr>
            <a:r>
              <a:rPr lang="en-GB" b="1" smtClean="0">
                <a:solidFill>
                  <a:schemeClr val="folHlink"/>
                </a:solidFill>
              </a:rPr>
              <a:t>$ mv test ../test1 will move the directory test into test1</a:t>
            </a:r>
          </a:p>
          <a:p>
            <a:pPr eaLnBrk="1" hangingPunct="1">
              <a:spcBef>
                <a:spcPct val="0"/>
              </a:spcBef>
            </a:pPr>
            <a:r>
              <a:rPr lang="en-GB" b="1" smtClean="0">
                <a:solidFill>
                  <a:schemeClr val="folHlink"/>
                </a:solidFill>
              </a:rPr>
              <a:t>$ cd test1</a:t>
            </a:r>
          </a:p>
          <a:p>
            <a:pPr eaLnBrk="1" hangingPunct="1">
              <a:spcBef>
                <a:spcPct val="0"/>
              </a:spcBef>
            </a:pPr>
            <a:r>
              <a:rPr lang="en-GB" b="1" smtClean="0">
                <a:solidFill>
                  <a:schemeClr val="folHlink"/>
                </a:solidFill>
              </a:rPr>
              <a:t>$ mv test ../ will move back the directory to the required area</a:t>
            </a:r>
          </a:p>
          <a:p>
            <a:pPr eaLnBrk="1" hangingPunct="1">
              <a:spcBef>
                <a:spcPct val="0"/>
              </a:spcBef>
            </a:pPr>
            <a:endParaRPr lang="en-GB" b="1" smtClean="0">
              <a:solidFill>
                <a:schemeClr val="folHlink"/>
              </a:solidFill>
            </a:endParaRPr>
          </a:p>
          <a:p>
            <a:pPr eaLnBrk="1" hangingPunct="1">
              <a:spcBef>
                <a:spcPct val="0"/>
              </a:spcBef>
            </a:pPr>
            <a:endParaRPr lang="en-GB" b="1" smtClean="0">
              <a:solidFill>
                <a:schemeClr val="folHlink"/>
              </a:solidFill>
            </a:endParaRPr>
          </a:p>
          <a:p>
            <a:pPr eaLnBrk="1" hangingPunct="1">
              <a:spcBef>
                <a:spcPct val="0"/>
              </a:spcBef>
            </a:pPr>
            <a:endParaRPr lang="en-GB" b="1" smtClean="0">
              <a:solidFill>
                <a:schemeClr val="folHlin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835461C5-8229-43E8-B6BD-E657D86E4543}" type="slidenum">
              <a:rPr lang="en-US" sz="1200" b="0"/>
              <a:pPr algn="r" eaLnBrk="1" hangingPunct="1"/>
              <a:t>29</a:t>
            </a:fld>
            <a:endParaRPr lang="en-US" sz="1200" b="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add slide notes about being careful with recursive deletion</a:t>
            </a:r>
          </a:p>
          <a:p>
            <a:pPr eaLnBrk="1" hangingPunct="1">
              <a:spcBef>
                <a:spcPct val="0"/>
              </a:spcBef>
            </a:pPr>
            <a:r>
              <a:rPr lang="en-GB" smtClean="0"/>
              <a:t>Use rm to just delete file</a:t>
            </a:r>
          </a:p>
          <a:p>
            <a:pPr eaLnBrk="1" hangingPunct="1">
              <a:spcBef>
                <a:spcPct val="0"/>
              </a:spcBef>
            </a:pPr>
            <a:r>
              <a:rPr lang="en-GB" smtClean="0"/>
              <a:t>Use rmdir to delete directory </a:t>
            </a:r>
          </a:p>
          <a:p>
            <a:pPr eaLnBrk="1" hangingPunct="1">
              <a:spcBef>
                <a:spcPct val="0"/>
              </a:spcBef>
            </a:pPr>
            <a:r>
              <a:rPr lang="en-GB" smtClean="0"/>
              <a:t>Rm –r will delete the files within the directory</a:t>
            </a:r>
          </a:p>
          <a:p>
            <a:pPr eaLnBrk="1" hangingPunct="1">
              <a:spcBef>
                <a:spcPct val="0"/>
              </a:spcBef>
            </a:pPr>
            <a:r>
              <a:rPr lang="en-GB" smtClean="0"/>
              <a:t> go to training directory</a:t>
            </a:r>
          </a:p>
          <a:p>
            <a:pPr eaLnBrk="1" hangingPunct="1">
              <a:spcBef>
                <a:spcPct val="0"/>
              </a:spcBef>
            </a:pPr>
            <a:r>
              <a:rPr lang="en-GB" smtClean="0"/>
              <a:t>$ rmdir –r –i tran01</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BFF70DC3-985B-44A7-86FE-2460B08495C1}" type="slidenum">
              <a:rPr lang="en-US" sz="1200" b="0"/>
              <a:pPr algn="r" eaLnBrk="1" hangingPunct="1"/>
              <a:t>30</a:t>
            </a:fld>
            <a:endParaRPr lang="en-US" sz="1200" b="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 grep Hello abc.log will return Hello PAREXEL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F9115270-FBEB-4C13-872B-6C28E93A9190}" type="slidenum">
              <a:rPr lang="en-US" sz="1200" b="0"/>
              <a:pPr algn="r" eaLnBrk="1" hangingPunct="1"/>
              <a:t>31</a:t>
            </a:fld>
            <a:endParaRPr lang="en-US" sz="1200" b="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en-US" b="1" smtClean="0">
                <a:solidFill>
                  <a:schemeClr val="folHlink"/>
                </a:solidFill>
              </a:rPr>
              <a:t>[Add more command – scroll through a file line by line / screen by screen and can search ]</a:t>
            </a:r>
          </a:p>
          <a:p>
            <a:endParaRPr lang="en-US" b="1" smtClean="0">
              <a:solidFill>
                <a:schemeClr val="folHlink"/>
              </a:solidFill>
            </a:endParaRPr>
          </a:p>
          <a:p>
            <a:r>
              <a:rPr lang="en-US" b="1" smtClean="0">
                <a:solidFill>
                  <a:schemeClr val="folHlink"/>
                </a:solidFill>
              </a:rPr>
              <a:t>In test a file example.log is created use it</a:t>
            </a:r>
          </a:p>
          <a:p>
            <a:r>
              <a:rPr lang="en-US" b="1" smtClean="0">
                <a:solidFill>
                  <a:schemeClr val="folHlink"/>
                </a:solidFill>
              </a:rPr>
              <a:t>$ head –n 10 example.log will return the first 10 lines of the file</a:t>
            </a:r>
          </a:p>
          <a:p>
            <a:r>
              <a:rPr lang="en-US" b="1" smtClean="0">
                <a:solidFill>
                  <a:schemeClr val="folHlink"/>
                </a:solidFill>
              </a:rPr>
              <a:t>$ tail –n 10 example.log will return the last 10 lines of the file.</a:t>
            </a:r>
          </a:p>
          <a:p>
            <a:endParaRPr lang="en-US" b="1" smtClean="0">
              <a:solidFill>
                <a:schemeClr val="folHlink"/>
              </a:solidFill>
            </a:endParaRPr>
          </a:p>
          <a:p>
            <a:r>
              <a:rPr lang="en-US" b="1" smtClean="0">
                <a:solidFill>
                  <a:schemeClr val="folHlink"/>
                </a:solidFill>
              </a:rPr>
              <a:t>e.g. esbat91759 export.sas </a:t>
            </a:r>
          </a:p>
          <a:p>
            <a:r>
              <a:rPr lang="en-US" b="1" smtClean="0">
                <a:solidFill>
                  <a:schemeClr val="folHlink"/>
                </a:solidFill>
              </a:rPr>
              <a:t> $ head –n 10 export.sas</a:t>
            </a:r>
          </a:p>
          <a:p>
            <a:r>
              <a:rPr lang="en-US" b="1" smtClean="0">
                <a:solidFill>
                  <a:schemeClr val="folHlink"/>
                </a:solidFill>
              </a:rPr>
              <a:t> $ tail –n 10 export.log</a:t>
            </a:r>
          </a:p>
          <a:p>
            <a:endParaRPr lang="en-US" b="1" smtClean="0">
              <a:solidFill>
                <a:schemeClr val="folHlink"/>
              </a:solidFill>
            </a:endParaRPr>
          </a:p>
          <a:p>
            <a:r>
              <a:rPr lang="en-US" b="1" smtClean="0">
                <a:solidFill>
                  <a:schemeClr val="folHlink"/>
                </a:solidFill>
              </a:rPr>
              <a:t>Example for tail –f </a:t>
            </a:r>
          </a:p>
          <a:p>
            <a:r>
              <a:rPr lang="en-US" b="1" smtClean="0">
                <a:solidFill>
                  <a:schemeClr val="folHlink"/>
                </a:solidFill>
              </a:rPr>
              <a:t>Esbat91759 run export_v1.sas </a:t>
            </a:r>
          </a:p>
          <a:p>
            <a:r>
              <a:rPr lang="en-US" b="1" smtClean="0">
                <a:solidFill>
                  <a:schemeClr val="folHlink"/>
                </a:solidFill>
              </a:rPr>
              <a:t>$ sas export_v1.sas &amp; </a:t>
            </a:r>
          </a:p>
          <a:p>
            <a:r>
              <a:rPr lang="en-US" b="1" smtClean="0">
                <a:solidFill>
                  <a:schemeClr val="folHlink"/>
                </a:solidFill>
              </a:rPr>
              <a:t>$ tail –f export_v1.log – will show the lines written to the log file as the program is getting executed</a:t>
            </a:r>
          </a:p>
          <a:p>
            <a:r>
              <a:rPr lang="en-US" b="1" smtClean="0">
                <a:solidFill>
                  <a:schemeClr val="folHlink"/>
                </a:solidFill>
              </a:rPr>
              <a:t>$ ls –trl | tail –n 10 – will list the last 10 files created in the export directory</a:t>
            </a:r>
          </a:p>
          <a:p>
            <a:endParaRPr lang="en-US" b="1" smtClean="0">
              <a:solidFill>
                <a:schemeClr val="folHlink"/>
              </a:solidFill>
            </a:endParaRPr>
          </a:p>
          <a:p>
            <a:endParaRPr lang="en-US" b="1" smtClean="0">
              <a:solidFill>
                <a:schemeClr val="folHlink"/>
              </a:solidFill>
            </a:endParaRPr>
          </a:p>
          <a:p>
            <a:pPr eaLnBrk="1" hangingPunct="1">
              <a:spcBef>
                <a:spcPct val="0"/>
              </a:spcBef>
            </a:pPr>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8DC03660-3F54-4B0F-B945-ED5278ACB49E}" type="slidenum">
              <a:rPr lang="en-US" sz="1200" b="0"/>
              <a:pPr algn="r" eaLnBrk="1" hangingPunct="1"/>
              <a:t>32</a:t>
            </a:fld>
            <a:endParaRPr lang="en-US" sz="1200" b="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solidFill>
            <a:srgbClr val="FFFFFF"/>
          </a:solidFill>
          <a:ln>
            <a:solidFill>
              <a:srgbClr val="000000"/>
            </a:solidFill>
            <a:miter lim="800000"/>
            <a:headEnd/>
            <a:tailEnd/>
          </a:ln>
        </p:spPr>
        <p:txBody>
          <a:bodyPr/>
          <a:lstStyle/>
          <a:p>
            <a:r>
              <a:rPr lang="en-US" smtClean="0">
                <a:solidFill>
                  <a:schemeClr val="folHlink"/>
                </a:solidFill>
              </a:rPr>
              <a:t>Demo: Opening file, demo some menus, commands, such as find/ find and replace</a:t>
            </a:r>
          </a:p>
          <a:p>
            <a:pPr eaLnBrk="1" hangingPunct="1">
              <a:spcBef>
                <a:spcPct val="0"/>
              </a:spcBef>
            </a:pPr>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B03FDCD6-D7F5-4E5F-A2B9-7A0195449DA7}" type="slidenum">
              <a:rPr lang="en-US" sz="1200" b="0"/>
              <a:pPr algn="r" eaLnBrk="1" hangingPunct="1"/>
              <a:t>4</a:t>
            </a:fld>
            <a:endParaRPr lang="en-US" sz="1200" b="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E8DEB082-24FD-415D-980F-064BEF82186A}" type="slidenum">
              <a:rPr lang="en-US" sz="1200" b="0"/>
              <a:pPr algn="r" eaLnBrk="1" hangingPunct="1"/>
              <a:t>33</a:t>
            </a:fld>
            <a:endParaRPr lang="en-US" sz="1200" b="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endParaRPr lang="en-GB"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E3C9F73E-7817-44AA-9C5A-ED7DA09B0494}" type="slidenum">
              <a:rPr lang="en-US" sz="1200" b="0"/>
              <a:pPr algn="r" eaLnBrk="1" hangingPunct="1"/>
              <a:t>34</a:t>
            </a:fld>
            <a:endParaRPr lang="en-US" sz="1200" b="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Demostrate </a:t>
            </a:r>
          </a:p>
          <a:p>
            <a:pPr eaLnBrk="1" hangingPunct="1">
              <a:spcBef>
                <a:spcPct val="0"/>
              </a:spcBef>
            </a:pPr>
            <a:r>
              <a:rPr lang="en-GB" smtClean="0"/>
              <a:t>In test dir</a:t>
            </a:r>
          </a:p>
          <a:p>
            <a:pPr eaLnBrk="1" hangingPunct="1">
              <a:spcBef>
                <a:spcPct val="0"/>
              </a:spcBef>
            </a:pPr>
            <a:r>
              <a:rPr lang="en-GB" smtClean="0"/>
              <a:t>$ dos2ux Book1.csv &gt; BookUNIX.csv</a:t>
            </a:r>
          </a:p>
          <a:p>
            <a:pPr eaLnBrk="1" hangingPunct="1">
              <a:spcBef>
                <a:spcPct val="0"/>
              </a:spcBef>
            </a:pPr>
            <a:endParaRPr lang="en-GB" smtClean="0"/>
          </a:p>
          <a:p>
            <a:pPr eaLnBrk="1" hangingPunct="1">
              <a:spcBef>
                <a:spcPct val="0"/>
              </a:spcBef>
            </a:pPr>
            <a:endParaRPr lang="en-GB"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9F2317A1-8E3B-4ABF-B865-4D8AD0F505A7}" type="slidenum">
              <a:rPr lang="en-US" sz="1200" b="0"/>
              <a:pPr algn="r" eaLnBrk="1" hangingPunct="1"/>
              <a:t>35</a:t>
            </a:fld>
            <a:endParaRPr lang="en-US" sz="1200" b="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Demostrate how to use winSCP show the user about how to copy files.</a:t>
            </a:r>
          </a:p>
          <a:p>
            <a:pPr eaLnBrk="1" hangingPunct="1">
              <a:spcBef>
                <a:spcPct val="0"/>
              </a:spcBef>
            </a:pPr>
            <a:endParaRPr lang="en-GB"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E4066D14-BEF5-4B9D-8A09-E022A0093AA2}" type="slidenum">
              <a:rPr lang="en-US" sz="1200" b="0"/>
              <a:pPr algn="r" eaLnBrk="1" hangingPunct="1"/>
              <a:t>36</a:t>
            </a:fld>
            <a:endParaRPr lang="en-US" sz="1200" b="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Demonstrate</a:t>
            </a:r>
          </a:p>
          <a:p>
            <a:pPr eaLnBrk="1" hangingPunct="1">
              <a:spcBef>
                <a:spcPct val="0"/>
              </a:spcBef>
            </a:pPr>
            <a:r>
              <a:rPr lang="en-GB" smtClean="0"/>
              <a:t>Create a file areallylongfilename.txt</a:t>
            </a:r>
          </a:p>
          <a:p>
            <a:pPr eaLnBrk="1" hangingPunct="1">
              <a:spcBef>
                <a:spcPct val="0"/>
              </a:spcBef>
            </a:pPr>
            <a:endParaRPr lang="en-GB" smtClean="0"/>
          </a:p>
          <a:p>
            <a:pPr eaLnBrk="1" hangingPunct="1">
              <a:spcBef>
                <a:spcPct val="0"/>
              </a:spcBef>
            </a:pPr>
            <a:r>
              <a:rPr lang="en-GB" smtClean="0"/>
              <a:t>For autocomplete go into test1 dir</a:t>
            </a:r>
          </a:p>
          <a:p>
            <a:pPr eaLnBrk="1" hangingPunct="1">
              <a:spcBef>
                <a:spcPct val="0"/>
              </a:spcBef>
            </a:pPr>
            <a:r>
              <a:rPr lang="en-GB" smtClean="0"/>
              <a:t>$ xedit te – press enter it will give only test and not the complete name of the file. So the auotcomplete option will only auotcomplete as much as possible for uniqueness of the file names.</a:t>
            </a:r>
          </a:p>
          <a:p>
            <a:pPr eaLnBrk="1" hangingPunct="1">
              <a:spcBef>
                <a:spcPct val="0"/>
              </a:spcBef>
            </a:pPr>
            <a:endParaRPr lang="en-GB"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9FA25518-9522-4CAA-BDF4-C6FC3BA0EF1C}" type="slidenum">
              <a:rPr lang="en-US" sz="1200" b="0"/>
              <a:pPr algn="r" eaLnBrk="1" hangingPunct="1"/>
              <a:t>37</a:t>
            </a:fld>
            <a:endParaRPr lang="en-US" sz="1200" b="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Demo copying and pasting between Unix and Windows using the Exceed toolbar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FAAFCA09-2ECE-4E19-9D25-74D1F4DA8F1C}" type="slidenum">
              <a:rPr lang="en-US" sz="1200" b="0"/>
              <a:pPr algn="r" eaLnBrk="1" hangingPunct="1"/>
              <a:t>39</a:t>
            </a:fld>
            <a:endParaRPr lang="en-US" sz="1200" b="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endParaRPr lang="en-GB"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BADEB91C-978A-4A84-BA01-C7410BC144E4}" type="slidenum">
              <a:rPr lang="en-US" sz="1200" b="0"/>
              <a:pPr algn="r" eaLnBrk="1" hangingPunct="1"/>
              <a:t>40</a:t>
            </a:fld>
            <a:endParaRPr lang="en-US" sz="1200" b="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endParaRPr lang="en-GB"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B16277C9-1541-4651-89A4-B8340633EED4}" type="slidenum">
              <a:rPr lang="en-US" sz="1200" b="0"/>
              <a:pPr algn="r" eaLnBrk="1" hangingPunct="1"/>
              <a:t>41</a:t>
            </a:fld>
            <a:endParaRPr lang="en-US" sz="1200" b="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17274 is an example process ID</a:t>
            </a:r>
          </a:p>
          <a:p>
            <a:pPr eaLnBrk="1" hangingPunct="1">
              <a:spcBef>
                <a:spcPct val="0"/>
              </a:spcBef>
            </a:pPr>
            <a:r>
              <a:rPr lang="en-GB" smtClean="0"/>
              <a:t>For getting the process ID for a process/program which is currently being run</a:t>
            </a:r>
          </a:p>
          <a:p>
            <a:pPr eaLnBrk="1" hangingPunct="1">
              <a:spcBef>
                <a:spcPct val="0"/>
              </a:spcBef>
            </a:pPr>
            <a:r>
              <a:rPr lang="en-GB" smtClean="0"/>
              <a:t>$ ps –ef | grep sas export_v1.sas</a:t>
            </a:r>
          </a:p>
          <a:p>
            <a:pPr eaLnBrk="1" hangingPunct="1">
              <a:spcBef>
                <a:spcPct val="0"/>
              </a:spcBef>
            </a:pPr>
            <a:r>
              <a:rPr lang="en-GB" smtClean="0"/>
              <a:t>Or</a:t>
            </a:r>
          </a:p>
          <a:p>
            <a:pPr eaLnBrk="1" hangingPunct="1">
              <a:spcBef>
                <a:spcPct val="0"/>
              </a:spcBef>
            </a:pPr>
            <a:r>
              <a:rPr lang="en-GB" smtClean="0"/>
              <a:t>$ ps –ef | grep export – We get a process ID for this task </a:t>
            </a:r>
          </a:p>
          <a:p>
            <a:pPr eaLnBrk="1" hangingPunct="1">
              <a:spcBef>
                <a:spcPct val="0"/>
              </a:spcBef>
            </a:pPr>
            <a:r>
              <a:rPr lang="en-GB" smtClean="0"/>
              <a:t>Using which we can kill the process</a:t>
            </a:r>
          </a:p>
          <a:p>
            <a:pPr eaLnBrk="1" hangingPunct="1">
              <a:spcBef>
                <a:spcPct val="0"/>
              </a:spcBef>
            </a:pPr>
            <a:r>
              <a:rPr lang="en-GB" smtClean="0"/>
              <a:t>Kill -9 &lt;process ID&gt; will force the process to be killed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6F3F3793-C380-4FC2-A89C-0549EBC74CAD}" type="slidenum">
              <a:rPr lang="en-US" sz="1200" b="0"/>
              <a:pPr algn="r" eaLnBrk="1" hangingPunct="1"/>
              <a:t>42</a:t>
            </a:fld>
            <a:endParaRPr lang="en-US" sz="1200" b="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Clear the unix window before you demostrate.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3FEBF053-6D33-4FD8-B370-53CF0EF94B30}" type="slidenum">
              <a:rPr lang="en-US" sz="1200" b="0"/>
              <a:pPr algn="r" eaLnBrk="1" hangingPunct="1"/>
              <a:t>43</a:t>
            </a:fld>
            <a:endParaRPr lang="en-US" sz="1200" b="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Demostrate </a:t>
            </a:r>
          </a:p>
          <a:p>
            <a:pPr eaLnBrk="1" hangingPunct="1">
              <a:spcBef>
                <a:spcPct val="0"/>
              </a:spcBef>
            </a:pPr>
            <a:r>
              <a:rPr lang="en-GB" smtClean="0"/>
              <a:t>Create a zip file for the file a in test directory</a:t>
            </a:r>
          </a:p>
          <a:p>
            <a:pPr eaLnBrk="1" hangingPunct="1">
              <a:spcBef>
                <a:spcPct val="0"/>
              </a:spcBef>
            </a:pPr>
            <a:r>
              <a:rPr lang="en-GB" smtClean="0"/>
              <a:t>$ zip a b c</a:t>
            </a:r>
          </a:p>
          <a:p>
            <a:pPr eaLnBrk="1" hangingPunct="1">
              <a:spcBef>
                <a:spcPct val="0"/>
              </a:spcBef>
            </a:pPr>
            <a:r>
              <a:rPr lang="en-GB" smtClean="0"/>
              <a:t>Create a zip file for the sas files in the home dir</a:t>
            </a:r>
          </a:p>
          <a:p>
            <a:pPr eaLnBrk="1" hangingPunct="1">
              <a:spcBef>
                <a:spcPct val="0"/>
              </a:spcBef>
            </a:pPr>
            <a:endParaRPr lang="en-GB" smtClean="0"/>
          </a:p>
          <a:p>
            <a:pPr eaLnBrk="1" hangingPunct="1">
              <a:spcBef>
                <a:spcPct val="0"/>
              </a:spcBef>
            </a:pPr>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22F95B73-8B3C-4184-8CC6-4B7CC89B5C54}" type="slidenum">
              <a:rPr lang="en-US" sz="1200" b="0"/>
              <a:pPr algn="r" eaLnBrk="1" hangingPunct="1"/>
              <a:t>5</a:t>
            </a:fld>
            <a:endParaRPr lang="en-US" sz="1200" b="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Demo: navigate to CAPS via PXL Connect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47CCA650-968C-41A5-BFDB-4295B4E11820}" type="slidenum">
              <a:rPr lang="en-US" sz="1200" b="0"/>
              <a:pPr algn="r" eaLnBrk="1" hangingPunct="1"/>
              <a:t>44</a:t>
            </a:fld>
            <a:endParaRPr lang="en-US" sz="1200" b="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Exit</a:t>
            </a:r>
          </a:p>
          <a:p>
            <a:pPr eaLnBrk="1" hangingPunct="1">
              <a:spcBef>
                <a:spcPct val="0"/>
              </a:spcBef>
            </a:pPr>
            <a:r>
              <a:rPr lang="en-GB" smtClean="0"/>
              <a:t>Ctrl+D – save your work before using this command </a:t>
            </a:r>
          </a:p>
          <a:p>
            <a:pPr eaLnBrk="1" hangingPunct="1">
              <a:spcBef>
                <a:spcPct val="0"/>
              </a:spcBef>
            </a:pPr>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7CA7E3A9-929F-4A29-8022-9E2065A76E82}" type="slidenum">
              <a:rPr lang="en-US" sz="1200" b="0"/>
              <a:pPr algn="r" eaLnBrk="1" hangingPunct="1"/>
              <a:t>6</a:t>
            </a:fld>
            <a:endParaRPr lang="en-US" sz="1200" b="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IT Home page</a:t>
            </a:r>
          </a:p>
          <a:p>
            <a:pPr eaLnBrk="1" hangingPunct="1">
              <a:spcBef>
                <a:spcPct val="0"/>
              </a:spcBef>
            </a:pPr>
            <a:r>
              <a:rPr lang="en-GB" smtClean="0"/>
              <a:t>IT forms</a:t>
            </a:r>
          </a:p>
          <a:p>
            <a:pPr eaLnBrk="1" hangingPunct="1">
              <a:spcBef>
                <a:spcPct val="0"/>
              </a:spcBef>
            </a:pPr>
            <a:r>
              <a:rPr lang="en-GB" smtClean="0"/>
              <a:t>Path of this document</a:t>
            </a:r>
          </a:p>
          <a:p>
            <a:pPr eaLnBrk="1" hangingPunct="1">
              <a:spcBef>
                <a:spcPct val="0"/>
              </a:spcBef>
            </a:pPr>
            <a:r>
              <a:rPr lang="en-US" smtClean="0"/>
              <a:t>http://ptprodcontent:7087/publishedcontent/publish/parexel_connect/inview/articles/archive/2009_01_08_caps.html</a:t>
            </a:r>
            <a:endParaRPr lang="en-GB" smtClean="0"/>
          </a:p>
          <a:p>
            <a:pPr eaLnBrk="1" hangingPunct="1">
              <a:spcBef>
                <a:spcPct val="0"/>
              </a:spcBef>
            </a:pPr>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8C3AC093-E5F0-4E18-8543-E27FFBB2BBD8}" type="slidenum">
              <a:rPr lang="en-US" sz="1200" b="0"/>
              <a:pPr algn="r" eaLnBrk="1" hangingPunct="1"/>
              <a:t>7</a:t>
            </a:fld>
            <a:endParaRPr lang="en-US" sz="1200" b="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Demo: requesting a unix account</a:t>
            </a:r>
          </a:p>
          <a:p>
            <a:pPr eaLnBrk="1" hangingPunct="1">
              <a:spcBef>
                <a:spcPct val="0"/>
              </a:spcBef>
            </a:pPr>
            <a:r>
              <a:rPr lang="en-GB" smtClean="0"/>
              <a:t>CAPS request – add “unix” to the description field before searching</a:t>
            </a:r>
          </a:p>
          <a:p>
            <a:pPr eaLnBrk="1" hangingPunct="1">
              <a:spcBef>
                <a:spcPct val="0"/>
              </a:spcBef>
            </a:pPr>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2307F05B-9F1D-4EDF-B613-9D35DDF79685}" type="slidenum">
              <a:rPr lang="en-US" sz="1200" b="0"/>
              <a:pPr algn="r" eaLnBrk="1" hangingPunct="1"/>
              <a:t>8</a:t>
            </a:fld>
            <a:endParaRPr lang="en-US" sz="1200" b="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4FD43489-B46F-45F0-9B24-E4CBAFCE91F1}" type="slidenum">
              <a:rPr lang="en-US" sz="1200" b="0"/>
              <a:pPr algn="r" eaLnBrk="1" hangingPunct="1"/>
              <a:t>9</a:t>
            </a:fld>
            <a:endParaRPr lang="en-US" sz="1200" b="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r>
              <a:rPr lang="en-GB" smtClean="0"/>
              <a:t>Expect the users to have already requested Citrix installation, desktop folders access requested</a:t>
            </a:r>
          </a:p>
          <a:p>
            <a:pPr eaLnBrk="1" hangingPunct="1">
              <a:spcBef>
                <a:spcPct val="0"/>
              </a:spcBef>
            </a:pPr>
            <a:r>
              <a:rPr lang="en-GB" smtClean="0"/>
              <a:t>Demo: logging into unix via Citrix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773488" y="9409113"/>
            <a:ext cx="28876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60" tIns="46680" rIns="93360" bIns="46680" anchor="b"/>
          <a:lstStyle>
            <a:lvl1pPr defTabSz="933450" eaLnBrk="0" hangingPunct="0">
              <a:defRPr b="1">
                <a:solidFill>
                  <a:schemeClr val="tx1"/>
                </a:solidFill>
                <a:latin typeface="Arial" charset="0"/>
                <a:ea typeface="ＭＳ Ｐゴシック" pitchFamily="34" charset="-128"/>
              </a:defRPr>
            </a:lvl1pPr>
            <a:lvl2pPr marL="742950" indent="-285750" defTabSz="933450" eaLnBrk="0" hangingPunct="0">
              <a:defRPr b="1">
                <a:solidFill>
                  <a:schemeClr val="tx1"/>
                </a:solidFill>
                <a:latin typeface="Arial" charset="0"/>
                <a:ea typeface="ＭＳ Ｐゴシック" pitchFamily="34" charset="-128"/>
              </a:defRPr>
            </a:lvl2pPr>
            <a:lvl3pPr marL="1143000" indent="-228600" defTabSz="933450" eaLnBrk="0" hangingPunct="0">
              <a:defRPr b="1">
                <a:solidFill>
                  <a:schemeClr val="tx1"/>
                </a:solidFill>
                <a:latin typeface="Arial" charset="0"/>
                <a:ea typeface="ＭＳ Ｐゴシック" pitchFamily="34" charset="-128"/>
              </a:defRPr>
            </a:lvl3pPr>
            <a:lvl4pPr marL="1600200" indent="-228600" defTabSz="933450" eaLnBrk="0" hangingPunct="0">
              <a:defRPr b="1">
                <a:solidFill>
                  <a:schemeClr val="tx1"/>
                </a:solidFill>
                <a:latin typeface="Arial" charset="0"/>
                <a:ea typeface="ＭＳ Ｐゴシック" pitchFamily="34" charset="-128"/>
              </a:defRPr>
            </a:lvl4pPr>
            <a:lvl5pPr marL="2057400" indent="-228600" defTabSz="933450" eaLnBrk="0" hangingPunct="0">
              <a:defRPr b="1">
                <a:solidFill>
                  <a:schemeClr val="tx1"/>
                </a:solidFill>
                <a:latin typeface="Arial" charset="0"/>
                <a:ea typeface="ＭＳ Ｐゴシック" pitchFamily="34" charset="-128"/>
              </a:defRPr>
            </a:lvl5pPr>
            <a:lvl6pPr marL="2514600" indent="-228600" defTabSz="93345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defTabSz="93345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defTabSz="93345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defTabSz="93345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DFF713C8-98E4-41E8-9398-9EC27943C7A3}" type="slidenum">
              <a:rPr lang="en-US" sz="1200" b="0"/>
              <a:pPr algn="r" eaLnBrk="1" hangingPunct="1"/>
              <a:t>11</a:t>
            </a:fld>
            <a:endParaRPr lang="en-US" sz="1200" b="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spcBef>
                <a:spcPct val="0"/>
              </a:spcBef>
            </a:pPr>
            <a:endParaRPr lang="en-US" smtClean="0">
              <a:solidFill>
                <a:schemeClr val="folHlink"/>
              </a:solidFill>
            </a:endParaRPr>
          </a:p>
          <a:p>
            <a:pPr eaLnBrk="1" hangingPunct="1">
              <a:spcBef>
                <a:spcPct val="0"/>
              </a:spcBef>
            </a:pP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PAR_title-slide_Standar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24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6477000"/>
            <a:ext cx="9144000" cy="381000"/>
          </a:xfrm>
          <a:prstGeom prst="rect">
            <a:avLst/>
          </a:prstGeom>
          <a:gradFill flip="none" rotWithShape="1">
            <a:gsLst>
              <a:gs pos="31000">
                <a:schemeClr val="bg1"/>
              </a:gs>
              <a:gs pos="100000">
                <a:schemeClr val="bg1">
                  <a:alpha val="51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charset="0"/>
                <a:ea typeface="ＭＳ Ｐゴシック" pitchFamily="34" charset="-128"/>
              </a:defRPr>
            </a:lvl1pPr>
            <a:lvl2pPr marL="37931725" indent="-37474525" eaLnBrk="0" hangingPunct="0">
              <a:defRPr sz="2400">
                <a:solidFill>
                  <a:schemeClr val="tx1"/>
                </a:solidFill>
                <a:latin typeface="Arial" charset="0"/>
                <a:ea typeface="ＭＳ Ｐゴシック" pitchFamily="34" charset="-128"/>
              </a:defRPr>
            </a:lvl2pPr>
            <a:lvl3pPr eaLnBrk="0" hangingPunct="0">
              <a:defRPr sz="2400">
                <a:solidFill>
                  <a:schemeClr val="tx1"/>
                </a:solidFill>
                <a:latin typeface="Arial" charset="0"/>
                <a:ea typeface="ＭＳ Ｐゴシック" pitchFamily="34" charset="-128"/>
              </a:defRPr>
            </a:lvl3pPr>
            <a:lvl4pPr eaLnBrk="0" hangingPunct="0">
              <a:defRPr sz="2400">
                <a:solidFill>
                  <a:schemeClr val="tx1"/>
                </a:solidFill>
                <a:latin typeface="Arial" charset="0"/>
                <a:ea typeface="ＭＳ Ｐゴシック" pitchFamily="34" charset="-128"/>
              </a:defRPr>
            </a:lvl4pPr>
            <a:lvl5pPr eaLnBrk="0" hangingPunct="0">
              <a:defRPr sz="2400">
                <a:solidFill>
                  <a:schemeClr val="tx1"/>
                </a:solidFill>
                <a:latin typeface="Arial" charset="0"/>
                <a:ea typeface="ＭＳ Ｐゴシック" pitchFamily="34" charset="-128"/>
              </a:defRPr>
            </a:lvl5pPr>
            <a:lvl6pPr marL="457200" eaLnBrk="0" fontAlgn="base" hangingPunct="0">
              <a:spcBef>
                <a:spcPct val="0"/>
              </a:spcBef>
              <a:spcAft>
                <a:spcPct val="0"/>
              </a:spcAft>
              <a:defRPr sz="2400">
                <a:solidFill>
                  <a:schemeClr val="tx1"/>
                </a:solidFill>
                <a:latin typeface="Arial" charset="0"/>
                <a:ea typeface="ＭＳ Ｐゴシック" pitchFamily="34" charset="-128"/>
              </a:defRPr>
            </a:lvl6pPr>
            <a:lvl7pPr marL="914400" eaLnBrk="0" fontAlgn="base" hangingPunct="0">
              <a:spcBef>
                <a:spcPct val="0"/>
              </a:spcBef>
              <a:spcAft>
                <a:spcPct val="0"/>
              </a:spcAft>
              <a:defRPr sz="2400">
                <a:solidFill>
                  <a:schemeClr val="tx1"/>
                </a:solidFill>
                <a:latin typeface="Arial" charset="0"/>
                <a:ea typeface="ＭＳ Ｐゴシック" pitchFamily="34" charset="-128"/>
              </a:defRPr>
            </a:lvl7pPr>
            <a:lvl8pPr marL="1371600" eaLnBrk="0" fontAlgn="base" hangingPunct="0">
              <a:spcBef>
                <a:spcPct val="0"/>
              </a:spcBef>
              <a:spcAft>
                <a:spcPct val="0"/>
              </a:spcAft>
              <a:defRPr sz="2400">
                <a:solidFill>
                  <a:schemeClr val="tx1"/>
                </a:solidFill>
                <a:latin typeface="Arial" charset="0"/>
                <a:ea typeface="ＭＳ Ｐゴシック" pitchFamily="34" charset="-128"/>
              </a:defRPr>
            </a:lvl8pPr>
            <a:lvl9pPr marL="18288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eaLnBrk="1" hangingPunct="1">
              <a:defRPr/>
            </a:pPr>
            <a:endParaRPr lang="en-GB" sz="1800" b="0" smtClean="0">
              <a:solidFill>
                <a:srgbClr val="FFFFFF"/>
              </a:solidFill>
            </a:endParaRPr>
          </a:p>
        </p:txBody>
      </p:sp>
      <p:sp>
        <p:nvSpPr>
          <p:cNvPr id="4101" name="Rectangle 5"/>
          <p:cNvSpPr>
            <a:spLocks noGrp="1" noChangeArrowheads="1"/>
          </p:cNvSpPr>
          <p:nvPr>
            <p:ph type="ctrTitle"/>
          </p:nvPr>
        </p:nvSpPr>
        <p:spPr>
          <a:xfrm>
            <a:off x="2605088" y="419100"/>
            <a:ext cx="6216650" cy="960438"/>
          </a:xfrm>
        </p:spPr>
        <p:txBody>
          <a:bodyPr lIns="91440" anchor="t"/>
          <a:lstStyle>
            <a:lvl1pPr>
              <a:defRPr sz="2800"/>
            </a:lvl1pPr>
          </a:lstStyle>
          <a:p>
            <a:r>
              <a:rPr lang="en-US"/>
              <a:t>Click to edit Master title style</a:t>
            </a:r>
          </a:p>
        </p:txBody>
      </p:sp>
      <p:sp>
        <p:nvSpPr>
          <p:cNvPr id="4102" name="Rectangle 6"/>
          <p:cNvSpPr>
            <a:spLocks noGrp="1" noChangeArrowheads="1"/>
          </p:cNvSpPr>
          <p:nvPr>
            <p:ph type="subTitle" idx="1"/>
          </p:nvPr>
        </p:nvSpPr>
        <p:spPr>
          <a:xfrm>
            <a:off x="2605088" y="1425575"/>
            <a:ext cx="6105525" cy="676275"/>
          </a:xfrm>
        </p:spPr>
        <p:txBody>
          <a:bodyPr lIns="91440" tIns="45720" rIns="91440" bIns="45720"/>
          <a:lstStyle>
            <a:lvl1pPr marL="0" indent="0">
              <a:buFont typeface="Arial" charset="0"/>
              <a:buNone/>
              <a:defRPr sz="1600" b="1">
                <a:solidFill>
                  <a:schemeClr val="bg1"/>
                </a:solidFill>
              </a:defRPr>
            </a:lvl1pPr>
          </a:lstStyle>
          <a:p>
            <a:r>
              <a:rPr lang="en-US"/>
              <a:t>Click to edit Master subtitle style</a:t>
            </a:r>
          </a:p>
        </p:txBody>
      </p:sp>
      <p:sp>
        <p:nvSpPr>
          <p:cNvPr id="6" name="Rectangle 4"/>
          <p:cNvSpPr>
            <a:spLocks noGrp="1" noChangeArrowheads="1"/>
          </p:cNvSpPr>
          <p:nvPr>
            <p:ph type="ftr" sz="quarter" idx="10"/>
          </p:nvPr>
        </p:nvSpPr>
        <p:spPr bwMode="auto">
          <a:xfrm>
            <a:off x="455613" y="6589713"/>
            <a:ext cx="5849937" cy="268287"/>
          </a:xfrm>
          <a:prstGeom prst="rect">
            <a:avLst/>
          </a:prstGeom>
          <a:ln>
            <a:miter lim="800000"/>
            <a:headEnd/>
            <a:tailEnd/>
          </a:ln>
        </p:spPr>
        <p:txBody>
          <a:bodyPr vert="horz" wrap="square" lIns="0" tIns="45720" rIns="91440" bIns="45720" numCol="1" anchor="t" anchorCtr="0" compatLnSpc="1">
            <a:prstTxWarp prst="textNoShape">
              <a:avLst/>
            </a:prstTxWarp>
          </a:bodyPr>
          <a:lstStyle>
            <a:lvl1pPr>
              <a:defRPr sz="1000" b="0">
                <a:cs typeface="Arial" charset="0"/>
              </a:defRPr>
            </a:lvl1pPr>
          </a:lstStyle>
          <a:p>
            <a:pPr>
              <a:defRPr/>
            </a:pPr>
            <a:r>
              <a:rPr lang="en-GB"/>
              <a:t>© 2010 PAREXEL International    </a:t>
            </a:r>
            <a:r>
              <a:rPr lang="en-US">
                <a:solidFill>
                  <a:srgbClr val="666666"/>
                </a:solidFill>
              </a:rPr>
              <a:t> |    Confidential</a:t>
            </a:r>
            <a:endParaRPr lang="en-GB"/>
          </a:p>
          <a:p>
            <a:pPr>
              <a:defRPr/>
            </a:pPr>
            <a:endParaRPr lang="en-US" sz="1400"/>
          </a:p>
        </p:txBody>
      </p:sp>
    </p:spTree>
    <p:extLst>
      <p:ext uri="{BB962C8B-B14F-4D97-AF65-F5344CB8AC3E}">
        <p14:creationId xmlns:p14="http://schemas.microsoft.com/office/powerpoint/2010/main" val="280996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878257A4-685E-4E33-A6C8-672979BBBDC3}" type="slidenum">
              <a:rPr lang="en-US"/>
              <a:pPr>
                <a:defRPr/>
              </a:pPr>
              <a:t>‹#›</a:t>
            </a:fld>
            <a:endParaRPr lang="en-US"/>
          </a:p>
        </p:txBody>
      </p:sp>
    </p:spTree>
    <p:extLst>
      <p:ext uri="{BB962C8B-B14F-4D97-AF65-F5344CB8AC3E}">
        <p14:creationId xmlns:p14="http://schemas.microsoft.com/office/powerpoint/2010/main" val="1143087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381000"/>
            <a:ext cx="2127250" cy="5440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81000"/>
            <a:ext cx="6230937" cy="5440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31CD9FE2-EBAB-48ED-AD94-424DA9C729EC}" type="slidenum">
              <a:rPr lang="en-US"/>
              <a:pPr>
                <a:defRPr/>
              </a:pPr>
              <a:t>‹#›</a:t>
            </a:fld>
            <a:endParaRPr lang="en-US"/>
          </a:p>
        </p:txBody>
      </p:sp>
    </p:spTree>
    <p:extLst>
      <p:ext uri="{BB962C8B-B14F-4D97-AF65-F5344CB8AC3E}">
        <p14:creationId xmlns:p14="http://schemas.microsoft.com/office/powerpoint/2010/main" val="4061387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381000"/>
            <a:ext cx="8510587" cy="6588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3" y="1295400"/>
            <a:ext cx="4124325"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2338" y="1295400"/>
            <a:ext cx="4124325"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E98B0C0F-0BA8-4CC3-8E6B-5D5CCF330DD3}" type="slidenum">
              <a:rPr lang="en-US"/>
              <a:pPr>
                <a:defRPr/>
              </a:pPr>
              <a:t>‹#›</a:t>
            </a:fld>
            <a:endParaRPr lang="en-US"/>
          </a:p>
        </p:txBody>
      </p:sp>
    </p:spTree>
    <p:extLst>
      <p:ext uri="{BB962C8B-B14F-4D97-AF65-F5344CB8AC3E}">
        <p14:creationId xmlns:p14="http://schemas.microsoft.com/office/powerpoint/2010/main" val="62347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06380A1-6A34-4E36-878E-8C2EBCF10CF6}" type="slidenum">
              <a:rPr lang="en-US"/>
              <a:pPr>
                <a:defRPr/>
              </a:pPr>
              <a:t>‹#›</a:t>
            </a:fld>
            <a:endParaRPr lang="en-US"/>
          </a:p>
        </p:txBody>
      </p:sp>
    </p:spTree>
    <p:extLst>
      <p:ext uri="{BB962C8B-B14F-4D97-AF65-F5344CB8AC3E}">
        <p14:creationId xmlns:p14="http://schemas.microsoft.com/office/powerpoint/2010/main" val="103742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054FDC0B-1D37-445C-82FF-BD84919F109B}" type="slidenum">
              <a:rPr lang="en-US"/>
              <a:pPr>
                <a:defRPr/>
              </a:pPr>
              <a:t>‹#›</a:t>
            </a:fld>
            <a:endParaRPr lang="en-US"/>
          </a:p>
        </p:txBody>
      </p:sp>
    </p:spTree>
    <p:extLst>
      <p:ext uri="{BB962C8B-B14F-4D97-AF65-F5344CB8AC3E}">
        <p14:creationId xmlns:p14="http://schemas.microsoft.com/office/powerpoint/2010/main" val="233166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295400"/>
            <a:ext cx="41243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2338" y="1295400"/>
            <a:ext cx="41243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C7C4CC51-6FC3-4A05-979D-A4BCAADB4C81}" type="slidenum">
              <a:rPr lang="en-US"/>
              <a:pPr>
                <a:defRPr/>
              </a:pPr>
              <a:t>‹#›</a:t>
            </a:fld>
            <a:endParaRPr lang="en-US"/>
          </a:p>
        </p:txBody>
      </p:sp>
    </p:spTree>
    <p:extLst>
      <p:ext uri="{BB962C8B-B14F-4D97-AF65-F5344CB8AC3E}">
        <p14:creationId xmlns:p14="http://schemas.microsoft.com/office/powerpoint/2010/main" val="385221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B623B925-CC89-4C0A-9BE5-2CFC6D38D732}" type="slidenum">
              <a:rPr lang="en-US"/>
              <a:pPr>
                <a:defRPr/>
              </a:pPr>
              <a:t>‹#›</a:t>
            </a:fld>
            <a:endParaRPr lang="en-US"/>
          </a:p>
        </p:txBody>
      </p:sp>
    </p:spTree>
    <p:extLst>
      <p:ext uri="{BB962C8B-B14F-4D97-AF65-F5344CB8AC3E}">
        <p14:creationId xmlns:p14="http://schemas.microsoft.com/office/powerpoint/2010/main" val="2514852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F3412611-E206-49C8-AF8B-AA2F133B2875}" type="slidenum">
              <a:rPr lang="en-US"/>
              <a:pPr>
                <a:defRPr/>
              </a:pPr>
              <a:t>‹#›</a:t>
            </a:fld>
            <a:endParaRPr lang="en-US"/>
          </a:p>
        </p:txBody>
      </p:sp>
    </p:spTree>
    <p:extLst>
      <p:ext uri="{BB962C8B-B14F-4D97-AF65-F5344CB8AC3E}">
        <p14:creationId xmlns:p14="http://schemas.microsoft.com/office/powerpoint/2010/main" val="2823734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11FEA8DF-4FD7-4414-AFF8-16E73050B905}" type="slidenum">
              <a:rPr lang="en-US"/>
              <a:pPr>
                <a:defRPr/>
              </a:pPr>
              <a:t>‹#›</a:t>
            </a:fld>
            <a:endParaRPr lang="en-US"/>
          </a:p>
        </p:txBody>
      </p:sp>
    </p:spTree>
    <p:extLst>
      <p:ext uri="{BB962C8B-B14F-4D97-AF65-F5344CB8AC3E}">
        <p14:creationId xmlns:p14="http://schemas.microsoft.com/office/powerpoint/2010/main" val="2421878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E210B1F0-1BA6-4B94-A21A-4D36EFB52725}" type="slidenum">
              <a:rPr lang="en-US"/>
              <a:pPr>
                <a:defRPr/>
              </a:pPr>
              <a:t>‹#›</a:t>
            </a:fld>
            <a:endParaRPr lang="en-US"/>
          </a:p>
        </p:txBody>
      </p:sp>
    </p:spTree>
    <p:extLst>
      <p:ext uri="{BB962C8B-B14F-4D97-AF65-F5344CB8AC3E}">
        <p14:creationId xmlns:p14="http://schemas.microsoft.com/office/powerpoint/2010/main" val="166451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D4349080-606A-4E87-82D2-A368592A85B7}" type="slidenum">
              <a:rPr lang="en-US"/>
              <a:pPr>
                <a:defRPr/>
              </a:pPr>
              <a:t>‹#›</a:t>
            </a:fld>
            <a:endParaRPr lang="en-US"/>
          </a:p>
        </p:txBody>
      </p:sp>
    </p:spTree>
    <p:extLst>
      <p:ext uri="{BB962C8B-B14F-4D97-AF65-F5344CB8AC3E}">
        <p14:creationId xmlns:p14="http://schemas.microsoft.com/office/powerpoint/2010/main" val="207664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5" descr="PAR_ppt_standard-header-MAP_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5613" y="381000"/>
            <a:ext cx="851058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smtClean="0"/>
              <a:t>Slide title: uses this font color(26pt)</a:t>
            </a:r>
          </a:p>
        </p:txBody>
      </p:sp>
      <p:sp>
        <p:nvSpPr>
          <p:cNvPr id="1028" name="Rectangle 4"/>
          <p:cNvSpPr>
            <a:spLocks noGrp="1" noChangeArrowheads="1"/>
          </p:cNvSpPr>
          <p:nvPr>
            <p:ph type="body" idx="1"/>
          </p:nvPr>
        </p:nvSpPr>
        <p:spPr bwMode="auto">
          <a:xfrm>
            <a:off x="455613" y="1295400"/>
            <a:ext cx="84010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Bullet point level 1 (20pt)</a:t>
            </a:r>
          </a:p>
          <a:p>
            <a:pPr lvl="1"/>
            <a:r>
              <a:rPr lang="en-US" smtClean="0"/>
              <a:t>Bullet point level 2 (20pt)</a:t>
            </a:r>
          </a:p>
          <a:p>
            <a:pPr lvl="2"/>
            <a:r>
              <a:rPr lang="en-US" smtClean="0"/>
              <a:t>Bullet point level 3 (18pt)</a:t>
            </a:r>
          </a:p>
          <a:p>
            <a:pPr lvl="4"/>
            <a:r>
              <a:rPr lang="en-US" smtClean="0"/>
              <a:t>Bullet point level 4 (18pt)</a:t>
            </a:r>
            <a:endParaRPr lang="en-GB" smtClean="0"/>
          </a:p>
        </p:txBody>
      </p:sp>
      <p:sp>
        <p:nvSpPr>
          <p:cNvPr id="3077" name="Rectangle 5"/>
          <p:cNvSpPr>
            <a:spLocks noGrp="1" noChangeArrowheads="1"/>
          </p:cNvSpPr>
          <p:nvPr>
            <p:ph type="sldNum" sz="quarter" idx="4"/>
          </p:nvPr>
        </p:nvSpPr>
        <p:spPr bwMode="auto">
          <a:xfrm>
            <a:off x="8458200" y="6535738"/>
            <a:ext cx="533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solidFill>
                  <a:srgbClr val="666666"/>
                </a:solidFill>
              </a:defRPr>
            </a:lvl1pPr>
          </a:lstStyle>
          <a:p>
            <a:pPr>
              <a:defRPr/>
            </a:pPr>
            <a:fld id="{67EA0464-071D-4520-AAC6-C97E5F5E2B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3"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rtl="0" eaLnBrk="0" fontAlgn="base" hangingPunct="0">
        <a:spcBef>
          <a:spcPct val="0"/>
        </a:spcBef>
        <a:spcAft>
          <a:spcPct val="0"/>
        </a:spcAft>
        <a:defRPr sz="2600" b="1">
          <a:solidFill>
            <a:schemeClr val="bg1"/>
          </a:solidFill>
          <a:latin typeface="+mj-lt"/>
          <a:ea typeface="ＭＳ Ｐゴシック" pitchFamily="34" charset="-128"/>
          <a:cs typeface="+mj-cs"/>
        </a:defRPr>
      </a:lvl1pPr>
      <a:lvl2pPr algn="l" rtl="0" eaLnBrk="0" fontAlgn="base" hangingPunct="0">
        <a:spcBef>
          <a:spcPct val="0"/>
        </a:spcBef>
        <a:spcAft>
          <a:spcPct val="0"/>
        </a:spcAft>
        <a:defRPr sz="2600" b="1">
          <a:solidFill>
            <a:schemeClr val="bg1"/>
          </a:solidFill>
          <a:latin typeface="Arial" charset="0"/>
          <a:ea typeface="ＭＳ Ｐゴシック" pitchFamily="34" charset="-128"/>
        </a:defRPr>
      </a:lvl2pPr>
      <a:lvl3pPr algn="l" rtl="0" eaLnBrk="0" fontAlgn="base" hangingPunct="0">
        <a:spcBef>
          <a:spcPct val="0"/>
        </a:spcBef>
        <a:spcAft>
          <a:spcPct val="0"/>
        </a:spcAft>
        <a:defRPr sz="2600" b="1">
          <a:solidFill>
            <a:schemeClr val="bg1"/>
          </a:solidFill>
          <a:latin typeface="Arial" charset="0"/>
          <a:ea typeface="ＭＳ Ｐゴシック" pitchFamily="34" charset="-128"/>
        </a:defRPr>
      </a:lvl3pPr>
      <a:lvl4pPr algn="l" rtl="0" eaLnBrk="0" fontAlgn="base" hangingPunct="0">
        <a:spcBef>
          <a:spcPct val="0"/>
        </a:spcBef>
        <a:spcAft>
          <a:spcPct val="0"/>
        </a:spcAft>
        <a:defRPr sz="2600" b="1">
          <a:solidFill>
            <a:schemeClr val="bg1"/>
          </a:solidFill>
          <a:latin typeface="Arial" charset="0"/>
          <a:ea typeface="ＭＳ Ｐゴシック" pitchFamily="34" charset="-128"/>
        </a:defRPr>
      </a:lvl4pPr>
      <a:lvl5pPr algn="l" rtl="0" eaLnBrk="0" fontAlgn="base" hangingPunct="0">
        <a:spcBef>
          <a:spcPct val="0"/>
        </a:spcBef>
        <a:spcAft>
          <a:spcPct val="0"/>
        </a:spcAft>
        <a:defRPr sz="2600" b="1">
          <a:solidFill>
            <a:schemeClr val="bg1"/>
          </a:solidFill>
          <a:latin typeface="Arial" charset="0"/>
          <a:ea typeface="ＭＳ Ｐゴシック" pitchFamily="34" charset="-128"/>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82575" indent="-282575" algn="l" rtl="0" eaLnBrk="0" fontAlgn="base" hangingPunct="0">
        <a:spcBef>
          <a:spcPts val="800"/>
        </a:spcBef>
        <a:spcAft>
          <a:spcPct val="0"/>
        </a:spcAft>
        <a:buClr>
          <a:srgbClr val="002D78"/>
        </a:buClr>
        <a:buFont typeface="Arial" charset="0"/>
        <a:buChar char="•"/>
        <a:defRPr sz="2000">
          <a:solidFill>
            <a:srgbClr val="3C3C3C"/>
          </a:solidFill>
          <a:latin typeface="+mn-lt"/>
          <a:ea typeface="+mn-ea"/>
          <a:cs typeface="+mn-cs"/>
        </a:defRPr>
      </a:lvl1pPr>
      <a:lvl2pPr marL="576263" indent="-293688" algn="l" rtl="0" eaLnBrk="0" fontAlgn="base" hangingPunct="0">
        <a:spcBef>
          <a:spcPts val="800"/>
        </a:spcBef>
        <a:spcAft>
          <a:spcPct val="0"/>
        </a:spcAft>
        <a:buClr>
          <a:srgbClr val="002D78"/>
        </a:buClr>
        <a:buFont typeface="Arial" charset="0"/>
        <a:buChar char="–"/>
        <a:defRPr sz="2000">
          <a:solidFill>
            <a:srgbClr val="3C3C3C"/>
          </a:solidFill>
          <a:latin typeface="+mn-lt"/>
          <a:ea typeface="+mn-ea"/>
        </a:defRPr>
      </a:lvl2pPr>
      <a:lvl3pPr marL="858838" indent="-234950" algn="l" rtl="0" eaLnBrk="0" fontAlgn="base" hangingPunct="0">
        <a:spcBef>
          <a:spcPts val="800"/>
        </a:spcBef>
        <a:spcAft>
          <a:spcPct val="0"/>
        </a:spcAft>
        <a:buClr>
          <a:srgbClr val="002D78"/>
        </a:buClr>
        <a:buFont typeface="Arial" charset="0"/>
        <a:buChar char="–"/>
        <a:defRPr>
          <a:solidFill>
            <a:srgbClr val="3C3C3C"/>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1025525" indent="-171450" algn="l" rtl="0" eaLnBrk="0" fontAlgn="base" hangingPunct="0">
        <a:spcBef>
          <a:spcPts val="800"/>
        </a:spcBef>
        <a:spcAft>
          <a:spcPct val="0"/>
        </a:spcAft>
        <a:buClr>
          <a:srgbClr val="002D78"/>
        </a:buClr>
        <a:buFont typeface="Arial" charset="0"/>
        <a:buChar char="–"/>
        <a:defRPr>
          <a:solidFill>
            <a:srgbClr val="3C3C3C"/>
          </a:solidFill>
          <a:latin typeface="+mn-lt"/>
          <a:ea typeface="+mn-ea"/>
        </a:defRPr>
      </a:lvl5pPr>
      <a:lvl6pPr marL="1482725" indent="-171450" algn="l" rtl="0" fontAlgn="base">
        <a:spcBef>
          <a:spcPts val="800"/>
        </a:spcBef>
        <a:spcAft>
          <a:spcPct val="0"/>
        </a:spcAft>
        <a:buClr>
          <a:srgbClr val="002D78"/>
        </a:buClr>
        <a:buFont typeface="Arial" charset="0"/>
        <a:buChar char="–"/>
        <a:defRPr>
          <a:solidFill>
            <a:srgbClr val="3C3C3C"/>
          </a:solidFill>
          <a:latin typeface="+mn-lt"/>
          <a:ea typeface="+mn-ea"/>
        </a:defRPr>
      </a:lvl6pPr>
      <a:lvl7pPr marL="1939925" indent="-171450" algn="l" rtl="0" fontAlgn="base">
        <a:spcBef>
          <a:spcPts val="800"/>
        </a:spcBef>
        <a:spcAft>
          <a:spcPct val="0"/>
        </a:spcAft>
        <a:buClr>
          <a:srgbClr val="002D78"/>
        </a:buClr>
        <a:buFont typeface="Arial" charset="0"/>
        <a:buChar char="–"/>
        <a:defRPr>
          <a:solidFill>
            <a:srgbClr val="3C3C3C"/>
          </a:solidFill>
          <a:latin typeface="+mn-lt"/>
          <a:ea typeface="+mn-ea"/>
        </a:defRPr>
      </a:lvl7pPr>
      <a:lvl8pPr marL="2397125" indent="-171450" algn="l" rtl="0" fontAlgn="base">
        <a:spcBef>
          <a:spcPts val="800"/>
        </a:spcBef>
        <a:spcAft>
          <a:spcPct val="0"/>
        </a:spcAft>
        <a:buClr>
          <a:srgbClr val="002D78"/>
        </a:buClr>
        <a:buFont typeface="Arial" charset="0"/>
        <a:buChar char="–"/>
        <a:defRPr>
          <a:solidFill>
            <a:srgbClr val="3C3C3C"/>
          </a:solidFill>
          <a:latin typeface="+mn-lt"/>
          <a:ea typeface="+mn-ea"/>
        </a:defRPr>
      </a:lvl8pPr>
      <a:lvl9pPr marL="2854325" indent="-171450" algn="l" rtl="0" fontAlgn="base">
        <a:spcBef>
          <a:spcPts val="800"/>
        </a:spcBef>
        <a:spcAft>
          <a:spcPct val="0"/>
        </a:spcAft>
        <a:buClr>
          <a:srgbClr val="002D78"/>
        </a:buClr>
        <a:buFont typeface="Arial" charset="0"/>
        <a:buChar char="–"/>
        <a:defRPr>
          <a:solidFill>
            <a:srgbClr val="3C3C3C"/>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winscp.net/eng/docs/guides"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www.linfo.org/console.html"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hyperlink" Target="http://www.linfo.org/login_def.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ep.pxl.int/portal/server.pt"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ervice.pxl.in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eaLnBrk="1" hangingPunct="1"/>
            <a:r>
              <a:rPr lang="en-GB" b="0" smtClean="0"/>
              <a:t>© 2010 PAREXEL International    </a:t>
            </a:r>
            <a:r>
              <a:rPr lang="en-US" b="0" smtClean="0">
                <a:solidFill>
                  <a:srgbClr val="666666"/>
                </a:solidFill>
              </a:rPr>
              <a:t> |    Confidential</a:t>
            </a:r>
            <a:endParaRPr lang="en-GB" b="0" smtClean="0"/>
          </a:p>
          <a:p>
            <a:pPr eaLnBrk="1" hangingPunct="1"/>
            <a:endParaRPr lang="en-US" sz="1400" b="0" smtClean="0"/>
          </a:p>
        </p:txBody>
      </p:sp>
      <p:sp>
        <p:nvSpPr>
          <p:cNvPr id="3075" name="Rectangle 4"/>
          <p:cNvSpPr>
            <a:spLocks noGrp="1" noChangeArrowheads="1"/>
          </p:cNvSpPr>
          <p:nvPr>
            <p:ph type="ctrTitle"/>
          </p:nvPr>
        </p:nvSpPr>
        <p:spPr/>
        <p:txBody>
          <a:bodyPr/>
          <a:lstStyle/>
          <a:p>
            <a:pPr eaLnBrk="1" hangingPunct="1"/>
            <a:r>
              <a:rPr lang="en-US" smtClean="0">
                <a:solidFill>
                  <a:schemeClr val="tx2"/>
                </a:solidFill>
              </a:rPr>
              <a:t>UNIX Training</a:t>
            </a:r>
          </a:p>
        </p:txBody>
      </p:sp>
      <p:sp>
        <p:nvSpPr>
          <p:cNvPr id="3076" name="Rectangle 5"/>
          <p:cNvSpPr>
            <a:spLocks noGrp="1" noChangeArrowheads="1"/>
          </p:cNvSpPr>
          <p:nvPr>
            <p:ph type="subTitle" idx="1"/>
          </p:nvPr>
        </p:nvSpPr>
        <p:spPr/>
        <p:txBody>
          <a:bodyPr/>
          <a:lstStyle/>
          <a:p>
            <a:pPr eaLnBrk="1" hangingPunct="1"/>
            <a:r>
              <a:rPr lang="en-US" sz="1800" dirty="0" smtClean="0">
                <a:solidFill>
                  <a:schemeClr val="tx2"/>
                </a:solidFill>
              </a:rPr>
              <a:t>An overview of PAREXEL’s SAS UNIX Platform</a:t>
            </a:r>
          </a:p>
          <a:p>
            <a:pPr eaLnBrk="1" hangingPunct="1"/>
            <a:endParaRPr lang="en-US" sz="1800" dirty="0" smtClean="0">
              <a:solidFill>
                <a:schemeClr val="tx2"/>
              </a:solidFill>
            </a:endParaRPr>
          </a:p>
          <a:p>
            <a:pPr eaLnBrk="1" hangingPunct="1"/>
            <a:endParaRPr lang="en-US" sz="1800" dirty="0" smtClean="0">
              <a:solidFill>
                <a:schemeClr val="tx2"/>
              </a:solidFill>
            </a:endParaRPr>
          </a:p>
        </p:txBody>
      </p:sp>
      <p:sp>
        <p:nvSpPr>
          <p:cNvPr id="3077" name="Subtitle 6"/>
          <p:cNvSpPr>
            <a:spLocks/>
          </p:cNvSpPr>
          <p:nvPr/>
        </p:nvSpPr>
        <p:spPr bwMode="gray">
          <a:xfrm>
            <a:off x="2622550" y="2438400"/>
            <a:ext cx="6216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800"/>
              </a:spcBef>
              <a:buClr>
                <a:srgbClr val="002D78"/>
              </a:buClr>
              <a:buFont typeface="Arial" charset="0"/>
              <a:buNone/>
            </a:pPr>
            <a:endParaRPr lang="en-US" b="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A65911B7-A9C4-4A80-A339-73F5A6AA451E}" type="slidenum">
              <a:rPr lang="en-US" sz="1000" b="0">
                <a:solidFill>
                  <a:srgbClr val="666666"/>
                </a:solidFill>
              </a:rPr>
              <a:pPr algn="r" eaLnBrk="1" hangingPunct="1"/>
              <a:t>10</a:t>
            </a:fld>
            <a:endParaRPr lang="en-US" sz="1000" b="0">
              <a:solidFill>
                <a:srgbClr val="666666"/>
              </a:solidFill>
            </a:endParaRPr>
          </a:p>
        </p:txBody>
      </p:sp>
      <p:sp>
        <p:nvSpPr>
          <p:cNvPr id="12291" name="Rectangle 10"/>
          <p:cNvSpPr>
            <a:spLocks noGrp="1" noChangeArrowheads="1"/>
          </p:cNvSpPr>
          <p:nvPr>
            <p:ph type="title" idx="4294967295"/>
          </p:nvPr>
        </p:nvSpPr>
        <p:spPr/>
        <p:txBody>
          <a:bodyPr/>
          <a:lstStyle/>
          <a:p>
            <a:pPr eaLnBrk="1" hangingPunct="1"/>
            <a:endParaRPr lang="en-GB" smtClean="0"/>
          </a:p>
        </p:txBody>
      </p:sp>
      <p:pic>
        <p:nvPicPr>
          <p:cNvPr id="12292" name="Picture 5" descr="PAR_ppt_divider-bg-MAP_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477000"/>
            <a:ext cx="9144000" cy="381000"/>
          </a:xfrm>
          <a:prstGeom prst="rect">
            <a:avLst/>
          </a:prstGeom>
          <a:gradFill flip="none" rotWithShape="1">
            <a:gsLst>
              <a:gs pos="31000">
                <a:schemeClr val="bg1"/>
              </a:gs>
              <a:gs pos="100000">
                <a:schemeClr val="bg1">
                  <a:alpha val="51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charset="0"/>
                <a:ea typeface="ＭＳ Ｐゴシック" pitchFamily="34" charset="-128"/>
              </a:defRPr>
            </a:lvl1pPr>
            <a:lvl2pPr marL="37931725" indent="-37474525" eaLnBrk="0" hangingPunct="0">
              <a:defRPr sz="2400">
                <a:solidFill>
                  <a:schemeClr val="tx1"/>
                </a:solidFill>
                <a:latin typeface="Arial" charset="0"/>
                <a:ea typeface="ＭＳ Ｐゴシック" pitchFamily="34" charset="-128"/>
              </a:defRPr>
            </a:lvl2pPr>
            <a:lvl3pPr eaLnBrk="0" hangingPunct="0">
              <a:defRPr sz="2400">
                <a:solidFill>
                  <a:schemeClr val="tx1"/>
                </a:solidFill>
                <a:latin typeface="Arial" charset="0"/>
                <a:ea typeface="ＭＳ Ｐゴシック" pitchFamily="34" charset="-128"/>
              </a:defRPr>
            </a:lvl3pPr>
            <a:lvl4pPr eaLnBrk="0" hangingPunct="0">
              <a:defRPr sz="2400">
                <a:solidFill>
                  <a:schemeClr val="tx1"/>
                </a:solidFill>
                <a:latin typeface="Arial" charset="0"/>
                <a:ea typeface="ＭＳ Ｐゴシック" pitchFamily="34" charset="-128"/>
              </a:defRPr>
            </a:lvl4pPr>
            <a:lvl5pPr eaLnBrk="0" hangingPunct="0">
              <a:defRPr sz="2400">
                <a:solidFill>
                  <a:schemeClr val="tx1"/>
                </a:solidFill>
                <a:latin typeface="Arial" charset="0"/>
                <a:ea typeface="ＭＳ Ｐゴシック" pitchFamily="34" charset="-128"/>
              </a:defRPr>
            </a:lvl5pPr>
            <a:lvl6pPr marL="457200" eaLnBrk="0" fontAlgn="base" hangingPunct="0">
              <a:spcBef>
                <a:spcPct val="0"/>
              </a:spcBef>
              <a:spcAft>
                <a:spcPct val="0"/>
              </a:spcAft>
              <a:defRPr sz="2400">
                <a:solidFill>
                  <a:schemeClr val="tx1"/>
                </a:solidFill>
                <a:latin typeface="Arial" charset="0"/>
                <a:ea typeface="ＭＳ Ｐゴシック" pitchFamily="34" charset="-128"/>
              </a:defRPr>
            </a:lvl6pPr>
            <a:lvl7pPr marL="914400" eaLnBrk="0" fontAlgn="base" hangingPunct="0">
              <a:spcBef>
                <a:spcPct val="0"/>
              </a:spcBef>
              <a:spcAft>
                <a:spcPct val="0"/>
              </a:spcAft>
              <a:defRPr sz="2400">
                <a:solidFill>
                  <a:schemeClr val="tx1"/>
                </a:solidFill>
                <a:latin typeface="Arial" charset="0"/>
                <a:ea typeface="ＭＳ Ｐゴシック" pitchFamily="34" charset="-128"/>
              </a:defRPr>
            </a:lvl7pPr>
            <a:lvl8pPr marL="1371600" eaLnBrk="0" fontAlgn="base" hangingPunct="0">
              <a:spcBef>
                <a:spcPct val="0"/>
              </a:spcBef>
              <a:spcAft>
                <a:spcPct val="0"/>
              </a:spcAft>
              <a:defRPr sz="2400">
                <a:solidFill>
                  <a:schemeClr val="tx1"/>
                </a:solidFill>
                <a:latin typeface="Arial" charset="0"/>
                <a:ea typeface="ＭＳ Ｐゴシック" pitchFamily="34" charset="-128"/>
              </a:defRPr>
            </a:lvl8pPr>
            <a:lvl9pPr marL="18288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eaLnBrk="1" hangingPunct="1">
              <a:defRPr/>
            </a:pPr>
            <a:endParaRPr lang="en-GB" sz="1800" b="0" smtClean="0">
              <a:solidFill>
                <a:srgbClr val="FFFFFF"/>
              </a:solidFill>
            </a:endParaRPr>
          </a:p>
        </p:txBody>
      </p:sp>
      <p:sp>
        <p:nvSpPr>
          <p:cNvPr id="2" name="Rectangle 7"/>
          <p:cNvSpPr/>
          <p:nvPr/>
        </p:nvSpPr>
        <p:spPr>
          <a:xfrm>
            <a:off x="461963" y="3702050"/>
            <a:ext cx="8667750" cy="1905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b="0">
              <a:solidFill>
                <a:srgbClr val="FFFFFF"/>
              </a:solidFill>
            </a:endParaRPr>
          </a:p>
        </p:txBody>
      </p:sp>
      <p:sp>
        <p:nvSpPr>
          <p:cNvPr id="12297" name="Rectangle 9"/>
          <p:cNvSpPr>
            <a:spLocks noChangeArrowheads="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75DDB064-A6B5-4E88-8D3B-59B0336D28BA}" type="slidenum">
              <a:rPr lang="en-US" sz="1000" b="0">
                <a:solidFill>
                  <a:srgbClr val="666666"/>
                </a:solidFill>
              </a:rPr>
              <a:pPr algn="r"/>
              <a:t>10</a:t>
            </a:fld>
            <a:endParaRPr lang="en-US" sz="1000" b="0">
              <a:solidFill>
                <a:srgbClr val="666666"/>
              </a:solidFill>
            </a:endParaRPr>
          </a:p>
        </p:txBody>
      </p:sp>
      <p:sp>
        <p:nvSpPr>
          <p:cNvPr id="12298" name="Rectangle 14"/>
          <p:cNvSpPr>
            <a:spLocks noChangeAspect="1" noChangeArrowheads="1"/>
          </p:cNvSpPr>
          <p:nvPr/>
        </p:nvSpPr>
        <p:spPr bwMode="auto">
          <a:xfrm>
            <a:off x="455613" y="3811588"/>
            <a:ext cx="82264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2800">
                <a:solidFill>
                  <a:srgbClr val="002D78"/>
                </a:solidFill>
              </a:rPr>
              <a:t>Part Two: Now you’re logged on</a:t>
            </a:r>
          </a:p>
        </p:txBody>
      </p:sp>
      <p:sp>
        <p:nvSpPr>
          <p:cNvPr id="12299" name="Rectangle 15"/>
          <p:cNvSpPr>
            <a:spLocks noChangeAspect="1" noChangeArrowheads="1"/>
          </p:cNvSpPr>
          <p:nvPr/>
        </p:nvSpPr>
        <p:spPr bwMode="auto">
          <a:xfrm>
            <a:off x="455613" y="2878138"/>
            <a:ext cx="82264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ts val="800"/>
              </a:spcBef>
              <a:buClr>
                <a:srgbClr val="002D78"/>
              </a:buClr>
              <a:buFont typeface="Arial" charset="0"/>
              <a:buNone/>
            </a:pPr>
            <a:r>
              <a:rPr lang="en-US" sz="2000" b="0">
                <a:solidFill>
                  <a:srgbClr val="3C3C3C"/>
                </a:solidFill>
              </a:rPr>
              <a:t>Project access, navigation, basic commands</a:t>
            </a:r>
          </a:p>
          <a:p>
            <a:pPr>
              <a:spcBef>
                <a:spcPts val="800"/>
              </a:spcBef>
              <a:buClr>
                <a:srgbClr val="002D78"/>
              </a:buClr>
              <a:buFont typeface="Arial" charset="0"/>
              <a:buNone/>
            </a:pPr>
            <a:endParaRPr lang="en-US" sz="2000" b="0">
              <a:solidFill>
                <a:srgbClr val="3C3C3C"/>
              </a:solidFill>
            </a:endParaRPr>
          </a:p>
        </p:txBody>
      </p:sp>
      <p:sp>
        <p:nvSpPr>
          <p:cNvPr id="12300" name="Title 8"/>
          <p:cNvSpPr>
            <a:spLocks noChangeAspect="1"/>
          </p:cNvSpPr>
          <p:nvPr/>
        </p:nvSpPr>
        <p:spPr bwMode="auto">
          <a:xfrm>
            <a:off x="455613" y="820738"/>
            <a:ext cx="66452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GB" sz="1700" b="0">
              <a:solidFill>
                <a:srgbClr val="FFFF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8C992509-A4A3-4EBB-B7BC-EB274DF65C18}" type="slidenum">
              <a:rPr lang="en-US" sz="1000" b="0">
                <a:solidFill>
                  <a:srgbClr val="666666"/>
                </a:solidFill>
              </a:rPr>
              <a:pPr algn="r" eaLnBrk="1" hangingPunct="1"/>
              <a:t>11</a:t>
            </a:fld>
            <a:endParaRPr lang="en-US" sz="1000" b="0">
              <a:solidFill>
                <a:srgbClr val="666666"/>
              </a:solidFill>
            </a:endParaRPr>
          </a:p>
        </p:txBody>
      </p:sp>
      <p:sp>
        <p:nvSpPr>
          <p:cNvPr id="13315" name="Rectangle 4"/>
          <p:cNvSpPr>
            <a:spLocks noGrp="1" noChangeArrowheads="1"/>
          </p:cNvSpPr>
          <p:nvPr>
            <p:ph type="title" idx="4294967295"/>
          </p:nvPr>
        </p:nvSpPr>
        <p:spPr/>
        <p:txBody>
          <a:bodyPr/>
          <a:lstStyle/>
          <a:p>
            <a:pPr eaLnBrk="1" hangingPunct="1"/>
            <a:r>
              <a:rPr lang="en-US" smtClean="0"/>
              <a:t>Now you’re logged on: Citrix, Exceed and unix</a:t>
            </a:r>
          </a:p>
        </p:txBody>
      </p:sp>
      <p:sp>
        <p:nvSpPr>
          <p:cNvPr id="13316" name="Rectangle 5"/>
          <p:cNvSpPr>
            <a:spLocks noGrp="1" noChangeArrowheads="1"/>
          </p:cNvSpPr>
          <p:nvPr>
            <p:ph type="body" idx="4294967295"/>
          </p:nvPr>
        </p:nvSpPr>
        <p:spPr/>
        <p:txBody>
          <a:bodyPr/>
          <a:lstStyle/>
          <a:p>
            <a:r>
              <a:rPr lang="en-US" smtClean="0"/>
              <a:t>Citrix is used to remotely connect to another PC, the remote desktop contains a link to the unix instance</a:t>
            </a:r>
          </a:p>
          <a:p>
            <a:endParaRPr lang="en-US" smtClean="0"/>
          </a:p>
          <a:p>
            <a:r>
              <a:rPr lang="en-US" smtClean="0"/>
              <a:t>Exceed is a PC program which supplies window management services for unix applications.  As Windows is incompatable with unix systems, therefore Exceed needs to be used.</a:t>
            </a:r>
          </a:p>
          <a:p>
            <a:r>
              <a:rPr lang="en-US" smtClean="0"/>
              <a:t>Exceed will begin upon clicking on the unix shortcut.</a:t>
            </a:r>
          </a:p>
          <a:p>
            <a:endParaRPr lang="en-US" smtClean="0"/>
          </a:p>
          <a:p>
            <a:r>
              <a:rPr lang="en-US" smtClean="0"/>
              <a:t>Whereas windows is mainly graphically driven, unix is a command line interface.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0386DC84-5509-4EF7-9800-A9E546859BCC}" type="slidenum">
              <a:rPr lang="en-US" sz="1000" b="0">
                <a:solidFill>
                  <a:srgbClr val="666666"/>
                </a:solidFill>
              </a:rPr>
              <a:pPr algn="r" eaLnBrk="1" hangingPunct="1"/>
              <a:t>12</a:t>
            </a:fld>
            <a:endParaRPr lang="en-US" sz="1000" b="0">
              <a:solidFill>
                <a:srgbClr val="666666"/>
              </a:solidFill>
            </a:endParaRPr>
          </a:p>
        </p:txBody>
      </p:sp>
      <p:sp>
        <p:nvSpPr>
          <p:cNvPr id="14339" name="Rectangle 4"/>
          <p:cNvSpPr>
            <a:spLocks noGrp="1" noChangeArrowheads="1"/>
          </p:cNvSpPr>
          <p:nvPr>
            <p:ph type="title" idx="4294967295"/>
          </p:nvPr>
        </p:nvSpPr>
        <p:spPr/>
        <p:txBody>
          <a:bodyPr/>
          <a:lstStyle/>
          <a:p>
            <a:pPr eaLnBrk="1" hangingPunct="1"/>
            <a:r>
              <a:rPr lang="en-US" smtClean="0"/>
              <a:t>Now you’re logged on: Naming conventions</a:t>
            </a:r>
          </a:p>
        </p:txBody>
      </p:sp>
      <p:sp>
        <p:nvSpPr>
          <p:cNvPr id="14340" name="Rectangle 5"/>
          <p:cNvSpPr>
            <a:spLocks noGrp="1" noChangeArrowheads="1"/>
          </p:cNvSpPr>
          <p:nvPr>
            <p:ph type="body" idx="4294967295"/>
          </p:nvPr>
        </p:nvSpPr>
        <p:spPr/>
        <p:txBody>
          <a:bodyPr/>
          <a:lstStyle/>
          <a:p>
            <a:pPr>
              <a:buFont typeface="Arial" charset="0"/>
              <a:buNone/>
            </a:pPr>
            <a:r>
              <a:rPr lang="en-US" smtClean="0">
                <a:solidFill>
                  <a:schemeClr val="tx1"/>
                </a:solidFill>
              </a:rPr>
              <a:t>UNIX is case sensitive so will differentiate between the files test.sas and TEST.SAS as different files.</a:t>
            </a:r>
          </a:p>
          <a:p>
            <a:pPr>
              <a:buFont typeface="Arial" charset="0"/>
              <a:buNone/>
            </a:pPr>
            <a:endParaRPr lang="en-US" smtClean="0">
              <a:solidFill>
                <a:schemeClr val="tx1"/>
              </a:solidFill>
            </a:endParaRPr>
          </a:p>
          <a:p>
            <a:pPr>
              <a:buFont typeface="Arial" charset="0"/>
              <a:buNone/>
            </a:pPr>
            <a:r>
              <a:rPr lang="en-US" smtClean="0">
                <a:solidFill>
                  <a:schemeClr val="tx1"/>
                </a:solidFill>
              </a:rPr>
              <a:t>File names can be up to 256 characters long</a:t>
            </a:r>
          </a:p>
          <a:p>
            <a:pPr>
              <a:buFont typeface="Arial" charset="0"/>
              <a:buNone/>
            </a:pPr>
            <a:endParaRPr lang="en-US" smtClean="0">
              <a:solidFill>
                <a:schemeClr val="tx1"/>
              </a:solidFill>
            </a:endParaRPr>
          </a:p>
          <a:p>
            <a:pPr>
              <a:buFont typeface="Arial" charset="0"/>
              <a:buNone/>
            </a:pPr>
            <a:r>
              <a:rPr lang="en-US" smtClean="0">
                <a:solidFill>
                  <a:schemeClr val="tx1"/>
                </a:solidFill>
              </a:rPr>
              <a:t>Avoid using special characters in file names such as </a:t>
            </a:r>
          </a:p>
          <a:p>
            <a:pPr>
              <a:buFont typeface="Arial" charset="0"/>
              <a:buNone/>
            </a:pPr>
            <a:r>
              <a:rPr lang="en-GB" smtClean="0"/>
              <a:t>		| ; , ! @ # $ ( ) &lt; &gt; / \ " ' ` ~ { } [ ] = + &amp; ^ &lt;space&gt; &lt;tab&gt; </a:t>
            </a:r>
          </a:p>
          <a:p>
            <a:pPr>
              <a:buFont typeface="Arial" charset="0"/>
              <a:buNone/>
            </a:pPr>
            <a:endParaRPr lang="en-US" smtClean="0">
              <a:solidFill>
                <a:schemeClr val="tx1"/>
              </a:solidFill>
            </a:endParaRPr>
          </a:p>
          <a:p>
            <a:pPr>
              <a:buFont typeface="Arial" charset="0"/>
              <a:buNone/>
            </a:pPr>
            <a:r>
              <a:rPr lang="en-US" smtClean="0">
                <a:solidFill>
                  <a:schemeClr val="tx1"/>
                </a:solidFill>
              </a:rPr>
              <a:t>Instead of spaces in file names and directory names, use characters such as _ - .  (underscore, subtraction or period)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D63D6CD4-693B-4D5A-B47E-1C7D52890FE2}" type="slidenum">
              <a:rPr lang="en-US" sz="1000" b="0">
                <a:solidFill>
                  <a:srgbClr val="666666"/>
                </a:solidFill>
              </a:rPr>
              <a:pPr algn="r" eaLnBrk="1" hangingPunct="1"/>
              <a:t>13</a:t>
            </a:fld>
            <a:endParaRPr lang="en-US" sz="1000" b="0">
              <a:solidFill>
                <a:srgbClr val="666666"/>
              </a:solidFill>
            </a:endParaRPr>
          </a:p>
        </p:txBody>
      </p:sp>
      <p:sp>
        <p:nvSpPr>
          <p:cNvPr id="15363" name="Rectangle 4"/>
          <p:cNvSpPr>
            <a:spLocks noGrp="1" noChangeArrowheads="1"/>
          </p:cNvSpPr>
          <p:nvPr>
            <p:ph type="title" idx="4294967295"/>
          </p:nvPr>
        </p:nvSpPr>
        <p:spPr/>
        <p:txBody>
          <a:bodyPr/>
          <a:lstStyle/>
          <a:p>
            <a:pPr eaLnBrk="1" hangingPunct="1"/>
            <a:r>
              <a:rPr lang="en-US" smtClean="0"/>
              <a:t>Now you’re logged on: UNIX manual </a:t>
            </a:r>
          </a:p>
        </p:txBody>
      </p:sp>
      <p:sp>
        <p:nvSpPr>
          <p:cNvPr id="15364" name="Rectangle 5"/>
          <p:cNvSpPr>
            <a:spLocks noGrp="1" noChangeArrowheads="1"/>
          </p:cNvSpPr>
          <p:nvPr>
            <p:ph type="body" idx="4294967295"/>
          </p:nvPr>
        </p:nvSpPr>
        <p:spPr/>
        <p:txBody>
          <a:bodyPr/>
          <a:lstStyle/>
          <a:p>
            <a:pPr>
              <a:buFont typeface="Arial" charset="0"/>
              <a:buNone/>
            </a:pPr>
            <a:r>
              <a:rPr lang="en-US" smtClean="0">
                <a:solidFill>
                  <a:schemeClr val="tx1"/>
                </a:solidFill>
              </a:rPr>
              <a:t>The </a:t>
            </a:r>
            <a:r>
              <a:rPr lang="en-US" b="1" smtClean="0">
                <a:solidFill>
                  <a:schemeClr val="folHlink"/>
                </a:solidFill>
              </a:rPr>
              <a:t>man</a:t>
            </a:r>
            <a:r>
              <a:rPr lang="en-US" smtClean="0">
                <a:solidFill>
                  <a:schemeClr val="tx1"/>
                </a:solidFill>
              </a:rPr>
              <a:t> command in UNIX provides an on-line system manual on providing information which can be used to</a:t>
            </a:r>
          </a:p>
          <a:p>
            <a:endParaRPr lang="en-GB" smtClean="0"/>
          </a:p>
          <a:p>
            <a:pPr>
              <a:buFont typeface="Arial" charset="0"/>
              <a:buNone/>
            </a:pPr>
            <a:r>
              <a:rPr lang="en-GB" smtClean="0"/>
              <a:t>To display details about the listing (</a:t>
            </a:r>
            <a:r>
              <a:rPr lang="en-GB" b="1" smtClean="0">
                <a:solidFill>
                  <a:schemeClr val="folHlink"/>
                </a:solidFill>
              </a:rPr>
              <a:t>ls</a:t>
            </a:r>
            <a:r>
              <a:rPr lang="en-GB" smtClean="0"/>
              <a:t>) command, use </a:t>
            </a:r>
            <a:r>
              <a:rPr lang="en-GB" b="1" smtClean="0">
                <a:solidFill>
                  <a:schemeClr val="folHlink"/>
                </a:solidFill>
              </a:rPr>
              <a:t>man ls</a:t>
            </a:r>
          </a:p>
          <a:p>
            <a:pPr>
              <a:buFont typeface="Arial" charset="0"/>
              <a:buNone/>
            </a:pPr>
            <a:r>
              <a:rPr lang="en-GB" smtClean="0">
                <a:solidFill>
                  <a:schemeClr val="tx1"/>
                </a:solidFill>
              </a:rPr>
              <a:t>Pressing enter moves through the on-line manual line by line</a:t>
            </a:r>
          </a:p>
          <a:p>
            <a:pPr>
              <a:buFont typeface="Arial" charset="0"/>
              <a:buNone/>
            </a:pPr>
            <a:r>
              <a:rPr lang="en-GB" smtClean="0">
                <a:solidFill>
                  <a:schemeClr val="tx1"/>
                </a:solidFill>
              </a:rPr>
              <a:t>Pressing space moves through the on-line manual page by page</a:t>
            </a:r>
          </a:p>
          <a:p>
            <a:pPr>
              <a:buFont typeface="Arial" charset="0"/>
              <a:buNone/>
            </a:pPr>
            <a:r>
              <a:rPr lang="en-GB" smtClean="0">
                <a:solidFill>
                  <a:schemeClr val="tx1"/>
                </a:solidFill>
              </a:rPr>
              <a:t>To search for a keyword </a:t>
            </a:r>
            <a:r>
              <a:rPr lang="en-GB" b="1" smtClean="0">
                <a:solidFill>
                  <a:schemeClr val="folHlink"/>
                </a:solidFill>
              </a:rPr>
              <a:t>passwd</a:t>
            </a:r>
            <a:r>
              <a:rPr lang="en-GB" smtClean="0">
                <a:solidFill>
                  <a:schemeClr val="tx1"/>
                </a:solidFill>
              </a:rPr>
              <a:t> in the manual, use </a:t>
            </a:r>
            <a:r>
              <a:rPr lang="en-GB" b="1" smtClean="0">
                <a:solidFill>
                  <a:schemeClr val="folHlink"/>
                </a:solidFill>
              </a:rPr>
              <a:t>man –k passwd</a:t>
            </a:r>
          </a:p>
          <a:p>
            <a:pPr>
              <a:buFont typeface="Arial" charset="0"/>
              <a:buNone/>
            </a:pPr>
            <a:r>
              <a:rPr lang="en-GB" smtClean="0">
                <a:solidFill>
                  <a:schemeClr val="tx1"/>
                </a:solidFill>
              </a:rPr>
              <a:t>To return a specific section (say section 1 on the passwd command), use</a:t>
            </a:r>
            <a:r>
              <a:rPr lang="en-GB" b="1" smtClean="0">
                <a:solidFill>
                  <a:schemeClr val="folHlink"/>
                </a:solidFill>
              </a:rPr>
              <a:t> man 1 passwd</a:t>
            </a:r>
            <a:endParaRPr lang="en-US" smtClean="0">
              <a:solidFill>
                <a:schemeClr val="folHlink"/>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B8B29615-7397-454C-B660-AECA4162043C}" type="slidenum">
              <a:rPr lang="en-US" sz="1000" b="0">
                <a:solidFill>
                  <a:srgbClr val="666666"/>
                </a:solidFill>
              </a:rPr>
              <a:pPr algn="r" eaLnBrk="1" hangingPunct="1"/>
              <a:t>14</a:t>
            </a:fld>
            <a:endParaRPr lang="en-US" sz="1000" b="0">
              <a:solidFill>
                <a:srgbClr val="666666"/>
              </a:solidFill>
            </a:endParaRPr>
          </a:p>
        </p:txBody>
      </p:sp>
      <p:sp>
        <p:nvSpPr>
          <p:cNvPr id="16387" name="Rectangle 4"/>
          <p:cNvSpPr>
            <a:spLocks noGrp="1" noChangeArrowheads="1"/>
          </p:cNvSpPr>
          <p:nvPr>
            <p:ph type="title" idx="4294967295"/>
          </p:nvPr>
        </p:nvSpPr>
        <p:spPr/>
        <p:txBody>
          <a:bodyPr/>
          <a:lstStyle/>
          <a:p>
            <a:pPr eaLnBrk="1" hangingPunct="1"/>
            <a:r>
              <a:rPr lang="en-US" smtClean="0"/>
              <a:t>Now you’re logged on: Changing your password</a:t>
            </a:r>
          </a:p>
        </p:txBody>
      </p:sp>
      <p:sp>
        <p:nvSpPr>
          <p:cNvPr id="16388" name="Rectangle 5"/>
          <p:cNvSpPr>
            <a:spLocks noGrp="1" noChangeArrowheads="1"/>
          </p:cNvSpPr>
          <p:nvPr>
            <p:ph type="body" idx="4294967295"/>
          </p:nvPr>
        </p:nvSpPr>
        <p:spPr/>
        <p:txBody>
          <a:bodyPr/>
          <a:lstStyle/>
          <a:p>
            <a:pPr>
              <a:lnSpc>
                <a:spcPct val="80000"/>
              </a:lnSpc>
              <a:buFont typeface="Arial" charset="0"/>
              <a:buNone/>
            </a:pPr>
            <a:r>
              <a:rPr lang="en-GB" sz="1800" smtClean="0"/>
              <a:t>UNIX account passwords expire every </a:t>
            </a:r>
            <a:r>
              <a:rPr lang="en-GB" sz="1800" b="1" u="sng" smtClean="0">
                <a:solidFill>
                  <a:schemeClr val="folHlink"/>
                </a:solidFill>
              </a:rPr>
              <a:t>90</a:t>
            </a:r>
            <a:r>
              <a:rPr lang="en-GB" sz="1800" smtClean="0">
                <a:solidFill>
                  <a:schemeClr val="tx1"/>
                </a:solidFill>
              </a:rPr>
              <a:t> days</a:t>
            </a:r>
          </a:p>
          <a:p>
            <a:pPr>
              <a:lnSpc>
                <a:spcPct val="80000"/>
              </a:lnSpc>
              <a:buFont typeface="Arial" charset="0"/>
              <a:buNone/>
            </a:pPr>
            <a:r>
              <a:rPr lang="en-GB" sz="1800" smtClean="0">
                <a:solidFill>
                  <a:schemeClr val="tx1"/>
                </a:solidFill>
              </a:rPr>
              <a:t>So it is important that you are able to change your password.  When the password expires, the system will prompt you for a new password at logon.</a:t>
            </a:r>
          </a:p>
          <a:p>
            <a:pPr>
              <a:lnSpc>
                <a:spcPct val="80000"/>
              </a:lnSpc>
              <a:buFont typeface="Arial" charset="0"/>
              <a:buNone/>
            </a:pPr>
            <a:r>
              <a:rPr lang="en-GB" sz="1800" smtClean="0">
                <a:solidFill>
                  <a:schemeClr val="tx1"/>
                </a:solidFill>
              </a:rPr>
              <a:t>If you wish to change your password at any time manually, then the steps below should be followed </a:t>
            </a:r>
          </a:p>
          <a:p>
            <a:pPr>
              <a:lnSpc>
                <a:spcPct val="80000"/>
              </a:lnSpc>
              <a:buFont typeface="Arial" charset="0"/>
              <a:buNone/>
            </a:pPr>
            <a:r>
              <a:rPr lang="en-US" sz="1800" smtClean="0"/>
              <a:t>At the UNIX prompt, type </a:t>
            </a:r>
            <a:r>
              <a:rPr lang="en-US" sz="1800" b="1" smtClean="0">
                <a:solidFill>
                  <a:schemeClr val="folHlink"/>
                </a:solidFill>
              </a:rPr>
              <a:t>passwd </a:t>
            </a:r>
            <a:endParaRPr lang="en-US" sz="1800" smtClean="0">
              <a:solidFill>
                <a:schemeClr val="tx1"/>
              </a:solidFill>
            </a:endParaRPr>
          </a:p>
          <a:p>
            <a:pPr>
              <a:lnSpc>
                <a:spcPct val="80000"/>
              </a:lnSpc>
              <a:buFont typeface="Arial" charset="0"/>
              <a:buNone/>
            </a:pPr>
            <a:r>
              <a:rPr lang="en-US" sz="1800" smtClean="0">
                <a:solidFill>
                  <a:schemeClr val="tx1"/>
                </a:solidFill>
              </a:rPr>
              <a:t>The system will ask for your old password, type this and press return</a:t>
            </a:r>
          </a:p>
          <a:p>
            <a:pPr>
              <a:lnSpc>
                <a:spcPct val="80000"/>
              </a:lnSpc>
              <a:buFont typeface="Arial" charset="0"/>
              <a:buNone/>
            </a:pPr>
            <a:r>
              <a:rPr lang="en-US" sz="1800" smtClean="0">
                <a:solidFill>
                  <a:schemeClr val="tx1"/>
                </a:solidFill>
              </a:rPr>
              <a:t>If successful, the system will then ask for your new password, again type this and press return</a:t>
            </a:r>
          </a:p>
          <a:p>
            <a:pPr>
              <a:lnSpc>
                <a:spcPct val="80000"/>
              </a:lnSpc>
              <a:buFont typeface="Arial" charset="0"/>
              <a:buNone/>
            </a:pPr>
            <a:r>
              <a:rPr lang="en-US" sz="1800" smtClean="0">
                <a:solidFill>
                  <a:schemeClr val="tx1"/>
                </a:solidFill>
              </a:rPr>
              <a:t>The system will then ask for your new password again to confirm the change, type your new password and press return</a:t>
            </a:r>
          </a:p>
          <a:p>
            <a:pPr>
              <a:lnSpc>
                <a:spcPct val="80000"/>
              </a:lnSpc>
              <a:buFont typeface="Arial" charset="0"/>
              <a:buNone/>
            </a:pPr>
            <a:r>
              <a:rPr lang="en-US" sz="1800" smtClean="0">
                <a:solidFill>
                  <a:schemeClr val="tx1"/>
                </a:solidFill>
              </a:rPr>
              <a:t>The system will display “Passwd successfully changed”</a:t>
            </a:r>
          </a:p>
          <a:p>
            <a:pPr>
              <a:lnSpc>
                <a:spcPct val="80000"/>
              </a:lnSpc>
              <a:buFont typeface="Arial" charset="0"/>
              <a:buNone/>
            </a:pPr>
            <a:endParaRPr lang="en-US" sz="1800" smtClean="0">
              <a:solidFill>
                <a:schemeClr val="tx1"/>
              </a:solidFill>
            </a:endParaRPr>
          </a:p>
          <a:p>
            <a:pPr>
              <a:lnSpc>
                <a:spcPct val="80000"/>
              </a:lnSpc>
              <a:buFont typeface="Arial" charset="0"/>
              <a:buNone/>
            </a:pPr>
            <a:r>
              <a:rPr lang="en-US" sz="1800" smtClean="0">
                <a:solidFill>
                  <a:schemeClr val="tx1"/>
                </a:solidFill>
              </a:rPr>
              <a:t>Your UNIX passwords are not linked to your smartcard so must be entered each time the user logs in.</a:t>
            </a:r>
            <a:endParaRPr lang="en-US" sz="18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D00D8D93-B6E2-42CF-9E9C-BF2AD6AB8113}" type="slidenum">
              <a:rPr lang="en-US" sz="1000" b="0">
                <a:solidFill>
                  <a:srgbClr val="666666"/>
                </a:solidFill>
              </a:rPr>
              <a:pPr algn="r" eaLnBrk="1" hangingPunct="1"/>
              <a:t>15</a:t>
            </a:fld>
            <a:endParaRPr lang="en-US" sz="1000" b="0">
              <a:solidFill>
                <a:srgbClr val="666666"/>
              </a:solidFill>
            </a:endParaRPr>
          </a:p>
        </p:txBody>
      </p:sp>
      <p:sp>
        <p:nvSpPr>
          <p:cNvPr id="17411" name="Rectangle 4"/>
          <p:cNvSpPr>
            <a:spLocks noGrp="1" noChangeArrowheads="1"/>
          </p:cNvSpPr>
          <p:nvPr>
            <p:ph type="title" idx="4294967295"/>
          </p:nvPr>
        </p:nvSpPr>
        <p:spPr/>
        <p:txBody>
          <a:bodyPr/>
          <a:lstStyle/>
          <a:p>
            <a:pPr eaLnBrk="1" hangingPunct="1"/>
            <a:r>
              <a:rPr lang="en-US" smtClean="0"/>
              <a:t>Now you’re logged on: Password rules</a:t>
            </a:r>
          </a:p>
        </p:txBody>
      </p:sp>
      <p:sp>
        <p:nvSpPr>
          <p:cNvPr id="17412" name="Rectangle 5"/>
          <p:cNvSpPr>
            <a:spLocks noGrp="1" noChangeArrowheads="1"/>
          </p:cNvSpPr>
          <p:nvPr>
            <p:ph type="body" idx="4294967295"/>
          </p:nvPr>
        </p:nvSpPr>
        <p:spPr/>
        <p:txBody>
          <a:bodyPr/>
          <a:lstStyle/>
          <a:p>
            <a:pPr eaLnBrk="1" hangingPunct="1">
              <a:spcBef>
                <a:spcPct val="0"/>
              </a:spcBef>
              <a:buFont typeface="Arial" charset="0"/>
              <a:buNone/>
            </a:pPr>
            <a:r>
              <a:rPr lang="en-GB" smtClean="0"/>
              <a:t>A password must follow the following rules to be allowed:</a:t>
            </a:r>
          </a:p>
          <a:p>
            <a:pPr eaLnBrk="1" hangingPunct="1">
              <a:spcBef>
                <a:spcPct val="0"/>
              </a:spcBef>
              <a:buFont typeface="Arial" charset="0"/>
              <a:buNone/>
            </a:pPr>
            <a:endParaRPr lang="en-GB" smtClean="0"/>
          </a:p>
          <a:p>
            <a:pPr eaLnBrk="1" hangingPunct="1">
              <a:spcBef>
                <a:spcPct val="0"/>
              </a:spcBef>
            </a:pPr>
            <a:r>
              <a:rPr lang="en-GB" smtClean="0"/>
              <a:t>Must be at least 8 characters in length</a:t>
            </a:r>
          </a:p>
          <a:p>
            <a:pPr eaLnBrk="1" hangingPunct="1">
              <a:spcBef>
                <a:spcPct val="0"/>
              </a:spcBef>
            </a:pPr>
            <a:r>
              <a:rPr lang="en-GB" smtClean="0"/>
              <a:t>Must be alphanumeric characters and numbers</a:t>
            </a:r>
          </a:p>
          <a:p>
            <a:pPr eaLnBrk="1" hangingPunct="1">
              <a:spcBef>
                <a:spcPct val="0"/>
              </a:spcBef>
            </a:pPr>
            <a:r>
              <a:rPr lang="en-GB" smtClean="0"/>
              <a:t>Must differ from the users name</a:t>
            </a:r>
          </a:p>
          <a:p>
            <a:pPr eaLnBrk="1" hangingPunct="1">
              <a:spcBef>
                <a:spcPct val="0"/>
              </a:spcBef>
            </a:pPr>
            <a:endParaRPr lang="en-GB" smtClean="0"/>
          </a:p>
          <a:p>
            <a:pPr eaLnBrk="1" hangingPunct="1">
              <a:spcBef>
                <a:spcPct val="0"/>
              </a:spcBef>
              <a:buFont typeface="Arial" charset="0"/>
              <a:buNone/>
            </a:pPr>
            <a:r>
              <a:rPr lang="en-GB" smtClean="0"/>
              <a:t>e.g.  	</a:t>
            </a:r>
            <a:r>
              <a:rPr lang="en-GB" smtClean="0">
                <a:solidFill>
                  <a:schemeClr val="folHlink"/>
                </a:solidFill>
              </a:rPr>
              <a:t>aardvar6 </a:t>
            </a:r>
            <a:r>
              <a:rPr lang="en-GB" smtClean="0"/>
              <a:t>would be a </a:t>
            </a:r>
            <a:r>
              <a:rPr lang="en-GB" b="1" smtClean="0">
                <a:solidFill>
                  <a:schemeClr val="folHlink"/>
                </a:solidFill>
              </a:rPr>
              <a:t>valid</a:t>
            </a:r>
            <a:r>
              <a:rPr lang="en-GB" smtClean="0"/>
              <a:t> password</a:t>
            </a:r>
          </a:p>
          <a:p>
            <a:pPr eaLnBrk="1" hangingPunct="1">
              <a:spcBef>
                <a:spcPct val="0"/>
              </a:spcBef>
              <a:buFont typeface="Arial" charset="0"/>
              <a:buNone/>
            </a:pPr>
            <a:r>
              <a:rPr lang="en-GB" smtClean="0"/>
              <a:t>		</a:t>
            </a:r>
            <a:r>
              <a:rPr lang="en-GB" smtClean="0">
                <a:solidFill>
                  <a:schemeClr val="folHlink"/>
                </a:solidFill>
              </a:rPr>
              <a:t>aardvark</a:t>
            </a:r>
            <a:r>
              <a:rPr lang="en-GB" smtClean="0"/>
              <a:t> would be an </a:t>
            </a:r>
            <a:r>
              <a:rPr lang="en-GB" b="1" smtClean="0">
                <a:solidFill>
                  <a:schemeClr val="folHlink"/>
                </a:solidFill>
              </a:rPr>
              <a:t>invalid</a:t>
            </a:r>
            <a:r>
              <a:rPr lang="en-GB" smtClean="0"/>
              <a:t> password</a:t>
            </a:r>
          </a:p>
          <a:p>
            <a:pPr eaLnBrk="1" hangingPunct="1">
              <a:spcBef>
                <a:spcPct val="0"/>
              </a:spcBef>
              <a:buFont typeface="Arial" charset="0"/>
              <a:buNone/>
            </a:pPr>
            <a:r>
              <a:rPr lang="en-GB" smtClean="0"/>
              <a:t>		</a:t>
            </a:r>
            <a:r>
              <a:rPr lang="en-GB" smtClean="0">
                <a:solidFill>
                  <a:schemeClr val="folHlink"/>
                </a:solidFill>
              </a:rPr>
              <a:t>aard5</a:t>
            </a:r>
            <a:r>
              <a:rPr lang="en-GB" smtClean="0"/>
              <a:t> would be an </a:t>
            </a:r>
            <a:r>
              <a:rPr lang="en-GB" b="1" smtClean="0">
                <a:solidFill>
                  <a:schemeClr val="folHlink"/>
                </a:solidFill>
              </a:rPr>
              <a:t>invalid</a:t>
            </a:r>
            <a:r>
              <a:rPr lang="en-GB" smtClean="0"/>
              <a:t> password</a:t>
            </a:r>
          </a:p>
          <a:p>
            <a:pPr lvl="2" eaLnBrk="1" hangingPunct="1">
              <a:spcBef>
                <a:spcPct val="0"/>
              </a:spcBef>
            </a:pPr>
            <a:endParaRPr lang="en-GB" smtClean="0"/>
          </a:p>
          <a:p>
            <a:pPr eaLnBrk="1" hangingPunct="1">
              <a:spcBef>
                <a:spcPct val="0"/>
              </a:spcBef>
              <a:buFont typeface="Arial" charset="0"/>
              <a:buNone/>
            </a:pPr>
            <a:r>
              <a:rPr lang="en-GB" smtClean="0"/>
              <a:t>A new password must differ from the old one by at least three characters</a:t>
            </a:r>
          </a:p>
          <a:p>
            <a:pPr eaLnBrk="1" hangingPunct="1">
              <a:spcBef>
                <a:spcPct val="0"/>
              </a:spcBef>
              <a:buFont typeface="Arial" charset="0"/>
              <a:buNone/>
            </a:pPr>
            <a:endParaRPr lang="en-GB" smtClean="0"/>
          </a:p>
          <a:p>
            <a:pPr eaLnBrk="1" hangingPunct="1">
              <a:spcBef>
                <a:spcPct val="0"/>
              </a:spcBef>
              <a:buFont typeface="Arial" charset="0"/>
              <a:buNone/>
            </a:pPr>
            <a:r>
              <a:rPr lang="en-GB" smtClean="0"/>
              <a:t>Can’t use a previous password from the last 10 passwords used in the history, e.g. your password from 2 times before can not be reused</a:t>
            </a:r>
          </a:p>
          <a:p>
            <a:pPr eaLnBrk="1" hangingPunct="1">
              <a:spcBef>
                <a:spcPct val="0"/>
              </a:spcBef>
              <a:buFont typeface="Arial" charset="0"/>
              <a:buNone/>
            </a:pPr>
            <a:endParaRPr lang="en-GB"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463D8989-E50C-4B8E-BA4F-8691B8DD1290}" type="slidenum">
              <a:rPr lang="en-US" sz="1000" b="0">
                <a:solidFill>
                  <a:srgbClr val="666666"/>
                </a:solidFill>
              </a:rPr>
              <a:pPr algn="r" eaLnBrk="1" hangingPunct="1"/>
              <a:t>16</a:t>
            </a:fld>
            <a:endParaRPr lang="en-US" sz="1000" b="0">
              <a:solidFill>
                <a:srgbClr val="666666"/>
              </a:solidFill>
            </a:endParaRPr>
          </a:p>
        </p:txBody>
      </p:sp>
      <p:sp>
        <p:nvSpPr>
          <p:cNvPr id="18435" name="Rectangle 4"/>
          <p:cNvSpPr>
            <a:spLocks noGrp="1" noChangeArrowheads="1"/>
          </p:cNvSpPr>
          <p:nvPr>
            <p:ph type="title" idx="4294967295"/>
          </p:nvPr>
        </p:nvSpPr>
        <p:spPr/>
        <p:txBody>
          <a:bodyPr/>
          <a:lstStyle/>
          <a:p>
            <a:pPr eaLnBrk="1" hangingPunct="1"/>
            <a:r>
              <a:rPr lang="en-US" smtClean="0"/>
              <a:t>Now you’re logged on: Listing project access</a:t>
            </a:r>
          </a:p>
        </p:txBody>
      </p:sp>
      <p:sp>
        <p:nvSpPr>
          <p:cNvPr id="18436" name="Rectangle 5"/>
          <p:cNvSpPr>
            <a:spLocks noGrp="1" noChangeArrowheads="1"/>
          </p:cNvSpPr>
          <p:nvPr>
            <p:ph type="body" idx="4294967295"/>
          </p:nvPr>
        </p:nvSpPr>
        <p:spPr/>
        <p:txBody>
          <a:bodyPr/>
          <a:lstStyle/>
          <a:p>
            <a:pPr>
              <a:buFont typeface="Arial" charset="0"/>
              <a:buNone/>
            </a:pPr>
            <a:r>
              <a:rPr lang="en-US" smtClean="0"/>
              <a:t>For each project area on UNIX, access is restricted to those users with authorised access</a:t>
            </a:r>
          </a:p>
          <a:p>
            <a:pPr>
              <a:buFont typeface="Arial" charset="0"/>
              <a:buNone/>
            </a:pPr>
            <a:r>
              <a:rPr lang="en-US" smtClean="0"/>
              <a:t>You can list which projects you have access to by typing </a:t>
            </a:r>
            <a:r>
              <a:rPr lang="en-US" b="1" smtClean="0">
                <a:solidFill>
                  <a:schemeClr val="folHlink"/>
                </a:solidFill>
              </a:rPr>
              <a:t>studies</a:t>
            </a:r>
          </a:p>
          <a:p>
            <a:pPr>
              <a:buFont typeface="Arial" charset="0"/>
              <a:buNone/>
            </a:pPr>
            <a:endParaRPr lang="en-US" smtClean="0">
              <a:solidFill>
                <a:schemeClr val="tx1"/>
              </a:solidFill>
            </a:endParaRPr>
          </a:p>
          <a:p>
            <a:pPr>
              <a:buFont typeface="Arial" charset="0"/>
              <a:buNone/>
            </a:pPr>
            <a:r>
              <a:rPr lang="en-US" smtClean="0">
                <a:solidFill>
                  <a:schemeClr val="tx1"/>
                </a:solidFill>
              </a:rPr>
              <a:t>By typing </a:t>
            </a:r>
            <a:r>
              <a:rPr lang="en-US" b="1" smtClean="0">
                <a:solidFill>
                  <a:schemeClr val="folHlink"/>
                </a:solidFill>
              </a:rPr>
              <a:t>studies</a:t>
            </a:r>
            <a:r>
              <a:rPr lang="en-US" smtClean="0">
                <a:solidFill>
                  <a:schemeClr val="tx1"/>
                </a:solidFill>
              </a:rPr>
              <a:t> {username} you can check access for other users</a:t>
            </a:r>
          </a:p>
          <a:p>
            <a:pPr>
              <a:buFont typeface="Arial" charset="0"/>
              <a:buNone/>
            </a:pPr>
            <a:r>
              <a:rPr lang="en-US" smtClean="0">
                <a:solidFill>
                  <a:schemeClr val="tx1"/>
                </a:solidFill>
              </a:rPr>
              <a:t>For example typing </a:t>
            </a:r>
            <a:r>
              <a:rPr lang="en-US" b="1" smtClean="0">
                <a:solidFill>
                  <a:schemeClr val="folHlink"/>
                </a:solidFill>
              </a:rPr>
              <a:t>studies cantrea</a:t>
            </a:r>
            <a:r>
              <a:rPr lang="en-US" b="1" smtClean="0">
                <a:solidFill>
                  <a:schemeClr val="tx1"/>
                </a:solidFill>
              </a:rPr>
              <a:t> </a:t>
            </a:r>
            <a:r>
              <a:rPr lang="en-US" smtClean="0">
                <a:solidFill>
                  <a:schemeClr val="tx1"/>
                </a:solidFill>
              </a:rPr>
              <a:t>will list all the projects that the user cantrea has access to</a:t>
            </a:r>
          </a:p>
          <a:p>
            <a:pPr>
              <a:buFont typeface="Arial" charset="0"/>
              <a:buNone/>
            </a:pPr>
            <a:endParaRPr lang="en-US" smtClean="0">
              <a:solidFill>
                <a:schemeClr val="tx1"/>
              </a:solidFill>
            </a:endParaRPr>
          </a:p>
          <a:p>
            <a:pPr>
              <a:buFont typeface="Arial" charset="0"/>
              <a:buNone/>
            </a:pPr>
            <a:r>
              <a:rPr lang="en-US" b="1" smtClean="0">
                <a:solidFill>
                  <a:schemeClr val="folHlink"/>
                </a:solidFill>
              </a:rPr>
              <a:t>ls /projects</a:t>
            </a:r>
            <a:r>
              <a:rPr lang="en-US" smtClean="0">
                <a:solidFill>
                  <a:schemeClr val="tx1"/>
                </a:solidFill>
              </a:rPr>
              <a:t> can be used to list all projects on the system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8B46FC80-7321-4662-95AC-8DC6613622A0}" type="slidenum">
              <a:rPr lang="en-US" sz="1000" b="0">
                <a:solidFill>
                  <a:srgbClr val="666666"/>
                </a:solidFill>
              </a:rPr>
              <a:pPr algn="r" eaLnBrk="1" hangingPunct="1"/>
              <a:t>17</a:t>
            </a:fld>
            <a:endParaRPr lang="en-US" sz="1000" b="0">
              <a:solidFill>
                <a:srgbClr val="666666"/>
              </a:solidFill>
            </a:endParaRPr>
          </a:p>
        </p:txBody>
      </p:sp>
      <p:sp>
        <p:nvSpPr>
          <p:cNvPr id="19459" name="Rectangle 4"/>
          <p:cNvSpPr>
            <a:spLocks noGrp="1" noChangeArrowheads="1"/>
          </p:cNvSpPr>
          <p:nvPr>
            <p:ph type="title" idx="4294967295"/>
          </p:nvPr>
        </p:nvSpPr>
        <p:spPr/>
        <p:txBody>
          <a:bodyPr/>
          <a:lstStyle/>
          <a:p>
            <a:pPr eaLnBrk="1" hangingPunct="1"/>
            <a:r>
              <a:rPr lang="en-US" smtClean="0"/>
              <a:t>Now you’re logged on: The project area</a:t>
            </a:r>
          </a:p>
        </p:txBody>
      </p:sp>
      <p:sp>
        <p:nvSpPr>
          <p:cNvPr id="19460" name="Rectangle 5"/>
          <p:cNvSpPr>
            <a:spLocks noGrp="1" noChangeArrowheads="1"/>
          </p:cNvSpPr>
          <p:nvPr>
            <p:ph type="body" idx="4294967295"/>
          </p:nvPr>
        </p:nvSpPr>
        <p:spPr/>
        <p:txBody>
          <a:bodyPr/>
          <a:lstStyle/>
          <a:p>
            <a:pPr>
              <a:buFont typeface="Arial" charset="0"/>
              <a:buNone/>
            </a:pPr>
            <a:r>
              <a:rPr lang="en-US" smtClean="0">
                <a:solidFill>
                  <a:schemeClr val="tx1"/>
                </a:solidFill>
              </a:rPr>
              <a:t>To navigate to a project area, type the project name at the prompt, e.g. </a:t>
            </a:r>
            <a:r>
              <a:rPr lang="en-US" b="1" smtClean="0">
                <a:solidFill>
                  <a:schemeClr val="folHlink"/>
                </a:solidFill>
              </a:rPr>
              <a:t>pxl97971</a:t>
            </a:r>
            <a:r>
              <a:rPr lang="en-US" smtClean="0">
                <a:solidFill>
                  <a:schemeClr val="folHlink"/>
                </a:solidFill>
              </a:rPr>
              <a:t> </a:t>
            </a:r>
            <a:r>
              <a:rPr lang="en-US" smtClean="0">
                <a:solidFill>
                  <a:schemeClr val="tx1"/>
                </a:solidFill>
              </a:rPr>
              <a:t>and press return</a:t>
            </a:r>
          </a:p>
          <a:p>
            <a:pPr>
              <a:buFont typeface="Arial" charset="0"/>
              <a:buNone/>
            </a:pPr>
            <a:r>
              <a:rPr lang="en-US" smtClean="0">
                <a:solidFill>
                  <a:schemeClr val="tx1"/>
                </a:solidFill>
              </a:rPr>
              <a:t>You will now be at the following location /projects/pxl97971/dm (for dm users) or /projects/pxl97971/stats (for stats users)</a:t>
            </a:r>
          </a:p>
          <a:p>
            <a:pPr>
              <a:buFont typeface="Arial" charset="0"/>
              <a:buNone/>
            </a:pPr>
            <a:r>
              <a:rPr lang="en-US" smtClean="0">
                <a:solidFill>
                  <a:schemeClr val="tx1"/>
                </a:solidFill>
              </a:rPr>
              <a:t>Within each project directory, there are 3 top level folders</a:t>
            </a:r>
          </a:p>
          <a:p>
            <a:pPr lvl="1"/>
            <a:r>
              <a:rPr lang="en-US" smtClean="0">
                <a:solidFill>
                  <a:schemeClr val="tx1"/>
                </a:solidFill>
              </a:rPr>
              <a:t>dm</a:t>
            </a:r>
          </a:p>
          <a:p>
            <a:pPr lvl="1"/>
            <a:r>
              <a:rPr lang="en-US" smtClean="0">
                <a:solidFill>
                  <a:schemeClr val="tx1"/>
                </a:solidFill>
              </a:rPr>
              <a:t>stats</a:t>
            </a:r>
          </a:p>
          <a:p>
            <a:pPr lvl="1"/>
            <a:r>
              <a:rPr lang="en-US" smtClean="0">
                <a:solidFill>
                  <a:schemeClr val="tx1"/>
                </a:solidFill>
              </a:rPr>
              <a:t>transfer</a:t>
            </a:r>
          </a:p>
          <a:p>
            <a:pPr>
              <a:buFont typeface="Arial" charset="0"/>
              <a:buNone/>
            </a:pPr>
            <a:r>
              <a:rPr lang="en-US" smtClean="0">
                <a:solidFill>
                  <a:schemeClr val="tx1"/>
                </a:solidFill>
              </a:rPr>
              <a:t>The dm folder is accessible by all project staff in the dm group</a:t>
            </a:r>
          </a:p>
          <a:p>
            <a:pPr>
              <a:buFont typeface="Arial" charset="0"/>
              <a:buNone/>
            </a:pPr>
            <a:r>
              <a:rPr lang="en-US" smtClean="0">
                <a:solidFill>
                  <a:schemeClr val="tx1"/>
                </a:solidFill>
              </a:rPr>
              <a:t>The stats folder is accessible by all project staff in the stats group</a:t>
            </a:r>
          </a:p>
          <a:p>
            <a:pPr>
              <a:buFont typeface="Arial" charset="0"/>
              <a:buNone/>
            </a:pPr>
            <a:r>
              <a:rPr lang="en-US" smtClean="0">
                <a:solidFill>
                  <a:schemeClr val="tx1"/>
                </a:solidFill>
              </a:rPr>
              <a:t>The transfer folder is accessible by all project staff and can be used to transfer files between the dm and stats groups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CB4CB9AE-5D67-4221-974A-A6024FF9731B}" type="slidenum">
              <a:rPr lang="en-US" sz="1000" b="0">
                <a:solidFill>
                  <a:srgbClr val="666666"/>
                </a:solidFill>
              </a:rPr>
              <a:pPr algn="r" eaLnBrk="1" hangingPunct="1"/>
              <a:t>18</a:t>
            </a:fld>
            <a:endParaRPr lang="en-US" sz="1000" b="0">
              <a:solidFill>
                <a:srgbClr val="666666"/>
              </a:solidFill>
            </a:endParaRPr>
          </a:p>
        </p:txBody>
      </p:sp>
      <p:sp>
        <p:nvSpPr>
          <p:cNvPr id="20483" name="Rectangle 4"/>
          <p:cNvSpPr>
            <a:spLocks noGrp="1" noChangeArrowheads="1"/>
          </p:cNvSpPr>
          <p:nvPr>
            <p:ph type="title" idx="4294967295"/>
          </p:nvPr>
        </p:nvSpPr>
        <p:spPr/>
        <p:txBody>
          <a:bodyPr/>
          <a:lstStyle/>
          <a:p>
            <a:pPr eaLnBrk="1" hangingPunct="1"/>
            <a:r>
              <a:rPr lang="en-US" smtClean="0"/>
              <a:t>Now you’re logged on: Navigation</a:t>
            </a:r>
          </a:p>
        </p:txBody>
      </p:sp>
      <p:sp>
        <p:nvSpPr>
          <p:cNvPr id="20484" name="Rectangle 5"/>
          <p:cNvSpPr>
            <a:spLocks noGrp="1" noChangeArrowheads="1"/>
          </p:cNvSpPr>
          <p:nvPr>
            <p:ph type="body" idx="4294967295"/>
          </p:nvPr>
        </p:nvSpPr>
        <p:spPr/>
        <p:txBody>
          <a:bodyPr/>
          <a:lstStyle/>
          <a:p>
            <a:pPr>
              <a:buFont typeface="Arial" charset="0"/>
              <a:buNone/>
            </a:pPr>
            <a:r>
              <a:rPr lang="en-US" smtClean="0">
                <a:solidFill>
                  <a:schemeClr val="tx1"/>
                </a:solidFill>
              </a:rPr>
              <a:t>To navigate to an existing folder (export), type </a:t>
            </a:r>
            <a:r>
              <a:rPr lang="en-US" b="1" smtClean="0">
                <a:solidFill>
                  <a:schemeClr val="folHlink"/>
                </a:solidFill>
              </a:rPr>
              <a:t>cd</a:t>
            </a:r>
            <a:r>
              <a:rPr lang="en-US" smtClean="0">
                <a:solidFill>
                  <a:schemeClr val="tx1"/>
                </a:solidFill>
              </a:rPr>
              <a:t> (change directory) followed by the folder name, </a:t>
            </a:r>
          </a:p>
          <a:p>
            <a:pPr>
              <a:buFont typeface="Arial" charset="0"/>
              <a:buNone/>
            </a:pPr>
            <a:r>
              <a:rPr lang="en-US" smtClean="0">
                <a:solidFill>
                  <a:schemeClr val="tx1"/>
                </a:solidFill>
              </a:rPr>
              <a:t>	e.g. </a:t>
            </a:r>
            <a:r>
              <a:rPr lang="en-US" b="1" smtClean="0">
                <a:solidFill>
                  <a:schemeClr val="folHlink"/>
                </a:solidFill>
              </a:rPr>
              <a:t>cd export</a:t>
            </a:r>
          </a:p>
          <a:p>
            <a:pPr>
              <a:buFont typeface="Arial" charset="0"/>
              <a:buNone/>
            </a:pPr>
            <a:r>
              <a:rPr lang="en-US" smtClean="0">
                <a:solidFill>
                  <a:schemeClr val="tx1"/>
                </a:solidFill>
              </a:rPr>
              <a:t>The prompt will change from /projects/pxl97971/dm to /projects/pxl97971/dm/export which demonstrates that the user has navigated to the export folder</a:t>
            </a:r>
          </a:p>
          <a:p>
            <a:pPr>
              <a:buFont typeface="Arial" charset="0"/>
              <a:buNone/>
            </a:pPr>
            <a:endParaRPr lang="en-US" smtClean="0">
              <a:solidFill>
                <a:schemeClr val="tx1"/>
              </a:solidFill>
            </a:endParaRPr>
          </a:p>
          <a:p>
            <a:pPr>
              <a:buFont typeface="Arial" charset="0"/>
              <a:buNone/>
            </a:pPr>
            <a:r>
              <a:rPr lang="en-US" smtClean="0">
                <a:solidFill>
                  <a:schemeClr val="tx1"/>
                </a:solidFill>
              </a:rPr>
              <a:t>By typing </a:t>
            </a:r>
            <a:r>
              <a:rPr lang="en-US" b="1" smtClean="0">
                <a:solidFill>
                  <a:schemeClr val="folHlink"/>
                </a:solidFill>
              </a:rPr>
              <a:t>cd .. </a:t>
            </a:r>
            <a:r>
              <a:rPr lang="en-US" smtClean="0">
                <a:solidFill>
                  <a:schemeClr val="tx1"/>
                </a:solidFill>
              </a:rPr>
              <a:t>you can navigate up one level in the directory you are in, by typing this when in the direct /projects/pxl97971/dm/export, it will change the folder to /projects/pxl97971/dm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CDB1F0D6-25DB-4CB7-A9DE-06E120ED44C6}" type="slidenum">
              <a:rPr lang="en-US" sz="1000" b="0">
                <a:solidFill>
                  <a:srgbClr val="666666"/>
                </a:solidFill>
              </a:rPr>
              <a:pPr algn="r" eaLnBrk="1" hangingPunct="1"/>
              <a:t>19</a:t>
            </a:fld>
            <a:endParaRPr lang="en-US" sz="1000" b="0">
              <a:solidFill>
                <a:srgbClr val="666666"/>
              </a:solidFill>
            </a:endParaRPr>
          </a:p>
        </p:txBody>
      </p:sp>
      <p:sp>
        <p:nvSpPr>
          <p:cNvPr id="21507" name="Rectangle 4"/>
          <p:cNvSpPr>
            <a:spLocks noGrp="1" noChangeArrowheads="1"/>
          </p:cNvSpPr>
          <p:nvPr>
            <p:ph type="title" idx="4294967295"/>
          </p:nvPr>
        </p:nvSpPr>
        <p:spPr/>
        <p:txBody>
          <a:bodyPr/>
          <a:lstStyle/>
          <a:p>
            <a:pPr eaLnBrk="1" hangingPunct="1"/>
            <a:r>
              <a:rPr lang="en-US" smtClean="0"/>
              <a:t>Now you’re logged on: Navigation</a:t>
            </a:r>
          </a:p>
        </p:txBody>
      </p:sp>
      <p:sp>
        <p:nvSpPr>
          <p:cNvPr id="21508" name="Rectangle 5"/>
          <p:cNvSpPr>
            <a:spLocks noGrp="1" noChangeArrowheads="1"/>
          </p:cNvSpPr>
          <p:nvPr>
            <p:ph type="body" idx="4294967295"/>
          </p:nvPr>
        </p:nvSpPr>
        <p:spPr/>
        <p:txBody>
          <a:bodyPr/>
          <a:lstStyle/>
          <a:p>
            <a:pPr>
              <a:buFont typeface="Arial" charset="0"/>
              <a:buNone/>
            </a:pPr>
            <a:r>
              <a:rPr lang="en-US" smtClean="0">
                <a:solidFill>
                  <a:schemeClr val="tx1"/>
                </a:solidFill>
              </a:rPr>
              <a:t>Additionally typing </a:t>
            </a:r>
            <a:r>
              <a:rPr lang="en-US" b="1" smtClean="0">
                <a:solidFill>
                  <a:schemeClr val="folHlink"/>
                </a:solidFill>
              </a:rPr>
              <a:t>cd </a:t>
            </a:r>
            <a:r>
              <a:rPr lang="en-US" smtClean="0">
                <a:solidFill>
                  <a:schemeClr val="tx1"/>
                </a:solidFill>
              </a:rPr>
              <a:t>the user will be taken to their home area, e.g. /home/users/cantrea</a:t>
            </a:r>
          </a:p>
          <a:p>
            <a:pPr>
              <a:buFont typeface="Arial" charset="0"/>
              <a:buNone/>
            </a:pPr>
            <a:endParaRPr lang="en-US" smtClean="0">
              <a:solidFill>
                <a:schemeClr val="tx1"/>
              </a:solidFill>
            </a:endParaRPr>
          </a:p>
          <a:p>
            <a:pPr>
              <a:buFont typeface="Arial" charset="0"/>
              <a:buNone/>
            </a:pPr>
            <a:r>
              <a:rPr lang="en-US" smtClean="0">
                <a:solidFill>
                  <a:schemeClr val="tx1"/>
                </a:solidFill>
              </a:rPr>
              <a:t>To navigate up multiple levels at once, use </a:t>
            </a:r>
            <a:r>
              <a:rPr lang="en-US" b="1" smtClean="0">
                <a:solidFill>
                  <a:schemeClr val="folHlink"/>
                </a:solidFill>
              </a:rPr>
              <a:t>cd ../../transfer </a:t>
            </a:r>
            <a:r>
              <a:rPr lang="en-US" smtClean="0">
                <a:solidFill>
                  <a:schemeClr val="tx1"/>
                </a:solidFill>
              </a:rPr>
              <a:t>this would navigate up 2 directory levels, then change into the transfer directory</a:t>
            </a:r>
          </a:p>
          <a:p>
            <a:pPr>
              <a:buFont typeface="Arial" charset="0"/>
              <a:buNone/>
            </a:pPr>
            <a:endParaRPr lang="en-US" smtClean="0">
              <a:solidFill>
                <a:schemeClr val="tx1"/>
              </a:solidFill>
            </a:endParaRPr>
          </a:p>
          <a:p>
            <a:pPr>
              <a:buFont typeface="Arial" charset="0"/>
              <a:buNone/>
            </a:pPr>
            <a:endParaRPr lang="en-US"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eaLnBrk="1" hangingPunct="1"/>
            <a:fld id="{50BBC0AA-A2D5-4982-9D95-24157D64F307}" type="slidenum">
              <a:rPr lang="en-US" b="0" smtClean="0">
                <a:solidFill>
                  <a:srgbClr val="666666"/>
                </a:solidFill>
              </a:rPr>
              <a:pPr eaLnBrk="1" hangingPunct="1"/>
              <a:t>2</a:t>
            </a:fld>
            <a:endParaRPr lang="en-US" b="0" smtClean="0">
              <a:solidFill>
                <a:srgbClr val="666666"/>
              </a:solidFill>
            </a:endParaRPr>
          </a:p>
        </p:txBody>
      </p:sp>
      <p:sp>
        <p:nvSpPr>
          <p:cNvPr id="4099" name="Rectangle 4"/>
          <p:cNvSpPr>
            <a:spLocks noGrp="1" noChangeArrowheads="1"/>
          </p:cNvSpPr>
          <p:nvPr>
            <p:ph type="title"/>
          </p:nvPr>
        </p:nvSpPr>
        <p:spPr/>
        <p:txBody>
          <a:bodyPr/>
          <a:lstStyle/>
          <a:p>
            <a:pPr eaLnBrk="1" hangingPunct="1"/>
            <a:r>
              <a:rPr lang="en-US" smtClean="0"/>
              <a:t>Objectives</a:t>
            </a:r>
          </a:p>
        </p:txBody>
      </p:sp>
      <p:sp>
        <p:nvSpPr>
          <p:cNvPr id="4100" name="Rectangle 5"/>
          <p:cNvSpPr>
            <a:spLocks noGrp="1" noChangeArrowheads="1"/>
          </p:cNvSpPr>
          <p:nvPr>
            <p:ph type="body" idx="1"/>
          </p:nvPr>
        </p:nvSpPr>
        <p:spPr/>
        <p:txBody>
          <a:bodyPr/>
          <a:lstStyle/>
          <a:p>
            <a:r>
              <a:rPr lang="en-GB" dirty="0" smtClean="0"/>
              <a:t>How to request access to PAREXEL's SAS UNIX platform</a:t>
            </a:r>
          </a:p>
          <a:p>
            <a:r>
              <a:rPr lang="en-GB" dirty="0" smtClean="0"/>
              <a:t>How to logon to PAREXEL's SAS UNIX platform </a:t>
            </a:r>
          </a:p>
          <a:p>
            <a:r>
              <a:rPr lang="en-GB" dirty="0" smtClean="0"/>
              <a:t>How to use PAREXEL's SAS UNIX platform</a:t>
            </a:r>
            <a:endParaRPr lang="en-US" dirty="0" smtClean="0"/>
          </a:p>
          <a:p>
            <a:r>
              <a:rPr lang="en-GB" dirty="0" smtClean="0"/>
              <a:t>Allow users to be more efficient when using UNIX</a:t>
            </a:r>
          </a:p>
          <a:p>
            <a:r>
              <a:rPr lang="en-GB" dirty="0" smtClean="0"/>
              <a:t>Understand the file system and navigation in the UNIX environment</a:t>
            </a:r>
          </a:p>
          <a:p>
            <a:r>
              <a:rPr lang="en-GB" dirty="0" smtClean="0"/>
              <a:t>Understand how to edit files</a:t>
            </a:r>
          </a:p>
          <a:p>
            <a:r>
              <a:rPr lang="en-GB" dirty="0" smtClean="0"/>
              <a:t>Understand system usage</a:t>
            </a:r>
          </a:p>
          <a:p>
            <a:r>
              <a:rPr lang="en-GB" dirty="0" smtClean="0"/>
              <a:t>Understand how to resolve issues</a:t>
            </a:r>
          </a:p>
          <a:p>
            <a:r>
              <a:rPr lang="en-GB" dirty="0" smtClean="0"/>
              <a:t>Awareness of UNIX software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EEB78A36-CDAB-4E8B-A10A-F9EA791EE875}" type="slidenum">
              <a:rPr lang="en-US" sz="1000" b="0">
                <a:solidFill>
                  <a:srgbClr val="666666"/>
                </a:solidFill>
              </a:rPr>
              <a:pPr algn="r" eaLnBrk="1" hangingPunct="1"/>
              <a:t>20</a:t>
            </a:fld>
            <a:endParaRPr lang="en-US" sz="1000" b="0">
              <a:solidFill>
                <a:srgbClr val="666666"/>
              </a:solidFill>
            </a:endParaRPr>
          </a:p>
        </p:txBody>
      </p:sp>
      <p:sp>
        <p:nvSpPr>
          <p:cNvPr id="22531" name="Rectangle 4"/>
          <p:cNvSpPr>
            <a:spLocks noGrp="1" noChangeArrowheads="1"/>
          </p:cNvSpPr>
          <p:nvPr>
            <p:ph type="title" idx="4294967295"/>
          </p:nvPr>
        </p:nvSpPr>
        <p:spPr/>
        <p:txBody>
          <a:bodyPr/>
          <a:lstStyle/>
          <a:p>
            <a:pPr eaLnBrk="1" hangingPunct="1"/>
            <a:r>
              <a:rPr lang="en-US" smtClean="0"/>
              <a:t>Now you’re logged on: Navigation in unblinded area</a:t>
            </a:r>
          </a:p>
        </p:txBody>
      </p:sp>
      <p:sp>
        <p:nvSpPr>
          <p:cNvPr id="22532" name="Rectangle 5"/>
          <p:cNvSpPr>
            <a:spLocks noGrp="1" noChangeArrowheads="1"/>
          </p:cNvSpPr>
          <p:nvPr>
            <p:ph type="body" idx="4294967295"/>
          </p:nvPr>
        </p:nvSpPr>
        <p:spPr/>
        <p:txBody>
          <a:bodyPr/>
          <a:lstStyle/>
          <a:p>
            <a:pPr>
              <a:buFont typeface="Arial" charset="0"/>
              <a:buNone/>
            </a:pPr>
            <a:r>
              <a:rPr lang="en-US" smtClean="0">
                <a:solidFill>
                  <a:schemeClr val="tx1"/>
                </a:solidFill>
              </a:rPr>
              <a:t>To create a new project on UNIX, a request must be submitted using a global new project request form which should be attached to a service desk ticket</a:t>
            </a:r>
          </a:p>
          <a:p>
            <a:pPr>
              <a:buFont typeface="Arial" charset="0"/>
              <a:buNone/>
            </a:pPr>
            <a:endParaRPr lang="en-US" smtClean="0">
              <a:solidFill>
                <a:schemeClr val="tx1"/>
              </a:solidFill>
            </a:endParaRPr>
          </a:p>
          <a:p>
            <a:pPr>
              <a:buFont typeface="Arial" charset="0"/>
              <a:buNone/>
            </a:pPr>
            <a:r>
              <a:rPr lang="en-US" smtClean="0">
                <a:solidFill>
                  <a:schemeClr val="tx1"/>
                </a:solidFill>
              </a:rPr>
              <a:t>The /projects (blinded), /unblinded and /randomisation areas are created up front when a new UNIX project is set-up however access is only granted through CAPS.</a:t>
            </a:r>
          </a:p>
          <a:p>
            <a:pPr>
              <a:buFont typeface="Arial" charset="0"/>
              <a:buNone/>
            </a:pPr>
            <a:endParaRPr lang="en-US" smtClean="0">
              <a:solidFill>
                <a:schemeClr val="tx1"/>
              </a:solidFill>
            </a:endParaRPr>
          </a:p>
          <a:p>
            <a:pPr>
              <a:buFont typeface="Arial" charset="0"/>
              <a:buNone/>
            </a:pPr>
            <a:r>
              <a:rPr lang="en-US" smtClean="0">
                <a:solidFill>
                  <a:schemeClr val="tx1"/>
                </a:solidFill>
              </a:rPr>
              <a:t>The /unblinded area is used for storing programs and data related to activities that refer to data that should not be viewed by blinded programmers</a:t>
            </a:r>
          </a:p>
          <a:p>
            <a:pPr>
              <a:buFont typeface="Arial" charset="0"/>
              <a:buNone/>
            </a:pPr>
            <a:r>
              <a:rPr lang="en-US" smtClean="0">
                <a:solidFill>
                  <a:schemeClr val="tx1"/>
                </a:solidFill>
              </a:rPr>
              <a:t>The /randomisation area is used for the generation of randomization codes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A1B04C36-F3C6-4BDA-824E-BF8FC3FA1216}" type="slidenum">
              <a:rPr lang="en-US" sz="1000" b="0">
                <a:solidFill>
                  <a:srgbClr val="666666"/>
                </a:solidFill>
              </a:rPr>
              <a:pPr algn="r" eaLnBrk="1" hangingPunct="1"/>
              <a:t>21</a:t>
            </a:fld>
            <a:endParaRPr lang="en-US" sz="1000" b="0">
              <a:solidFill>
                <a:srgbClr val="666666"/>
              </a:solidFill>
            </a:endParaRPr>
          </a:p>
        </p:txBody>
      </p:sp>
      <p:sp>
        <p:nvSpPr>
          <p:cNvPr id="23555" name="Rectangle 4"/>
          <p:cNvSpPr>
            <a:spLocks noGrp="1" noChangeArrowheads="1"/>
          </p:cNvSpPr>
          <p:nvPr>
            <p:ph type="title" idx="4294967295"/>
          </p:nvPr>
        </p:nvSpPr>
        <p:spPr/>
        <p:txBody>
          <a:bodyPr/>
          <a:lstStyle/>
          <a:p>
            <a:pPr eaLnBrk="1" hangingPunct="1"/>
            <a:r>
              <a:rPr lang="en-US" smtClean="0"/>
              <a:t>Now you’re logged on: Listing files</a:t>
            </a:r>
          </a:p>
        </p:txBody>
      </p:sp>
      <p:sp>
        <p:nvSpPr>
          <p:cNvPr id="23556" name="Rectangle 5"/>
          <p:cNvSpPr>
            <a:spLocks noGrp="1" noChangeArrowheads="1"/>
          </p:cNvSpPr>
          <p:nvPr>
            <p:ph type="body" idx="4294967295"/>
          </p:nvPr>
        </p:nvSpPr>
        <p:spPr/>
        <p:txBody>
          <a:bodyPr/>
          <a:lstStyle/>
          <a:p>
            <a:pPr>
              <a:buFont typeface="Arial" charset="0"/>
              <a:buNone/>
            </a:pPr>
            <a:r>
              <a:rPr lang="en-US" smtClean="0">
                <a:solidFill>
                  <a:schemeClr val="tx1"/>
                </a:solidFill>
              </a:rPr>
              <a:t>The </a:t>
            </a:r>
            <a:r>
              <a:rPr lang="en-US" b="1" smtClean="0">
                <a:solidFill>
                  <a:schemeClr val="folHlink"/>
                </a:solidFill>
              </a:rPr>
              <a:t>ls </a:t>
            </a:r>
            <a:r>
              <a:rPr lang="en-US" smtClean="0">
                <a:solidFill>
                  <a:schemeClr val="tx1"/>
                </a:solidFill>
              </a:rPr>
              <a:t>command lists the files and directories in a directory</a:t>
            </a:r>
          </a:p>
          <a:p>
            <a:pPr>
              <a:buFont typeface="Arial" charset="0"/>
              <a:buNone/>
            </a:pPr>
            <a:r>
              <a:rPr lang="en-US" smtClean="0">
                <a:solidFill>
                  <a:schemeClr val="tx1"/>
                </a:solidFill>
              </a:rPr>
              <a:t>By adding additional options to this command, the output can be tailored</a:t>
            </a:r>
          </a:p>
          <a:p>
            <a:pPr>
              <a:buFont typeface="Arial" charset="0"/>
              <a:buNone/>
            </a:pPr>
            <a:r>
              <a:rPr lang="en-US" b="1" smtClean="0">
                <a:solidFill>
                  <a:schemeClr val="folHlink"/>
                </a:solidFill>
              </a:rPr>
              <a:t>ls –l </a:t>
            </a:r>
            <a:r>
              <a:rPr lang="en-US" smtClean="0">
                <a:solidFill>
                  <a:schemeClr val="tx1"/>
                </a:solidFill>
              </a:rPr>
              <a:t>or</a:t>
            </a:r>
            <a:r>
              <a:rPr lang="en-US" b="1" smtClean="0">
                <a:solidFill>
                  <a:schemeClr val="folHlink"/>
                </a:solidFill>
              </a:rPr>
              <a:t> ll </a:t>
            </a:r>
            <a:r>
              <a:rPr lang="en-US" smtClean="0">
                <a:solidFill>
                  <a:schemeClr val="tx1"/>
                </a:solidFill>
              </a:rPr>
              <a:t>will display a long list of the files and directories</a:t>
            </a:r>
          </a:p>
          <a:p>
            <a:pPr>
              <a:buFont typeface="Arial" charset="0"/>
              <a:buNone/>
            </a:pPr>
            <a:r>
              <a:rPr lang="en-US" b="1" smtClean="0">
                <a:solidFill>
                  <a:schemeClr val="folHlink"/>
                </a:solidFill>
              </a:rPr>
              <a:t>ls –al </a:t>
            </a:r>
            <a:r>
              <a:rPr lang="en-US" smtClean="0">
                <a:solidFill>
                  <a:schemeClr val="tx1"/>
                </a:solidFill>
              </a:rPr>
              <a:t>will display a long list of all files including hidden files</a:t>
            </a:r>
          </a:p>
          <a:p>
            <a:pPr>
              <a:buFont typeface="Arial" charset="0"/>
              <a:buNone/>
            </a:pPr>
            <a:r>
              <a:rPr lang="en-US" b="1" smtClean="0">
                <a:solidFill>
                  <a:schemeClr val="folHlink"/>
                </a:solidFill>
              </a:rPr>
              <a:t>ls – trl </a:t>
            </a:r>
            <a:r>
              <a:rPr lang="en-US" smtClean="0">
                <a:solidFill>
                  <a:schemeClr val="tx1"/>
                </a:solidFill>
              </a:rPr>
              <a:t>will display a long list in reverse date order, newest at the bottom</a:t>
            </a:r>
          </a:p>
          <a:p>
            <a:pPr>
              <a:buFont typeface="Arial" charset="0"/>
              <a:buNone/>
            </a:pPr>
            <a:r>
              <a:rPr lang="en-US" b="1" smtClean="0">
                <a:solidFill>
                  <a:schemeClr val="folHlink"/>
                </a:solidFill>
              </a:rPr>
              <a:t>ls –Rl </a:t>
            </a:r>
            <a:r>
              <a:rPr lang="en-US" smtClean="0">
                <a:solidFill>
                  <a:schemeClr val="tx1"/>
                </a:solidFill>
              </a:rPr>
              <a:t>will display a recursive list of the files and directories</a:t>
            </a:r>
          </a:p>
          <a:p>
            <a:pPr>
              <a:buFont typeface="Arial" charset="0"/>
              <a:buNone/>
            </a:pPr>
            <a:r>
              <a:rPr lang="en-US" smtClean="0">
                <a:solidFill>
                  <a:schemeClr val="tx1"/>
                </a:solidFill>
              </a:rPr>
              <a:t>	</a:t>
            </a:r>
            <a:r>
              <a:rPr lang="en-US" i="1" smtClean="0">
                <a:solidFill>
                  <a:schemeClr val="tx1"/>
                </a:solidFill>
              </a:rPr>
              <a:t>Note: As UNIX is case sensitive, it is important to use R instead of r</a:t>
            </a:r>
            <a:endParaRPr lang="en-US" smtClean="0">
              <a:solidFill>
                <a:schemeClr val="tx1"/>
              </a:solidFill>
            </a:endParaRPr>
          </a:p>
          <a:p>
            <a:pPr>
              <a:buFont typeface="Arial" charset="0"/>
              <a:buNone/>
            </a:pPr>
            <a:r>
              <a:rPr lang="en-US" b="1" smtClean="0">
                <a:solidFill>
                  <a:schemeClr val="folHlink"/>
                </a:solidFill>
              </a:rPr>
              <a:t>ls –sl </a:t>
            </a:r>
            <a:r>
              <a:rPr lang="en-US" smtClean="0">
                <a:solidFill>
                  <a:schemeClr val="tx1"/>
                </a:solidFill>
              </a:rPr>
              <a:t>will display a long list with 512 byte blocks listed in the left hand column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BD3ACD93-B7B1-4CE8-9F14-48F5FC561F02}" type="slidenum">
              <a:rPr lang="en-US" sz="1000" b="0">
                <a:solidFill>
                  <a:srgbClr val="666666"/>
                </a:solidFill>
              </a:rPr>
              <a:pPr algn="r" eaLnBrk="1" hangingPunct="1"/>
              <a:t>22</a:t>
            </a:fld>
            <a:endParaRPr lang="en-US" sz="1000" b="0">
              <a:solidFill>
                <a:srgbClr val="666666"/>
              </a:solidFill>
            </a:endParaRPr>
          </a:p>
        </p:txBody>
      </p:sp>
      <p:sp>
        <p:nvSpPr>
          <p:cNvPr id="24579" name="Rectangle 4"/>
          <p:cNvSpPr>
            <a:spLocks noGrp="1" noChangeArrowheads="1"/>
          </p:cNvSpPr>
          <p:nvPr>
            <p:ph type="title" idx="4294967295"/>
          </p:nvPr>
        </p:nvSpPr>
        <p:spPr/>
        <p:txBody>
          <a:bodyPr/>
          <a:lstStyle/>
          <a:p>
            <a:pPr eaLnBrk="1" hangingPunct="1"/>
            <a:r>
              <a:rPr lang="en-US" smtClean="0"/>
              <a:t>Now you’re logged on: Listing files</a:t>
            </a:r>
          </a:p>
        </p:txBody>
      </p:sp>
      <p:sp>
        <p:nvSpPr>
          <p:cNvPr id="24580" name="Rectangle 5"/>
          <p:cNvSpPr>
            <a:spLocks noGrp="1" noChangeArrowheads="1"/>
          </p:cNvSpPr>
          <p:nvPr>
            <p:ph type="body" idx="4294967295"/>
          </p:nvPr>
        </p:nvSpPr>
        <p:spPr>
          <a:xfrm>
            <a:off x="455613" y="1295400"/>
            <a:ext cx="8401050" cy="3505200"/>
          </a:xfrm>
        </p:spPr>
        <p:txBody>
          <a:bodyPr/>
          <a:lstStyle/>
          <a:p>
            <a:pPr>
              <a:lnSpc>
                <a:spcPct val="90000"/>
              </a:lnSpc>
              <a:buFont typeface="Arial" charset="0"/>
              <a:buNone/>
            </a:pPr>
            <a:r>
              <a:rPr lang="en-US" sz="1800" smtClean="0">
                <a:solidFill>
                  <a:schemeClr val="tx1"/>
                </a:solidFill>
              </a:rPr>
              <a:t>When using </a:t>
            </a:r>
            <a:r>
              <a:rPr lang="en-US" sz="1800" b="1" smtClean="0">
                <a:solidFill>
                  <a:schemeClr val="folHlink"/>
                </a:solidFill>
              </a:rPr>
              <a:t>ls -l</a:t>
            </a:r>
            <a:r>
              <a:rPr lang="en-US" sz="1800" smtClean="0">
                <a:solidFill>
                  <a:schemeClr val="tx1"/>
                </a:solidFill>
              </a:rPr>
              <a:t> to list the files, the following columns will be displayed</a:t>
            </a:r>
          </a:p>
          <a:p>
            <a:pPr>
              <a:lnSpc>
                <a:spcPct val="90000"/>
              </a:lnSpc>
            </a:pPr>
            <a:r>
              <a:rPr lang="en-US" sz="1800" smtClean="0">
                <a:solidFill>
                  <a:schemeClr val="tx1"/>
                </a:solidFill>
              </a:rPr>
              <a:t>File (-) or directory (d)</a:t>
            </a:r>
          </a:p>
          <a:p>
            <a:pPr>
              <a:lnSpc>
                <a:spcPct val="90000"/>
              </a:lnSpc>
            </a:pPr>
            <a:r>
              <a:rPr lang="en-US" sz="1800" smtClean="0">
                <a:solidFill>
                  <a:schemeClr val="tx1"/>
                </a:solidFill>
              </a:rPr>
              <a:t>User permission</a:t>
            </a:r>
          </a:p>
          <a:p>
            <a:pPr>
              <a:lnSpc>
                <a:spcPct val="90000"/>
              </a:lnSpc>
            </a:pPr>
            <a:r>
              <a:rPr lang="en-US" sz="1800" smtClean="0">
                <a:solidFill>
                  <a:schemeClr val="tx1"/>
                </a:solidFill>
              </a:rPr>
              <a:t>Group permission</a:t>
            </a:r>
          </a:p>
          <a:p>
            <a:pPr>
              <a:lnSpc>
                <a:spcPct val="90000"/>
              </a:lnSpc>
            </a:pPr>
            <a:r>
              <a:rPr lang="en-US" sz="1800" smtClean="0">
                <a:solidFill>
                  <a:schemeClr val="tx1"/>
                </a:solidFill>
              </a:rPr>
              <a:t>Others permission</a:t>
            </a:r>
          </a:p>
          <a:p>
            <a:pPr>
              <a:lnSpc>
                <a:spcPct val="90000"/>
              </a:lnSpc>
            </a:pPr>
            <a:r>
              <a:rPr lang="en-US" sz="1800" smtClean="0">
                <a:solidFill>
                  <a:schemeClr val="tx1"/>
                </a:solidFill>
              </a:rPr>
              <a:t>File owner</a:t>
            </a:r>
          </a:p>
          <a:p>
            <a:pPr>
              <a:lnSpc>
                <a:spcPct val="90000"/>
              </a:lnSpc>
            </a:pPr>
            <a:r>
              <a:rPr lang="en-US" sz="1800" smtClean="0">
                <a:solidFill>
                  <a:schemeClr val="tx1"/>
                </a:solidFill>
              </a:rPr>
              <a:t>Group owner</a:t>
            </a:r>
          </a:p>
          <a:p>
            <a:pPr>
              <a:lnSpc>
                <a:spcPct val="90000"/>
              </a:lnSpc>
            </a:pPr>
            <a:r>
              <a:rPr lang="en-US" sz="1800" smtClean="0">
                <a:solidFill>
                  <a:schemeClr val="tx1"/>
                </a:solidFill>
              </a:rPr>
              <a:t>File size</a:t>
            </a:r>
          </a:p>
          <a:p>
            <a:pPr>
              <a:lnSpc>
                <a:spcPct val="90000"/>
              </a:lnSpc>
            </a:pPr>
            <a:r>
              <a:rPr lang="en-US" sz="1800" smtClean="0">
                <a:solidFill>
                  <a:schemeClr val="tx1"/>
                </a:solidFill>
              </a:rPr>
              <a:t>Modification date and time</a:t>
            </a:r>
          </a:p>
          <a:p>
            <a:pPr>
              <a:lnSpc>
                <a:spcPct val="90000"/>
              </a:lnSpc>
            </a:pPr>
            <a:r>
              <a:rPr lang="en-US" sz="1800" smtClean="0">
                <a:solidFill>
                  <a:schemeClr val="tx1"/>
                </a:solidFill>
              </a:rPr>
              <a:t>File name</a:t>
            </a:r>
          </a:p>
        </p:txBody>
      </p:sp>
      <p:pic>
        <p:nvPicPr>
          <p:cNvPr id="245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781550"/>
            <a:ext cx="80772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Now you’re logged on: File permissions 1</a:t>
            </a:r>
          </a:p>
        </p:txBody>
      </p:sp>
      <p:sp>
        <p:nvSpPr>
          <p:cNvPr id="25603" name="Rectangle 3"/>
          <p:cNvSpPr>
            <a:spLocks noGrp="1" noChangeArrowheads="1"/>
          </p:cNvSpPr>
          <p:nvPr>
            <p:ph type="body" idx="1"/>
          </p:nvPr>
        </p:nvSpPr>
        <p:spPr/>
        <p:txBody>
          <a:bodyPr/>
          <a:lstStyle/>
          <a:p>
            <a:endParaRPr lang="en-US" smtClean="0"/>
          </a:p>
          <a:p>
            <a:endParaRPr lang="en-US" smtClean="0"/>
          </a:p>
          <a:p>
            <a:endParaRPr lang="en-US" smtClean="0"/>
          </a:p>
          <a:p>
            <a:endParaRPr lang="en-US" smtClean="0"/>
          </a:p>
          <a:p>
            <a:endParaRPr lang="en-US" smtClean="0"/>
          </a:p>
        </p:txBody>
      </p:sp>
      <p:sp>
        <p:nvSpPr>
          <p:cNvPr id="25604" name="Rectangle 4"/>
          <p:cNvSpPr>
            <a:spLocks noChangeArrowheads="1"/>
          </p:cNvSpPr>
          <p:nvPr/>
        </p:nvSpPr>
        <p:spPr bwMode="auto">
          <a:xfrm>
            <a:off x="1600200" y="1828800"/>
            <a:ext cx="21336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Level 1 - Owner</a:t>
            </a:r>
          </a:p>
        </p:txBody>
      </p:sp>
      <p:sp>
        <p:nvSpPr>
          <p:cNvPr id="25605" name="Rectangle 5"/>
          <p:cNvSpPr>
            <a:spLocks noChangeArrowheads="1"/>
          </p:cNvSpPr>
          <p:nvPr/>
        </p:nvSpPr>
        <p:spPr bwMode="auto">
          <a:xfrm>
            <a:off x="1600200" y="3124200"/>
            <a:ext cx="2133600" cy="609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Level 2 - Group</a:t>
            </a:r>
          </a:p>
        </p:txBody>
      </p:sp>
      <p:sp>
        <p:nvSpPr>
          <p:cNvPr id="25606" name="Rectangle 6"/>
          <p:cNvSpPr>
            <a:spLocks noChangeArrowheads="1"/>
          </p:cNvSpPr>
          <p:nvPr/>
        </p:nvSpPr>
        <p:spPr bwMode="auto">
          <a:xfrm>
            <a:off x="1676400" y="4419600"/>
            <a:ext cx="2133600" cy="6096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Level - 3 Other</a:t>
            </a:r>
          </a:p>
        </p:txBody>
      </p:sp>
      <p:sp>
        <p:nvSpPr>
          <p:cNvPr id="25607" name="Rectangle 7"/>
          <p:cNvSpPr>
            <a:spLocks noChangeArrowheads="1"/>
          </p:cNvSpPr>
          <p:nvPr/>
        </p:nvSpPr>
        <p:spPr bwMode="auto">
          <a:xfrm>
            <a:off x="5029200" y="1524000"/>
            <a:ext cx="2438400" cy="990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Read</a:t>
            </a:r>
          </a:p>
          <a:p>
            <a:pPr algn="ctr"/>
            <a:r>
              <a:rPr lang="en-US"/>
              <a:t>Write</a:t>
            </a:r>
          </a:p>
          <a:p>
            <a:pPr algn="ctr"/>
            <a:r>
              <a:rPr lang="en-US"/>
              <a:t>Execute</a:t>
            </a:r>
          </a:p>
        </p:txBody>
      </p:sp>
      <p:sp>
        <p:nvSpPr>
          <p:cNvPr id="25608" name="Rectangle 8"/>
          <p:cNvSpPr>
            <a:spLocks noChangeArrowheads="1"/>
          </p:cNvSpPr>
          <p:nvPr/>
        </p:nvSpPr>
        <p:spPr bwMode="auto">
          <a:xfrm>
            <a:off x="5029200" y="2819400"/>
            <a:ext cx="2438400" cy="990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Read</a:t>
            </a:r>
          </a:p>
          <a:p>
            <a:pPr algn="ctr"/>
            <a:r>
              <a:rPr lang="en-US"/>
              <a:t>Write</a:t>
            </a:r>
          </a:p>
          <a:p>
            <a:pPr algn="ctr"/>
            <a:r>
              <a:rPr lang="en-US"/>
              <a:t>Execute</a:t>
            </a:r>
          </a:p>
        </p:txBody>
      </p:sp>
      <p:sp>
        <p:nvSpPr>
          <p:cNvPr id="25609" name="Rectangle 9"/>
          <p:cNvSpPr>
            <a:spLocks noChangeArrowheads="1"/>
          </p:cNvSpPr>
          <p:nvPr/>
        </p:nvSpPr>
        <p:spPr bwMode="auto">
          <a:xfrm>
            <a:off x="5105400" y="4191000"/>
            <a:ext cx="2438400" cy="9906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Read</a:t>
            </a:r>
          </a:p>
          <a:p>
            <a:pPr algn="ctr"/>
            <a:r>
              <a:rPr lang="en-US"/>
              <a:t>Write</a:t>
            </a:r>
          </a:p>
          <a:p>
            <a:pPr algn="ctr"/>
            <a:r>
              <a:rPr lang="en-US"/>
              <a:t>Execute</a:t>
            </a:r>
          </a:p>
        </p:txBody>
      </p:sp>
      <p:sp>
        <p:nvSpPr>
          <p:cNvPr id="25610" name="Line 10"/>
          <p:cNvSpPr>
            <a:spLocks noChangeShapeType="1"/>
          </p:cNvSpPr>
          <p:nvPr/>
        </p:nvSpPr>
        <p:spPr bwMode="auto">
          <a:xfrm>
            <a:off x="3733800" y="20574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611" name="Line 11"/>
          <p:cNvSpPr>
            <a:spLocks noChangeShapeType="1"/>
          </p:cNvSpPr>
          <p:nvPr/>
        </p:nvSpPr>
        <p:spPr bwMode="auto">
          <a:xfrm>
            <a:off x="3733800" y="34290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5612" name="Line 12"/>
          <p:cNvSpPr>
            <a:spLocks noChangeShapeType="1"/>
          </p:cNvSpPr>
          <p:nvPr/>
        </p:nvSpPr>
        <p:spPr bwMode="auto">
          <a:xfrm>
            <a:off x="3810000" y="47244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53F65F15-F8E3-4A90-BC66-190DF3229789}" type="slidenum">
              <a:rPr lang="en-US" sz="1000" b="0">
                <a:solidFill>
                  <a:srgbClr val="666666"/>
                </a:solidFill>
              </a:rPr>
              <a:pPr algn="r" eaLnBrk="1" hangingPunct="1"/>
              <a:t>24</a:t>
            </a:fld>
            <a:endParaRPr lang="en-US" sz="1000" b="0">
              <a:solidFill>
                <a:srgbClr val="666666"/>
              </a:solidFill>
            </a:endParaRPr>
          </a:p>
        </p:txBody>
      </p:sp>
      <p:sp>
        <p:nvSpPr>
          <p:cNvPr id="26627" name="Rectangle 4"/>
          <p:cNvSpPr>
            <a:spLocks noGrp="1" noChangeArrowheads="1"/>
          </p:cNvSpPr>
          <p:nvPr>
            <p:ph type="title" idx="4294967295"/>
          </p:nvPr>
        </p:nvSpPr>
        <p:spPr/>
        <p:txBody>
          <a:bodyPr/>
          <a:lstStyle/>
          <a:p>
            <a:pPr eaLnBrk="1" hangingPunct="1"/>
            <a:r>
              <a:rPr lang="en-US" smtClean="0"/>
              <a:t>Now you’re logged on: File permissions 2</a:t>
            </a:r>
          </a:p>
        </p:txBody>
      </p:sp>
      <p:sp>
        <p:nvSpPr>
          <p:cNvPr id="26628" name="Rectangle 5"/>
          <p:cNvSpPr>
            <a:spLocks noGrp="1" noChangeArrowheads="1"/>
          </p:cNvSpPr>
          <p:nvPr>
            <p:ph type="body" idx="4294967295"/>
          </p:nvPr>
        </p:nvSpPr>
        <p:spPr>
          <a:xfrm>
            <a:off x="455613" y="1295400"/>
            <a:ext cx="8401050" cy="2667000"/>
          </a:xfrm>
        </p:spPr>
        <p:txBody>
          <a:bodyPr/>
          <a:lstStyle/>
          <a:p>
            <a:pPr>
              <a:lnSpc>
                <a:spcPct val="80000"/>
              </a:lnSpc>
              <a:buFont typeface="Arial" charset="0"/>
              <a:buNone/>
            </a:pPr>
            <a:r>
              <a:rPr lang="en-US" sz="1600" smtClean="0">
                <a:solidFill>
                  <a:schemeClr val="tx1"/>
                </a:solidFill>
              </a:rPr>
              <a:t>The </a:t>
            </a:r>
            <a:r>
              <a:rPr lang="en-US" sz="1600" b="1" smtClean="0">
                <a:solidFill>
                  <a:schemeClr val="folHlink"/>
                </a:solidFill>
              </a:rPr>
              <a:t>chown</a:t>
            </a:r>
            <a:r>
              <a:rPr lang="en-US" sz="1600" smtClean="0">
                <a:solidFill>
                  <a:schemeClr val="tx1"/>
                </a:solidFill>
              </a:rPr>
              <a:t> command can be used to change the owner of a file, to change the owner of a file (test4.txt) from smithj to doej, use</a:t>
            </a:r>
            <a:r>
              <a:rPr lang="en-US" sz="1600" b="1" smtClean="0">
                <a:solidFill>
                  <a:schemeClr val="folHlink"/>
                </a:solidFill>
              </a:rPr>
              <a:t> chown doej test4.txt</a:t>
            </a:r>
          </a:p>
          <a:p>
            <a:pPr>
              <a:lnSpc>
                <a:spcPct val="80000"/>
              </a:lnSpc>
              <a:buFont typeface="Arial" charset="0"/>
              <a:buNone/>
            </a:pPr>
            <a:r>
              <a:rPr lang="en-US" sz="1600" smtClean="0">
                <a:solidFill>
                  <a:schemeClr val="tx1"/>
                </a:solidFill>
              </a:rPr>
              <a:t>Only the owner can change ownership or permissions of a file</a:t>
            </a:r>
          </a:p>
          <a:p>
            <a:pPr>
              <a:lnSpc>
                <a:spcPct val="80000"/>
              </a:lnSpc>
              <a:buFont typeface="Arial" charset="0"/>
              <a:buNone/>
            </a:pPr>
            <a:r>
              <a:rPr lang="en-US" sz="1600" smtClean="0">
                <a:solidFill>
                  <a:schemeClr val="tx1"/>
                </a:solidFill>
              </a:rPr>
              <a:t>The </a:t>
            </a:r>
            <a:r>
              <a:rPr lang="en-US" sz="1600" b="1" smtClean="0">
                <a:solidFill>
                  <a:schemeClr val="folHlink"/>
                </a:solidFill>
              </a:rPr>
              <a:t>chmod</a:t>
            </a:r>
            <a:r>
              <a:rPr lang="en-US" sz="1600" b="1" smtClean="0">
                <a:solidFill>
                  <a:schemeClr val="tx1"/>
                </a:solidFill>
              </a:rPr>
              <a:t> </a:t>
            </a:r>
            <a:r>
              <a:rPr lang="en-US" sz="1600" smtClean="0">
                <a:solidFill>
                  <a:schemeClr val="tx1"/>
                </a:solidFill>
              </a:rPr>
              <a:t>command changes the permissions of a file according to the parameters specified.</a:t>
            </a:r>
          </a:p>
          <a:p>
            <a:pPr>
              <a:lnSpc>
                <a:spcPct val="80000"/>
              </a:lnSpc>
              <a:buFont typeface="Arial" charset="0"/>
              <a:buNone/>
            </a:pPr>
            <a:r>
              <a:rPr lang="en-US" sz="1600" smtClean="0">
                <a:solidFill>
                  <a:schemeClr val="tx1"/>
                </a:solidFill>
              </a:rPr>
              <a:t>Only the owner of a file or with appropriate privileges can change its mode.</a:t>
            </a:r>
          </a:p>
          <a:p>
            <a:pPr>
              <a:lnSpc>
                <a:spcPct val="80000"/>
              </a:lnSpc>
              <a:buFont typeface="Arial" charset="0"/>
              <a:buNone/>
            </a:pPr>
            <a:r>
              <a:rPr lang="en-US" sz="1600" smtClean="0">
                <a:solidFill>
                  <a:schemeClr val="tx1"/>
                </a:solidFill>
              </a:rPr>
              <a:t>There are three levels of file permissions (owner, group and others).</a:t>
            </a:r>
          </a:p>
          <a:p>
            <a:pPr>
              <a:lnSpc>
                <a:spcPct val="80000"/>
              </a:lnSpc>
              <a:buFont typeface="Arial" charset="0"/>
              <a:buNone/>
            </a:pPr>
            <a:r>
              <a:rPr lang="en-US" sz="1600" b="1" smtClean="0">
                <a:solidFill>
                  <a:schemeClr val="tx1"/>
                </a:solidFill>
              </a:rPr>
              <a:t>The “others” permission should generally have no access</a:t>
            </a:r>
          </a:p>
          <a:p>
            <a:pPr>
              <a:lnSpc>
                <a:spcPct val="80000"/>
              </a:lnSpc>
              <a:buFont typeface="Arial" charset="0"/>
              <a:buNone/>
            </a:pPr>
            <a:r>
              <a:rPr lang="en-US" sz="1600" smtClean="0">
                <a:solidFill>
                  <a:schemeClr val="tx1"/>
                </a:solidFill>
              </a:rPr>
              <a:t>Within each level, the permissions can be set as read access, write access and execute access (the typical permission granted is 770 – owner and group / read, write &amp; execute)</a:t>
            </a:r>
            <a:endParaRPr lang="en-US" sz="1600" b="1" smtClean="0">
              <a:solidFill>
                <a:schemeClr val="tx1"/>
              </a:solidFill>
            </a:endParaRPr>
          </a:p>
        </p:txBody>
      </p:sp>
      <p:pic>
        <p:nvPicPr>
          <p:cNvPr id="2662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962400"/>
            <a:ext cx="64770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223BA38C-8FBE-49A1-99A8-4B5D965C80E9}" type="slidenum">
              <a:rPr lang="en-US" sz="1000" b="0">
                <a:solidFill>
                  <a:srgbClr val="666666"/>
                </a:solidFill>
              </a:rPr>
              <a:pPr algn="r" eaLnBrk="1" hangingPunct="1"/>
              <a:t>25</a:t>
            </a:fld>
            <a:endParaRPr lang="en-US" sz="1000" b="0">
              <a:solidFill>
                <a:srgbClr val="666666"/>
              </a:solidFill>
            </a:endParaRPr>
          </a:p>
        </p:txBody>
      </p:sp>
      <p:sp>
        <p:nvSpPr>
          <p:cNvPr id="27651" name="Rectangle 4"/>
          <p:cNvSpPr>
            <a:spLocks noGrp="1" noChangeArrowheads="1"/>
          </p:cNvSpPr>
          <p:nvPr>
            <p:ph type="title" idx="4294967295"/>
          </p:nvPr>
        </p:nvSpPr>
        <p:spPr/>
        <p:txBody>
          <a:bodyPr/>
          <a:lstStyle/>
          <a:p>
            <a:pPr eaLnBrk="1" hangingPunct="1"/>
            <a:r>
              <a:rPr lang="en-US" smtClean="0"/>
              <a:t>Now you’re logged on: File permissions 3</a:t>
            </a:r>
          </a:p>
        </p:txBody>
      </p:sp>
      <p:sp>
        <p:nvSpPr>
          <p:cNvPr id="27652" name="Rectangle 5"/>
          <p:cNvSpPr>
            <a:spLocks noGrp="1" noChangeArrowheads="1"/>
          </p:cNvSpPr>
          <p:nvPr>
            <p:ph type="body" idx="4294967295"/>
          </p:nvPr>
        </p:nvSpPr>
        <p:spPr>
          <a:xfrm>
            <a:off x="455613" y="1295400"/>
            <a:ext cx="8401050" cy="2514600"/>
          </a:xfrm>
        </p:spPr>
        <p:txBody>
          <a:bodyPr/>
          <a:lstStyle/>
          <a:p>
            <a:pPr>
              <a:lnSpc>
                <a:spcPct val="90000"/>
              </a:lnSpc>
              <a:buFont typeface="Arial" charset="0"/>
              <a:buNone/>
            </a:pPr>
            <a:r>
              <a:rPr lang="en-US" smtClean="0">
                <a:solidFill>
                  <a:schemeClr val="tx1"/>
                </a:solidFill>
              </a:rPr>
              <a:t>To deny write permissions to others on a file (export.sas), use </a:t>
            </a:r>
            <a:r>
              <a:rPr lang="en-US" b="1" smtClean="0">
                <a:solidFill>
                  <a:schemeClr val="folHlink"/>
                </a:solidFill>
              </a:rPr>
              <a:t>chmod 775 export.sas</a:t>
            </a:r>
          </a:p>
          <a:p>
            <a:pPr>
              <a:lnSpc>
                <a:spcPct val="90000"/>
              </a:lnSpc>
              <a:buFont typeface="Arial" charset="0"/>
              <a:buNone/>
            </a:pPr>
            <a:r>
              <a:rPr lang="en-US" smtClean="0">
                <a:solidFill>
                  <a:schemeClr val="tx1"/>
                </a:solidFill>
              </a:rPr>
              <a:t>To make a file (listing.sas) executable by all, use </a:t>
            </a:r>
            <a:r>
              <a:rPr lang="en-US" b="1" smtClean="0">
                <a:solidFill>
                  <a:schemeClr val="folHlink"/>
                </a:solidFill>
              </a:rPr>
              <a:t>chmod 777 listing.sas</a:t>
            </a:r>
          </a:p>
          <a:p>
            <a:pPr>
              <a:lnSpc>
                <a:spcPct val="90000"/>
              </a:lnSpc>
              <a:buFont typeface="Arial" charset="0"/>
              <a:buNone/>
            </a:pPr>
            <a:r>
              <a:rPr lang="en-US" smtClean="0">
                <a:solidFill>
                  <a:schemeClr val="tx1"/>
                </a:solidFill>
              </a:rPr>
              <a:t>To assign read, write,execute access to the owner and read and execute access to group (run.sas), use</a:t>
            </a:r>
            <a:r>
              <a:rPr lang="en-US" smtClean="0">
                <a:solidFill>
                  <a:schemeClr val="folHlink"/>
                </a:solidFill>
              </a:rPr>
              <a:t> </a:t>
            </a:r>
            <a:r>
              <a:rPr lang="en-US" b="1" smtClean="0">
                <a:solidFill>
                  <a:schemeClr val="folHlink"/>
                </a:solidFill>
              </a:rPr>
              <a:t>chmod 770 run.sas</a:t>
            </a:r>
          </a:p>
          <a:p>
            <a:pPr>
              <a:lnSpc>
                <a:spcPct val="90000"/>
              </a:lnSpc>
              <a:buFont typeface="Arial" charset="0"/>
              <a:buNone/>
            </a:pPr>
            <a:r>
              <a:rPr lang="en-GB" smtClean="0"/>
              <a:t>At PAREXEL, the general rule should not be granting project directories / files to the others group</a:t>
            </a:r>
            <a:endParaRPr lang="en-US" smtClean="0"/>
          </a:p>
        </p:txBody>
      </p:sp>
      <p:pic>
        <p:nvPicPr>
          <p:cNvPr id="276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038600"/>
            <a:ext cx="64770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CF694D8B-BB02-4286-BCBB-52EF11D15BBB}" type="slidenum">
              <a:rPr lang="en-US" sz="1000" b="0">
                <a:solidFill>
                  <a:srgbClr val="666666"/>
                </a:solidFill>
              </a:rPr>
              <a:pPr algn="r" eaLnBrk="1" hangingPunct="1"/>
              <a:t>26</a:t>
            </a:fld>
            <a:endParaRPr lang="en-US" sz="1000" b="0">
              <a:solidFill>
                <a:srgbClr val="666666"/>
              </a:solidFill>
            </a:endParaRPr>
          </a:p>
        </p:txBody>
      </p:sp>
      <p:sp>
        <p:nvSpPr>
          <p:cNvPr id="28675" name="Rectangle 4"/>
          <p:cNvSpPr>
            <a:spLocks noGrp="1" noChangeArrowheads="1"/>
          </p:cNvSpPr>
          <p:nvPr>
            <p:ph type="title" idx="4294967295"/>
          </p:nvPr>
        </p:nvSpPr>
        <p:spPr/>
        <p:txBody>
          <a:bodyPr/>
          <a:lstStyle/>
          <a:p>
            <a:pPr eaLnBrk="1" hangingPunct="1"/>
            <a:r>
              <a:rPr lang="en-US" smtClean="0"/>
              <a:t>Now you’re logged on: File permissions 4</a:t>
            </a:r>
          </a:p>
        </p:txBody>
      </p:sp>
      <p:sp>
        <p:nvSpPr>
          <p:cNvPr id="28676" name="Rectangle 5"/>
          <p:cNvSpPr>
            <a:spLocks noGrp="1" noChangeArrowheads="1"/>
          </p:cNvSpPr>
          <p:nvPr>
            <p:ph type="body" idx="4294967295"/>
          </p:nvPr>
        </p:nvSpPr>
        <p:spPr>
          <a:xfrm>
            <a:off x="455613" y="1295400"/>
            <a:ext cx="8401050" cy="2514600"/>
          </a:xfrm>
        </p:spPr>
        <p:txBody>
          <a:bodyPr/>
          <a:lstStyle/>
          <a:p>
            <a:pPr>
              <a:lnSpc>
                <a:spcPct val="90000"/>
              </a:lnSpc>
              <a:buFont typeface="Arial" charset="0"/>
              <a:buNone/>
            </a:pPr>
            <a:r>
              <a:rPr lang="en-US" smtClean="0">
                <a:solidFill>
                  <a:schemeClr val="tx1"/>
                </a:solidFill>
              </a:rPr>
              <a:t>The </a:t>
            </a:r>
            <a:r>
              <a:rPr lang="en-US" b="1" smtClean="0">
                <a:solidFill>
                  <a:schemeClr val="folHlink"/>
                </a:solidFill>
              </a:rPr>
              <a:t>chgrp</a:t>
            </a:r>
            <a:r>
              <a:rPr lang="en-US" smtClean="0">
                <a:solidFill>
                  <a:schemeClr val="tx1"/>
                </a:solidFill>
              </a:rPr>
              <a:t> command can be used to change the group that has access to a file or directory.  To change the group that can access a file (test5.txt) from dm to stats, use </a:t>
            </a:r>
            <a:r>
              <a:rPr lang="en-US" b="1" smtClean="0">
                <a:solidFill>
                  <a:schemeClr val="folHlink"/>
                </a:solidFill>
              </a:rPr>
              <a:t>chgrp stats test5.txt</a:t>
            </a:r>
          </a:p>
          <a:p>
            <a:pPr>
              <a:lnSpc>
                <a:spcPct val="90000"/>
              </a:lnSpc>
              <a:buFont typeface="Arial" charset="0"/>
              <a:buNone/>
            </a:pPr>
            <a:endParaRPr lang="en-US" b="1" smtClean="0">
              <a:solidFill>
                <a:schemeClr val="folHlink"/>
              </a:solidFill>
            </a:endParaRPr>
          </a:p>
          <a:p>
            <a:pPr>
              <a:lnSpc>
                <a:spcPct val="90000"/>
              </a:lnSpc>
              <a:buFont typeface="Arial" charset="0"/>
              <a:buNone/>
            </a:pPr>
            <a:r>
              <a:rPr lang="en-US" smtClean="0">
                <a:solidFill>
                  <a:schemeClr val="tx1"/>
                </a:solidFill>
              </a:rPr>
              <a:t>To recursively change the privileges, owner or group values, can specify the –R suffix</a:t>
            </a:r>
          </a:p>
          <a:p>
            <a:pPr>
              <a:lnSpc>
                <a:spcPct val="90000"/>
              </a:lnSpc>
              <a:buFont typeface="Arial" charset="0"/>
              <a:buNone/>
            </a:pPr>
            <a:r>
              <a:rPr lang="en-US" smtClean="0">
                <a:solidFill>
                  <a:schemeClr val="tx1"/>
                </a:solidFill>
              </a:rPr>
              <a:t>To provide 770 access to all files in a directory (export), use the command </a:t>
            </a:r>
            <a:r>
              <a:rPr lang="en-US" b="1" smtClean="0">
                <a:solidFill>
                  <a:schemeClr val="folHlink"/>
                </a:solidFill>
              </a:rPr>
              <a:t>chmod –R 770 export/</a:t>
            </a:r>
          </a:p>
        </p:txBody>
      </p:sp>
      <p:pic>
        <p:nvPicPr>
          <p:cNvPr id="28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038600"/>
            <a:ext cx="64770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AFFEDE18-7EA0-4FF4-BEAB-0E6562237E7A}" type="slidenum">
              <a:rPr lang="en-US" sz="1000" b="0">
                <a:solidFill>
                  <a:srgbClr val="666666"/>
                </a:solidFill>
              </a:rPr>
              <a:pPr algn="r" eaLnBrk="1" hangingPunct="1"/>
              <a:t>27</a:t>
            </a:fld>
            <a:endParaRPr lang="en-US" sz="1000" b="0">
              <a:solidFill>
                <a:srgbClr val="666666"/>
              </a:solidFill>
            </a:endParaRPr>
          </a:p>
        </p:txBody>
      </p:sp>
      <p:sp>
        <p:nvSpPr>
          <p:cNvPr id="29699" name="Rectangle 4"/>
          <p:cNvSpPr>
            <a:spLocks noGrp="1" noChangeArrowheads="1"/>
          </p:cNvSpPr>
          <p:nvPr>
            <p:ph type="title" idx="4294967295"/>
          </p:nvPr>
        </p:nvSpPr>
        <p:spPr/>
        <p:txBody>
          <a:bodyPr/>
          <a:lstStyle/>
          <a:p>
            <a:pPr eaLnBrk="1" hangingPunct="1"/>
            <a:r>
              <a:rPr lang="en-US" smtClean="0"/>
              <a:t>Now you’re logged on: Searching for files</a:t>
            </a:r>
          </a:p>
        </p:txBody>
      </p:sp>
      <p:sp>
        <p:nvSpPr>
          <p:cNvPr id="29700" name="Rectangle 5"/>
          <p:cNvSpPr>
            <a:spLocks noGrp="1" noChangeArrowheads="1"/>
          </p:cNvSpPr>
          <p:nvPr>
            <p:ph type="body" idx="4294967295"/>
          </p:nvPr>
        </p:nvSpPr>
        <p:spPr/>
        <p:txBody>
          <a:bodyPr/>
          <a:lstStyle/>
          <a:p>
            <a:pPr>
              <a:lnSpc>
                <a:spcPct val="90000"/>
              </a:lnSpc>
              <a:buFont typeface="Arial" charset="0"/>
              <a:buNone/>
            </a:pPr>
            <a:r>
              <a:rPr lang="en-US" sz="1800" smtClean="0">
                <a:solidFill>
                  <a:schemeClr val="tx1"/>
                </a:solidFill>
              </a:rPr>
              <a:t>The </a:t>
            </a:r>
            <a:r>
              <a:rPr lang="en-US" sz="1800" b="1" smtClean="0">
                <a:solidFill>
                  <a:schemeClr val="folHlink"/>
                </a:solidFill>
              </a:rPr>
              <a:t>find</a:t>
            </a:r>
            <a:r>
              <a:rPr lang="en-US" sz="1800" b="1" smtClean="0">
                <a:solidFill>
                  <a:schemeClr val="tx1"/>
                </a:solidFill>
              </a:rPr>
              <a:t> </a:t>
            </a:r>
            <a:r>
              <a:rPr lang="en-US" sz="1800" smtClean="0">
                <a:solidFill>
                  <a:schemeClr val="tx1"/>
                </a:solidFill>
              </a:rPr>
              <a:t>command searches through a directory structure searching for files that match the required criteria.</a:t>
            </a:r>
          </a:p>
          <a:p>
            <a:pPr>
              <a:lnSpc>
                <a:spcPct val="90000"/>
              </a:lnSpc>
              <a:buFont typeface="Arial" charset="0"/>
              <a:buNone/>
            </a:pPr>
            <a:endParaRPr lang="en-US" sz="1800" smtClean="0">
              <a:solidFill>
                <a:schemeClr val="tx1"/>
              </a:solidFill>
            </a:endParaRPr>
          </a:p>
          <a:p>
            <a:pPr>
              <a:lnSpc>
                <a:spcPct val="90000"/>
              </a:lnSpc>
              <a:buFont typeface="Arial" charset="0"/>
              <a:buNone/>
            </a:pPr>
            <a:r>
              <a:rPr lang="en-US" sz="1800" smtClean="0">
                <a:solidFill>
                  <a:schemeClr val="tx1"/>
                </a:solidFill>
              </a:rPr>
              <a:t>To find a file (test.sas) in the current directory and </a:t>
            </a:r>
            <a:r>
              <a:rPr lang="en-US" sz="1800" u="sng" smtClean="0">
                <a:solidFill>
                  <a:schemeClr val="tx1"/>
                </a:solidFill>
              </a:rPr>
              <a:t>all</a:t>
            </a:r>
            <a:r>
              <a:rPr lang="en-US" sz="1800" smtClean="0">
                <a:solidFill>
                  <a:schemeClr val="tx1"/>
                </a:solidFill>
              </a:rPr>
              <a:t> directories below the current directory use</a:t>
            </a:r>
            <a:r>
              <a:rPr lang="en-US" sz="1800" smtClean="0">
                <a:solidFill>
                  <a:schemeClr val="folHlink"/>
                </a:solidFill>
              </a:rPr>
              <a:t> </a:t>
            </a:r>
            <a:r>
              <a:rPr lang="en-US" sz="1800" b="1" smtClean="0">
                <a:solidFill>
                  <a:schemeClr val="folHlink"/>
                </a:solidFill>
              </a:rPr>
              <a:t>find . –name test.sas</a:t>
            </a:r>
          </a:p>
          <a:p>
            <a:pPr>
              <a:lnSpc>
                <a:spcPct val="90000"/>
              </a:lnSpc>
              <a:buFont typeface="Arial" charset="0"/>
              <a:buNone/>
            </a:pPr>
            <a:r>
              <a:rPr lang="en-US" sz="1800" smtClean="0">
                <a:solidFill>
                  <a:schemeClr val="tx1"/>
                </a:solidFill>
              </a:rPr>
              <a:t>To find any file in the current directory and </a:t>
            </a:r>
            <a:r>
              <a:rPr lang="en-US" sz="1800" u="sng" smtClean="0">
                <a:solidFill>
                  <a:schemeClr val="tx1"/>
                </a:solidFill>
              </a:rPr>
              <a:t>all</a:t>
            </a:r>
            <a:r>
              <a:rPr lang="en-US" sz="1800" smtClean="0">
                <a:solidFill>
                  <a:schemeClr val="tx1"/>
                </a:solidFill>
              </a:rPr>
              <a:t> directories below the current directory that contains the string oak use</a:t>
            </a:r>
            <a:r>
              <a:rPr lang="en-US" sz="1800" smtClean="0">
                <a:solidFill>
                  <a:schemeClr val="folHlink"/>
                </a:solidFill>
              </a:rPr>
              <a:t> </a:t>
            </a:r>
            <a:r>
              <a:rPr lang="en-US" sz="1800" b="1" smtClean="0">
                <a:solidFill>
                  <a:schemeClr val="folHlink"/>
                </a:solidFill>
              </a:rPr>
              <a:t>find . –name “*oak*”</a:t>
            </a:r>
          </a:p>
          <a:p>
            <a:pPr>
              <a:lnSpc>
                <a:spcPct val="90000"/>
              </a:lnSpc>
              <a:buFont typeface="Arial" charset="0"/>
              <a:buNone/>
            </a:pPr>
            <a:endParaRPr lang="en-US" sz="1800" b="1" smtClean="0">
              <a:solidFill>
                <a:schemeClr val="folHlink"/>
              </a:solidFill>
            </a:endParaRPr>
          </a:p>
          <a:p>
            <a:pPr>
              <a:lnSpc>
                <a:spcPct val="90000"/>
              </a:lnSpc>
              <a:buFont typeface="Arial" charset="0"/>
              <a:buNone/>
            </a:pPr>
            <a:r>
              <a:rPr lang="en-US" sz="1800" smtClean="0">
                <a:solidFill>
                  <a:schemeClr val="tx1"/>
                </a:solidFill>
              </a:rPr>
              <a:t>To find all sas programs in a project, use </a:t>
            </a:r>
          </a:p>
          <a:p>
            <a:pPr>
              <a:lnSpc>
                <a:spcPct val="90000"/>
              </a:lnSpc>
              <a:buFont typeface="Arial" charset="0"/>
              <a:buNone/>
            </a:pPr>
            <a:r>
              <a:rPr lang="en-US" sz="1800" smtClean="0">
                <a:solidFill>
                  <a:schemeClr val="tx1"/>
                </a:solidFill>
              </a:rPr>
              <a:t>	</a:t>
            </a:r>
            <a:r>
              <a:rPr lang="en-US" sz="1800" b="1" smtClean="0">
                <a:solidFill>
                  <a:schemeClr val="folHlink"/>
                </a:solidFill>
              </a:rPr>
              <a:t>find /projects/{project name}/dm –name “*.sas”</a:t>
            </a:r>
            <a:endParaRPr lang="en-US" sz="1800" smtClean="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6FDCD4F3-63B4-4CEE-B932-E446A0E219BC}" type="slidenum">
              <a:rPr lang="en-US" sz="1000" b="0">
                <a:solidFill>
                  <a:srgbClr val="666666"/>
                </a:solidFill>
              </a:rPr>
              <a:pPr algn="r" eaLnBrk="1" hangingPunct="1"/>
              <a:t>28</a:t>
            </a:fld>
            <a:endParaRPr lang="en-US" sz="1000" b="0">
              <a:solidFill>
                <a:srgbClr val="666666"/>
              </a:solidFill>
            </a:endParaRPr>
          </a:p>
        </p:txBody>
      </p:sp>
      <p:sp>
        <p:nvSpPr>
          <p:cNvPr id="30723" name="Rectangle 4"/>
          <p:cNvSpPr>
            <a:spLocks noGrp="1" noChangeArrowheads="1"/>
          </p:cNvSpPr>
          <p:nvPr>
            <p:ph type="title" idx="4294967295"/>
          </p:nvPr>
        </p:nvSpPr>
        <p:spPr/>
        <p:txBody>
          <a:bodyPr/>
          <a:lstStyle/>
          <a:p>
            <a:pPr eaLnBrk="1" hangingPunct="1"/>
            <a:r>
              <a:rPr lang="en-US" smtClean="0"/>
              <a:t>Now you’re logged on: Copying and moving files</a:t>
            </a:r>
          </a:p>
        </p:txBody>
      </p:sp>
      <p:sp>
        <p:nvSpPr>
          <p:cNvPr id="30724" name="Rectangle 5"/>
          <p:cNvSpPr>
            <a:spLocks noGrp="1" noChangeArrowheads="1"/>
          </p:cNvSpPr>
          <p:nvPr>
            <p:ph type="body" idx="4294967295"/>
          </p:nvPr>
        </p:nvSpPr>
        <p:spPr>
          <a:xfrm>
            <a:off x="457200" y="1295400"/>
            <a:ext cx="8401050" cy="4525963"/>
          </a:xfrm>
        </p:spPr>
        <p:txBody>
          <a:bodyPr/>
          <a:lstStyle/>
          <a:p>
            <a:pPr>
              <a:buFont typeface="Arial" charset="0"/>
              <a:buNone/>
            </a:pPr>
            <a:r>
              <a:rPr lang="en-GB" sz="1800" smtClean="0"/>
              <a:t>The </a:t>
            </a:r>
            <a:r>
              <a:rPr lang="en-GB" sz="1800" b="1" smtClean="0">
                <a:solidFill>
                  <a:schemeClr val="folHlink"/>
                </a:solidFill>
              </a:rPr>
              <a:t>cp</a:t>
            </a:r>
            <a:r>
              <a:rPr lang="en-GB" sz="1800" smtClean="0"/>
              <a:t> command lets you copy a file from one location to another</a:t>
            </a:r>
          </a:p>
          <a:p>
            <a:pPr>
              <a:buFont typeface="Arial" charset="0"/>
              <a:buNone/>
            </a:pPr>
            <a:r>
              <a:rPr lang="en-GB" sz="1800" smtClean="0"/>
              <a:t>To copy a file (file1) to another file (file2) use </a:t>
            </a:r>
            <a:r>
              <a:rPr lang="en-GB" sz="1800" b="1" smtClean="0">
                <a:solidFill>
                  <a:schemeClr val="folHlink"/>
                </a:solidFill>
              </a:rPr>
              <a:t>cp file1 file2</a:t>
            </a:r>
          </a:p>
          <a:p>
            <a:pPr>
              <a:buFont typeface="Arial" charset="0"/>
              <a:buNone/>
            </a:pPr>
            <a:r>
              <a:rPr lang="en-GB" sz="1800" smtClean="0"/>
              <a:t>To copy a file (test.sas) to a directory (/sasprogs) use </a:t>
            </a:r>
            <a:r>
              <a:rPr lang="en-GB" sz="1800" b="1" smtClean="0">
                <a:solidFill>
                  <a:schemeClr val="folHlink"/>
                </a:solidFill>
              </a:rPr>
              <a:t>cp test.sas ./sasprogs</a:t>
            </a:r>
          </a:p>
          <a:p>
            <a:pPr>
              <a:buFont typeface="Arial" charset="0"/>
              <a:buNone/>
            </a:pPr>
            <a:r>
              <a:rPr lang="en-GB" sz="1800" smtClean="0">
                <a:solidFill>
                  <a:schemeClr val="tx1"/>
                </a:solidFill>
              </a:rPr>
              <a:t>To copy a file /projects/pxl97971/dm/export.sas to your current directory, use </a:t>
            </a:r>
          </a:p>
          <a:p>
            <a:pPr>
              <a:buFont typeface="Arial" charset="0"/>
              <a:buNone/>
            </a:pPr>
            <a:r>
              <a:rPr lang="en-GB" sz="1800" b="1" smtClean="0">
                <a:solidFill>
                  <a:schemeClr val="folHlink"/>
                </a:solidFill>
              </a:rPr>
              <a:t>	cp /projects/pxl97971/dm/export.sas . </a:t>
            </a:r>
            <a:r>
              <a:rPr lang="en-GB" sz="1800" i="1" smtClean="0">
                <a:solidFill>
                  <a:schemeClr val="tx1"/>
                </a:solidFill>
              </a:rPr>
              <a:t>(this dot refers to the current directory)</a:t>
            </a:r>
          </a:p>
          <a:p>
            <a:pPr>
              <a:buFont typeface="Arial" charset="0"/>
              <a:buNone/>
            </a:pPr>
            <a:endParaRPr lang="en-GB" sz="1800" b="1" i="1" smtClean="0">
              <a:solidFill>
                <a:schemeClr val="folHlink"/>
              </a:solidFill>
            </a:endParaRPr>
          </a:p>
          <a:p>
            <a:pPr>
              <a:buFont typeface="Arial" charset="0"/>
              <a:buNone/>
            </a:pPr>
            <a:r>
              <a:rPr lang="en-GB" sz="1800" smtClean="0"/>
              <a:t>The </a:t>
            </a:r>
            <a:r>
              <a:rPr lang="en-GB" sz="1800" b="1" smtClean="0">
                <a:solidFill>
                  <a:schemeClr val="folHlink"/>
                </a:solidFill>
              </a:rPr>
              <a:t>mv</a:t>
            </a:r>
            <a:r>
              <a:rPr lang="en-GB" sz="1800" smtClean="0"/>
              <a:t> command lets you move a file from one location to another</a:t>
            </a:r>
          </a:p>
          <a:p>
            <a:pPr>
              <a:buFont typeface="Arial" charset="0"/>
              <a:buNone/>
            </a:pPr>
            <a:r>
              <a:rPr lang="en-GB" sz="1800" smtClean="0"/>
              <a:t>The command is similar to the cp command but deletes the initial file</a:t>
            </a:r>
          </a:p>
          <a:p>
            <a:pPr>
              <a:buFont typeface="Arial" charset="0"/>
              <a:buNone/>
            </a:pPr>
            <a:r>
              <a:rPr lang="en-GB" sz="1800" smtClean="0"/>
              <a:t>To rename a file (file1) to another file (file2) use </a:t>
            </a:r>
            <a:r>
              <a:rPr lang="en-GB" sz="1800" b="1" smtClean="0">
                <a:solidFill>
                  <a:schemeClr val="folHlink"/>
                </a:solidFill>
              </a:rPr>
              <a:t>mv file1 file2</a:t>
            </a:r>
          </a:p>
          <a:p>
            <a:pPr>
              <a:buFont typeface="Arial" charset="0"/>
              <a:buNone/>
            </a:pPr>
            <a:r>
              <a:rPr lang="en-GB" sz="1800" smtClean="0"/>
              <a:t>To move a file (file1) to a directory (/temp) use </a:t>
            </a:r>
            <a:r>
              <a:rPr lang="en-GB" sz="1800" b="1" smtClean="0">
                <a:solidFill>
                  <a:schemeClr val="folHlink"/>
                </a:solidFill>
              </a:rPr>
              <a:t>mv file1 ./temp</a:t>
            </a:r>
          </a:p>
          <a:p>
            <a:pPr>
              <a:buFont typeface="Arial" charset="0"/>
              <a:buNone/>
            </a:pPr>
            <a:r>
              <a:rPr lang="en-GB" sz="1800" smtClean="0"/>
              <a:t>To move all files in the directory to the /tmp directory use </a:t>
            </a:r>
            <a:r>
              <a:rPr lang="en-GB" sz="1800" b="1" smtClean="0">
                <a:solidFill>
                  <a:schemeClr val="folHlink"/>
                </a:solidFill>
              </a:rPr>
              <a:t>mv * ../tmp</a:t>
            </a:r>
          </a:p>
          <a:p>
            <a:pPr>
              <a:buFont typeface="Arial" charset="0"/>
              <a:buNone/>
            </a:pPr>
            <a:endParaRPr lang="en-GB" sz="1800" b="1" smtClean="0">
              <a:solidFill>
                <a:schemeClr val="folHlink"/>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5834F1EB-16B8-4FA4-86E9-483C8583781B}" type="slidenum">
              <a:rPr lang="en-US" sz="1000" b="0">
                <a:solidFill>
                  <a:srgbClr val="666666"/>
                </a:solidFill>
              </a:rPr>
              <a:pPr algn="r" eaLnBrk="1" hangingPunct="1"/>
              <a:t>29</a:t>
            </a:fld>
            <a:endParaRPr lang="en-US" sz="1000" b="0">
              <a:solidFill>
                <a:srgbClr val="666666"/>
              </a:solidFill>
            </a:endParaRPr>
          </a:p>
        </p:txBody>
      </p:sp>
      <p:sp>
        <p:nvSpPr>
          <p:cNvPr id="31747" name="Rectangle 4"/>
          <p:cNvSpPr>
            <a:spLocks noGrp="1" noChangeArrowheads="1"/>
          </p:cNvSpPr>
          <p:nvPr>
            <p:ph type="title" idx="4294967295"/>
          </p:nvPr>
        </p:nvSpPr>
        <p:spPr/>
        <p:txBody>
          <a:bodyPr/>
          <a:lstStyle/>
          <a:p>
            <a:pPr eaLnBrk="1" hangingPunct="1"/>
            <a:r>
              <a:rPr lang="en-US" smtClean="0"/>
              <a:t>Now you’re logged on: Removing and creating files </a:t>
            </a:r>
          </a:p>
        </p:txBody>
      </p:sp>
      <p:sp>
        <p:nvSpPr>
          <p:cNvPr id="31748" name="Rectangle 5"/>
          <p:cNvSpPr>
            <a:spLocks noGrp="1" noChangeArrowheads="1"/>
          </p:cNvSpPr>
          <p:nvPr>
            <p:ph type="body" idx="4294967295"/>
          </p:nvPr>
        </p:nvSpPr>
        <p:spPr/>
        <p:txBody>
          <a:bodyPr/>
          <a:lstStyle/>
          <a:p>
            <a:pPr>
              <a:lnSpc>
                <a:spcPct val="90000"/>
              </a:lnSpc>
              <a:buFont typeface="Arial" charset="0"/>
              <a:buNone/>
            </a:pPr>
            <a:r>
              <a:rPr lang="en-GB" sz="1800" smtClean="0"/>
              <a:t>The </a:t>
            </a:r>
            <a:r>
              <a:rPr lang="en-GB" sz="1800" b="1" smtClean="0">
                <a:solidFill>
                  <a:schemeClr val="folHlink"/>
                </a:solidFill>
              </a:rPr>
              <a:t>rm</a:t>
            </a:r>
            <a:r>
              <a:rPr lang="en-GB" sz="1800" smtClean="0"/>
              <a:t> command lets you remove a file</a:t>
            </a:r>
          </a:p>
          <a:p>
            <a:pPr>
              <a:lnSpc>
                <a:spcPct val="90000"/>
              </a:lnSpc>
              <a:buFont typeface="Arial" charset="0"/>
              <a:buNone/>
            </a:pPr>
            <a:r>
              <a:rPr lang="en-GB" sz="1800" smtClean="0"/>
              <a:t>To remove a file (export_test.sas) use </a:t>
            </a:r>
            <a:r>
              <a:rPr lang="en-GB" sz="1800" b="1" smtClean="0">
                <a:solidFill>
                  <a:schemeClr val="folHlink"/>
                </a:solidFill>
              </a:rPr>
              <a:t>rm export_test.sas</a:t>
            </a:r>
          </a:p>
          <a:p>
            <a:pPr>
              <a:lnSpc>
                <a:spcPct val="90000"/>
              </a:lnSpc>
              <a:buFont typeface="Arial" charset="0"/>
              <a:buNone/>
            </a:pPr>
            <a:endParaRPr lang="en-GB" sz="1800" b="1" smtClean="0">
              <a:solidFill>
                <a:schemeClr val="folHlink"/>
              </a:solidFill>
            </a:endParaRPr>
          </a:p>
          <a:p>
            <a:pPr>
              <a:lnSpc>
                <a:spcPct val="90000"/>
              </a:lnSpc>
              <a:buFont typeface="Arial" charset="0"/>
              <a:buNone/>
            </a:pPr>
            <a:r>
              <a:rPr lang="en-US" sz="1800" smtClean="0">
                <a:solidFill>
                  <a:schemeClr val="tx1"/>
                </a:solidFill>
              </a:rPr>
              <a:t>The </a:t>
            </a:r>
            <a:r>
              <a:rPr lang="en-US" sz="1800" b="1" smtClean="0">
                <a:solidFill>
                  <a:schemeClr val="folHlink"/>
                </a:solidFill>
              </a:rPr>
              <a:t>rmdir</a:t>
            </a:r>
            <a:r>
              <a:rPr lang="en-US" sz="1800" smtClean="0">
                <a:solidFill>
                  <a:schemeClr val="tx1"/>
                </a:solidFill>
              </a:rPr>
              <a:t> command lets you remove a directory</a:t>
            </a:r>
          </a:p>
          <a:p>
            <a:pPr>
              <a:lnSpc>
                <a:spcPct val="90000"/>
              </a:lnSpc>
              <a:buFont typeface="Arial" charset="0"/>
              <a:buNone/>
            </a:pPr>
            <a:r>
              <a:rPr lang="en-US" sz="1800" smtClean="0">
                <a:solidFill>
                  <a:schemeClr val="tx1"/>
                </a:solidFill>
              </a:rPr>
              <a:t>To remove an </a:t>
            </a:r>
            <a:r>
              <a:rPr lang="en-US" sz="1800" i="1" smtClean="0">
                <a:solidFill>
                  <a:schemeClr val="tx1"/>
                </a:solidFill>
              </a:rPr>
              <a:t>empty </a:t>
            </a:r>
            <a:r>
              <a:rPr lang="en-US" sz="1800" smtClean="0">
                <a:solidFill>
                  <a:schemeClr val="tx1"/>
                </a:solidFill>
              </a:rPr>
              <a:t>directory (temp) use </a:t>
            </a:r>
            <a:r>
              <a:rPr lang="en-US" sz="1800" b="1" smtClean="0">
                <a:solidFill>
                  <a:schemeClr val="folHlink"/>
                </a:solidFill>
              </a:rPr>
              <a:t>rmdir temp</a:t>
            </a:r>
          </a:p>
          <a:p>
            <a:pPr>
              <a:lnSpc>
                <a:spcPct val="90000"/>
              </a:lnSpc>
              <a:buFont typeface="Arial" charset="0"/>
              <a:buNone/>
            </a:pPr>
            <a:r>
              <a:rPr lang="en-US" sz="1800" b="1" smtClean="0">
                <a:solidFill>
                  <a:schemeClr val="folHlink"/>
                </a:solidFill>
              </a:rPr>
              <a:t>rm –r –i &lt;directory name&gt; </a:t>
            </a:r>
            <a:r>
              <a:rPr lang="en-US" sz="1800" smtClean="0">
                <a:solidFill>
                  <a:schemeClr val="tx1"/>
                </a:solidFill>
              </a:rPr>
              <a:t>will recursively (in turn) remove all files within a directory and the directory itself and will prompt the user to confirm each deletion</a:t>
            </a:r>
          </a:p>
          <a:p>
            <a:pPr>
              <a:lnSpc>
                <a:spcPct val="90000"/>
              </a:lnSpc>
              <a:buFont typeface="Arial" charset="0"/>
              <a:buNone/>
            </a:pPr>
            <a:r>
              <a:rPr lang="en-US" sz="1800" smtClean="0">
                <a:solidFill>
                  <a:schemeClr val="tx1"/>
                </a:solidFill>
              </a:rPr>
              <a:t>When using the rm and rmdir commands, it is suggested you always use the –i option</a:t>
            </a:r>
          </a:p>
          <a:p>
            <a:pPr>
              <a:lnSpc>
                <a:spcPct val="90000"/>
              </a:lnSpc>
              <a:buFont typeface="Arial" charset="0"/>
              <a:buNone/>
            </a:pPr>
            <a:endParaRPr lang="en-US" sz="1800" smtClean="0">
              <a:solidFill>
                <a:schemeClr val="tx1"/>
              </a:solidFill>
            </a:endParaRPr>
          </a:p>
          <a:p>
            <a:pPr>
              <a:lnSpc>
                <a:spcPct val="90000"/>
              </a:lnSpc>
              <a:buFont typeface="Arial" charset="0"/>
              <a:buNone/>
            </a:pPr>
            <a:r>
              <a:rPr lang="en-US" sz="1800" smtClean="0">
                <a:solidFill>
                  <a:schemeClr val="tx1"/>
                </a:solidFill>
              </a:rPr>
              <a:t>The</a:t>
            </a:r>
            <a:r>
              <a:rPr lang="en-US" sz="1800" smtClean="0">
                <a:solidFill>
                  <a:schemeClr val="folHlink"/>
                </a:solidFill>
              </a:rPr>
              <a:t> </a:t>
            </a:r>
            <a:r>
              <a:rPr lang="en-US" sz="1800" b="1" smtClean="0">
                <a:solidFill>
                  <a:schemeClr val="folHlink"/>
                </a:solidFill>
              </a:rPr>
              <a:t>mkdir </a:t>
            </a:r>
            <a:r>
              <a:rPr lang="en-US" sz="1800" smtClean="0">
                <a:solidFill>
                  <a:schemeClr val="tx1"/>
                </a:solidFill>
              </a:rPr>
              <a:t>command lets you create a directory</a:t>
            </a:r>
          </a:p>
          <a:p>
            <a:pPr>
              <a:lnSpc>
                <a:spcPct val="90000"/>
              </a:lnSpc>
              <a:buFont typeface="Arial" charset="0"/>
              <a:buNone/>
            </a:pPr>
            <a:r>
              <a:rPr lang="en-US" sz="1800" smtClean="0">
                <a:solidFill>
                  <a:schemeClr val="tx1"/>
                </a:solidFill>
              </a:rPr>
              <a:t>To create a directory (temp1) use </a:t>
            </a:r>
            <a:r>
              <a:rPr lang="en-US" sz="1800" b="1" smtClean="0">
                <a:solidFill>
                  <a:schemeClr val="folHlink"/>
                </a:solidFill>
              </a:rPr>
              <a:t>mkdir temp1</a:t>
            </a:r>
          </a:p>
          <a:p>
            <a:pPr>
              <a:lnSpc>
                <a:spcPct val="90000"/>
              </a:lnSpc>
              <a:buFont typeface="Arial" charset="0"/>
              <a:buNone/>
            </a:pPr>
            <a:endParaRPr lang="en-US" sz="1800" b="1" smtClean="0">
              <a:solidFill>
                <a:schemeClr val="folHlink"/>
              </a:solidFill>
            </a:endParaRPr>
          </a:p>
          <a:p>
            <a:pPr>
              <a:lnSpc>
                <a:spcPct val="90000"/>
              </a:lnSpc>
              <a:buFont typeface="Arial" charset="0"/>
              <a:buNone/>
            </a:pPr>
            <a:endParaRPr lang="en-US" sz="1800"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95F079A0-8FBA-49E7-8D25-F141DDE25C98}" type="slidenum">
              <a:rPr lang="en-US" sz="1000" b="0">
                <a:solidFill>
                  <a:srgbClr val="666666"/>
                </a:solidFill>
              </a:rPr>
              <a:pPr algn="r" eaLnBrk="1" hangingPunct="1"/>
              <a:t>3</a:t>
            </a:fld>
            <a:endParaRPr lang="en-US" sz="1000" b="0">
              <a:solidFill>
                <a:srgbClr val="666666"/>
              </a:solidFill>
            </a:endParaRPr>
          </a:p>
        </p:txBody>
      </p:sp>
      <p:sp>
        <p:nvSpPr>
          <p:cNvPr id="5123" name="Rectangle 10"/>
          <p:cNvSpPr>
            <a:spLocks noGrp="1" noChangeArrowheads="1"/>
          </p:cNvSpPr>
          <p:nvPr>
            <p:ph type="title" idx="4294967295"/>
          </p:nvPr>
        </p:nvSpPr>
        <p:spPr/>
        <p:txBody>
          <a:bodyPr/>
          <a:lstStyle/>
          <a:p>
            <a:pPr eaLnBrk="1" hangingPunct="1"/>
            <a:endParaRPr lang="en-GB" smtClean="0"/>
          </a:p>
        </p:txBody>
      </p:sp>
      <p:pic>
        <p:nvPicPr>
          <p:cNvPr id="5124" name="Picture 5" descr="PAR_ppt_divider-bg-MAP_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477000"/>
            <a:ext cx="9144000" cy="381000"/>
          </a:xfrm>
          <a:prstGeom prst="rect">
            <a:avLst/>
          </a:prstGeom>
          <a:gradFill flip="none" rotWithShape="1">
            <a:gsLst>
              <a:gs pos="31000">
                <a:schemeClr val="bg1"/>
              </a:gs>
              <a:gs pos="100000">
                <a:schemeClr val="bg1">
                  <a:alpha val="51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charset="0"/>
                <a:ea typeface="ＭＳ Ｐゴシック" pitchFamily="34" charset="-128"/>
              </a:defRPr>
            </a:lvl1pPr>
            <a:lvl2pPr marL="37931725" indent="-37474525" eaLnBrk="0" hangingPunct="0">
              <a:defRPr sz="2400">
                <a:solidFill>
                  <a:schemeClr val="tx1"/>
                </a:solidFill>
                <a:latin typeface="Arial" charset="0"/>
                <a:ea typeface="ＭＳ Ｐゴシック" pitchFamily="34" charset="-128"/>
              </a:defRPr>
            </a:lvl2pPr>
            <a:lvl3pPr eaLnBrk="0" hangingPunct="0">
              <a:defRPr sz="2400">
                <a:solidFill>
                  <a:schemeClr val="tx1"/>
                </a:solidFill>
                <a:latin typeface="Arial" charset="0"/>
                <a:ea typeface="ＭＳ Ｐゴシック" pitchFamily="34" charset="-128"/>
              </a:defRPr>
            </a:lvl3pPr>
            <a:lvl4pPr eaLnBrk="0" hangingPunct="0">
              <a:defRPr sz="2400">
                <a:solidFill>
                  <a:schemeClr val="tx1"/>
                </a:solidFill>
                <a:latin typeface="Arial" charset="0"/>
                <a:ea typeface="ＭＳ Ｐゴシック" pitchFamily="34" charset="-128"/>
              </a:defRPr>
            </a:lvl4pPr>
            <a:lvl5pPr eaLnBrk="0" hangingPunct="0">
              <a:defRPr sz="2400">
                <a:solidFill>
                  <a:schemeClr val="tx1"/>
                </a:solidFill>
                <a:latin typeface="Arial" charset="0"/>
                <a:ea typeface="ＭＳ Ｐゴシック" pitchFamily="34" charset="-128"/>
              </a:defRPr>
            </a:lvl5pPr>
            <a:lvl6pPr marL="457200" eaLnBrk="0" fontAlgn="base" hangingPunct="0">
              <a:spcBef>
                <a:spcPct val="0"/>
              </a:spcBef>
              <a:spcAft>
                <a:spcPct val="0"/>
              </a:spcAft>
              <a:defRPr sz="2400">
                <a:solidFill>
                  <a:schemeClr val="tx1"/>
                </a:solidFill>
                <a:latin typeface="Arial" charset="0"/>
                <a:ea typeface="ＭＳ Ｐゴシック" pitchFamily="34" charset="-128"/>
              </a:defRPr>
            </a:lvl6pPr>
            <a:lvl7pPr marL="914400" eaLnBrk="0" fontAlgn="base" hangingPunct="0">
              <a:spcBef>
                <a:spcPct val="0"/>
              </a:spcBef>
              <a:spcAft>
                <a:spcPct val="0"/>
              </a:spcAft>
              <a:defRPr sz="2400">
                <a:solidFill>
                  <a:schemeClr val="tx1"/>
                </a:solidFill>
                <a:latin typeface="Arial" charset="0"/>
                <a:ea typeface="ＭＳ Ｐゴシック" pitchFamily="34" charset="-128"/>
              </a:defRPr>
            </a:lvl7pPr>
            <a:lvl8pPr marL="1371600" eaLnBrk="0" fontAlgn="base" hangingPunct="0">
              <a:spcBef>
                <a:spcPct val="0"/>
              </a:spcBef>
              <a:spcAft>
                <a:spcPct val="0"/>
              </a:spcAft>
              <a:defRPr sz="2400">
                <a:solidFill>
                  <a:schemeClr val="tx1"/>
                </a:solidFill>
                <a:latin typeface="Arial" charset="0"/>
                <a:ea typeface="ＭＳ Ｐゴシック" pitchFamily="34" charset="-128"/>
              </a:defRPr>
            </a:lvl8pPr>
            <a:lvl9pPr marL="18288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eaLnBrk="1" hangingPunct="1">
              <a:defRPr/>
            </a:pPr>
            <a:endParaRPr lang="en-GB" sz="1800" b="0" smtClean="0">
              <a:solidFill>
                <a:srgbClr val="FFFFFF"/>
              </a:solidFill>
            </a:endParaRPr>
          </a:p>
        </p:txBody>
      </p:sp>
      <p:sp>
        <p:nvSpPr>
          <p:cNvPr id="2" name="Rectangle 7"/>
          <p:cNvSpPr/>
          <p:nvPr/>
        </p:nvSpPr>
        <p:spPr>
          <a:xfrm>
            <a:off x="461963" y="3702050"/>
            <a:ext cx="8667750" cy="1905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b="0">
              <a:solidFill>
                <a:srgbClr val="FFFFFF"/>
              </a:solidFill>
            </a:endParaRPr>
          </a:p>
        </p:txBody>
      </p:sp>
      <p:sp>
        <p:nvSpPr>
          <p:cNvPr id="5129" name="Rectangle 9"/>
          <p:cNvSpPr>
            <a:spLocks noChangeArrowheads="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F176F48E-2C1B-475D-940D-3111F55A3F6A}" type="slidenum">
              <a:rPr lang="en-US" sz="1000" b="0">
                <a:solidFill>
                  <a:srgbClr val="666666"/>
                </a:solidFill>
              </a:rPr>
              <a:pPr algn="r"/>
              <a:t>3</a:t>
            </a:fld>
            <a:endParaRPr lang="en-US" sz="1000" b="0">
              <a:solidFill>
                <a:srgbClr val="666666"/>
              </a:solidFill>
            </a:endParaRPr>
          </a:p>
        </p:txBody>
      </p:sp>
      <p:sp>
        <p:nvSpPr>
          <p:cNvPr id="5130" name="Rectangle 14"/>
          <p:cNvSpPr>
            <a:spLocks noChangeAspect="1" noChangeArrowheads="1"/>
          </p:cNvSpPr>
          <p:nvPr/>
        </p:nvSpPr>
        <p:spPr bwMode="auto">
          <a:xfrm>
            <a:off x="455613" y="3811588"/>
            <a:ext cx="82264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2800">
                <a:solidFill>
                  <a:srgbClr val="002D78"/>
                </a:solidFill>
              </a:rPr>
              <a:t>Part One: Before we begin</a:t>
            </a:r>
          </a:p>
        </p:txBody>
      </p:sp>
      <p:sp>
        <p:nvSpPr>
          <p:cNvPr id="5131" name="Rectangle 15"/>
          <p:cNvSpPr>
            <a:spLocks noChangeAspect="1" noChangeArrowheads="1"/>
          </p:cNvSpPr>
          <p:nvPr/>
        </p:nvSpPr>
        <p:spPr bwMode="auto">
          <a:xfrm>
            <a:off x="455613" y="2878138"/>
            <a:ext cx="82264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ts val="800"/>
              </a:spcBef>
              <a:buClr>
                <a:srgbClr val="002D78"/>
              </a:buClr>
              <a:buFont typeface="Arial" charset="0"/>
              <a:buNone/>
            </a:pPr>
            <a:r>
              <a:rPr lang="en-US" sz="2000" b="0">
                <a:solidFill>
                  <a:srgbClr val="3C3C3C"/>
                </a:solidFill>
              </a:rPr>
              <a:t>Pre-requisites and logging in</a:t>
            </a:r>
          </a:p>
          <a:p>
            <a:pPr>
              <a:spcBef>
                <a:spcPts val="800"/>
              </a:spcBef>
              <a:buClr>
                <a:srgbClr val="002D78"/>
              </a:buClr>
              <a:buFont typeface="Arial" charset="0"/>
              <a:buNone/>
            </a:pPr>
            <a:endParaRPr lang="en-US" sz="2000" b="0">
              <a:solidFill>
                <a:srgbClr val="3C3C3C"/>
              </a:solidFill>
            </a:endParaRPr>
          </a:p>
          <a:p>
            <a:pPr>
              <a:spcBef>
                <a:spcPts val="800"/>
              </a:spcBef>
              <a:buClr>
                <a:srgbClr val="002D78"/>
              </a:buClr>
              <a:buFont typeface="Arial" charset="0"/>
              <a:buNone/>
            </a:pPr>
            <a:endParaRPr lang="en-US" sz="2000" b="0">
              <a:solidFill>
                <a:srgbClr val="3C3C3C"/>
              </a:solidFill>
            </a:endParaRPr>
          </a:p>
        </p:txBody>
      </p:sp>
      <p:sp>
        <p:nvSpPr>
          <p:cNvPr id="5132" name="Title 8"/>
          <p:cNvSpPr>
            <a:spLocks noChangeAspect="1"/>
          </p:cNvSpPr>
          <p:nvPr/>
        </p:nvSpPr>
        <p:spPr bwMode="auto">
          <a:xfrm>
            <a:off x="455613" y="820738"/>
            <a:ext cx="66452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GB" sz="1700" b="0">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4F459273-DBC7-46DA-975B-6E844ECEE6DB}" type="slidenum">
              <a:rPr lang="en-US" sz="1000" b="0">
                <a:solidFill>
                  <a:srgbClr val="666666"/>
                </a:solidFill>
              </a:rPr>
              <a:pPr algn="r" eaLnBrk="1" hangingPunct="1"/>
              <a:t>30</a:t>
            </a:fld>
            <a:endParaRPr lang="en-US" sz="1000" b="0">
              <a:solidFill>
                <a:srgbClr val="666666"/>
              </a:solidFill>
            </a:endParaRPr>
          </a:p>
        </p:txBody>
      </p:sp>
      <p:sp>
        <p:nvSpPr>
          <p:cNvPr id="32771" name="Rectangle 4"/>
          <p:cNvSpPr>
            <a:spLocks noGrp="1" noChangeArrowheads="1"/>
          </p:cNvSpPr>
          <p:nvPr>
            <p:ph type="title" idx="4294967295"/>
          </p:nvPr>
        </p:nvSpPr>
        <p:spPr/>
        <p:txBody>
          <a:bodyPr/>
          <a:lstStyle/>
          <a:p>
            <a:pPr eaLnBrk="1" hangingPunct="1"/>
            <a:r>
              <a:rPr lang="en-US" smtClean="0"/>
              <a:t>Now you’re logged on: Searching within files 1</a:t>
            </a:r>
          </a:p>
        </p:txBody>
      </p:sp>
      <p:sp>
        <p:nvSpPr>
          <p:cNvPr id="32772" name="Rectangle 5"/>
          <p:cNvSpPr>
            <a:spLocks noGrp="1" noChangeArrowheads="1"/>
          </p:cNvSpPr>
          <p:nvPr>
            <p:ph type="body" idx="4294967295"/>
          </p:nvPr>
        </p:nvSpPr>
        <p:spPr/>
        <p:txBody>
          <a:bodyPr/>
          <a:lstStyle/>
          <a:p>
            <a:pPr>
              <a:lnSpc>
                <a:spcPct val="90000"/>
              </a:lnSpc>
              <a:buFont typeface="Arial" charset="0"/>
              <a:buNone/>
            </a:pPr>
            <a:r>
              <a:rPr lang="en-GB" sz="1800" smtClean="0"/>
              <a:t>The </a:t>
            </a:r>
            <a:r>
              <a:rPr lang="en-GB" sz="1800" b="1" smtClean="0">
                <a:solidFill>
                  <a:schemeClr val="folHlink"/>
                </a:solidFill>
              </a:rPr>
              <a:t>grep</a:t>
            </a:r>
            <a:r>
              <a:rPr lang="en-GB" sz="1800" smtClean="0"/>
              <a:t> (Global Regular ExPression) command lets you search a file for a specific text string</a:t>
            </a:r>
          </a:p>
          <a:p>
            <a:pPr>
              <a:lnSpc>
                <a:spcPct val="90000"/>
              </a:lnSpc>
              <a:buFont typeface="Arial" charset="0"/>
              <a:buNone/>
            </a:pPr>
            <a:endParaRPr lang="en-GB" sz="1800" smtClean="0"/>
          </a:p>
          <a:p>
            <a:pPr>
              <a:lnSpc>
                <a:spcPct val="90000"/>
              </a:lnSpc>
              <a:buFont typeface="Arial" charset="0"/>
              <a:buNone/>
            </a:pPr>
            <a:r>
              <a:rPr lang="en-GB" sz="1800" smtClean="0"/>
              <a:t>To search a file (validate.sas) for the text (“program”) use </a:t>
            </a:r>
            <a:r>
              <a:rPr lang="en-GB" sz="1800" b="1" smtClean="0">
                <a:solidFill>
                  <a:schemeClr val="folHlink"/>
                </a:solidFill>
              </a:rPr>
              <a:t>grep program validate.sas</a:t>
            </a:r>
          </a:p>
          <a:p>
            <a:pPr>
              <a:lnSpc>
                <a:spcPct val="90000"/>
              </a:lnSpc>
              <a:buFont typeface="Arial" charset="0"/>
              <a:buNone/>
            </a:pPr>
            <a:endParaRPr lang="en-GB" sz="1800" b="1" smtClean="0">
              <a:solidFill>
                <a:schemeClr val="folHlink"/>
              </a:solidFill>
            </a:endParaRPr>
          </a:p>
          <a:p>
            <a:pPr>
              <a:lnSpc>
                <a:spcPct val="90000"/>
              </a:lnSpc>
              <a:buFont typeface="Arial" charset="0"/>
              <a:buNone/>
            </a:pPr>
            <a:r>
              <a:rPr lang="en-GB" sz="1800" smtClean="0">
                <a:solidFill>
                  <a:schemeClr val="tx1"/>
                </a:solidFill>
              </a:rPr>
              <a:t>The system will display any occurrences of the text searched for, so if the file contains the text “program” and “programming”, both results will be returned</a:t>
            </a:r>
          </a:p>
          <a:p>
            <a:pPr>
              <a:lnSpc>
                <a:spcPct val="90000"/>
              </a:lnSpc>
              <a:buFont typeface="Arial" charset="0"/>
              <a:buNone/>
            </a:pPr>
            <a:endParaRPr lang="en-GB" sz="1800" smtClean="0">
              <a:solidFill>
                <a:schemeClr val="tx1"/>
              </a:solidFill>
            </a:endParaRPr>
          </a:p>
          <a:p>
            <a:pPr>
              <a:lnSpc>
                <a:spcPct val="90000"/>
              </a:lnSpc>
              <a:buFont typeface="Arial" charset="0"/>
              <a:buNone/>
            </a:pPr>
            <a:r>
              <a:rPr lang="en-US" sz="1800" smtClean="0">
                <a:solidFill>
                  <a:schemeClr val="tx1"/>
                </a:solidFill>
              </a:rPr>
              <a:t>Note: </a:t>
            </a:r>
            <a:r>
              <a:rPr lang="en-US" sz="1800" b="1" smtClean="0">
                <a:solidFill>
                  <a:schemeClr val="folHlink"/>
                </a:solidFill>
              </a:rPr>
              <a:t>grep –i</a:t>
            </a:r>
            <a:r>
              <a:rPr lang="en-US" sz="1800" smtClean="0">
                <a:solidFill>
                  <a:schemeClr val="tx1"/>
                </a:solidFill>
              </a:rPr>
              <a:t> does a case insensitive search, so text, TEXT and tEXt will all be found for the word text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ABE9E46D-B8A8-4A94-B4F8-CEDE1AA04EA2}" type="slidenum">
              <a:rPr lang="en-US" sz="1000" b="0">
                <a:solidFill>
                  <a:srgbClr val="666666"/>
                </a:solidFill>
              </a:rPr>
              <a:pPr algn="r" eaLnBrk="1" hangingPunct="1"/>
              <a:t>31</a:t>
            </a:fld>
            <a:endParaRPr lang="en-US" sz="1000" b="0">
              <a:solidFill>
                <a:srgbClr val="666666"/>
              </a:solidFill>
            </a:endParaRPr>
          </a:p>
        </p:txBody>
      </p:sp>
      <p:sp>
        <p:nvSpPr>
          <p:cNvPr id="33795" name="Rectangle 4"/>
          <p:cNvSpPr>
            <a:spLocks noGrp="1" noChangeArrowheads="1"/>
          </p:cNvSpPr>
          <p:nvPr>
            <p:ph type="title" idx="4294967295"/>
          </p:nvPr>
        </p:nvSpPr>
        <p:spPr/>
        <p:txBody>
          <a:bodyPr/>
          <a:lstStyle/>
          <a:p>
            <a:pPr eaLnBrk="1" hangingPunct="1"/>
            <a:r>
              <a:rPr lang="en-US" smtClean="0"/>
              <a:t>Now you’re logged on: Searching within files 2</a:t>
            </a:r>
          </a:p>
        </p:txBody>
      </p:sp>
      <p:sp>
        <p:nvSpPr>
          <p:cNvPr id="33796" name="Rectangle 5"/>
          <p:cNvSpPr>
            <a:spLocks noGrp="1" noChangeArrowheads="1"/>
          </p:cNvSpPr>
          <p:nvPr>
            <p:ph type="body" idx="4294967295"/>
          </p:nvPr>
        </p:nvSpPr>
        <p:spPr>
          <a:xfrm>
            <a:off x="455613" y="1295400"/>
            <a:ext cx="8459787" cy="4800600"/>
          </a:xfrm>
        </p:spPr>
        <p:txBody>
          <a:bodyPr/>
          <a:lstStyle/>
          <a:p>
            <a:pPr>
              <a:lnSpc>
                <a:spcPct val="90000"/>
              </a:lnSpc>
              <a:buFont typeface="Arial" charset="0"/>
              <a:buNone/>
            </a:pPr>
            <a:r>
              <a:rPr lang="en-US" sz="1800" smtClean="0">
                <a:solidFill>
                  <a:schemeClr val="tx1"/>
                </a:solidFill>
              </a:rPr>
              <a:t>The head command lets you view the header of a file (by default 10 lines)</a:t>
            </a:r>
          </a:p>
          <a:p>
            <a:pPr>
              <a:lnSpc>
                <a:spcPct val="90000"/>
              </a:lnSpc>
              <a:buFont typeface="Arial" charset="0"/>
              <a:buNone/>
            </a:pPr>
            <a:r>
              <a:rPr lang="en-US" sz="1800" smtClean="0">
                <a:solidFill>
                  <a:schemeClr val="tx1"/>
                </a:solidFill>
              </a:rPr>
              <a:t>To view the first 20 lines of a file (test.txt) use </a:t>
            </a:r>
            <a:r>
              <a:rPr lang="en-US" sz="1800" b="1" smtClean="0">
                <a:solidFill>
                  <a:schemeClr val="folHlink"/>
                </a:solidFill>
              </a:rPr>
              <a:t>head –n 20 test.txt</a:t>
            </a:r>
          </a:p>
          <a:p>
            <a:pPr>
              <a:lnSpc>
                <a:spcPct val="90000"/>
              </a:lnSpc>
              <a:buFont typeface="Arial" charset="0"/>
              <a:buNone/>
            </a:pPr>
            <a:endParaRPr lang="en-US" sz="1800" b="1" smtClean="0">
              <a:solidFill>
                <a:schemeClr val="folHlink"/>
              </a:solidFill>
            </a:endParaRPr>
          </a:p>
          <a:p>
            <a:pPr>
              <a:lnSpc>
                <a:spcPct val="90000"/>
              </a:lnSpc>
              <a:buFont typeface="Arial" charset="0"/>
              <a:buNone/>
            </a:pPr>
            <a:r>
              <a:rPr lang="en-US" sz="1800" smtClean="0">
                <a:solidFill>
                  <a:schemeClr val="tx1"/>
                </a:solidFill>
              </a:rPr>
              <a:t>The tail command lets you view the tail of a file (by default 10 lines)</a:t>
            </a:r>
          </a:p>
          <a:p>
            <a:pPr>
              <a:lnSpc>
                <a:spcPct val="90000"/>
              </a:lnSpc>
              <a:buFont typeface="Arial" charset="0"/>
              <a:buNone/>
            </a:pPr>
            <a:r>
              <a:rPr lang="en-US" sz="1800" smtClean="0">
                <a:solidFill>
                  <a:schemeClr val="tx1"/>
                </a:solidFill>
              </a:rPr>
              <a:t>To view the last 15 lines of a file (test.txt) use </a:t>
            </a:r>
            <a:r>
              <a:rPr lang="en-US" sz="1800" b="1" smtClean="0">
                <a:solidFill>
                  <a:schemeClr val="folHlink"/>
                </a:solidFill>
              </a:rPr>
              <a:t>tail –n 15 test.txt</a:t>
            </a:r>
          </a:p>
          <a:p>
            <a:pPr>
              <a:lnSpc>
                <a:spcPct val="90000"/>
              </a:lnSpc>
              <a:buFont typeface="Arial" charset="0"/>
              <a:buNone/>
            </a:pPr>
            <a:endParaRPr lang="en-US" sz="1800" b="1" smtClean="0">
              <a:solidFill>
                <a:schemeClr val="folHlink"/>
              </a:solidFill>
            </a:endParaRPr>
          </a:p>
          <a:p>
            <a:pPr>
              <a:lnSpc>
                <a:spcPct val="90000"/>
              </a:lnSpc>
              <a:buFont typeface="Arial" charset="0"/>
              <a:buNone/>
            </a:pPr>
            <a:r>
              <a:rPr lang="en-US" sz="1800" smtClean="0">
                <a:solidFill>
                  <a:schemeClr val="tx1"/>
                </a:solidFill>
              </a:rPr>
              <a:t>To view a log file (export.log) that is currently being created (e.g. additional lines are being written to the file as a program is running), use </a:t>
            </a:r>
            <a:r>
              <a:rPr lang="en-US" sz="1800" b="1" smtClean="0">
                <a:solidFill>
                  <a:schemeClr val="folHlink"/>
                </a:solidFill>
              </a:rPr>
              <a:t>tail –f export.log</a:t>
            </a:r>
          </a:p>
          <a:p>
            <a:pPr>
              <a:lnSpc>
                <a:spcPct val="90000"/>
              </a:lnSpc>
              <a:buFont typeface="Arial" charset="0"/>
              <a:buNone/>
            </a:pPr>
            <a:r>
              <a:rPr lang="en-US" sz="1800" smtClean="0">
                <a:solidFill>
                  <a:schemeClr val="tx1"/>
                </a:solidFill>
              </a:rPr>
              <a:t>This will refresh the display as additional information is written to the log – can be useful for seeing at what point a program has reached in its execution</a:t>
            </a:r>
          </a:p>
          <a:p>
            <a:pPr>
              <a:lnSpc>
                <a:spcPct val="90000"/>
              </a:lnSpc>
              <a:buFont typeface="Arial" charset="0"/>
              <a:buNone/>
            </a:pPr>
            <a:endParaRPr lang="en-US" sz="1800" smtClean="0">
              <a:solidFill>
                <a:schemeClr val="tx1"/>
              </a:solidFill>
            </a:endParaRPr>
          </a:p>
          <a:p>
            <a:pPr>
              <a:lnSpc>
                <a:spcPct val="90000"/>
              </a:lnSpc>
              <a:buFont typeface="Arial" charset="0"/>
              <a:buNone/>
            </a:pPr>
            <a:r>
              <a:rPr lang="en-US" sz="1800" smtClean="0">
                <a:solidFill>
                  <a:schemeClr val="tx1"/>
                </a:solidFill>
              </a:rPr>
              <a:t>The pipe symbol | can be used to pass output from one command as input to the next.  For example to get a list of the 10 most recent created files, pass the output of the files in date order to the tail –n 10 command, to do this, use </a:t>
            </a:r>
          </a:p>
          <a:p>
            <a:pPr>
              <a:lnSpc>
                <a:spcPct val="90000"/>
              </a:lnSpc>
              <a:buFont typeface="Arial" charset="0"/>
              <a:buNone/>
            </a:pPr>
            <a:r>
              <a:rPr lang="en-US" sz="1800" smtClean="0">
                <a:solidFill>
                  <a:schemeClr val="tx1"/>
                </a:solidFill>
              </a:rPr>
              <a:t>	</a:t>
            </a:r>
            <a:r>
              <a:rPr lang="en-US" sz="1800" b="1" smtClean="0">
                <a:solidFill>
                  <a:schemeClr val="folHlink"/>
                </a:solidFill>
              </a:rPr>
              <a:t>ls –trl | tail –n 10 </a:t>
            </a:r>
            <a:r>
              <a:rPr lang="en-US" sz="1800" smtClean="0">
                <a:solidFill>
                  <a:schemeClr val="tx1"/>
                </a:solidFill>
              </a:rPr>
              <a:t>This command passes the list if files in date order to the tail command which displays the last 10 files based on the input list provided</a:t>
            </a:r>
          </a:p>
          <a:p>
            <a:pPr>
              <a:lnSpc>
                <a:spcPct val="90000"/>
              </a:lnSpc>
              <a:buFont typeface="Arial" charset="0"/>
              <a:buNone/>
            </a:pPr>
            <a:endParaRPr lang="en-US" sz="1800" smtClean="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63EC9079-A03D-4D8B-8B79-3852FFD7C6A1}" type="slidenum">
              <a:rPr lang="en-US" sz="1000" b="0">
                <a:solidFill>
                  <a:srgbClr val="666666"/>
                </a:solidFill>
              </a:rPr>
              <a:pPr algn="r" eaLnBrk="1" hangingPunct="1"/>
              <a:t>32</a:t>
            </a:fld>
            <a:endParaRPr lang="en-US" sz="1000" b="0">
              <a:solidFill>
                <a:srgbClr val="666666"/>
              </a:solidFill>
            </a:endParaRPr>
          </a:p>
        </p:txBody>
      </p:sp>
      <p:sp>
        <p:nvSpPr>
          <p:cNvPr id="34819" name="Rectangle 4"/>
          <p:cNvSpPr>
            <a:spLocks noGrp="1" noChangeArrowheads="1"/>
          </p:cNvSpPr>
          <p:nvPr>
            <p:ph type="title" idx="4294967295"/>
          </p:nvPr>
        </p:nvSpPr>
        <p:spPr/>
        <p:txBody>
          <a:bodyPr/>
          <a:lstStyle/>
          <a:p>
            <a:pPr eaLnBrk="1" hangingPunct="1"/>
            <a:r>
              <a:rPr lang="en-US" smtClean="0"/>
              <a:t>Now you’re logged on: Using xedit </a:t>
            </a:r>
          </a:p>
        </p:txBody>
      </p:sp>
      <p:sp>
        <p:nvSpPr>
          <p:cNvPr id="34820" name="Rectangle 5"/>
          <p:cNvSpPr>
            <a:spLocks noGrp="1" noChangeArrowheads="1"/>
          </p:cNvSpPr>
          <p:nvPr>
            <p:ph type="body" idx="4294967295"/>
          </p:nvPr>
        </p:nvSpPr>
        <p:spPr/>
        <p:txBody>
          <a:bodyPr/>
          <a:lstStyle/>
          <a:p>
            <a:pPr>
              <a:lnSpc>
                <a:spcPct val="90000"/>
              </a:lnSpc>
              <a:buFont typeface="Arial" charset="0"/>
              <a:buNone/>
            </a:pPr>
            <a:r>
              <a:rPr lang="en-US" sz="1800" dirty="0" smtClean="0">
                <a:solidFill>
                  <a:schemeClr val="tx1"/>
                </a:solidFill>
              </a:rPr>
              <a:t>There are a number of text editors available in UNIX, </a:t>
            </a:r>
            <a:r>
              <a:rPr lang="en-US" sz="1800" dirty="0" err="1" smtClean="0">
                <a:solidFill>
                  <a:schemeClr val="tx1"/>
                </a:solidFill>
              </a:rPr>
              <a:t>xedit</a:t>
            </a:r>
            <a:r>
              <a:rPr lang="en-US" sz="1800" dirty="0" smtClean="0">
                <a:solidFill>
                  <a:schemeClr val="tx1"/>
                </a:solidFill>
              </a:rPr>
              <a:t> is one of the easiest and straight forward text editors to use so is suggested to be used at PAREXEL.</a:t>
            </a:r>
          </a:p>
          <a:p>
            <a:pPr>
              <a:lnSpc>
                <a:spcPct val="90000"/>
              </a:lnSpc>
              <a:buFont typeface="Arial" charset="0"/>
              <a:buNone/>
            </a:pPr>
            <a:r>
              <a:rPr lang="en-US" sz="1800" dirty="0" smtClean="0">
                <a:solidFill>
                  <a:schemeClr val="tx1"/>
                </a:solidFill>
              </a:rPr>
              <a:t>To use </a:t>
            </a:r>
            <a:r>
              <a:rPr lang="en-US" sz="1800" dirty="0" err="1" smtClean="0">
                <a:solidFill>
                  <a:schemeClr val="tx1"/>
                </a:solidFill>
              </a:rPr>
              <a:t>xedit</a:t>
            </a:r>
            <a:r>
              <a:rPr lang="en-US" sz="1800" dirty="0" smtClean="0">
                <a:solidFill>
                  <a:schemeClr val="tx1"/>
                </a:solidFill>
              </a:rPr>
              <a:t>, type </a:t>
            </a:r>
            <a:r>
              <a:rPr lang="en-US" sz="1800" b="1" dirty="0" err="1" smtClean="0">
                <a:solidFill>
                  <a:schemeClr val="folHlink"/>
                </a:solidFill>
              </a:rPr>
              <a:t>xedit</a:t>
            </a:r>
            <a:r>
              <a:rPr lang="en-US" sz="1800" dirty="0" smtClean="0">
                <a:solidFill>
                  <a:schemeClr val="tx1"/>
                </a:solidFill>
              </a:rPr>
              <a:t> at the UNIX command prompt</a:t>
            </a:r>
          </a:p>
          <a:p>
            <a:pPr>
              <a:lnSpc>
                <a:spcPct val="90000"/>
              </a:lnSpc>
              <a:buFont typeface="Arial" charset="0"/>
              <a:buNone/>
            </a:pPr>
            <a:r>
              <a:rPr lang="en-US" sz="1800" dirty="0" smtClean="0">
                <a:solidFill>
                  <a:schemeClr val="tx1"/>
                </a:solidFill>
              </a:rPr>
              <a:t>To open a file (test.txt) using </a:t>
            </a:r>
            <a:r>
              <a:rPr lang="en-US" sz="1800" dirty="0" err="1" smtClean="0">
                <a:solidFill>
                  <a:schemeClr val="tx1"/>
                </a:solidFill>
              </a:rPr>
              <a:t>xedit</a:t>
            </a:r>
            <a:r>
              <a:rPr lang="en-US" sz="1800" dirty="0" smtClean="0">
                <a:solidFill>
                  <a:schemeClr val="tx1"/>
                </a:solidFill>
              </a:rPr>
              <a:t>, type </a:t>
            </a:r>
            <a:r>
              <a:rPr lang="en-US" sz="1800" b="1" dirty="0" err="1" smtClean="0">
                <a:solidFill>
                  <a:schemeClr val="folHlink"/>
                </a:solidFill>
              </a:rPr>
              <a:t>xedit</a:t>
            </a:r>
            <a:r>
              <a:rPr lang="en-US" sz="1800" b="1" dirty="0" smtClean="0">
                <a:solidFill>
                  <a:schemeClr val="folHlink"/>
                </a:solidFill>
              </a:rPr>
              <a:t> test.txt</a:t>
            </a:r>
            <a:r>
              <a:rPr lang="en-US" sz="1800" b="1" dirty="0" smtClean="0">
                <a:solidFill>
                  <a:schemeClr val="tx1"/>
                </a:solidFill>
              </a:rPr>
              <a:t> </a:t>
            </a:r>
            <a:r>
              <a:rPr lang="en-US" sz="1800" dirty="0" smtClean="0">
                <a:solidFill>
                  <a:schemeClr val="tx1"/>
                </a:solidFill>
              </a:rPr>
              <a:t>at the command prompt</a:t>
            </a:r>
          </a:p>
          <a:p>
            <a:pPr>
              <a:lnSpc>
                <a:spcPct val="90000"/>
              </a:lnSpc>
              <a:buFont typeface="Arial" charset="0"/>
              <a:buNone/>
            </a:pPr>
            <a:r>
              <a:rPr lang="en-US" sz="1800" dirty="0" err="1" smtClean="0">
                <a:solidFill>
                  <a:schemeClr val="tx1"/>
                </a:solidFill>
              </a:rPr>
              <a:t>xedit</a:t>
            </a:r>
            <a:r>
              <a:rPr lang="en-US" sz="1800" dirty="0" smtClean="0">
                <a:solidFill>
                  <a:schemeClr val="tx1"/>
                </a:solidFill>
              </a:rPr>
              <a:t> is essentially the UNIX equivalent of a windows text editor similar to notepad</a:t>
            </a:r>
          </a:p>
          <a:p>
            <a:pPr>
              <a:lnSpc>
                <a:spcPct val="90000"/>
              </a:lnSpc>
              <a:buFont typeface="Arial" charset="0"/>
              <a:buNone/>
            </a:pPr>
            <a:r>
              <a:rPr lang="en-US" sz="1800" dirty="0" smtClean="0">
                <a:solidFill>
                  <a:schemeClr val="tx1"/>
                </a:solidFill>
              </a:rPr>
              <a:t>It should be used for viewing log files and text files.  </a:t>
            </a:r>
          </a:p>
          <a:p>
            <a:pPr>
              <a:lnSpc>
                <a:spcPct val="90000"/>
              </a:lnSpc>
              <a:buFont typeface="Arial" charset="0"/>
              <a:buNone/>
            </a:pPr>
            <a:r>
              <a:rPr lang="en-US" sz="1800" dirty="0" smtClean="0">
                <a:solidFill>
                  <a:schemeClr val="tx1"/>
                </a:solidFill>
              </a:rPr>
              <a:t>It is recommended </a:t>
            </a:r>
            <a:r>
              <a:rPr lang="en-US" sz="1800" b="1" u="sng" dirty="0" smtClean="0">
                <a:solidFill>
                  <a:schemeClr val="tx1"/>
                </a:solidFill>
              </a:rPr>
              <a:t>not to</a:t>
            </a:r>
            <a:r>
              <a:rPr lang="en-US" sz="1800" dirty="0" smtClean="0">
                <a:solidFill>
                  <a:schemeClr val="tx1"/>
                </a:solidFill>
              </a:rPr>
              <a:t> update SAS code using </a:t>
            </a:r>
            <a:r>
              <a:rPr lang="en-US" sz="1800" dirty="0" err="1" smtClean="0">
                <a:solidFill>
                  <a:schemeClr val="tx1"/>
                </a:solidFill>
              </a:rPr>
              <a:t>xedit</a:t>
            </a:r>
            <a:r>
              <a:rPr lang="en-US" sz="1800" dirty="0" smtClean="0">
                <a:solidFill>
                  <a:schemeClr val="tx1"/>
                </a:solidFill>
              </a:rPr>
              <a:t> but to use </a:t>
            </a:r>
            <a:r>
              <a:rPr lang="en-US" sz="1800" dirty="0" err="1" smtClean="0">
                <a:solidFill>
                  <a:schemeClr val="tx1"/>
                </a:solidFill>
              </a:rPr>
              <a:t>sas</a:t>
            </a:r>
            <a:r>
              <a:rPr lang="en-US" sz="1800" dirty="0" smtClean="0"/>
              <a:t> (SAS 9.1),  sas91 (SAS 9.1) or sas92 (SAS 9.2) </a:t>
            </a:r>
            <a:r>
              <a:rPr lang="en-US" sz="1800" dirty="0" smtClean="0">
                <a:solidFill>
                  <a:schemeClr val="tx1"/>
                </a:solidFill>
              </a:rPr>
              <a:t>program editor</a:t>
            </a:r>
            <a:endParaRPr lang="en-US" sz="1800" dirty="0" smtClean="0">
              <a:solidFill>
                <a:schemeClr val="folHlink"/>
              </a:solidFill>
            </a:endParaRPr>
          </a:p>
          <a:p>
            <a:pPr>
              <a:lnSpc>
                <a:spcPct val="90000"/>
              </a:lnSpc>
              <a:buFont typeface="Arial" charset="0"/>
              <a:buNone/>
            </a:pPr>
            <a:endParaRPr lang="en-US" sz="1800" dirty="0" smtClean="0">
              <a:solidFill>
                <a:schemeClr val="folHlink"/>
              </a:solidFill>
            </a:endParaRPr>
          </a:p>
        </p:txBody>
      </p:sp>
      <p:pic>
        <p:nvPicPr>
          <p:cNvPr id="348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038600"/>
            <a:ext cx="267652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BD903405-8B94-4CA2-8BCB-77A016FA4643}" type="slidenum">
              <a:rPr lang="en-US" sz="1000" b="0">
                <a:solidFill>
                  <a:srgbClr val="666666"/>
                </a:solidFill>
              </a:rPr>
              <a:pPr algn="r" eaLnBrk="1" hangingPunct="1"/>
              <a:t>33</a:t>
            </a:fld>
            <a:endParaRPr lang="en-US" sz="1000" b="0">
              <a:solidFill>
                <a:srgbClr val="666666"/>
              </a:solidFill>
            </a:endParaRPr>
          </a:p>
        </p:txBody>
      </p:sp>
      <p:sp>
        <p:nvSpPr>
          <p:cNvPr id="35843" name="Rectangle 4"/>
          <p:cNvSpPr>
            <a:spLocks noGrp="1" noChangeArrowheads="1"/>
          </p:cNvSpPr>
          <p:nvPr>
            <p:ph type="title" idx="4294967295"/>
          </p:nvPr>
        </p:nvSpPr>
        <p:spPr/>
        <p:txBody>
          <a:bodyPr/>
          <a:lstStyle/>
          <a:p>
            <a:pPr eaLnBrk="1" hangingPunct="1"/>
            <a:r>
              <a:rPr lang="en-US" smtClean="0"/>
              <a:t>Now you’re logged on: SAS in UNIX </a:t>
            </a:r>
          </a:p>
        </p:txBody>
      </p:sp>
      <p:sp>
        <p:nvSpPr>
          <p:cNvPr id="35844" name="Rectangle 5"/>
          <p:cNvSpPr>
            <a:spLocks noGrp="1" noChangeArrowheads="1"/>
          </p:cNvSpPr>
          <p:nvPr>
            <p:ph type="body" idx="4294967295"/>
          </p:nvPr>
        </p:nvSpPr>
        <p:spPr/>
        <p:txBody>
          <a:bodyPr/>
          <a:lstStyle/>
          <a:p>
            <a:pPr>
              <a:lnSpc>
                <a:spcPct val="90000"/>
              </a:lnSpc>
              <a:buFont typeface="Arial" charset="0"/>
              <a:buNone/>
            </a:pPr>
            <a:r>
              <a:rPr lang="en-US" sz="1800" dirty="0" smtClean="0">
                <a:solidFill>
                  <a:schemeClr val="tx1"/>
                </a:solidFill>
              </a:rPr>
              <a:t>To start SAS in UNIX, use the command </a:t>
            </a:r>
            <a:r>
              <a:rPr lang="en-US" sz="1800" b="1" dirty="0" err="1">
                <a:solidFill>
                  <a:schemeClr val="folHlink"/>
                </a:solidFill>
              </a:rPr>
              <a:t>sas</a:t>
            </a:r>
            <a:r>
              <a:rPr lang="en-US" sz="1800" dirty="0">
                <a:solidFill>
                  <a:schemeClr val="tx1"/>
                </a:solidFill>
              </a:rPr>
              <a:t> (this will start SAS </a:t>
            </a:r>
            <a:r>
              <a:rPr lang="en-US" sz="1800" dirty="0" smtClean="0">
                <a:solidFill>
                  <a:schemeClr val="tx1"/>
                </a:solidFill>
              </a:rPr>
              <a:t>version 9.1), to </a:t>
            </a:r>
            <a:r>
              <a:rPr lang="en-US" sz="1800" dirty="0" err="1" smtClean="0">
                <a:solidFill>
                  <a:schemeClr val="tx1"/>
                </a:solidFill>
              </a:rPr>
              <a:t>explicity</a:t>
            </a:r>
            <a:r>
              <a:rPr lang="en-US" sz="1800" dirty="0" smtClean="0">
                <a:solidFill>
                  <a:schemeClr val="tx1"/>
                </a:solidFill>
              </a:rPr>
              <a:t> start SAS 9.2, type </a:t>
            </a:r>
            <a:r>
              <a:rPr lang="en-US" sz="1800" b="1" dirty="0">
                <a:solidFill>
                  <a:schemeClr val="folHlink"/>
                </a:solidFill>
              </a:rPr>
              <a:t>sas92 </a:t>
            </a:r>
            <a:r>
              <a:rPr lang="en-US" sz="1800" dirty="0" smtClean="0">
                <a:solidFill>
                  <a:schemeClr val="tx1"/>
                </a:solidFill>
              </a:rPr>
              <a:t>at the </a:t>
            </a:r>
            <a:r>
              <a:rPr lang="en-US" sz="1800" dirty="0" err="1" smtClean="0">
                <a:solidFill>
                  <a:schemeClr val="tx1"/>
                </a:solidFill>
              </a:rPr>
              <a:t>unix</a:t>
            </a:r>
            <a:r>
              <a:rPr lang="en-US" sz="1800" dirty="0" smtClean="0">
                <a:solidFill>
                  <a:schemeClr val="tx1"/>
                </a:solidFill>
              </a:rPr>
              <a:t> prompt.  </a:t>
            </a:r>
          </a:p>
          <a:p>
            <a:pPr>
              <a:lnSpc>
                <a:spcPct val="90000"/>
              </a:lnSpc>
              <a:buFont typeface="Arial" charset="0"/>
              <a:buNone/>
            </a:pPr>
            <a:r>
              <a:rPr lang="en-US" sz="1800" dirty="0" smtClean="0">
                <a:solidFill>
                  <a:schemeClr val="tx1"/>
                </a:solidFill>
              </a:rPr>
              <a:t>Note: typing</a:t>
            </a:r>
            <a:r>
              <a:rPr lang="en-US" sz="1800" b="1" dirty="0" smtClean="0">
                <a:solidFill>
                  <a:schemeClr val="tx1"/>
                </a:solidFill>
              </a:rPr>
              <a:t> </a:t>
            </a:r>
            <a:r>
              <a:rPr lang="en-US" sz="1800" b="1" dirty="0">
                <a:solidFill>
                  <a:schemeClr val="folHlink"/>
                </a:solidFill>
              </a:rPr>
              <a:t>sas91 </a:t>
            </a:r>
            <a:r>
              <a:rPr lang="en-US" sz="1800" dirty="0" smtClean="0">
                <a:solidFill>
                  <a:schemeClr val="tx1"/>
                </a:solidFill>
              </a:rPr>
              <a:t>will also start SAS version 9.1</a:t>
            </a:r>
          </a:p>
          <a:p>
            <a:pPr>
              <a:lnSpc>
                <a:spcPct val="90000"/>
              </a:lnSpc>
              <a:buFont typeface="Arial" charset="0"/>
              <a:buNone/>
            </a:pPr>
            <a:r>
              <a:rPr lang="en-US" sz="1800" dirty="0" smtClean="0">
                <a:solidFill>
                  <a:schemeClr val="tx1"/>
                </a:solidFill>
              </a:rPr>
              <a:t>A version of SAS should consistently be used across the project and should be discussed with the DOL.</a:t>
            </a:r>
          </a:p>
          <a:p>
            <a:pPr>
              <a:lnSpc>
                <a:spcPct val="90000"/>
              </a:lnSpc>
              <a:buFont typeface="Arial" charset="0"/>
              <a:buNone/>
            </a:pPr>
            <a:r>
              <a:rPr lang="en-US" sz="1800" dirty="0" smtClean="0">
                <a:solidFill>
                  <a:schemeClr val="tx1"/>
                </a:solidFill>
              </a:rPr>
              <a:t>To start SAS in background mode, so that you can continue using the UNIX session as well as SAS, use the command</a:t>
            </a:r>
            <a:r>
              <a:rPr lang="en-US" sz="1800" dirty="0" smtClean="0">
                <a:solidFill>
                  <a:schemeClr val="folHlink"/>
                </a:solidFill>
              </a:rPr>
              <a:t> </a:t>
            </a:r>
            <a:r>
              <a:rPr lang="en-US" sz="1800" b="1" dirty="0" err="1" smtClean="0">
                <a:solidFill>
                  <a:schemeClr val="folHlink"/>
                </a:solidFill>
              </a:rPr>
              <a:t>sas</a:t>
            </a:r>
            <a:r>
              <a:rPr lang="en-US" sz="1800" b="1" dirty="0" smtClean="0">
                <a:solidFill>
                  <a:schemeClr val="folHlink"/>
                </a:solidFill>
              </a:rPr>
              <a:t> &amp;</a:t>
            </a:r>
          </a:p>
          <a:p>
            <a:pPr>
              <a:lnSpc>
                <a:spcPct val="90000"/>
              </a:lnSpc>
              <a:buFont typeface="Arial" charset="0"/>
              <a:buNone/>
            </a:pPr>
            <a:endParaRPr lang="en-US" sz="1800" dirty="0" smtClean="0">
              <a:solidFill>
                <a:schemeClr val="tx1"/>
              </a:solidFill>
            </a:endParaRPr>
          </a:p>
          <a:p>
            <a:pPr>
              <a:lnSpc>
                <a:spcPct val="90000"/>
              </a:lnSpc>
              <a:buFont typeface="Arial" charset="0"/>
              <a:buNone/>
            </a:pPr>
            <a:r>
              <a:rPr lang="en-US" sz="1800" dirty="0" smtClean="0">
                <a:solidFill>
                  <a:schemeClr val="tx1"/>
                </a:solidFill>
              </a:rPr>
              <a:t>To run a SAS program (</a:t>
            </a:r>
            <a:r>
              <a:rPr lang="en-US" sz="1800" dirty="0" err="1" smtClean="0">
                <a:solidFill>
                  <a:schemeClr val="tx1"/>
                </a:solidFill>
              </a:rPr>
              <a:t>export.sas</a:t>
            </a:r>
            <a:r>
              <a:rPr lang="en-US" sz="1800" dirty="0" smtClean="0">
                <a:solidFill>
                  <a:schemeClr val="tx1"/>
                </a:solidFill>
              </a:rPr>
              <a:t>) in batch mode (the program is run without visually opening SAS), use the command</a:t>
            </a:r>
            <a:r>
              <a:rPr lang="en-US" sz="1800" dirty="0" smtClean="0">
                <a:solidFill>
                  <a:schemeClr val="folHlink"/>
                </a:solidFill>
              </a:rPr>
              <a:t> </a:t>
            </a:r>
            <a:r>
              <a:rPr lang="en-US" sz="1800" b="1" dirty="0" err="1" smtClean="0">
                <a:solidFill>
                  <a:schemeClr val="folHlink"/>
                </a:solidFill>
              </a:rPr>
              <a:t>sas</a:t>
            </a:r>
            <a:r>
              <a:rPr lang="en-US" sz="1800" b="1" dirty="0" smtClean="0">
                <a:solidFill>
                  <a:schemeClr val="folHlink"/>
                </a:solidFill>
              </a:rPr>
              <a:t> </a:t>
            </a:r>
            <a:r>
              <a:rPr lang="en-US" sz="1800" b="1" dirty="0" err="1" smtClean="0">
                <a:solidFill>
                  <a:schemeClr val="folHlink"/>
                </a:solidFill>
              </a:rPr>
              <a:t>export.sas</a:t>
            </a:r>
            <a:r>
              <a:rPr lang="en-US" sz="1800" b="1" dirty="0" smtClean="0">
                <a:solidFill>
                  <a:schemeClr val="folHlink"/>
                </a:solidFill>
              </a:rPr>
              <a:t> </a:t>
            </a:r>
            <a:r>
              <a:rPr lang="en-US" sz="1800" dirty="0" smtClean="0">
                <a:solidFill>
                  <a:schemeClr val="tx1"/>
                </a:solidFill>
              </a:rPr>
              <a:t>or</a:t>
            </a:r>
            <a:r>
              <a:rPr lang="en-US" sz="1800" dirty="0" smtClean="0">
                <a:solidFill>
                  <a:schemeClr val="folHlink"/>
                </a:solidFill>
              </a:rPr>
              <a:t> </a:t>
            </a:r>
            <a:r>
              <a:rPr lang="en-US" sz="1800" b="1" dirty="0" err="1" smtClean="0">
                <a:solidFill>
                  <a:schemeClr val="folHlink"/>
                </a:solidFill>
              </a:rPr>
              <a:t>sas</a:t>
            </a:r>
            <a:r>
              <a:rPr lang="en-US" sz="1800" b="1" dirty="0" smtClean="0">
                <a:solidFill>
                  <a:schemeClr val="folHlink"/>
                </a:solidFill>
              </a:rPr>
              <a:t> export</a:t>
            </a:r>
            <a:endParaRPr lang="en-US" sz="1800" dirty="0" smtClean="0">
              <a:solidFill>
                <a:schemeClr val="folHlink"/>
              </a:solidFill>
            </a:endParaRPr>
          </a:p>
          <a:p>
            <a:pPr>
              <a:lnSpc>
                <a:spcPct val="90000"/>
              </a:lnSpc>
              <a:buFont typeface="Arial" charset="0"/>
              <a:buNone/>
            </a:pPr>
            <a:r>
              <a:rPr lang="en-US" sz="1800" dirty="0" smtClean="0">
                <a:solidFill>
                  <a:schemeClr val="tx1"/>
                </a:solidFill>
              </a:rPr>
              <a:t>To run a SAS program (</a:t>
            </a:r>
            <a:r>
              <a:rPr lang="en-US" sz="1800" dirty="0" err="1" smtClean="0">
                <a:solidFill>
                  <a:schemeClr val="tx1"/>
                </a:solidFill>
              </a:rPr>
              <a:t>export.sas</a:t>
            </a:r>
            <a:r>
              <a:rPr lang="en-US" sz="1800" dirty="0" smtClean="0">
                <a:solidFill>
                  <a:schemeClr val="tx1"/>
                </a:solidFill>
              </a:rPr>
              <a:t>) in interactive mode, SAS should be started and the program submitted from within.</a:t>
            </a:r>
          </a:p>
          <a:p>
            <a:pPr>
              <a:lnSpc>
                <a:spcPct val="90000"/>
              </a:lnSpc>
              <a:buFont typeface="Arial" charset="0"/>
              <a:buNone/>
            </a:pPr>
            <a:endParaRPr lang="en-US" sz="1800" dirty="0" smtClean="0">
              <a:solidFill>
                <a:schemeClr val="tx1"/>
              </a:solidFill>
            </a:endParaRPr>
          </a:p>
          <a:p>
            <a:pPr>
              <a:lnSpc>
                <a:spcPct val="90000"/>
              </a:lnSpc>
              <a:buFont typeface="Arial" charset="0"/>
              <a:buNone/>
            </a:pPr>
            <a:r>
              <a:rPr lang="en-US" sz="1800" dirty="0" smtClean="0">
                <a:solidFill>
                  <a:schemeClr val="tx1"/>
                </a:solidFill>
              </a:rPr>
              <a:t>If you run any programs in batch mode, you can see which programs are running, by using the </a:t>
            </a:r>
            <a:r>
              <a:rPr lang="en-US" sz="1800" b="1" dirty="0" smtClean="0">
                <a:solidFill>
                  <a:schemeClr val="folHlink"/>
                </a:solidFill>
              </a:rPr>
              <a:t>jobs</a:t>
            </a:r>
            <a:r>
              <a:rPr lang="en-US" sz="1800" dirty="0" smtClean="0">
                <a:solidFill>
                  <a:schemeClr val="tx1"/>
                </a:solidFill>
              </a:rPr>
              <a:t> command</a:t>
            </a:r>
          </a:p>
          <a:p>
            <a:pPr>
              <a:lnSpc>
                <a:spcPct val="90000"/>
              </a:lnSpc>
              <a:buFont typeface="Arial" charset="0"/>
              <a:buNone/>
            </a:pPr>
            <a:r>
              <a:rPr lang="en-US" sz="1800" dirty="0" smtClean="0">
                <a:solidFill>
                  <a:schemeClr val="tx1"/>
                </a:solidFill>
              </a:rPr>
              <a:t>For example, if you run </a:t>
            </a:r>
            <a:r>
              <a:rPr lang="en-US" sz="1800" dirty="0" err="1" smtClean="0">
                <a:solidFill>
                  <a:schemeClr val="tx1"/>
                </a:solidFill>
              </a:rPr>
              <a:t>export.sas</a:t>
            </a:r>
            <a:r>
              <a:rPr lang="en-US" sz="1800" dirty="0" smtClean="0">
                <a:solidFill>
                  <a:schemeClr val="tx1"/>
                </a:solidFill>
              </a:rPr>
              <a:t> in batch mode (</a:t>
            </a:r>
            <a:r>
              <a:rPr lang="en-US" sz="1800" dirty="0" err="1" smtClean="0">
                <a:solidFill>
                  <a:schemeClr val="tx1"/>
                </a:solidFill>
              </a:rPr>
              <a:t>sas</a:t>
            </a:r>
            <a:r>
              <a:rPr lang="en-US" sz="1800" dirty="0" smtClean="0">
                <a:solidFill>
                  <a:schemeClr val="tx1"/>
                </a:solidFill>
              </a:rPr>
              <a:t> </a:t>
            </a:r>
            <a:r>
              <a:rPr lang="en-US" sz="1800" dirty="0" err="1" smtClean="0">
                <a:solidFill>
                  <a:schemeClr val="tx1"/>
                </a:solidFill>
              </a:rPr>
              <a:t>export.sas</a:t>
            </a:r>
            <a:r>
              <a:rPr lang="en-US" sz="1800" dirty="0" smtClean="0">
                <a:solidFill>
                  <a:schemeClr val="tx1"/>
                </a:solidFill>
              </a:rPr>
              <a:t> &amp;), you can see this, by typing </a:t>
            </a:r>
            <a:r>
              <a:rPr lang="en-US" sz="1800" b="1" dirty="0" smtClean="0">
                <a:solidFill>
                  <a:schemeClr val="folHlink"/>
                </a:solidFill>
              </a:rPr>
              <a:t>jobs</a:t>
            </a:r>
            <a:r>
              <a:rPr lang="en-US" sz="1800" dirty="0" smtClean="0">
                <a:solidFill>
                  <a:schemeClr val="tx1"/>
                </a:solidFill>
              </a:rPr>
              <a:t>.  The UNIX session will show </a:t>
            </a:r>
            <a:r>
              <a:rPr lang="en-US" sz="1800" b="1" dirty="0" smtClean="0">
                <a:solidFill>
                  <a:schemeClr val="tx1"/>
                </a:solidFill>
              </a:rPr>
              <a:t>Running    </a:t>
            </a:r>
            <a:r>
              <a:rPr lang="en-US" sz="1800" b="1" dirty="0" err="1" smtClean="0">
                <a:solidFill>
                  <a:schemeClr val="tx1"/>
                </a:solidFill>
              </a:rPr>
              <a:t>sas</a:t>
            </a:r>
            <a:r>
              <a:rPr lang="en-US" sz="1800" b="1" dirty="0" smtClean="0">
                <a:solidFill>
                  <a:schemeClr val="tx1"/>
                </a:solidFill>
              </a:rPr>
              <a:t> </a:t>
            </a:r>
            <a:r>
              <a:rPr lang="en-US" sz="1800" b="1" dirty="0" err="1" smtClean="0">
                <a:solidFill>
                  <a:schemeClr val="tx1"/>
                </a:solidFill>
              </a:rPr>
              <a:t>export.sas</a:t>
            </a:r>
            <a:r>
              <a:rPr lang="en-US" sz="1800" b="1" dirty="0" smtClean="0">
                <a:solidFill>
                  <a:schemeClr val="tx1"/>
                </a:solidFill>
              </a:rPr>
              <a:t> &amp;</a:t>
            </a:r>
            <a:endParaRPr lang="en-US" sz="1800" dirty="0" smtClean="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EB3CE8E8-2FBF-4980-87FE-8FB3808E1D0A}" type="slidenum">
              <a:rPr lang="en-US" sz="1000" b="0">
                <a:solidFill>
                  <a:srgbClr val="666666"/>
                </a:solidFill>
              </a:rPr>
              <a:pPr algn="r" eaLnBrk="1" hangingPunct="1"/>
              <a:t>34</a:t>
            </a:fld>
            <a:endParaRPr lang="en-US" sz="1000" b="0">
              <a:solidFill>
                <a:srgbClr val="666666"/>
              </a:solidFill>
            </a:endParaRPr>
          </a:p>
        </p:txBody>
      </p:sp>
      <p:sp>
        <p:nvSpPr>
          <p:cNvPr id="36867" name="Rectangle 4"/>
          <p:cNvSpPr>
            <a:spLocks noGrp="1" noChangeArrowheads="1"/>
          </p:cNvSpPr>
          <p:nvPr>
            <p:ph type="title" idx="4294967295"/>
          </p:nvPr>
        </p:nvSpPr>
        <p:spPr/>
        <p:txBody>
          <a:bodyPr/>
          <a:lstStyle/>
          <a:p>
            <a:pPr eaLnBrk="1" hangingPunct="1"/>
            <a:r>
              <a:rPr lang="en-US" smtClean="0"/>
              <a:t>Now you’re logged on: Transferring files 1 </a:t>
            </a:r>
          </a:p>
        </p:txBody>
      </p:sp>
      <p:sp>
        <p:nvSpPr>
          <p:cNvPr id="36868" name="Rectangle 5"/>
          <p:cNvSpPr>
            <a:spLocks noGrp="1" noChangeArrowheads="1"/>
          </p:cNvSpPr>
          <p:nvPr>
            <p:ph type="body" idx="4294967295"/>
          </p:nvPr>
        </p:nvSpPr>
        <p:spPr/>
        <p:txBody>
          <a:bodyPr/>
          <a:lstStyle/>
          <a:p>
            <a:pPr>
              <a:lnSpc>
                <a:spcPct val="80000"/>
              </a:lnSpc>
              <a:buFont typeface="Arial" charset="0"/>
              <a:buNone/>
            </a:pPr>
            <a:r>
              <a:rPr lang="en-GB" sz="1800" smtClean="0"/>
              <a:t>Multiple systems used at PAREXEL are:</a:t>
            </a:r>
          </a:p>
          <a:p>
            <a:pPr lvl="1">
              <a:lnSpc>
                <a:spcPct val="80000"/>
              </a:lnSpc>
            </a:pPr>
            <a:r>
              <a:rPr lang="en-US" sz="1800" b="1" smtClean="0">
                <a:solidFill>
                  <a:schemeClr val="folHlink"/>
                </a:solidFill>
              </a:rPr>
              <a:t>winSCP </a:t>
            </a:r>
            <a:r>
              <a:rPr lang="en-US" sz="1800" b="1" u="sng" smtClean="0">
                <a:solidFill>
                  <a:schemeClr val="tx1"/>
                </a:solidFill>
              </a:rPr>
              <a:t>recommended system</a:t>
            </a:r>
          </a:p>
          <a:p>
            <a:pPr lvl="1">
              <a:lnSpc>
                <a:spcPct val="80000"/>
              </a:lnSpc>
            </a:pPr>
            <a:r>
              <a:rPr lang="en-US" sz="1800" b="1" smtClean="0">
                <a:solidFill>
                  <a:schemeClr val="folHlink"/>
                </a:solidFill>
              </a:rPr>
              <a:t>Samba</a:t>
            </a:r>
          </a:p>
          <a:p>
            <a:pPr lvl="1">
              <a:lnSpc>
                <a:spcPct val="80000"/>
              </a:lnSpc>
            </a:pPr>
            <a:r>
              <a:rPr lang="en-US" sz="1800" b="1" smtClean="0">
                <a:solidFill>
                  <a:schemeClr val="folHlink"/>
                </a:solidFill>
              </a:rPr>
              <a:t>sftp – (transfers between unix systems, e.g. kennet)</a:t>
            </a:r>
          </a:p>
          <a:p>
            <a:pPr>
              <a:lnSpc>
                <a:spcPct val="80000"/>
              </a:lnSpc>
              <a:buFont typeface="Arial" charset="0"/>
              <a:buNone/>
            </a:pPr>
            <a:endParaRPr lang="en-US" sz="1800" b="1" smtClean="0">
              <a:solidFill>
                <a:schemeClr val="folHlink"/>
              </a:solidFill>
            </a:endParaRPr>
          </a:p>
          <a:p>
            <a:pPr>
              <a:lnSpc>
                <a:spcPct val="80000"/>
              </a:lnSpc>
              <a:buFont typeface="Arial" charset="0"/>
              <a:buNone/>
            </a:pPr>
            <a:r>
              <a:rPr lang="en-GB" sz="1800" smtClean="0"/>
              <a:t>Samba is software that is run on UNIX and allows UNIX and Windows to communicate as if UNIX, hence allowing you to view files in Windows which are being hosted on UNIX.</a:t>
            </a:r>
          </a:p>
          <a:p>
            <a:pPr>
              <a:lnSpc>
                <a:spcPct val="80000"/>
              </a:lnSpc>
              <a:buFont typeface="Arial" charset="0"/>
              <a:buNone/>
            </a:pPr>
            <a:endParaRPr lang="en-GB" sz="1800" smtClean="0"/>
          </a:p>
          <a:p>
            <a:pPr>
              <a:lnSpc>
                <a:spcPct val="80000"/>
              </a:lnSpc>
              <a:buFont typeface="Arial" charset="0"/>
              <a:buNone/>
            </a:pPr>
            <a:r>
              <a:rPr lang="en-GB" sz="1800" smtClean="0">
                <a:solidFill>
                  <a:schemeClr val="tx1"/>
                </a:solidFill>
              </a:rPr>
              <a:t>If you use Samba to transfer files, be aware that Samba may transfer a file in the wrong format adding newline characters into a file, if this occurs</a:t>
            </a:r>
            <a:r>
              <a:rPr lang="en-GB" sz="1800" smtClean="0"/>
              <a:t> then a further command should be performed in UNIX to correct the file format.</a:t>
            </a:r>
          </a:p>
          <a:p>
            <a:pPr>
              <a:lnSpc>
                <a:spcPct val="80000"/>
              </a:lnSpc>
              <a:buFont typeface="Arial" charset="0"/>
              <a:buNone/>
            </a:pPr>
            <a:endParaRPr lang="en-GB" sz="1800" smtClean="0"/>
          </a:p>
          <a:p>
            <a:pPr>
              <a:lnSpc>
                <a:spcPct val="80000"/>
              </a:lnSpc>
              <a:buFont typeface="Arial" charset="0"/>
              <a:buNone/>
            </a:pPr>
            <a:r>
              <a:rPr lang="en-US" sz="1800" smtClean="0">
                <a:solidFill>
                  <a:schemeClr val="tx1"/>
                </a:solidFill>
              </a:rPr>
              <a:t>To convert a file (testwin.txt) to a UNIX formatted file (testUNIX.txt), the command </a:t>
            </a:r>
            <a:r>
              <a:rPr lang="en-US" sz="1800" b="1" smtClean="0">
                <a:solidFill>
                  <a:schemeClr val="folHlink"/>
                </a:solidFill>
              </a:rPr>
              <a:t>dos2ux testwin.txt &gt; testUNIX.txt</a:t>
            </a:r>
            <a:r>
              <a:rPr lang="en-US" sz="1800" b="1" smtClean="0">
                <a:solidFill>
                  <a:schemeClr val="tx1"/>
                </a:solidFill>
              </a:rPr>
              <a:t> </a:t>
            </a:r>
            <a:r>
              <a:rPr lang="en-US" sz="1800" smtClean="0">
                <a:solidFill>
                  <a:schemeClr val="tx1"/>
                </a:solidFill>
              </a:rPr>
              <a:t>should be used.</a:t>
            </a:r>
            <a:endParaRPr lang="en-US" sz="1800" b="1" smtClean="0">
              <a:solidFill>
                <a:schemeClr val="folHlink"/>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0BCBDF60-CA88-4CC0-B9F9-4C733249FDBF}" type="slidenum">
              <a:rPr lang="en-US" sz="1000" b="0">
                <a:solidFill>
                  <a:srgbClr val="666666"/>
                </a:solidFill>
              </a:rPr>
              <a:pPr algn="r" eaLnBrk="1" hangingPunct="1"/>
              <a:t>35</a:t>
            </a:fld>
            <a:endParaRPr lang="en-US" sz="1000" b="0">
              <a:solidFill>
                <a:srgbClr val="666666"/>
              </a:solidFill>
            </a:endParaRPr>
          </a:p>
        </p:txBody>
      </p:sp>
      <p:sp>
        <p:nvSpPr>
          <p:cNvPr id="37891" name="Rectangle 4"/>
          <p:cNvSpPr>
            <a:spLocks noGrp="1" noChangeArrowheads="1"/>
          </p:cNvSpPr>
          <p:nvPr>
            <p:ph type="title" idx="4294967295"/>
          </p:nvPr>
        </p:nvSpPr>
        <p:spPr/>
        <p:txBody>
          <a:bodyPr/>
          <a:lstStyle/>
          <a:p>
            <a:pPr eaLnBrk="1" hangingPunct="1"/>
            <a:r>
              <a:rPr lang="en-US" smtClean="0"/>
              <a:t>Now you’re logged on: Transferring files 2 </a:t>
            </a:r>
          </a:p>
        </p:txBody>
      </p:sp>
      <p:sp>
        <p:nvSpPr>
          <p:cNvPr id="37892" name="Rectangle 5"/>
          <p:cNvSpPr>
            <a:spLocks noGrp="1" noChangeArrowheads="1"/>
          </p:cNvSpPr>
          <p:nvPr>
            <p:ph type="body" idx="4294967295"/>
          </p:nvPr>
        </p:nvSpPr>
        <p:spPr/>
        <p:txBody>
          <a:bodyPr/>
          <a:lstStyle/>
          <a:p>
            <a:pPr>
              <a:lnSpc>
                <a:spcPct val="80000"/>
              </a:lnSpc>
              <a:buFont typeface="Arial" charset="0"/>
              <a:buNone/>
            </a:pPr>
            <a:r>
              <a:rPr lang="en-GB" sz="1800" smtClean="0">
                <a:solidFill>
                  <a:schemeClr val="tx1"/>
                </a:solidFill>
              </a:rPr>
              <a:t>WinSCP is a free SFTP (Secure Shell File Transfer Protocol) and SCP (Secure Copy Protocol) client for windows.  It’s main function is to allow safe copying of files between a local and remote computer (e.g. the transfer of files from your local machine to a UNIX directory)</a:t>
            </a:r>
          </a:p>
          <a:p>
            <a:pPr>
              <a:lnSpc>
                <a:spcPct val="80000"/>
              </a:lnSpc>
              <a:buFont typeface="Arial" charset="0"/>
              <a:buNone/>
            </a:pPr>
            <a:endParaRPr lang="en-GB" sz="1800" smtClean="0">
              <a:solidFill>
                <a:schemeClr val="tx1"/>
              </a:solidFill>
            </a:endParaRPr>
          </a:p>
          <a:p>
            <a:pPr>
              <a:lnSpc>
                <a:spcPct val="80000"/>
              </a:lnSpc>
              <a:buFont typeface="Arial" charset="0"/>
              <a:buNone/>
            </a:pPr>
            <a:r>
              <a:rPr lang="en-GB" sz="1800" smtClean="0">
                <a:solidFill>
                  <a:schemeClr val="tx1"/>
                </a:solidFill>
              </a:rPr>
              <a:t>To use WinSCP, you can start this from </a:t>
            </a:r>
            <a:r>
              <a:rPr lang="en-GB" sz="1800" b="1" smtClean="0">
                <a:solidFill>
                  <a:schemeClr val="tx1"/>
                </a:solidFill>
              </a:rPr>
              <a:t>Start – All Programs – WinSCP</a:t>
            </a:r>
          </a:p>
          <a:p>
            <a:pPr>
              <a:lnSpc>
                <a:spcPct val="80000"/>
              </a:lnSpc>
              <a:buFont typeface="Arial" charset="0"/>
              <a:buNone/>
            </a:pPr>
            <a:endParaRPr lang="en-GB" sz="1800" b="1" smtClean="0">
              <a:solidFill>
                <a:schemeClr val="tx1"/>
              </a:solidFill>
            </a:endParaRPr>
          </a:p>
          <a:p>
            <a:pPr>
              <a:lnSpc>
                <a:spcPct val="80000"/>
              </a:lnSpc>
              <a:buFont typeface="Arial" charset="0"/>
              <a:buNone/>
            </a:pPr>
            <a:r>
              <a:rPr lang="en-GB" sz="1800" smtClean="0">
                <a:solidFill>
                  <a:schemeClr val="tx1"/>
                </a:solidFill>
              </a:rPr>
              <a:t>You can set up an instance, by clicking the </a:t>
            </a:r>
            <a:r>
              <a:rPr lang="en-GB" sz="1800" b="1" smtClean="0">
                <a:solidFill>
                  <a:schemeClr val="tx1"/>
                </a:solidFill>
              </a:rPr>
              <a:t>New</a:t>
            </a:r>
            <a:r>
              <a:rPr lang="en-GB" sz="1800" smtClean="0">
                <a:solidFill>
                  <a:schemeClr val="tx1"/>
                </a:solidFill>
              </a:rPr>
              <a:t> button</a:t>
            </a:r>
          </a:p>
          <a:p>
            <a:pPr>
              <a:lnSpc>
                <a:spcPct val="80000"/>
              </a:lnSpc>
              <a:buFont typeface="Arial" charset="0"/>
              <a:buNone/>
            </a:pPr>
            <a:r>
              <a:rPr lang="en-GB" sz="1800" smtClean="0">
                <a:solidFill>
                  <a:schemeClr val="tx1"/>
                </a:solidFill>
              </a:rPr>
              <a:t>You then need to specify the instance (e.g. kennet), username (e.g. cantrea) and password</a:t>
            </a:r>
          </a:p>
          <a:p>
            <a:pPr>
              <a:lnSpc>
                <a:spcPct val="80000"/>
              </a:lnSpc>
              <a:buFont typeface="Arial" charset="0"/>
              <a:buNone/>
            </a:pPr>
            <a:endParaRPr lang="en-GB" sz="1800" smtClean="0">
              <a:solidFill>
                <a:schemeClr val="tx1"/>
              </a:solidFill>
            </a:endParaRPr>
          </a:p>
          <a:p>
            <a:pPr>
              <a:lnSpc>
                <a:spcPct val="80000"/>
              </a:lnSpc>
              <a:buFont typeface="Arial" charset="0"/>
              <a:buNone/>
            </a:pPr>
            <a:r>
              <a:rPr lang="en-GB" sz="1800" smtClean="0">
                <a:solidFill>
                  <a:schemeClr val="tx1"/>
                </a:solidFill>
              </a:rPr>
              <a:t>You can change transfer options, by using </a:t>
            </a:r>
            <a:r>
              <a:rPr lang="en-GB" sz="1800" b="1" smtClean="0">
                <a:solidFill>
                  <a:schemeClr val="tx1"/>
                </a:solidFill>
              </a:rPr>
              <a:t>Options – Preferences – </a:t>
            </a:r>
            <a:r>
              <a:rPr lang="en-GB" sz="1800" smtClean="0">
                <a:solidFill>
                  <a:schemeClr val="tx1"/>
                </a:solidFill>
              </a:rPr>
              <a:t>for example ensuring that WinSCP transfers SAS files in ascii format</a:t>
            </a:r>
            <a:endParaRPr lang="en-GB" sz="1800" smtClean="0"/>
          </a:p>
          <a:p>
            <a:pPr>
              <a:lnSpc>
                <a:spcPct val="80000"/>
              </a:lnSpc>
              <a:buFont typeface="Arial" charset="0"/>
              <a:buNone/>
            </a:pPr>
            <a:endParaRPr lang="en-US" sz="1800" b="1" smtClean="0">
              <a:solidFill>
                <a:schemeClr val="folHlink"/>
              </a:solidFill>
            </a:endParaRPr>
          </a:p>
          <a:p>
            <a:pPr>
              <a:lnSpc>
                <a:spcPct val="80000"/>
              </a:lnSpc>
              <a:buFont typeface="Arial" charset="0"/>
              <a:buNone/>
            </a:pPr>
            <a:r>
              <a:rPr lang="en-US" sz="1800" b="1" smtClean="0">
                <a:hlinkClick r:id="rId3"/>
              </a:rPr>
              <a:t>http://winscp.net/eng/docs/guides</a:t>
            </a:r>
            <a:r>
              <a:rPr lang="en-US" sz="1800" smtClean="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17C25ACF-300B-424D-B9FC-EBA54CBF95E9}" type="slidenum">
              <a:rPr lang="en-US" sz="1000" b="0">
                <a:solidFill>
                  <a:srgbClr val="666666"/>
                </a:solidFill>
              </a:rPr>
              <a:pPr algn="r" eaLnBrk="1" hangingPunct="1"/>
              <a:t>36</a:t>
            </a:fld>
            <a:endParaRPr lang="en-US" sz="1000" b="0">
              <a:solidFill>
                <a:srgbClr val="666666"/>
              </a:solidFill>
            </a:endParaRPr>
          </a:p>
        </p:txBody>
      </p:sp>
      <p:sp>
        <p:nvSpPr>
          <p:cNvPr id="38915" name="Rectangle 4"/>
          <p:cNvSpPr>
            <a:spLocks noGrp="1" noChangeArrowheads="1"/>
          </p:cNvSpPr>
          <p:nvPr>
            <p:ph type="title" idx="4294967295"/>
          </p:nvPr>
        </p:nvSpPr>
        <p:spPr/>
        <p:txBody>
          <a:bodyPr/>
          <a:lstStyle/>
          <a:p>
            <a:pPr eaLnBrk="1" hangingPunct="1"/>
            <a:r>
              <a:rPr lang="en-US" smtClean="0"/>
              <a:t>Now you’re logged on: Some other commands 1</a:t>
            </a:r>
          </a:p>
        </p:txBody>
      </p:sp>
      <p:sp>
        <p:nvSpPr>
          <p:cNvPr id="38916" name="Rectangle 5"/>
          <p:cNvSpPr>
            <a:spLocks noGrp="1" noChangeArrowheads="1"/>
          </p:cNvSpPr>
          <p:nvPr>
            <p:ph type="body" idx="4294967295"/>
          </p:nvPr>
        </p:nvSpPr>
        <p:spPr/>
        <p:txBody>
          <a:bodyPr/>
          <a:lstStyle/>
          <a:p>
            <a:pPr>
              <a:buFont typeface="Arial" charset="0"/>
              <a:buNone/>
            </a:pPr>
            <a:r>
              <a:rPr lang="en-GB" sz="1800" smtClean="0"/>
              <a:t>By using the up and down arrows at the prompt you can recall previous / recent commands executed at the prompt.</a:t>
            </a:r>
          </a:p>
          <a:p>
            <a:pPr>
              <a:buFont typeface="Arial" charset="0"/>
              <a:buNone/>
            </a:pPr>
            <a:r>
              <a:rPr lang="en-US" sz="1800" smtClean="0">
                <a:solidFill>
                  <a:schemeClr val="tx1"/>
                </a:solidFill>
              </a:rPr>
              <a:t>The tab key can be used to autocomplete text you are typing, for example, if you want to edit a file areallyreallylongfilename.txt using xedit, the command </a:t>
            </a:r>
          </a:p>
          <a:p>
            <a:pPr>
              <a:buFont typeface="Arial" charset="0"/>
              <a:buNone/>
            </a:pPr>
            <a:r>
              <a:rPr lang="en-US" sz="1800" smtClean="0">
                <a:solidFill>
                  <a:schemeClr val="tx1"/>
                </a:solidFill>
              </a:rPr>
              <a:t>	</a:t>
            </a:r>
            <a:r>
              <a:rPr lang="en-US" sz="1800" b="1" smtClean="0">
                <a:solidFill>
                  <a:schemeClr val="folHlink"/>
                </a:solidFill>
              </a:rPr>
              <a:t>xedit areally</a:t>
            </a:r>
            <a:r>
              <a:rPr lang="en-US" sz="1800" b="1" smtClean="0">
                <a:solidFill>
                  <a:schemeClr val="tx1"/>
                </a:solidFill>
              </a:rPr>
              <a:t> </a:t>
            </a:r>
            <a:r>
              <a:rPr lang="en-US" sz="1800" smtClean="0">
                <a:solidFill>
                  <a:schemeClr val="tx1"/>
                </a:solidFill>
              </a:rPr>
              <a:t>followed by the user pressing the tab key would result in</a:t>
            </a:r>
          </a:p>
          <a:p>
            <a:pPr>
              <a:buFont typeface="Arial" charset="0"/>
              <a:buNone/>
            </a:pPr>
            <a:r>
              <a:rPr lang="en-US" sz="1800" smtClean="0">
                <a:solidFill>
                  <a:schemeClr val="folHlink"/>
                </a:solidFill>
              </a:rPr>
              <a:t>	</a:t>
            </a:r>
            <a:r>
              <a:rPr lang="en-US" sz="1800" b="1" smtClean="0">
                <a:solidFill>
                  <a:schemeClr val="folHlink"/>
                </a:solidFill>
              </a:rPr>
              <a:t>xedit areallyreallylongfilename.txt</a:t>
            </a:r>
            <a:r>
              <a:rPr lang="en-US" sz="1800" b="1" smtClean="0">
                <a:solidFill>
                  <a:schemeClr val="tx1"/>
                </a:solidFill>
              </a:rPr>
              <a:t> </a:t>
            </a:r>
            <a:r>
              <a:rPr lang="en-US" sz="1800" smtClean="0">
                <a:solidFill>
                  <a:schemeClr val="tx1"/>
                </a:solidFill>
              </a:rPr>
              <a:t>being displayed which will save the user time in typing filenames in.</a:t>
            </a:r>
          </a:p>
          <a:p>
            <a:pPr>
              <a:buFont typeface="Arial" charset="0"/>
              <a:buNone/>
            </a:pPr>
            <a:r>
              <a:rPr lang="en-US" sz="1800" smtClean="0">
                <a:solidFill>
                  <a:schemeClr val="tx1"/>
                </a:solidFill>
              </a:rPr>
              <a:t>Note: the autocomplete option will only autocomplete as much as possible for uniqueness of file names.</a:t>
            </a:r>
          </a:p>
          <a:p>
            <a:pPr>
              <a:buFont typeface="Arial" charset="0"/>
              <a:buNone/>
            </a:pPr>
            <a:r>
              <a:rPr lang="en-US" sz="1800" smtClean="0">
                <a:solidFill>
                  <a:schemeClr val="tx1"/>
                </a:solidFill>
              </a:rPr>
              <a:t>e.g. if you have files test1.txt and test2.txt, then typing </a:t>
            </a:r>
            <a:r>
              <a:rPr lang="en-US" sz="1800" b="1" smtClean="0">
                <a:solidFill>
                  <a:schemeClr val="folHlink"/>
                </a:solidFill>
              </a:rPr>
              <a:t>te</a:t>
            </a:r>
            <a:r>
              <a:rPr lang="en-US" sz="1800" smtClean="0">
                <a:solidFill>
                  <a:schemeClr val="tx1"/>
                </a:solidFill>
              </a:rPr>
              <a:t> followed by the tab key will result in </a:t>
            </a:r>
            <a:r>
              <a:rPr lang="en-US" sz="1800" b="1" smtClean="0">
                <a:solidFill>
                  <a:schemeClr val="folHlink"/>
                </a:solidFill>
              </a:rPr>
              <a:t>test</a:t>
            </a:r>
            <a:r>
              <a:rPr lang="en-US" sz="1800" smtClean="0">
                <a:solidFill>
                  <a:schemeClr val="tx1"/>
                </a:solidFill>
              </a:rPr>
              <a:t> being displayed, as the next character could either be a 1 or a 2 so can not be autocompleted.</a:t>
            </a:r>
          </a:p>
          <a:p>
            <a:pPr>
              <a:buFont typeface="Arial" charset="0"/>
              <a:buNone/>
            </a:pPr>
            <a:r>
              <a:rPr lang="en-US" sz="1800" smtClean="0">
                <a:solidFill>
                  <a:schemeClr val="tx1"/>
                </a:solidFill>
              </a:rPr>
              <a:t>If you press tab twice, UNIX will list all the filenames that can be autocompleted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64BC5891-2DDE-4666-B078-9FA322D706A1}" type="slidenum">
              <a:rPr lang="en-US" sz="1000" b="0">
                <a:solidFill>
                  <a:srgbClr val="666666"/>
                </a:solidFill>
              </a:rPr>
              <a:pPr algn="r" eaLnBrk="1" hangingPunct="1"/>
              <a:t>37</a:t>
            </a:fld>
            <a:endParaRPr lang="en-US" sz="1000" b="0">
              <a:solidFill>
                <a:srgbClr val="666666"/>
              </a:solidFill>
            </a:endParaRPr>
          </a:p>
        </p:txBody>
      </p:sp>
      <p:sp>
        <p:nvSpPr>
          <p:cNvPr id="39939" name="Rectangle 4"/>
          <p:cNvSpPr>
            <a:spLocks noGrp="1" noChangeArrowheads="1"/>
          </p:cNvSpPr>
          <p:nvPr>
            <p:ph type="title" idx="4294967295"/>
          </p:nvPr>
        </p:nvSpPr>
        <p:spPr/>
        <p:txBody>
          <a:bodyPr/>
          <a:lstStyle/>
          <a:p>
            <a:pPr eaLnBrk="1" hangingPunct="1"/>
            <a:r>
              <a:rPr lang="en-US" smtClean="0"/>
              <a:t>Now you’re logged on: Some other commands 2</a:t>
            </a:r>
          </a:p>
        </p:txBody>
      </p:sp>
      <p:sp>
        <p:nvSpPr>
          <p:cNvPr id="39940" name="Rectangle 5"/>
          <p:cNvSpPr>
            <a:spLocks noGrp="1" noChangeArrowheads="1"/>
          </p:cNvSpPr>
          <p:nvPr>
            <p:ph type="body" idx="4294967295"/>
          </p:nvPr>
        </p:nvSpPr>
        <p:spPr/>
        <p:txBody>
          <a:bodyPr/>
          <a:lstStyle/>
          <a:p>
            <a:pPr>
              <a:lnSpc>
                <a:spcPct val="90000"/>
              </a:lnSpc>
              <a:buFont typeface="Arial" charset="0"/>
              <a:buNone/>
            </a:pPr>
            <a:r>
              <a:rPr lang="en-US" sz="1800" smtClean="0">
                <a:solidFill>
                  <a:schemeClr val="tx1"/>
                </a:solidFill>
              </a:rPr>
              <a:t>The </a:t>
            </a:r>
            <a:r>
              <a:rPr lang="en-US" sz="1800" b="1" smtClean="0">
                <a:solidFill>
                  <a:schemeClr val="folHlink"/>
                </a:solidFill>
              </a:rPr>
              <a:t>clear </a:t>
            </a:r>
            <a:r>
              <a:rPr lang="en-US" sz="1800" smtClean="0">
                <a:solidFill>
                  <a:schemeClr val="tx1"/>
                </a:solidFill>
              </a:rPr>
              <a:t>command will clear the UNIX window with the prompt appearing at the top of the screen.</a:t>
            </a:r>
          </a:p>
          <a:p>
            <a:pPr>
              <a:lnSpc>
                <a:spcPct val="90000"/>
              </a:lnSpc>
              <a:buFont typeface="Arial" charset="0"/>
              <a:buNone/>
            </a:pPr>
            <a:endParaRPr lang="en-US" sz="1800" smtClean="0">
              <a:solidFill>
                <a:schemeClr val="tx1"/>
              </a:solidFill>
            </a:endParaRPr>
          </a:p>
          <a:p>
            <a:pPr>
              <a:lnSpc>
                <a:spcPct val="90000"/>
              </a:lnSpc>
              <a:buFont typeface="Arial" charset="0"/>
              <a:buNone/>
            </a:pPr>
            <a:r>
              <a:rPr lang="en-US" sz="1800" smtClean="0">
                <a:solidFill>
                  <a:schemeClr val="tx1"/>
                </a:solidFill>
              </a:rPr>
              <a:t>The middle mouse button can be pressed to paste text held within the paste buffer into UNIX – so could copy a word text file straight to UNIX</a:t>
            </a:r>
          </a:p>
          <a:p>
            <a:pPr>
              <a:lnSpc>
                <a:spcPct val="90000"/>
              </a:lnSpc>
              <a:buFont typeface="Arial" charset="0"/>
              <a:buNone/>
            </a:pPr>
            <a:endParaRPr lang="en-US" sz="1800" smtClean="0">
              <a:solidFill>
                <a:schemeClr val="tx1"/>
              </a:solidFill>
            </a:endParaRPr>
          </a:p>
          <a:p>
            <a:pPr>
              <a:lnSpc>
                <a:spcPct val="90000"/>
              </a:lnSpc>
              <a:buFont typeface="Arial" charset="0"/>
              <a:buNone/>
            </a:pPr>
            <a:endParaRPr lang="en-US" sz="1800" smtClean="0">
              <a:solidFill>
                <a:schemeClr val="tx1"/>
              </a:solidFill>
            </a:endParaRPr>
          </a:p>
          <a:p>
            <a:pPr>
              <a:lnSpc>
                <a:spcPct val="90000"/>
              </a:lnSpc>
              <a:buFont typeface="Arial" charset="0"/>
              <a:buNone/>
            </a:pPr>
            <a:r>
              <a:rPr lang="en-US" sz="1800" smtClean="0">
                <a:solidFill>
                  <a:schemeClr val="tx1"/>
                </a:solidFill>
              </a:rPr>
              <a:t>By hovering the mouse pointer over the scroll bar, pressing the middle mouse button and moving the mouse up and down, you can scroll up and down in the UNIX window.</a:t>
            </a:r>
          </a:p>
          <a:p>
            <a:pPr>
              <a:lnSpc>
                <a:spcPct val="90000"/>
              </a:lnSpc>
              <a:buFont typeface="Arial" charset="0"/>
              <a:buNone/>
            </a:pPr>
            <a:endParaRPr lang="en-US" sz="1800" smtClean="0">
              <a:solidFill>
                <a:schemeClr val="tx1"/>
              </a:solidFill>
            </a:endParaRPr>
          </a:p>
          <a:p>
            <a:pPr>
              <a:lnSpc>
                <a:spcPct val="90000"/>
              </a:lnSpc>
              <a:buFont typeface="Arial" charset="0"/>
              <a:buNone/>
            </a:pPr>
            <a:endParaRPr lang="en-US" sz="1800" smtClean="0">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556816F6-0D5A-4F7A-A84C-4814410731A3}" type="slidenum">
              <a:rPr lang="en-US" sz="1000" b="0">
                <a:solidFill>
                  <a:srgbClr val="666666"/>
                </a:solidFill>
              </a:rPr>
              <a:pPr algn="r" eaLnBrk="1" hangingPunct="1"/>
              <a:t>38</a:t>
            </a:fld>
            <a:endParaRPr lang="en-US" sz="1000" b="0">
              <a:solidFill>
                <a:srgbClr val="666666"/>
              </a:solidFill>
            </a:endParaRPr>
          </a:p>
        </p:txBody>
      </p:sp>
      <p:sp>
        <p:nvSpPr>
          <p:cNvPr id="40963" name="Rectangle 10"/>
          <p:cNvSpPr>
            <a:spLocks noGrp="1" noChangeArrowheads="1"/>
          </p:cNvSpPr>
          <p:nvPr>
            <p:ph type="title" idx="4294967295"/>
          </p:nvPr>
        </p:nvSpPr>
        <p:spPr/>
        <p:txBody>
          <a:bodyPr/>
          <a:lstStyle/>
          <a:p>
            <a:pPr eaLnBrk="1" hangingPunct="1"/>
            <a:endParaRPr lang="en-GB" smtClean="0"/>
          </a:p>
        </p:txBody>
      </p:sp>
      <p:pic>
        <p:nvPicPr>
          <p:cNvPr id="40964" name="Picture 5" descr="PAR_ppt_divider-bg-MAP_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477000"/>
            <a:ext cx="9144000" cy="381000"/>
          </a:xfrm>
          <a:prstGeom prst="rect">
            <a:avLst/>
          </a:prstGeom>
          <a:gradFill flip="none" rotWithShape="1">
            <a:gsLst>
              <a:gs pos="31000">
                <a:schemeClr val="bg1"/>
              </a:gs>
              <a:gs pos="100000">
                <a:schemeClr val="bg1">
                  <a:alpha val="51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charset="0"/>
                <a:ea typeface="ＭＳ Ｐゴシック" pitchFamily="34" charset="-128"/>
              </a:defRPr>
            </a:lvl1pPr>
            <a:lvl2pPr marL="37931725" indent="-37474525" eaLnBrk="0" hangingPunct="0">
              <a:defRPr sz="2400">
                <a:solidFill>
                  <a:schemeClr val="tx1"/>
                </a:solidFill>
                <a:latin typeface="Arial" charset="0"/>
                <a:ea typeface="ＭＳ Ｐゴシック" pitchFamily="34" charset="-128"/>
              </a:defRPr>
            </a:lvl2pPr>
            <a:lvl3pPr eaLnBrk="0" hangingPunct="0">
              <a:defRPr sz="2400">
                <a:solidFill>
                  <a:schemeClr val="tx1"/>
                </a:solidFill>
                <a:latin typeface="Arial" charset="0"/>
                <a:ea typeface="ＭＳ Ｐゴシック" pitchFamily="34" charset="-128"/>
              </a:defRPr>
            </a:lvl3pPr>
            <a:lvl4pPr eaLnBrk="0" hangingPunct="0">
              <a:defRPr sz="2400">
                <a:solidFill>
                  <a:schemeClr val="tx1"/>
                </a:solidFill>
                <a:latin typeface="Arial" charset="0"/>
                <a:ea typeface="ＭＳ Ｐゴシック" pitchFamily="34" charset="-128"/>
              </a:defRPr>
            </a:lvl4pPr>
            <a:lvl5pPr eaLnBrk="0" hangingPunct="0">
              <a:defRPr sz="2400">
                <a:solidFill>
                  <a:schemeClr val="tx1"/>
                </a:solidFill>
                <a:latin typeface="Arial" charset="0"/>
                <a:ea typeface="ＭＳ Ｐゴシック" pitchFamily="34" charset="-128"/>
              </a:defRPr>
            </a:lvl5pPr>
            <a:lvl6pPr marL="457200" eaLnBrk="0" fontAlgn="base" hangingPunct="0">
              <a:spcBef>
                <a:spcPct val="0"/>
              </a:spcBef>
              <a:spcAft>
                <a:spcPct val="0"/>
              </a:spcAft>
              <a:defRPr sz="2400">
                <a:solidFill>
                  <a:schemeClr val="tx1"/>
                </a:solidFill>
                <a:latin typeface="Arial" charset="0"/>
                <a:ea typeface="ＭＳ Ｐゴシック" pitchFamily="34" charset="-128"/>
              </a:defRPr>
            </a:lvl6pPr>
            <a:lvl7pPr marL="914400" eaLnBrk="0" fontAlgn="base" hangingPunct="0">
              <a:spcBef>
                <a:spcPct val="0"/>
              </a:spcBef>
              <a:spcAft>
                <a:spcPct val="0"/>
              </a:spcAft>
              <a:defRPr sz="2400">
                <a:solidFill>
                  <a:schemeClr val="tx1"/>
                </a:solidFill>
                <a:latin typeface="Arial" charset="0"/>
                <a:ea typeface="ＭＳ Ｐゴシック" pitchFamily="34" charset="-128"/>
              </a:defRPr>
            </a:lvl7pPr>
            <a:lvl8pPr marL="1371600" eaLnBrk="0" fontAlgn="base" hangingPunct="0">
              <a:spcBef>
                <a:spcPct val="0"/>
              </a:spcBef>
              <a:spcAft>
                <a:spcPct val="0"/>
              </a:spcAft>
              <a:defRPr sz="2400">
                <a:solidFill>
                  <a:schemeClr val="tx1"/>
                </a:solidFill>
                <a:latin typeface="Arial" charset="0"/>
                <a:ea typeface="ＭＳ Ｐゴシック" pitchFamily="34" charset="-128"/>
              </a:defRPr>
            </a:lvl8pPr>
            <a:lvl9pPr marL="18288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eaLnBrk="1" hangingPunct="1">
              <a:defRPr/>
            </a:pPr>
            <a:endParaRPr lang="en-GB" sz="1800" b="0" smtClean="0">
              <a:solidFill>
                <a:srgbClr val="FFFFFF"/>
              </a:solidFill>
            </a:endParaRPr>
          </a:p>
        </p:txBody>
      </p:sp>
      <p:sp>
        <p:nvSpPr>
          <p:cNvPr id="2" name="Rectangle 7"/>
          <p:cNvSpPr/>
          <p:nvPr/>
        </p:nvSpPr>
        <p:spPr>
          <a:xfrm>
            <a:off x="461963" y="3702050"/>
            <a:ext cx="8667750" cy="1905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b="0">
              <a:solidFill>
                <a:srgbClr val="FFFFFF"/>
              </a:solidFill>
            </a:endParaRPr>
          </a:p>
        </p:txBody>
      </p:sp>
      <p:sp>
        <p:nvSpPr>
          <p:cNvPr id="40969" name="Rectangle 9"/>
          <p:cNvSpPr>
            <a:spLocks noChangeArrowheads="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3F91B190-8281-4DB0-81FC-894A1AD179E2}" type="slidenum">
              <a:rPr lang="en-US" sz="1000" b="0">
                <a:solidFill>
                  <a:srgbClr val="666666"/>
                </a:solidFill>
              </a:rPr>
              <a:pPr algn="r"/>
              <a:t>38</a:t>
            </a:fld>
            <a:endParaRPr lang="en-US" sz="1000" b="0">
              <a:solidFill>
                <a:srgbClr val="666666"/>
              </a:solidFill>
            </a:endParaRPr>
          </a:p>
        </p:txBody>
      </p:sp>
      <p:sp>
        <p:nvSpPr>
          <p:cNvPr id="40970" name="Rectangle 14"/>
          <p:cNvSpPr>
            <a:spLocks noChangeAspect="1" noChangeArrowheads="1"/>
          </p:cNvSpPr>
          <p:nvPr/>
        </p:nvSpPr>
        <p:spPr bwMode="auto">
          <a:xfrm>
            <a:off x="455613" y="3811588"/>
            <a:ext cx="82264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2800">
                <a:solidFill>
                  <a:srgbClr val="002D78"/>
                </a:solidFill>
              </a:rPr>
              <a:t>Part Three: Additional Information</a:t>
            </a:r>
          </a:p>
        </p:txBody>
      </p:sp>
      <p:sp>
        <p:nvSpPr>
          <p:cNvPr id="40971" name="Rectangle 15"/>
          <p:cNvSpPr>
            <a:spLocks noChangeAspect="1" noChangeArrowheads="1"/>
          </p:cNvSpPr>
          <p:nvPr/>
        </p:nvSpPr>
        <p:spPr bwMode="auto">
          <a:xfrm>
            <a:off x="455613" y="2878138"/>
            <a:ext cx="82264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ts val="800"/>
              </a:spcBef>
              <a:buClr>
                <a:srgbClr val="002D78"/>
              </a:buClr>
              <a:buFont typeface="Arial" charset="0"/>
              <a:buNone/>
            </a:pPr>
            <a:r>
              <a:rPr lang="en-US" sz="2000" b="0">
                <a:solidFill>
                  <a:srgbClr val="3C3C3C"/>
                </a:solidFill>
              </a:rPr>
              <a:t>Further information</a:t>
            </a:r>
          </a:p>
          <a:p>
            <a:pPr>
              <a:spcBef>
                <a:spcPts val="800"/>
              </a:spcBef>
              <a:buClr>
                <a:srgbClr val="002D78"/>
              </a:buClr>
              <a:buFont typeface="Arial" charset="0"/>
              <a:buNone/>
            </a:pPr>
            <a:endParaRPr lang="en-US" sz="2000" b="0">
              <a:solidFill>
                <a:srgbClr val="3C3C3C"/>
              </a:solidFill>
            </a:endParaRPr>
          </a:p>
        </p:txBody>
      </p:sp>
      <p:sp>
        <p:nvSpPr>
          <p:cNvPr id="40972" name="Title 8"/>
          <p:cNvSpPr>
            <a:spLocks noChangeAspect="1"/>
          </p:cNvSpPr>
          <p:nvPr/>
        </p:nvSpPr>
        <p:spPr bwMode="auto">
          <a:xfrm>
            <a:off x="455613" y="820738"/>
            <a:ext cx="66452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GB" sz="1700" b="0">
              <a:solidFill>
                <a:srgbClr val="FFFFFF"/>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D7B1AD57-43F3-4886-884F-75F636DAF1D5}" type="slidenum">
              <a:rPr lang="en-US" sz="1000" b="0">
                <a:solidFill>
                  <a:srgbClr val="666666"/>
                </a:solidFill>
              </a:rPr>
              <a:pPr algn="r" eaLnBrk="1" hangingPunct="1"/>
              <a:t>39</a:t>
            </a:fld>
            <a:endParaRPr lang="en-US" sz="1000" b="0">
              <a:solidFill>
                <a:srgbClr val="666666"/>
              </a:solidFill>
            </a:endParaRPr>
          </a:p>
        </p:txBody>
      </p:sp>
      <p:sp>
        <p:nvSpPr>
          <p:cNvPr id="41987" name="Rectangle 4"/>
          <p:cNvSpPr>
            <a:spLocks noGrp="1" noChangeArrowheads="1"/>
          </p:cNvSpPr>
          <p:nvPr>
            <p:ph type="title" idx="4294967295"/>
          </p:nvPr>
        </p:nvSpPr>
        <p:spPr/>
        <p:txBody>
          <a:bodyPr/>
          <a:lstStyle/>
          <a:p>
            <a:pPr eaLnBrk="1" hangingPunct="1"/>
            <a:r>
              <a:rPr lang="en-US" smtClean="0"/>
              <a:t>Additional Information: Process Control 1</a:t>
            </a:r>
          </a:p>
        </p:txBody>
      </p:sp>
      <p:sp>
        <p:nvSpPr>
          <p:cNvPr id="41988" name="Rectangle 5"/>
          <p:cNvSpPr>
            <a:spLocks noGrp="1" noChangeArrowheads="1"/>
          </p:cNvSpPr>
          <p:nvPr>
            <p:ph type="body" idx="4294967295"/>
          </p:nvPr>
        </p:nvSpPr>
        <p:spPr>
          <a:xfrm>
            <a:off x="455613" y="1295400"/>
            <a:ext cx="8401050" cy="5105400"/>
          </a:xfrm>
        </p:spPr>
        <p:txBody>
          <a:bodyPr/>
          <a:lstStyle/>
          <a:p>
            <a:pPr>
              <a:buFont typeface="Arial" charset="0"/>
              <a:buNone/>
            </a:pPr>
            <a:r>
              <a:rPr lang="en-US" smtClean="0">
                <a:solidFill>
                  <a:schemeClr val="tx1"/>
                </a:solidFill>
              </a:rPr>
              <a:t>The </a:t>
            </a:r>
            <a:r>
              <a:rPr lang="en-US" b="1" smtClean="0">
                <a:solidFill>
                  <a:schemeClr val="folHlink"/>
                </a:solidFill>
              </a:rPr>
              <a:t>ps</a:t>
            </a:r>
            <a:r>
              <a:rPr lang="en-US" smtClean="0">
                <a:solidFill>
                  <a:schemeClr val="tx1"/>
                </a:solidFill>
              </a:rPr>
              <a:t> command can be used to display the list of current processes being run by the user</a:t>
            </a:r>
          </a:p>
          <a:p>
            <a:r>
              <a:rPr lang="en-GB" smtClean="0"/>
              <a:t>When ps is used without </a:t>
            </a:r>
            <a:r>
              <a:rPr lang="en-GB" smtClean="0">
                <a:solidFill>
                  <a:schemeClr val="tx1"/>
                </a:solidFill>
              </a:rPr>
              <a:t>any options, it displays four items of information for the processes currently on the system</a:t>
            </a:r>
          </a:p>
          <a:p>
            <a:r>
              <a:rPr lang="en-GB" smtClean="0">
                <a:solidFill>
                  <a:schemeClr val="tx1"/>
                </a:solidFill>
              </a:rPr>
              <a:t>ps itself is a process and it is terminated as soon as its output is displayed. </a:t>
            </a:r>
          </a:p>
          <a:p>
            <a:endParaRPr lang="en-GB" smtClean="0">
              <a:solidFill>
                <a:schemeClr val="tx1"/>
              </a:solidFill>
            </a:endParaRPr>
          </a:p>
          <a:p>
            <a:r>
              <a:rPr lang="en-GB" smtClean="0">
                <a:solidFill>
                  <a:schemeClr val="tx1"/>
                </a:solidFill>
              </a:rPr>
              <a:t>The four items are labelled PID, TTY, TIME and CMD. </a:t>
            </a:r>
          </a:p>
          <a:p>
            <a:r>
              <a:rPr lang="en-GB" smtClean="0">
                <a:solidFill>
                  <a:schemeClr val="tx1"/>
                </a:solidFill>
              </a:rPr>
              <a:t>TIME is the amount of CPU time in minutes and seconds that the process has been running, CMD is the name of the command that launched the process, TTY is the name of the </a:t>
            </a:r>
            <a:r>
              <a:rPr lang="en-GB" smtClean="0">
                <a:solidFill>
                  <a:schemeClr val="tx1"/>
                </a:solidFill>
                <a:hlinkClick r:id="rId3"/>
              </a:rPr>
              <a:t>console</a:t>
            </a:r>
            <a:r>
              <a:rPr lang="en-GB" smtClean="0">
                <a:solidFill>
                  <a:schemeClr val="tx1"/>
                </a:solidFill>
              </a:rPr>
              <a:t> or terminal that the user </a:t>
            </a:r>
            <a:r>
              <a:rPr lang="en-GB" smtClean="0">
                <a:solidFill>
                  <a:schemeClr val="tx1"/>
                </a:solidFill>
                <a:hlinkClick r:id="rId4"/>
              </a:rPr>
              <a:t>logged into</a:t>
            </a:r>
            <a:r>
              <a:rPr lang="en-GB" smtClean="0">
                <a:solidFill>
                  <a:schemeClr val="tx1"/>
                </a:solidFill>
              </a:rPr>
              <a:t>, which can also be found by using the tty command. PID is the process ID on the system.</a:t>
            </a:r>
            <a:endParaRPr lang="en-US"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E34F25C0-5DFD-4552-8FEF-6AE1D1187796}" type="slidenum">
              <a:rPr lang="en-US" sz="1000" b="0">
                <a:solidFill>
                  <a:srgbClr val="666666"/>
                </a:solidFill>
              </a:rPr>
              <a:pPr algn="r" eaLnBrk="1" hangingPunct="1"/>
              <a:t>4</a:t>
            </a:fld>
            <a:endParaRPr lang="en-US" sz="1000" b="0">
              <a:solidFill>
                <a:srgbClr val="666666"/>
              </a:solidFill>
            </a:endParaRPr>
          </a:p>
        </p:txBody>
      </p:sp>
      <p:sp>
        <p:nvSpPr>
          <p:cNvPr id="6147" name="Rectangle 4"/>
          <p:cNvSpPr>
            <a:spLocks noGrp="1" noChangeArrowheads="1"/>
          </p:cNvSpPr>
          <p:nvPr>
            <p:ph type="title" idx="4294967295"/>
          </p:nvPr>
        </p:nvSpPr>
        <p:spPr/>
        <p:txBody>
          <a:bodyPr/>
          <a:lstStyle/>
          <a:p>
            <a:pPr eaLnBrk="1" hangingPunct="1"/>
            <a:r>
              <a:rPr lang="en-US" smtClean="0"/>
              <a:t>Before we begin: What is UNIX?</a:t>
            </a:r>
            <a:endParaRPr lang="en-US" smtClean="0">
              <a:solidFill>
                <a:srgbClr val="002D78"/>
              </a:solidFill>
            </a:endParaRPr>
          </a:p>
        </p:txBody>
      </p:sp>
      <p:sp>
        <p:nvSpPr>
          <p:cNvPr id="6148" name="Rectangle 5"/>
          <p:cNvSpPr>
            <a:spLocks noGrp="1" noChangeArrowheads="1"/>
          </p:cNvSpPr>
          <p:nvPr>
            <p:ph type="body" idx="4294967295"/>
          </p:nvPr>
        </p:nvSpPr>
        <p:spPr/>
        <p:txBody>
          <a:bodyPr/>
          <a:lstStyle/>
          <a:p>
            <a:pPr>
              <a:buFont typeface="Arial" charset="0"/>
              <a:buNone/>
            </a:pPr>
            <a:r>
              <a:rPr lang="en-GB" smtClean="0"/>
              <a:t>UNIX is a computer operating system (OS).</a:t>
            </a:r>
          </a:p>
          <a:p>
            <a:pPr>
              <a:buFont typeface="Arial" charset="0"/>
              <a:buNone/>
            </a:pPr>
            <a:endParaRPr lang="en-GB" smtClean="0"/>
          </a:p>
          <a:p>
            <a:pPr>
              <a:buFont typeface="Arial" charset="0"/>
              <a:buNone/>
            </a:pPr>
            <a:r>
              <a:rPr lang="en-GB" smtClean="0"/>
              <a:t>HP-UX differs from the Windows OS by being text based and not graphics based.</a:t>
            </a:r>
            <a:endParaRPr lang="en-US"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F56A871D-1033-4A90-A5AA-41F46A8C15BF}" type="slidenum">
              <a:rPr lang="en-US" sz="1000" b="0">
                <a:solidFill>
                  <a:srgbClr val="666666"/>
                </a:solidFill>
              </a:rPr>
              <a:pPr algn="r" eaLnBrk="1" hangingPunct="1"/>
              <a:t>40</a:t>
            </a:fld>
            <a:endParaRPr lang="en-US" sz="1000" b="0">
              <a:solidFill>
                <a:srgbClr val="666666"/>
              </a:solidFill>
            </a:endParaRPr>
          </a:p>
        </p:txBody>
      </p:sp>
      <p:sp>
        <p:nvSpPr>
          <p:cNvPr id="43011" name="Rectangle 4"/>
          <p:cNvSpPr>
            <a:spLocks noGrp="1" noChangeArrowheads="1"/>
          </p:cNvSpPr>
          <p:nvPr>
            <p:ph type="title" idx="4294967295"/>
          </p:nvPr>
        </p:nvSpPr>
        <p:spPr/>
        <p:txBody>
          <a:bodyPr/>
          <a:lstStyle/>
          <a:p>
            <a:pPr eaLnBrk="1" hangingPunct="1"/>
            <a:r>
              <a:rPr lang="en-US" smtClean="0"/>
              <a:t>Additional Information: Process Control 2</a:t>
            </a:r>
          </a:p>
        </p:txBody>
      </p:sp>
      <p:sp>
        <p:nvSpPr>
          <p:cNvPr id="43012" name="Rectangle 5"/>
          <p:cNvSpPr>
            <a:spLocks noGrp="1" noChangeArrowheads="1"/>
          </p:cNvSpPr>
          <p:nvPr>
            <p:ph type="body" idx="4294967295"/>
          </p:nvPr>
        </p:nvSpPr>
        <p:spPr>
          <a:xfrm>
            <a:off x="455613" y="1295400"/>
            <a:ext cx="8401050" cy="5105400"/>
          </a:xfrm>
        </p:spPr>
        <p:txBody>
          <a:bodyPr/>
          <a:lstStyle/>
          <a:p>
            <a:pPr>
              <a:buFont typeface="Arial" charset="0"/>
              <a:buNone/>
            </a:pPr>
            <a:endParaRPr lang="en-US" smtClean="0">
              <a:solidFill>
                <a:schemeClr val="tx1"/>
              </a:solidFill>
            </a:endParaRPr>
          </a:p>
          <a:p>
            <a:pPr>
              <a:buFont typeface="Arial" charset="0"/>
              <a:buNone/>
            </a:pPr>
            <a:endParaRPr lang="en-US" smtClean="0">
              <a:solidFill>
                <a:schemeClr val="tx1"/>
              </a:solidFill>
            </a:endParaRPr>
          </a:p>
          <a:p>
            <a:pPr>
              <a:buFont typeface="Arial" charset="0"/>
              <a:buNone/>
            </a:pPr>
            <a:endParaRPr lang="en-US" smtClean="0">
              <a:solidFill>
                <a:schemeClr val="tx1"/>
              </a:solidFill>
            </a:endParaRPr>
          </a:p>
          <a:p>
            <a:pPr>
              <a:buFont typeface="Arial" charset="0"/>
              <a:buNone/>
            </a:pPr>
            <a:endParaRPr lang="en-US" smtClean="0">
              <a:solidFill>
                <a:schemeClr val="tx1"/>
              </a:solidFill>
            </a:endParaRPr>
          </a:p>
          <a:p>
            <a:pPr>
              <a:buFont typeface="Arial" charset="0"/>
              <a:buNone/>
            </a:pPr>
            <a:endParaRPr lang="en-US" smtClean="0">
              <a:solidFill>
                <a:schemeClr val="tx1"/>
              </a:solidFill>
            </a:endParaRPr>
          </a:p>
          <a:p>
            <a:pPr>
              <a:buFont typeface="Arial" charset="0"/>
              <a:buNone/>
            </a:pPr>
            <a:r>
              <a:rPr lang="en-US" smtClean="0">
                <a:solidFill>
                  <a:schemeClr val="tx1"/>
                </a:solidFill>
              </a:rPr>
              <a:t>The command </a:t>
            </a:r>
            <a:r>
              <a:rPr lang="en-US" b="1" smtClean="0">
                <a:solidFill>
                  <a:schemeClr val="folHlink"/>
                </a:solidFill>
              </a:rPr>
              <a:t>psaux</a:t>
            </a:r>
            <a:r>
              <a:rPr lang="en-US" smtClean="0">
                <a:solidFill>
                  <a:schemeClr val="tx1"/>
                </a:solidFill>
              </a:rPr>
              <a:t> may be used to display more complete and complex information on the processes currently running on the system</a:t>
            </a:r>
          </a:p>
          <a:p>
            <a:pPr>
              <a:buFont typeface="Arial" charset="0"/>
              <a:buNone/>
            </a:pPr>
            <a:endParaRPr lang="en-US" smtClean="0">
              <a:solidFill>
                <a:schemeClr val="tx1"/>
              </a:solidFill>
            </a:endParaRPr>
          </a:p>
        </p:txBody>
      </p:sp>
      <p:pic>
        <p:nvPicPr>
          <p:cNvPr id="430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447800"/>
            <a:ext cx="4800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14800"/>
            <a:ext cx="914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6A07489B-05C8-4C81-A92D-E3B9CA390A6B}" type="slidenum">
              <a:rPr lang="en-US" sz="1000" b="0">
                <a:solidFill>
                  <a:srgbClr val="666666"/>
                </a:solidFill>
              </a:rPr>
              <a:pPr algn="r" eaLnBrk="1" hangingPunct="1"/>
              <a:t>41</a:t>
            </a:fld>
            <a:endParaRPr lang="en-US" sz="1000" b="0">
              <a:solidFill>
                <a:srgbClr val="666666"/>
              </a:solidFill>
            </a:endParaRPr>
          </a:p>
        </p:txBody>
      </p:sp>
      <p:sp>
        <p:nvSpPr>
          <p:cNvPr id="44035" name="Rectangle 4"/>
          <p:cNvSpPr>
            <a:spLocks noGrp="1" noChangeArrowheads="1"/>
          </p:cNvSpPr>
          <p:nvPr>
            <p:ph type="title" idx="4294967295"/>
          </p:nvPr>
        </p:nvSpPr>
        <p:spPr/>
        <p:txBody>
          <a:bodyPr/>
          <a:lstStyle/>
          <a:p>
            <a:pPr eaLnBrk="1" hangingPunct="1"/>
            <a:r>
              <a:rPr lang="en-US" smtClean="0"/>
              <a:t>Additional Information: Process Control 3</a:t>
            </a:r>
          </a:p>
        </p:txBody>
      </p:sp>
      <p:sp>
        <p:nvSpPr>
          <p:cNvPr id="44036" name="Rectangle 5"/>
          <p:cNvSpPr>
            <a:spLocks noGrp="1" noChangeArrowheads="1"/>
          </p:cNvSpPr>
          <p:nvPr>
            <p:ph type="body" idx="4294967295"/>
          </p:nvPr>
        </p:nvSpPr>
        <p:spPr>
          <a:xfrm>
            <a:off x="455613" y="1295400"/>
            <a:ext cx="8401050" cy="5105400"/>
          </a:xfrm>
        </p:spPr>
        <p:txBody>
          <a:bodyPr/>
          <a:lstStyle/>
          <a:p>
            <a:pPr>
              <a:buFont typeface="Arial" charset="0"/>
              <a:buNone/>
            </a:pPr>
            <a:r>
              <a:rPr lang="en-US" smtClean="0">
                <a:solidFill>
                  <a:schemeClr val="tx1"/>
                </a:solidFill>
              </a:rPr>
              <a:t>Processes can either be run in the foreground (default) or the background.</a:t>
            </a:r>
          </a:p>
          <a:p>
            <a:pPr>
              <a:buFont typeface="Arial" charset="0"/>
              <a:buNone/>
            </a:pPr>
            <a:r>
              <a:rPr lang="en-US" smtClean="0">
                <a:solidFill>
                  <a:schemeClr val="tx1"/>
                </a:solidFill>
              </a:rPr>
              <a:t>To run a process (sas) in background mode, type </a:t>
            </a:r>
            <a:r>
              <a:rPr lang="en-US" b="1" smtClean="0">
                <a:solidFill>
                  <a:schemeClr val="folHlink"/>
                </a:solidFill>
              </a:rPr>
              <a:t>sas &amp;</a:t>
            </a:r>
            <a:r>
              <a:rPr lang="en-US" smtClean="0">
                <a:solidFill>
                  <a:schemeClr val="tx1"/>
                </a:solidFill>
              </a:rPr>
              <a:t> at the command prompt.</a:t>
            </a:r>
          </a:p>
          <a:p>
            <a:pPr>
              <a:buFont typeface="Arial" charset="0"/>
              <a:buNone/>
            </a:pPr>
            <a:r>
              <a:rPr lang="en-US" smtClean="0">
                <a:solidFill>
                  <a:schemeClr val="tx1"/>
                </a:solidFill>
              </a:rPr>
              <a:t>If a process is not run in background mode, then the UNIX prompt can not be accessed until the process is closed or completed.</a:t>
            </a:r>
          </a:p>
          <a:p>
            <a:pPr>
              <a:buFont typeface="Arial" charset="0"/>
              <a:buNone/>
            </a:pPr>
            <a:endParaRPr lang="en-US" smtClean="0">
              <a:solidFill>
                <a:schemeClr val="tx1"/>
              </a:solidFill>
            </a:endParaRPr>
          </a:p>
          <a:p>
            <a:pPr>
              <a:buFont typeface="Arial" charset="0"/>
              <a:buNone/>
            </a:pPr>
            <a:r>
              <a:rPr lang="en-US" smtClean="0">
                <a:solidFill>
                  <a:schemeClr val="tx1"/>
                </a:solidFill>
              </a:rPr>
              <a:t>In some instances, processes may become out of control and can not be accessed (such as a SAS session).  </a:t>
            </a:r>
          </a:p>
          <a:p>
            <a:pPr>
              <a:buFont typeface="Arial" charset="0"/>
              <a:buNone/>
            </a:pPr>
            <a:r>
              <a:rPr lang="en-US" smtClean="0">
                <a:solidFill>
                  <a:schemeClr val="tx1"/>
                </a:solidFill>
              </a:rPr>
              <a:t>The </a:t>
            </a:r>
            <a:r>
              <a:rPr lang="en-US" b="1" smtClean="0">
                <a:solidFill>
                  <a:schemeClr val="folHlink"/>
                </a:solidFill>
              </a:rPr>
              <a:t>kill</a:t>
            </a:r>
            <a:r>
              <a:rPr lang="en-US" b="1" smtClean="0">
                <a:solidFill>
                  <a:schemeClr val="tx1"/>
                </a:solidFill>
              </a:rPr>
              <a:t> </a:t>
            </a:r>
            <a:r>
              <a:rPr lang="en-US" smtClean="0">
                <a:solidFill>
                  <a:schemeClr val="tx1"/>
                </a:solidFill>
              </a:rPr>
              <a:t>command is used terminate a process, to terminate a process (17274), use </a:t>
            </a:r>
            <a:r>
              <a:rPr lang="en-US" b="1" smtClean="0">
                <a:solidFill>
                  <a:schemeClr val="folHlink"/>
                </a:solidFill>
              </a:rPr>
              <a:t>kill 17274</a:t>
            </a:r>
          </a:p>
          <a:p>
            <a:pPr>
              <a:buFont typeface="Arial" charset="0"/>
              <a:buNone/>
            </a:pPr>
            <a:r>
              <a:rPr lang="en-US" smtClean="0">
                <a:solidFill>
                  <a:schemeClr val="tx1"/>
                </a:solidFill>
              </a:rPr>
              <a:t>Use </a:t>
            </a:r>
            <a:r>
              <a:rPr lang="en-US" b="1" smtClean="0">
                <a:solidFill>
                  <a:schemeClr val="folHlink"/>
                </a:solidFill>
              </a:rPr>
              <a:t>kill -9 17274</a:t>
            </a:r>
            <a:r>
              <a:rPr lang="en-US" smtClean="0">
                <a:solidFill>
                  <a:schemeClr val="tx1"/>
                </a:solidFill>
              </a:rPr>
              <a:t> to force the process to be killed - should be used if the command above does not result in the process being stopped</a:t>
            </a:r>
          </a:p>
          <a:p>
            <a:pPr>
              <a:buFont typeface="Arial" charset="0"/>
              <a:buNone/>
            </a:pPr>
            <a:r>
              <a:rPr lang="en-US" smtClean="0">
                <a:solidFill>
                  <a:schemeClr val="tx1"/>
                </a:solidFill>
              </a:rPr>
              <a:t>You can only kill your own processes (e.g. processes that your account is running)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6842FC8C-BB3C-409F-9BC8-D6F5FC5911A6}" type="slidenum">
              <a:rPr lang="en-US" sz="1000" b="0">
                <a:solidFill>
                  <a:srgbClr val="666666"/>
                </a:solidFill>
              </a:rPr>
              <a:pPr algn="r" eaLnBrk="1" hangingPunct="1"/>
              <a:t>42</a:t>
            </a:fld>
            <a:endParaRPr lang="en-US" sz="1000" b="0">
              <a:solidFill>
                <a:srgbClr val="666666"/>
              </a:solidFill>
            </a:endParaRPr>
          </a:p>
        </p:txBody>
      </p:sp>
      <p:sp>
        <p:nvSpPr>
          <p:cNvPr id="45059" name="Rectangle 4"/>
          <p:cNvSpPr>
            <a:spLocks noGrp="1" noChangeArrowheads="1"/>
          </p:cNvSpPr>
          <p:nvPr>
            <p:ph type="title" idx="4294967295"/>
          </p:nvPr>
        </p:nvSpPr>
        <p:spPr/>
        <p:txBody>
          <a:bodyPr/>
          <a:lstStyle/>
          <a:p>
            <a:pPr eaLnBrk="1" hangingPunct="1"/>
            <a:r>
              <a:rPr lang="en-US" smtClean="0"/>
              <a:t>Additional Information: Disk usage </a:t>
            </a:r>
          </a:p>
        </p:txBody>
      </p:sp>
      <p:sp>
        <p:nvSpPr>
          <p:cNvPr id="45060" name="Rectangle 5"/>
          <p:cNvSpPr>
            <a:spLocks noGrp="1" noChangeArrowheads="1"/>
          </p:cNvSpPr>
          <p:nvPr>
            <p:ph type="body" idx="4294967295"/>
          </p:nvPr>
        </p:nvSpPr>
        <p:spPr/>
        <p:txBody>
          <a:bodyPr/>
          <a:lstStyle/>
          <a:p>
            <a:pPr>
              <a:lnSpc>
                <a:spcPct val="90000"/>
              </a:lnSpc>
              <a:buFont typeface="Arial" charset="0"/>
              <a:buNone/>
            </a:pPr>
            <a:r>
              <a:rPr lang="en-GB" sz="1800" smtClean="0"/>
              <a:t>As a user of UNIX, you need to be aware of your impact on the system both from a disk usage and disk space aspect.</a:t>
            </a:r>
          </a:p>
          <a:p>
            <a:pPr>
              <a:lnSpc>
                <a:spcPct val="90000"/>
              </a:lnSpc>
              <a:buFont typeface="Arial" charset="0"/>
              <a:buNone/>
            </a:pPr>
            <a:endParaRPr lang="en-GB" sz="1800" smtClean="0"/>
          </a:p>
          <a:p>
            <a:pPr>
              <a:lnSpc>
                <a:spcPct val="90000"/>
              </a:lnSpc>
              <a:buFont typeface="Arial" charset="0"/>
              <a:buNone/>
            </a:pPr>
            <a:r>
              <a:rPr lang="en-GB" sz="1800" smtClean="0"/>
              <a:t>The </a:t>
            </a:r>
            <a:r>
              <a:rPr lang="en-GB" sz="1800" b="1" smtClean="0">
                <a:solidFill>
                  <a:schemeClr val="folHlink"/>
                </a:solidFill>
              </a:rPr>
              <a:t>du </a:t>
            </a:r>
            <a:r>
              <a:rPr lang="en-GB" sz="1800" smtClean="0">
                <a:solidFill>
                  <a:schemeClr val="tx1"/>
                </a:solidFill>
              </a:rPr>
              <a:t>command displays the number of 512-byte blocks used by all files and directories</a:t>
            </a:r>
          </a:p>
          <a:p>
            <a:pPr>
              <a:lnSpc>
                <a:spcPct val="90000"/>
              </a:lnSpc>
              <a:buFont typeface="Arial" charset="0"/>
              <a:buNone/>
            </a:pPr>
            <a:r>
              <a:rPr lang="en-GB" sz="1800" smtClean="0">
                <a:solidFill>
                  <a:schemeClr val="tx1"/>
                </a:solidFill>
              </a:rPr>
              <a:t>The command </a:t>
            </a:r>
            <a:r>
              <a:rPr lang="en-GB" sz="1800" b="1" smtClean="0">
                <a:solidFill>
                  <a:schemeClr val="folHlink"/>
                </a:solidFill>
              </a:rPr>
              <a:t>du –xsk * | sort –n</a:t>
            </a:r>
            <a:r>
              <a:rPr lang="en-GB" sz="1800" smtClean="0">
                <a:solidFill>
                  <a:schemeClr val="tx1"/>
                </a:solidFill>
              </a:rPr>
              <a:t> will display the total file space (in 1024-byte blocks) used by each file listed in increasing disk usage order (if a directory contains multiple files, only the total directory size will be listed)</a:t>
            </a:r>
          </a:p>
          <a:p>
            <a:pPr>
              <a:lnSpc>
                <a:spcPct val="90000"/>
              </a:lnSpc>
              <a:buFont typeface="Arial" charset="0"/>
              <a:buNone/>
            </a:pPr>
            <a:endParaRPr lang="en-GB" sz="1800" smtClean="0">
              <a:solidFill>
                <a:schemeClr val="tx1"/>
              </a:solidFill>
            </a:endParaRPr>
          </a:p>
          <a:p>
            <a:pPr>
              <a:lnSpc>
                <a:spcPct val="90000"/>
              </a:lnSpc>
              <a:buFont typeface="Arial" charset="0"/>
              <a:buNone/>
            </a:pPr>
            <a:r>
              <a:rPr lang="en-GB" sz="1800" smtClean="0"/>
              <a:t>The </a:t>
            </a:r>
            <a:r>
              <a:rPr lang="en-GB" sz="1800" b="1" smtClean="0">
                <a:solidFill>
                  <a:schemeClr val="folHlink"/>
                </a:solidFill>
              </a:rPr>
              <a:t>bdf </a:t>
            </a:r>
            <a:r>
              <a:rPr lang="en-GB" sz="1800" smtClean="0">
                <a:solidFill>
                  <a:schemeClr val="tx1"/>
                </a:solidFill>
              </a:rPr>
              <a:t>command displays disk space information, including disk space used, disk space remaining for all file systems present.</a:t>
            </a:r>
          </a:p>
          <a:p>
            <a:pPr>
              <a:lnSpc>
                <a:spcPct val="90000"/>
              </a:lnSpc>
              <a:buFont typeface="Arial" charset="0"/>
              <a:buNone/>
            </a:pPr>
            <a:r>
              <a:rPr lang="en-GB" sz="1800" smtClean="0">
                <a:solidFill>
                  <a:schemeClr val="tx1"/>
                </a:solidFill>
              </a:rPr>
              <a:t>To see the space used on the disk you are currently on, use the </a:t>
            </a:r>
            <a:r>
              <a:rPr lang="en-GB" sz="1800" b="1" smtClean="0">
                <a:solidFill>
                  <a:schemeClr val="folHlink"/>
                </a:solidFill>
              </a:rPr>
              <a:t>bdf .</a:t>
            </a:r>
            <a:r>
              <a:rPr lang="en-GB" sz="1800" smtClean="0">
                <a:solidFill>
                  <a:schemeClr val="tx1"/>
                </a:solidFill>
              </a:rPr>
              <a:t> command.</a:t>
            </a:r>
            <a:endParaRPr lang="en-US" sz="1800" smtClean="0">
              <a:solidFill>
                <a:schemeClr val="tx1"/>
              </a:solidFill>
            </a:endParaRPr>
          </a:p>
          <a:p>
            <a:pPr>
              <a:lnSpc>
                <a:spcPct val="90000"/>
              </a:lnSpc>
              <a:buFont typeface="Arial" charset="0"/>
              <a:buNone/>
            </a:pPr>
            <a:endParaRPr lang="en-US" sz="1800" smtClean="0">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421F76CF-87B3-41D1-97B9-D9421B64CBDD}" type="slidenum">
              <a:rPr lang="en-US" sz="1000" b="0">
                <a:solidFill>
                  <a:srgbClr val="666666"/>
                </a:solidFill>
              </a:rPr>
              <a:pPr algn="r" eaLnBrk="1" hangingPunct="1"/>
              <a:t>43</a:t>
            </a:fld>
            <a:endParaRPr lang="en-US" sz="1000" b="0">
              <a:solidFill>
                <a:srgbClr val="666666"/>
              </a:solidFill>
            </a:endParaRPr>
          </a:p>
        </p:txBody>
      </p:sp>
      <p:sp>
        <p:nvSpPr>
          <p:cNvPr id="46083" name="Rectangle 4"/>
          <p:cNvSpPr>
            <a:spLocks noGrp="1" noChangeArrowheads="1"/>
          </p:cNvSpPr>
          <p:nvPr>
            <p:ph type="title" idx="4294967295"/>
          </p:nvPr>
        </p:nvSpPr>
        <p:spPr/>
        <p:txBody>
          <a:bodyPr/>
          <a:lstStyle/>
          <a:p>
            <a:pPr eaLnBrk="1" hangingPunct="1"/>
            <a:r>
              <a:rPr lang="en-US" smtClean="0"/>
              <a:t>Additional Information: zip / unzip</a:t>
            </a:r>
          </a:p>
        </p:txBody>
      </p:sp>
      <p:sp>
        <p:nvSpPr>
          <p:cNvPr id="46084" name="Rectangle 5"/>
          <p:cNvSpPr>
            <a:spLocks noGrp="1" noChangeArrowheads="1"/>
          </p:cNvSpPr>
          <p:nvPr>
            <p:ph type="body" idx="4294967295"/>
          </p:nvPr>
        </p:nvSpPr>
        <p:spPr/>
        <p:txBody>
          <a:bodyPr/>
          <a:lstStyle/>
          <a:p>
            <a:pPr>
              <a:lnSpc>
                <a:spcPct val="80000"/>
              </a:lnSpc>
              <a:buFont typeface="Arial" charset="0"/>
              <a:buNone/>
            </a:pPr>
            <a:r>
              <a:rPr lang="en-GB" sz="1800" smtClean="0"/>
              <a:t>The </a:t>
            </a:r>
            <a:r>
              <a:rPr lang="en-GB" sz="1800" b="1" smtClean="0">
                <a:solidFill>
                  <a:schemeClr val="folHlink"/>
                </a:solidFill>
              </a:rPr>
              <a:t>zip </a:t>
            </a:r>
            <a:r>
              <a:rPr lang="en-GB" sz="1800" smtClean="0">
                <a:solidFill>
                  <a:schemeClr val="tx1"/>
                </a:solidFill>
              </a:rPr>
              <a:t>command creates a compressed file containing specified files, this can reduce the amount of disk space used by project files.</a:t>
            </a:r>
          </a:p>
          <a:p>
            <a:pPr>
              <a:lnSpc>
                <a:spcPct val="80000"/>
              </a:lnSpc>
              <a:buFont typeface="Arial" charset="0"/>
              <a:buNone/>
            </a:pPr>
            <a:r>
              <a:rPr lang="en-US" sz="1800" smtClean="0">
                <a:solidFill>
                  <a:schemeClr val="tx1"/>
                </a:solidFill>
              </a:rPr>
              <a:t>To create a zip file (test.zip) containing files a.txt and b.txt use </a:t>
            </a:r>
          </a:p>
          <a:p>
            <a:pPr>
              <a:lnSpc>
                <a:spcPct val="80000"/>
              </a:lnSpc>
              <a:buFont typeface="Arial" charset="0"/>
              <a:buNone/>
            </a:pPr>
            <a:r>
              <a:rPr lang="en-US" sz="1800" smtClean="0">
                <a:solidFill>
                  <a:schemeClr val="tx1"/>
                </a:solidFill>
              </a:rPr>
              <a:t>	</a:t>
            </a:r>
            <a:r>
              <a:rPr lang="en-US" sz="1800" b="1" smtClean="0">
                <a:solidFill>
                  <a:schemeClr val="folHlink"/>
                </a:solidFill>
              </a:rPr>
              <a:t>zip test.zip a.txt b.txt</a:t>
            </a:r>
          </a:p>
          <a:p>
            <a:pPr>
              <a:lnSpc>
                <a:spcPct val="80000"/>
              </a:lnSpc>
              <a:buFont typeface="Arial" charset="0"/>
              <a:buNone/>
            </a:pPr>
            <a:endParaRPr lang="en-GB" sz="1800" b="1" smtClean="0">
              <a:solidFill>
                <a:schemeClr val="folHlink"/>
              </a:solidFill>
            </a:endParaRPr>
          </a:p>
          <a:p>
            <a:pPr>
              <a:lnSpc>
                <a:spcPct val="80000"/>
              </a:lnSpc>
              <a:buFont typeface="Arial" charset="0"/>
              <a:buNone/>
            </a:pPr>
            <a:r>
              <a:rPr lang="en-GB" sz="1800" smtClean="0">
                <a:solidFill>
                  <a:schemeClr val="tx1"/>
                </a:solidFill>
              </a:rPr>
              <a:t>By also removing nonessential files and compressing large files, disk space can be used sensibly.</a:t>
            </a:r>
          </a:p>
          <a:p>
            <a:pPr>
              <a:lnSpc>
                <a:spcPct val="80000"/>
              </a:lnSpc>
              <a:buFont typeface="Arial" charset="0"/>
              <a:buNone/>
            </a:pPr>
            <a:endParaRPr lang="en-GB" sz="1800" smtClean="0">
              <a:solidFill>
                <a:schemeClr val="tx1"/>
              </a:solidFill>
            </a:endParaRPr>
          </a:p>
          <a:p>
            <a:pPr>
              <a:lnSpc>
                <a:spcPct val="80000"/>
              </a:lnSpc>
              <a:buFont typeface="Arial" charset="0"/>
              <a:buNone/>
            </a:pPr>
            <a:r>
              <a:rPr lang="en-GB" sz="1800" smtClean="0"/>
              <a:t>The </a:t>
            </a:r>
            <a:r>
              <a:rPr lang="en-GB" sz="1800" b="1" smtClean="0">
                <a:solidFill>
                  <a:schemeClr val="folHlink"/>
                </a:solidFill>
              </a:rPr>
              <a:t>unzip </a:t>
            </a:r>
            <a:r>
              <a:rPr lang="en-GB" sz="1800" smtClean="0">
                <a:solidFill>
                  <a:schemeClr val="tx1"/>
                </a:solidFill>
              </a:rPr>
              <a:t>command uncompresses a zip file.</a:t>
            </a:r>
          </a:p>
          <a:p>
            <a:pPr>
              <a:lnSpc>
                <a:spcPct val="80000"/>
              </a:lnSpc>
              <a:buFont typeface="Arial" charset="0"/>
              <a:buNone/>
            </a:pPr>
            <a:r>
              <a:rPr lang="en-US" sz="1800" smtClean="0">
                <a:solidFill>
                  <a:schemeClr val="tx1"/>
                </a:solidFill>
              </a:rPr>
              <a:t>To unzip a zip file (test.zip) containing files a.txt and b.txt use </a:t>
            </a:r>
          </a:p>
          <a:p>
            <a:pPr>
              <a:lnSpc>
                <a:spcPct val="80000"/>
              </a:lnSpc>
              <a:buFont typeface="Arial" charset="0"/>
              <a:buNone/>
            </a:pPr>
            <a:r>
              <a:rPr lang="en-US" sz="1800" smtClean="0">
                <a:solidFill>
                  <a:schemeClr val="tx1"/>
                </a:solidFill>
              </a:rPr>
              <a:t>	</a:t>
            </a:r>
            <a:r>
              <a:rPr lang="en-US" sz="1800" b="1" smtClean="0">
                <a:solidFill>
                  <a:schemeClr val="folHlink"/>
                </a:solidFill>
              </a:rPr>
              <a:t>unzip test.zip a.txt b.txt</a:t>
            </a:r>
          </a:p>
          <a:p>
            <a:pPr>
              <a:lnSpc>
                <a:spcPct val="80000"/>
              </a:lnSpc>
              <a:buFont typeface="Arial" charset="0"/>
              <a:buNone/>
            </a:pPr>
            <a:endParaRPr lang="en-US" sz="1800" b="1" smtClean="0">
              <a:solidFill>
                <a:schemeClr val="folHlink"/>
              </a:solidFill>
            </a:endParaRPr>
          </a:p>
          <a:p>
            <a:pPr>
              <a:lnSpc>
                <a:spcPct val="80000"/>
              </a:lnSpc>
              <a:buFont typeface="Arial" charset="0"/>
              <a:buNone/>
            </a:pPr>
            <a:r>
              <a:rPr lang="en-US" sz="1800" smtClean="0">
                <a:solidFill>
                  <a:schemeClr val="tx1"/>
                </a:solidFill>
              </a:rPr>
              <a:t>The zip functionally can be used to allow easier transfer of files to another file system, e.g. it is easier to move a 1MB file to Windows rather than an unzipped 500MB file.</a:t>
            </a:r>
          </a:p>
          <a:p>
            <a:pPr>
              <a:lnSpc>
                <a:spcPct val="80000"/>
              </a:lnSpc>
              <a:buFont typeface="Arial" charset="0"/>
              <a:buNone/>
            </a:pPr>
            <a:endParaRPr lang="en-US" sz="1800" smtClean="0">
              <a:solidFill>
                <a:schemeClr val="tx1"/>
              </a:solidFill>
            </a:endParaRPr>
          </a:p>
          <a:p>
            <a:pPr>
              <a:lnSpc>
                <a:spcPct val="80000"/>
              </a:lnSpc>
              <a:buFont typeface="Arial" charset="0"/>
              <a:buNone/>
            </a:pPr>
            <a:r>
              <a:rPr lang="en-US" sz="1800" smtClean="0">
                <a:solidFill>
                  <a:schemeClr val="tx1"/>
                </a:solidFill>
              </a:rPr>
              <a:t>Similarly SAS datasets should ideally be stored in SAS transfer files for a similar file compression.</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B7CF32B8-C548-449F-8FB6-E2CB748782C9}" type="slidenum">
              <a:rPr lang="en-US" sz="1000" b="0">
                <a:solidFill>
                  <a:srgbClr val="666666"/>
                </a:solidFill>
              </a:rPr>
              <a:pPr algn="r" eaLnBrk="1" hangingPunct="1"/>
              <a:t>44</a:t>
            </a:fld>
            <a:endParaRPr lang="en-US" sz="1000" b="0">
              <a:solidFill>
                <a:srgbClr val="666666"/>
              </a:solidFill>
            </a:endParaRPr>
          </a:p>
        </p:txBody>
      </p:sp>
      <p:sp>
        <p:nvSpPr>
          <p:cNvPr id="47107" name="Rectangle 4"/>
          <p:cNvSpPr>
            <a:spLocks noGrp="1" noChangeArrowheads="1"/>
          </p:cNvSpPr>
          <p:nvPr>
            <p:ph type="title" idx="4294967295"/>
          </p:nvPr>
        </p:nvSpPr>
        <p:spPr/>
        <p:txBody>
          <a:bodyPr/>
          <a:lstStyle/>
          <a:p>
            <a:pPr eaLnBrk="1" hangingPunct="1"/>
            <a:r>
              <a:rPr lang="en-US" smtClean="0"/>
              <a:t>Additional Information: Logging off</a:t>
            </a:r>
          </a:p>
        </p:txBody>
      </p:sp>
      <p:sp>
        <p:nvSpPr>
          <p:cNvPr id="47108" name="Rectangle 5"/>
          <p:cNvSpPr>
            <a:spLocks noGrp="1" noChangeArrowheads="1"/>
          </p:cNvSpPr>
          <p:nvPr>
            <p:ph type="body" idx="4294967295"/>
          </p:nvPr>
        </p:nvSpPr>
        <p:spPr/>
        <p:txBody>
          <a:bodyPr/>
          <a:lstStyle/>
          <a:p>
            <a:pPr>
              <a:lnSpc>
                <a:spcPct val="90000"/>
              </a:lnSpc>
              <a:buFont typeface="Arial" charset="0"/>
              <a:buNone/>
            </a:pPr>
            <a:r>
              <a:rPr lang="en-US" sz="1800" smtClean="0">
                <a:solidFill>
                  <a:schemeClr val="tx1"/>
                </a:solidFill>
              </a:rPr>
              <a:t>To exit the UNIX session cleanly, type </a:t>
            </a:r>
            <a:r>
              <a:rPr lang="en-US" sz="1800" b="1" smtClean="0">
                <a:solidFill>
                  <a:schemeClr val="folHlink"/>
                </a:solidFill>
              </a:rPr>
              <a:t>exit</a:t>
            </a:r>
            <a:r>
              <a:rPr lang="en-US" sz="1800" b="1" smtClean="0">
                <a:solidFill>
                  <a:schemeClr val="tx1"/>
                </a:solidFill>
              </a:rPr>
              <a:t> </a:t>
            </a:r>
            <a:r>
              <a:rPr lang="en-US" sz="1800" smtClean="0">
                <a:solidFill>
                  <a:schemeClr val="tx1"/>
                </a:solidFill>
              </a:rPr>
              <a:t>at the command prompt.</a:t>
            </a:r>
          </a:p>
          <a:p>
            <a:pPr>
              <a:lnSpc>
                <a:spcPct val="90000"/>
              </a:lnSpc>
              <a:buFont typeface="Arial" charset="0"/>
              <a:buNone/>
            </a:pPr>
            <a:r>
              <a:rPr lang="en-US" sz="1800" smtClean="0">
                <a:solidFill>
                  <a:schemeClr val="tx1"/>
                </a:solidFill>
              </a:rPr>
              <a:t>Note: Ctrl+D can be used on the UNIX screen – should ensure that you have closed all applications before doing this or you may lose work</a:t>
            </a:r>
          </a:p>
          <a:p>
            <a:pPr>
              <a:lnSpc>
                <a:spcPct val="90000"/>
              </a:lnSpc>
              <a:buFont typeface="Arial" charset="0"/>
              <a:buNone/>
            </a:pPr>
            <a:endParaRPr lang="en-US" sz="1800" smtClean="0">
              <a:solidFill>
                <a:schemeClr val="tx1"/>
              </a:solidFill>
            </a:endParaRPr>
          </a:p>
          <a:p>
            <a:pPr>
              <a:lnSpc>
                <a:spcPct val="90000"/>
              </a:lnSpc>
              <a:buFont typeface="Arial" charset="0"/>
              <a:buNone/>
            </a:pPr>
            <a:r>
              <a:rPr lang="en-US" sz="1800" smtClean="0">
                <a:solidFill>
                  <a:schemeClr val="tx1"/>
                </a:solidFill>
              </a:rPr>
              <a:t>Then use the Start button – Log off option to log off from the Citrix desktop session.</a:t>
            </a:r>
          </a:p>
          <a:p>
            <a:pPr>
              <a:lnSpc>
                <a:spcPct val="90000"/>
              </a:lnSpc>
              <a:buFont typeface="Arial" charset="0"/>
              <a:buNone/>
            </a:pPr>
            <a:endParaRPr lang="en-US" sz="1800" smtClean="0">
              <a:solidFill>
                <a:schemeClr val="tx1"/>
              </a:solidFill>
            </a:endParaRPr>
          </a:p>
          <a:p>
            <a:pPr>
              <a:lnSpc>
                <a:spcPct val="90000"/>
              </a:lnSpc>
              <a:buFont typeface="Arial" charset="0"/>
              <a:buNone/>
            </a:pPr>
            <a:r>
              <a:rPr lang="en-US" sz="1800" smtClean="0">
                <a:solidFill>
                  <a:schemeClr val="tx1"/>
                </a:solidFill>
              </a:rPr>
              <a:t>It is good practice to do this to ensure that no stray UNIX sessions or processes are left running (which leads to system slowdown).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eaLnBrk="1" hangingPunct="1"/>
            <a:fld id="{6688F78A-76EE-4265-B381-C0613F755AB1}" type="slidenum">
              <a:rPr lang="en-US" b="0" smtClean="0">
                <a:solidFill>
                  <a:srgbClr val="666666"/>
                </a:solidFill>
              </a:rPr>
              <a:pPr eaLnBrk="1" hangingPunct="1"/>
              <a:t>45</a:t>
            </a:fld>
            <a:endParaRPr lang="en-US" b="0" smtClean="0">
              <a:solidFill>
                <a:srgbClr val="666666"/>
              </a:solidFill>
            </a:endParaRPr>
          </a:p>
        </p:txBody>
      </p:sp>
      <p:sp>
        <p:nvSpPr>
          <p:cNvPr id="48131" name="Rectangle 2"/>
          <p:cNvSpPr>
            <a:spLocks noGrp="1" noChangeArrowheads="1"/>
          </p:cNvSpPr>
          <p:nvPr>
            <p:ph type="title"/>
          </p:nvPr>
        </p:nvSpPr>
        <p:spPr/>
        <p:txBody>
          <a:bodyPr/>
          <a:lstStyle/>
          <a:p>
            <a:pPr eaLnBrk="1" hangingPunct="1"/>
            <a:endParaRPr lang="en-GB" smtClean="0"/>
          </a:p>
        </p:txBody>
      </p:sp>
      <p:pic>
        <p:nvPicPr>
          <p:cNvPr id="48132" name="Picture 5" descr="PAR_ppt_divider-bg-MAP_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6477000"/>
            <a:ext cx="9144000" cy="381000"/>
          </a:xfrm>
          <a:prstGeom prst="rect">
            <a:avLst/>
          </a:prstGeom>
          <a:gradFill flip="none" rotWithShape="1">
            <a:gsLst>
              <a:gs pos="31000">
                <a:schemeClr val="bg1"/>
              </a:gs>
              <a:gs pos="100000">
                <a:schemeClr val="bg1">
                  <a:alpha val="51000"/>
                </a:scheme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Arial" charset="0"/>
                <a:ea typeface="ＭＳ Ｐゴシック" pitchFamily="34" charset="-128"/>
              </a:defRPr>
            </a:lvl1pPr>
            <a:lvl2pPr marL="37931725" indent="-37474525" eaLnBrk="0" hangingPunct="0">
              <a:defRPr sz="2400">
                <a:solidFill>
                  <a:schemeClr val="tx1"/>
                </a:solidFill>
                <a:latin typeface="Arial" charset="0"/>
                <a:ea typeface="ＭＳ Ｐゴシック" pitchFamily="34" charset="-128"/>
              </a:defRPr>
            </a:lvl2pPr>
            <a:lvl3pPr eaLnBrk="0" hangingPunct="0">
              <a:defRPr sz="2400">
                <a:solidFill>
                  <a:schemeClr val="tx1"/>
                </a:solidFill>
                <a:latin typeface="Arial" charset="0"/>
                <a:ea typeface="ＭＳ Ｐゴシック" pitchFamily="34" charset="-128"/>
              </a:defRPr>
            </a:lvl3pPr>
            <a:lvl4pPr eaLnBrk="0" hangingPunct="0">
              <a:defRPr sz="2400">
                <a:solidFill>
                  <a:schemeClr val="tx1"/>
                </a:solidFill>
                <a:latin typeface="Arial" charset="0"/>
                <a:ea typeface="ＭＳ Ｐゴシック" pitchFamily="34" charset="-128"/>
              </a:defRPr>
            </a:lvl4pPr>
            <a:lvl5pPr eaLnBrk="0" hangingPunct="0">
              <a:defRPr sz="2400">
                <a:solidFill>
                  <a:schemeClr val="tx1"/>
                </a:solidFill>
                <a:latin typeface="Arial" charset="0"/>
                <a:ea typeface="ＭＳ Ｐゴシック" pitchFamily="34" charset="-128"/>
              </a:defRPr>
            </a:lvl5pPr>
            <a:lvl6pPr marL="457200" eaLnBrk="0" fontAlgn="base" hangingPunct="0">
              <a:spcBef>
                <a:spcPct val="0"/>
              </a:spcBef>
              <a:spcAft>
                <a:spcPct val="0"/>
              </a:spcAft>
              <a:defRPr sz="2400">
                <a:solidFill>
                  <a:schemeClr val="tx1"/>
                </a:solidFill>
                <a:latin typeface="Arial" charset="0"/>
                <a:ea typeface="ＭＳ Ｐゴシック" pitchFamily="34" charset="-128"/>
              </a:defRPr>
            </a:lvl6pPr>
            <a:lvl7pPr marL="914400" eaLnBrk="0" fontAlgn="base" hangingPunct="0">
              <a:spcBef>
                <a:spcPct val="0"/>
              </a:spcBef>
              <a:spcAft>
                <a:spcPct val="0"/>
              </a:spcAft>
              <a:defRPr sz="2400">
                <a:solidFill>
                  <a:schemeClr val="tx1"/>
                </a:solidFill>
                <a:latin typeface="Arial" charset="0"/>
                <a:ea typeface="ＭＳ Ｐゴシック" pitchFamily="34" charset="-128"/>
              </a:defRPr>
            </a:lvl7pPr>
            <a:lvl8pPr marL="1371600" eaLnBrk="0" fontAlgn="base" hangingPunct="0">
              <a:spcBef>
                <a:spcPct val="0"/>
              </a:spcBef>
              <a:spcAft>
                <a:spcPct val="0"/>
              </a:spcAft>
              <a:defRPr sz="2400">
                <a:solidFill>
                  <a:schemeClr val="tx1"/>
                </a:solidFill>
                <a:latin typeface="Arial" charset="0"/>
                <a:ea typeface="ＭＳ Ｐゴシック" pitchFamily="34" charset="-128"/>
              </a:defRPr>
            </a:lvl8pPr>
            <a:lvl9pPr marL="18288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eaLnBrk="1" hangingPunct="1">
              <a:defRPr/>
            </a:pPr>
            <a:endParaRPr lang="en-GB" sz="1800" b="0" smtClean="0">
              <a:solidFill>
                <a:srgbClr val="FFFFFF"/>
              </a:solidFill>
            </a:endParaRPr>
          </a:p>
        </p:txBody>
      </p:sp>
      <p:sp>
        <p:nvSpPr>
          <p:cNvPr id="2" name="Rectangle 7"/>
          <p:cNvSpPr/>
          <p:nvPr/>
        </p:nvSpPr>
        <p:spPr>
          <a:xfrm>
            <a:off x="461963" y="3702050"/>
            <a:ext cx="8667750" cy="19050"/>
          </a:xfrm>
          <a:prstGeom prst="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b="0">
              <a:solidFill>
                <a:srgbClr val="FFFFFF"/>
              </a:solidFill>
            </a:endParaRPr>
          </a:p>
        </p:txBody>
      </p:sp>
      <p:sp>
        <p:nvSpPr>
          <p:cNvPr id="48137" name="Rectangle 8"/>
          <p:cNvSpPr>
            <a:spLocks noChangeArrowheads="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712D2B95-5D96-42A7-94B0-88B124C980DC}" type="slidenum">
              <a:rPr lang="en-US" sz="1000" b="0">
                <a:solidFill>
                  <a:srgbClr val="666666"/>
                </a:solidFill>
              </a:rPr>
              <a:pPr algn="r"/>
              <a:t>45</a:t>
            </a:fld>
            <a:endParaRPr lang="en-US" sz="1000" b="0">
              <a:solidFill>
                <a:srgbClr val="666666"/>
              </a:solidFill>
            </a:endParaRPr>
          </a:p>
        </p:txBody>
      </p:sp>
      <p:sp>
        <p:nvSpPr>
          <p:cNvPr id="48138" name="Rectangle 9"/>
          <p:cNvSpPr>
            <a:spLocks noChangeAspect="1" noChangeArrowheads="1"/>
          </p:cNvSpPr>
          <p:nvPr/>
        </p:nvSpPr>
        <p:spPr bwMode="auto">
          <a:xfrm>
            <a:off x="455613" y="3811588"/>
            <a:ext cx="8226425"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2800">
                <a:solidFill>
                  <a:srgbClr val="002D78"/>
                </a:solidFill>
              </a:rPr>
              <a:t>Thank you</a:t>
            </a:r>
          </a:p>
        </p:txBody>
      </p:sp>
      <p:sp>
        <p:nvSpPr>
          <p:cNvPr id="48139" name="Rectangle 10"/>
          <p:cNvSpPr>
            <a:spLocks noChangeAspect="1" noChangeArrowheads="1"/>
          </p:cNvSpPr>
          <p:nvPr/>
        </p:nvSpPr>
        <p:spPr bwMode="auto">
          <a:xfrm>
            <a:off x="455613" y="2878138"/>
            <a:ext cx="82264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ts val="800"/>
              </a:spcBef>
              <a:buClr>
                <a:srgbClr val="002D78"/>
              </a:buClr>
              <a:buFont typeface="Arial" charset="0"/>
              <a:buNone/>
            </a:pPr>
            <a:endParaRPr lang="en-US" sz="2000" b="0">
              <a:solidFill>
                <a:srgbClr val="3C3C3C"/>
              </a:solidFill>
            </a:endParaRPr>
          </a:p>
          <a:p>
            <a:pPr>
              <a:spcBef>
                <a:spcPts val="800"/>
              </a:spcBef>
              <a:buClr>
                <a:srgbClr val="002D78"/>
              </a:buClr>
              <a:buFont typeface="Arial" charset="0"/>
              <a:buNone/>
            </a:pPr>
            <a:endParaRPr lang="en-US" sz="2000" b="0">
              <a:solidFill>
                <a:srgbClr val="3C3C3C"/>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B5116A94-0A5C-4670-98AD-1BFC5E20BBDA}" type="slidenum">
              <a:rPr lang="en-US" sz="1000" b="0">
                <a:solidFill>
                  <a:srgbClr val="666666"/>
                </a:solidFill>
              </a:rPr>
              <a:pPr algn="r" eaLnBrk="1" hangingPunct="1"/>
              <a:t>5</a:t>
            </a:fld>
            <a:endParaRPr lang="en-US" sz="1000" b="0">
              <a:solidFill>
                <a:srgbClr val="666666"/>
              </a:solidFill>
            </a:endParaRPr>
          </a:p>
        </p:txBody>
      </p:sp>
      <p:sp>
        <p:nvSpPr>
          <p:cNvPr id="7171" name="Rectangle 4"/>
          <p:cNvSpPr>
            <a:spLocks noGrp="1" noChangeArrowheads="1"/>
          </p:cNvSpPr>
          <p:nvPr>
            <p:ph type="title" idx="4294967295"/>
          </p:nvPr>
        </p:nvSpPr>
        <p:spPr/>
        <p:txBody>
          <a:bodyPr/>
          <a:lstStyle/>
          <a:p>
            <a:pPr eaLnBrk="1" hangingPunct="1"/>
            <a:r>
              <a:rPr lang="en-US" smtClean="0"/>
              <a:t>Before we begin: Prerequisites</a:t>
            </a:r>
            <a:endParaRPr lang="en-US" smtClean="0">
              <a:solidFill>
                <a:srgbClr val="002D78"/>
              </a:solidFill>
            </a:endParaRPr>
          </a:p>
        </p:txBody>
      </p:sp>
      <p:sp>
        <p:nvSpPr>
          <p:cNvPr id="7172" name="Rectangle 5"/>
          <p:cNvSpPr>
            <a:spLocks noGrp="1" noChangeArrowheads="1"/>
          </p:cNvSpPr>
          <p:nvPr>
            <p:ph type="body" idx="4294967295"/>
          </p:nvPr>
        </p:nvSpPr>
        <p:spPr/>
        <p:txBody>
          <a:bodyPr/>
          <a:lstStyle/>
          <a:p>
            <a:pPr>
              <a:buFont typeface="Arial" charset="0"/>
              <a:buNone/>
            </a:pPr>
            <a:r>
              <a:rPr lang="en-GB" smtClean="0"/>
              <a:t>To use UNIX at PAREXEL, you must meet the following requirements</a:t>
            </a:r>
          </a:p>
          <a:p>
            <a:pPr lvl="1"/>
            <a:r>
              <a:rPr lang="en-GB" smtClean="0"/>
              <a:t>Complete this training</a:t>
            </a:r>
          </a:p>
          <a:p>
            <a:pPr lvl="1"/>
            <a:r>
              <a:rPr lang="en-GB" smtClean="0"/>
              <a:t>Have a UNIX account</a:t>
            </a:r>
          </a:p>
          <a:p>
            <a:pPr lvl="1"/>
            <a:r>
              <a:rPr lang="en-GB" smtClean="0"/>
              <a:t>Have Citrix desktop set-up</a:t>
            </a:r>
          </a:p>
          <a:p>
            <a:pPr lvl="1"/>
            <a:r>
              <a:rPr lang="en-GB" smtClean="0"/>
              <a:t>Have WinSCP client installed</a:t>
            </a:r>
          </a:p>
          <a:p>
            <a:pPr>
              <a:buFont typeface="Arial" charset="0"/>
              <a:buNone/>
            </a:pPr>
            <a:endParaRPr lang="en-US" smtClean="0"/>
          </a:p>
          <a:p>
            <a:r>
              <a:rPr lang="en-US" smtClean="0"/>
              <a:t>All the above can be obtained by using the Service Desk, CAPS and LMS</a:t>
            </a:r>
          </a:p>
          <a:p>
            <a:r>
              <a:rPr lang="en-US" smtClean="0"/>
              <a:t>Navigate to the PAREXEL Connect Site </a:t>
            </a:r>
            <a:r>
              <a:rPr lang="en-US" smtClean="0">
                <a:hlinkClick r:id="rId3"/>
              </a:rPr>
              <a:t>http://ep.pxl.int/portal/server.pt</a:t>
            </a:r>
            <a:endParaRPr lang="en-US" smtClean="0"/>
          </a:p>
          <a:p>
            <a:r>
              <a:rPr lang="en-US" smtClean="0"/>
              <a:t>In the “My Hot Links” box, select either “CAPS” or “Service Desk” </a:t>
            </a:r>
            <a:r>
              <a:rPr lang="en-US" smtClean="0">
                <a:hlinkClick r:id="rId4"/>
              </a:rPr>
              <a:t>http://service.pxl.int/</a:t>
            </a:r>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7018F944-4DD8-45F4-8B65-787D66D03178}" type="slidenum">
              <a:rPr lang="en-US" sz="1000" b="0">
                <a:solidFill>
                  <a:srgbClr val="666666"/>
                </a:solidFill>
              </a:rPr>
              <a:pPr algn="r" eaLnBrk="1" hangingPunct="1"/>
              <a:t>6</a:t>
            </a:fld>
            <a:endParaRPr lang="en-US" sz="1000" b="0">
              <a:solidFill>
                <a:srgbClr val="666666"/>
              </a:solidFill>
            </a:endParaRPr>
          </a:p>
        </p:txBody>
      </p:sp>
      <p:sp>
        <p:nvSpPr>
          <p:cNvPr id="8195" name="Rectangle 4"/>
          <p:cNvSpPr>
            <a:spLocks noGrp="1" noChangeArrowheads="1"/>
          </p:cNvSpPr>
          <p:nvPr>
            <p:ph type="title" idx="4294967295"/>
          </p:nvPr>
        </p:nvSpPr>
        <p:spPr/>
        <p:txBody>
          <a:bodyPr/>
          <a:lstStyle/>
          <a:p>
            <a:pPr eaLnBrk="1" hangingPunct="1"/>
            <a:r>
              <a:rPr lang="en-US" smtClean="0"/>
              <a:t>Before we begin: Citrix set-up</a:t>
            </a:r>
            <a:endParaRPr lang="en-US" smtClean="0">
              <a:solidFill>
                <a:srgbClr val="002D78"/>
              </a:solidFill>
            </a:endParaRPr>
          </a:p>
        </p:txBody>
      </p:sp>
      <p:sp>
        <p:nvSpPr>
          <p:cNvPr id="8196" name="Rectangle 5"/>
          <p:cNvSpPr>
            <a:spLocks noGrp="1" noChangeArrowheads="1"/>
          </p:cNvSpPr>
          <p:nvPr>
            <p:ph type="body" idx="4294967295"/>
          </p:nvPr>
        </p:nvSpPr>
        <p:spPr>
          <a:xfrm>
            <a:off x="455613" y="1295400"/>
            <a:ext cx="8401050" cy="2895600"/>
          </a:xfrm>
        </p:spPr>
        <p:txBody>
          <a:bodyPr/>
          <a:lstStyle/>
          <a:p>
            <a:pPr>
              <a:buFont typeface="Arial" charset="0"/>
              <a:buNone/>
            </a:pPr>
            <a:r>
              <a:rPr lang="en-US" smtClean="0">
                <a:solidFill>
                  <a:schemeClr val="tx1"/>
                </a:solidFill>
              </a:rPr>
              <a:t>Users should have Citrix accounts requested by their manager when they start at PAREXEL.</a:t>
            </a:r>
          </a:p>
          <a:p>
            <a:pPr>
              <a:buFont typeface="Arial" charset="0"/>
              <a:buNone/>
            </a:pPr>
            <a:r>
              <a:rPr lang="en-US" smtClean="0">
                <a:solidFill>
                  <a:schemeClr val="tx1"/>
                </a:solidFill>
              </a:rPr>
              <a:t>However, if required, a global access request form may be completed with this request.</a:t>
            </a:r>
          </a:p>
          <a:p>
            <a:pPr>
              <a:buFont typeface="Arial" charset="0"/>
              <a:buNone/>
            </a:pPr>
            <a:r>
              <a:rPr lang="en-US" smtClean="0">
                <a:solidFill>
                  <a:schemeClr val="tx1"/>
                </a:solidFill>
              </a:rPr>
              <a:t>Next to the </a:t>
            </a:r>
            <a:r>
              <a:rPr lang="en-US" b="1" smtClean="0">
                <a:solidFill>
                  <a:schemeClr val="folHlink"/>
                </a:solidFill>
              </a:rPr>
              <a:t>CITRIX</a:t>
            </a:r>
            <a:r>
              <a:rPr lang="en-US" smtClean="0">
                <a:solidFill>
                  <a:schemeClr val="tx1"/>
                </a:solidFill>
              </a:rPr>
              <a:t> line, click the access box and in the text box type in </a:t>
            </a:r>
            <a:r>
              <a:rPr lang="en-US" b="1" smtClean="0">
                <a:solidFill>
                  <a:schemeClr val="folHlink"/>
                </a:solidFill>
              </a:rPr>
              <a:t>UNIX / SAS</a:t>
            </a:r>
          </a:p>
          <a:p>
            <a:pPr>
              <a:buFont typeface="Arial" charset="0"/>
              <a:buNone/>
            </a:pPr>
            <a:r>
              <a:rPr lang="en-US" smtClean="0">
                <a:solidFill>
                  <a:schemeClr val="tx1"/>
                </a:solidFill>
              </a:rPr>
              <a:t>The form should then be signed by your line manager or an appropriate person as detailed on the top of the form</a:t>
            </a:r>
          </a:p>
          <a:p>
            <a:pPr>
              <a:buFont typeface="Arial" charset="0"/>
              <a:buNone/>
            </a:pPr>
            <a:endParaRPr lang="en-US" smtClean="0">
              <a:solidFill>
                <a:schemeClr val="tx1"/>
              </a:solidFill>
            </a:endParaRPr>
          </a:p>
          <a:p>
            <a:pPr>
              <a:buFont typeface="Arial" charset="0"/>
              <a:buNone/>
            </a:pPr>
            <a:endParaRPr lang="en-US" smtClean="0">
              <a:solidFill>
                <a:schemeClr val="folHlink"/>
              </a:solidFill>
            </a:endParaRPr>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219575"/>
            <a:ext cx="6780213"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144A4DD6-9F03-4AE7-8549-78DB524FF324}" type="slidenum">
              <a:rPr lang="en-US" sz="1000" b="0">
                <a:solidFill>
                  <a:srgbClr val="666666"/>
                </a:solidFill>
              </a:rPr>
              <a:pPr algn="r" eaLnBrk="1" hangingPunct="1"/>
              <a:t>7</a:t>
            </a:fld>
            <a:endParaRPr lang="en-US" sz="1000" b="0">
              <a:solidFill>
                <a:srgbClr val="666666"/>
              </a:solidFill>
            </a:endParaRPr>
          </a:p>
        </p:txBody>
      </p:sp>
      <p:sp>
        <p:nvSpPr>
          <p:cNvPr id="9219" name="Rectangle 4"/>
          <p:cNvSpPr>
            <a:spLocks noGrp="1" noChangeArrowheads="1"/>
          </p:cNvSpPr>
          <p:nvPr>
            <p:ph type="title" idx="4294967295"/>
          </p:nvPr>
        </p:nvSpPr>
        <p:spPr/>
        <p:txBody>
          <a:bodyPr/>
          <a:lstStyle/>
          <a:p>
            <a:pPr eaLnBrk="1" hangingPunct="1"/>
            <a:r>
              <a:rPr lang="en-US" smtClean="0"/>
              <a:t>Before we begin: Requesting a UNIX account</a:t>
            </a:r>
            <a:endParaRPr lang="en-US" smtClean="0">
              <a:solidFill>
                <a:srgbClr val="002D78"/>
              </a:solidFill>
            </a:endParaRPr>
          </a:p>
        </p:txBody>
      </p:sp>
      <p:sp>
        <p:nvSpPr>
          <p:cNvPr id="9220" name="Rectangle 5"/>
          <p:cNvSpPr>
            <a:spLocks noGrp="1" noChangeArrowheads="1"/>
          </p:cNvSpPr>
          <p:nvPr>
            <p:ph type="body" idx="4294967295"/>
          </p:nvPr>
        </p:nvSpPr>
        <p:spPr>
          <a:xfrm>
            <a:off x="455613" y="1295400"/>
            <a:ext cx="8401050" cy="1143000"/>
          </a:xfrm>
        </p:spPr>
        <p:txBody>
          <a:bodyPr/>
          <a:lstStyle/>
          <a:p>
            <a:pPr>
              <a:buFont typeface="Arial" charset="0"/>
              <a:buNone/>
            </a:pPr>
            <a:r>
              <a:rPr lang="en-GB" smtClean="0"/>
              <a:t>To request a UNIX account – you need to submit a CAPS request</a:t>
            </a:r>
          </a:p>
          <a:p>
            <a:pPr>
              <a:buFont typeface="Arial" charset="0"/>
              <a:buNone/>
            </a:pPr>
            <a:r>
              <a:rPr lang="en-GB" smtClean="0"/>
              <a:t>A prerequisite of this is the users should be trained in the CAPS system</a:t>
            </a:r>
          </a:p>
          <a:p>
            <a:pPr>
              <a:buFont typeface="Arial" charset="0"/>
              <a:buNone/>
            </a:pPr>
            <a:endParaRPr lang="en-US" smtClean="0"/>
          </a:p>
          <a:p>
            <a:pPr lvl="1">
              <a:buFont typeface="Arial" charset="0"/>
              <a:buNone/>
            </a:pPr>
            <a:endParaRPr lang="en-US" smtClean="0"/>
          </a:p>
        </p:txBody>
      </p:sp>
      <p:pic>
        <p:nvPicPr>
          <p:cNvPr id="92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438400"/>
            <a:ext cx="662781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830E31CC-EEC1-4DFD-893A-E6DBE4CD695D}" type="slidenum">
              <a:rPr lang="en-US" sz="1000" b="0">
                <a:solidFill>
                  <a:srgbClr val="666666"/>
                </a:solidFill>
              </a:rPr>
              <a:pPr algn="r" eaLnBrk="1" hangingPunct="1"/>
              <a:t>8</a:t>
            </a:fld>
            <a:endParaRPr lang="en-US" sz="1000" b="0">
              <a:solidFill>
                <a:srgbClr val="666666"/>
              </a:solidFill>
            </a:endParaRPr>
          </a:p>
        </p:txBody>
      </p:sp>
      <p:sp>
        <p:nvSpPr>
          <p:cNvPr id="10243" name="Rectangle 4"/>
          <p:cNvSpPr>
            <a:spLocks noGrp="1" noChangeArrowheads="1"/>
          </p:cNvSpPr>
          <p:nvPr>
            <p:ph type="title" idx="4294967295"/>
          </p:nvPr>
        </p:nvSpPr>
        <p:spPr/>
        <p:txBody>
          <a:bodyPr/>
          <a:lstStyle/>
          <a:p>
            <a:pPr eaLnBrk="1" hangingPunct="1"/>
            <a:r>
              <a:rPr lang="en-US" smtClean="0"/>
              <a:t>Before we begin: WinSCP client set-up</a:t>
            </a:r>
            <a:endParaRPr lang="en-US" smtClean="0">
              <a:solidFill>
                <a:srgbClr val="002D78"/>
              </a:solidFill>
            </a:endParaRPr>
          </a:p>
        </p:txBody>
      </p:sp>
      <p:sp>
        <p:nvSpPr>
          <p:cNvPr id="10244" name="Rectangle 5"/>
          <p:cNvSpPr>
            <a:spLocks noGrp="1" noChangeArrowheads="1"/>
          </p:cNvSpPr>
          <p:nvPr>
            <p:ph type="body" idx="4294967295"/>
          </p:nvPr>
        </p:nvSpPr>
        <p:spPr/>
        <p:txBody>
          <a:bodyPr/>
          <a:lstStyle/>
          <a:p>
            <a:pPr>
              <a:lnSpc>
                <a:spcPct val="90000"/>
              </a:lnSpc>
              <a:buFont typeface="Arial" charset="0"/>
              <a:buNone/>
            </a:pPr>
            <a:r>
              <a:rPr lang="en-GB" sz="1800" smtClean="0">
                <a:solidFill>
                  <a:schemeClr val="tx1"/>
                </a:solidFill>
              </a:rPr>
              <a:t>WinSCP is a free SFTP (Secure Shell File Transfer Protocol) client for windows.  It’s main function is to allow safe copying of files between a local and remote computer (e.g. the transfer of files from your local machine to a UNIX directory)</a:t>
            </a:r>
          </a:p>
          <a:p>
            <a:pPr>
              <a:lnSpc>
                <a:spcPct val="90000"/>
              </a:lnSpc>
              <a:buFont typeface="Arial" charset="0"/>
              <a:buNone/>
            </a:pPr>
            <a:endParaRPr lang="en-GB" sz="1800" smtClean="0">
              <a:solidFill>
                <a:schemeClr val="tx1"/>
              </a:solidFill>
            </a:endParaRPr>
          </a:p>
          <a:p>
            <a:pPr>
              <a:lnSpc>
                <a:spcPct val="90000"/>
              </a:lnSpc>
              <a:buFont typeface="Arial" charset="0"/>
              <a:buNone/>
            </a:pPr>
            <a:r>
              <a:rPr lang="en-GB" sz="1800" smtClean="0">
                <a:solidFill>
                  <a:schemeClr val="tx1"/>
                </a:solidFill>
              </a:rPr>
              <a:t>sFTP is used rather than FTP as it is more secure and uses encrypted methodology</a:t>
            </a:r>
          </a:p>
          <a:p>
            <a:pPr>
              <a:lnSpc>
                <a:spcPct val="90000"/>
              </a:lnSpc>
              <a:buFont typeface="Arial" charset="0"/>
              <a:buNone/>
            </a:pPr>
            <a:endParaRPr lang="en-GB" sz="1800" smtClean="0">
              <a:solidFill>
                <a:schemeClr val="tx1"/>
              </a:solidFill>
            </a:endParaRPr>
          </a:p>
          <a:p>
            <a:pPr>
              <a:lnSpc>
                <a:spcPct val="90000"/>
              </a:lnSpc>
              <a:buFont typeface="Arial" charset="0"/>
              <a:buNone/>
            </a:pPr>
            <a:r>
              <a:rPr lang="en-GB" sz="1800" smtClean="0">
                <a:solidFill>
                  <a:schemeClr val="tx1"/>
                </a:solidFill>
              </a:rPr>
              <a:t>WinSCP can be installed via the Novell-delivered Applications window by selecting the icon and double clicking on it</a:t>
            </a:r>
          </a:p>
          <a:p>
            <a:pPr>
              <a:lnSpc>
                <a:spcPct val="90000"/>
              </a:lnSpc>
              <a:buFont typeface="Arial" charset="0"/>
              <a:buNone/>
            </a:pPr>
            <a:endParaRPr lang="en-GB" sz="1800" smtClean="0">
              <a:solidFill>
                <a:schemeClr val="tx1"/>
              </a:solidFill>
            </a:endParaRPr>
          </a:p>
          <a:p>
            <a:pPr>
              <a:lnSpc>
                <a:spcPct val="90000"/>
              </a:lnSpc>
              <a:buFont typeface="Arial" charset="0"/>
              <a:buNone/>
            </a:pPr>
            <a:r>
              <a:rPr lang="en-GB" sz="1800" smtClean="0">
                <a:solidFill>
                  <a:schemeClr val="tx1"/>
                </a:solidFill>
              </a:rPr>
              <a:t>If the icon is not available, alternatively a service desk request may be submitted requesting WinSCP to be installed on your computer</a:t>
            </a:r>
          </a:p>
          <a:p>
            <a:pPr>
              <a:lnSpc>
                <a:spcPct val="90000"/>
              </a:lnSpc>
              <a:buFont typeface="Arial" charset="0"/>
              <a:buNone/>
            </a:pPr>
            <a:endParaRPr lang="en-GB" sz="1800" smtClean="0">
              <a:solidFill>
                <a:schemeClr val="tx1"/>
              </a:solidFill>
            </a:endParaRPr>
          </a:p>
          <a:p>
            <a:pPr>
              <a:lnSpc>
                <a:spcPct val="90000"/>
              </a:lnSpc>
              <a:buFont typeface="Arial" charset="0"/>
              <a:buNone/>
            </a:pPr>
            <a:r>
              <a:rPr lang="en-GB" sz="1800" smtClean="0">
                <a:solidFill>
                  <a:schemeClr val="tx1"/>
                </a:solidFill>
              </a:rPr>
              <a:t>The minimum required version of WinSCP is 4.1.8</a:t>
            </a:r>
            <a:endParaRPr lang="en-US" sz="18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txBox="1">
            <a:spLocks noGrp="1"/>
          </p:cNvSpPr>
          <p:nvPr/>
        </p:nvSpPr>
        <p:spPr bwMode="auto">
          <a:xfrm>
            <a:off x="8458200" y="6535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charset="0"/>
                <a:ea typeface="ＭＳ Ｐゴシック" pitchFamily="34" charset="-128"/>
              </a:defRPr>
            </a:lvl9pPr>
          </a:lstStyle>
          <a:p>
            <a:pPr algn="r" eaLnBrk="1" hangingPunct="1"/>
            <a:fld id="{BE87DB1A-3245-445C-852F-8261CE35C35C}" type="slidenum">
              <a:rPr lang="en-US" sz="1000" b="0">
                <a:solidFill>
                  <a:srgbClr val="666666"/>
                </a:solidFill>
              </a:rPr>
              <a:pPr algn="r" eaLnBrk="1" hangingPunct="1"/>
              <a:t>9</a:t>
            </a:fld>
            <a:endParaRPr lang="en-US" sz="1000" b="0">
              <a:solidFill>
                <a:srgbClr val="666666"/>
              </a:solidFill>
            </a:endParaRPr>
          </a:p>
        </p:txBody>
      </p:sp>
      <p:sp>
        <p:nvSpPr>
          <p:cNvPr id="11267" name="Rectangle 4"/>
          <p:cNvSpPr>
            <a:spLocks noGrp="1" noChangeArrowheads="1"/>
          </p:cNvSpPr>
          <p:nvPr>
            <p:ph type="title" idx="4294967295"/>
          </p:nvPr>
        </p:nvSpPr>
        <p:spPr/>
        <p:txBody>
          <a:bodyPr/>
          <a:lstStyle/>
          <a:p>
            <a:pPr eaLnBrk="1" hangingPunct="1"/>
            <a:r>
              <a:rPr lang="en-US" smtClean="0"/>
              <a:t>Before we begin: Logging on via Citrix</a:t>
            </a:r>
            <a:endParaRPr lang="en-US" smtClean="0">
              <a:solidFill>
                <a:srgbClr val="002D78"/>
              </a:solidFill>
            </a:endParaRPr>
          </a:p>
        </p:txBody>
      </p:sp>
      <p:sp>
        <p:nvSpPr>
          <p:cNvPr id="11268" name="Rectangle 5"/>
          <p:cNvSpPr>
            <a:spLocks noGrp="1" noChangeArrowheads="1"/>
          </p:cNvSpPr>
          <p:nvPr>
            <p:ph type="body" idx="4294967295"/>
          </p:nvPr>
        </p:nvSpPr>
        <p:spPr>
          <a:xfrm>
            <a:off x="455613" y="1295400"/>
            <a:ext cx="8401050" cy="1752600"/>
          </a:xfrm>
        </p:spPr>
        <p:txBody>
          <a:bodyPr/>
          <a:lstStyle/>
          <a:p>
            <a:pPr>
              <a:buFont typeface="Arial" charset="0"/>
              <a:buNone/>
            </a:pPr>
            <a:r>
              <a:rPr lang="en-US" smtClean="0"/>
              <a:t>To access UNIX, the user needs to login via Citrix and use the desktop folders to access the remote desktop where UNIX is installed</a:t>
            </a:r>
          </a:p>
          <a:p>
            <a:pPr>
              <a:buFont typeface="Arial" charset="0"/>
              <a:buNone/>
            </a:pPr>
            <a:endParaRPr lang="en-US" smtClean="0"/>
          </a:p>
          <a:p>
            <a:pPr>
              <a:buFont typeface="Arial" charset="0"/>
              <a:buNone/>
            </a:pPr>
            <a:r>
              <a:rPr lang="en-US" smtClean="0"/>
              <a:t>Once the desktop is available on screen, the user should double click on the </a:t>
            </a:r>
            <a:r>
              <a:rPr lang="en-US" b="1" smtClean="0"/>
              <a:t>kennet</a:t>
            </a:r>
            <a:r>
              <a:rPr lang="en-US" smtClean="0"/>
              <a:t> icon to log in to the UNIX server.</a:t>
            </a:r>
          </a:p>
        </p:txBody>
      </p:sp>
      <p:pic>
        <p:nvPicPr>
          <p:cNvPr id="1126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302000"/>
            <a:ext cx="1143000"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AREXEL ppt template">
  <a:themeElements>
    <a:clrScheme name="PAREXEL ppt template 14">
      <a:dk1>
        <a:srgbClr val="3C3C3C"/>
      </a:dk1>
      <a:lt1>
        <a:srgbClr val="FFFFFF"/>
      </a:lt1>
      <a:dk2>
        <a:srgbClr val="002D78"/>
      </a:dk2>
      <a:lt2>
        <a:srgbClr val="FFFFFF"/>
      </a:lt2>
      <a:accent1>
        <a:srgbClr val="FFFFFF"/>
      </a:accent1>
      <a:accent2>
        <a:srgbClr val="58A618"/>
      </a:accent2>
      <a:accent3>
        <a:srgbClr val="FFFFFF"/>
      </a:accent3>
      <a:accent4>
        <a:srgbClr val="323232"/>
      </a:accent4>
      <a:accent5>
        <a:srgbClr val="FFFFFF"/>
      </a:accent5>
      <a:accent6>
        <a:srgbClr val="4F9615"/>
      </a:accent6>
      <a:hlink>
        <a:srgbClr val="00A1DE"/>
      </a:hlink>
      <a:folHlink>
        <a:srgbClr val="E05206"/>
      </a:folHlink>
    </a:clrScheme>
    <a:fontScheme name="PAREXEL ppt template">
      <a:majorFont>
        <a:latin typeface="Arial"/>
        <a:ea typeface=""/>
        <a:cs typeface=""/>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AREXEL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REXEL pp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REXEL pp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REXEL pp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REXEL pp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REXEL pp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REXEL pp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REXEL pp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REXEL pp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REXEL pp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REXEL pp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REXEL pp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AREXEL ppt template 13">
        <a:dk1>
          <a:srgbClr val="3C3C3C"/>
        </a:dk1>
        <a:lt1>
          <a:srgbClr val="FFFFFF"/>
        </a:lt1>
        <a:dk2>
          <a:srgbClr val="002D78"/>
        </a:dk2>
        <a:lt2>
          <a:srgbClr val="FFFFFF"/>
        </a:lt2>
        <a:accent1>
          <a:srgbClr val="FFFFFF"/>
        </a:accent1>
        <a:accent2>
          <a:srgbClr val="333399"/>
        </a:accent2>
        <a:accent3>
          <a:srgbClr val="FFFFFF"/>
        </a:accent3>
        <a:accent4>
          <a:srgbClr val="323232"/>
        </a:accent4>
        <a:accent5>
          <a:srgbClr val="FFFFF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REXEL ppt template 14">
        <a:dk1>
          <a:srgbClr val="3C3C3C"/>
        </a:dk1>
        <a:lt1>
          <a:srgbClr val="FFFFFF"/>
        </a:lt1>
        <a:dk2>
          <a:srgbClr val="002D78"/>
        </a:dk2>
        <a:lt2>
          <a:srgbClr val="FFFFFF"/>
        </a:lt2>
        <a:accent1>
          <a:srgbClr val="FFFFFF"/>
        </a:accent1>
        <a:accent2>
          <a:srgbClr val="58A618"/>
        </a:accent2>
        <a:accent3>
          <a:srgbClr val="FFFFFF"/>
        </a:accent3>
        <a:accent4>
          <a:srgbClr val="323232"/>
        </a:accent4>
        <a:accent5>
          <a:srgbClr val="FFFFFF"/>
        </a:accent5>
        <a:accent6>
          <a:srgbClr val="4F9615"/>
        </a:accent6>
        <a:hlink>
          <a:srgbClr val="00A1DE"/>
        </a:hlink>
        <a:folHlink>
          <a:srgbClr val="E0520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59</TotalTime>
  <Words>5025</Words>
  <Application>Microsoft Office PowerPoint</Application>
  <PresentationFormat>On-screen Show (4:3)</PresentationFormat>
  <Paragraphs>585</Paragraphs>
  <Slides>45</Slides>
  <Notes>40</Notes>
  <HiddenSlides>1</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PAREXEL ppt template</vt:lpstr>
      <vt:lpstr>UNIX Training</vt:lpstr>
      <vt:lpstr>Objectives</vt:lpstr>
      <vt:lpstr>PowerPoint Presentation</vt:lpstr>
      <vt:lpstr>Before we begin: What is UNIX?</vt:lpstr>
      <vt:lpstr>Before we begin: Prerequisites</vt:lpstr>
      <vt:lpstr>Before we begin: Citrix set-up</vt:lpstr>
      <vt:lpstr>Before we begin: Requesting a UNIX account</vt:lpstr>
      <vt:lpstr>Before we begin: WinSCP client set-up</vt:lpstr>
      <vt:lpstr>Before we begin: Logging on via Citrix</vt:lpstr>
      <vt:lpstr>PowerPoint Presentation</vt:lpstr>
      <vt:lpstr>Now you’re logged on: Citrix, Exceed and unix</vt:lpstr>
      <vt:lpstr>Now you’re logged on: Naming conventions</vt:lpstr>
      <vt:lpstr>Now you’re logged on: UNIX manual </vt:lpstr>
      <vt:lpstr>Now you’re logged on: Changing your password</vt:lpstr>
      <vt:lpstr>Now you’re logged on: Password rules</vt:lpstr>
      <vt:lpstr>Now you’re logged on: Listing project access</vt:lpstr>
      <vt:lpstr>Now you’re logged on: The project area</vt:lpstr>
      <vt:lpstr>Now you’re logged on: Navigation</vt:lpstr>
      <vt:lpstr>Now you’re logged on: Navigation</vt:lpstr>
      <vt:lpstr>Now you’re logged on: Navigation in unblinded area</vt:lpstr>
      <vt:lpstr>Now you’re logged on: Listing files</vt:lpstr>
      <vt:lpstr>Now you’re logged on: Listing files</vt:lpstr>
      <vt:lpstr>Now you’re logged on: File permissions 1</vt:lpstr>
      <vt:lpstr>Now you’re logged on: File permissions 2</vt:lpstr>
      <vt:lpstr>Now you’re logged on: File permissions 3</vt:lpstr>
      <vt:lpstr>Now you’re logged on: File permissions 4</vt:lpstr>
      <vt:lpstr>Now you’re logged on: Searching for files</vt:lpstr>
      <vt:lpstr>Now you’re logged on: Copying and moving files</vt:lpstr>
      <vt:lpstr>Now you’re logged on: Removing and creating files </vt:lpstr>
      <vt:lpstr>Now you’re logged on: Searching within files 1</vt:lpstr>
      <vt:lpstr>Now you’re logged on: Searching within files 2</vt:lpstr>
      <vt:lpstr>Now you’re logged on: Using xedit </vt:lpstr>
      <vt:lpstr>Now you’re logged on: SAS in UNIX </vt:lpstr>
      <vt:lpstr>Now you’re logged on: Transferring files 1 </vt:lpstr>
      <vt:lpstr>Now you’re logged on: Transferring files 2 </vt:lpstr>
      <vt:lpstr>Now you’re logged on: Some other commands 1</vt:lpstr>
      <vt:lpstr>Now you’re logged on: Some other commands 2</vt:lpstr>
      <vt:lpstr>PowerPoint Presentation</vt:lpstr>
      <vt:lpstr>Additional Information: Process Control 1</vt:lpstr>
      <vt:lpstr>Additional Information: Process Control 2</vt:lpstr>
      <vt:lpstr>Additional Information: Process Control 3</vt:lpstr>
      <vt:lpstr>Additional Information: Disk usage </vt:lpstr>
      <vt:lpstr>Additional Information: zip / unzip</vt:lpstr>
      <vt:lpstr>Additional Information: Logging off</vt:lpstr>
      <vt:lpstr>PowerPoint Presentation</vt:lpstr>
    </vt:vector>
  </TitlesOfParts>
  <Company>Sametz Blackstone Associates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Sanku, Ushashree</dc:creator>
  <cp:lastModifiedBy>Liu, Chase</cp:lastModifiedBy>
  <cp:revision>99</cp:revision>
  <dcterms:created xsi:type="dcterms:W3CDTF">2010-05-24T16:09:51Z</dcterms:created>
  <dcterms:modified xsi:type="dcterms:W3CDTF">2016-01-11T01:16:57Z</dcterms:modified>
</cp:coreProperties>
</file>