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8"/>
  </p:notesMasterIdLst>
  <p:handoutMasterIdLst>
    <p:handoutMasterId r:id="rId59"/>
  </p:handoutMasterIdLst>
  <p:sldIdLst>
    <p:sldId id="259" r:id="rId6"/>
    <p:sldId id="388" r:id="rId7"/>
    <p:sldId id="256" r:id="rId8"/>
    <p:sldId id="262" r:id="rId9"/>
    <p:sldId id="434" r:id="rId10"/>
    <p:sldId id="535" r:id="rId11"/>
    <p:sldId id="587" r:id="rId12"/>
    <p:sldId id="533" r:id="rId13"/>
    <p:sldId id="540" r:id="rId14"/>
    <p:sldId id="534" r:id="rId15"/>
    <p:sldId id="536" r:id="rId16"/>
    <p:sldId id="537" r:id="rId17"/>
    <p:sldId id="538" r:id="rId18"/>
    <p:sldId id="559" r:id="rId19"/>
    <p:sldId id="539" r:id="rId20"/>
    <p:sldId id="590" r:id="rId21"/>
    <p:sldId id="589" r:id="rId22"/>
    <p:sldId id="541" r:id="rId23"/>
    <p:sldId id="545" r:id="rId24"/>
    <p:sldId id="592" r:id="rId25"/>
    <p:sldId id="542" r:id="rId26"/>
    <p:sldId id="543" r:id="rId27"/>
    <p:sldId id="546" r:id="rId28"/>
    <p:sldId id="547" r:id="rId29"/>
    <p:sldId id="549" r:id="rId30"/>
    <p:sldId id="548" r:id="rId31"/>
    <p:sldId id="570" r:id="rId32"/>
    <p:sldId id="571" r:id="rId33"/>
    <p:sldId id="572" r:id="rId34"/>
    <p:sldId id="573" r:id="rId35"/>
    <p:sldId id="574" r:id="rId36"/>
    <p:sldId id="575" r:id="rId37"/>
    <p:sldId id="552" r:id="rId38"/>
    <p:sldId id="260" r:id="rId39"/>
    <p:sldId id="577" r:id="rId40"/>
    <p:sldId id="578" r:id="rId41"/>
    <p:sldId id="579" r:id="rId42"/>
    <p:sldId id="591" r:id="rId43"/>
    <p:sldId id="580" r:id="rId44"/>
    <p:sldId id="581" r:id="rId45"/>
    <p:sldId id="583" r:id="rId46"/>
    <p:sldId id="584" r:id="rId47"/>
    <p:sldId id="554" r:id="rId48"/>
    <p:sldId id="555" r:id="rId49"/>
    <p:sldId id="556" r:id="rId50"/>
    <p:sldId id="586" r:id="rId51"/>
    <p:sldId id="582" r:id="rId52"/>
    <p:sldId id="558" r:id="rId53"/>
    <p:sldId id="261" r:id="rId54"/>
    <p:sldId id="561" r:id="rId55"/>
    <p:sldId id="585" r:id="rId56"/>
    <p:sldId id="56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2904"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a:srgbClr val="86786F"/>
    <a:srgbClr val="78FC7E"/>
    <a:srgbClr val="22EA48"/>
    <a:srgbClr val="44E038"/>
    <a:srgbClr val="000000"/>
    <a:srgbClr val="00FF00"/>
    <a:srgbClr val="FEE4CA"/>
    <a:srgbClr val="349C83"/>
    <a:srgbClr val="339D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014" autoAdjust="0"/>
    <p:restoredTop sz="86323" autoAdjust="0"/>
  </p:normalViewPr>
  <p:slideViewPr>
    <p:cSldViewPr snapToGrid="0" snapToObjects="1">
      <p:cViewPr>
        <p:scale>
          <a:sx n="80" d="100"/>
          <a:sy n="80" d="100"/>
        </p:scale>
        <p:origin x="-834" y="228"/>
      </p:cViewPr>
      <p:guideLst>
        <p:guide orient="horz" pos="2184"/>
        <p:guide pos="2904"/>
      </p:guideLst>
    </p:cSldViewPr>
  </p:slideViewPr>
  <p:notesTextViewPr>
    <p:cViewPr>
      <p:scale>
        <a:sx n="3" d="2"/>
        <a:sy n="3" d="2"/>
      </p:scale>
      <p:origin x="0" y="0"/>
    </p:cViewPr>
  </p:notesTextViewPr>
  <p:sorterViewPr>
    <p:cViewPr>
      <p:scale>
        <a:sx n="130" d="100"/>
        <a:sy n="130" d="100"/>
      </p:scale>
      <p:origin x="0" y="17766"/>
    </p:cViewPr>
  </p:sorterViewPr>
  <p:notesViewPr>
    <p:cSldViewPr snapToGrid="0" snapToObjects="1">
      <p:cViewPr varScale="1">
        <p:scale>
          <a:sx n="142" d="100"/>
          <a:sy n="142" d="100"/>
        </p:scale>
        <p:origin x="-416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C7982-6FF5-47D0-838A-EC158BF4714A}" type="doc">
      <dgm:prSet loTypeId="urn:microsoft.com/office/officeart/2005/8/layout/vList4" loCatId="list" qsTypeId="urn:microsoft.com/office/officeart/2005/8/quickstyle/simple1" qsCatId="simple" csTypeId="urn:microsoft.com/office/officeart/2005/8/colors/accent2_1" csCatId="accent2" phldr="1"/>
      <dgm:spPr/>
      <dgm:t>
        <a:bodyPr/>
        <a:lstStyle/>
        <a:p>
          <a:endParaRPr lang="en-US"/>
        </a:p>
      </dgm:t>
    </dgm:pt>
    <dgm:pt modelId="{8EDEFADD-A02C-4D30-9F90-D19AA3063231}">
      <dgm:prSet phldrT="[Text]" custT="1"/>
      <dgm:spPr/>
      <dgm:t>
        <a:bodyPr/>
        <a:lstStyle/>
        <a:p>
          <a:r>
            <a:rPr lang="en-US" sz="2400" dirty="0" smtClean="0"/>
            <a:t>Many analyses specified in Statistical Analysis Plan (SAP) require derivation of values and/or observations</a:t>
          </a:r>
          <a:endParaRPr lang="en-US" sz="2400" dirty="0"/>
        </a:p>
      </dgm:t>
    </dgm:pt>
    <dgm:pt modelId="{31FEE086-5015-49A0-B22F-F813E20FFB6C}" type="parTrans" cxnId="{87185022-20AF-46E0-9F8F-47FDFC3FCF1A}">
      <dgm:prSet/>
      <dgm:spPr/>
      <dgm:t>
        <a:bodyPr/>
        <a:lstStyle/>
        <a:p>
          <a:endParaRPr lang="en-US"/>
        </a:p>
      </dgm:t>
    </dgm:pt>
    <dgm:pt modelId="{B59A2C2A-CC10-4293-8971-4F1BC837D755}" type="sibTrans" cxnId="{87185022-20AF-46E0-9F8F-47FDFC3FCF1A}">
      <dgm:prSet/>
      <dgm:spPr/>
      <dgm:t>
        <a:bodyPr/>
        <a:lstStyle/>
        <a:p>
          <a:endParaRPr lang="en-US"/>
        </a:p>
      </dgm:t>
    </dgm:pt>
    <dgm:pt modelId="{2F9766AA-55ED-40D5-8759-3EE1587D51E3}">
      <dgm:prSet phldrT="[Text]" custT="1"/>
      <dgm:spPr/>
      <dgm:t>
        <a:bodyPr/>
        <a:lstStyle/>
        <a:p>
          <a:r>
            <a:rPr lang="en-US" sz="2400" dirty="0" smtClean="0"/>
            <a:t>Results of these analyses are summarized in tables, figures, and listings in the final study report</a:t>
          </a:r>
          <a:endParaRPr lang="en-US" sz="2400" dirty="0"/>
        </a:p>
      </dgm:t>
    </dgm:pt>
    <dgm:pt modelId="{784DFF2A-65B0-4EDD-A681-F10173459392}" type="parTrans" cxnId="{4464B674-1F44-4F1C-AFB3-0111039701F8}">
      <dgm:prSet/>
      <dgm:spPr/>
      <dgm:t>
        <a:bodyPr/>
        <a:lstStyle/>
        <a:p>
          <a:endParaRPr lang="en-US"/>
        </a:p>
      </dgm:t>
    </dgm:pt>
    <dgm:pt modelId="{61F1B59E-22BA-419A-99DC-4B85B9979A74}" type="sibTrans" cxnId="{4464B674-1F44-4F1C-AFB3-0111039701F8}">
      <dgm:prSet/>
      <dgm:spPr/>
      <dgm:t>
        <a:bodyPr/>
        <a:lstStyle/>
        <a:p>
          <a:endParaRPr lang="en-US"/>
        </a:p>
      </dgm:t>
    </dgm:pt>
    <dgm:pt modelId="{0F1B60F1-596F-40CC-90AC-D5CF86B39A5A}">
      <dgm:prSet phldrT="[Text]" custT="1"/>
      <dgm:spPr/>
      <dgm:t>
        <a:bodyPr/>
        <a:lstStyle/>
        <a:p>
          <a:r>
            <a:rPr lang="en-US" sz="2400" dirty="0" smtClean="0"/>
            <a:t>The process of defining the algorithms for the derived data and producing the specified analysis is complex and requires detailed documentation and metadata</a:t>
          </a:r>
          <a:endParaRPr lang="en-US" sz="2400" dirty="0"/>
        </a:p>
      </dgm:t>
    </dgm:pt>
    <dgm:pt modelId="{15BD03D4-2F4F-41BC-8090-5BDD28294CC1}" type="parTrans" cxnId="{80A39141-FE5B-43CE-9B74-11E2EB872217}">
      <dgm:prSet/>
      <dgm:spPr/>
      <dgm:t>
        <a:bodyPr/>
        <a:lstStyle/>
        <a:p>
          <a:endParaRPr lang="en-US"/>
        </a:p>
      </dgm:t>
    </dgm:pt>
    <dgm:pt modelId="{640587E5-862D-4D0F-B65B-67C4228C9D51}" type="sibTrans" cxnId="{80A39141-FE5B-43CE-9B74-11E2EB872217}">
      <dgm:prSet/>
      <dgm:spPr/>
      <dgm:t>
        <a:bodyPr/>
        <a:lstStyle/>
        <a:p>
          <a:endParaRPr lang="en-US"/>
        </a:p>
      </dgm:t>
    </dgm:pt>
    <dgm:pt modelId="{7377310E-0F55-4112-AD9F-D08B28F11C21}">
      <dgm:prSet phldrT="[Text]" custT="1"/>
      <dgm:spPr/>
      <dgm:t>
        <a:bodyPr/>
        <a:lstStyle/>
        <a:p>
          <a:r>
            <a:rPr lang="en-US" sz="2400" dirty="0" smtClean="0"/>
            <a:t>Validation of this process is equally important and often uses the detailed documentation and metadata</a:t>
          </a:r>
          <a:endParaRPr lang="en-US" sz="2400" dirty="0"/>
        </a:p>
      </dgm:t>
    </dgm:pt>
    <dgm:pt modelId="{7E2601C9-5F5C-4209-9B15-E7ED62B3654E}" type="parTrans" cxnId="{AABD137A-12B4-4B74-823E-4403055A2853}">
      <dgm:prSet/>
      <dgm:spPr/>
      <dgm:t>
        <a:bodyPr/>
        <a:lstStyle/>
        <a:p>
          <a:endParaRPr lang="en-US"/>
        </a:p>
      </dgm:t>
    </dgm:pt>
    <dgm:pt modelId="{41F4FD53-795C-4C30-979E-C4F96795C04A}" type="sibTrans" cxnId="{AABD137A-12B4-4B74-823E-4403055A2853}">
      <dgm:prSet/>
      <dgm:spPr/>
      <dgm:t>
        <a:bodyPr/>
        <a:lstStyle/>
        <a:p>
          <a:endParaRPr lang="en-US"/>
        </a:p>
      </dgm:t>
    </dgm:pt>
    <dgm:pt modelId="{4E996609-31CE-4C5D-AE66-3E6C8DD4F48D}" type="pres">
      <dgm:prSet presAssocID="{058C7982-6FF5-47D0-838A-EC158BF4714A}" presName="linear" presStyleCnt="0">
        <dgm:presLayoutVars>
          <dgm:dir/>
          <dgm:resizeHandles val="exact"/>
        </dgm:presLayoutVars>
      </dgm:prSet>
      <dgm:spPr/>
      <dgm:t>
        <a:bodyPr/>
        <a:lstStyle/>
        <a:p>
          <a:endParaRPr lang="en-US"/>
        </a:p>
      </dgm:t>
    </dgm:pt>
    <dgm:pt modelId="{10EE6081-CAC8-435C-9937-6CA1BB46AF2D}" type="pres">
      <dgm:prSet presAssocID="{8EDEFADD-A02C-4D30-9F90-D19AA3063231}" presName="comp" presStyleCnt="0"/>
      <dgm:spPr/>
    </dgm:pt>
    <dgm:pt modelId="{FFACDEAE-1AF3-4B60-AE25-0783C8BC2B6B}" type="pres">
      <dgm:prSet presAssocID="{8EDEFADD-A02C-4D30-9F90-D19AA3063231}" presName="box" presStyleLbl="node1" presStyleIdx="0" presStyleCnt="4"/>
      <dgm:spPr/>
      <dgm:t>
        <a:bodyPr/>
        <a:lstStyle/>
        <a:p>
          <a:endParaRPr lang="en-US"/>
        </a:p>
      </dgm:t>
    </dgm:pt>
    <dgm:pt modelId="{2257EB11-1CE5-4651-858D-5B9B707F2448}" type="pres">
      <dgm:prSet presAssocID="{8EDEFADD-A02C-4D30-9F90-D19AA3063231}"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 modelId="{7BE57BB2-FCDA-4677-818E-AAAB34C9E924}" type="pres">
      <dgm:prSet presAssocID="{8EDEFADD-A02C-4D30-9F90-D19AA3063231}" presName="text" presStyleLbl="node1" presStyleIdx="0" presStyleCnt="4">
        <dgm:presLayoutVars>
          <dgm:bulletEnabled val="1"/>
        </dgm:presLayoutVars>
      </dgm:prSet>
      <dgm:spPr/>
      <dgm:t>
        <a:bodyPr/>
        <a:lstStyle/>
        <a:p>
          <a:endParaRPr lang="en-US"/>
        </a:p>
      </dgm:t>
    </dgm:pt>
    <dgm:pt modelId="{550D59A8-DC22-4F2B-B4E8-028EE468827D}" type="pres">
      <dgm:prSet presAssocID="{B59A2C2A-CC10-4293-8971-4F1BC837D755}" presName="spacer" presStyleCnt="0"/>
      <dgm:spPr/>
    </dgm:pt>
    <dgm:pt modelId="{CA1AABFE-CA7A-418C-B86A-C9884F1823B3}" type="pres">
      <dgm:prSet presAssocID="{2F9766AA-55ED-40D5-8759-3EE1587D51E3}" presName="comp" presStyleCnt="0"/>
      <dgm:spPr/>
    </dgm:pt>
    <dgm:pt modelId="{A943269F-9320-4E41-A928-63E417CBE46C}" type="pres">
      <dgm:prSet presAssocID="{2F9766AA-55ED-40D5-8759-3EE1587D51E3}" presName="box" presStyleLbl="node1" presStyleIdx="1" presStyleCnt="4"/>
      <dgm:spPr/>
      <dgm:t>
        <a:bodyPr/>
        <a:lstStyle/>
        <a:p>
          <a:endParaRPr lang="en-US"/>
        </a:p>
      </dgm:t>
    </dgm:pt>
    <dgm:pt modelId="{C7801B3C-BB86-4718-9FB3-77433E357EDD}" type="pres">
      <dgm:prSet presAssocID="{2F9766AA-55ED-40D5-8759-3EE1587D51E3}" presName="img" presStyleLbl="fgImgPlace1" presStyleIdx="1" presStyleCnt="4" custLinFactNeighborX="1027" custLinFactNeighborY="-2154"/>
      <dgm:spPr>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dgm:spPr>
    </dgm:pt>
    <dgm:pt modelId="{7877640A-4028-472E-ABB2-025EBAC5FC47}" type="pres">
      <dgm:prSet presAssocID="{2F9766AA-55ED-40D5-8759-3EE1587D51E3}" presName="text" presStyleLbl="node1" presStyleIdx="1" presStyleCnt="4">
        <dgm:presLayoutVars>
          <dgm:bulletEnabled val="1"/>
        </dgm:presLayoutVars>
      </dgm:prSet>
      <dgm:spPr/>
      <dgm:t>
        <a:bodyPr/>
        <a:lstStyle/>
        <a:p>
          <a:endParaRPr lang="en-US"/>
        </a:p>
      </dgm:t>
    </dgm:pt>
    <dgm:pt modelId="{403C43F4-12F6-4C98-8E10-E1B79C704FDE}" type="pres">
      <dgm:prSet presAssocID="{61F1B59E-22BA-419A-99DC-4B85B9979A74}" presName="spacer" presStyleCnt="0"/>
      <dgm:spPr/>
    </dgm:pt>
    <dgm:pt modelId="{C2BABB84-A51D-4A3A-90AB-129E1A5B77D3}" type="pres">
      <dgm:prSet presAssocID="{0F1B60F1-596F-40CC-90AC-D5CF86B39A5A}" presName="comp" presStyleCnt="0"/>
      <dgm:spPr/>
    </dgm:pt>
    <dgm:pt modelId="{C0576443-8EC3-45FC-AC2F-09897C8F8181}" type="pres">
      <dgm:prSet presAssocID="{0F1B60F1-596F-40CC-90AC-D5CF86B39A5A}" presName="box" presStyleLbl="node1" presStyleIdx="2" presStyleCnt="4" custScaleY="101014"/>
      <dgm:spPr/>
      <dgm:t>
        <a:bodyPr/>
        <a:lstStyle/>
        <a:p>
          <a:endParaRPr lang="en-US"/>
        </a:p>
      </dgm:t>
    </dgm:pt>
    <dgm:pt modelId="{7D3CE0D8-C8DD-4D5B-A019-6229C560CE48}" type="pres">
      <dgm:prSet presAssocID="{0F1B60F1-596F-40CC-90AC-D5CF86B39A5A}"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dgm:spPr>
    </dgm:pt>
    <dgm:pt modelId="{194A2FCF-B407-4F0B-9802-5468CEB6258B}" type="pres">
      <dgm:prSet presAssocID="{0F1B60F1-596F-40CC-90AC-D5CF86B39A5A}" presName="text" presStyleLbl="node1" presStyleIdx="2" presStyleCnt="4">
        <dgm:presLayoutVars>
          <dgm:bulletEnabled val="1"/>
        </dgm:presLayoutVars>
      </dgm:prSet>
      <dgm:spPr/>
      <dgm:t>
        <a:bodyPr/>
        <a:lstStyle/>
        <a:p>
          <a:endParaRPr lang="en-US"/>
        </a:p>
      </dgm:t>
    </dgm:pt>
    <dgm:pt modelId="{DD23548E-94A4-4D3B-BFCA-02009DE38F59}" type="pres">
      <dgm:prSet presAssocID="{640587E5-862D-4D0F-B65B-67C4228C9D51}" presName="spacer" presStyleCnt="0"/>
      <dgm:spPr/>
    </dgm:pt>
    <dgm:pt modelId="{ECA9A2FD-2825-487F-B9DD-E26300519518}" type="pres">
      <dgm:prSet presAssocID="{7377310E-0F55-4112-AD9F-D08B28F11C21}" presName="comp" presStyleCnt="0"/>
      <dgm:spPr/>
    </dgm:pt>
    <dgm:pt modelId="{ACEF4D09-FF68-42F1-910A-968B3AEAF02E}" type="pres">
      <dgm:prSet presAssocID="{7377310E-0F55-4112-AD9F-D08B28F11C21}" presName="box" presStyleLbl="node1" presStyleIdx="3" presStyleCnt="4"/>
      <dgm:spPr/>
      <dgm:t>
        <a:bodyPr/>
        <a:lstStyle/>
        <a:p>
          <a:endParaRPr lang="en-US"/>
        </a:p>
      </dgm:t>
    </dgm:pt>
    <dgm:pt modelId="{DD5CBAFF-A66D-422F-85E4-8AC52BF0E563}" type="pres">
      <dgm:prSet presAssocID="{7377310E-0F55-4112-AD9F-D08B28F11C21}"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pt>
    <dgm:pt modelId="{8279EA4C-8FC1-4DEF-A0A7-6FC4B1C96686}" type="pres">
      <dgm:prSet presAssocID="{7377310E-0F55-4112-AD9F-D08B28F11C21}" presName="text" presStyleLbl="node1" presStyleIdx="3" presStyleCnt="4">
        <dgm:presLayoutVars>
          <dgm:bulletEnabled val="1"/>
        </dgm:presLayoutVars>
      </dgm:prSet>
      <dgm:spPr/>
      <dgm:t>
        <a:bodyPr/>
        <a:lstStyle/>
        <a:p>
          <a:endParaRPr lang="en-US"/>
        </a:p>
      </dgm:t>
    </dgm:pt>
  </dgm:ptLst>
  <dgm:cxnLst>
    <dgm:cxn modelId="{A5B60888-1426-4470-8575-9BEAB38AA59E}" type="presOf" srcId="{7377310E-0F55-4112-AD9F-D08B28F11C21}" destId="{8279EA4C-8FC1-4DEF-A0A7-6FC4B1C96686}" srcOrd="1" destOrd="0" presId="urn:microsoft.com/office/officeart/2005/8/layout/vList4"/>
    <dgm:cxn modelId="{80A39141-FE5B-43CE-9B74-11E2EB872217}" srcId="{058C7982-6FF5-47D0-838A-EC158BF4714A}" destId="{0F1B60F1-596F-40CC-90AC-D5CF86B39A5A}" srcOrd="2" destOrd="0" parTransId="{15BD03D4-2F4F-41BC-8090-5BDD28294CC1}" sibTransId="{640587E5-862D-4D0F-B65B-67C4228C9D51}"/>
    <dgm:cxn modelId="{87185022-20AF-46E0-9F8F-47FDFC3FCF1A}" srcId="{058C7982-6FF5-47D0-838A-EC158BF4714A}" destId="{8EDEFADD-A02C-4D30-9F90-D19AA3063231}" srcOrd="0" destOrd="0" parTransId="{31FEE086-5015-49A0-B22F-F813E20FFB6C}" sibTransId="{B59A2C2A-CC10-4293-8971-4F1BC837D755}"/>
    <dgm:cxn modelId="{F63413AE-29E4-48B9-9D5B-CF08A7FB35DA}" type="presOf" srcId="{2F9766AA-55ED-40D5-8759-3EE1587D51E3}" destId="{7877640A-4028-472E-ABB2-025EBAC5FC47}" srcOrd="1" destOrd="0" presId="urn:microsoft.com/office/officeart/2005/8/layout/vList4"/>
    <dgm:cxn modelId="{36579709-E2EF-4C46-B168-77E66D729DF0}" type="presOf" srcId="{058C7982-6FF5-47D0-838A-EC158BF4714A}" destId="{4E996609-31CE-4C5D-AE66-3E6C8DD4F48D}" srcOrd="0" destOrd="0" presId="urn:microsoft.com/office/officeart/2005/8/layout/vList4"/>
    <dgm:cxn modelId="{CE0EEDE4-D6AD-4209-BABA-9C6FA72CFE87}" type="presOf" srcId="{8EDEFADD-A02C-4D30-9F90-D19AA3063231}" destId="{7BE57BB2-FCDA-4677-818E-AAAB34C9E924}" srcOrd="1" destOrd="0" presId="urn:microsoft.com/office/officeart/2005/8/layout/vList4"/>
    <dgm:cxn modelId="{682DDC76-4703-437F-B8E9-DEA8164580F5}" type="presOf" srcId="{8EDEFADD-A02C-4D30-9F90-D19AA3063231}" destId="{FFACDEAE-1AF3-4B60-AE25-0783C8BC2B6B}" srcOrd="0" destOrd="0" presId="urn:microsoft.com/office/officeart/2005/8/layout/vList4"/>
    <dgm:cxn modelId="{3B24914B-A026-4DD1-ADC7-81EC8109CE65}" type="presOf" srcId="{0F1B60F1-596F-40CC-90AC-D5CF86B39A5A}" destId="{194A2FCF-B407-4F0B-9802-5468CEB6258B}" srcOrd="1" destOrd="0" presId="urn:microsoft.com/office/officeart/2005/8/layout/vList4"/>
    <dgm:cxn modelId="{9E9CBE0B-8FF8-45E8-A92E-D567BE9FBEEF}" type="presOf" srcId="{7377310E-0F55-4112-AD9F-D08B28F11C21}" destId="{ACEF4D09-FF68-42F1-910A-968B3AEAF02E}" srcOrd="0" destOrd="0" presId="urn:microsoft.com/office/officeart/2005/8/layout/vList4"/>
    <dgm:cxn modelId="{BAAE4307-50D9-4526-8CDB-5B06B3099467}" type="presOf" srcId="{2F9766AA-55ED-40D5-8759-3EE1587D51E3}" destId="{A943269F-9320-4E41-A928-63E417CBE46C}" srcOrd="0" destOrd="0" presId="urn:microsoft.com/office/officeart/2005/8/layout/vList4"/>
    <dgm:cxn modelId="{ED2A24C9-2A00-4BCC-9C54-D9D1F11E012B}" type="presOf" srcId="{0F1B60F1-596F-40CC-90AC-D5CF86B39A5A}" destId="{C0576443-8EC3-45FC-AC2F-09897C8F8181}" srcOrd="0" destOrd="0" presId="urn:microsoft.com/office/officeart/2005/8/layout/vList4"/>
    <dgm:cxn modelId="{4464B674-1F44-4F1C-AFB3-0111039701F8}" srcId="{058C7982-6FF5-47D0-838A-EC158BF4714A}" destId="{2F9766AA-55ED-40D5-8759-3EE1587D51E3}" srcOrd="1" destOrd="0" parTransId="{784DFF2A-65B0-4EDD-A681-F10173459392}" sibTransId="{61F1B59E-22BA-419A-99DC-4B85B9979A74}"/>
    <dgm:cxn modelId="{AABD137A-12B4-4B74-823E-4403055A2853}" srcId="{058C7982-6FF5-47D0-838A-EC158BF4714A}" destId="{7377310E-0F55-4112-AD9F-D08B28F11C21}" srcOrd="3" destOrd="0" parTransId="{7E2601C9-5F5C-4209-9B15-E7ED62B3654E}" sibTransId="{41F4FD53-795C-4C30-979E-C4F96795C04A}"/>
    <dgm:cxn modelId="{F70986E6-517F-4E6E-929D-392AE611F292}" type="presParOf" srcId="{4E996609-31CE-4C5D-AE66-3E6C8DD4F48D}" destId="{10EE6081-CAC8-435C-9937-6CA1BB46AF2D}" srcOrd="0" destOrd="0" presId="urn:microsoft.com/office/officeart/2005/8/layout/vList4"/>
    <dgm:cxn modelId="{2D34AFBE-024F-4362-94C5-DA529015DD17}" type="presParOf" srcId="{10EE6081-CAC8-435C-9937-6CA1BB46AF2D}" destId="{FFACDEAE-1AF3-4B60-AE25-0783C8BC2B6B}" srcOrd="0" destOrd="0" presId="urn:microsoft.com/office/officeart/2005/8/layout/vList4"/>
    <dgm:cxn modelId="{D6F94B6D-DE8F-4954-972D-9788C698C8F7}" type="presParOf" srcId="{10EE6081-CAC8-435C-9937-6CA1BB46AF2D}" destId="{2257EB11-1CE5-4651-858D-5B9B707F2448}" srcOrd="1" destOrd="0" presId="urn:microsoft.com/office/officeart/2005/8/layout/vList4"/>
    <dgm:cxn modelId="{F1C2FDBA-BA85-4A54-B111-F19B2B55F947}" type="presParOf" srcId="{10EE6081-CAC8-435C-9937-6CA1BB46AF2D}" destId="{7BE57BB2-FCDA-4677-818E-AAAB34C9E924}" srcOrd="2" destOrd="0" presId="urn:microsoft.com/office/officeart/2005/8/layout/vList4"/>
    <dgm:cxn modelId="{481F1CBB-1B66-46E8-BEDD-F40CB5324B18}" type="presParOf" srcId="{4E996609-31CE-4C5D-AE66-3E6C8DD4F48D}" destId="{550D59A8-DC22-4F2B-B4E8-028EE468827D}" srcOrd="1" destOrd="0" presId="urn:microsoft.com/office/officeart/2005/8/layout/vList4"/>
    <dgm:cxn modelId="{436C7827-A087-4394-B2B0-8B72AEF2D29C}" type="presParOf" srcId="{4E996609-31CE-4C5D-AE66-3E6C8DD4F48D}" destId="{CA1AABFE-CA7A-418C-B86A-C9884F1823B3}" srcOrd="2" destOrd="0" presId="urn:microsoft.com/office/officeart/2005/8/layout/vList4"/>
    <dgm:cxn modelId="{834076C0-63A6-4633-AC5F-B160A9F41461}" type="presParOf" srcId="{CA1AABFE-CA7A-418C-B86A-C9884F1823B3}" destId="{A943269F-9320-4E41-A928-63E417CBE46C}" srcOrd="0" destOrd="0" presId="urn:microsoft.com/office/officeart/2005/8/layout/vList4"/>
    <dgm:cxn modelId="{A0600D05-5148-4431-8EBA-E5BAA9A5893C}" type="presParOf" srcId="{CA1AABFE-CA7A-418C-B86A-C9884F1823B3}" destId="{C7801B3C-BB86-4718-9FB3-77433E357EDD}" srcOrd="1" destOrd="0" presId="urn:microsoft.com/office/officeart/2005/8/layout/vList4"/>
    <dgm:cxn modelId="{0B45758E-418C-46F5-A7D0-7FD15D987A42}" type="presParOf" srcId="{CA1AABFE-CA7A-418C-B86A-C9884F1823B3}" destId="{7877640A-4028-472E-ABB2-025EBAC5FC47}" srcOrd="2" destOrd="0" presId="urn:microsoft.com/office/officeart/2005/8/layout/vList4"/>
    <dgm:cxn modelId="{48180EF8-DC38-4BBE-830A-2B6D7190CEBD}" type="presParOf" srcId="{4E996609-31CE-4C5D-AE66-3E6C8DD4F48D}" destId="{403C43F4-12F6-4C98-8E10-E1B79C704FDE}" srcOrd="3" destOrd="0" presId="urn:microsoft.com/office/officeart/2005/8/layout/vList4"/>
    <dgm:cxn modelId="{6A6B8C05-FACD-44FA-A1CD-DC2592929A77}" type="presParOf" srcId="{4E996609-31CE-4C5D-AE66-3E6C8DD4F48D}" destId="{C2BABB84-A51D-4A3A-90AB-129E1A5B77D3}" srcOrd="4" destOrd="0" presId="urn:microsoft.com/office/officeart/2005/8/layout/vList4"/>
    <dgm:cxn modelId="{709B7B33-A9AA-4CF3-B8B5-BFEE9EED02E1}" type="presParOf" srcId="{C2BABB84-A51D-4A3A-90AB-129E1A5B77D3}" destId="{C0576443-8EC3-45FC-AC2F-09897C8F8181}" srcOrd="0" destOrd="0" presId="urn:microsoft.com/office/officeart/2005/8/layout/vList4"/>
    <dgm:cxn modelId="{9D05CB6A-D375-4A5F-884E-D35AD10A8A9E}" type="presParOf" srcId="{C2BABB84-A51D-4A3A-90AB-129E1A5B77D3}" destId="{7D3CE0D8-C8DD-4D5B-A019-6229C560CE48}" srcOrd="1" destOrd="0" presId="urn:microsoft.com/office/officeart/2005/8/layout/vList4"/>
    <dgm:cxn modelId="{8D53EA5D-52D1-4948-BAC4-7E9E20B7D9F8}" type="presParOf" srcId="{C2BABB84-A51D-4A3A-90AB-129E1A5B77D3}" destId="{194A2FCF-B407-4F0B-9802-5468CEB6258B}" srcOrd="2" destOrd="0" presId="urn:microsoft.com/office/officeart/2005/8/layout/vList4"/>
    <dgm:cxn modelId="{C502315F-92B8-40D7-9144-979AE2E00BD0}" type="presParOf" srcId="{4E996609-31CE-4C5D-AE66-3E6C8DD4F48D}" destId="{DD23548E-94A4-4D3B-BFCA-02009DE38F59}" srcOrd="5" destOrd="0" presId="urn:microsoft.com/office/officeart/2005/8/layout/vList4"/>
    <dgm:cxn modelId="{33554C77-BDDD-41C3-AA8E-724B400F4EE4}" type="presParOf" srcId="{4E996609-31CE-4C5D-AE66-3E6C8DD4F48D}" destId="{ECA9A2FD-2825-487F-B9DD-E26300519518}" srcOrd="6" destOrd="0" presId="urn:microsoft.com/office/officeart/2005/8/layout/vList4"/>
    <dgm:cxn modelId="{D48BD91A-4CF3-44D3-9BD4-DA2F1CC98B65}" type="presParOf" srcId="{ECA9A2FD-2825-487F-B9DD-E26300519518}" destId="{ACEF4D09-FF68-42F1-910A-968B3AEAF02E}" srcOrd="0" destOrd="0" presId="urn:microsoft.com/office/officeart/2005/8/layout/vList4"/>
    <dgm:cxn modelId="{B9BAC437-3476-449F-8FFB-3170FBB756B1}" type="presParOf" srcId="{ECA9A2FD-2825-487F-B9DD-E26300519518}" destId="{DD5CBAFF-A66D-422F-85E4-8AC52BF0E563}" srcOrd="1" destOrd="0" presId="urn:microsoft.com/office/officeart/2005/8/layout/vList4"/>
    <dgm:cxn modelId="{829B395C-B5FD-4A37-B165-505D2F5ACE2C}" type="presParOf" srcId="{ECA9A2FD-2825-487F-B9DD-E26300519518}" destId="{8279EA4C-8FC1-4DEF-A0A7-6FC4B1C9668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EA7CD-AE69-411E-99A0-F34C0C36B9FB}" type="doc">
      <dgm:prSet loTypeId="urn:microsoft.com/office/officeart/2005/8/layout/chevronAccent+Icon" loCatId="process" qsTypeId="urn:microsoft.com/office/officeart/2005/8/quickstyle/simple1" qsCatId="simple" csTypeId="urn:microsoft.com/office/officeart/2005/8/colors/accent1_1" csCatId="accent1" phldr="1"/>
      <dgm:spPr/>
    </dgm:pt>
    <dgm:pt modelId="{DBF60CA8-CAF5-4FC0-B5B7-A1091DB05D62}">
      <dgm:prSet phldrT="[Text]"/>
      <dgm:spPr/>
      <dgm:t>
        <a:bodyPr/>
        <a:lstStyle/>
        <a:p>
          <a:r>
            <a:rPr lang="en-US" dirty="0" smtClean="0"/>
            <a:t>CRF</a:t>
          </a:r>
          <a:endParaRPr lang="en-US" dirty="0"/>
        </a:p>
      </dgm:t>
    </dgm:pt>
    <dgm:pt modelId="{5D40C0D9-350E-46E2-B960-00EC9447797B}" type="parTrans" cxnId="{0D0839A3-71F4-445B-B785-F32D01ED6ADC}">
      <dgm:prSet/>
      <dgm:spPr/>
      <dgm:t>
        <a:bodyPr/>
        <a:lstStyle/>
        <a:p>
          <a:endParaRPr lang="en-US"/>
        </a:p>
      </dgm:t>
    </dgm:pt>
    <dgm:pt modelId="{BBD68454-84DE-41E1-882C-1C56EAE42E36}" type="sibTrans" cxnId="{0D0839A3-71F4-445B-B785-F32D01ED6ADC}">
      <dgm:prSet/>
      <dgm:spPr/>
      <dgm:t>
        <a:bodyPr/>
        <a:lstStyle/>
        <a:p>
          <a:endParaRPr lang="en-US"/>
        </a:p>
      </dgm:t>
    </dgm:pt>
    <dgm:pt modelId="{31A4BF4B-A49A-4ADE-BA31-F1463E089E24}">
      <dgm:prSet phldrT="[Text]"/>
      <dgm:spPr/>
      <dgm:t>
        <a:bodyPr/>
        <a:lstStyle/>
        <a:p>
          <a:r>
            <a:rPr lang="en-US" dirty="0" smtClean="0"/>
            <a:t>SDTM </a:t>
          </a:r>
          <a:endParaRPr lang="en-US" dirty="0"/>
        </a:p>
      </dgm:t>
    </dgm:pt>
    <dgm:pt modelId="{4367FC19-4427-4E45-9485-27DE4DBB0004}" type="parTrans" cxnId="{A7990F0E-EB9A-4499-8259-22D30AE3DE73}">
      <dgm:prSet/>
      <dgm:spPr/>
      <dgm:t>
        <a:bodyPr/>
        <a:lstStyle/>
        <a:p>
          <a:endParaRPr lang="en-US"/>
        </a:p>
      </dgm:t>
    </dgm:pt>
    <dgm:pt modelId="{CECEB267-7C2B-4CEE-A26A-5EB66A2029CE}" type="sibTrans" cxnId="{A7990F0E-EB9A-4499-8259-22D30AE3DE73}">
      <dgm:prSet/>
      <dgm:spPr/>
      <dgm:t>
        <a:bodyPr/>
        <a:lstStyle/>
        <a:p>
          <a:endParaRPr lang="en-US"/>
        </a:p>
      </dgm:t>
    </dgm:pt>
    <dgm:pt modelId="{1A6701DF-0024-4C8F-9561-D033D8D34D08}">
      <dgm:prSet phldrT="[Text]"/>
      <dgm:spPr/>
      <dgm:t>
        <a:bodyPr/>
        <a:lstStyle/>
        <a:p>
          <a:r>
            <a:rPr lang="en-US" dirty="0" smtClean="0"/>
            <a:t>ADaM</a:t>
          </a:r>
          <a:endParaRPr lang="en-US" dirty="0"/>
        </a:p>
      </dgm:t>
    </dgm:pt>
    <dgm:pt modelId="{A6649EF0-3771-4D6F-8CFE-606BB321A039}" type="parTrans" cxnId="{ED4B6F0C-549E-4B21-A421-C324D42786EF}">
      <dgm:prSet/>
      <dgm:spPr/>
      <dgm:t>
        <a:bodyPr/>
        <a:lstStyle/>
        <a:p>
          <a:endParaRPr lang="en-US"/>
        </a:p>
      </dgm:t>
    </dgm:pt>
    <dgm:pt modelId="{C7830439-891F-48E0-BE72-C364DCAC03EF}" type="sibTrans" cxnId="{ED4B6F0C-549E-4B21-A421-C324D42786EF}">
      <dgm:prSet/>
      <dgm:spPr/>
      <dgm:t>
        <a:bodyPr/>
        <a:lstStyle/>
        <a:p>
          <a:endParaRPr lang="en-US"/>
        </a:p>
      </dgm:t>
    </dgm:pt>
    <dgm:pt modelId="{3C2E10E7-DCDF-4E9F-848F-0FFB72B71339}" type="pres">
      <dgm:prSet presAssocID="{2E4EA7CD-AE69-411E-99A0-F34C0C36B9FB}" presName="Name0" presStyleCnt="0">
        <dgm:presLayoutVars>
          <dgm:dir/>
          <dgm:resizeHandles val="exact"/>
        </dgm:presLayoutVars>
      </dgm:prSet>
      <dgm:spPr/>
    </dgm:pt>
    <dgm:pt modelId="{9DD1FAB8-834B-4799-BAB9-78E0BA62733D}" type="pres">
      <dgm:prSet presAssocID="{DBF60CA8-CAF5-4FC0-B5B7-A1091DB05D62}" presName="composite" presStyleCnt="0"/>
      <dgm:spPr/>
    </dgm:pt>
    <dgm:pt modelId="{5594B41E-E73A-4F9C-9468-27EA849610BE}" type="pres">
      <dgm:prSet presAssocID="{DBF60CA8-CAF5-4FC0-B5B7-A1091DB05D62}" presName="bgChev" presStyleLbl="node1" presStyleIdx="0" presStyleCnt="3"/>
      <dgm:spPr/>
    </dgm:pt>
    <dgm:pt modelId="{B495044D-79C0-4448-92D1-24AA42CC99E0}" type="pres">
      <dgm:prSet presAssocID="{DBF60CA8-CAF5-4FC0-B5B7-A1091DB05D62}" presName="txNode" presStyleLbl="fgAcc1" presStyleIdx="0" presStyleCnt="3">
        <dgm:presLayoutVars>
          <dgm:bulletEnabled val="1"/>
        </dgm:presLayoutVars>
      </dgm:prSet>
      <dgm:spPr/>
      <dgm:t>
        <a:bodyPr/>
        <a:lstStyle/>
        <a:p>
          <a:endParaRPr lang="en-US"/>
        </a:p>
      </dgm:t>
    </dgm:pt>
    <dgm:pt modelId="{FCBAD89E-8F47-454B-86AE-A976B9C6244C}" type="pres">
      <dgm:prSet presAssocID="{BBD68454-84DE-41E1-882C-1C56EAE42E36}" presName="compositeSpace" presStyleCnt="0"/>
      <dgm:spPr/>
    </dgm:pt>
    <dgm:pt modelId="{F1C55E40-F1F4-484C-ACB1-476EAE37B6E2}" type="pres">
      <dgm:prSet presAssocID="{31A4BF4B-A49A-4ADE-BA31-F1463E089E24}" presName="composite" presStyleCnt="0"/>
      <dgm:spPr/>
    </dgm:pt>
    <dgm:pt modelId="{E0170599-BB67-4C7A-9EFF-0C75B3DF93B0}" type="pres">
      <dgm:prSet presAssocID="{31A4BF4B-A49A-4ADE-BA31-F1463E089E24}" presName="bgChev" presStyleLbl="node1" presStyleIdx="1" presStyleCnt="3"/>
      <dgm:spPr/>
    </dgm:pt>
    <dgm:pt modelId="{8A3782EC-3FAB-4227-A5EF-F7F18244F675}" type="pres">
      <dgm:prSet presAssocID="{31A4BF4B-A49A-4ADE-BA31-F1463E089E24}" presName="txNode" presStyleLbl="fgAcc1" presStyleIdx="1" presStyleCnt="3">
        <dgm:presLayoutVars>
          <dgm:bulletEnabled val="1"/>
        </dgm:presLayoutVars>
      </dgm:prSet>
      <dgm:spPr/>
      <dgm:t>
        <a:bodyPr/>
        <a:lstStyle/>
        <a:p>
          <a:endParaRPr lang="en-US"/>
        </a:p>
      </dgm:t>
    </dgm:pt>
    <dgm:pt modelId="{A645BE0B-91E8-4B07-BD86-4F7DAE0C8977}" type="pres">
      <dgm:prSet presAssocID="{CECEB267-7C2B-4CEE-A26A-5EB66A2029CE}" presName="compositeSpace" presStyleCnt="0"/>
      <dgm:spPr/>
    </dgm:pt>
    <dgm:pt modelId="{0F8CA1DA-4DBB-4305-A053-7C0A8DA39BB4}" type="pres">
      <dgm:prSet presAssocID="{1A6701DF-0024-4C8F-9561-D033D8D34D08}" presName="composite" presStyleCnt="0"/>
      <dgm:spPr/>
    </dgm:pt>
    <dgm:pt modelId="{4F2DF61E-C7A8-4947-8D07-21CDF5857204}" type="pres">
      <dgm:prSet presAssocID="{1A6701DF-0024-4C8F-9561-D033D8D34D08}" presName="bgChev" presStyleLbl="node1" presStyleIdx="2" presStyleCnt="3"/>
      <dgm:spPr/>
    </dgm:pt>
    <dgm:pt modelId="{DB9269CC-23A5-4A9E-B1AC-0CC1FB392DA0}" type="pres">
      <dgm:prSet presAssocID="{1A6701DF-0024-4C8F-9561-D033D8D34D08}" presName="txNode" presStyleLbl="fgAcc1" presStyleIdx="2" presStyleCnt="3">
        <dgm:presLayoutVars>
          <dgm:bulletEnabled val="1"/>
        </dgm:presLayoutVars>
      </dgm:prSet>
      <dgm:spPr/>
      <dgm:t>
        <a:bodyPr/>
        <a:lstStyle/>
        <a:p>
          <a:endParaRPr lang="en-US"/>
        </a:p>
      </dgm:t>
    </dgm:pt>
  </dgm:ptLst>
  <dgm:cxnLst>
    <dgm:cxn modelId="{676F2AC8-EAAE-45BA-8FFD-34BF96B0DBEF}" type="presOf" srcId="{1A6701DF-0024-4C8F-9561-D033D8D34D08}" destId="{DB9269CC-23A5-4A9E-B1AC-0CC1FB392DA0}" srcOrd="0" destOrd="0" presId="urn:microsoft.com/office/officeart/2005/8/layout/chevronAccent+Icon"/>
    <dgm:cxn modelId="{ED4B6F0C-549E-4B21-A421-C324D42786EF}" srcId="{2E4EA7CD-AE69-411E-99A0-F34C0C36B9FB}" destId="{1A6701DF-0024-4C8F-9561-D033D8D34D08}" srcOrd="2" destOrd="0" parTransId="{A6649EF0-3771-4D6F-8CFE-606BB321A039}" sibTransId="{C7830439-891F-48E0-BE72-C364DCAC03EF}"/>
    <dgm:cxn modelId="{0D0839A3-71F4-445B-B785-F32D01ED6ADC}" srcId="{2E4EA7CD-AE69-411E-99A0-F34C0C36B9FB}" destId="{DBF60CA8-CAF5-4FC0-B5B7-A1091DB05D62}" srcOrd="0" destOrd="0" parTransId="{5D40C0D9-350E-46E2-B960-00EC9447797B}" sibTransId="{BBD68454-84DE-41E1-882C-1C56EAE42E36}"/>
    <dgm:cxn modelId="{45E108DD-AF19-4116-8095-CE63E17345DA}" type="presOf" srcId="{2E4EA7CD-AE69-411E-99A0-F34C0C36B9FB}" destId="{3C2E10E7-DCDF-4E9F-848F-0FFB72B71339}" srcOrd="0" destOrd="0" presId="urn:microsoft.com/office/officeart/2005/8/layout/chevronAccent+Icon"/>
    <dgm:cxn modelId="{2B22A390-10FC-4288-8020-D10CF7808B1B}" type="presOf" srcId="{31A4BF4B-A49A-4ADE-BA31-F1463E089E24}" destId="{8A3782EC-3FAB-4227-A5EF-F7F18244F675}" srcOrd="0" destOrd="0" presId="urn:microsoft.com/office/officeart/2005/8/layout/chevronAccent+Icon"/>
    <dgm:cxn modelId="{95D64D54-D805-413A-947C-CDD55F2A3C80}" type="presOf" srcId="{DBF60CA8-CAF5-4FC0-B5B7-A1091DB05D62}" destId="{B495044D-79C0-4448-92D1-24AA42CC99E0}" srcOrd="0" destOrd="0" presId="urn:microsoft.com/office/officeart/2005/8/layout/chevronAccent+Icon"/>
    <dgm:cxn modelId="{A7990F0E-EB9A-4499-8259-22D30AE3DE73}" srcId="{2E4EA7CD-AE69-411E-99A0-F34C0C36B9FB}" destId="{31A4BF4B-A49A-4ADE-BA31-F1463E089E24}" srcOrd="1" destOrd="0" parTransId="{4367FC19-4427-4E45-9485-27DE4DBB0004}" sibTransId="{CECEB267-7C2B-4CEE-A26A-5EB66A2029CE}"/>
    <dgm:cxn modelId="{3C5558F6-9EC9-4A7B-8F0F-59C6D57BEBB7}" type="presParOf" srcId="{3C2E10E7-DCDF-4E9F-848F-0FFB72B71339}" destId="{9DD1FAB8-834B-4799-BAB9-78E0BA62733D}" srcOrd="0" destOrd="0" presId="urn:microsoft.com/office/officeart/2005/8/layout/chevronAccent+Icon"/>
    <dgm:cxn modelId="{154290AA-4C4C-4519-A694-7C52241958D2}" type="presParOf" srcId="{9DD1FAB8-834B-4799-BAB9-78E0BA62733D}" destId="{5594B41E-E73A-4F9C-9468-27EA849610BE}" srcOrd="0" destOrd="0" presId="urn:microsoft.com/office/officeart/2005/8/layout/chevronAccent+Icon"/>
    <dgm:cxn modelId="{8911436F-6D1D-48A1-A6B4-0ECECB712F21}" type="presParOf" srcId="{9DD1FAB8-834B-4799-BAB9-78E0BA62733D}" destId="{B495044D-79C0-4448-92D1-24AA42CC99E0}" srcOrd="1" destOrd="0" presId="urn:microsoft.com/office/officeart/2005/8/layout/chevronAccent+Icon"/>
    <dgm:cxn modelId="{F46C3A97-1587-44FA-A8AB-A7189E6CBF07}" type="presParOf" srcId="{3C2E10E7-DCDF-4E9F-848F-0FFB72B71339}" destId="{FCBAD89E-8F47-454B-86AE-A976B9C6244C}" srcOrd="1" destOrd="0" presId="urn:microsoft.com/office/officeart/2005/8/layout/chevronAccent+Icon"/>
    <dgm:cxn modelId="{61B3A773-FEFE-4150-8336-F84A5061D077}" type="presParOf" srcId="{3C2E10E7-DCDF-4E9F-848F-0FFB72B71339}" destId="{F1C55E40-F1F4-484C-ACB1-476EAE37B6E2}" srcOrd="2" destOrd="0" presId="urn:microsoft.com/office/officeart/2005/8/layout/chevronAccent+Icon"/>
    <dgm:cxn modelId="{17AC58B9-9275-484C-8DAE-441B547CA48F}" type="presParOf" srcId="{F1C55E40-F1F4-484C-ACB1-476EAE37B6E2}" destId="{E0170599-BB67-4C7A-9EFF-0C75B3DF93B0}" srcOrd="0" destOrd="0" presId="urn:microsoft.com/office/officeart/2005/8/layout/chevronAccent+Icon"/>
    <dgm:cxn modelId="{B6EC528D-0296-43CD-8112-F62355FC2F9A}" type="presParOf" srcId="{F1C55E40-F1F4-484C-ACB1-476EAE37B6E2}" destId="{8A3782EC-3FAB-4227-A5EF-F7F18244F675}" srcOrd="1" destOrd="0" presId="urn:microsoft.com/office/officeart/2005/8/layout/chevronAccent+Icon"/>
    <dgm:cxn modelId="{0DCED23D-B928-4255-B307-D6BA6938D677}" type="presParOf" srcId="{3C2E10E7-DCDF-4E9F-848F-0FFB72B71339}" destId="{A645BE0B-91E8-4B07-BD86-4F7DAE0C8977}" srcOrd="3" destOrd="0" presId="urn:microsoft.com/office/officeart/2005/8/layout/chevronAccent+Icon"/>
    <dgm:cxn modelId="{1DEF931A-88A2-49CF-B834-77F406A375A1}" type="presParOf" srcId="{3C2E10E7-DCDF-4E9F-848F-0FFB72B71339}" destId="{0F8CA1DA-4DBB-4305-A053-7C0A8DA39BB4}" srcOrd="4" destOrd="0" presId="urn:microsoft.com/office/officeart/2005/8/layout/chevronAccent+Icon"/>
    <dgm:cxn modelId="{F9FB795F-1BE1-479B-8EEB-00C2D2E5437B}" type="presParOf" srcId="{0F8CA1DA-4DBB-4305-A053-7C0A8DA39BB4}" destId="{4F2DF61E-C7A8-4947-8D07-21CDF5857204}" srcOrd="0" destOrd="0" presId="urn:microsoft.com/office/officeart/2005/8/layout/chevronAccent+Icon"/>
    <dgm:cxn modelId="{CCECF66E-42AD-4E20-964F-A92A5732D48E}" type="presParOf" srcId="{0F8CA1DA-4DBB-4305-A053-7C0A8DA39BB4}" destId="{DB9269CC-23A5-4A9E-B1AC-0CC1FB392DA0}"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6542FE-FA66-40EA-92C6-F24B8295189F}"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en-US"/>
        </a:p>
      </dgm:t>
    </dgm:pt>
    <dgm:pt modelId="{E45E6769-7B72-4DF2-BF1D-0A420117AEEB}">
      <dgm:prSet phldrT="[Text]" custT="1"/>
      <dgm:spPr/>
      <dgm:t>
        <a:bodyPr/>
        <a:lstStyle/>
        <a:p>
          <a:r>
            <a:rPr lang="en-US" sz="2400" dirty="0" smtClean="0"/>
            <a:t>ADaM standards can be developed and enforced using a tiered approach to reduce flexibility</a:t>
          </a:r>
          <a:endParaRPr lang="en-US" sz="2400" dirty="0"/>
        </a:p>
      </dgm:t>
    </dgm:pt>
    <dgm:pt modelId="{5BB56EFC-E951-4DDA-85ED-B6D4DFF96A03}" type="parTrans" cxnId="{4B95F03B-6C02-49CF-80C1-BBF0A1948010}">
      <dgm:prSet/>
      <dgm:spPr/>
      <dgm:t>
        <a:bodyPr/>
        <a:lstStyle/>
        <a:p>
          <a:endParaRPr lang="en-US"/>
        </a:p>
      </dgm:t>
    </dgm:pt>
    <dgm:pt modelId="{F7225B8A-BE93-4053-B9C6-F178A254A88B}" type="sibTrans" cxnId="{4B95F03B-6C02-49CF-80C1-BBF0A1948010}">
      <dgm:prSet/>
      <dgm:spPr/>
      <dgm:t>
        <a:bodyPr/>
        <a:lstStyle/>
        <a:p>
          <a:endParaRPr lang="en-US"/>
        </a:p>
      </dgm:t>
    </dgm:pt>
    <dgm:pt modelId="{551C6992-4DCC-49BB-B551-ED286E04572D}">
      <dgm:prSet phldrT="[Text]" custT="1"/>
      <dgm:spPr/>
      <dgm:t>
        <a:bodyPr/>
        <a:lstStyle/>
        <a:p>
          <a:r>
            <a:rPr lang="en-US" sz="2400" dirty="0" smtClean="0"/>
            <a:t>There will be analysis situations where there is no published ADaM solution</a:t>
          </a:r>
          <a:endParaRPr lang="en-US" sz="2400" dirty="0"/>
        </a:p>
      </dgm:t>
    </dgm:pt>
    <dgm:pt modelId="{1515BE41-7906-454F-B1B6-4B890274FA28}" type="parTrans" cxnId="{57E262CD-E9C0-4327-9FAD-80051FA39097}">
      <dgm:prSet/>
      <dgm:spPr/>
      <dgm:t>
        <a:bodyPr/>
        <a:lstStyle/>
        <a:p>
          <a:endParaRPr lang="en-US"/>
        </a:p>
      </dgm:t>
    </dgm:pt>
    <dgm:pt modelId="{5BBAB865-4152-42E5-AA4A-AF389F9C5DBD}" type="sibTrans" cxnId="{57E262CD-E9C0-4327-9FAD-80051FA39097}">
      <dgm:prSet/>
      <dgm:spPr/>
      <dgm:t>
        <a:bodyPr/>
        <a:lstStyle/>
        <a:p>
          <a:endParaRPr lang="en-US"/>
        </a:p>
      </dgm:t>
    </dgm:pt>
    <dgm:pt modelId="{53AC4144-D966-4AC6-8206-A892C4917B2F}">
      <dgm:prSet phldrT="[Text]" custT="1"/>
      <dgm:spPr/>
      <dgm:t>
        <a:bodyPr/>
        <a:lstStyle/>
        <a:p>
          <a:r>
            <a:rPr lang="en-US" sz="2400" dirty="0" smtClean="0"/>
            <a:t>Development of a sponsor defined standard solution, within the confines of any ADaM rules, is considered compliant</a:t>
          </a:r>
          <a:endParaRPr lang="en-US" sz="2400" dirty="0"/>
        </a:p>
      </dgm:t>
    </dgm:pt>
    <dgm:pt modelId="{213F42A9-F2A0-423F-BAFC-AB5B7AD2F19F}" type="parTrans" cxnId="{0D0586B9-F612-4675-B95F-705510912E93}">
      <dgm:prSet/>
      <dgm:spPr/>
      <dgm:t>
        <a:bodyPr/>
        <a:lstStyle/>
        <a:p>
          <a:endParaRPr lang="en-US"/>
        </a:p>
      </dgm:t>
    </dgm:pt>
    <dgm:pt modelId="{DE94C8D6-AE12-44BC-AC9E-FE6BB403F36D}" type="sibTrans" cxnId="{0D0586B9-F612-4675-B95F-705510912E93}">
      <dgm:prSet/>
      <dgm:spPr/>
      <dgm:t>
        <a:bodyPr/>
        <a:lstStyle/>
        <a:p>
          <a:endParaRPr lang="en-US"/>
        </a:p>
      </dgm:t>
    </dgm:pt>
    <dgm:pt modelId="{F8E3A253-B95F-4BE8-859E-6C27F71EF5BF}" type="pres">
      <dgm:prSet presAssocID="{2E6542FE-FA66-40EA-92C6-F24B8295189F}" presName="linearFlow" presStyleCnt="0">
        <dgm:presLayoutVars>
          <dgm:dir/>
          <dgm:resizeHandles val="exact"/>
        </dgm:presLayoutVars>
      </dgm:prSet>
      <dgm:spPr/>
      <dgm:t>
        <a:bodyPr/>
        <a:lstStyle/>
        <a:p>
          <a:endParaRPr lang="en-US"/>
        </a:p>
      </dgm:t>
    </dgm:pt>
    <dgm:pt modelId="{96A23A6F-8F65-4AF5-9A56-16A105342C28}" type="pres">
      <dgm:prSet presAssocID="{E45E6769-7B72-4DF2-BF1D-0A420117AEEB}" presName="composite" presStyleCnt="0"/>
      <dgm:spPr/>
    </dgm:pt>
    <dgm:pt modelId="{52F1CC2A-2999-4378-B127-5BB0F8ADDB54}" type="pres">
      <dgm:prSet presAssocID="{E45E6769-7B72-4DF2-BF1D-0A420117AEE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A339BB36-E3DB-49AF-9FE7-189DCBDE9B5B}" type="pres">
      <dgm:prSet presAssocID="{E45E6769-7B72-4DF2-BF1D-0A420117AEEB}" presName="txShp" presStyleLbl="node1" presStyleIdx="0" presStyleCnt="3">
        <dgm:presLayoutVars>
          <dgm:bulletEnabled val="1"/>
        </dgm:presLayoutVars>
      </dgm:prSet>
      <dgm:spPr/>
      <dgm:t>
        <a:bodyPr/>
        <a:lstStyle/>
        <a:p>
          <a:endParaRPr lang="en-US"/>
        </a:p>
      </dgm:t>
    </dgm:pt>
    <dgm:pt modelId="{4611B268-92E2-4EF9-AA31-B8C749962F41}" type="pres">
      <dgm:prSet presAssocID="{F7225B8A-BE93-4053-B9C6-F178A254A88B}" presName="spacing" presStyleCnt="0"/>
      <dgm:spPr/>
    </dgm:pt>
    <dgm:pt modelId="{8DE0DCB5-E7F7-42B3-8EBB-D2E9F7A9FE4F}" type="pres">
      <dgm:prSet presAssocID="{551C6992-4DCC-49BB-B551-ED286E04572D}" presName="composite" presStyleCnt="0"/>
      <dgm:spPr/>
    </dgm:pt>
    <dgm:pt modelId="{30E865BD-C349-401E-8758-7A67B57D1909}" type="pres">
      <dgm:prSet presAssocID="{551C6992-4DCC-49BB-B551-ED286E04572D}"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61CDFB0F-C416-43FA-9805-D7265599D2A8}" type="pres">
      <dgm:prSet presAssocID="{551C6992-4DCC-49BB-B551-ED286E04572D}" presName="txShp" presStyleLbl="node1" presStyleIdx="1" presStyleCnt="3">
        <dgm:presLayoutVars>
          <dgm:bulletEnabled val="1"/>
        </dgm:presLayoutVars>
      </dgm:prSet>
      <dgm:spPr/>
      <dgm:t>
        <a:bodyPr/>
        <a:lstStyle/>
        <a:p>
          <a:endParaRPr lang="en-US"/>
        </a:p>
      </dgm:t>
    </dgm:pt>
    <dgm:pt modelId="{CE4F12F7-95BF-41DB-9993-2C0EE7A31DAA}" type="pres">
      <dgm:prSet presAssocID="{5BBAB865-4152-42E5-AA4A-AF389F9C5DBD}" presName="spacing" presStyleCnt="0"/>
      <dgm:spPr/>
    </dgm:pt>
    <dgm:pt modelId="{0542B1B9-C07B-4BC4-85E0-5D67B533FEBC}" type="pres">
      <dgm:prSet presAssocID="{53AC4144-D966-4AC6-8206-A892C4917B2F}" presName="composite" presStyleCnt="0"/>
      <dgm:spPr/>
    </dgm:pt>
    <dgm:pt modelId="{EFD27CB7-0B07-404A-AD2D-B8FE8D085966}" type="pres">
      <dgm:prSet presAssocID="{53AC4144-D966-4AC6-8206-A892C4917B2F}"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dgm:spPr>
    </dgm:pt>
    <dgm:pt modelId="{3DE97951-DDB6-4116-A102-65BA38FFCC23}" type="pres">
      <dgm:prSet presAssocID="{53AC4144-D966-4AC6-8206-A892C4917B2F}" presName="txShp" presStyleLbl="node1" presStyleIdx="2" presStyleCnt="3">
        <dgm:presLayoutVars>
          <dgm:bulletEnabled val="1"/>
        </dgm:presLayoutVars>
      </dgm:prSet>
      <dgm:spPr/>
      <dgm:t>
        <a:bodyPr/>
        <a:lstStyle/>
        <a:p>
          <a:endParaRPr lang="en-US"/>
        </a:p>
      </dgm:t>
    </dgm:pt>
  </dgm:ptLst>
  <dgm:cxnLst>
    <dgm:cxn modelId="{57E262CD-E9C0-4327-9FAD-80051FA39097}" srcId="{2E6542FE-FA66-40EA-92C6-F24B8295189F}" destId="{551C6992-4DCC-49BB-B551-ED286E04572D}" srcOrd="1" destOrd="0" parTransId="{1515BE41-7906-454F-B1B6-4B890274FA28}" sibTransId="{5BBAB865-4152-42E5-AA4A-AF389F9C5DBD}"/>
    <dgm:cxn modelId="{A8B49263-63FC-460B-9FB4-F7C69E239AF5}" type="presOf" srcId="{53AC4144-D966-4AC6-8206-A892C4917B2F}" destId="{3DE97951-DDB6-4116-A102-65BA38FFCC23}" srcOrd="0" destOrd="0" presId="urn:microsoft.com/office/officeart/2005/8/layout/vList3"/>
    <dgm:cxn modelId="{956BE248-573D-4364-B6A1-2A70344B2759}" type="presOf" srcId="{E45E6769-7B72-4DF2-BF1D-0A420117AEEB}" destId="{A339BB36-E3DB-49AF-9FE7-189DCBDE9B5B}" srcOrd="0" destOrd="0" presId="urn:microsoft.com/office/officeart/2005/8/layout/vList3"/>
    <dgm:cxn modelId="{0D0586B9-F612-4675-B95F-705510912E93}" srcId="{2E6542FE-FA66-40EA-92C6-F24B8295189F}" destId="{53AC4144-D966-4AC6-8206-A892C4917B2F}" srcOrd="2" destOrd="0" parTransId="{213F42A9-F2A0-423F-BAFC-AB5B7AD2F19F}" sibTransId="{DE94C8D6-AE12-44BC-AC9E-FE6BB403F36D}"/>
    <dgm:cxn modelId="{50DB1048-A19F-417F-8D85-F8117988B353}" type="presOf" srcId="{2E6542FE-FA66-40EA-92C6-F24B8295189F}" destId="{F8E3A253-B95F-4BE8-859E-6C27F71EF5BF}" srcOrd="0" destOrd="0" presId="urn:microsoft.com/office/officeart/2005/8/layout/vList3"/>
    <dgm:cxn modelId="{3A6F33E3-B2FE-4AF4-BCCD-C0C9F0B6FE7B}" type="presOf" srcId="{551C6992-4DCC-49BB-B551-ED286E04572D}" destId="{61CDFB0F-C416-43FA-9805-D7265599D2A8}" srcOrd="0" destOrd="0" presId="urn:microsoft.com/office/officeart/2005/8/layout/vList3"/>
    <dgm:cxn modelId="{4B95F03B-6C02-49CF-80C1-BBF0A1948010}" srcId="{2E6542FE-FA66-40EA-92C6-F24B8295189F}" destId="{E45E6769-7B72-4DF2-BF1D-0A420117AEEB}" srcOrd="0" destOrd="0" parTransId="{5BB56EFC-E951-4DDA-85ED-B6D4DFF96A03}" sibTransId="{F7225B8A-BE93-4053-B9C6-F178A254A88B}"/>
    <dgm:cxn modelId="{7F4A918D-9415-4A12-88DC-DE11B6C35141}" type="presParOf" srcId="{F8E3A253-B95F-4BE8-859E-6C27F71EF5BF}" destId="{96A23A6F-8F65-4AF5-9A56-16A105342C28}" srcOrd="0" destOrd="0" presId="urn:microsoft.com/office/officeart/2005/8/layout/vList3"/>
    <dgm:cxn modelId="{0D59FC7F-E1CF-4F5A-809B-43019F10EECD}" type="presParOf" srcId="{96A23A6F-8F65-4AF5-9A56-16A105342C28}" destId="{52F1CC2A-2999-4378-B127-5BB0F8ADDB54}" srcOrd="0" destOrd="0" presId="urn:microsoft.com/office/officeart/2005/8/layout/vList3"/>
    <dgm:cxn modelId="{0BC31C7B-06D2-473C-AB0F-AB52EF56EDAA}" type="presParOf" srcId="{96A23A6F-8F65-4AF5-9A56-16A105342C28}" destId="{A339BB36-E3DB-49AF-9FE7-189DCBDE9B5B}" srcOrd="1" destOrd="0" presId="urn:microsoft.com/office/officeart/2005/8/layout/vList3"/>
    <dgm:cxn modelId="{E73F0676-96C3-42CF-BE98-B102A82CA1EB}" type="presParOf" srcId="{F8E3A253-B95F-4BE8-859E-6C27F71EF5BF}" destId="{4611B268-92E2-4EF9-AA31-B8C749962F41}" srcOrd="1" destOrd="0" presId="urn:microsoft.com/office/officeart/2005/8/layout/vList3"/>
    <dgm:cxn modelId="{CC0CC1DE-DBBB-4372-9C32-80250B34A0C5}" type="presParOf" srcId="{F8E3A253-B95F-4BE8-859E-6C27F71EF5BF}" destId="{8DE0DCB5-E7F7-42B3-8EBB-D2E9F7A9FE4F}" srcOrd="2" destOrd="0" presId="urn:microsoft.com/office/officeart/2005/8/layout/vList3"/>
    <dgm:cxn modelId="{D1BC8873-DCC5-42D4-A465-5A4535C9BD63}" type="presParOf" srcId="{8DE0DCB5-E7F7-42B3-8EBB-D2E9F7A9FE4F}" destId="{30E865BD-C349-401E-8758-7A67B57D1909}" srcOrd="0" destOrd="0" presId="urn:microsoft.com/office/officeart/2005/8/layout/vList3"/>
    <dgm:cxn modelId="{89AAA9AF-1156-4D66-8ED1-70DE148173B9}" type="presParOf" srcId="{8DE0DCB5-E7F7-42B3-8EBB-D2E9F7A9FE4F}" destId="{61CDFB0F-C416-43FA-9805-D7265599D2A8}" srcOrd="1" destOrd="0" presId="urn:microsoft.com/office/officeart/2005/8/layout/vList3"/>
    <dgm:cxn modelId="{3B80C984-EEE4-4264-954D-20F05080AE78}" type="presParOf" srcId="{F8E3A253-B95F-4BE8-859E-6C27F71EF5BF}" destId="{CE4F12F7-95BF-41DB-9993-2C0EE7A31DAA}" srcOrd="3" destOrd="0" presId="urn:microsoft.com/office/officeart/2005/8/layout/vList3"/>
    <dgm:cxn modelId="{E44AD145-0804-41D8-9EAB-71F5D5A955E9}" type="presParOf" srcId="{F8E3A253-B95F-4BE8-859E-6C27F71EF5BF}" destId="{0542B1B9-C07B-4BC4-85E0-5D67B533FEBC}" srcOrd="4" destOrd="0" presId="urn:microsoft.com/office/officeart/2005/8/layout/vList3"/>
    <dgm:cxn modelId="{1B09BA5B-B960-462C-BEC2-F2A724E8B4D5}" type="presParOf" srcId="{0542B1B9-C07B-4BC4-85E0-5D67B533FEBC}" destId="{EFD27CB7-0B07-404A-AD2D-B8FE8D085966}" srcOrd="0" destOrd="0" presId="urn:microsoft.com/office/officeart/2005/8/layout/vList3"/>
    <dgm:cxn modelId="{5E08ABE7-5A20-4EE6-AE0B-BDEF9F7E8B14}" type="presParOf" srcId="{0542B1B9-C07B-4BC4-85E0-5D67B533FEBC}" destId="{3DE97951-DDB6-4116-A102-65BA38FFCC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BA3A-A2F9-2242-B760-7D43E414986C}" type="datetimeFigureOut">
              <a:rPr lang="en-US" smtClean="0"/>
              <a:t>7/31/2016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0CA6A6-B3A7-1D4C-B504-759EFE177DF9}" type="slidenum">
              <a:rPr lang="en-US" smtClean="0"/>
              <a:t>‹#›</a:t>
            </a:fld>
            <a:endParaRPr lang="en-US" dirty="0"/>
          </a:p>
        </p:txBody>
      </p:sp>
    </p:spTree>
    <p:extLst>
      <p:ext uri="{BB962C8B-B14F-4D97-AF65-F5344CB8AC3E}">
        <p14:creationId xmlns:p14="http://schemas.microsoft.com/office/powerpoint/2010/main" val="1380224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B3993-9AEE-F044-890A-4ABC643069DC}" type="datetimeFigureOut">
              <a:rPr lang="en-US" smtClean="0"/>
              <a:t>7/31/2016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603AD-7BE0-C14A-AD8F-20F052A5AD58}" type="slidenum">
              <a:rPr lang="en-US" smtClean="0"/>
              <a:t>‹#›</a:t>
            </a:fld>
            <a:endParaRPr lang="en-US" dirty="0"/>
          </a:p>
        </p:txBody>
      </p:sp>
    </p:spTree>
    <p:extLst>
      <p:ext uri="{BB962C8B-B14F-4D97-AF65-F5344CB8AC3E}">
        <p14:creationId xmlns:p14="http://schemas.microsoft.com/office/powerpoint/2010/main" val="4873413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a:t>
            </a:fld>
            <a:endParaRPr lang="en-US" dirty="0"/>
          </a:p>
        </p:txBody>
      </p:sp>
    </p:spTree>
    <p:extLst>
      <p:ext uri="{BB962C8B-B14F-4D97-AF65-F5344CB8AC3E}">
        <p14:creationId xmlns:p14="http://schemas.microsoft.com/office/powerpoint/2010/main" val="340046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a:t>
            </a:fld>
            <a:endParaRPr lang="en-US" dirty="0"/>
          </a:p>
        </p:txBody>
      </p:sp>
    </p:spTree>
    <p:extLst>
      <p:ext uri="{BB962C8B-B14F-4D97-AF65-F5344CB8AC3E}">
        <p14:creationId xmlns:p14="http://schemas.microsoft.com/office/powerpoint/2010/main" val="347664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presenters:  The slides</a:t>
            </a:r>
            <a:r>
              <a:rPr lang="en-US" baseline="0" dirty="0" smtClean="0"/>
              <a:t> 7-14 represent an overview that many in the audience may already be familiar with.  Therefore, do not spend lots of time on these slides.  They are meant to ‘set the stage’ and provide a quick reminder of how </a:t>
            </a:r>
            <a:r>
              <a:rPr lang="en-US" baseline="0" dirty="0" err="1" smtClean="0"/>
              <a:t>ADaM</a:t>
            </a:r>
            <a:r>
              <a:rPr lang="en-US" baseline="0" dirty="0" smtClean="0"/>
              <a:t> fits into the CDISC process – and the regulatory process</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a:t>
            </a:fld>
            <a:endParaRPr lang="en-US" dirty="0"/>
          </a:p>
        </p:txBody>
      </p:sp>
    </p:spTree>
    <p:extLst>
      <p:ext uri="{BB962C8B-B14F-4D97-AF65-F5344CB8AC3E}">
        <p14:creationId xmlns:p14="http://schemas.microsoft.com/office/powerpoint/2010/main" val="405737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6</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7</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8C603AD-7BE0-C14A-AD8F-20F052A5AD58}" type="slidenum">
              <a:rPr lang="en-US" smtClean="0"/>
              <a:t>8</a:t>
            </a:fld>
            <a:endParaRPr lang="en-US" dirty="0"/>
          </a:p>
        </p:txBody>
      </p:sp>
    </p:spTree>
    <p:extLst>
      <p:ext uri="{BB962C8B-B14F-4D97-AF65-F5344CB8AC3E}">
        <p14:creationId xmlns:p14="http://schemas.microsoft.com/office/powerpoint/2010/main" val="18910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executing exercise: cannot assume table specs have been used by audience, Review all materials for exercise before exercise</a:t>
            </a:r>
          </a:p>
          <a:p>
            <a:endParaRPr lang="en-US" dirty="0" smtClean="0"/>
          </a:p>
          <a:p>
            <a:r>
              <a:rPr lang="en-US" dirty="0" smtClean="0"/>
              <a:t>Continue exercise and review after small break</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41</a:t>
            </a:fld>
            <a:endParaRPr lang="en-US" dirty="0"/>
          </a:p>
        </p:txBody>
      </p:sp>
    </p:spTree>
    <p:extLst>
      <p:ext uri="{BB962C8B-B14F-4D97-AF65-F5344CB8AC3E}">
        <p14:creationId xmlns:p14="http://schemas.microsoft.com/office/powerpoint/2010/main" val="71220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42</a:t>
            </a:fld>
            <a:endParaRPr lang="en-US" dirty="0"/>
          </a:p>
        </p:txBody>
      </p:sp>
    </p:spTree>
    <p:extLst>
      <p:ext uri="{BB962C8B-B14F-4D97-AF65-F5344CB8AC3E}">
        <p14:creationId xmlns:p14="http://schemas.microsoft.com/office/powerpoint/2010/main" val="1955031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rporateSl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779048"/>
            <a:ext cx="9144000" cy="11676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246306" y="2779048"/>
            <a:ext cx="6740650" cy="1162802"/>
          </a:xfrm>
        </p:spPr>
        <p:txBody>
          <a:bodyPr bIns="91440">
            <a:normAutofit/>
          </a:bodyPr>
          <a:lstStyle>
            <a:lvl1pPr>
              <a:defRPr sz="4000">
                <a:solidFill>
                  <a:srgbClr val="000000"/>
                </a:solidFill>
              </a:defRPr>
            </a:lvl1pPr>
          </a:lstStyle>
          <a:p>
            <a:r>
              <a:rPr lang="en-US" smtClean="0"/>
              <a:t>Click to edit Master title style</a:t>
            </a:r>
            <a:endParaRPr lang="en-US" dirty="0"/>
          </a:p>
        </p:txBody>
      </p:sp>
      <p:pic>
        <p:nvPicPr>
          <p:cNvPr id="9" name="Picture 8" descr="Lill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19" y="3065127"/>
            <a:ext cx="1230284" cy="670560"/>
          </a:xfrm>
          <a:prstGeom prst="rect">
            <a:avLst/>
          </a:prstGeom>
        </p:spPr>
      </p:pic>
      <p:cxnSp>
        <p:nvCxnSpPr>
          <p:cNvPr id="11" name="Straight Connector 10"/>
          <p:cNvCxnSpPr/>
          <p:nvPr userDrawn="1"/>
        </p:nvCxnSpPr>
        <p:spPr>
          <a:xfrm>
            <a:off x="2014169" y="2826845"/>
            <a:ext cx="0" cy="1051531"/>
          </a:xfrm>
          <a:prstGeom prst="line">
            <a:avLst/>
          </a:prstGeom>
          <a:ln w="6350">
            <a:solidFill>
              <a:srgbClr val="E223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98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tIns="91440" bIns="9144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3324747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CorporateSlide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949750"/>
            <a:ext cx="9144000" cy="1167609"/>
          </a:xfrm>
          <a:prstGeom prst="rect">
            <a:avLst/>
          </a:prstGeom>
          <a:solidFill>
            <a:schemeClr val="bg1">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2313" y="2949750"/>
            <a:ext cx="7772400" cy="1167609"/>
          </a:xfrm>
        </p:spPr>
        <p:txBody>
          <a:bodyPr anchor="ctr" anchorCtr="0">
            <a:normAutofit/>
          </a:bodyPr>
          <a:lstStyle>
            <a:lvl1pPr algn="l">
              <a:defRPr sz="3200" b="0" cap="none"/>
            </a:lvl1pPr>
          </a:lstStyle>
          <a:p>
            <a:r>
              <a:rPr lang="en-US" smtClean="0"/>
              <a:t>Click to edit Master title style</a:t>
            </a:r>
            <a:endParaRPr lang="en-US" dirty="0"/>
          </a:p>
        </p:txBody>
      </p:sp>
    </p:spTree>
    <p:extLst>
      <p:ext uri="{BB962C8B-B14F-4D97-AF65-F5344CB8AC3E}">
        <p14:creationId xmlns:p14="http://schemas.microsoft.com/office/powerpoint/2010/main" val="3647106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dirty="0"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2557533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1377699"/>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7471" y="117594"/>
            <a:ext cx="849183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1" y="1488532"/>
            <a:ext cx="8491835" cy="4637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3F1151-A80F-1E43-83FD-99842F626044}" type="datetime1">
              <a:rPr lang="en-US" smtClean="0"/>
              <a:t>7/31/2016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130605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p:txStyles>
    <p:titleStyle>
      <a:lvl1pPr algn="l" defTabSz="457200" rtl="0" eaLnBrk="1" latinLnBrk="0" hangingPunct="1">
        <a:spcBef>
          <a:spcPct val="0"/>
        </a:spcBef>
        <a:buNone/>
        <a:defRPr sz="4400" kern="1200">
          <a:solidFill>
            <a:srgbClr val="FFFFFF"/>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fda.gov/ForIndustry/DataStandards/StudyDataStandard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fda.gov/ForIndustry/DataStandards/StudyDataStandard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to Instructor</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Material Needed</a:t>
            </a:r>
            <a:endParaRPr lang="en-US" sz="2000" dirty="0"/>
          </a:p>
          <a:p>
            <a:pPr lvl="1"/>
            <a:r>
              <a:rPr lang="en-US" sz="2000" dirty="0"/>
              <a:t>H</a:t>
            </a:r>
            <a:r>
              <a:rPr lang="en-US" sz="2000" dirty="0" smtClean="0"/>
              <a:t>ard </a:t>
            </a:r>
            <a:r>
              <a:rPr lang="en-US" sz="2000" dirty="0"/>
              <a:t>copies of </a:t>
            </a:r>
            <a:r>
              <a:rPr lang="en-US" sz="2000" dirty="0" smtClean="0"/>
              <a:t>the following:</a:t>
            </a:r>
          </a:p>
          <a:p>
            <a:pPr lvl="2"/>
            <a:r>
              <a:rPr lang="en-US" sz="1900" dirty="0" smtClean="0"/>
              <a:t>ADaM Model Document v2.1</a:t>
            </a:r>
          </a:p>
          <a:p>
            <a:pPr lvl="2"/>
            <a:r>
              <a:rPr lang="en-US" sz="1900" dirty="0" smtClean="0"/>
              <a:t>ADaM IG v1.1 </a:t>
            </a:r>
          </a:p>
          <a:p>
            <a:pPr lvl="2"/>
            <a:r>
              <a:rPr lang="en-US" sz="1900" dirty="0" err="1" smtClean="0"/>
              <a:t>ADaM</a:t>
            </a:r>
            <a:r>
              <a:rPr lang="en-US" sz="1900" dirty="0" smtClean="0"/>
              <a:t> Data Structure for Occurrence Data v1.0 </a:t>
            </a:r>
          </a:p>
          <a:p>
            <a:pPr lvl="2"/>
            <a:r>
              <a:rPr lang="en-US" sz="1900" dirty="0" smtClean="0"/>
              <a:t>ADaM Basic Data Structure for Time to Event </a:t>
            </a:r>
            <a:r>
              <a:rPr lang="en-US" sz="1900" dirty="0"/>
              <a:t>v</a:t>
            </a:r>
            <a:r>
              <a:rPr lang="en-US" sz="1900" dirty="0" smtClean="0"/>
              <a:t>1.0</a:t>
            </a:r>
          </a:p>
          <a:p>
            <a:pPr lvl="2"/>
            <a:r>
              <a:rPr lang="en-US" sz="1900" dirty="0" smtClean="0"/>
              <a:t>FDA Study Data Technical Conformance </a:t>
            </a:r>
            <a:r>
              <a:rPr lang="en-US" sz="1900" dirty="0" smtClean="0"/>
              <a:t>Guide</a:t>
            </a:r>
            <a:endParaRPr lang="en-US" sz="1900" dirty="0"/>
          </a:p>
          <a:p>
            <a:pPr marL="914400" lvl="2" indent="0">
              <a:buNone/>
            </a:pPr>
            <a:r>
              <a:rPr lang="en-US" sz="2000" dirty="0" smtClean="0"/>
              <a:t>with labelled Post-It notes attached to the first page of each document</a:t>
            </a:r>
            <a:endParaRPr lang="en-US" sz="2000" dirty="0"/>
          </a:p>
          <a:p>
            <a:pPr lvl="1"/>
            <a:endParaRPr lang="en-US" sz="2000" dirty="0" smtClean="0"/>
          </a:p>
          <a:p>
            <a:pPr marL="457200" lvl="1" indent="0">
              <a:buNone/>
            </a:pPr>
            <a:endParaRPr lang="en-US" sz="2000" dirty="0" smtClean="0"/>
          </a:p>
          <a:p>
            <a:pPr marL="457200" lvl="1" indent="0">
              <a:buNone/>
            </a:pPr>
            <a:endParaRPr lang="en-US" sz="2000" dirty="0" smtClean="0"/>
          </a:p>
          <a:p>
            <a:pPr lvl="1"/>
            <a:r>
              <a:rPr lang="en-US" sz="2000" dirty="0" smtClean="0"/>
              <a:t>Each </a:t>
            </a:r>
            <a:r>
              <a:rPr lang="en-US" sz="2000" dirty="0"/>
              <a:t>participant will need to bring their laptop to access workshop templates needed to complete workshop </a:t>
            </a:r>
            <a:r>
              <a:rPr lang="en-US" sz="2000" dirty="0" smtClean="0"/>
              <a:t>exercises</a:t>
            </a:r>
          </a:p>
          <a:p>
            <a:pPr lvl="1"/>
            <a:r>
              <a:rPr lang="en-US" sz="2000" dirty="0" smtClean="0"/>
              <a:t>Excel file Exercise </a:t>
            </a:r>
            <a:r>
              <a:rPr lang="en-US" sz="2000" dirty="0"/>
              <a:t>Templates </a:t>
            </a:r>
            <a:r>
              <a:rPr lang="en-US" sz="2000" dirty="0" smtClean="0"/>
              <a:t>and additional </a:t>
            </a:r>
            <a:r>
              <a:rPr lang="en-US" sz="2000" dirty="0"/>
              <a:t>electronic </a:t>
            </a:r>
            <a:r>
              <a:rPr lang="en-US" sz="2000" dirty="0" smtClean="0"/>
              <a:t>resources on the External SharePoint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764564"/>
            <a:ext cx="1428750" cy="984679"/>
          </a:xfrm>
          <a:prstGeom prst="rect">
            <a:avLst/>
          </a:prstGeom>
          <a:noFill/>
          <a:ln w="9525">
            <a:solidFill>
              <a:srgbClr val="86786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361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Regulatory Agencies and Standards</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Use of standards are advantageous to all reviewers of clinical data</a:t>
            </a:r>
          </a:p>
          <a:p>
            <a:endParaRPr lang="en-US" sz="2800" dirty="0" smtClean="0"/>
          </a:p>
          <a:p>
            <a:endParaRPr lang="en-US" sz="2800" dirty="0" smtClean="0"/>
          </a:p>
          <a:p>
            <a:r>
              <a:rPr lang="en-US" sz="2800" dirty="0" smtClean="0"/>
              <a:t>Worldwide regulatory agencies are endorsing or requiring the use of CDISC data standards</a:t>
            </a:r>
          </a:p>
          <a:p>
            <a:pPr lvl="1"/>
            <a:r>
              <a:rPr lang="en-US" sz="2400" dirty="0" smtClean="0"/>
              <a:t>US Food and Drug Administration (FDA)- </a:t>
            </a:r>
            <a:r>
              <a:rPr lang="en-US" sz="2400" dirty="0" smtClean="0">
                <a:solidFill>
                  <a:srgbClr val="FF0000"/>
                </a:solidFill>
              </a:rPr>
              <a:t>requiring</a:t>
            </a:r>
          </a:p>
          <a:p>
            <a:pPr lvl="1"/>
            <a:r>
              <a:rPr lang="en-US" sz="2400" dirty="0" smtClean="0"/>
              <a:t>Japan Pharmaceuticals and Medical Device Agency (PMDA) - </a:t>
            </a:r>
            <a:r>
              <a:rPr lang="en-US" sz="2400" dirty="0" smtClean="0">
                <a:solidFill>
                  <a:srgbClr val="FF0000"/>
                </a:solidFill>
              </a:rPr>
              <a:t>requiring</a:t>
            </a:r>
          </a:p>
          <a:p>
            <a:pPr lvl="1"/>
            <a:r>
              <a:rPr lang="en-US" sz="2400" dirty="0" smtClean="0"/>
              <a:t>European Medical Association (EMA) - </a:t>
            </a:r>
            <a:r>
              <a:rPr lang="en-US" sz="2400" dirty="0" smtClean="0">
                <a:solidFill>
                  <a:srgbClr val="FF0000"/>
                </a:solidFill>
              </a:rPr>
              <a:t>endorsing</a:t>
            </a:r>
            <a:endParaRPr lang="en-US" sz="2400" dirty="0">
              <a:solidFill>
                <a:srgbClr val="FF0000"/>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211" y="2038348"/>
            <a:ext cx="1991627" cy="1504951"/>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83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FDA and Standards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11</a:t>
            </a:fld>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561" y="1704976"/>
            <a:ext cx="7980514" cy="406093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1158846" y="5949046"/>
            <a:ext cx="5852179" cy="523220"/>
          </a:xfrm>
          <a:prstGeom prst="rect">
            <a:avLst/>
          </a:prstGeom>
          <a:noFill/>
        </p:spPr>
        <p:txBody>
          <a:bodyPr wrap="none" rtlCol="0">
            <a:spAutoFit/>
          </a:bodyPr>
          <a:lstStyle/>
          <a:p>
            <a:r>
              <a:rPr lang="en-US" sz="1400" dirty="0">
                <a:solidFill>
                  <a:srgbClr val="86786F"/>
                </a:solidFill>
              </a:rPr>
              <a:t>Source:  </a:t>
            </a:r>
            <a:r>
              <a:rPr lang="en-US" sz="1400" dirty="0">
                <a:solidFill>
                  <a:srgbClr val="86786F"/>
                </a:solidFill>
                <a:hlinkClick r:id="rId3"/>
              </a:rPr>
              <a:t>http://</a:t>
            </a:r>
            <a:r>
              <a:rPr lang="en-US" sz="1400" dirty="0" smtClean="0">
                <a:solidFill>
                  <a:srgbClr val="86786F"/>
                </a:solidFill>
                <a:hlinkClick r:id="rId3"/>
              </a:rPr>
              <a:t>www.fda.gov/ForIndustry/DataStandards/StudyDataStandards</a:t>
            </a:r>
            <a:endParaRPr lang="en-US" sz="1400" dirty="0" smtClean="0">
              <a:solidFill>
                <a:srgbClr val="86786F"/>
              </a:solidFill>
            </a:endParaRPr>
          </a:p>
          <a:p>
            <a:endParaRPr lang="en-US" sz="1400" dirty="0">
              <a:solidFill>
                <a:srgbClr val="86786F"/>
              </a:solidFill>
            </a:endParaRPr>
          </a:p>
        </p:txBody>
      </p:sp>
    </p:spTree>
    <p:extLst>
      <p:ext uri="{BB962C8B-B14F-4D97-AF65-F5344CB8AC3E}">
        <p14:creationId xmlns:p14="http://schemas.microsoft.com/office/powerpoint/2010/main" val="90479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FDA Resources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12</a:t>
            </a:fld>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1581" y="1564481"/>
            <a:ext cx="6743700" cy="44862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Oval 6"/>
          <p:cNvSpPr/>
          <p:nvPr/>
        </p:nvSpPr>
        <p:spPr>
          <a:xfrm>
            <a:off x="1221581" y="2980705"/>
            <a:ext cx="4512623" cy="47501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1090951" y="4235530"/>
            <a:ext cx="6972394" cy="66699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21581" y="6187073"/>
            <a:ext cx="6678944" cy="584775"/>
          </a:xfrm>
          <a:prstGeom prst="rect">
            <a:avLst/>
          </a:prstGeom>
          <a:noFill/>
        </p:spPr>
        <p:txBody>
          <a:bodyPr wrap="none" rtlCol="0">
            <a:spAutoFit/>
          </a:bodyPr>
          <a:lstStyle/>
          <a:p>
            <a:r>
              <a:rPr lang="en-US" sz="1600" dirty="0">
                <a:solidFill>
                  <a:srgbClr val="86786F"/>
                </a:solidFill>
              </a:rPr>
              <a:t>Source: </a:t>
            </a:r>
            <a:r>
              <a:rPr lang="en-US" sz="1600" dirty="0">
                <a:solidFill>
                  <a:srgbClr val="86786F"/>
                </a:solidFill>
                <a:hlinkClick r:id="rId3"/>
              </a:rPr>
              <a:t>http://</a:t>
            </a:r>
            <a:r>
              <a:rPr lang="en-US" sz="1600" dirty="0" smtClean="0">
                <a:solidFill>
                  <a:srgbClr val="86786F"/>
                </a:solidFill>
                <a:hlinkClick r:id="rId3"/>
              </a:rPr>
              <a:t>www.fda.gov/ForIndustry/DataStandards/StudyDataStandards/</a:t>
            </a:r>
            <a:endParaRPr lang="en-US" sz="1600" dirty="0" smtClean="0">
              <a:solidFill>
                <a:srgbClr val="86786F"/>
              </a:solidFill>
            </a:endParaRPr>
          </a:p>
          <a:p>
            <a:endParaRPr lang="en-US" sz="1600" dirty="0">
              <a:solidFill>
                <a:srgbClr val="86786F"/>
              </a:solidFill>
            </a:endParaRPr>
          </a:p>
        </p:txBody>
      </p:sp>
      <p:sp>
        <p:nvSpPr>
          <p:cNvPr id="12" name="Oval 11"/>
          <p:cNvSpPr/>
          <p:nvPr/>
        </p:nvSpPr>
        <p:spPr>
          <a:xfrm>
            <a:off x="867888" y="3477487"/>
            <a:ext cx="3573483" cy="47501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032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8"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FDA and CDISC – In Brief</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r>
              <a:rPr lang="en-US" sz="3000" dirty="0" smtClean="0"/>
              <a:t>According to a published timetable, submission data must use data standards listed in FDA Standards Catalog</a:t>
            </a:r>
            <a:endParaRPr lang="en-US" sz="3000" dirty="0"/>
          </a:p>
          <a:p>
            <a:endParaRPr lang="en-US" sz="3000" dirty="0" smtClean="0"/>
          </a:p>
          <a:p>
            <a:r>
              <a:rPr lang="en-US" sz="3000" dirty="0" smtClean="0"/>
              <a:t>If SDTM is submitted, then ADaM ADSL must be submitted </a:t>
            </a:r>
          </a:p>
          <a:p>
            <a:endParaRPr lang="en-US" sz="3000" dirty="0" smtClean="0"/>
          </a:p>
          <a:p>
            <a:r>
              <a:rPr lang="en-US" sz="3000" dirty="0" smtClean="0"/>
              <a:t>In general, the use of ADaM facilitates review</a:t>
            </a:r>
          </a:p>
          <a:p>
            <a:pPr lvl="1"/>
            <a:r>
              <a:rPr lang="en-US" sz="2600" dirty="0"/>
              <a:t>A</a:t>
            </a:r>
            <a:r>
              <a:rPr lang="en-US" sz="2600" dirty="0" smtClean="0"/>
              <a:t>lternative structures can be used when necessary</a:t>
            </a:r>
          </a:p>
          <a:p>
            <a:pPr lvl="1"/>
            <a:endParaRPr lang="en-US" sz="2400" dirty="0" smtClean="0"/>
          </a:p>
          <a:p>
            <a:r>
              <a:rPr lang="en-US" sz="3000" dirty="0" smtClean="0"/>
              <a:t>Each analysis data set must have complete and informative metadata</a:t>
            </a:r>
          </a:p>
          <a:p>
            <a:endParaRPr lang="en-US"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13</a:t>
            </a:fld>
            <a:endParaRPr lang="en-US" dirty="0"/>
          </a:p>
        </p:txBody>
      </p:sp>
    </p:spTree>
    <p:extLst>
      <p:ext uri="{BB962C8B-B14F-4D97-AF65-F5344CB8AC3E}">
        <p14:creationId xmlns:p14="http://schemas.microsoft.com/office/powerpoint/2010/main" val="106141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1 </a:t>
            </a:r>
            <a:r>
              <a:rPr lang="en-US" dirty="0"/>
              <a:t>Exercise </a:t>
            </a:r>
            <a:r>
              <a:rPr lang="en-US" dirty="0" smtClean="0"/>
              <a:t>#1</a:t>
            </a:r>
            <a:br>
              <a:rPr lang="en-US" dirty="0" smtClean="0"/>
            </a:br>
            <a:endParaRPr lang="en-US" dirty="0"/>
          </a:p>
        </p:txBody>
      </p:sp>
    </p:spTree>
    <p:extLst>
      <p:ext uri="{BB962C8B-B14F-4D97-AF65-F5344CB8AC3E}">
        <p14:creationId xmlns:p14="http://schemas.microsoft.com/office/powerpoint/2010/main" val="594704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dirty="0" smtClean="0"/>
              <a:t>Materials needed:  </a:t>
            </a:r>
          </a:p>
          <a:p>
            <a:pPr lvl="1"/>
            <a:r>
              <a:rPr lang="en-US" dirty="0" smtClean="0"/>
              <a:t>Study Data Technical Conformance Guide</a:t>
            </a:r>
          </a:p>
          <a:p>
            <a:pPr lvl="1"/>
            <a:r>
              <a:rPr lang="en-US" dirty="0" smtClean="0"/>
              <a:t>Lilly Module 1 Exercises.xls </a:t>
            </a:r>
          </a:p>
          <a:p>
            <a:pPr lvl="1"/>
            <a:endParaRPr lang="en-US" dirty="0"/>
          </a:p>
          <a:p>
            <a:r>
              <a:rPr lang="en-US" dirty="0" smtClean="0"/>
              <a:t>Using the Section noted in Column B of the spreadsheet as reference, answer the questions posed in Column A.  </a:t>
            </a:r>
          </a:p>
          <a:p>
            <a:endParaRPr lang="en-US" dirty="0"/>
          </a:p>
          <a:p>
            <a:r>
              <a:rPr lang="en-US" dirty="0" smtClean="0"/>
              <a:t>Please save your copy to your local drive – not to the Collaboration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15</a:t>
            </a:fld>
            <a:endParaRPr lang="en-US" dirty="0"/>
          </a:p>
        </p:txBody>
      </p:sp>
    </p:spTree>
    <p:extLst>
      <p:ext uri="{BB962C8B-B14F-4D97-AF65-F5344CB8AC3E}">
        <p14:creationId xmlns:p14="http://schemas.microsoft.com/office/powerpoint/2010/main" val="2366219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Questions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16</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3" y="1923804"/>
            <a:ext cx="8491537" cy="318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481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Answers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17</a:t>
            </a:fld>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3" y="2088579"/>
            <a:ext cx="8491537" cy="3438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338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Basic Principles</a:t>
            </a:r>
            <a:endParaRPr lang="en-US" dirty="0"/>
          </a:p>
        </p:txBody>
      </p:sp>
    </p:spTree>
    <p:extLst>
      <p:ext uri="{BB962C8B-B14F-4D97-AF65-F5344CB8AC3E}">
        <p14:creationId xmlns:p14="http://schemas.microsoft.com/office/powerpoint/2010/main" val="1868268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Principles - #1</a:t>
            </a:r>
            <a:endParaRPr lang="en-US" dirty="0"/>
          </a:p>
        </p:txBody>
      </p:sp>
      <p:sp>
        <p:nvSpPr>
          <p:cNvPr id="3" name="Content Placeholder 2"/>
          <p:cNvSpPr>
            <a:spLocks noGrp="1"/>
          </p:cNvSpPr>
          <p:nvPr>
            <p:ph idx="1"/>
          </p:nvPr>
        </p:nvSpPr>
        <p:spPr>
          <a:ln>
            <a:solidFill>
              <a:srgbClr val="FF0000"/>
            </a:solidFill>
          </a:ln>
        </p:spPr>
        <p:txBody>
          <a:bodyPr>
            <a:normAutofit/>
          </a:bodyPr>
          <a:lstStyle/>
          <a:p>
            <a:pPr marL="0" indent="0">
              <a:buNone/>
            </a:pPr>
            <a:r>
              <a:rPr lang="en-US" sz="2800" dirty="0" smtClean="0"/>
              <a:t>Analysis data and associated </a:t>
            </a:r>
            <a:r>
              <a:rPr lang="en-US" sz="2800" b="1" dirty="0" smtClean="0">
                <a:solidFill>
                  <a:srgbClr val="00B0F0"/>
                </a:solidFill>
              </a:rPr>
              <a:t>metadata</a:t>
            </a:r>
            <a:r>
              <a:rPr lang="en-US" sz="2800" dirty="0" smtClean="0"/>
              <a:t> must facilitate clear communication of analyses and conclusions</a:t>
            </a:r>
          </a:p>
          <a:p>
            <a:r>
              <a:rPr lang="en-US" sz="2800" dirty="0" smtClean="0"/>
              <a:t>Inherent in this principle is the recognition that </a:t>
            </a:r>
            <a:r>
              <a:rPr lang="en-US" sz="2800" b="1" dirty="0" smtClean="0">
                <a:solidFill>
                  <a:srgbClr val="00B0F0"/>
                </a:solidFill>
              </a:rPr>
              <a:t>metadata</a:t>
            </a:r>
            <a:r>
              <a:rPr lang="en-US" sz="2800" dirty="0" smtClean="0"/>
              <a:t> is equally important as the data itself since it is the way to communicate important information such as how a variable was derived </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256" y="4694417"/>
            <a:ext cx="4210050" cy="143244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96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Documents Required</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err="1" smtClean="0"/>
              <a:t>ADaM</a:t>
            </a:r>
            <a:r>
              <a:rPr lang="en-US" sz="2000" dirty="0" smtClean="0"/>
              <a:t> Workshop Module 1.pptx </a:t>
            </a:r>
            <a:r>
              <a:rPr lang="en-US" sz="2000" dirty="0"/>
              <a:t>(this power point)</a:t>
            </a:r>
          </a:p>
          <a:p>
            <a:pPr marL="0" indent="0">
              <a:buNone/>
            </a:pPr>
            <a:endParaRPr lang="en-US" sz="2000" dirty="0"/>
          </a:p>
          <a:p>
            <a:r>
              <a:rPr lang="en-US" sz="2000" dirty="0"/>
              <a:t>Participants will need the following for exercises:</a:t>
            </a:r>
          </a:p>
          <a:p>
            <a:pPr lvl="1"/>
            <a:r>
              <a:rPr lang="en-US" sz="1600" dirty="0"/>
              <a:t>FDA Study Data Technical Conformance Guide June </a:t>
            </a:r>
            <a:r>
              <a:rPr lang="en-US" sz="1600" dirty="0" smtClean="0"/>
              <a:t>2015 (in reference materials)</a:t>
            </a:r>
            <a:endParaRPr lang="en-US" sz="1600" dirty="0"/>
          </a:p>
          <a:p>
            <a:pPr lvl="1"/>
            <a:r>
              <a:rPr lang="en-US" sz="1600" dirty="0" smtClean="0"/>
              <a:t>Lilly ADaM </a:t>
            </a:r>
            <a:r>
              <a:rPr lang="en-US" sz="1600" dirty="0"/>
              <a:t>Mod </a:t>
            </a:r>
            <a:r>
              <a:rPr lang="en-US" sz="1600" dirty="0" smtClean="0"/>
              <a:t>1 Exercise.xlsx</a:t>
            </a:r>
          </a:p>
          <a:p>
            <a:pPr lvl="1"/>
            <a:r>
              <a:rPr lang="en-US" sz="1600" dirty="0" smtClean="0"/>
              <a:t>Lilly Core_TFL_VS_byVisit_V2.xlsx</a:t>
            </a:r>
          </a:p>
          <a:p>
            <a:pPr lvl="1"/>
            <a:r>
              <a:rPr lang="en-US" sz="1600" dirty="0" smtClean="0"/>
              <a:t>Lilly </a:t>
            </a:r>
            <a:r>
              <a:rPr lang="en-US" sz="1600" dirty="0" err="1" smtClean="0"/>
              <a:t>Core_ADaM</a:t>
            </a:r>
            <a:r>
              <a:rPr lang="en-US" sz="1600" dirty="0" smtClean="0"/>
              <a:t> _ADVS_v9.xlsx </a:t>
            </a:r>
          </a:p>
          <a:p>
            <a:pPr lvl="1"/>
            <a:r>
              <a:rPr lang="en-US" sz="1600" dirty="0" smtClean="0"/>
              <a:t>Lilly </a:t>
            </a:r>
            <a:r>
              <a:rPr lang="en-US" sz="1600" dirty="0" err="1" smtClean="0"/>
              <a:t>Core_ADaM</a:t>
            </a:r>
            <a:r>
              <a:rPr lang="en-US" sz="1600" dirty="0" smtClean="0"/>
              <a:t> _ADSL_v7.xlsx</a:t>
            </a:r>
          </a:p>
          <a:p>
            <a:pPr lvl="1"/>
            <a:r>
              <a:rPr lang="en-US" sz="1600" dirty="0" smtClean="0"/>
              <a:t>Lilly </a:t>
            </a:r>
            <a:r>
              <a:rPr lang="en-US" sz="1600" dirty="0" err="1" smtClean="0"/>
              <a:t>Core_SDTM</a:t>
            </a:r>
            <a:r>
              <a:rPr lang="en-US" sz="1600" dirty="0" smtClean="0"/>
              <a:t> _DM_V2.xlsx</a:t>
            </a:r>
          </a:p>
          <a:p>
            <a:pPr lvl="1"/>
            <a:endParaRPr lang="en-US" sz="2000" dirty="0" smtClean="0"/>
          </a:p>
          <a:p>
            <a:pPr marL="457200" lvl="1" indent="0">
              <a:buNone/>
            </a:pPr>
            <a:endParaRPr lang="en-US" sz="2000" dirty="0"/>
          </a:p>
          <a:p>
            <a:r>
              <a:rPr lang="en-US" sz="2000" dirty="0"/>
              <a:t>For </a:t>
            </a:r>
            <a:r>
              <a:rPr lang="en-US" sz="2000" dirty="0" smtClean="0"/>
              <a:t>Reference:</a:t>
            </a:r>
          </a:p>
          <a:p>
            <a:pPr lvl="1"/>
            <a:r>
              <a:rPr lang="en-US" sz="1600" dirty="0" smtClean="0"/>
              <a:t>ADaM </a:t>
            </a:r>
            <a:r>
              <a:rPr lang="en-US" sz="1600" dirty="0"/>
              <a:t>Model Document </a:t>
            </a:r>
            <a:r>
              <a:rPr lang="en-US" sz="1600" dirty="0" smtClean="0"/>
              <a:t>v2.1</a:t>
            </a:r>
          </a:p>
          <a:p>
            <a:pPr lvl="1"/>
            <a:r>
              <a:rPr lang="en-US" sz="1600" dirty="0" smtClean="0"/>
              <a:t>ADaM </a:t>
            </a:r>
            <a:r>
              <a:rPr lang="en-US" sz="1600" dirty="0"/>
              <a:t>IG </a:t>
            </a:r>
            <a:r>
              <a:rPr lang="en-US" sz="1600" dirty="0" smtClean="0"/>
              <a:t>v1.1 </a:t>
            </a:r>
          </a:p>
          <a:p>
            <a:pPr lvl="1"/>
            <a:r>
              <a:rPr lang="en-US" sz="1600" dirty="0" err="1" smtClean="0"/>
              <a:t>ADaM</a:t>
            </a:r>
            <a:r>
              <a:rPr lang="en-US" sz="1600" dirty="0" smtClean="0"/>
              <a:t> </a:t>
            </a:r>
            <a:r>
              <a:rPr lang="en-US" sz="1600" dirty="0"/>
              <a:t>Data Structure for Occurrence Data </a:t>
            </a:r>
            <a:r>
              <a:rPr lang="en-US" sz="1600" dirty="0" smtClean="0"/>
              <a:t>v1.0</a:t>
            </a:r>
          </a:p>
          <a:p>
            <a:pPr lvl="1"/>
            <a:r>
              <a:rPr lang="en-US" sz="1600" dirty="0" smtClean="0"/>
              <a:t>ADaM </a:t>
            </a:r>
            <a:r>
              <a:rPr lang="en-US" sz="1600" dirty="0"/>
              <a:t>Basic Data Structure for Time to Event </a:t>
            </a:r>
            <a:r>
              <a:rPr lang="en-US" sz="1600" dirty="0" smtClean="0"/>
              <a:t>v1.0</a:t>
            </a:r>
          </a:p>
          <a:p>
            <a:pPr lvl="1"/>
            <a:r>
              <a:rPr lang="en-US" sz="1600" dirty="0" smtClean="0"/>
              <a:t>FDA </a:t>
            </a:r>
            <a:r>
              <a:rPr lang="en-US" sz="1600" dirty="0"/>
              <a:t>Study Data Technical </a:t>
            </a:r>
            <a:r>
              <a:rPr lang="en-US" sz="1600"/>
              <a:t>Conformance </a:t>
            </a:r>
            <a:r>
              <a:rPr lang="en-US" sz="1600" smtClean="0"/>
              <a:t>Guide</a:t>
            </a:r>
            <a:endParaRPr lang="en-US" sz="16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a:t>
            </a:fld>
            <a:endParaRPr lang="en-US" dirty="0"/>
          </a:p>
        </p:txBody>
      </p:sp>
    </p:spTree>
    <p:extLst>
      <p:ext uri="{BB962C8B-B14F-4D97-AF65-F5344CB8AC3E}">
        <p14:creationId xmlns:p14="http://schemas.microsoft.com/office/powerpoint/2010/main" val="336832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simple definition of metadata is that it is ‘data about data’</a:t>
            </a:r>
          </a:p>
          <a:p>
            <a:r>
              <a:rPr lang="en-US" dirty="0" smtClean="0"/>
              <a:t>For </a:t>
            </a:r>
            <a:r>
              <a:rPr lang="en-US" dirty="0" err="1" smtClean="0"/>
              <a:t>ADaM</a:t>
            </a:r>
            <a:r>
              <a:rPr lang="en-US" dirty="0" smtClean="0"/>
              <a:t> purposes, metadata is readable text that provides the user with information about the data.</a:t>
            </a:r>
          </a:p>
          <a:p>
            <a:r>
              <a:rPr lang="en-US" dirty="0" smtClean="0"/>
              <a:t>Examples include;  </a:t>
            </a:r>
          </a:p>
          <a:p>
            <a:pPr lvl="1"/>
            <a:r>
              <a:rPr lang="en-US" dirty="0" smtClean="0"/>
              <a:t>data set label</a:t>
            </a:r>
          </a:p>
          <a:p>
            <a:pPr lvl="1"/>
            <a:r>
              <a:rPr lang="en-US" dirty="0" smtClean="0"/>
              <a:t>variable type</a:t>
            </a:r>
          </a:p>
          <a:p>
            <a:pPr lvl="1"/>
            <a:r>
              <a:rPr lang="en-US" dirty="0" smtClean="0"/>
              <a:t>allowable values for a variable</a:t>
            </a:r>
          </a:p>
          <a:p>
            <a:pPr lvl="1"/>
            <a:r>
              <a:rPr lang="en-US" dirty="0" smtClean="0"/>
              <a:t>a readable description of how a variable was derived</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20</a:t>
            </a:fld>
            <a:endParaRPr lang="en-US" dirty="0"/>
          </a:p>
        </p:txBody>
      </p:sp>
      <p:sp>
        <p:nvSpPr>
          <p:cNvPr id="7" name="Rectangle 6"/>
          <p:cNvSpPr/>
          <p:nvPr/>
        </p:nvSpPr>
        <p:spPr>
          <a:xfrm>
            <a:off x="347471" y="1488532"/>
            <a:ext cx="8491835" cy="4637631"/>
          </a:xfrm>
          <a:prstGeom prst="rect">
            <a:avLst/>
          </a:prstGeom>
          <a:noFill/>
          <a:ln>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74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Principles - #2</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pPr marL="0" indent="0">
              <a:buNone/>
            </a:pPr>
            <a:r>
              <a:rPr lang="en-US" sz="2800" dirty="0" smtClean="0"/>
              <a:t>Analysis data must provide </a:t>
            </a:r>
            <a:r>
              <a:rPr lang="en-US" sz="2800" b="1" dirty="0" smtClean="0">
                <a:solidFill>
                  <a:srgbClr val="00B0F0"/>
                </a:solidFill>
              </a:rPr>
              <a:t>traceability</a:t>
            </a:r>
            <a:r>
              <a:rPr lang="en-US" sz="2800" dirty="0" smtClean="0"/>
              <a:t> between the analysis data set and the source data (SDTM)</a:t>
            </a:r>
          </a:p>
          <a:p>
            <a:pPr marL="0" indent="0">
              <a:buNone/>
            </a:pPr>
            <a:endParaRPr lang="en-US" sz="2800" dirty="0" smtClean="0"/>
          </a:p>
          <a:p>
            <a:r>
              <a:rPr lang="en-US" sz="2800" b="1" dirty="0" smtClean="0">
                <a:solidFill>
                  <a:srgbClr val="00B0F0"/>
                </a:solidFill>
              </a:rPr>
              <a:t>Traceability</a:t>
            </a:r>
            <a:r>
              <a:rPr lang="en-US" sz="2800" dirty="0" smtClean="0">
                <a:solidFill>
                  <a:srgbClr val="00B0F0"/>
                </a:solidFill>
              </a:rPr>
              <a:t> </a:t>
            </a:r>
            <a:r>
              <a:rPr lang="en-US" sz="2800" dirty="0" smtClean="0"/>
              <a:t>is an important concept in ADaM because it allows the consumer to understand the lineage of the data</a:t>
            </a:r>
          </a:p>
          <a:p>
            <a:endParaRPr lang="en-US" sz="2800" dirty="0"/>
          </a:p>
          <a:p>
            <a:endParaRPr lang="en-US" sz="2800" dirty="0" smtClean="0"/>
          </a:p>
          <a:p>
            <a:endParaRPr lang="en-US" sz="2800" dirty="0" smtClean="0"/>
          </a:p>
          <a:p>
            <a:r>
              <a:rPr lang="en-US" sz="2800" dirty="0" smtClean="0"/>
              <a:t>We will discuss how traceability can be achieved in subsequent slides</a:t>
            </a:r>
            <a:endParaRPr lang="en-US" sz="2800" dirty="0"/>
          </a:p>
          <a:p>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21</a:t>
            </a:fld>
            <a:endParaRPr lang="en-US" dirty="0"/>
          </a:p>
        </p:txBody>
      </p:sp>
      <p:graphicFrame>
        <p:nvGraphicFramePr>
          <p:cNvPr id="7" name="Diagram 6"/>
          <p:cNvGraphicFramePr/>
          <p:nvPr>
            <p:extLst>
              <p:ext uri="{D42A27DB-BD31-4B8C-83A1-F6EECF244321}">
                <p14:modId xmlns:p14="http://schemas.microsoft.com/office/powerpoint/2010/main" val="2346414535"/>
              </p:ext>
            </p:extLst>
          </p:nvPr>
        </p:nvGraphicFramePr>
        <p:xfrm>
          <a:off x="1210293" y="3592409"/>
          <a:ext cx="6096000" cy="1819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18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Principles - #3</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pPr marL="0" indent="0">
              <a:buNone/>
            </a:pPr>
            <a:r>
              <a:rPr lang="en-US" sz="2800" dirty="0" smtClean="0"/>
              <a:t>Analysis data must be </a:t>
            </a:r>
            <a:r>
              <a:rPr lang="en-US" sz="2800" b="1" dirty="0" smtClean="0">
                <a:solidFill>
                  <a:srgbClr val="00B0F0"/>
                </a:solidFill>
              </a:rPr>
              <a:t>‘analysis ready’</a:t>
            </a:r>
          </a:p>
          <a:p>
            <a:pPr marL="0" indent="0">
              <a:buNone/>
            </a:pPr>
            <a:endParaRPr lang="en-US" sz="2800" dirty="0" smtClean="0"/>
          </a:p>
          <a:p>
            <a:pPr marL="0" indent="0">
              <a:buNone/>
            </a:pPr>
            <a:endParaRPr lang="en-US" sz="2800" dirty="0"/>
          </a:p>
          <a:p>
            <a:pPr marL="0" indent="0">
              <a:buNone/>
            </a:pPr>
            <a:endParaRPr lang="en-US" sz="2800" dirty="0" smtClean="0"/>
          </a:p>
          <a:p>
            <a:r>
              <a:rPr lang="en-US" sz="2800" dirty="0"/>
              <a:t>A</a:t>
            </a:r>
            <a:r>
              <a:rPr lang="en-US" sz="2800" dirty="0" smtClean="0"/>
              <a:t>nalysis data set must contain the variables and observations needed to produce an SAP specified analysis</a:t>
            </a:r>
          </a:p>
          <a:p>
            <a:pPr lvl="1"/>
            <a:r>
              <a:rPr lang="en-US" sz="2400" dirty="0" smtClean="0"/>
              <a:t>No derivations, transposes, or other complex programming during table production</a:t>
            </a:r>
          </a:p>
          <a:p>
            <a:pPr lvl="1"/>
            <a:r>
              <a:rPr lang="en-US" sz="2400" dirty="0" smtClean="0"/>
              <a:t>Does not apply to variables needed for table formatting</a:t>
            </a:r>
            <a:endParaRPr lang="en-US" sz="24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22</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809" y="1990726"/>
            <a:ext cx="1969941" cy="138197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84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Principles - #4</a:t>
            </a:r>
            <a:endParaRPr lang="en-US" dirty="0"/>
          </a:p>
        </p:txBody>
      </p:sp>
      <p:sp>
        <p:nvSpPr>
          <p:cNvPr id="3" name="Content Placeholder 2"/>
          <p:cNvSpPr>
            <a:spLocks noGrp="1"/>
          </p:cNvSpPr>
          <p:nvPr>
            <p:ph idx="1"/>
          </p:nvPr>
        </p:nvSpPr>
        <p:spPr>
          <a:ln>
            <a:solidFill>
              <a:srgbClr val="FF0000"/>
            </a:solidFill>
          </a:ln>
        </p:spPr>
        <p:txBody>
          <a:bodyPr>
            <a:normAutofit/>
          </a:bodyPr>
          <a:lstStyle/>
          <a:p>
            <a:pPr marL="0" indent="0">
              <a:buNone/>
            </a:pPr>
            <a:r>
              <a:rPr lang="en-US" sz="2800" dirty="0" smtClean="0"/>
              <a:t>Analysis data must be readily useable by commonly available </a:t>
            </a:r>
            <a:r>
              <a:rPr lang="en-US" sz="2800" b="1" dirty="0" smtClean="0">
                <a:solidFill>
                  <a:srgbClr val="00B0F0"/>
                </a:solidFill>
              </a:rPr>
              <a:t>software tools</a:t>
            </a:r>
          </a:p>
          <a:p>
            <a:pPr marL="0" indent="0">
              <a:buNone/>
            </a:pPr>
            <a:endParaRPr lang="en-US" sz="2800" dirty="0" smtClean="0"/>
          </a:p>
          <a:p>
            <a:r>
              <a:rPr lang="en-US" sz="2800" dirty="0"/>
              <a:t>A</a:t>
            </a:r>
            <a:r>
              <a:rPr lang="en-US" sz="2800" dirty="0" smtClean="0"/>
              <a:t>nalysis data set cannot require special software, special import procedures, etc. to be used</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23</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4292056"/>
            <a:ext cx="2114550" cy="167461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99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a:t>
            </a:r>
            <a:endParaRPr lang="en-US" dirty="0"/>
          </a:p>
        </p:txBody>
      </p:sp>
    </p:spTree>
    <p:extLst>
      <p:ext uri="{BB962C8B-B14F-4D97-AF65-F5344CB8AC3E}">
        <p14:creationId xmlns:p14="http://schemas.microsoft.com/office/powerpoint/2010/main" val="2546340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Defined</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r>
              <a:rPr lang="en-US" sz="3000" b="1" dirty="0"/>
              <a:t>Traceability – </a:t>
            </a:r>
            <a:r>
              <a:rPr lang="en-US" sz="3000" dirty="0"/>
              <a:t>The property that enables the understanding of the data’s lineage and/or the relationship between an element and its predecessor(s</a:t>
            </a:r>
            <a:r>
              <a:rPr lang="en-US" sz="3000" dirty="0" smtClean="0"/>
              <a:t>)</a:t>
            </a:r>
          </a:p>
          <a:p>
            <a:endParaRPr lang="en-US" sz="3000" dirty="0" smtClean="0"/>
          </a:p>
          <a:p>
            <a:r>
              <a:rPr lang="en-US" sz="3000" dirty="0" smtClean="0"/>
              <a:t>Why is it important?  </a:t>
            </a:r>
          </a:p>
          <a:p>
            <a:pPr lvl="1"/>
            <a:r>
              <a:rPr lang="en-US" sz="2400" dirty="0" smtClean="0"/>
              <a:t>Traceability supports  transparency which supports confidence in statistical results</a:t>
            </a:r>
          </a:p>
          <a:p>
            <a:pPr lvl="1"/>
            <a:endParaRPr lang="en-US" sz="2400" dirty="0" smtClean="0"/>
          </a:p>
          <a:p>
            <a:r>
              <a:rPr lang="en-US" sz="3000" dirty="0" smtClean="0"/>
              <a:t>Ideally traceability should apply to full end to end lineage</a:t>
            </a:r>
          </a:p>
          <a:p>
            <a:pPr lvl="1"/>
            <a:r>
              <a:rPr lang="en-US" sz="2600" dirty="0" smtClean="0"/>
              <a:t>End to End:  CRF to SDTM to </a:t>
            </a:r>
            <a:r>
              <a:rPr lang="en-US" sz="2600" dirty="0" err="1" smtClean="0"/>
              <a:t>ADaM</a:t>
            </a:r>
            <a:r>
              <a:rPr lang="en-US" sz="2600" dirty="0" smtClean="0"/>
              <a:t> to TFL’s</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25</a:t>
            </a:fld>
            <a:endParaRPr lang="en-US" dirty="0"/>
          </a:p>
        </p:txBody>
      </p:sp>
    </p:spTree>
    <p:extLst>
      <p:ext uri="{BB962C8B-B14F-4D97-AF65-F5344CB8AC3E}">
        <p14:creationId xmlns:p14="http://schemas.microsoft.com/office/powerpoint/2010/main" val="32529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Flow of Standards</a:t>
            </a:r>
            <a:endParaRPr lang="en-US" dirty="0"/>
          </a:p>
        </p:txBody>
      </p:sp>
      <p:sp>
        <p:nvSpPr>
          <p:cNvPr id="13" name="Slide Number Placeholder 12"/>
          <p:cNvSpPr>
            <a:spLocks noGrp="1"/>
          </p:cNvSpPr>
          <p:nvPr>
            <p:ph type="sldNum" sz="quarter" idx="12"/>
          </p:nvPr>
        </p:nvSpPr>
        <p:spPr/>
        <p:txBody>
          <a:bodyPr/>
          <a:lstStyle/>
          <a:p>
            <a:fld id="{35C4697B-00DF-4816-A242-61F02AB3B286}" type="slidenum">
              <a:rPr lang="en-US" smtClean="0"/>
              <a:pPr/>
              <a:t>26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866136640"/>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07325541"/>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56983314"/>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7" name="Right Arrow 16"/>
          <p:cNvSpPr/>
          <p:nvPr/>
        </p:nvSpPr>
        <p:spPr>
          <a:xfrm rot="19864549">
            <a:off x="2331026" y="2398560"/>
            <a:ext cx="533400" cy="363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5561611" y="2228741"/>
            <a:ext cx="533400" cy="332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ent Arrow 18"/>
          <p:cNvSpPr/>
          <p:nvPr/>
        </p:nvSpPr>
        <p:spPr>
          <a:xfrm rot="10800000">
            <a:off x="6629400" y="4876800"/>
            <a:ext cx="585216"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Bent Arrow 19"/>
          <p:cNvSpPr/>
          <p:nvPr/>
        </p:nvSpPr>
        <p:spPr>
          <a:xfrm rot="5400000">
            <a:off x="7898023" y="2372889"/>
            <a:ext cx="585216"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807522" y="5301735"/>
            <a:ext cx="902235" cy="400110"/>
          </a:xfrm>
          <a:prstGeom prst="rect">
            <a:avLst/>
          </a:prstGeom>
          <a:noFill/>
        </p:spPr>
        <p:txBody>
          <a:bodyPr wrap="none" rtlCol="0">
            <a:spAutoFit/>
          </a:bodyPr>
          <a:lstStyle/>
          <a:p>
            <a:r>
              <a:rPr lang="en-US" sz="2000" dirty="0" smtClean="0"/>
              <a:t>CDASH</a:t>
            </a:r>
            <a:endParaRPr lang="en-US" sz="2000" dirty="0"/>
          </a:p>
        </p:txBody>
      </p:sp>
      <p:sp>
        <p:nvSpPr>
          <p:cNvPr id="15" name="TextBox 14"/>
          <p:cNvSpPr txBox="1"/>
          <p:nvPr/>
        </p:nvSpPr>
        <p:spPr>
          <a:xfrm>
            <a:off x="3803341" y="3532282"/>
            <a:ext cx="802143" cy="400110"/>
          </a:xfrm>
          <a:prstGeom prst="rect">
            <a:avLst/>
          </a:prstGeom>
          <a:noFill/>
        </p:spPr>
        <p:txBody>
          <a:bodyPr wrap="none" rtlCol="0">
            <a:spAutoFit/>
          </a:bodyPr>
          <a:lstStyle/>
          <a:p>
            <a:r>
              <a:rPr lang="en-US" sz="2000" dirty="0" smtClean="0"/>
              <a:t>SDTM</a:t>
            </a:r>
            <a:endParaRPr lang="en-US" sz="2000" dirty="0"/>
          </a:p>
        </p:txBody>
      </p:sp>
      <p:sp>
        <p:nvSpPr>
          <p:cNvPr id="21" name="TextBox 20"/>
          <p:cNvSpPr txBox="1"/>
          <p:nvPr/>
        </p:nvSpPr>
        <p:spPr>
          <a:xfrm>
            <a:off x="7579820" y="4583668"/>
            <a:ext cx="833883" cy="400110"/>
          </a:xfrm>
          <a:prstGeom prst="rect">
            <a:avLst/>
          </a:prstGeom>
          <a:noFill/>
        </p:spPr>
        <p:txBody>
          <a:bodyPr wrap="none" rtlCol="0">
            <a:spAutoFit/>
          </a:bodyPr>
          <a:lstStyle/>
          <a:p>
            <a:r>
              <a:rPr lang="en-US" sz="2000" dirty="0" smtClean="0"/>
              <a:t>ADaM</a:t>
            </a:r>
            <a:endParaRPr lang="en-US" sz="2000" dirty="0"/>
          </a:p>
        </p:txBody>
      </p:sp>
      <p:sp>
        <p:nvSpPr>
          <p:cNvPr id="22" name="TextBox 21"/>
          <p:cNvSpPr txBox="1"/>
          <p:nvPr/>
        </p:nvSpPr>
        <p:spPr>
          <a:xfrm>
            <a:off x="6324600" y="6321365"/>
            <a:ext cx="2302553" cy="400110"/>
          </a:xfrm>
          <a:prstGeom prst="rect">
            <a:avLst/>
          </a:prstGeom>
          <a:noFill/>
        </p:spPr>
        <p:txBody>
          <a:bodyPr wrap="none" rtlCol="0">
            <a:spAutoFit/>
          </a:bodyPr>
          <a:lstStyle/>
          <a:p>
            <a:r>
              <a:rPr lang="en-US" sz="2000" dirty="0" smtClean="0"/>
              <a:t>TFLs in Study Report</a:t>
            </a:r>
            <a:endParaRPr lang="en-US" sz="2000" dirty="0"/>
          </a:p>
        </p:txBody>
      </p:sp>
      <p:sp>
        <p:nvSpPr>
          <p:cNvPr id="4" name="TextBox 3"/>
          <p:cNvSpPr txBox="1"/>
          <p:nvPr/>
        </p:nvSpPr>
        <p:spPr>
          <a:xfrm>
            <a:off x="6288504" y="2160877"/>
            <a:ext cx="1843518" cy="707886"/>
          </a:xfrm>
          <a:prstGeom prst="rect">
            <a:avLst/>
          </a:prstGeom>
          <a:noFill/>
        </p:spPr>
        <p:txBody>
          <a:bodyPr wrap="none" rtlCol="0">
            <a:spAutoFit/>
          </a:bodyPr>
          <a:lstStyle/>
          <a:p>
            <a:r>
              <a:rPr lang="en-US" sz="2000" dirty="0" smtClean="0"/>
              <a:t>Derivations as </a:t>
            </a:r>
          </a:p>
          <a:p>
            <a:r>
              <a:rPr lang="en-US" sz="2000" dirty="0" smtClean="0"/>
              <a:t>Specified in SAP</a:t>
            </a:r>
            <a:endParaRPr lang="en-US" sz="2000" dirty="0"/>
          </a:p>
        </p:txBody>
      </p:sp>
    </p:spTree>
    <p:extLst>
      <p:ext uri="{BB962C8B-B14F-4D97-AF65-F5344CB8AC3E}">
        <p14:creationId xmlns:p14="http://schemas.microsoft.com/office/powerpoint/2010/main" val="8930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3" grpId="0"/>
      <p:bldP spid="15" grpId="0"/>
      <p:bldP spid="21" grpId="0"/>
      <p:bldP spid="2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Flow of Review / Validation</a:t>
            </a:r>
          </a:p>
        </p:txBody>
      </p:sp>
      <p:sp>
        <p:nvSpPr>
          <p:cNvPr id="13" name="Slide Number Placeholder 12"/>
          <p:cNvSpPr>
            <a:spLocks noGrp="1"/>
          </p:cNvSpPr>
          <p:nvPr>
            <p:ph type="sldNum" sz="quarter" idx="12"/>
          </p:nvPr>
        </p:nvSpPr>
        <p:spPr/>
        <p:txBody>
          <a:bodyPr/>
          <a:lstStyle/>
          <a:p>
            <a:fld id="{35C4697B-00DF-4816-A242-61F02AB3B286}" type="slidenum">
              <a:rPr lang="en-US" smtClean="0"/>
              <a:pPr/>
              <a:t>27</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748257256"/>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05067142"/>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89421898"/>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3" name="TextBox 22"/>
          <p:cNvSpPr txBox="1"/>
          <p:nvPr/>
        </p:nvSpPr>
        <p:spPr>
          <a:xfrm>
            <a:off x="448377" y="1705385"/>
            <a:ext cx="4164538" cy="1569660"/>
          </a:xfrm>
          <a:prstGeom prst="rect">
            <a:avLst/>
          </a:prstGeom>
          <a:noFill/>
        </p:spPr>
        <p:txBody>
          <a:bodyPr wrap="none" rtlCol="0">
            <a:spAutoFit/>
          </a:bodyPr>
          <a:lstStyle/>
          <a:p>
            <a:r>
              <a:rPr lang="en-US" sz="2400" b="1" dirty="0" smtClean="0">
                <a:solidFill>
                  <a:srgbClr val="00B050"/>
                </a:solidFill>
              </a:rPr>
              <a:t>I need to check these numbers.</a:t>
            </a:r>
          </a:p>
          <a:p>
            <a:r>
              <a:rPr lang="en-US" sz="2400" b="1" dirty="0" smtClean="0">
                <a:solidFill>
                  <a:srgbClr val="00B050"/>
                </a:solidFill>
              </a:rPr>
              <a:t>What Variable was used</a:t>
            </a:r>
          </a:p>
          <a:p>
            <a:r>
              <a:rPr lang="en-US" sz="2400" b="1" dirty="0" smtClean="0">
                <a:solidFill>
                  <a:srgbClr val="00B050"/>
                </a:solidFill>
              </a:rPr>
              <a:t>to create this Age Group </a:t>
            </a:r>
          </a:p>
          <a:p>
            <a:r>
              <a:rPr lang="en-US" sz="2400" b="1" dirty="0" smtClean="0">
                <a:solidFill>
                  <a:srgbClr val="00B050"/>
                </a:solidFill>
              </a:rPr>
              <a:t>Analysis</a:t>
            </a:r>
            <a:r>
              <a:rPr lang="en-US" sz="2400" dirty="0" smtClean="0">
                <a:solidFill>
                  <a:srgbClr val="00B0F0"/>
                </a:solidFill>
              </a:rPr>
              <a:t>?</a:t>
            </a:r>
            <a:endParaRPr lang="en-US" sz="2400" dirty="0">
              <a:solidFill>
                <a:srgbClr val="00B0F0"/>
              </a:solidFill>
            </a:endParaRPr>
          </a:p>
        </p:txBody>
      </p:sp>
      <p:sp>
        <p:nvSpPr>
          <p:cNvPr id="6" name="Right Arrow 5"/>
          <p:cNvSpPr/>
          <p:nvPr/>
        </p:nvSpPr>
        <p:spPr>
          <a:xfrm rot="4738195">
            <a:off x="1797650" y="3992574"/>
            <a:ext cx="2651760" cy="2549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94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6"/>
                                        </p:tgtEl>
                                      </p:cBhvr>
                                      <p:by x="150000" y="150000"/>
                                    </p:animScale>
                                  </p:childTnLst>
                                </p:cTn>
                              </p:par>
                              <p:par>
                                <p:cTn id="7" presetID="6" presetClass="emph" presetSubtype="0" fill="hold" nodeType="withEffect">
                                  <p:stCondLst>
                                    <p:cond delay="0"/>
                                  </p:stCondLst>
                                  <p:childTnLst>
                                    <p:animScale>
                                      <p:cBhvr>
                                        <p:cTn id="8" dur="500" fill="hold"/>
                                        <p:tgtEl>
                                          <p:spTgt spid="12"/>
                                        </p:tgtEl>
                                      </p:cBhvr>
                                      <p:by x="25000" y="25000"/>
                                    </p:animScale>
                                  </p:childTnLst>
                                </p:cTn>
                              </p:par>
                              <p:par>
                                <p:cTn id="9" presetID="6" presetClass="emph" presetSubtype="0" fill="hold" nodeType="withEffect">
                                  <p:stCondLst>
                                    <p:cond delay="0"/>
                                  </p:stCondLst>
                                  <p:childTnLst>
                                    <p:animScale>
                                      <p:cBhvr>
                                        <p:cTn id="10" dur="500" fill="hold"/>
                                        <p:tgtEl>
                                          <p:spTgt spid="9"/>
                                        </p:tgtEl>
                                      </p:cBhvr>
                                      <p:by x="25000" y="25000"/>
                                    </p:animScale>
                                  </p:childTnLst>
                                </p:cTn>
                              </p:par>
                              <p:par>
                                <p:cTn id="11" presetID="6" presetClass="emph" presetSubtype="0" fill="hold" nodeType="withEffect">
                                  <p:stCondLst>
                                    <p:cond delay="0"/>
                                  </p:stCondLst>
                                  <p:childTnLst>
                                    <p:animScale>
                                      <p:cBhvr>
                                        <p:cTn id="12" dur="500" fill="hold"/>
                                        <p:tgtEl>
                                          <p:spTgt spid="1026"/>
                                        </p:tgtEl>
                                      </p:cBhvr>
                                      <p:by x="25000" y="2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Flow of Review / Validation</a:t>
            </a:r>
          </a:p>
        </p:txBody>
      </p:sp>
      <p:sp>
        <p:nvSpPr>
          <p:cNvPr id="13" name="Slide Number Placeholder 12"/>
          <p:cNvSpPr>
            <a:spLocks noGrp="1"/>
          </p:cNvSpPr>
          <p:nvPr>
            <p:ph type="sldNum" sz="quarter" idx="12"/>
          </p:nvPr>
        </p:nvSpPr>
        <p:spPr/>
        <p:txBody>
          <a:bodyPr/>
          <a:lstStyle/>
          <a:p>
            <a:fld id="{35C4697B-00DF-4816-A242-61F02AB3B286}" type="slidenum">
              <a:rPr lang="en-US" smtClean="0"/>
              <a:pPr/>
              <a:t>28</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274318130"/>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00029163"/>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1064372"/>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3" name="TextBox 22"/>
          <p:cNvSpPr txBox="1"/>
          <p:nvPr/>
        </p:nvSpPr>
        <p:spPr>
          <a:xfrm>
            <a:off x="234622" y="1584408"/>
            <a:ext cx="4206750" cy="1569660"/>
          </a:xfrm>
          <a:prstGeom prst="rect">
            <a:avLst/>
          </a:prstGeom>
          <a:noFill/>
        </p:spPr>
        <p:txBody>
          <a:bodyPr wrap="square" rtlCol="0">
            <a:spAutoFit/>
          </a:bodyPr>
          <a:lstStyle/>
          <a:p>
            <a:r>
              <a:rPr lang="en-US" sz="2400" b="1" dirty="0">
                <a:solidFill>
                  <a:srgbClr val="00B050"/>
                </a:solidFill>
              </a:rPr>
              <a:t>Ah Ha! – Table metadata tells me it </a:t>
            </a:r>
            <a:r>
              <a:rPr lang="en-US" sz="2400" b="1" dirty="0" smtClean="0">
                <a:solidFill>
                  <a:srgbClr val="00B050"/>
                </a:solidFill>
              </a:rPr>
              <a:t>came </a:t>
            </a:r>
            <a:r>
              <a:rPr lang="en-US" sz="2400" b="1" dirty="0">
                <a:solidFill>
                  <a:srgbClr val="00B050"/>
                </a:solidFill>
              </a:rPr>
              <a:t>from variable ADSL.AGEGRP1.  </a:t>
            </a:r>
            <a:r>
              <a:rPr lang="en-US" sz="2400" b="1" dirty="0" smtClean="0">
                <a:solidFill>
                  <a:srgbClr val="00B050"/>
                </a:solidFill>
              </a:rPr>
              <a:t>But </a:t>
            </a:r>
          </a:p>
          <a:p>
            <a:r>
              <a:rPr lang="en-US" sz="2400" b="1" dirty="0" smtClean="0">
                <a:solidFill>
                  <a:srgbClr val="00B050"/>
                </a:solidFill>
              </a:rPr>
              <a:t>how  </a:t>
            </a:r>
            <a:r>
              <a:rPr lang="en-US" sz="2400" b="1" dirty="0">
                <a:solidFill>
                  <a:srgbClr val="00B050"/>
                </a:solidFill>
              </a:rPr>
              <a:t>was </a:t>
            </a:r>
            <a:r>
              <a:rPr lang="en-US" sz="2400" b="1" dirty="0" smtClean="0">
                <a:solidFill>
                  <a:srgbClr val="00B050"/>
                </a:solidFill>
              </a:rPr>
              <a:t>this </a:t>
            </a:r>
            <a:r>
              <a:rPr lang="en-US" sz="2400" b="1" dirty="0">
                <a:solidFill>
                  <a:srgbClr val="00B050"/>
                </a:solidFill>
              </a:rPr>
              <a:t>defined?</a:t>
            </a:r>
          </a:p>
        </p:txBody>
      </p:sp>
      <p:sp>
        <p:nvSpPr>
          <p:cNvPr id="6" name="Right Arrow 5"/>
          <p:cNvSpPr/>
          <p:nvPr/>
        </p:nvSpPr>
        <p:spPr>
          <a:xfrm rot="773906">
            <a:off x="3297828" y="2892859"/>
            <a:ext cx="2651760" cy="2549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277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2"/>
                                        </p:tgtEl>
                                      </p:cBhvr>
                                      <p:by x="140000" y="140000"/>
                                    </p:animScale>
                                  </p:childTnLst>
                                </p:cTn>
                              </p:par>
                              <p:par>
                                <p:cTn id="7" presetID="6" presetClass="emph" presetSubtype="0" fill="hold" nodeType="withEffect">
                                  <p:stCondLst>
                                    <p:cond delay="0"/>
                                  </p:stCondLst>
                                  <p:childTnLst>
                                    <p:animScale>
                                      <p:cBhvr>
                                        <p:cTn id="8" dur="500" fill="hold"/>
                                        <p:tgtEl>
                                          <p:spTgt spid="16"/>
                                        </p:tgtEl>
                                      </p:cBhvr>
                                      <p:by x="25000" y="25000"/>
                                    </p:animScale>
                                  </p:childTnLst>
                                </p:cTn>
                              </p:par>
                              <p:par>
                                <p:cTn id="9" presetID="6" presetClass="emph" presetSubtype="0" fill="hold" nodeType="withEffect">
                                  <p:stCondLst>
                                    <p:cond delay="0"/>
                                  </p:stCondLst>
                                  <p:childTnLst>
                                    <p:animScale>
                                      <p:cBhvr>
                                        <p:cTn id="10" dur="500" fill="hold"/>
                                        <p:tgtEl>
                                          <p:spTgt spid="9"/>
                                        </p:tgtEl>
                                      </p:cBhvr>
                                      <p:by x="25000" y="25000"/>
                                    </p:animScale>
                                  </p:childTnLst>
                                </p:cTn>
                              </p:par>
                              <p:par>
                                <p:cTn id="11" presetID="6" presetClass="emph" presetSubtype="0" fill="hold" nodeType="withEffect">
                                  <p:stCondLst>
                                    <p:cond delay="0"/>
                                  </p:stCondLst>
                                  <p:childTnLst>
                                    <p:animScale>
                                      <p:cBhvr>
                                        <p:cTn id="12" dur="500" fill="hold"/>
                                        <p:tgtEl>
                                          <p:spTgt spid="1026"/>
                                        </p:tgtEl>
                                      </p:cBhvr>
                                      <p:by x="25000" y="25000"/>
                                    </p:animScale>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Flow of Review / Validation</a:t>
            </a:r>
          </a:p>
        </p:txBody>
      </p:sp>
      <p:sp>
        <p:nvSpPr>
          <p:cNvPr id="13" name="Slide Number Placeholder 12"/>
          <p:cNvSpPr>
            <a:spLocks noGrp="1"/>
          </p:cNvSpPr>
          <p:nvPr>
            <p:ph type="sldNum" sz="quarter" idx="12"/>
          </p:nvPr>
        </p:nvSpPr>
        <p:spPr/>
        <p:txBody>
          <a:bodyPr/>
          <a:lstStyle/>
          <a:p>
            <a:fld id="{35C4697B-00DF-4816-A242-61F02AB3B286}" type="slidenum">
              <a:rPr lang="en-US" smtClean="0"/>
              <a:pPr/>
              <a:t>29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1714329594"/>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21769406"/>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82809813"/>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3" name="TextBox 22"/>
          <p:cNvSpPr txBox="1"/>
          <p:nvPr/>
        </p:nvSpPr>
        <p:spPr>
          <a:xfrm>
            <a:off x="4458808" y="4184395"/>
            <a:ext cx="3446729" cy="1938992"/>
          </a:xfrm>
          <a:prstGeom prst="rect">
            <a:avLst/>
          </a:prstGeom>
          <a:noFill/>
        </p:spPr>
        <p:txBody>
          <a:bodyPr wrap="square" rtlCol="0">
            <a:spAutoFit/>
          </a:bodyPr>
          <a:lstStyle/>
          <a:p>
            <a:r>
              <a:rPr lang="en-US" sz="2400" b="1" dirty="0">
                <a:solidFill>
                  <a:srgbClr val="00B050"/>
                </a:solidFill>
              </a:rPr>
              <a:t>ADaM ADSL metadata tells me it was </a:t>
            </a:r>
            <a:r>
              <a:rPr lang="en-US" sz="2400" b="1" dirty="0" smtClean="0">
                <a:solidFill>
                  <a:srgbClr val="00B050"/>
                </a:solidFill>
              </a:rPr>
              <a:t>derived </a:t>
            </a:r>
            <a:r>
              <a:rPr lang="en-US" sz="2400" b="1" dirty="0">
                <a:solidFill>
                  <a:srgbClr val="00B050"/>
                </a:solidFill>
              </a:rPr>
              <a:t>from  DM.AGE and has </a:t>
            </a:r>
            <a:r>
              <a:rPr lang="en-US" sz="2400" b="1" dirty="0" smtClean="0">
                <a:solidFill>
                  <a:srgbClr val="00B050"/>
                </a:solidFill>
              </a:rPr>
              <a:t>5 </a:t>
            </a:r>
            <a:r>
              <a:rPr lang="en-US" sz="2400" b="1" dirty="0">
                <a:solidFill>
                  <a:srgbClr val="00B050"/>
                </a:solidFill>
              </a:rPr>
              <a:t>possible values.  I want to check </a:t>
            </a:r>
            <a:r>
              <a:rPr lang="en-US" sz="2400" b="1" dirty="0" smtClean="0">
                <a:solidFill>
                  <a:srgbClr val="00B050"/>
                </a:solidFill>
              </a:rPr>
              <a:t>this derivation…</a:t>
            </a:r>
            <a:endParaRPr lang="en-US" sz="2400" b="1" dirty="0">
              <a:solidFill>
                <a:srgbClr val="00B050"/>
              </a:solidFill>
            </a:endParaRPr>
          </a:p>
        </p:txBody>
      </p:sp>
      <p:sp>
        <p:nvSpPr>
          <p:cNvPr id="6" name="Right Arrow 5"/>
          <p:cNvSpPr/>
          <p:nvPr/>
        </p:nvSpPr>
        <p:spPr>
          <a:xfrm rot="12558627">
            <a:off x="3979898" y="2375072"/>
            <a:ext cx="2289225" cy="2434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87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6"/>
                                        </p:tgtEl>
                                      </p:cBhvr>
                                      <p:by x="25000" y="25000"/>
                                    </p:animScale>
                                  </p:childTnLst>
                                </p:cTn>
                              </p:par>
                              <p:par>
                                <p:cTn id="7" presetID="6" presetClass="emph" presetSubtype="0" fill="hold" nodeType="withEffect">
                                  <p:stCondLst>
                                    <p:cond delay="0"/>
                                  </p:stCondLst>
                                  <p:childTnLst>
                                    <p:animScale>
                                      <p:cBhvr>
                                        <p:cTn id="8" dur="2000" fill="hold"/>
                                        <p:tgtEl>
                                          <p:spTgt spid="12"/>
                                        </p:tgtEl>
                                      </p:cBhvr>
                                      <p:by x="25000" y="25000"/>
                                    </p:animScale>
                                  </p:childTnLst>
                                </p:cTn>
                              </p:par>
                              <p:par>
                                <p:cTn id="9" presetID="6" presetClass="emph" presetSubtype="0" fill="hold" nodeType="withEffect">
                                  <p:stCondLst>
                                    <p:cond delay="0"/>
                                  </p:stCondLst>
                                  <p:childTnLst>
                                    <p:animScale>
                                      <p:cBhvr>
                                        <p:cTn id="10" dur="2000" fill="hold"/>
                                        <p:tgtEl>
                                          <p:spTgt spid="1026"/>
                                        </p:tgtEl>
                                      </p:cBhvr>
                                      <p:by x="25000" y="25000"/>
                                    </p:animScale>
                                  </p:childTnLst>
                                </p:cTn>
                              </p:par>
                              <p:par>
                                <p:cTn id="11" presetID="6" presetClass="emph" presetSubtype="0" fill="hold" nodeType="withEffect">
                                  <p:stCondLst>
                                    <p:cond delay="0"/>
                                  </p:stCondLst>
                                  <p:childTnLst>
                                    <p:animScale>
                                      <p:cBhvr>
                                        <p:cTn id="12" dur="2000" fill="hold"/>
                                        <p:tgtEl>
                                          <p:spTgt spid="9"/>
                                        </p:tgtEl>
                                      </p:cBhvr>
                                      <p:by x="150000" y="150000"/>
                                    </p:animScale>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Lilly </a:t>
            </a:r>
            <a:r>
              <a:rPr lang="en-US" sz="3200" dirty="0"/>
              <a:t>Workshop Module </a:t>
            </a:r>
            <a:r>
              <a:rPr lang="en-US" sz="3200" dirty="0" smtClean="0"/>
              <a:t>1 </a:t>
            </a:r>
            <a:br>
              <a:rPr lang="en-US" sz="3200" dirty="0" smtClean="0"/>
            </a:br>
            <a:r>
              <a:rPr lang="en-US" sz="3200" dirty="0" smtClean="0"/>
              <a:t>ADaM Overview and Basics</a:t>
            </a:r>
            <a:endParaRPr lang="en-US" sz="2700" dirty="0"/>
          </a:p>
        </p:txBody>
      </p:sp>
    </p:spTree>
    <p:extLst>
      <p:ext uri="{BB962C8B-B14F-4D97-AF65-F5344CB8AC3E}">
        <p14:creationId xmlns:p14="http://schemas.microsoft.com/office/powerpoint/2010/main" val="36727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Flow of Review / Validation</a:t>
            </a:r>
          </a:p>
        </p:txBody>
      </p:sp>
      <p:sp>
        <p:nvSpPr>
          <p:cNvPr id="13" name="Slide Number Placeholder 12"/>
          <p:cNvSpPr>
            <a:spLocks noGrp="1"/>
          </p:cNvSpPr>
          <p:nvPr>
            <p:ph type="sldNum" sz="quarter" idx="12"/>
          </p:nvPr>
        </p:nvSpPr>
        <p:spPr/>
        <p:txBody>
          <a:bodyPr/>
          <a:lstStyle/>
          <a:p>
            <a:fld id="{35C4697B-00DF-4816-A242-61F02AB3B286}" type="slidenum">
              <a:rPr lang="en-US" smtClean="0"/>
              <a:pPr/>
              <a:t>30</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2233118185"/>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80835511"/>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46073730"/>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3" name="TextBox 22"/>
          <p:cNvSpPr txBox="1"/>
          <p:nvPr/>
        </p:nvSpPr>
        <p:spPr>
          <a:xfrm>
            <a:off x="1871026" y="3817355"/>
            <a:ext cx="3446729" cy="2677656"/>
          </a:xfrm>
          <a:prstGeom prst="rect">
            <a:avLst/>
          </a:prstGeom>
          <a:noFill/>
        </p:spPr>
        <p:txBody>
          <a:bodyPr wrap="square" rtlCol="0">
            <a:spAutoFit/>
          </a:bodyPr>
          <a:lstStyle/>
          <a:p>
            <a:r>
              <a:rPr lang="en-US" sz="2400" dirty="0" smtClean="0">
                <a:solidFill>
                  <a:srgbClr val="00B050"/>
                </a:solidFill>
              </a:rPr>
              <a:t>I wonder how </a:t>
            </a:r>
            <a:r>
              <a:rPr lang="en-US" sz="2400" dirty="0">
                <a:solidFill>
                  <a:srgbClr val="00B050"/>
                </a:solidFill>
              </a:rPr>
              <a:t>was AGE determined?</a:t>
            </a:r>
          </a:p>
          <a:p>
            <a:r>
              <a:rPr lang="en-US" sz="2400" dirty="0">
                <a:solidFill>
                  <a:srgbClr val="00B050"/>
                </a:solidFill>
              </a:rPr>
              <a:t>Was Birthdate collected </a:t>
            </a:r>
          </a:p>
          <a:p>
            <a:r>
              <a:rPr lang="en-US" sz="2400" dirty="0">
                <a:solidFill>
                  <a:srgbClr val="00B050"/>
                </a:solidFill>
              </a:rPr>
              <a:t>and then age calculated </a:t>
            </a:r>
          </a:p>
          <a:p>
            <a:r>
              <a:rPr lang="en-US" sz="2400" dirty="0">
                <a:solidFill>
                  <a:srgbClr val="00B050"/>
                </a:solidFill>
              </a:rPr>
              <a:t>or was AGE simply </a:t>
            </a:r>
            <a:r>
              <a:rPr lang="en-US" sz="2400" dirty="0" smtClean="0">
                <a:solidFill>
                  <a:srgbClr val="00B050"/>
                </a:solidFill>
              </a:rPr>
              <a:t>recorded  </a:t>
            </a:r>
            <a:r>
              <a:rPr lang="en-US" sz="2400" dirty="0">
                <a:solidFill>
                  <a:srgbClr val="00B050"/>
                </a:solidFill>
              </a:rPr>
              <a:t>because of privacy rules?</a:t>
            </a:r>
          </a:p>
        </p:txBody>
      </p:sp>
    </p:spTree>
    <p:extLst>
      <p:ext uri="{BB962C8B-B14F-4D97-AF65-F5344CB8AC3E}">
        <p14:creationId xmlns:p14="http://schemas.microsoft.com/office/powerpoint/2010/main" val="12541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16"/>
                                        </p:tgtEl>
                                      </p:cBhvr>
                                      <p:by x="25000" y="25000"/>
                                    </p:animScale>
                                  </p:childTnLst>
                                </p:cTn>
                              </p:par>
                              <p:par>
                                <p:cTn id="7" presetID="6" presetClass="emph" presetSubtype="0" fill="hold" nodeType="withEffect">
                                  <p:stCondLst>
                                    <p:cond delay="0"/>
                                  </p:stCondLst>
                                  <p:childTnLst>
                                    <p:animScale>
                                      <p:cBhvr>
                                        <p:cTn id="8" dur="500" fill="hold"/>
                                        <p:tgtEl>
                                          <p:spTgt spid="12"/>
                                        </p:tgtEl>
                                      </p:cBhvr>
                                      <p:by x="25000" y="25000"/>
                                    </p:animScale>
                                  </p:childTnLst>
                                </p:cTn>
                              </p:par>
                              <p:par>
                                <p:cTn id="9" presetID="6" presetClass="emph" presetSubtype="0" fill="hold" nodeType="withEffect">
                                  <p:stCondLst>
                                    <p:cond delay="0"/>
                                  </p:stCondLst>
                                  <p:childTnLst>
                                    <p:animScale>
                                      <p:cBhvr>
                                        <p:cTn id="10" dur="500" fill="hold"/>
                                        <p:tgtEl>
                                          <p:spTgt spid="1026"/>
                                        </p:tgtEl>
                                      </p:cBhvr>
                                      <p:by x="25000" y="25000"/>
                                    </p:animScale>
                                  </p:childTnLst>
                                </p:cTn>
                              </p:par>
                              <p:par>
                                <p:cTn id="11" presetID="6" presetClass="emph" presetSubtype="0" fill="hold" nodeType="withEffect">
                                  <p:stCondLst>
                                    <p:cond delay="0"/>
                                  </p:stCondLst>
                                  <p:childTnLst>
                                    <p:animScale>
                                      <p:cBhvr>
                                        <p:cTn id="12" dur="2000" fill="hold"/>
                                        <p:tgtEl>
                                          <p:spTgt spid="9"/>
                                        </p:tgtEl>
                                      </p:cBhvr>
                                      <p:by x="150000" y="150000"/>
                                    </p:animScale>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Flow of Review / Validation</a:t>
            </a:r>
          </a:p>
        </p:txBody>
      </p:sp>
      <p:sp>
        <p:nvSpPr>
          <p:cNvPr id="13" name="Slide Number Placeholder 12"/>
          <p:cNvSpPr>
            <a:spLocks noGrp="1"/>
          </p:cNvSpPr>
          <p:nvPr>
            <p:ph type="sldNum" sz="quarter" idx="12"/>
          </p:nvPr>
        </p:nvSpPr>
        <p:spPr/>
        <p:txBody>
          <a:bodyPr/>
          <a:lstStyle/>
          <a:p>
            <a:fld id="{35C4697B-00DF-4816-A242-61F02AB3B286}" type="slidenum">
              <a:rPr lang="en-US" smtClean="0"/>
              <a:pPr/>
              <a:t>31</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47471" y="3488734"/>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2015059294"/>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51870914"/>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442022"/>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3" name="TextBox 22"/>
          <p:cNvSpPr txBox="1"/>
          <p:nvPr/>
        </p:nvSpPr>
        <p:spPr>
          <a:xfrm>
            <a:off x="376706" y="1531400"/>
            <a:ext cx="3446729" cy="1569660"/>
          </a:xfrm>
          <a:prstGeom prst="rect">
            <a:avLst/>
          </a:prstGeom>
          <a:noFill/>
        </p:spPr>
        <p:txBody>
          <a:bodyPr wrap="square" rtlCol="0">
            <a:spAutoFit/>
          </a:bodyPr>
          <a:lstStyle/>
          <a:p>
            <a:r>
              <a:rPr lang="en-US" sz="2400" b="1" dirty="0" smtClean="0">
                <a:solidFill>
                  <a:srgbClr val="00B050"/>
                </a:solidFill>
              </a:rPr>
              <a:t>Here is Birthdate collected on the CRF.  Yay</a:t>
            </a:r>
            <a:r>
              <a:rPr lang="en-US" sz="2400" b="1" dirty="0">
                <a:solidFill>
                  <a:srgbClr val="00B050"/>
                </a:solidFill>
              </a:rPr>
              <a:t>! I clearly see </a:t>
            </a:r>
            <a:r>
              <a:rPr lang="en-US" sz="2400" b="1" dirty="0" smtClean="0">
                <a:solidFill>
                  <a:srgbClr val="00B050"/>
                </a:solidFill>
              </a:rPr>
              <a:t>the </a:t>
            </a:r>
            <a:r>
              <a:rPr lang="en-US" sz="2400" b="1" dirty="0">
                <a:solidFill>
                  <a:srgbClr val="00B050"/>
                </a:solidFill>
              </a:rPr>
              <a:t>flow!  </a:t>
            </a:r>
          </a:p>
        </p:txBody>
      </p:sp>
      <p:sp>
        <p:nvSpPr>
          <p:cNvPr id="3" name="Down Arrow 2"/>
          <p:cNvSpPr/>
          <p:nvPr/>
        </p:nvSpPr>
        <p:spPr>
          <a:xfrm>
            <a:off x="1223771" y="2684486"/>
            <a:ext cx="284395" cy="94936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65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16"/>
                                        </p:tgtEl>
                                      </p:cBhvr>
                                      <p:by x="25000" y="25000"/>
                                    </p:animScale>
                                  </p:childTnLst>
                                </p:cTn>
                              </p:par>
                              <p:par>
                                <p:cTn id="7" presetID="6" presetClass="emph" presetSubtype="0" fill="hold" nodeType="withEffect">
                                  <p:stCondLst>
                                    <p:cond delay="0"/>
                                  </p:stCondLst>
                                  <p:childTnLst>
                                    <p:animScale>
                                      <p:cBhvr>
                                        <p:cTn id="8" dur="500" fill="hold"/>
                                        <p:tgtEl>
                                          <p:spTgt spid="12"/>
                                        </p:tgtEl>
                                      </p:cBhvr>
                                      <p:by x="25000" y="25000"/>
                                    </p:animScale>
                                  </p:childTnLst>
                                </p:cTn>
                              </p:par>
                              <p:par>
                                <p:cTn id="9" presetID="6" presetClass="emph" presetSubtype="0" fill="hold" nodeType="withEffect">
                                  <p:stCondLst>
                                    <p:cond delay="0"/>
                                  </p:stCondLst>
                                  <p:childTnLst>
                                    <p:animScale>
                                      <p:cBhvr>
                                        <p:cTn id="10" dur="500" fill="hold"/>
                                        <p:tgtEl>
                                          <p:spTgt spid="9"/>
                                        </p:tgtEl>
                                      </p:cBhvr>
                                      <p:by x="25000" y="25000"/>
                                    </p:animScale>
                                  </p:childTnLst>
                                </p:cTn>
                              </p:par>
                              <p:par>
                                <p:cTn id="11" presetID="6" presetClass="emph" presetSubtype="0" fill="hold" nodeType="withEffect">
                                  <p:stCondLst>
                                    <p:cond delay="0"/>
                                  </p:stCondLst>
                                  <p:childTnLst>
                                    <p:animScale>
                                      <p:cBhvr>
                                        <p:cTn id="12" dur="2000" fill="hold"/>
                                        <p:tgtEl>
                                          <p:spTgt spid="1026"/>
                                        </p:tgtEl>
                                      </p:cBhvr>
                                      <p:by x="150000" y="150000"/>
                                    </p:animScale>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Flow of Traceability</a:t>
            </a:r>
            <a:endParaRPr lang="en-US" dirty="0"/>
          </a:p>
        </p:txBody>
      </p:sp>
      <p:sp>
        <p:nvSpPr>
          <p:cNvPr id="13" name="Slide Number Placeholder 12"/>
          <p:cNvSpPr>
            <a:spLocks noGrp="1"/>
          </p:cNvSpPr>
          <p:nvPr>
            <p:ph type="sldNum" sz="quarter" idx="12"/>
          </p:nvPr>
        </p:nvSpPr>
        <p:spPr/>
        <p:txBody>
          <a:bodyPr/>
          <a:lstStyle/>
          <a:p>
            <a:fld id="{35C4697B-00DF-4816-A242-61F02AB3B286}" type="slidenum">
              <a:rPr lang="en-US" smtClean="0"/>
              <a:pPr/>
              <a:t>32</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2841" y="2910117"/>
            <a:ext cx="1752600" cy="2243774"/>
          </a:xfrm>
          <a:prstGeom prst="rect">
            <a:avLst/>
          </a:prstGeom>
          <a:noFill/>
          <a:ln w="9525">
            <a:solidFill>
              <a:schemeClr val="tx1"/>
            </a:solid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83672225"/>
              </p:ext>
            </p:extLst>
          </p:nvPr>
        </p:nvGraphicFramePr>
        <p:xfrm>
          <a:off x="2919161" y="1589070"/>
          <a:ext cx="2536665" cy="1851500"/>
        </p:xfrm>
        <a:graphic>
          <a:graphicData uri="http://schemas.openxmlformats.org/drawingml/2006/table">
            <a:tbl>
              <a:tblPr firstRow="1" bandRow="1">
                <a:tableStyleId>{5C22544A-7EE6-4342-B048-85BDC9FD1C3A}</a:tableStyleId>
              </a:tblPr>
              <a:tblGrid>
                <a:gridCol w="777934"/>
                <a:gridCol w="610325"/>
                <a:gridCol w="1148406"/>
              </a:tblGrid>
              <a:tr h="374272">
                <a:tc>
                  <a:txBody>
                    <a:bodyPr/>
                    <a:lstStyle/>
                    <a:p>
                      <a:r>
                        <a:rPr lang="en-US" sz="1000" dirty="0" smtClean="0"/>
                        <a:t>USUBJID</a:t>
                      </a:r>
                      <a:endParaRPr lang="en-US" sz="1000" dirty="0"/>
                    </a:p>
                  </a:txBody>
                  <a:tcPr/>
                </a:tc>
                <a:tc>
                  <a:txBody>
                    <a:bodyPr/>
                    <a:lstStyle/>
                    <a:p>
                      <a:r>
                        <a:rPr lang="en-US" sz="1600" dirty="0" smtClean="0"/>
                        <a:t>AGE</a:t>
                      </a:r>
                      <a:endParaRPr lang="en-US" sz="1600" dirty="0"/>
                    </a:p>
                  </a:txBody>
                  <a:tcPr/>
                </a:tc>
                <a:tc>
                  <a:txBody>
                    <a:bodyPr/>
                    <a:lstStyle/>
                    <a:p>
                      <a:r>
                        <a:rPr lang="en-US" sz="1600" dirty="0" smtClean="0"/>
                        <a:t>COUNTRY</a:t>
                      </a:r>
                      <a:endParaRPr lang="en-US" sz="1600" dirty="0"/>
                    </a:p>
                  </a:txBody>
                  <a:tcPr/>
                </a:tc>
              </a:tr>
              <a:tr h="471388">
                <a:tc>
                  <a:txBody>
                    <a:bodyPr/>
                    <a:lstStyle/>
                    <a:p>
                      <a:r>
                        <a:rPr lang="en-US" sz="1000" dirty="0" smtClean="0"/>
                        <a:t>1001</a:t>
                      </a:r>
                      <a:endParaRPr lang="en-US" sz="1000" dirty="0"/>
                    </a:p>
                  </a:txBody>
                  <a:tcPr/>
                </a:tc>
                <a:tc>
                  <a:txBody>
                    <a:bodyPr/>
                    <a:lstStyle/>
                    <a:p>
                      <a:r>
                        <a:rPr lang="en-US" sz="1600" dirty="0" smtClean="0"/>
                        <a:t>32</a:t>
                      </a:r>
                      <a:endParaRPr lang="en-US" sz="1600" dirty="0"/>
                    </a:p>
                  </a:txBody>
                  <a:tcPr/>
                </a:tc>
                <a:tc>
                  <a:txBody>
                    <a:bodyPr/>
                    <a:lstStyle/>
                    <a:p>
                      <a:r>
                        <a:rPr lang="en-US" sz="1600" dirty="0" smtClean="0"/>
                        <a:t>US</a:t>
                      </a:r>
                      <a:endParaRPr lang="en-US" sz="1600" dirty="0"/>
                    </a:p>
                  </a:txBody>
                  <a:tcPr/>
                </a:tc>
              </a:tr>
              <a:tr h="274320">
                <a:tc>
                  <a:txBody>
                    <a:bodyPr/>
                    <a:lstStyle/>
                    <a:p>
                      <a:r>
                        <a:rPr lang="en-US" sz="1000" dirty="0" smtClean="0"/>
                        <a:t>1002</a:t>
                      </a:r>
                      <a:endParaRPr lang="en-US" sz="1000" dirty="0"/>
                    </a:p>
                  </a:txBody>
                  <a:tcPr/>
                </a:tc>
                <a:tc>
                  <a:txBody>
                    <a:bodyPr/>
                    <a:lstStyle/>
                    <a:p>
                      <a:r>
                        <a:rPr lang="en-US" sz="1600" dirty="0" smtClean="0"/>
                        <a:t>42</a:t>
                      </a:r>
                      <a:endParaRPr lang="en-US" sz="1600" dirty="0"/>
                    </a:p>
                  </a:txBody>
                  <a:tcPr/>
                </a:tc>
                <a:tc>
                  <a:txBody>
                    <a:bodyPr/>
                    <a:lstStyle/>
                    <a:p>
                      <a:r>
                        <a:rPr lang="en-US" sz="1600" dirty="0" smtClean="0"/>
                        <a:t>France</a:t>
                      </a:r>
                      <a:endParaRPr lang="en-US" sz="1600" dirty="0"/>
                    </a:p>
                  </a:txBody>
                  <a:tcPr/>
                </a:tc>
              </a:tr>
              <a:tr h="274320">
                <a:tc>
                  <a:txBody>
                    <a:bodyPr/>
                    <a:lstStyle/>
                    <a:p>
                      <a:r>
                        <a:rPr lang="en-US" sz="1000" dirty="0" smtClean="0"/>
                        <a:t>1004</a:t>
                      </a:r>
                      <a:endParaRPr lang="en-US" sz="1000" dirty="0"/>
                    </a:p>
                  </a:txBody>
                  <a:tcPr/>
                </a:tc>
                <a:tc>
                  <a:txBody>
                    <a:bodyPr/>
                    <a:lstStyle/>
                    <a:p>
                      <a:r>
                        <a:rPr lang="en-US" sz="1600" dirty="0" smtClean="0"/>
                        <a:t>19</a:t>
                      </a:r>
                      <a:endParaRPr lang="en-US" sz="1600" dirty="0"/>
                    </a:p>
                  </a:txBody>
                  <a:tcPr/>
                </a:tc>
                <a:tc>
                  <a:txBody>
                    <a:bodyPr/>
                    <a:lstStyle/>
                    <a:p>
                      <a:r>
                        <a:rPr lang="en-US" sz="1600" dirty="0" smtClean="0"/>
                        <a:t>Japan</a:t>
                      </a:r>
                      <a:endParaRPr lang="en-US" sz="1600" dirty="0"/>
                    </a:p>
                  </a:txBody>
                  <a:tcPr/>
                </a:tc>
              </a:tr>
              <a:tr h="274320">
                <a:tc>
                  <a:txBody>
                    <a:bodyPr/>
                    <a:lstStyle/>
                    <a:p>
                      <a:r>
                        <a:rPr lang="en-US" sz="1000" dirty="0" smtClean="0"/>
                        <a:t>1997</a:t>
                      </a:r>
                      <a:endParaRPr lang="en-US" sz="1000" dirty="0"/>
                    </a:p>
                  </a:txBody>
                  <a:tcPr/>
                </a:tc>
                <a:tc>
                  <a:txBody>
                    <a:bodyPr/>
                    <a:lstStyle/>
                    <a:p>
                      <a:r>
                        <a:rPr lang="en-US" sz="1600" dirty="0" smtClean="0"/>
                        <a:t>85</a:t>
                      </a:r>
                      <a:endParaRPr lang="en-US" sz="1600" dirty="0"/>
                    </a:p>
                  </a:txBody>
                  <a:tcPr/>
                </a:tc>
                <a:tc>
                  <a:txBody>
                    <a:bodyPr/>
                    <a:lstStyle/>
                    <a:p>
                      <a:r>
                        <a:rPr lang="en-US" sz="1600" dirty="0" smtClean="0"/>
                        <a:t>Canada</a:t>
                      </a:r>
                      <a:endParaRPr lang="en-US" sz="16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12731743"/>
              </p:ext>
            </p:extLst>
          </p:nvPr>
        </p:nvGraphicFramePr>
        <p:xfrm>
          <a:off x="5657708" y="3003677"/>
          <a:ext cx="3227120" cy="1524000"/>
        </p:xfrm>
        <a:graphic>
          <a:graphicData uri="http://schemas.openxmlformats.org/drawingml/2006/table">
            <a:tbl>
              <a:tblPr firstRow="1" bandRow="1">
                <a:tableStyleId>{5C22544A-7EE6-4342-B048-85BDC9FD1C3A}</a:tableStyleId>
              </a:tblPr>
              <a:tblGrid>
                <a:gridCol w="683715"/>
                <a:gridCol w="1161486"/>
                <a:gridCol w="1381919"/>
              </a:tblGrid>
              <a:tr h="274320">
                <a:tc>
                  <a:txBody>
                    <a:bodyPr/>
                    <a:lstStyle/>
                    <a:p>
                      <a:r>
                        <a:rPr lang="en-US" sz="1000" dirty="0" smtClean="0"/>
                        <a:t>USUBJID</a:t>
                      </a:r>
                      <a:endParaRPr lang="en-US" sz="1000" dirty="0"/>
                    </a:p>
                  </a:txBody>
                  <a:tcPr/>
                </a:tc>
                <a:tc>
                  <a:txBody>
                    <a:bodyPr/>
                    <a:lstStyle/>
                    <a:p>
                      <a:r>
                        <a:rPr lang="en-US" sz="1400" dirty="0" smtClean="0"/>
                        <a:t>AGEGR1</a:t>
                      </a:r>
                      <a:endParaRPr lang="en-US" sz="1400" dirty="0"/>
                    </a:p>
                  </a:txBody>
                  <a:tcPr>
                    <a:solidFill>
                      <a:srgbClr val="00B0F0"/>
                    </a:solidFill>
                  </a:tcPr>
                </a:tc>
                <a:tc>
                  <a:txBody>
                    <a:bodyPr/>
                    <a:lstStyle/>
                    <a:p>
                      <a:r>
                        <a:rPr lang="en-US" sz="1400" dirty="0" smtClean="0"/>
                        <a:t>GEOGR1</a:t>
                      </a:r>
                      <a:endParaRPr lang="en-US" sz="1400" dirty="0"/>
                    </a:p>
                  </a:txBody>
                  <a:tcPr>
                    <a:solidFill>
                      <a:srgbClr val="00B0F0"/>
                    </a:solidFill>
                  </a:tcPr>
                </a:tc>
              </a:tr>
              <a:tr h="274320">
                <a:tc>
                  <a:txBody>
                    <a:bodyPr/>
                    <a:lstStyle/>
                    <a:p>
                      <a:r>
                        <a:rPr lang="en-US" sz="1000" dirty="0" smtClean="0"/>
                        <a:t>1001</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North America</a:t>
                      </a:r>
                      <a:endParaRPr lang="en-US" sz="1400" dirty="0"/>
                    </a:p>
                  </a:txBody>
                  <a:tcPr/>
                </a:tc>
              </a:tr>
              <a:tr h="274320">
                <a:tc>
                  <a:txBody>
                    <a:bodyPr/>
                    <a:lstStyle/>
                    <a:p>
                      <a:r>
                        <a:rPr lang="en-US" sz="1000" dirty="0" smtClean="0"/>
                        <a:t>1002</a:t>
                      </a:r>
                      <a:endParaRPr lang="en-US" sz="1000" dirty="0"/>
                    </a:p>
                  </a:txBody>
                  <a:tcPr/>
                </a:tc>
                <a:tc>
                  <a:txBody>
                    <a:bodyPr/>
                    <a:lstStyle/>
                    <a:p>
                      <a:r>
                        <a:rPr lang="en-US" sz="1400" dirty="0" smtClean="0"/>
                        <a:t>&gt;35</a:t>
                      </a:r>
                      <a:r>
                        <a:rPr lang="en-US" sz="1400" baseline="0" dirty="0" smtClean="0"/>
                        <a:t> TO &lt;=45</a:t>
                      </a:r>
                      <a:endParaRPr lang="en-US" sz="1400" dirty="0"/>
                    </a:p>
                  </a:txBody>
                  <a:tcPr/>
                </a:tc>
                <a:tc>
                  <a:txBody>
                    <a:bodyPr/>
                    <a:lstStyle/>
                    <a:p>
                      <a:r>
                        <a:rPr lang="en-US" sz="1400" dirty="0" smtClean="0"/>
                        <a:t>Europe</a:t>
                      </a:r>
                      <a:endParaRPr lang="en-US" sz="1400" dirty="0"/>
                    </a:p>
                  </a:txBody>
                  <a:tcPr/>
                </a:tc>
              </a:tr>
              <a:tr h="274320">
                <a:tc>
                  <a:txBody>
                    <a:bodyPr/>
                    <a:lstStyle/>
                    <a:p>
                      <a:r>
                        <a:rPr lang="en-US" sz="1000" dirty="0" smtClean="0"/>
                        <a:t>1004</a:t>
                      </a:r>
                      <a:endParaRPr lang="en-US" sz="1000" dirty="0"/>
                    </a:p>
                  </a:txBody>
                  <a:tcPr/>
                </a:tc>
                <a:tc>
                  <a:txBody>
                    <a:bodyPr/>
                    <a:lstStyle/>
                    <a:p>
                      <a:r>
                        <a:rPr lang="en-US" sz="1400" dirty="0" smtClean="0"/>
                        <a:t>&lt;=35</a:t>
                      </a:r>
                      <a:endParaRPr lang="en-US" sz="1400" dirty="0"/>
                    </a:p>
                  </a:txBody>
                  <a:tcPr/>
                </a:tc>
                <a:tc>
                  <a:txBody>
                    <a:bodyPr/>
                    <a:lstStyle/>
                    <a:p>
                      <a:r>
                        <a:rPr lang="en-US" sz="1400" dirty="0" smtClean="0"/>
                        <a:t>Rest</a:t>
                      </a:r>
                      <a:r>
                        <a:rPr lang="en-US" sz="1400" baseline="0" dirty="0" smtClean="0"/>
                        <a:t> of World</a:t>
                      </a:r>
                      <a:endParaRPr lang="en-US" sz="1400" dirty="0"/>
                    </a:p>
                  </a:txBody>
                  <a:tcPr/>
                </a:tc>
              </a:tr>
              <a:tr h="274320">
                <a:tc>
                  <a:txBody>
                    <a:bodyPr/>
                    <a:lstStyle/>
                    <a:p>
                      <a:r>
                        <a:rPr lang="en-US" sz="1000" dirty="0" smtClean="0"/>
                        <a:t>1997</a:t>
                      </a:r>
                      <a:endParaRPr lang="en-US" sz="1000" dirty="0"/>
                    </a:p>
                  </a:txBody>
                  <a:tcPr/>
                </a:tc>
                <a:tc>
                  <a:txBody>
                    <a:bodyPr/>
                    <a:lstStyle/>
                    <a:p>
                      <a:r>
                        <a:rPr lang="en-US" sz="1400" dirty="0" smtClean="0"/>
                        <a:t>&gt;=65</a:t>
                      </a:r>
                      <a:endParaRPr lang="en-US" sz="1400" dirty="0"/>
                    </a:p>
                  </a:txBody>
                  <a:tcPr/>
                </a:tc>
                <a:tc>
                  <a:txBody>
                    <a:bodyPr/>
                    <a:lstStyle/>
                    <a:p>
                      <a:r>
                        <a:rPr lang="en-US" sz="1400" dirty="0" smtClean="0"/>
                        <a:t>North America</a:t>
                      </a:r>
                      <a:endParaRPr lang="en-US" sz="140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16772340"/>
              </p:ext>
            </p:extLst>
          </p:nvPr>
        </p:nvGraphicFramePr>
        <p:xfrm>
          <a:off x="2743200" y="4849091"/>
          <a:ext cx="3581400" cy="1645920"/>
        </p:xfrm>
        <a:graphic>
          <a:graphicData uri="http://schemas.openxmlformats.org/drawingml/2006/table">
            <a:tbl>
              <a:tblPr firstRow="1" bandRow="1">
                <a:tableStyleId>{5C22544A-7EE6-4342-B048-85BDC9FD1C3A}</a:tableStyleId>
              </a:tblPr>
              <a:tblGrid>
                <a:gridCol w="1447800"/>
                <a:gridCol w="1066800"/>
                <a:gridCol w="1066800"/>
              </a:tblGrid>
              <a:tr h="182880">
                <a:tc gridSpan="3">
                  <a:txBody>
                    <a:bodyPr/>
                    <a:lstStyle/>
                    <a:p>
                      <a:pPr algn="ctr"/>
                      <a:r>
                        <a:rPr lang="en-US" sz="1000" dirty="0" smtClean="0">
                          <a:solidFill>
                            <a:sysClr val="windowText" lastClr="000000"/>
                          </a:solidFill>
                          <a:latin typeface="Courier New" pitchFamily="49" charset="0"/>
                          <a:cs typeface="Courier New" pitchFamily="49" charset="0"/>
                        </a:rPr>
                        <a:t>Table 45</a:t>
                      </a:r>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182880">
                <a:tc gridSpan="3">
                  <a:txBody>
                    <a:bodyPr/>
                    <a:lstStyle/>
                    <a:p>
                      <a:pPr algn="ctr"/>
                      <a:r>
                        <a:rPr lang="en-US" sz="1000" b="1" dirty="0" smtClean="0">
                          <a:solidFill>
                            <a:sysClr val="windowText" lastClr="000000"/>
                          </a:solidFill>
                          <a:latin typeface="Courier New" pitchFamily="49" charset="0"/>
                          <a:cs typeface="Courier New" pitchFamily="49" charset="0"/>
                        </a:rPr>
                        <a:t>Demographic Characteristics</a:t>
                      </a:r>
                      <a:endParaRPr lang="en-US" sz="1000"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r>
              <a:tr h="182880">
                <a:tc>
                  <a:txBody>
                    <a:bodyPr/>
                    <a:lstStyle/>
                    <a:p>
                      <a:endParaRPr lang="en-US" sz="1000"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 X</a:t>
                      </a:r>
                      <a:endParaRPr lang="en-US" sz="1000" dirty="0">
                        <a:solidFill>
                          <a:sysClr val="windowText" lastClr="000000"/>
                        </a:solidFill>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solidFill>
                            <a:sysClr val="windowText" lastClr="000000"/>
                          </a:solidFill>
                          <a:latin typeface="Courier New" pitchFamily="49" charset="0"/>
                          <a:cs typeface="Courier New" pitchFamily="49" charset="0"/>
                        </a:rPr>
                        <a:t>Treatment</a:t>
                      </a:r>
                      <a:r>
                        <a:rPr lang="en-US" sz="1000" baseline="0" dirty="0" smtClean="0">
                          <a:solidFill>
                            <a:sysClr val="windowText" lastClr="000000"/>
                          </a:solidFill>
                          <a:latin typeface="Courier New" pitchFamily="49" charset="0"/>
                          <a:cs typeface="Courier New" pitchFamily="49" charset="0"/>
                        </a:rPr>
                        <a:t> Y</a:t>
                      </a:r>
                      <a:endParaRPr lang="en-US" sz="1000" dirty="0">
                        <a:solidFill>
                          <a:sysClr val="windowText" lastClr="000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Age Group</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N (%)</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&lt;=35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12 (5.2)</a:t>
                      </a:r>
                      <a:endParaRPr lang="en-US" sz="10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14 (4.8)</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r>
                        <a:rPr lang="en-US" sz="1400" dirty="0" smtClean="0">
                          <a:latin typeface="Courier New" pitchFamily="49" charset="0"/>
                          <a:cs typeface="Courier New" pitchFamily="49" charset="0"/>
                        </a:rPr>
                        <a:t>&gt;35</a:t>
                      </a:r>
                      <a:r>
                        <a:rPr lang="en-US" sz="1400" baseline="0" dirty="0" smtClean="0">
                          <a:latin typeface="Courier New" pitchFamily="49" charset="0"/>
                          <a:cs typeface="Courier New" pitchFamily="49" charset="0"/>
                        </a:rPr>
                        <a:t> to &lt;=45</a:t>
                      </a:r>
                      <a:endParaRPr lang="en-US" sz="14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23 (35.7)</a:t>
                      </a:r>
                      <a:endParaRPr lang="en-US" sz="1000" dirty="0">
                        <a:latin typeface="Courier New" pitchFamily="49" charset="0"/>
                        <a:cs typeface="Courier New"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dirty="0" smtClean="0">
                          <a:latin typeface="Courier New" pitchFamily="49" charset="0"/>
                          <a:cs typeface="Courier New" pitchFamily="49" charset="0"/>
                        </a:rPr>
                        <a:t>27 (31.3)</a:t>
                      </a:r>
                      <a:endParaRPr lang="en-US" sz="1000" dirty="0">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7" name="Right Arrow 16"/>
          <p:cNvSpPr/>
          <p:nvPr/>
        </p:nvSpPr>
        <p:spPr>
          <a:xfrm rot="8143921">
            <a:off x="2344382" y="2410724"/>
            <a:ext cx="533400" cy="3639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807522" y="5301735"/>
            <a:ext cx="902235" cy="400110"/>
          </a:xfrm>
          <a:prstGeom prst="rect">
            <a:avLst/>
          </a:prstGeom>
          <a:noFill/>
        </p:spPr>
        <p:txBody>
          <a:bodyPr wrap="none" rtlCol="0">
            <a:spAutoFit/>
          </a:bodyPr>
          <a:lstStyle/>
          <a:p>
            <a:r>
              <a:rPr lang="en-US" sz="2000" dirty="0" smtClean="0"/>
              <a:t>CDASH</a:t>
            </a:r>
            <a:endParaRPr lang="en-US" sz="2000" dirty="0"/>
          </a:p>
        </p:txBody>
      </p:sp>
      <p:sp>
        <p:nvSpPr>
          <p:cNvPr id="15" name="TextBox 14"/>
          <p:cNvSpPr txBox="1"/>
          <p:nvPr/>
        </p:nvSpPr>
        <p:spPr>
          <a:xfrm>
            <a:off x="3803341" y="3532282"/>
            <a:ext cx="802143" cy="400110"/>
          </a:xfrm>
          <a:prstGeom prst="rect">
            <a:avLst/>
          </a:prstGeom>
          <a:noFill/>
        </p:spPr>
        <p:txBody>
          <a:bodyPr wrap="none" rtlCol="0">
            <a:spAutoFit/>
          </a:bodyPr>
          <a:lstStyle/>
          <a:p>
            <a:r>
              <a:rPr lang="en-US" sz="2000" dirty="0" smtClean="0"/>
              <a:t>SDTM</a:t>
            </a:r>
            <a:endParaRPr lang="en-US" sz="2000" dirty="0"/>
          </a:p>
        </p:txBody>
      </p:sp>
      <p:sp>
        <p:nvSpPr>
          <p:cNvPr id="21" name="TextBox 20"/>
          <p:cNvSpPr txBox="1"/>
          <p:nvPr/>
        </p:nvSpPr>
        <p:spPr>
          <a:xfrm>
            <a:off x="7579820" y="4583668"/>
            <a:ext cx="833883" cy="400110"/>
          </a:xfrm>
          <a:prstGeom prst="rect">
            <a:avLst/>
          </a:prstGeom>
          <a:noFill/>
        </p:spPr>
        <p:txBody>
          <a:bodyPr wrap="none" rtlCol="0">
            <a:spAutoFit/>
          </a:bodyPr>
          <a:lstStyle/>
          <a:p>
            <a:r>
              <a:rPr lang="en-US" sz="2000" dirty="0" smtClean="0"/>
              <a:t>ADaM</a:t>
            </a:r>
            <a:endParaRPr lang="en-US" sz="2000" dirty="0"/>
          </a:p>
        </p:txBody>
      </p:sp>
      <p:sp>
        <p:nvSpPr>
          <p:cNvPr id="22" name="TextBox 21"/>
          <p:cNvSpPr txBox="1"/>
          <p:nvPr/>
        </p:nvSpPr>
        <p:spPr>
          <a:xfrm>
            <a:off x="6324600" y="6321365"/>
            <a:ext cx="2302553" cy="400110"/>
          </a:xfrm>
          <a:prstGeom prst="rect">
            <a:avLst/>
          </a:prstGeom>
          <a:noFill/>
        </p:spPr>
        <p:txBody>
          <a:bodyPr wrap="none" rtlCol="0">
            <a:spAutoFit/>
          </a:bodyPr>
          <a:lstStyle/>
          <a:p>
            <a:r>
              <a:rPr lang="en-US" sz="2000" dirty="0" smtClean="0"/>
              <a:t>TFLs in Study Report</a:t>
            </a:r>
            <a:endParaRPr lang="en-US" sz="2000" dirty="0"/>
          </a:p>
        </p:txBody>
      </p:sp>
      <p:sp>
        <p:nvSpPr>
          <p:cNvPr id="4" name="TextBox 3"/>
          <p:cNvSpPr txBox="1"/>
          <p:nvPr/>
        </p:nvSpPr>
        <p:spPr>
          <a:xfrm>
            <a:off x="6288504" y="2160877"/>
            <a:ext cx="1843518" cy="707886"/>
          </a:xfrm>
          <a:prstGeom prst="rect">
            <a:avLst/>
          </a:prstGeom>
          <a:noFill/>
        </p:spPr>
        <p:txBody>
          <a:bodyPr wrap="none" rtlCol="0">
            <a:spAutoFit/>
          </a:bodyPr>
          <a:lstStyle/>
          <a:p>
            <a:r>
              <a:rPr lang="en-US" sz="2000" dirty="0" smtClean="0"/>
              <a:t>Derivations as </a:t>
            </a:r>
          </a:p>
          <a:p>
            <a:r>
              <a:rPr lang="en-US" sz="2000" dirty="0" smtClean="0"/>
              <a:t>Specified in SAP</a:t>
            </a:r>
            <a:endParaRPr lang="en-US" sz="2000" dirty="0"/>
          </a:p>
        </p:txBody>
      </p:sp>
      <p:sp>
        <p:nvSpPr>
          <p:cNvPr id="23" name="Bent Arrow 22"/>
          <p:cNvSpPr/>
          <p:nvPr/>
        </p:nvSpPr>
        <p:spPr>
          <a:xfrm rot="16200000" flipV="1">
            <a:off x="6629400" y="4876800"/>
            <a:ext cx="585216" cy="609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Bent Arrow 23"/>
          <p:cNvSpPr/>
          <p:nvPr/>
        </p:nvSpPr>
        <p:spPr>
          <a:xfrm rot="10800000" flipV="1">
            <a:off x="6536386" y="1666624"/>
            <a:ext cx="585216" cy="609600"/>
          </a:xfrm>
          <a:prstGeom prst="bentArrow">
            <a:avLst>
              <a:gd name="adj1" fmla="val 25000"/>
              <a:gd name="adj2" fmla="val 23985"/>
              <a:gd name="adj3" fmla="val 50000"/>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0783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a:t>
            </a:r>
            <a:endParaRPr lang="en-US" dirty="0"/>
          </a:p>
        </p:txBody>
      </p:sp>
      <p:sp>
        <p:nvSpPr>
          <p:cNvPr id="3" name="Content Placeholder 2"/>
          <p:cNvSpPr>
            <a:spLocks noGrp="1"/>
          </p:cNvSpPr>
          <p:nvPr>
            <p:ph idx="1"/>
          </p:nvPr>
        </p:nvSpPr>
        <p:spPr>
          <a:ln>
            <a:solidFill>
              <a:srgbClr val="FF0000"/>
            </a:solidFill>
          </a:ln>
        </p:spPr>
        <p:txBody>
          <a:bodyPr>
            <a:noAutofit/>
          </a:bodyPr>
          <a:lstStyle/>
          <a:p>
            <a:r>
              <a:rPr lang="en-US" sz="2400" dirty="0" smtClean="0"/>
              <a:t>We perform our work as: </a:t>
            </a:r>
          </a:p>
          <a:p>
            <a:pPr lvl="1"/>
            <a:r>
              <a:rPr lang="en-US" sz="2000" dirty="0" smtClean="0"/>
              <a:t>CDASH (CRF) </a:t>
            </a:r>
            <a:r>
              <a:rPr lang="en-US" sz="2000" dirty="0" smtClean="0">
                <a:sym typeface="Wingdings" panose="05000000000000000000" pitchFamily="2" charset="2"/>
              </a:rPr>
              <a:t></a:t>
            </a:r>
            <a:r>
              <a:rPr lang="en-US" sz="2000" dirty="0" smtClean="0"/>
              <a:t> SDTM </a:t>
            </a:r>
            <a:r>
              <a:rPr lang="en-US" sz="2000" dirty="0" smtClean="0">
                <a:sym typeface="Wingdings" panose="05000000000000000000" pitchFamily="2" charset="2"/>
              </a:rPr>
              <a:t></a:t>
            </a:r>
            <a:r>
              <a:rPr lang="en-US" sz="2000" dirty="0" smtClean="0"/>
              <a:t> ADaM </a:t>
            </a:r>
            <a:r>
              <a:rPr lang="en-US" sz="2000" dirty="0" smtClean="0">
                <a:sym typeface="Wingdings" panose="05000000000000000000" pitchFamily="2" charset="2"/>
              </a:rPr>
              <a:t></a:t>
            </a:r>
            <a:r>
              <a:rPr lang="en-US" sz="2000" dirty="0" smtClean="0"/>
              <a:t> TFL’s</a:t>
            </a:r>
          </a:p>
          <a:p>
            <a:pPr lvl="1"/>
            <a:endParaRPr lang="en-US" sz="2400" dirty="0" smtClean="0"/>
          </a:p>
          <a:p>
            <a:r>
              <a:rPr lang="en-US" sz="2400" dirty="0" smtClean="0"/>
              <a:t>Traceability is performed as: </a:t>
            </a:r>
          </a:p>
          <a:p>
            <a:pPr lvl="1"/>
            <a:r>
              <a:rPr lang="en-US" sz="2000" dirty="0" smtClean="0"/>
              <a:t>TFLs </a:t>
            </a:r>
            <a:r>
              <a:rPr lang="en-US" sz="2000" dirty="0" smtClean="0">
                <a:sym typeface="Wingdings" panose="05000000000000000000" pitchFamily="2" charset="2"/>
              </a:rPr>
              <a:t></a:t>
            </a:r>
            <a:r>
              <a:rPr lang="en-US" sz="2000" dirty="0" smtClean="0"/>
              <a:t> ADaM </a:t>
            </a:r>
            <a:r>
              <a:rPr lang="en-US" sz="2000" dirty="0" smtClean="0">
                <a:sym typeface="Wingdings" panose="05000000000000000000" pitchFamily="2" charset="2"/>
              </a:rPr>
              <a:t></a:t>
            </a:r>
            <a:r>
              <a:rPr lang="en-US" sz="2000" dirty="0" smtClean="0"/>
              <a:t> SDTM </a:t>
            </a:r>
            <a:r>
              <a:rPr lang="en-US" sz="2000" dirty="0" smtClean="0">
                <a:sym typeface="Wingdings" panose="05000000000000000000" pitchFamily="2" charset="2"/>
              </a:rPr>
              <a:t></a:t>
            </a:r>
            <a:r>
              <a:rPr lang="en-US" sz="2000" dirty="0" smtClean="0"/>
              <a:t> CDASH (CRF)</a:t>
            </a:r>
          </a:p>
          <a:p>
            <a:pPr marL="457200" lvl="1" indent="0">
              <a:buNone/>
            </a:pPr>
            <a:endParaRPr lang="en-US" sz="2400" dirty="0"/>
          </a:p>
          <a:p>
            <a:r>
              <a:rPr lang="en-US" sz="2400" dirty="0" smtClean="0"/>
              <a:t>Traceability is important to </a:t>
            </a:r>
            <a:r>
              <a:rPr lang="en-US" sz="2400" b="1" dirty="0" smtClean="0">
                <a:solidFill>
                  <a:srgbClr val="FF0000"/>
                </a:solidFill>
              </a:rPr>
              <a:t>EVERYONE!  </a:t>
            </a:r>
            <a:r>
              <a:rPr lang="en-US" sz="2400" dirty="0" smtClean="0"/>
              <a:t>This is not just for regulatory review</a:t>
            </a:r>
          </a:p>
          <a:p>
            <a:pPr lvl="1"/>
            <a:r>
              <a:rPr lang="en-US" sz="2000" dirty="0" smtClean="0"/>
              <a:t>Internal Lilly review is equally important</a:t>
            </a:r>
          </a:p>
          <a:p>
            <a:pPr lvl="1"/>
            <a:r>
              <a:rPr lang="en-US" sz="2000" dirty="0" smtClean="0"/>
              <a:t>If a reviewer can’t understand how a statistical result was created, they have less confidence in reported conclusions</a:t>
            </a:r>
            <a:endParaRPr lang="en-US" sz="2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33</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680" y="1552575"/>
            <a:ext cx="2189120" cy="23526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68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Module 1 </a:t>
            </a:r>
            <a:r>
              <a:rPr lang="en-US" dirty="0"/>
              <a:t>Exercise </a:t>
            </a:r>
            <a:r>
              <a:rPr lang="en-US" dirty="0" smtClean="0"/>
              <a:t>#2</a:t>
            </a:r>
            <a:br>
              <a:rPr lang="en-US" dirty="0" smtClean="0"/>
            </a:br>
            <a:endParaRPr lang="en-US" dirty="0"/>
          </a:p>
        </p:txBody>
      </p:sp>
    </p:spTree>
    <p:extLst>
      <p:ext uri="{BB962C8B-B14F-4D97-AF65-F5344CB8AC3E}">
        <p14:creationId xmlns:p14="http://schemas.microsoft.com/office/powerpoint/2010/main" val="3591787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Exercise # 2: Discovering Traceability</a:t>
            </a:r>
            <a:endParaRPr lang="en-US" sz="3600" dirty="0"/>
          </a:p>
        </p:txBody>
      </p:sp>
      <p:sp>
        <p:nvSpPr>
          <p:cNvPr id="3" name="Content Placeholder 2"/>
          <p:cNvSpPr>
            <a:spLocks noGrp="1"/>
          </p:cNvSpPr>
          <p:nvPr>
            <p:ph idx="1"/>
          </p:nvPr>
        </p:nvSpPr>
        <p:spPr>
          <a:xfrm>
            <a:off x="347471" y="1600483"/>
            <a:ext cx="8491835" cy="2299695"/>
          </a:xfrm>
          <a:ln>
            <a:solidFill>
              <a:srgbClr val="E2231A"/>
            </a:solidFill>
          </a:ln>
        </p:spPr>
        <p:txBody>
          <a:bodyPr>
            <a:normAutofit/>
          </a:bodyPr>
          <a:lstStyle/>
          <a:p>
            <a:r>
              <a:rPr lang="en-US" sz="2600" dirty="0" smtClean="0"/>
              <a:t>Use </a:t>
            </a:r>
            <a:r>
              <a:rPr lang="en-US" sz="2600" dirty="0">
                <a:solidFill>
                  <a:srgbClr val="FF0000"/>
                </a:solidFill>
              </a:rPr>
              <a:t>Core_TFL_VS_byVisit_V2.xlsx</a:t>
            </a:r>
          </a:p>
          <a:p>
            <a:r>
              <a:rPr lang="en-US" sz="2600" dirty="0" smtClean="0"/>
              <a:t>Trace the “Analysis Results Identifiers” on the mock table shell back, and listed below, to:</a:t>
            </a:r>
          </a:p>
          <a:p>
            <a:pPr lvl="1"/>
            <a:r>
              <a:rPr lang="en-US" sz="2000" dirty="0"/>
              <a:t>ADaM data sets &amp; variables</a:t>
            </a:r>
          </a:p>
          <a:p>
            <a:pPr lvl="1"/>
            <a:r>
              <a:rPr lang="en-US" sz="2000" dirty="0"/>
              <a:t>Then ADaM back to SDTM data sets &amp; variables</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35</a:t>
            </a:fld>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26" y="4166878"/>
            <a:ext cx="7651714" cy="1601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1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46" y="3159506"/>
            <a:ext cx="7077075" cy="219075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dirty="0" smtClean="0"/>
              <a:t>Table: Vital Signs by Visit</a:t>
            </a:r>
            <a:endParaRPr lang="en-US" dirty="0"/>
          </a:p>
        </p:txBody>
      </p:sp>
      <p:sp>
        <p:nvSpPr>
          <p:cNvPr id="3" name="Content Placeholder 2"/>
          <p:cNvSpPr>
            <a:spLocks noGrp="1"/>
          </p:cNvSpPr>
          <p:nvPr>
            <p:ph idx="1"/>
          </p:nvPr>
        </p:nvSpPr>
        <p:spPr>
          <a:xfrm>
            <a:off x="347471" y="1488533"/>
            <a:ext cx="8491835" cy="1091382"/>
          </a:xfrm>
          <a:ln>
            <a:solidFill>
              <a:srgbClr val="E2231A"/>
            </a:solidFill>
          </a:ln>
        </p:spPr>
        <p:txBody>
          <a:bodyPr>
            <a:normAutofit/>
          </a:bodyPr>
          <a:lstStyle/>
          <a:p>
            <a:r>
              <a:rPr lang="en-US" sz="2800" dirty="0" smtClean="0"/>
              <a:t>Mock Table Shell</a:t>
            </a:r>
          </a:p>
          <a:p>
            <a:r>
              <a:rPr lang="en-US" sz="2800" dirty="0" smtClean="0"/>
              <a:t>Analysis Results Identifiers</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36</a:t>
            </a:fld>
            <a:endParaRPr lang="en-US" dirty="0"/>
          </a:p>
        </p:txBody>
      </p:sp>
      <p:sp>
        <p:nvSpPr>
          <p:cNvPr id="7" name="Oval 6"/>
          <p:cNvSpPr/>
          <p:nvPr/>
        </p:nvSpPr>
        <p:spPr>
          <a:xfrm>
            <a:off x="5657430" y="3554088"/>
            <a:ext cx="362370" cy="402771"/>
          </a:xfrm>
          <a:prstGeom prst="ellipse">
            <a:avLst/>
          </a:prstGeom>
          <a:noFill/>
          <a:ln w="19050">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a:off x="4806666" y="2468783"/>
            <a:ext cx="850764" cy="1136545"/>
          </a:xfrm>
          <a:prstGeom prst="straightConnector1">
            <a:avLst/>
          </a:prstGeom>
          <a:ln>
            <a:solidFill>
              <a:srgbClr val="E2231A"/>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142016" y="2468782"/>
            <a:ext cx="877784" cy="822890"/>
          </a:xfrm>
          <a:prstGeom prst="straightConnector1">
            <a:avLst/>
          </a:prstGeom>
          <a:ln>
            <a:solidFill>
              <a:srgbClr val="E2231A"/>
            </a:solidFill>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6749900" y="3563895"/>
            <a:ext cx="424543" cy="402771"/>
          </a:xfrm>
          <a:prstGeom prst="ellipse">
            <a:avLst/>
          </a:prstGeom>
          <a:noFill/>
          <a:ln w="19050">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p:nvSpPr>
        <p:spPr>
          <a:xfrm>
            <a:off x="6128657" y="3202557"/>
            <a:ext cx="424543" cy="402771"/>
          </a:xfrm>
          <a:prstGeom prst="ellipse">
            <a:avLst/>
          </a:prstGeom>
          <a:noFill/>
          <a:ln w="19050">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a:off x="6128657" y="2468782"/>
            <a:ext cx="850764" cy="1136545"/>
          </a:xfrm>
          <a:prstGeom prst="straightConnector1">
            <a:avLst/>
          </a:prstGeom>
          <a:ln>
            <a:solidFill>
              <a:srgbClr val="E2231A"/>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0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ln>
            <a:solidFill>
              <a:srgbClr val="E2231A"/>
            </a:solidFill>
          </a:ln>
        </p:spPr>
        <p:txBody>
          <a:bodyPr>
            <a:normAutofit/>
          </a:bodyPr>
          <a:lstStyle/>
          <a:p>
            <a:r>
              <a:rPr lang="en-US" sz="2400" dirty="0">
                <a:solidFill>
                  <a:srgbClr val="E2231A"/>
                </a:solidFill>
              </a:rPr>
              <a:t>Resources: </a:t>
            </a:r>
            <a:r>
              <a:rPr lang="en-US" sz="2400" dirty="0"/>
              <a:t>Excel ADaM </a:t>
            </a:r>
            <a:r>
              <a:rPr lang="en-US" sz="2400" dirty="0" smtClean="0"/>
              <a:t>Standards for ADVS and ADSL, </a:t>
            </a:r>
            <a:r>
              <a:rPr lang="en-US" sz="2400" dirty="0"/>
              <a:t>Excel SDTM </a:t>
            </a:r>
            <a:r>
              <a:rPr lang="en-US" sz="2400" dirty="0" smtClean="0"/>
              <a:t>Standards for DM, Table Shell for </a:t>
            </a:r>
            <a:r>
              <a:rPr lang="en-US" sz="2400" dirty="0" smtClean="0">
                <a:solidFill>
                  <a:srgbClr val="FF0000"/>
                </a:solidFill>
              </a:rPr>
              <a:t>Core_TFL_VS_byVisit_V2.xlsx</a:t>
            </a:r>
          </a:p>
          <a:p>
            <a:endParaRPr lang="en-US" sz="2400" dirty="0">
              <a:solidFill>
                <a:srgbClr val="FF0000"/>
              </a:solidFill>
            </a:endParaRPr>
          </a:p>
          <a:p>
            <a:r>
              <a:rPr lang="en-US" sz="2400" dirty="0" smtClean="0"/>
              <a:t>These are </a:t>
            </a:r>
            <a:r>
              <a:rPr lang="en-US" sz="2400" dirty="0"/>
              <a:t>provided for you </a:t>
            </a:r>
            <a:r>
              <a:rPr lang="en-US" sz="2400" dirty="0" smtClean="0"/>
              <a:t>on </a:t>
            </a:r>
            <a:r>
              <a:rPr lang="en-US" sz="2400" dirty="0" err="1" smtClean="0"/>
              <a:t>Sharepoint</a:t>
            </a:r>
            <a:endParaRPr lang="en-US" sz="2400" dirty="0" smtClean="0"/>
          </a:p>
          <a:p>
            <a:endParaRPr lang="en-US" sz="2400" dirty="0"/>
          </a:p>
          <a:p>
            <a:r>
              <a:rPr lang="en-US" sz="2400" dirty="0" smtClean="0"/>
              <a:t>For this exercise, assume subjects are grouped by </a:t>
            </a:r>
            <a:r>
              <a:rPr lang="en-US" sz="2400" dirty="0" smtClean="0">
                <a:solidFill>
                  <a:srgbClr val="E2231A"/>
                </a:solidFill>
              </a:rPr>
              <a:t>“planned treatment” </a:t>
            </a:r>
          </a:p>
          <a:p>
            <a:pPr lvl="1"/>
            <a:endParaRPr lang="en-US" sz="2000" dirty="0" smtClean="0"/>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37</a:t>
            </a:fld>
            <a:endParaRPr lang="en-US" dirty="0"/>
          </a:p>
        </p:txBody>
      </p:sp>
    </p:spTree>
    <p:extLst>
      <p:ext uri="{BB962C8B-B14F-4D97-AF65-F5344CB8AC3E}">
        <p14:creationId xmlns:p14="http://schemas.microsoft.com/office/powerpoint/2010/main" val="19616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Worksheet</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38</a:t>
            </a:fld>
            <a:endParaRPr lang="en-US" dirty="0"/>
          </a:p>
        </p:txBody>
      </p:sp>
      <p:sp>
        <p:nvSpPr>
          <p:cNvPr id="7" name="Content Placeholder 6"/>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70" y="2600696"/>
            <a:ext cx="7651714" cy="1601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479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Do the First One Together</a:t>
            </a:r>
            <a:endParaRPr lang="en-US" dirty="0"/>
          </a:p>
        </p:txBody>
      </p:sp>
      <p:sp>
        <p:nvSpPr>
          <p:cNvPr id="3" name="Content Placeholder 2"/>
          <p:cNvSpPr>
            <a:spLocks noGrp="1"/>
          </p:cNvSpPr>
          <p:nvPr>
            <p:ph idx="1"/>
          </p:nvPr>
        </p:nvSpPr>
        <p:spPr>
          <a:xfrm>
            <a:off x="347471" y="1488533"/>
            <a:ext cx="8491835" cy="1749968"/>
          </a:xfrm>
          <a:ln>
            <a:solidFill>
              <a:srgbClr val="E2231A"/>
            </a:solidFill>
          </a:ln>
        </p:spPr>
        <p:txBody>
          <a:bodyPr/>
          <a:lstStyle/>
          <a:p>
            <a:r>
              <a:rPr lang="en-US" sz="2400" b="1" dirty="0" smtClean="0"/>
              <a:t>DN1</a:t>
            </a:r>
            <a:r>
              <a:rPr lang="en-US" sz="2400" dirty="0" smtClean="0"/>
              <a:t> = </a:t>
            </a:r>
            <a:r>
              <a:rPr lang="en-US" sz="2400" dirty="0"/>
              <a:t>Denominator - Total number of subjects in treatment </a:t>
            </a:r>
            <a:r>
              <a:rPr lang="en-US" sz="2400" dirty="0" smtClean="0"/>
              <a:t>group</a:t>
            </a:r>
          </a:p>
          <a:p>
            <a:r>
              <a:rPr lang="en-US" sz="2400" dirty="0" smtClean="0"/>
              <a:t>Open Analysis Results Metadata to find ADaM data set and ADaM Variable</a:t>
            </a:r>
          </a:p>
          <a:p>
            <a:endParaRPr lang="en-US" sz="2400" dirty="0"/>
          </a:p>
          <a:p>
            <a:pPr marL="0" indent="0">
              <a:buNone/>
            </a:pPr>
            <a:endParaRPr lang="en-US" sz="2400" dirty="0"/>
          </a:p>
          <a:p>
            <a:endParaRPr lang="en-US" sz="2800" dirty="0"/>
          </a:p>
          <a:p>
            <a:endParaRPr lang="en-US" sz="2800" dirty="0" smtClean="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710545"/>
            <a:ext cx="89058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106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347471" y="1488532"/>
            <a:ext cx="8491835" cy="4784677"/>
          </a:xfrm>
          <a:ln>
            <a:solidFill>
              <a:srgbClr val="E2231A"/>
            </a:solidFill>
          </a:ln>
        </p:spPr>
        <p:txBody>
          <a:bodyPr>
            <a:noAutofit/>
          </a:bodyPr>
          <a:lstStyle/>
          <a:p>
            <a:r>
              <a:rPr lang="en-US" sz="2400" dirty="0"/>
              <a:t>Encourage participation to enhance learning in this hands-on workshop</a:t>
            </a:r>
          </a:p>
          <a:p>
            <a:r>
              <a:rPr lang="en-US" sz="2400" dirty="0" smtClean="0"/>
              <a:t>Describe how ADaM fits into the implementation of CDISC standards</a:t>
            </a:r>
          </a:p>
          <a:p>
            <a:r>
              <a:rPr lang="en-US" sz="2400" dirty="0" smtClean="0"/>
              <a:t>Understand the Fundamental Principles of ADaM</a:t>
            </a:r>
          </a:p>
          <a:p>
            <a:r>
              <a:rPr lang="en-US" sz="2400" dirty="0" smtClean="0"/>
              <a:t>Demonstrate an understanding of the principle of traceability</a:t>
            </a:r>
          </a:p>
          <a:p>
            <a:r>
              <a:rPr lang="en-US" sz="2400" dirty="0" smtClean="0"/>
              <a:t>Gain an understanding of levels of ADaM Implementation in a large organization</a:t>
            </a:r>
          </a:p>
          <a:p>
            <a:r>
              <a:rPr lang="en-US" sz="2400" dirty="0" smtClean="0"/>
              <a:t>Describe the types of ADaM metadata</a:t>
            </a:r>
            <a:endParaRPr lang="en-US" sz="2800" dirty="0" smtClean="0"/>
          </a:p>
          <a:p>
            <a:endParaRPr lang="en-US" sz="2800" dirty="0" smtClean="0"/>
          </a:p>
        </p:txBody>
      </p:sp>
      <p:sp>
        <p:nvSpPr>
          <p:cNvPr id="7" name="Date Placeholder 6"/>
          <p:cNvSpPr>
            <a:spLocks noGrp="1"/>
          </p:cNvSpPr>
          <p:nvPr>
            <p:ph type="dt" sz="half" idx="10"/>
          </p:nvPr>
        </p:nvSpPr>
        <p:spPr/>
        <p:txBody>
          <a:bodyPr/>
          <a:lstStyle/>
          <a:p>
            <a:fld id="{8D9E3813-FB93-2A44-AC08-324D96C9FA92}" type="datetime1">
              <a:rPr lang="en-US" smtClean="0"/>
              <a:t>7/31/2016</a:t>
            </a:fld>
            <a:endParaRPr lang="en-US" dirty="0"/>
          </a:p>
        </p:txBody>
      </p:sp>
      <p:sp>
        <p:nvSpPr>
          <p:cNvPr id="8" name="Footer Placeholder 7"/>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11" name="Slide Number Placeholder 10"/>
          <p:cNvSpPr>
            <a:spLocks noGrp="1"/>
          </p:cNvSpPr>
          <p:nvPr>
            <p:ph type="sldNum" sz="quarter" idx="12"/>
          </p:nvPr>
        </p:nvSpPr>
        <p:spPr/>
        <p:txBody>
          <a:bodyPr/>
          <a:lstStyle/>
          <a:p>
            <a:fld id="{433333A3-4547-F444-B56E-77A7C57F984C}" type="slidenum">
              <a:rPr lang="en-US" smtClean="0"/>
              <a:pPr/>
              <a:t>4</a:t>
            </a:fld>
            <a:endParaRPr lang="en-US" dirty="0"/>
          </a:p>
        </p:txBody>
      </p:sp>
      <p:sp>
        <p:nvSpPr>
          <p:cNvPr id="3" name="TextBox 2"/>
          <p:cNvSpPr txBox="1"/>
          <p:nvPr/>
        </p:nvSpPr>
        <p:spPr>
          <a:xfrm>
            <a:off x="1621614" y="65584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9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One Continued…</a:t>
            </a:r>
            <a:endParaRPr lang="en-US" dirty="0"/>
          </a:p>
        </p:txBody>
      </p:sp>
      <p:sp>
        <p:nvSpPr>
          <p:cNvPr id="3" name="Content Placeholder 2"/>
          <p:cNvSpPr>
            <a:spLocks noGrp="1"/>
          </p:cNvSpPr>
          <p:nvPr>
            <p:ph idx="1"/>
          </p:nvPr>
        </p:nvSpPr>
        <p:spPr>
          <a:xfrm>
            <a:off x="347471" y="1488532"/>
            <a:ext cx="8491835" cy="2064293"/>
          </a:xfrm>
          <a:ln>
            <a:solidFill>
              <a:srgbClr val="E2231A"/>
            </a:solidFill>
          </a:ln>
        </p:spPr>
        <p:txBody>
          <a:bodyPr>
            <a:normAutofit lnSpcReduction="10000"/>
          </a:bodyPr>
          <a:lstStyle/>
          <a:p>
            <a:r>
              <a:rPr lang="en-US" sz="2400" dirty="0" smtClean="0"/>
              <a:t>Open ADSL Standard to find ADSL.SAFFL</a:t>
            </a:r>
          </a:p>
          <a:p>
            <a:endParaRPr lang="en-US" sz="2400" dirty="0" smtClean="0"/>
          </a:p>
          <a:p>
            <a:r>
              <a:rPr lang="en-US" sz="2400" dirty="0" smtClean="0"/>
              <a:t>For this exercise, lets assume that ANALYSIS.ALGORITHM for SAFFL at the study level states that SAFFL=‘Y’ if DM.RFSTDTC  is not missing</a:t>
            </a:r>
          </a:p>
          <a:p>
            <a:endParaRPr lang="en-US" sz="2400" dirty="0" smtClean="0"/>
          </a:p>
          <a:p>
            <a:endParaRPr lang="en-US" sz="2400" dirty="0"/>
          </a:p>
          <a:p>
            <a:endParaRPr lang="en-US" sz="2800" dirty="0"/>
          </a:p>
          <a:p>
            <a:endParaRPr lang="en-US" sz="2800" dirty="0" smtClean="0"/>
          </a:p>
          <a:p>
            <a:endParaRPr lang="en-US" sz="2800" dirty="0"/>
          </a:p>
          <a:p>
            <a:pPr marL="0" indent="0">
              <a:buNone/>
            </a:pPr>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40</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37" y="4316681"/>
            <a:ext cx="8186163"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9" name="Bent-Up Arrow 8"/>
          <p:cNvSpPr/>
          <p:nvPr/>
        </p:nvSpPr>
        <p:spPr>
          <a:xfrm rot="17819260">
            <a:off x="5210464" y="5023263"/>
            <a:ext cx="640278" cy="771896"/>
          </a:xfrm>
          <a:prstGeom prst="bent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24109" y="5869631"/>
            <a:ext cx="5162691" cy="646331"/>
          </a:xfrm>
          <a:prstGeom prst="rect">
            <a:avLst/>
          </a:prstGeom>
          <a:noFill/>
        </p:spPr>
        <p:txBody>
          <a:bodyPr wrap="square" rtlCol="0">
            <a:spAutoFit/>
          </a:bodyPr>
          <a:lstStyle/>
          <a:p>
            <a:r>
              <a:rPr lang="en-US" dirty="0" smtClean="0"/>
              <a:t>Analysis algorithm would be found in the study</a:t>
            </a:r>
          </a:p>
          <a:p>
            <a:r>
              <a:rPr lang="en-US" dirty="0" smtClean="0"/>
              <a:t>level ADSL specification</a:t>
            </a:r>
            <a:endParaRPr lang="en-US" dirty="0"/>
          </a:p>
        </p:txBody>
      </p:sp>
    </p:spTree>
    <p:extLst>
      <p:ext uri="{BB962C8B-B14F-4D97-AF65-F5344CB8AC3E}">
        <p14:creationId xmlns:p14="http://schemas.microsoft.com/office/powerpoint/2010/main" val="20106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9"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One Continued…</a:t>
            </a:r>
            <a:endParaRPr lang="en-US" dirty="0"/>
          </a:p>
        </p:txBody>
      </p:sp>
      <p:sp>
        <p:nvSpPr>
          <p:cNvPr id="3" name="Content Placeholder 2"/>
          <p:cNvSpPr>
            <a:spLocks noGrp="1"/>
          </p:cNvSpPr>
          <p:nvPr>
            <p:ph idx="1"/>
          </p:nvPr>
        </p:nvSpPr>
        <p:spPr>
          <a:ln>
            <a:solidFill>
              <a:srgbClr val="E2231A"/>
            </a:solidFill>
          </a:ln>
        </p:spPr>
        <p:txBody>
          <a:bodyPr/>
          <a:lstStyle/>
          <a:p>
            <a:r>
              <a:rPr lang="en-US" sz="2400" dirty="0" smtClean="0"/>
              <a:t>Open SDTM.DM standard and find definition of RFSTDTC</a:t>
            </a:r>
          </a:p>
          <a:p>
            <a:endParaRPr lang="en-US" sz="2400" dirty="0" smtClean="0"/>
          </a:p>
          <a:p>
            <a:pPr marL="0" indent="0">
              <a:buNone/>
            </a:pPr>
            <a:endParaRPr lang="en-US" sz="2400" dirty="0"/>
          </a:p>
          <a:p>
            <a:endParaRPr lang="en-US" sz="2800" dirty="0"/>
          </a:p>
          <a:p>
            <a:endParaRPr lang="en-US" sz="2800" dirty="0" smtClean="0"/>
          </a:p>
          <a:p>
            <a:endParaRPr lang="en-US" sz="2800" dirty="0"/>
          </a:p>
          <a:p>
            <a:r>
              <a:rPr lang="en-US" sz="2400" dirty="0" smtClean="0"/>
              <a:t>Discussion:  What would be the data source used for programming RFSTDTC?  </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41</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2447925"/>
            <a:ext cx="741045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5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of Exercise 2 Answers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pPr/>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42</a:t>
            </a:fld>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63" y="2243138"/>
            <a:ext cx="7502735" cy="2993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3835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ADaM Standard</a:t>
            </a:r>
            <a:endParaRPr lang="en-US" dirty="0"/>
          </a:p>
        </p:txBody>
      </p:sp>
    </p:spTree>
    <p:extLst>
      <p:ext uri="{BB962C8B-B14F-4D97-AF65-F5344CB8AC3E}">
        <p14:creationId xmlns:p14="http://schemas.microsoft.com/office/powerpoint/2010/main" val="4096414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ADaM Standard?</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dirty="0" smtClean="0"/>
              <a:t>Assumptions </a:t>
            </a:r>
            <a:r>
              <a:rPr lang="en-US" sz="2200" i="1" dirty="0" smtClean="0"/>
              <a:t>(e.g., SDTM is used for creation)</a:t>
            </a:r>
          </a:p>
          <a:p>
            <a:r>
              <a:rPr lang="en-US" dirty="0" smtClean="0"/>
              <a:t>Rules </a:t>
            </a:r>
            <a:r>
              <a:rPr lang="en-US" sz="2200" i="1" dirty="0"/>
              <a:t>(e.g., the </a:t>
            </a:r>
            <a:r>
              <a:rPr lang="en-US" sz="2200" i="1" dirty="0" smtClean="0"/>
              <a:t>data set ADSL is required)</a:t>
            </a:r>
          </a:p>
          <a:p>
            <a:r>
              <a:rPr lang="en-US" dirty="0" smtClean="0"/>
              <a:t>Required Variables </a:t>
            </a:r>
            <a:r>
              <a:rPr lang="en-US" sz="2200" i="1" dirty="0"/>
              <a:t>(e.g., at </a:t>
            </a:r>
            <a:r>
              <a:rPr lang="en-US" sz="2200" i="1" dirty="0" smtClean="0"/>
              <a:t>least 1 population flag is required)</a:t>
            </a:r>
            <a:endParaRPr lang="en-US" i="1" dirty="0"/>
          </a:p>
          <a:p>
            <a:r>
              <a:rPr lang="en-US" dirty="0" smtClean="0"/>
              <a:t>Permitted Variables </a:t>
            </a:r>
            <a:r>
              <a:rPr lang="en-US" sz="2200" i="1" dirty="0"/>
              <a:t>(e.g., SITEGR1 </a:t>
            </a:r>
            <a:r>
              <a:rPr lang="en-US" sz="2200" i="1" dirty="0" smtClean="0"/>
              <a:t>is the variable to use to create site groups if you need it)</a:t>
            </a:r>
            <a:endParaRPr lang="en-US" i="1" dirty="0"/>
          </a:p>
          <a:p>
            <a:r>
              <a:rPr lang="en-US" dirty="0" smtClean="0"/>
              <a:t>Variable name fragments </a:t>
            </a:r>
            <a:r>
              <a:rPr lang="en-US" sz="2200" i="1" dirty="0"/>
              <a:t>(e.g., *</a:t>
            </a:r>
            <a:r>
              <a:rPr lang="en-US" sz="2200" i="1" dirty="0" smtClean="0"/>
              <a:t>DY)</a:t>
            </a:r>
          </a:p>
          <a:p>
            <a:r>
              <a:rPr lang="en-US" dirty="0" smtClean="0"/>
              <a:t>Classes of data set structures </a:t>
            </a:r>
            <a:r>
              <a:rPr lang="en-US" sz="2200" i="1" dirty="0"/>
              <a:t>(e.g., </a:t>
            </a:r>
            <a:r>
              <a:rPr lang="en-US" sz="2200" i="1" dirty="0" smtClean="0"/>
              <a:t>BDS)</a:t>
            </a:r>
          </a:p>
          <a:p>
            <a:r>
              <a:rPr lang="en-US" dirty="0" smtClean="0"/>
              <a:t>Metadata elements </a:t>
            </a:r>
            <a:r>
              <a:rPr lang="en-US" sz="2400" i="1" dirty="0" smtClean="0"/>
              <a:t>(e.g., variable level metadata)</a:t>
            </a:r>
            <a:endParaRPr lang="en-US" sz="2400" i="1"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44</a:t>
            </a:fld>
            <a:endParaRPr lang="en-US" dirty="0"/>
          </a:p>
        </p:txBody>
      </p:sp>
    </p:spTree>
    <p:extLst>
      <p:ext uri="{BB962C8B-B14F-4D97-AF65-F5344CB8AC3E}">
        <p14:creationId xmlns:p14="http://schemas.microsoft.com/office/powerpoint/2010/main" val="21364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 of ADaM</a:t>
            </a:r>
            <a:endParaRPr lang="en-US" dirty="0"/>
          </a:p>
        </p:txBody>
      </p:sp>
      <p:sp>
        <p:nvSpPr>
          <p:cNvPr id="3" name="Content Placeholder 2"/>
          <p:cNvSpPr>
            <a:spLocks noGrp="1"/>
          </p:cNvSpPr>
          <p:nvPr>
            <p:ph idx="1"/>
          </p:nvPr>
        </p:nvSpPr>
        <p:spPr>
          <a:ln>
            <a:solidFill>
              <a:srgbClr val="FF0000"/>
            </a:solidFill>
          </a:ln>
        </p:spPr>
        <p:txBody>
          <a:bodyPr>
            <a:normAutofit fontScale="92500" lnSpcReduction="10000"/>
          </a:bodyPr>
          <a:lstStyle/>
          <a:p>
            <a:r>
              <a:rPr lang="en-US" sz="2800" dirty="0" smtClean="0"/>
              <a:t>ADaM is designed to support statistical analysis specified in SAP and protocol</a:t>
            </a:r>
          </a:p>
          <a:p>
            <a:endParaRPr lang="en-US" sz="2800" dirty="0" smtClean="0"/>
          </a:p>
          <a:p>
            <a:r>
              <a:rPr lang="en-US" sz="2800" dirty="0" smtClean="0"/>
              <a:t>These analyses vary by TA, trial phase, subject population, treatment arms, etc.</a:t>
            </a:r>
          </a:p>
          <a:p>
            <a:endParaRPr lang="en-US" sz="2800" dirty="0" smtClean="0"/>
          </a:p>
          <a:p>
            <a:r>
              <a:rPr lang="en-US" sz="2800" b="1" dirty="0" smtClean="0"/>
              <a:t>Science</a:t>
            </a:r>
            <a:r>
              <a:rPr lang="en-US" sz="2800" dirty="0" smtClean="0"/>
              <a:t> must be supported</a:t>
            </a:r>
          </a:p>
          <a:p>
            <a:endParaRPr lang="en-US" sz="2800" dirty="0" smtClean="0"/>
          </a:p>
          <a:p>
            <a:r>
              <a:rPr lang="en-US" sz="2800" dirty="0" smtClean="0"/>
              <a:t>Therefore, the ADaM model has flexibility to allow the educated implementer to make the best decisions based on analysis need</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45</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001" y="3257549"/>
            <a:ext cx="2572874" cy="149542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32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Balancing ADaM Flexibility with Standards</a:t>
            </a:r>
            <a:endParaRPr lang="en-US" sz="32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46</a:t>
            </a:fld>
            <a:endParaRPr lang="en-US" dirty="0"/>
          </a:p>
        </p:txBody>
      </p:sp>
      <p:graphicFrame>
        <p:nvGraphicFramePr>
          <p:cNvPr id="7" name="Diagram 6"/>
          <p:cNvGraphicFramePr/>
          <p:nvPr>
            <p:extLst>
              <p:ext uri="{D42A27DB-BD31-4B8C-83A1-F6EECF244321}">
                <p14:modId xmlns:p14="http://schemas.microsoft.com/office/powerpoint/2010/main" val="2768186098"/>
              </p:ext>
            </p:extLst>
          </p:nvPr>
        </p:nvGraphicFramePr>
        <p:xfrm>
          <a:off x="-714375" y="1552575"/>
          <a:ext cx="1028700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348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The Google Map of Tiered </a:t>
            </a:r>
            <a:r>
              <a:rPr lang="en-US" sz="3600" dirty="0" err="1" smtClean="0"/>
              <a:t>ADaM</a:t>
            </a:r>
            <a:r>
              <a:rPr lang="en-US" sz="3600" dirty="0" smtClean="0"/>
              <a:t> Standards</a:t>
            </a:r>
            <a:endParaRPr lang="en-US" sz="36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47</a:t>
            </a:fld>
            <a:endParaRPr lang="en-US" dirty="0"/>
          </a:p>
        </p:txBody>
      </p:sp>
      <p:sp>
        <p:nvSpPr>
          <p:cNvPr id="7" name="TextBox 6"/>
          <p:cNvSpPr txBox="1"/>
          <p:nvPr/>
        </p:nvSpPr>
        <p:spPr>
          <a:xfrm>
            <a:off x="347471" y="1686296"/>
            <a:ext cx="4281557" cy="707886"/>
          </a:xfrm>
          <a:prstGeom prst="rect">
            <a:avLst/>
          </a:prstGeom>
          <a:noFill/>
        </p:spPr>
        <p:txBody>
          <a:bodyPr wrap="none" rtlCol="0">
            <a:spAutoFit/>
          </a:bodyPr>
          <a:lstStyle/>
          <a:p>
            <a:r>
              <a:rPr lang="en-US" sz="2000" u="sng" dirty="0" smtClean="0">
                <a:solidFill>
                  <a:srgbClr val="86786F"/>
                </a:solidFill>
              </a:rPr>
              <a:t>Tier 1:  </a:t>
            </a:r>
            <a:r>
              <a:rPr lang="en-US" sz="2000" u="sng" dirty="0" err="1" smtClean="0">
                <a:solidFill>
                  <a:srgbClr val="86786F"/>
                </a:solidFill>
              </a:rPr>
              <a:t>ADaM</a:t>
            </a:r>
            <a:r>
              <a:rPr lang="en-US" sz="2000" u="sng" dirty="0" smtClean="0">
                <a:solidFill>
                  <a:srgbClr val="86786F"/>
                </a:solidFill>
              </a:rPr>
              <a:t> Standards</a:t>
            </a:r>
            <a:r>
              <a:rPr lang="en-US" sz="2000" dirty="0" smtClean="0">
                <a:solidFill>
                  <a:srgbClr val="86786F"/>
                </a:solidFill>
              </a:rPr>
              <a:t>:  General </a:t>
            </a:r>
          </a:p>
          <a:p>
            <a:r>
              <a:rPr lang="en-US" sz="2000" dirty="0" smtClean="0">
                <a:solidFill>
                  <a:srgbClr val="86786F"/>
                </a:solidFill>
              </a:rPr>
              <a:t>Directions and orientation to large area</a:t>
            </a:r>
            <a:endParaRPr lang="en-US" sz="2000" dirty="0">
              <a:solidFill>
                <a:srgbClr val="86786F"/>
              </a:solidFill>
            </a:endParaRPr>
          </a:p>
        </p:txBody>
      </p:sp>
      <p:sp>
        <p:nvSpPr>
          <p:cNvPr id="8" name="TextBox 7"/>
          <p:cNvSpPr txBox="1"/>
          <p:nvPr/>
        </p:nvSpPr>
        <p:spPr>
          <a:xfrm>
            <a:off x="347471" y="2760044"/>
            <a:ext cx="4102277" cy="1015663"/>
          </a:xfrm>
          <a:prstGeom prst="rect">
            <a:avLst/>
          </a:prstGeom>
          <a:noFill/>
        </p:spPr>
        <p:txBody>
          <a:bodyPr wrap="none" rtlCol="0">
            <a:spAutoFit/>
          </a:bodyPr>
          <a:lstStyle/>
          <a:p>
            <a:r>
              <a:rPr lang="en-US" sz="2000" u="sng" dirty="0" smtClean="0">
                <a:solidFill>
                  <a:srgbClr val="86786F"/>
                </a:solidFill>
              </a:rPr>
              <a:t>Tier 2:  Lilly Standards</a:t>
            </a:r>
            <a:r>
              <a:rPr lang="en-US" sz="2000" dirty="0" smtClean="0">
                <a:solidFill>
                  <a:srgbClr val="86786F"/>
                </a:solidFill>
              </a:rPr>
              <a:t>:  Awareness of </a:t>
            </a:r>
          </a:p>
          <a:p>
            <a:r>
              <a:rPr lang="en-US" sz="2000" dirty="0" smtClean="0">
                <a:solidFill>
                  <a:srgbClr val="86786F"/>
                </a:solidFill>
              </a:rPr>
              <a:t>major landmarks that help with</a:t>
            </a:r>
          </a:p>
          <a:p>
            <a:r>
              <a:rPr lang="en-US" sz="2000" dirty="0" smtClean="0">
                <a:solidFill>
                  <a:srgbClr val="86786F"/>
                </a:solidFill>
              </a:rPr>
              <a:t>navigation</a:t>
            </a:r>
          </a:p>
        </p:txBody>
      </p:sp>
      <p:sp>
        <p:nvSpPr>
          <p:cNvPr id="9" name="TextBox 8"/>
          <p:cNvSpPr txBox="1"/>
          <p:nvPr/>
        </p:nvSpPr>
        <p:spPr>
          <a:xfrm>
            <a:off x="347471" y="3878506"/>
            <a:ext cx="4616970" cy="1015663"/>
          </a:xfrm>
          <a:prstGeom prst="rect">
            <a:avLst/>
          </a:prstGeom>
          <a:noFill/>
        </p:spPr>
        <p:txBody>
          <a:bodyPr wrap="none" rtlCol="0">
            <a:spAutoFit/>
          </a:bodyPr>
          <a:lstStyle/>
          <a:p>
            <a:r>
              <a:rPr lang="en-US" sz="2000" u="sng" dirty="0" smtClean="0">
                <a:solidFill>
                  <a:srgbClr val="86786F"/>
                </a:solidFill>
              </a:rPr>
              <a:t>Tier 3:  TA Standards</a:t>
            </a:r>
            <a:r>
              <a:rPr lang="en-US" sz="2000" dirty="0" smtClean="0">
                <a:solidFill>
                  <a:srgbClr val="86786F"/>
                </a:solidFill>
              </a:rPr>
              <a:t>:  Local neighborhood </a:t>
            </a:r>
          </a:p>
          <a:p>
            <a:r>
              <a:rPr lang="en-US" sz="2000" dirty="0" smtClean="0">
                <a:solidFill>
                  <a:srgbClr val="86786F"/>
                </a:solidFill>
              </a:rPr>
              <a:t>and knowledge of where to find local </a:t>
            </a:r>
          </a:p>
          <a:p>
            <a:r>
              <a:rPr lang="en-US" sz="2000" dirty="0" smtClean="0">
                <a:solidFill>
                  <a:srgbClr val="86786F"/>
                </a:solidFill>
              </a:rPr>
              <a:t>ethnic restaurants</a:t>
            </a:r>
            <a:endParaRPr lang="en-US" sz="2000" dirty="0">
              <a:solidFill>
                <a:srgbClr val="86786F"/>
              </a:solidFill>
            </a:endParaRPr>
          </a:p>
        </p:txBody>
      </p:sp>
      <p:sp>
        <p:nvSpPr>
          <p:cNvPr id="10" name="TextBox 9"/>
          <p:cNvSpPr txBox="1"/>
          <p:nvPr/>
        </p:nvSpPr>
        <p:spPr>
          <a:xfrm>
            <a:off x="347471" y="4894171"/>
            <a:ext cx="6169446" cy="707886"/>
          </a:xfrm>
          <a:prstGeom prst="rect">
            <a:avLst/>
          </a:prstGeom>
          <a:noFill/>
        </p:spPr>
        <p:txBody>
          <a:bodyPr wrap="none" rtlCol="0">
            <a:spAutoFit/>
          </a:bodyPr>
          <a:lstStyle/>
          <a:p>
            <a:r>
              <a:rPr lang="en-US" sz="2000" u="sng" dirty="0" smtClean="0">
                <a:solidFill>
                  <a:srgbClr val="86786F"/>
                </a:solidFill>
              </a:rPr>
              <a:t>Tier 4:  Compound Standards</a:t>
            </a:r>
            <a:r>
              <a:rPr lang="en-US" sz="2000" dirty="0" smtClean="0">
                <a:solidFill>
                  <a:srgbClr val="86786F"/>
                </a:solidFill>
              </a:rPr>
              <a:t>: Subdivision </a:t>
            </a:r>
          </a:p>
          <a:p>
            <a:r>
              <a:rPr lang="en-US" sz="2000" dirty="0" smtClean="0">
                <a:solidFill>
                  <a:srgbClr val="86786F"/>
                </a:solidFill>
              </a:rPr>
              <a:t>of homes built by same builder but with optional add-ons</a:t>
            </a:r>
            <a:endParaRPr lang="en-US" sz="2000" dirty="0">
              <a:solidFill>
                <a:srgbClr val="86786F"/>
              </a:solidFill>
            </a:endParaRPr>
          </a:p>
        </p:txBody>
      </p:sp>
      <p:sp>
        <p:nvSpPr>
          <p:cNvPr id="11" name="TextBox 10"/>
          <p:cNvSpPr txBox="1"/>
          <p:nvPr/>
        </p:nvSpPr>
        <p:spPr>
          <a:xfrm>
            <a:off x="347471" y="5759533"/>
            <a:ext cx="8020144" cy="400110"/>
          </a:xfrm>
          <a:prstGeom prst="rect">
            <a:avLst/>
          </a:prstGeom>
          <a:noFill/>
        </p:spPr>
        <p:txBody>
          <a:bodyPr wrap="none" rtlCol="0">
            <a:spAutoFit/>
          </a:bodyPr>
          <a:lstStyle/>
          <a:p>
            <a:r>
              <a:rPr lang="en-US" sz="2000" u="sng" dirty="0" smtClean="0">
                <a:solidFill>
                  <a:srgbClr val="86786F"/>
                </a:solidFill>
              </a:rPr>
              <a:t>Tier 5:  Individual Study</a:t>
            </a:r>
            <a:r>
              <a:rPr lang="en-US" sz="2000" dirty="0" smtClean="0">
                <a:solidFill>
                  <a:srgbClr val="86786F"/>
                </a:solidFill>
              </a:rPr>
              <a:t>:  The street where you live with custom landscaping</a:t>
            </a:r>
            <a:endParaRPr lang="en-US" sz="2000" dirty="0">
              <a:solidFill>
                <a:srgbClr val="86786F"/>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384" y="1281198"/>
            <a:ext cx="3820870" cy="3232189"/>
          </a:xfrm>
          <a:prstGeom prst="rect">
            <a:avLst/>
          </a:prstGeom>
          <a:noFill/>
          <a:ln w="25400" cmpd="sng">
            <a:solidFill>
              <a:schemeClr val="tx1">
                <a:alpha val="63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54126" y="1916368"/>
            <a:ext cx="3311386" cy="2597019"/>
          </a:xfrm>
          <a:prstGeom prst="rect">
            <a:avLst/>
          </a:prstGeom>
          <a:noFill/>
          <a:ln w="25400" cmpd="sng">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996" y="2561972"/>
            <a:ext cx="2795646" cy="24274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597" y="2828486"/>
            <a:ext cx="2544045" cy="2428407"/>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5463" y="3267875"/>
            <a:ext cx="2380312" cy="198023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2155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Developing and Adhering to Standards</a:t>
            </a:r>
            <a:endParaRPr lang="en-US" sz="3600" dirty="0"/>
          </a:p>
        </p:txBody>
      </p:sp>
      <p:sp>
        <p:nvSpPr>
          <p:cNvPr id="3" name="Content Placeholder 2"/>
          <p:cNvSpPr>
            <a:spLocks noGrp="1"/>
          </p:cNvSpPr>
          <p:nvPr>
            <p:ph idx="1"/>
          </p:nvPr>
        </p:nvSpPr>
        <p:spPr>
          <a:ln>
            <a:solidFill>
              <a:srgbClr val="FF0000"/>
            </a:solidFill>
          </a:ln>
        </p:spPr>
        <p:txBody>
          <a:bodyPr>
            <a:normAutofit fontScale="92500" lnSpcReduction="20000"/>
          </a:bodyPr>
          <a:lstStyle/>
          <a:p>
            <a:r>
              <a:rPr lang="en-US" sz="3000" dirty="0" smtClean="0"/>
              <a:t>Keep ADaM data sets focused to support the analyses specified in SAP</a:t>
            </a:r>
          </a:p>
          <a:p>
            <a:pPr lvl="1"/>
            <a:r>
              <a:rPr lang="en-US" sz="2600" dirty="0" smtClean="0"/>
              <a:t>Taking time to focus on </a:t>
            </a:r>
            <a:r>
              <a:rPr lang="en-US" sz="2600" dirty="0" err="1" smtClean="0"/>
              <a:t>ADaM</a:t>
            </a:r>
            <a:r>
              <a:rPr lang="en-US" sz="2600" dirty="0" smtClean="0"/>
              <a:t> content is time well spent.  Begin with end (TFL’s) in mind</a:t>
            </a:r>
          </a:p>
          <a:p>
            <a:pPr lvl="1"/>
            <a:r>
              <a:rPr lang="en-US" sz="2600" dirty="0" smtClean="0"/>
              <a:t>Adding ‘</a:t>
            </a:r>
            <a:r>
              <a:rPr lang="en-US" sz="2600" i="1" dirty="0" smtClean="0"/>
              <a:t>just in case</a:t>
            </a:r>
            <a:r>
              <a:rPr lang="en-US" sz="2600" dirty="0" smtClean="0"/>
              <a:t>’ content complicates entire implementation process</a:t>
            </a:r>
          </a:p>
          <a:p>
            <a:pPr lvl="1"/>
            <a:endParaRPr lang="en-US" sz="2600" dirty="0" smtClean="0"/>
          </a:p>
          <a:p>
            <a:r>
              <a:rPr lang="en-US" sz="3000" dirty="0" smtClean="0"/>
              <a:t>Lilly has a standard process by which ADaM standards are developed and maintained and this will help build cross-TA uniformity</a:t>
            </a:r>
          </a:p>
          <a:p>
            <a:endParaRPr lang="en-US" sz="3000" dirty="0" smtClean="0"/>
          </a:p>
          <a:p>
            <a:r>
              <a:rPr lang="en-US" sz="3000" dirty="0" smtClean="0"/>
              <a:t>Use </a:t>
            </a:r>
            <a:r>
              <a:rPr lang="en-US" sz="3000" dirty="0"/>
              <a:t>CDASH/CRF and SDTM standards </a:t>
            </a:r>
          </a:p>
          <a:p>
            <a:pPr lvl="1"/>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48</a:t>
            </a:fld>
            <a:endParaRPr lang="en-US" dirty="0"/>
          </a:p>
        </p:txBody>
      </p:sp>
    </p:spTree>
    <p:extLst>
      <p:ext uri="{BB962C8B-B14F-4D97-AF65-F5344CB8AC3E}">
        <p14:creationId xmlns:p14="http://schemas.microsoft.com/office/powerpoint/2010/main" val="164155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ADaM Metadata</a:t>
            </a:r>
            <a:endParaRPr lang="en-US" dirty="0"/>
          </a:p>
        </p:txBody>
      </p:sp>
    </p:spTree>
    <p:extLst>
      <p:ext uri="{BB962C8B-B14F-4D97-AF65-F5344CB8AC3E}">
        <p14:creationId xmlns:p14="http://schemas.microsoft.com/office/powerpoint/2010/main" val="386505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and CDISC Implementation</a:t>
            </a:r>
            <a:endParaRPr lang="en-US" dirty="0"/>
          </a:p>
        </p:txBody>
      </p:sp>
    </p:spTree>
    <p:extLst>
      <p:ext uri="{BB962C8B-B14F-4D97-AF65-F5344CB8AC3E}">
        <p14:creationId xmlns:p14="http://schemas.microsoft.com/office/powerpoint/2010/main" val="372064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ADaM Metadata</a:t>
            </a:r>
            <a:endParaRPr lang="en-US" dirty="0"/>
          </a:p>
        </p:txBody>
      </p:sp>
      <p:sp>
        <p:nvSpPr>
          <p:cNvPr id="3" name="Content Placeholder 2"/>
          <p:cNvSpPr>
            <a:spLocks noGrp="1"/>
          </p:cNvSpPr>
          <p:nvPr>
            <p:ph idx="1"/>
          </p:nvPr>
        </p:nvSpPr>
        <p:spPr>
          <a:ln>
            <a:solidFill>
              <a:srgbClr val="FF0000"/>
            </a:solidFill>
          </a:ln>
        </p:spPr>
        <p:txBody>
          <a:bodyPr>
            <a:normAutofit fontScale="77500" lnSpcReduction="20000"/>
          </a:bodyPr>
          <a:lstStyle/>
          <a:p>
            <a:r>
              <a:rPr lang="en-US" sz="3300" dirty="0" smtClean="0"/>
              <a:t>All CDISC models define specific metadata and SDTM, SEND, and ADaM share similar concepts</a:t>
            </a:r>
          </a:p>
          <a:p>
            <a:endParaRPr lang="en-US" sz="3100" dirty="0" smtClean="0"/>
          </a:p>
          <a:p>
            <a:r>
              <a:rPr lang="en-US" sz="3300" dirty="0" smtClean="0"/>
              <a:t>All metadata ends up reflected in Define.xml file, which is required to accompany data in a submission</a:t>
            </a:r>
          </a:p>
          <a:p>
            <a:endParaRPr lang="en-US" sz="3100" dirty="0" smtClean="0"/>
          </a:p>
          <a:p>
            <a:r>
              <a:rPr lang="en-US" sz="3300" dirty="0" smtClean="0"/>
              <a:t>ADaM principle of clear communication relies heavily on clear metadata</a:t>
            </a:r>
          </a:p>
          <a:p>
            <a:endParaRPr lang="en-US" sz="2800" dirty="0" smtClean="0"/>
          </a:p>
          <a:p>
            <a:r>
              <a:rPr lang="en-US" sz="3300" dirty="0" smtClean="0"/>
              <a:t>ADaM metadata serves multiple purposes:</a:t>
            </a:r>
          </a:p>
          <a:p>
            <a:pPr lvl="1"/>
            <a:r>
              <a:rPr lang="en-US" sz="2600" dirty="0" smtClean="0"/>
              <a:t>Programming specifications</a:t>
            </a:r>
          </a:p>
          <a:p>
            <a:pPr lvl="1"/>
            <a:r>
              <a:rPr lang="en-US" sz="2600" dirty="0" smtClean="0"/>
              <a:t>Used for internal validation</a:t>
            </a:r>
          </a:p>
          <a:p>
            <a:pPr lvl="1"/>
            <a:r>
              <a:rPr lang="en-US" sz="2600" dirty="0" smtClean="0"/>
              <a:t>Submission requirement </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50</a:t>
            </a:fld>
            <a:endParaRPr lang="en-US" dirty="0"/>
          </a:p>
        </p:txBody>
      </p:sp>
    </p:spTree>
    <p:extLst>
      <p:ext uri="{BB962C8B-B14F-4D97-AF65-F5344CB8AC3E}">
        <p14:creationId xmlns:p14="http://schemas.microsoft.com/office/powerpoint/2010/main" val="27252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Summary</a:t>
            </a:r>
            <a:endParaRPr lang="en-US" dirty="0"/>
          </a:p>
        </p:txBody>
      </p:sp>
      <p:sp>
        <p:nvSpPr>
          <p:cNvPr id="3" name="Content Placeholder 2"/>
          <p:cNvSpPr>
            <a:spLocks noGrp="1"/>
          </p:cNvSpPr>
          <p:nvPr>
            <p:ph idx="1"/>
          </p:nvPr>
        </p:nvSpPr>
        <p:spPr>
          <a:ln>
            <a:solidFill>
              <a:srgbClr val="FF0000"/>
            </a:solidFill>
          </a:ln>
        </p:spPr>
        <p:txBody>
          <a:bodyPr>
            <a:normAutofit fontScale="77500" lnSpcReduction="20000"/>
          </a:bodyPr>
          <a:lstStyle/>
          <a:p>
            <a:r>
              <a:rPr lang="en-US" dirty="0" smtClean="0"/>
              <a:t>Creation of analysis datasets is an important part of end to end process and are a requirement for submissions</a:t>
            </a:r>
          </a:p>
          <a:p>
            <a:r>
              <a:rPr lang="en-US" dirty="0" err="1" smtClean="0"/>
              <a:t>ADaM</a:t>
            </a:r>
            <a:r>
              <a:rPr lang="en-US" dirty="0" smtClean="0"/>
              <a:t> is the accepted standard to use for submission of analysis datasets to regulatory agencies</a:t>
            </a:r>
          </a:p>
          <a:p>
            <a:r>
              <a:rPr lang="en-US" dirty="0" smtClean="0"/>
              <a:t>The fundamental principles of </a:t>
            </a:r>
            <a:r>
              <a:rPr lang="en-US" dirty="0" err="1" smtClean="0"/>
              <a:t>ADaM</a:t>
            </a:r>
            <a:r>
              <a:rPr lang="en-US" dirty="0" smtClean="0"/>
              <a:t> should be used for all analysis datasets</a:t>
            </a:r>
          </a:p>
          <a:p>
            <a:r>
              <a:rPr lang="en-US" dirty="0" smtClean="0"/>
              <a:t>Traceability is one of the most important principles in </a:t>
            </a:r>
            <a:r>
              <a:rPr lang="en-US" dirty="0" err="1" smtClean="0"/>
              <a:t>ADaM</a:t>
            </a:r>
            <a:endParaRPr lang="en-US" dirty="0" smtClean="0"/>
          </a:p>
          <a:p>
            <a:r>
              <a:rPr lang="en-US" dirty="0" smtClean="0"/>
              <a:t>Most companies are adapting their processes to use </a:t>
            </a:r>
            <a:r>
              <a:rPr lang="en-US" dirty="0" err="1" smtClean="0"/>
              <a:t>ADaM</a:t>
            </a:r>
            <a:r>
              <a:rPr lang="en-US" dirty="0" smtClean="0"/>
              <a:t> standards and to develop their own internal standards and governance process for implementation</a:t>
            </a:r>
          </a:p>
          <a:p>
            <a:endParaRPr lang="en-US" dirty="0">
              <a:solidFill>
                <a:schemeClr val="tx1"/>
              </a:solidFill>
            </a:endParaRP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51</a:t>
            </a:fld>
            <a:endParaRPr lang="en-US" dirty="0"/>
          </a:p>
        </p:txBody>
      </p:sp>
    </p:spTree>
    <p:extLst>
      <p:ext uri="{BB962C8B-B14F-4D97-AF65-F5344CB8AC3E}">
        <p14:creationId xmlns:p14="http://schemas.microsoft.com/office/powerpoint/2010/main" val="73947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Lilly Module 1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577445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to End with CDISC Standards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6</a:t>
            </a:fld>
            <a:endParaRPr lang="en-US" dirty="0"/>
          </a:p>
        </p:txBody>
      </p:sp>
      <p:sp>
        <p:nvSpPr>
          <p:cNvPr id="9" name="Content Placeholder 8"/>
          <p:cNvSpPr>
            <a:spLocks noGrp="1"/>
          </p:cNvSpPr>
          <p:nvPr>
            <p:ph idx="1"/>
          </p:nvPr>
        </p:nvSpPr>
        <p:spPr>
          <a:xfrm>
            <a:off x="347471" y="1488532"/>
            <a:ext cx="8491835" cy="2026193"/>
          </a:xfrm>
          <a:ln>
            <a:solidFill>
              <a:srgbClr val="FF0000"/>
            </a:solidFill>
          </a:ln>
        </p:spPr>
        <p:txBody>
          <a:bodyPr>
            <a:normAutofit/>
          </a:bodyPr>
          <a:lstStyle/>
          <a:p>
            <a:r>
              <a:rPr lang="en-US" sz="2800" dirty="0" smtClean="0"/>
              <a:t>The vision of CDISC has always been the efficient hand-off of data and metadata from one foundational standard to another throughout the life cycle of a clinical trial</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54" y="3623439"/>
            <a:ext cx="7051079" cy="243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60403" y="6084600"/>
            <a:ext cx="2358081" cy="369332"/>
          </a:xfrm>
          <a:prstGeom prst="rect">
            <a:avLst/>
          </a:prstGeom>
          <a:noFill/>
        </p:spPr>
        <p:txBody>
          <a:bodyPr wrap="none" rtlCol="0">
            <a:spAutoFit/>
          </a:bodyPr>
          <a:lstStyle/>
          <a:p>
            <a:r>
              <a:rPr lang="en-US" dirty="0" smtClean="0"/>
              <a:t>Source:  www.cdisc.org</a:t>
            </a:r>
            <a:endParaRPr lang="en-US" dirty="0"/>
          </a:p>
        </p:txBody>
      </p:sp>
    </p:spTree>
    <p:extLst>
      <p:ext uri="{BB962C8B-B14F-4D97-AF65-F5344CB8AC3E}">
        <p14:creationId xmlns:p14="http://schemas.microsoft.com/office/powerpoint/2010/main" val="32285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Analysis Data Sets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7</a:t>
            </a:fld>
            <a:endParaRPr lang="en-US" dirty="0"/>
          </a:p>
        </p:txBody>
      </p:sp>
      <p:graphicFrame>
        <p:nvGraphicFramePr>
          <p:cNvPr id="3" name="Diagram 2"/>
          <p:cNvGraphicFramePr/>
          <p:nvPr>
            <p:extLst>
              <p:ext uri="{D42A27DB-BD31-4B8C-83A1-F6EECF244321}">
                <p14:modId xmlns:p14="http://schemas.microsoft.com/office/powerpoint/2010/main" val="2097865638"/>
              </p:ext>
            </p:extLst>
          </p:nvPr>
        </p:nvGraphicFramePr>
        <p:xfrm>
          <a:off x="219074" y="1600200"/>
          <a:ext cx="8696325" cy="475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3985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ADaM</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8</a:t>
            </a:fld>
            <a:endParaRPr lang="en-US" dirty="0"/>
          </a:p>
        </p:txBody>
      </p:sp>
      <p:sp>
        <p:nvSpPr>
          <p:cNvPr id="9" name="Content Placeholder 8"/>
          <p:cNvSpPr>
            <a:spLocks noGrp="1"/>
          </p:cNvSpPr>
          <p:nvPr>
            <p:ph idx="1"/>
          </p:nvPr>
        </p:nvSpPr>
        <p:spPr>
          <a:ln>
            <a:solidFill>
              <a:srgbClr val="FF0000"/>
            </a:solidFill>
          </a:ln>
        </p:spPr>
        <p:txBody>
          <a:bodyPr>
            <a:normAutofit fontScale="92500"/>
          </a:bodyPr>
          <a:lstStyle/>
          <a:p>
            <a:r>
              <a:rPr lang="en-US" sz="3000" dirty="0" smtClean="0"/>
              <a:t>SDTM is designed for data as collected</a:t>
            </a:r>
          </a:p>
          <a:p>
            <a:endParaRPr lang="en-US" sz="3000" dirty="0" smtClean="0"/>
          </a:p>
          <a:p>
            <a:r>
              <a:rPr lang="en-US" sz="3000" dirty="0" smtClean="0"/>
              <a:t>ADaM is designed for data as analyzed</a:t>
            </a:r>
          </a:p>
          <a:p>
            <a:pPr lvl="1"/>
            <a:r>
              <a:rPr lang="en-US" sz="2600" dirty="0" smtClean="0"/>
              <a:t>ADaM = Analysis Data Model</a:t>
            </a:r>
          </a:p>
          <a:p>
            <a:endParaRPr lang="en-US" sz="3000" dirty="0" smtClean="0"/>
          </a:p>
          <a:p>
            <a:r>
              <a:rPr lang="en-US" sz="3000" dirty="0" smtClean="0"/>
              <a:t>ADaM is not just about data: </a:t>
            </a:r>
          </a:p>
          <a:p>
            <a:pPr lvl="1"/>
            <a:r>
              <a:rPr lang="en-US" sz="2600" dirty="0" smtClean="0"/>
              <a:t>ADaM is designed to support efficient production of analyses</a:t>
            </a:r>
          </a:p>
          <a:p>
            <a:pPr lvl="1"/>
            <a:r>
              <a:rPr lang="en-US" sz="2600" dirty="0" smtClean="0"/>
              <a:t>ADaM is designed to support traceability and clear understanding of how data was derived and analyzed</a:t>
            </a:r>
          </a:p>
          <a:p>
            <a:endParaRPr lang="en-US" dirty="0"/>
          </a:p>
        </p:txBody>
      </p:sp>
    </p:spTree>
    <p:extLst>
      <p:ext uri="{BB962C8B-B14F-4D97-AF65-F5344CB8AC3E}">
        <p14:creationId xmlns:p14="http://schemas.microsoft.com/office/powerpoint/2010/main" val="37813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and FDA</a:t>
            </a:r>
            <a:endParaRPr lang="en-US" dirty="0"/>
          </a:p>
        </p:txBody>
      </p:sp>
    </p:spTree>
    <p:extLst>
      <p:ext uri="{BB962C8B-B14F-4D97-AF65-F5344CB8AC3E}">
        <p14:creationId xmlns:p14="http://schemas.microsoft.com/office/powerpoint/2010/main" val="419884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dc7d05db-9a88-43f7-9979-b3027636d983"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8CFBE31390F0C648A360F80ECB8D22B5" ma:contentTypeVersion="6" ma:contentTypeDescription="Create a new document." ma:contentTypeScope="" ma:versionID="ebeda0c7280e4b0f33070c6e4161a539">
  <xsd:schema xmlns:xsd="http://www.w3.org/2001/XMLSchema" xmlns:xs="http://www.w3.org/2001/XMLSchema" xmlns:p="http://schemas.microsoft.com/office/2006/metadata/properties" xmlns:ns2="33648e8c-5399-4ce0-994e-2f4ddb1c4614" xmlns:ns3="467766b2-5b09-49cc-864a-86a421e0dfc7" targetNamespace="http://schemas.microsoft.com/office/2006/metadata/properties" ma:root="true" ma:fieldsID="500bed168e6d3f98aad0f158594a4de4" ns2:_="" ns3:_="">
    <xsd:import namespace="33648e8c-5399-4ce0-994e-2f4ddb1c4614"/>
    <xsd:import namespace="467766b2-5b09-49cc-864a-86a421e0dfc7"/>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Material_x0020_Category" minOccurs="0"/>
                <xsd:element ref="ns3:Draft_x003f_" minOccurs="0"/>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67766b2-5b09-49cc-864a-86a421e0dfc7" elementFormDefault="qualified">
    <xsd:import namespace="http://schemas.microsoft.com/office/2006/documentManagement/types"/>
    <xsd:import namespace="http://schemas.microsoft.com/office/infopath/2007/PartnerControls"/>
    <xsd:element name="Material_x0020_Category" ma:index="14" nillable="true" ma:displayName="Category" ma:default="Day 1 Draft Training Content" ma:format="RadioButtons" ma:internalName="Material_x0020_Category">
      <xsd:simpleType>
        <xsd:restriction base="dms:Choice">
          <xsd:enumeration value="Day 1 Draft Training Content"/>
          <xsd:enumeration value="Day 1 Final Presentation Content"/>
          <xsd:enumeration value="Day 1 Participants' Content for Exercises"/>
        </xsd:restriction>
      </xsd:simpleType>
    </xsd:element>
    <xsd:element name="Draft_x003f_" ma:index="15" nillable="true" ma:displayName="Draft?" ma:default="0" ma:internalName="Draft_x003f_">
      <xsd:simpleType>
        <xsd:restriction base="dms:Boolean"/>
      </xsd:simpleType>
    </xsd:element>
    <xsd:element name="Module" ma:index="16" nillable="true" ma:displayName="Module" ma:default="Choose a Module" ma:format="Dropdown" ma:internalName="Module">
      <xsd:simpleType>
        <xsd:restriction base="dms:Choice">
          <xsd:enumeration value="Choose a Module"/>
          <xsd:enumeration value="Mod 1"/>
          <xsd:enumeration value="Mod 2"/>
          <xsd:enumeration value="Mod 3"/>
          <xsd:enumeration value="Mod 4"/>
          <xsd:enumeration value="Mod 5"/>
          <xsd:enumeration value="Mod 6"/>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ADM140</TermName>
          <TermId xmlns="http://schemas.microsoft.com/office/infopath/2007/PartnerControls">fdc85ba1-0671-407c-9ace-d011131f3a70</TermId>
        </TermInfo>
      </Terms>
    </EnterpriseRecordSeriesCodeTaxHTField0>
    <TaxCatchAll xmlns="33648e8c-5399-4ce0-994e-2f4ddb1c4614">
      <Value>4</Value>
      <Value>2</Value>
    </TaxCatchAll>
    <Module xmlns="467766b2-5b09-49cc-864a-86a421e0dfc7">Mod 1</Module>
    <Material_x0020_Category xmlns="467766b2-5b09-49cc-864a-86a421e0dfc7">Day 1 Final Presentation Content</Material_x0020_Category>
    <Draft_x003f_ xmlns="467766b2-5b09-49cc-864a-86a421e0dfc7">false</Draft_x003f_>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24C485-403B-41FF-BAF3-B6BC02CC29EF}"/>
</file>

<file path=customXml/itemProps2.xml><?xml version="1.0" encoding="utf-8"?>
<ds:datastoreItem xmlns:ds="http://schemas.openxmlformats.org/officeDocument/2006/customXml" ds:itemID="{0038D94E-6BCE-480B-9D78-ED25CDF2739C}"/>
</file>

<file path=customXml/itemProps3.xml><?xml version="1.0" encoding="utf-8"?>
<ds:datastoreItem xmlns:ds="http://schemas.openxmlformats.org/officeDocument/2006/customXml" ds:itemID="{94A53384-59FE-46DD-A266-F5738D83A6F5}"/>
</file>

<file path=customXml/itemProps4.xml><?xml version="1.0" encoding="utf-8"?>
<ds:datastoreItem xmlns:ds="http://schemas.openxmlformats.org/officeDocument/2006/customXml" ds:itemID="{7275F84F-35CC-4A75-B838-893AF206A057}"/>
</file>

<file path=docProps/app.xml><?xml version="1.0" encoding="utf-8"?>
<Properties xmlns="http://schemas.openxmlformats.org/officeDocument/2006/extended-properties" xmlns:vt="http://schemas.openxmlformats.org/officeDocument/2006/docPropsVTypes">
  <Template>CorporatePresentation1</Template>
  <TotalTime>15406</TotalTime>
  <Words>2854</Words>
  <Application>Microsoft Office PowerPoint</Application>
  <PresentationFormat>On-screen Show (4:3)</PresentationFormat>
  <Paragraphs>702</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CorporatePresentation1</vt:lpstr>
      <vt:lpstr>Notes to Instructor</vt:lpstr>
      <vt:lpstr>Electronic Documents Required</vt:lpstr>
      <vt:lpstr>Lilly Workshop Module 1  ADaM Overview and Basics</vt:lpstr>
      <vt:lpstr>Objectives</vt:lpstr>
      <vt:lpstr>ADaM and CDISC Implementation</vt:lpstr>
      <vt:lpstr>End to End with CDISC Standards</vt:lpstr>
      <vt:lpstr>Purpose of Analysis Data Sets</vt:lpstr>
      <vt:lpstr>Purpose of ADaM</vt:lpstr>
      <vt:lpstr>ADaM and FDA</vt:lpstr>
      <vt:lpstr>Regulatory Agencies and Standards</vt:lpstr>
      <vt:lpstr>FDA and Standards</vt:lpstr>
      <vt:lpstr>Important FDA Resources</vt:lpstr>
      <vt:lpstr>FDA and CDISC – In Brief</vt:lpstr>
      <vt:lpstr>Lilly Module 1 Exercise #1 </vt:lpstr>
      <vt:lpstr>Exercise #1:  </vt:lpstr>
      <vt:lpstr>Exercise #1 Questions</vt:lpstr>
      <vt:lpstr>Exercise #1:  Answers</vt:lpstr>
      <vt:lpstr>ADaM Basic Principles</vt:lpstr>
      <vt:lpstr>Fundamental Principles - #1</vt:lpstr>
      <vt:lpstr>What Is Metadata?</vt:lpstr>
      <vt:lpstr>Fundamental Principles - #2</vt:lpstr>
      <vt:lpstr>Fundamental Principles - #3</vt:lpstr>
      <vt:lpstr>Fundamental Principles - #4</vt:lpstr>
      <vt:lpstr>Traceability</vt:lpstr>
      <vt:lpstr>Traceability Defined</vt:lpstr>
      <vt:lpstr>Typical Flow of Standards</vt:lpstr>
      <vt:lpstr>Typical Flow of Review / Validation</vt:lpstr>
      <vt:lpstr>Typical Flow of Review / Validation</vt:lpstr>
      <vt:lpstr>Typical Flow of Review / Validation</vt:lpstr>
      <vt:lpstr>Typical Flow of Review / Validation</vt:lpstr>
      <vt:lpstr>Typical Flow of Review / Validation</vt:lpstr>
      <vt:lpstr>Typical Flow of Traceability</vt:lpstr>
      <vt:lpstr>Traceability</vt:lpstr>
      <vt:lpstr>Lilly Module 1 Exercise #2 </vt:lpstr>
      <vt:lpstr>Exercise # 2: Discovering Traceability</vt:lpstr>
      <vt:lpstr>Table: Vital Signs by Visit</vt:lpstr>
      <vt:lpstr>Resources</vt:lpstr>
      <vt:lpstr>Exercise #2 Worksheet</vt:lpstr>
      <vt:lpstr>Let’s Do the First One Together</vt:lpstr>
      <vt:lpstr>First One Continued…</vt:lpstr>
      <vt:lpstr>First One Continued…</vt:lpstr>
      <vt:lpstr>Review of Exercise 2 Answers</vt:lpstr>
      <vt:lpstr>The ADaM Standard</vt:lpstr>
      <vt:lpstr>What Is the ADaM Standard?</vt:lpstr>
      <vt:lpstr>The Challenge of ADaM</vt:lpstr>
      <vt:lpstr>Balancing ADaM Flexibility with Standards</vt:lpstr>
      <vt:lpstr>The Google Map of Tiered ADaM Standards</vt:lpstr>
      <vt:lpstr>Developing and Adhering to Standards</vt:lpstr>
      <vt:lpstr>Introduction to ADaM Metadata</vt:lpstr>
      <vt:lpstr>Introduction to ADaM Metadata</vt:lpstr>
      <vt:lpstr>Module 1 Summary</vt:lpstr>
      <vt:lpstr>End of Lilly Module 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Instructor</dc:title>
  <dc:creator>Shelley Dunn</dc:creator>
  <cp:lastModifiedBy>Susan Kenny</cp:lastModifiedBy>
  <cp:revision>557</cp:revision>
  <dcterms:created xsi:type="dcterms:W3CDTF">2014-11-26T22:50:11Z</dcterms:created>
  <dcterms:modified xsi:type="dcterms:W3CDTF">2016-07-31T19:06:04Z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EnterpriseDocumentLanguage">
    <vt:lpwstr>2;#eng|39540796-0396-4e54-afe9-a602f28bbe8f</vt:lpwstr>
  </property>
  <property fmtid="{D5CDD505-2E9C-101B-9397-08002B2CF9AE}" pid="4" name="EnterpriseRecordSeriesCode">
    <vt:lpwstr>4;#ADM140|fdc85ba1-0671-407c-9ace-d011131f3a70</vt:lpwstr>
  </property>
  <property fmtid="{D5CDD505-2E9C-101B-9397-08002B2CF9AE}" pid="5" name="ContentTypeId">
    <vt:lpwstr>0x0101008CFBE31390F0C648A360F80ECB8D22B5</vt:lpwstr>
  </property>
  <property fmtid="{D5CDD505-2E9C-101B-9397-08002B2CF9AE}" pid="6" name="EnterpriseSensitivityClassification">
    <vt:lpwstr>3;#GREEN|ec74153f-63be-46a4-ae5f-1b86c809897d</vt:lpwstr>
  </property>
  <property fmtid="{D5CDD505-2E9C-101B-9397-08002B2CF9AE}" pid="7" name="EnterpriseSensitivityClassificationTaxHTField0">
    <vt:lpwstr>GREEN|ec74153f-63be-46a4-ae5f-1b86c809897d</vt:lpwstr>
  </property>
</Properties>
</file>