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67"/>
  </p:notesMasterIdLst>
  <p:handoutMasterIdLst>
    <p:handoutMasterId r:id="rId68"/>
  </p:handoutMasterIdLst>
  <p:sldIdLst>
    <p:sldId id="658" r:id="rId6"/>
    <p:sldId id="659" r:id="rId7"/>
    <p:sldId id="256" r:id="rId8"/>
    <p:sldId id="262" r:id="rId9"/>
    <p:sldId id="434" r:id="rId10"/>
    <p:sldId id="656" r:id="rId11"/>
    <p:sldId id="644" r:id="rId12"/>
    <p:sldId id="667" r:id="rId13"/>
    <p:sldId id="703" r:id="rId14"/>
    <p:sldId id="791" r:id="rId15"/>
    <p:sldId id="668" r:id="rId16"/>
    <p:sldId id="787" r:id="rId17"/>
    <p:sldId id="788" r:id="rId18"/>
    <p:sldId id="792" r:id="rId19"/>
    <p:sldId id="786" r:id="rId20"/>
    <p:sldId id="730" r:id="rId21"/>
    <p:sldId id="789" r:id="rId22"/>
    <p:sldId id="733" r:id="rId23"/>
    <p:sldId id="765" r:id="rId24"/>
    <p:sldId id="767" r:id="rId25"/>
    <p:sldId id="768" r:id="rId26"/>
    <p:sldId id="769" r:id="rId27"/>
    <p:sldId id="771" r:id="rId28"/>
    <p:sldId id="772" r:id="rId29"/>
    <p:sldId id="796" r:id="rId30"/>
    <p:sldId id="797" r:id="rId31"/>
    <p:sldId id="798" r:id="rId32"/>
    <p:sldId id="799" r:id="rId33"/>
    <p:sldId id="800" r:id="rId34"/>
    <p:sldId id="774" r:id="rId35"/>
    <p:sldId id="793" r:id="rId36"/>
    <p:sldId id="794" r:id="rId37"/>
    <p:sldId id="763" r:id="rId38"/>
    <p:sldId id="780" r:id="rId39"/>
    <p:sldId id="777" r:id="rId40"/>
    <p:sldId id="783" r:id="rId41"/>
    <p:sldId id="782" r:id="rId42"/>
    <p:sldId id="784" r:id="rId43"/>
    <p:sldId id="785" r:id="rId44"/>
    <p:sldId id="795" r:id="rId45"/>
    <p:sldId id="735" r:id="rId46"/>
    <p:sldId id="737" r:id="rId47"/>
    <p:sldId id="738" r:id="rId48"/>
    <p:sldId id="739" r:id="rId49"/>
    <p:sldId id="740" r:id="rId50"/>
    <p:sldId id="745" r:id="rId51"/>
    <p:sldId id="747" r:id="rId52"/>
    <p:sldId id="748" r:id="rId53"/>
    <p:sldId id="749" r:id="rId54"/>
    <p:sldId id="751" r:id="rId55"/>
    <p:sldId id="753" r:id="rId56"/>
    <p:sldId id="754" r:id="rId57"/>
    <p:sldId id="790" r:id="rId58"/>
    <p:sldId id="755" r:id="rId59"/>
    <p:sldId id="756" r:id="rId60"/>
    <p:sldId id="757" r:id="rId61"/>
    <p:sldId id="758" r:id="rId62"/>
    <p:sldId id="759" r:id="rId63"/>
    <p:sldId id="761" r:id="rId64"/>
    <p:sldId id="781" r:id="rId65"/>
    <p:sldId id="726" r:id="rId66"/>
  </p:sldIdLst>
  <p:sldSz cx="9144000" cy="6858000" type="screen4x3"/>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2904"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786F"/>
    <a:srgbClr val="FFFFCC"/>
    <a:srgbClr val="FEE4CA"/>
    <a:srgbClr val="E2231A"/>
    <a:srgbClr val="349C83"/>
    <a:srgbClr val="339D9A"/>
    <a:srgbClr val="B3EA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1" autoAdjust="0"/>
    <p:restoredTop sz="93961" autoAdjust="0"/>
  </p:normalViewPr>
  <p:slideViewPr>
    <p:cSldViewPr snapToGrid="0" snapToObjects="1">
      <p:cViewPr>
        <p:scale>
          <a:sx n="65" d="100"/>
          <a:sy n="65" d="100"/>
        </p:scale>
        <p:origin x="-858" y="-192"/>
      </p:cViewPr>
      <p:guideLst>
        <p:guide orient="horz" pos="2184"/>
        <p:guide pos="2904"/>
      </p:guideLst>
    </p:cSldViewPr>
  </p:slideViewPr>
  <p:notesTextViewPr>
    <p:cViewPr>
      <p:scale>
        <a:sx n="3" d="2"/>
        <a:sy n="3" d="2"/>
      </p:scale>
      <p:origin x="0" y="0"/>
    </p:cViewPr>
  </p:notesTextViewPr>
  <p:sorterViewPr>
    <p:cViewPr>
      <p:scale>
        <a:sx n="140" d="100"/>
        <a:sy n="140" d="100"/>
      </p:scale>
      <p:origin x="0" y="0"/>
    </p:cViewPr>
  </p:sorterViewPr>
  <p:notesViewPr>
    <p:cSldViewPr snapToGrid="0" snapToObjects="1">
      <p:cViewPr varScale="1">
        <p:scale>
          <a:sx n="142" d="100"/>
          <a:sy n="142" d="100"/>
        </p:scale>
        <p:origin x="-4160" y="-12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AC86BA3A-A2F9-2242-B760-7D43E414986C}" type="datetimeFigureOut">
              <a:rPr lang="en-US" smtClean="0"/>
              <a:t>7/31/2016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B80CA6A6-B3A7-1D4C-B504-759EFE177DF9}" type="slidenum">
              <a:rPr lang="en-US" smtClean="0"/>
              <a:t>‹#›</a:t>
            </a:fld>
            <a:endParaRPr lang="en-US" dirty="0"/>
          </a:p>
        </p:txBody>
      </p:sp>
    </p:spTree>
    <p:extLst>
      <p:ext uri="{BB962C8B-B14F-4D97-AF65-F5344CB8AC3E}">
        <p14:creationId xmlns:p14="http://schemas.microsoft.com/office/powerpoint/2010/main" val="1380224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CE5B3993-9AEE-F044-890A-4ABC643069DC}" type="datetimeFigureOut">
              <a:rPr lang="en-US" smtClean="0"/>
              <a:t>7/31/2016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8C603AD-7BE0-C14A-AD8F-20F052A5AD58}" type="slidenum">
              <a:rPr lang="en-US" smtClean="0"/>
              <a:t>‹#›</a:t>
            </a:fld>
            <a:endParaRPr lang="en-US" dirty="0"/>
          </a:p>
        </p:txBody>
      </p:sp>
    </p:spTree>
    <p:extLst>
      <p:ext uri="{BB962C8B-B14F-4D97-AF65-F5344CB8AC3E}">
        <p14:creationId xmlns:p14="http://schemas.microsoft.com/office/powerpoint/2010/main" val="4873413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a:t>
            </a:fld>
            <a:endParaRPr lang="en-US" dirty="0"/>
          </a:p>
        </p:txBody>
      </p:sp>
    </p:spTree>
    <p:extLst>
      <p:ext uri="{BB962C8B-B14F-4D97-AF65-F5344CB8AC3E}">
        <p14:creationId xmlns:p14="http://schemas.microsoft.com/office/powerpoint/2010/main" val="27608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15</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16</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17</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18</a:t>
            </a:fld>
            <a:endParaRPr lang="en-US" dirty="0"/>
          </a:p>
        </p:txBody>
      </p:sp>
    </p:spTree>
    <p:extLst>
      <p:ext uri="{BB962C8B-B14F-4D97-AF65-F5344CB8AC3E}">
        <p14:creationId xmlns:p14="http://schemas.microsoft.com/office/powerpoint/2010/main" val="101493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19</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20</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21</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22</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23</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24</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a:t>
            </a:fld>
            <a:endParaRPr lang="en-US" dirty="0"/>
          </a:p>
        </p:txBody>
      </p:sp>
    </p:spTree>
    <p:extLst>
      <p:ext uri="{BB962C8B-B14F-4D97-AF65-F5344CB8AC3E}">
        <p14:creationId xmlns:p14="http://schemas.microsoft.com/office/powerpoint/2010/main" val="340046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25</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26</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27</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28</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30</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31</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32</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33</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35</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36</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a:t>
            </a:fld>
            <a:endParaRPr lang="en-US" dirty="0"/>
          </a:p>
        </p:txBody>
      </p:sp>
    </p:spTree>
    <p:extLst>
      <p:ext uri="{BB962C8B-B14F-4D97-AF65-F5344CB8AC3E}">
        <p14:creationId xmlns:p14="http://schemas.microsoft.com/office/powerpoint/2010/main" val="3476644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37</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38</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39</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40</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42</a:t>
            </a:fld>
            <a:endParaRPr lang="en-US" dirty="0"/>
          </a:p>
        </p:txBody>
      </p:sp>
    </p:spTree>
    <p:extLst>
      <p:ext uri="{BB962C8B-B14F-4D97-AF65-F5344CB8AC3E}">
        <p14:creationId xmlns:p14="http://schemas.microsoft.com/office/powerpoint/2010/main" val="3390880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FDA Checks that are examples</a:t>
            </a:r>
            <a:r>
              <a:rPr lang="en-US" baseline="0" dirty="0" smtClean="0"/>
              <a:t> of non-SDTM rules</a:t>
            </a:r>
          </a:p>
          <a:p>
            <a:r>
              <a:rPr lang="en-US" dirty="0" smtClean="0"/>
              <a:t>FDAC007: Missing VS dataset: Vital Signs (VS) dataset should be included in every submission</a:t>
            </a:r>
          </a:p>
          <a:p>
            <a:r>
              <a:rPr lang="en-US" dirty="0" smtClean="0"/>
              <a:t>Data quality rule: FDAC106: --STDY is after --ENDY: Study Day of Start of Event, Exposure or Observation (--STDY) must be less or equal to Study Day of End of Event, Exposure or Observation (--ENDY)</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47</a:t>
            </a:fld>
            <a:endParaRPr lang="en-US" dirty="0"/>
          </a:p>
        </p:txBody>
      </p:sp>
    </p:spTree>
    <p:extLst>
      <p:ext uri="{BB962C8B-B14F-4D97-AF65-F5344CB8AC3E}">
        <p14:creationId xmlns:p14="http://schemas.microsoft.com/office/powerpoint/2010/main" val="341098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48</a:t>
            </a:fld>
            <a:endParaRPr lang="en-US" dirty="0"/>
          </a:p>
        </p:txBody>
      </p:sp>
    </p:spTree>
    <p:extLst>
      <p:ext uri="{BB962C8B-B14F-4D97-AF65-F5344CB8AC3E}">
        <p14:creationId xmlns:p14="http://schemas.microsoft.com/office/powerpoint/2010/main" val="740919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49</a:t>
            </a:fld>
            <a:endParaRPr lang="en-US" dirty="0"/>
          </a:p>
        </p:txBody>
      </p:sp>
    </p:spTree>
    <p:extLst>
      <p:ext uri="{BB962C8B-B14F-4D97-AF65-F5344CB8AC3E}">
        <p14:creationId xmlns:p14="http://schemas.microsoft.com/office/powerpoint/2010/main" val="3334818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to do when this happens?  Discuss options such as documenting this in the Reviewer’s Guide (more to be covered in Mod 6)</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51</a:t>
            </a:fld>
            <a:endParaRPr lang="en-US" dirty="0"/>
          </a:p>
        </p:txBody>
      </p:sp>
    </p:spTree>
    <p:extLst>
      <p:ext uri="{BB962C8B-B14F-4D97-AF65-F5344CB8AC3E}">
        <p14:creationId xmlns:p14="http://schemas.microsoft.com/office/powerpoint/2010/main" val="3108680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data into the exercise</a:t>
            </a:r>
            <a:r>
              <a:rPr lang="en-US" baseline="0" dirty="0" smtClean="0"/>
              <a:t> sheet for exercise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Clean up dupes in excel sheet</a:t>
            </a:r>
          </a:p>
          <a:p>
            <a:r>
              <a:rPr lang="en-US" baseline="0" dirty="0" smtClean="0"/>
              <a:t>Copy data into </a:t>
            </a:r>
            <a:r>
              <a:rPr lang="en-US" baseline="0" dirty="0" err="1" smtClean="0"/>
              <a:t>intructions</a:t>
            </a:r>
            <a:endParaRPr lang="en-US" baseline="0" dirty="0" smtClean="0"/>
          </a:p>
          <a:p>
            <a:r>
              <a:rPr lang="en-US" baseline="0" dirty="0" smtClean="0"/>
              <a:t>Hard copy of data printed out for students.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56</a:t>
            </a:fld>
            <a:endParaRPr lang="en-US" dirty="0"/>
          </a:p>
        </p:txBody>
      </p:sp>
    </p:spTree>
    <p:extLst>
      <p:ext uri="{BB962C8B-B14F-4D97-AF65-F5344CB8AC3E}">
        <p14:creationId xmlns:p14="http://schemas.microsoft.com/office/powerpoint/2010/main" val="189095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6</a:t>
            </a:fld>
            <a:endParaRPr lang="en-US" dirty="0"/>
          </a:p>
        </p:txBody>
      </p:sp>
    </p:spTree>
    <p:extLst>
      <p:ext uri="{BB962C8B-B14F-4D97-AF65-F5344CB8AC3E}">
        <p14:creationId xmlns:p14="http://schemas.microsoft.com/office/powerpoint/2010/main" val="984529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a:t>
            </a:r>
            <a:r>
              <a:rPr lang="en-US" baseline="0" dirty="0" smtClean="0"/>
              <a:t> instructions, leave this slide up and walk around the room to help trainees.</a:t>
            </a:r>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1659686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59</a:t>
            </a:fld>
            <a:endParaRPr lang="en-US" dirty="0"/>
          </a:p>
        </p:txBody>
      </p:sp>
    </p:spTree>
    <p:extLst>
      <p:ext uri="{BB962C8B-B14F-4D97-AF65-F5344CB8AC3E}">
        <p14:creationId xmlns:p14="http://schemas.microsoft.com/office/powerpoint/2010/main" val="2676809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60</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8</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11</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12</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13</a:t>
            </a:fld>
            <a:endParaRPr lang="en-US" dirty="0"/>
          </a:p>
        </p:txBody>
      </p:sp>
    </p:spTree>
    <p:extLst>
      <p:ext uri="{BB962C8B-B14F-4D97-AF65-F5344CB8AC3E}">
        <p14:creationId xmlns:p14="http://schemas.microsoft.com/office/powerpoint/2010/main" val="294544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603AD-7BE0-C14A-AD8F-20F052A5AD58}" type="slidenum">
              <a:rPr lang="en-US" smtClean="0"/>
              <a:t>14</a:t>
            </a:fld>
            <a:endParaRPr lang="en-US" dirty="0"/>
          </a:p>
        </p:txBody>
      </p:sp>
    </p:spTree>
    <p:extLst>
      <p:ext uri="{BB962C8B-B14F-4D97-AF65-F5344CB8AC3E}">
        <p14:creationId xmlns:p14="http://schemas.microsoft.com/office/powerpoint/2010/main" val="2945442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orporateSl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779048"/>
            <a:ext cx="9144000" cy="11676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246306" y="2779048"/>
            <a:ext cx="6740650" cy="1162802"/>
          </a:xfrm>
        </p:spPr>
        <p:txBody>
          <a:bodyPr bIns="91440">
            <a:normAutofit/>
          </a:bodyPr>
          <a:lstStyle>
            <a:lvl1pPr>
              <a:defRPr sz="4000">
                <a:solidFill>
                  <a:srgbClr val="000000"/>
                </a:solidFill>
              </a:defRPr>
            </a:lvl1pPr>
          </a:lstStyle>
          <a:p>
            <a:r>
              <a:rPr lang="en-US" smtClean="0"/>
              <a:t>Click to edit Master title style</a:t>
            </a:r>
            <a:endParaRPr lang="en-US" dirty="0"/>
          </a:p>
        </p:txBody>
      </p:sp>
      <p:pic>
        <p:nvPicPr>
          <p:cNvPr id="9" name="Picture 8" descr="Lilly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319" y="3065127"/>
            <a:ext cx="1230284" cy="670560"/>
          </a:xfrm>
          <a:prstGeom prst="rect">
            <a:avLst/>
          </a:prstGeom>
        </p:spPr>
      </p:pic>
      <p:cxnSp>
        <p:nvCxnSpPr>
          <p:cNvPr id="11" name="Straight Connector 10"/>
          <p:cNvCxnSpPr/>
          <p:nvPr userDrawn="1"/>
        </p:nvCxnSpPr>
        <p:spPr>
          <a:xfrm>
            <a:off x="2014169" y="2826845"/>
            <a:ext cx="0" cy="1051531"/>
          </a:xfrm>
          <a:prstGeom prst="line">
            <a:avLst/>
          </a:prstGeom>
          <a:ln w="6350">
            <a:solidFill>
              <a:srgbClr val="E2231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1985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tIns="91440" bIns="91440"/>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33247479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CorporateSlides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2949750"/>
            <a:ext cx="9144000" cy="1167609"/>
          </a:xfrm>
          <a:prstGeom prst="rect">
            <a:avLst/>
          </a:prstGeom>
          <a:solidFill>
            <a:schemeClr val="bg1">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2313" y="2949750"/>
            <a:ext cx="7772400" cy="1167609"/>
          </a:xfrm>
        </p:spPr>
        <p:txBody>
          <a:bodyPr anchor="ctr" anchorCtr="0">
            <a:normAutofit/>
          </a:bodyPr>
          <a:lstStyle>
            <a:lvl1pPr algn="l">
              <a:defRPr sz="3200" b="0" cap="none"/>
            </a:lvl1pPr>
          </a:lstStyle>
          <a:p>
            <a:r>
              <a:rPr lang="en-US" smtClean="0"/>
              <a:t>Click to edit Master title style</a:t>
            </a:r>
            <a:endParaRPr lang="en-US" dirty="0"/>
          </a:p>
        </p:txBody>
      </p:sp>
    </p:spTree>
    <p:extLst>
      <p:ext uri="{BB962C8B-B14F-4D97-AF65-F5344CB8AC3E}">
        <p14:creationId xmlns:p14="http://schemas.microsoft.com/office/powerpoint/2010/main" val="3647106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1143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683B3F-78FC-2747-B528-78983EAFC25E}" type="datetime1">
              <a:rPr lang="en-US" smtClean="0"/>
              <a:t>7/31/2016</a:t>
            </a:fld>
            <a:endParaRPr lang="en-US" dirty="0"/>
          </a:p>
        </p:txBody>
      </p:sp>
      <p:sp>
        <p:nvSpPr>
          <p:cNvPr id="6" name="Footer Placeholder 5"/>
          <p:cNvSpPr>
            <a:spLocks noGrp="1"/>
          </p:cNvSpPr>
          <p:nvPr>
            <p:ph type="ftr" sz="quarter" idx="11"/>
          </p:nvPr>
        </p:nvSpPr>
        <p:spPr/>
        <p:txBody>
          <a:bodyPr/>
          <a:lstStyle/>
          <a:p>
            <a:r>
              <a:rPr lang="en-US" dirty="0" smtClean="0"/>
              <a:t>Company Confidential  ©2014 Eli Lilly and Company </a:t>
            </a:r>
            <a:endParaRPr lang="en-US" dirty="0"/>
          </a:p>
        </p:txBody>
      </p:sp>
      <p:sp>
        <p:nvSpPr>
          <p:cNvPr id="7" name="Slide Number Placeholder 6"/>
          <p:cNvSpPr>
            <a:spLocks noGrp="1"/>
          </p:cNvSpPr>
          <p:nvPr>
            <p:ph type="sldNum" sz="quarter" idx="12"/>
          </p:nvPr>
        </p:nvSpPr>
        <p:spPr/>
        <p:txBody>
          <a:body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25575336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1377699"/>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7471" y="117594"/>
            <a:ext cx="849183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7471" y="1488532"/>
            <a:ext cx="8491835" cy="46376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3F1151-A80F-1E43-83FD-99842F626044}" type="datetime1">
              <a:rPr lang="en-US" smtClean="0"/>
              <a:t>7/31/2016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3333A3-4547-F444-B56E-77A7C57F984C}" type="slidenum">
              <a:rPr lang="en-US" smtClean="0"/>
              <a:pPr/>
              <a:t>‹#›</a:t>
            </a:fld>
            <a:endParaRPr lang="en-US" dirty="0"/>
          </a:p>
        </p:txBody>
      </p:sp>
    </p:spTree>
    <p:extLst>
      <p:ext uri="{BB962C8B-B14F-4D97-AF65-F5344CB8AC3E}">
        <p14:creationId xmlns:p14="http://schemas.microsoft.com/office/powerpoint/2010/main" val="130605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p:txStyles>
    <p:titleStyle>
      <a:lvl1pPr algn="l" defTabSz="457200" rtl="0" eaLnBrk="1" latinLnBrk="0" hangingPunct="1">
        <a:spcBef>
          <a:spcPct val="0"/>
        </a:spcBef>
        <a:buNone/>
        <a:defRPr sz="4400" kern="1200">
          <a:solidFill>
            <a:srgbClr val="FFFFFF"/>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fda.gov/forindustry/datastandards/studydatastandards/default.ht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hyperlink" Target="http://www.opencdisc.or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to Instructor</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Material Needed</a:t>
            </a:r>
            <a:endParaRPr lang="en-US" sz="2000" dirty="0"/>
          </a:p>
          <a:p>
            <a:pPr lvl="1"/>
            <a:r>
              <a:rPr lang="en-US" sz="2000" dirty="0"/>
              <a:t>H</a:t>
            </a:r>
            <a:r>
              <a:rPr lang="en-US" sz="2000" dirty="0" smtClean="0"/>
              <a:t>ard </a:t>
            </a:r>
            <a:r>
              <a:rPr lang="en-US" sz="2000" dirty="0"/>
              <a:t>copies of </a:t>
            </a:r>
            <a:r>
              <a:rPr lang="en-US" sz="2000" dirty="0" smtClean="0"/>
              <a:t>the following:</a:t>
            </a:r>
          </a:p>
          <a:p>
            <a:pPr lvl="2"/>
            <a:r>
              <a:rPr lang="en-US" sz="1900" dirty="0" smtClean="0"/>
              <a:t>ADaM Model Document v2.1 </a:t>
            </a:r>
          </a:p>
          <a:p>
            <a:pPr lvl="2"/>
            <a:r>
              <a:rPr lang="en-US" sz="1900" dirty="0" smtClean="0"/>
              <a:t>ADaM IG v1.1</a:t>
            </a:r>
          </a:p>
          <a:p>
            <a:pPr lvl="2"/>
            <a:r>
              <a:rPr lang="en-US" sz="1900" dirty="0" smtClean="0"/>
              <a:t>ADaM Data Structure for Occurrence Data v1.0 </a:t>
            </a:r>
          </a:p>
          <a:p>
            <a:pPr lvl="2"/>
            <a:r>
              <a:rPr lang="en-US" sz="1900" dirty="0" smtClean="0"/>
              <a:t>ADaM Basic Data Structure for Time to Event </a:t>
            </a:r>
            <a:r>
              <a:rPr lang="en-US" sz="1900" dirty="0"/>
              <a:t>v</a:t>
            </a:r>
            <a:r>
              <a:rPr lang="en-US" sz="1900" dirty="0" smtClean="0"/>
              <a:t>1.0</a:t>
            </a:r>
          </a:p>
          <a:p>
            <a:pPr lvl="2"/>
            <a:r>
              <a:rPr lang="en-US" sz="1900" dirty="0" smtClean="0"/>
              <a:t>FDA Study Data Technical Conformance Guide </a:t>
            </a:r>
            <a:r>
              <a:rPr lang="en-US" sz="1900" dirty="0"/>
              <a:t> </a:t>
            </a:r>
            <a:r>
              <a:rPr lang="en-US" sz="2000" dirty="0" smtClean="0"/>
              <a:t>with </a:t>
            </a:r>
            <a:r>
              <a:rPr lang="en-US" sz="2000" dirty="0" smtClean="0"/>
              <a:t>labelled Post-It notes attached to the first page of each </a:t>
            </a:r>
            <a:r>
              <a:rPr lang="en-US" sz="2000" dirty="0" smtClean="0"/>
              <a:t>document</a:t>
            </a:r>
          </a:p>
          <a:p>
            <a:pPr lvl="2"/>
            <a:endParaRPr lang="en-US" sz="2000" dirty="0"/>
          </a:p>
          <a:p>
            <a:pPr lvl="1"/>
            <a:endParaRPr lang="en-US" sz="2000" dirty="0" smtClean="0"/>
          </a:p>
          <a:p>
            <a:pPr marL="457200" lvl="1" indent="0">
              <a:buNone/>
            </a:pPr>
            <a:endParaRPr lang="en-US" sz="2000" dirty="0" smtClean="0"/>
          </a:p>
          <a:p>
            <a:pPr marL="457200" lvl="1" indent="0">
              <a:buNone/>
            </a:pPr>
            <a:endParaRPr lang="en-US" sz="2000" dirty="0" smtClean="0"/>
          </a:p>
          <a:p>
            <a:pPr lvl="1"/>
            <a:r>
              <a:rPr lang="en-US" sz="2000" dirty="0" smtClean="0"/>
              <a:t>Each </a:t>
            </a:r>
            <a:r>
              <a:rPr lang="en-US" sz="2000" dirty="0"/>
              <a:t>participant will need to bring their laptop to access workshop templates needed to complete workshop </a:t>
            </a:r>
            <a:r>
              <a:rPr lang="en-US" sz="2000" dirty="0" smtClean="0"/>
              <a:t>exercises</a:t>
            </a:r>
          </a:p>
          <a:p>
            <a:pPr lvl="1"/>
            <a:r>
              <a:rPr lang="en-US" sz="2000" dirty="0" smtClean="0"/>
              <a:t>Excel file Exercise </a:t>
            </a:r>
            <a:r>
              <a:rPr lang="en-US" sz="2000" dirty="0"/>
              <a:t>Templates </a:t>
            </a:r>
            <a:r>
              <a:rPr lang="en-US" sz="2000" dirty="0" smtClean="0"/>
              <a:t>and additional </a:t>
            </a:r>
            <a:r>
              <a:rPr lang="en-US" sz="2000" dirty="0"/>
              <a:t>electronic </a:t>
            </a:r>
            <a:r>
              <a:rPr lang="en-US" sz="2000" dirty="0" smtClean="0"/>
              <a:t>resources on the External SharePoint site</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a:t>
            </a:fld>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3764564"/>
            <a:ext cx="1428750" cy="984679"/>
          </a:xfrm>
          <a:prstGeom prst="rect">
            <a:avLst/>
          </a:prstGeom>
          <a:noFill/>
          <a:ln w="9525">
            <a:solidFill>
              <a:srgbClr val="86786F"/>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2361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Metadata Is the Key Piece</a:t>
            </a:r>
            <a:endParaRPr lang="en-US" dirty="0"/>
          </a:p>
        </p:txBody>
      </p:sp>
      <p:sp>
        <p:nvSpPr>
          <p:cNvPr id="3" name="Content Placeholder 2"/>
          <p:cNvSpPr>
            <a:spLocks noGrp="1"/>
          </p:cNvSpPr>
          <p:nvPr>
            <p:ph idx="1"/>
          </p:nvPr>
        </p:nvSpPr>
        <p:spPr>
          <a:ln>
            <a:solidFill>
              <a:srgbClr val="FF0000"/>
            </a:solidFill>
          </a:ln>
        </p:spPr>
        <p:txBody>
          <a:bodyPr>
            <a:normAutofit/>
          </a:bodyPr>
          <a:lstStyle/>
          <a:p>
            <a:pPr lvl="0">
              <a:spcBef>
                <a:spcPts val="0"/>
              </a:spcBef>
            </a:pPr>
            <a:r>
              <a:rPr lang="en-US" sz="2800" dirty="0" smtClean="0"/>
              <a:t>Metadata is the essential piece of</a:t>
            </a:r>
            <a:r>
              <a:rPr lang="en-US" sz="2800" dirty="0"/>
              <a:t> </a:t>
            </a:r>
            <a:endParaRPr lang="en-US" sz="2400" dirty="0"/>
          </a:p>
          <a:p>
            <a:pPr marL="0" lvl="0" indent="0">
              <a:spcBef>
                <a:spcPts val="0"/>
              </a:spcBef>
              <a:buNone/>
            </a:pPr>
            <a:r>
              <a:rPr lang="en-US" sz="2800" dirty="0"/>
              <a:t> </a:t>
            </a:r>
            <a:r>
              <a:rPr lang="en-US" sz="2800" dirty="0" smtClean="0"/>
              <a:t>    the puzzle.  Without it, the entire</a:t>
            </a:r>
          </a:p>
          <a:p>
            <a:pPr marL="0" lvl="0" indent="0">
              <a:spcBef>
                <a:spcPts val="0"/>
              </a:spcBef>
              <a:buNone/>
            </a:pPr>
            <a:r>
              <a:rPr lang="en-US" sz="2800" dirty="0"/>
              <a:t> </a:t>
            </a:r>
            <a:r>
              <a:rPr lang="en-US" sz="2800" dirty="0" smtClean="0"/>
              <a:t>    picture is missing</a:t>
            </a:r>
          </a:p>
          <a:p>
            <a:pPr marL="0" lvl="0" indent="0">
              <a:buNone/>
            </a:pPr>
            <a:endParaRPr lang="en-US" sz="2400" dirty="0"/>
          </a:p>
          <a:p>
            <a:r>
              <a:rPr lang="en-US" sz="2800" dirty="0" smtClean="0"/>
              <a:t>Metadata ties all other pieces (SDTM data</a:t>
            </a:r>
          </a:p>
          <a:p>
            <a:pPr marL="0" indent="0">
              <a:buNone/>
            </a:pPr>
            <a:r>
              <a:rPr lang="en-US" sz="2800" dirty="0"/>
              <a:t> </a:t>
            </a:r>
            <a:r>
              <a:rPr lang="en-US" sz="2800" dirty="0" smtClean="0"/>
              <a:t>   </a:t>
            </a:r>
            <a:r>
              <a:rPr lang="en-US" sz="2800" dirty="0" err="1" smtClean="0"/>
              <a:t>ADaM</a:t>
            </a:r>
            <a:r>
              <a:rPr lang="en-US" sz="2800" dirty="0" smtClean="0"/>
              <a:t> data, Table results, Define.xml) together</a:t>
            </a:r>
          </a:p>
          <a:p>
            <a:pPr marL="0" indent="0">
              <a:buNone/>
            </a:pPr>
            <a:endParaRPr lang="en-US" sz="2400" dirty="0"/>
          </a:p>
          <a:p>
            <a:pPr marL="0" indent="0">
              <a:buNone/>
            </a:pP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10</a:t>
            </a:fld>
            <a:endParaRPr lang="en-US" dirty="0"/>
          </a:p>
        </p:txBody>
      </p:sp>
      <p:pic>
        <p:nvPicPr>
          <p:cNvPr id="1028" name="Picture 4" descr="C:\Users\skenny\AppData\Local\Microsoft\Windows\Temporary Internet Files\Content.IE5\R0567MRP\large-Jigsaw-Puzzle-0-3474[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44894"/>
            <a:ext cx="2133600" cy="14544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kenny\AppData\Local\Microsoft\Windows\Temporary Internet Files\Content.IE5\DBUAKCD6\puzzle-75658_64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052" y="4449168"/>
            <a:ext cx="1676993" cy="167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4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31"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p:cTn id="25" dur="1000" fill="hold"/>
                                        <p:tgtEl>
                                          <p:spTgt spid="1029"/>
                                        </p:tgtEl>
                                        <p:attrNameLst>
                                          <p:attrName>ppt_w</p:attrName>
                                        </p:attrNameLst>
                                      </p:cBhvr>
                                      <p:tavLst>
                                        <p:tav tm="0">
                                          <p:val>
                                            <p:fltVal val="0"/>
                                          </p:val>
                                        </p:tav>
                                        <p:tav tm="100000">
                                          <p:val>
                                            <p:strVal val="#ppt_w"/>
                                          </p:val>
                                        </p:tav>
                                      </p:tavLst>
                                    </p:anim>
                                    <p:anim calcmode="lin" valueType="num">
                                      <p:cBhvr>
                                        <p:cTn id="26" dur="1000" fill="hold"/>
                                        <p:tgtEl>
                                          <p:spTgt spid="1029"/>
                                        </p:tgtEl>
                                        <p:attrNameLst>
                                          <p:attrName>ppt_h</p:attrName>
                                        </p:attrNameLst>
                                      </p:cBhvr>
                                      <p:tavLst>
                                        <p:tav tm="0">
                                          <p:val>
                                            <p:fltVal val="0"/>
                                          </p:val>
                                        </p:tav>
                                        <p:tav tm="100000">
                                          <p:val>
                                            <p:strVal val="#ppt_h"/>
                                          </p:val>
                                        </p:tav>
                                      </p:tavLst>
                                    </p:anim>
                                    <p:anim calcmode="lin" valueType="num">
                                      <p:cBhvr>
                                        <p:cTn id="27" dur="1000" fill="hold"/>
                                        <p:tgtEl>
                                          <p:spTgt spid="1029"/>
                                        </p:tgtEl>
                                        <p:attrNameLst>
                                          <p:attrName>style.rotation</p:attrName>
                                        </p:attrNameLst>
                                      </p:cBhvr>
                                      <p:tavLst>
                                        <p:tav tm="0">
                                          <p:val>
                                            <p:fltVal val="90"/>
                                          </p:val>
                                        </p:tav>
                                        <p:tav tm="100000">
                                          <p:val>
                                            <p:fltVal val="0"/>
                                          </p:val>
                                        </p:tav>
                                      </p:tavLst>
                                    </p:anim>
                                    <p:animEffect transition="in" filter="fade">
                                      <p:cBhvr>
                                        <p:cTn id="28"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CDISC Metadata</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a:t>All CDISC models define specific metadata and SDTM, SEND, and </a:t>
            </a:r>
            <a:r>
              <a:rPr lang="en-US" sz="2800" dirty="0" err="1"/>
              <a:t>ADaM</a:t>
            </a:r>
            <a:r>
              <a:rPr lang="en-US" sz="2800" dirty="0"/>
              <a:t> share similar concepts</a:t>
            </a:r>
          </a:p>
          <a:p>
            <a:r>
              <a:rPr lang="en-US" sz="2800" dirty="0"/>
              <a:t>There is a requirement for metadata to be reflected in Define.xml file </a:t>
            </a:r>
            <a:endParaRPr lang="en-US" sz="2400" dirty="0"/>
          </a:p>
          <a:p>
            <a:pPr>
              <a:spcBef>
                <a:spcPts val="0"/>
              </a:spcBef>
            </a:pPr>
            <a:r>
              <a:rPr lang="en-US" sz="2800" dirty="0"/>
              <a:t>The primary purpose of define.xml is to provide a readable document that will explain the what, why, and how </a:t>
            </a:r>
            <a:r>
              <a:rPr lang="en-US" sz="2800" dirty="0" smtClean="0"/>
              <a:t>for </a:t>
            </a:r>
            <a:r>
              <a:rPr lang="en-US" sz="2800" dirty="0"/>
              <a:t>every </a:t>
            </a:r>
            <a:r>
              <a:rPr lang="en-US" sz="2800" dirty="0" smtClean="0"/>
              <a:t>dataset </a:t>
            </a:r>
          </a:p>
          <a:p>
            <a:pPr marL="0" indent="0">
              <a:spcBef>
                <a:spcPts val="0"/>
              </a:spcBef>
              <a:buNone/>
            </a:pPr>
            <a:r>
              <a:rPr lang="en-US" sz="2800" dirty="0" smtClean="0"/>
              <a:t>    and every variable</a:t>
            </a:r>
            <a:endParaRPr lang="en-US" sz="2800" dirty="0"/>
          </a:p>
          <a:p>
            <a:pPr marL="457200" lvl="1"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11</a:t>
            </a:fld>
            <a:endParaRPr lang="en-US" dirty="0"/>
          </a:p>
        </p:txBody>
      </p:sp>
      <p:pic>
        <p:nvPicPr>
          <p:cNvPr id="7" name="Picture 3" descr="C:\Users\susankenny\AppData\Local\Microsoft\Windows\INetCache\IE\1VA68X0M\why-how[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413" y="4246279"/>
            <a:ext cx="2819826" cy="187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74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Metadata Management</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a:t>Most sponsors create metadata for to support both programming specifications and representation in Define.xml.  </a:t>
            </a:r>
          </a:p>
          <a:p>
            <a:r>
              <a:rPr lang="en-US" sz="2800" dirty="0"/>
              <a:t>Two different needs: </a:t>
            </a:r>
          </a:p>
          <a:p>
            <a:pPr marL="400050" lvl="1" indent="0">
              <a:buNone/>
            </a:pPr>
            <a:r>
              <a:rPr lang="en-US" sz="2400" u="sng" dirty="0"/>
              <a:t>Specifications</a:t>
            </a:r>
            <a:r>
              <a:rPr lang="en-US" sz="2400" dirty="0"/>
              <a:t>:  needs to be clear for someone to create accurate SAS code</a:t>
            </a:r>
          </a:p>
          <a:p>
            <a:pPr marL="400050" lvl="1" indent="0">
              <a:buNone/>
            </a:pPr>
            <a:r>
              <a:rPr lang="en-US" sz="2400" u="sng" dirty="0"/>
              <a:t>Define.xml</a:t>
            </a:r>
            <a:r>
              <a:rPr lang="en-US" sz="2400" dirty="0"/>
              <a:t>:  needs to be clear for someone to accurately read and understand  the content of a dataset and derivation of each variable </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12</a:t>
            </a:fld>
            <a:endParaRPr lang="en-US" dirty="0"/>
          </a:p>
        </p:txBody>
      </p:sp>
    </p:spTree>
    <p:extLst>
      <p:ext uri="{BB962C8B-B14F-4D97-AF65-F5344CB8AC3E}">
        <p14:creationId xmlns:p14="http://schemas.microsoft.com/office/powerpoint/2010/main" val="237801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for Metadata Management</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There is no easy button for creating and managing metadata, especially </a:t>
            </a:r>
            <a:r>
              <a:rPr lang="en-US" sz="2800" dirty="0" err="1" smtClean="0"/>
              <a:t>ADaM</a:t>
            </a:r>
            <a:r>
              <a:rPr lang="en-US" sz="2800" dirty="0" smtClean="0"/>
              <a:t> metadata</a:t>
            </a:r>
            <a:endParaRPr lang="en-US" sz="2800" dirty="0"/>
          </a:p>
          <a:p>
            <a:r>
              <a:rPr lang="en-US" sz="2800" dirty="0" smtClean="0"/>
              <a:t>Tips: </a:t>
            </a:r>
          </a:p>
          <a:p>
            <a:pPr lvl="1"/>
            <a:r>
              <a:rPr lang="en-US" sz="2400" dirty="0" smtClean="0"/>
              <a:t>ALWAYS be aware of need for clear</a:t>
            </a:r>
            <a:endParaRPr lang="en-US" sz="2000" dirty="0"/>
          </a:p>
          <a:p>
            <a:pPr marL="400050" lvl="1" indent="0">
              <a:buNone/>
            </a:pPr>
            <a:r>
              <a:rPr lang="en-US" sz="2000" dirty="0" smtClean="0"/>
              <a:t>    </a:t>
            </a:r>
            <a:r>
              <a:rPr lang="en-US" sz="2400" dirty="0" smtClean="0"/>
              <a:t>specifications AND clear text in define.xml</a:t>
            </a:r>
          </a:p>
          <a:p>
            <a:pPr lvl="1"/>
            <a:r>
              <a:rPr lang="en-US" sz="2400" dirty="0" smtClean="0"/>
              <a:t>Consider requiring all metadata elements to be present and populated in specifications</a:t>
            </a:r>
          </a:p>
          <a:p>
            <a:pPr lvl="1"/>
            <a:r>
              <a:rPr lang="en-US" sz="2400" dirty="0" smtClean="0"/>
              <a:t>Consider creating define.xml early in the process to ensure it is readable and all elements are accurate and present</a:t>
            </a:r>
          </a:p>
          <a:p>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13</a:t>
            </a:fld>
            <a:endParaRPr lang="en-US" dirty="0"/>
          </a:p>
        </p:txBody>
      </p:sp>
      <p:pic>
        <p:nvPicPr>
          <p:cNvPr id="3074" name="Picture 2" descr="C:\Users\susankenny\AppData\Local\Microsoft\Windows\INetCache\IE\ICMOZB3M\press-easy-button-illustration-3533766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1527" y="2020551"/>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7" name="Multiply 6"/>
          <p:cNvSpPr/>
          <p:nvPr/>
        </p:nvSpPr>
        <p:spPr>
          <a:xfrm>
            <a:off x="7536976" y="2260410"/>
            <a:ext cx="566382" cy="617561"/>
          </a:xfrm>
          <a:prstGeom prst="mathMultiply">
            <a:avLst/>
          </a:prstGeom>
          <a:ln w="63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8805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for Metadata Management</a:t>
            </a:r>
            <a:endParaRPr lang="en-US"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400" dirty="0" smtClean="0"/>
              <a:t>Consider creating both an English readable definition and a programming specification for important variables</a:t>
            </a:r>
          </a:p>
          <a:p>
            <a:r>
              <a:rPr lang="en-US" sz="2400" dirty="0" smtClean="0"/>
              <a:t>For example: </a:t>
            </a:r>
          </a:p>
          <a:p>
            <a:pPr lvl="1"/>
            <a:r>
              <a:rPr lang="en-US" sz="2000" dirty="0" smtClean="0"/>
              <a:t>TRTEMFL:  Any adverse event that has an observed or imputed start date on or after the first dose date and up to 30 days after the last dose is considerer treatment emergent with TRTEMFL=‘Y’.  Otherwise TRTEMFL</a:t>
            </a:r>
            <a:r>
              <a:rPr lang="en-US" sz="2000" smtClean="0"/>
              <a:t>=‘N’;</a:t>
            </a:r>
            <a:endParaRPr lang="en-US" sz="2000" dirty="0" smtClean="0"/>
          </a:p>
          <a:p>
            <a:pPr lvl="1"/>
            <a:r>
              <a:rPr lang="en-US" sz="2000" dirty="0" smtClean="0"/>
              <a:t>TRTEMFL:  If ADSL.TRTSDT</a:t>
            </a:r>
            <a:r>
              <a:rPr lang="en-US" sz="2000" dirty="0" smtClean="0">
                <a:latin typeface="Calibri"/>
              </a:rPr>
              <a:t>≥</a:t>
            </a:r>
            <a:r>
              <a:rPr lang="en-US" sz="2000" dirty="0" smtClean="0"/>
              <a:t>AESTDT</a:t>
            </a:r>
            <a:r>
              <a:rPr lang="en-US" sz="2000" dirty="0" smtClean="0">
                <a:latin typeface="Calibri"/>
              </a:rPr>
              <a:t>≤</a:t>
            </a:r>
            <a:r>
              <a:rPr lang="en-US" sz="2000" dirty="0" smtClean="0"/>
              <a:t>ADSL.TRTEDT+30 then TRTEMFL=‘Y’.  Else TRTEMFL=‘N’</a:t>
            </a:r>
          </a:p>
          <a:p>
            <a:r>
              <a:rPr lang="en-US" sz="2400" dirty="0" smtClean="0"/>
              <a:t>This can be useful for both variables and for the entire dataset.  For example: </a:t>
            </a:r>
          </a:p>
          <a:p>
            <a:pPr lvl="1"/>
            <a:r>
              <a:rPr lang="en-US" sz="2000" dirty="0" smtClean="0"/>
              <a:t>ADVS contains records from VS for subjects who were randomized (ADSL.RANDDT</a:t>
            </a:r>
            <a:r>
              <a:rPr lang="en-US" sz="2000" dirty="0" smtClean="0">
                <a:latin typeface="Calibri"/>
              </a:rPr>
              <a:t>&gt;</a:t>
            </a:r>
            <a:r>
              <a:rPr lang="en-US" sz="2000" dirty="0" smtClean="0"/>
              <a:t>.).  Data in VS for screen failure subjects was excluded from ADVS</a:t>
            </a:r>
            <a:endParaRPr lang="en-US" sz="2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14</a:t>
            </a:fld>
            <a:endParaRPr lang="en-US" dirty="0"/>
          </a:p>
        </p:txBody>
      </p:sp>
    </p:spTree>
    <p:extLst>
      <p:ext uri="{BB962C8B-B14F-4D97-AF65-F5344CB8AC3E}">
        <p14:creationId xmlns:p14="http://schemas.microsoft.com/office/powerpoint/2010/main" val="266795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a:t>
            </a:r>
            <a:r>
              <a:rPr lang="en-US" dirty="0" err="1" smtClean="0"/>
              <a:t>ADaM</a:t>
            </a:r>
            <a:r>
              <a:rPr lang="en-US" dirty="0" smtClean="0"/>
              <a:t> Metadata</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Data Set Level Metadata</a:t>
            </a:r>
          </a:p>
          <a:p>
            <a:r>
              <a:rPr lang="en-US" sz="2800" dirty="0" smtClean="0"/>
              <a:t>Variable Level Metadata</a:t>
            </a:r>
          </a:p>
          <a:p>
            <a:r>
              <a:rPr lang="en-US" sz="2800" dirty="0" smtClean="0"/>
              <a:t>Parameter Value Level Metadata</a:t>
            </a:r>
          </a:p>
          <a:p>
            <a:r>
              <a:rPr lang="en-US" sz="2800" dirty="0" smtClean="0"/>
              <a:t>Analysis Results Metadata</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15</a:t>
            </a:fld>
            <a:endParaRPr lang="en-US" dirty="0"/>
          </a:p>
        </p:txBody>
      </p:sp>
    </p:spTree>
    <p:extLst>
      <p:ext uri="{BB962C8B-B14F-4D97-AF65-F5344CB8AC3E}">
        <p14:creationId xmlns:p14="http://schemas.microsoft.com/office/powerpoint/2010/main" val="2320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Set Level Metadata</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Describes key features of the data set as a whole</a:t>
            </a:r>
          </a:p>
          <a:p>
            <a:pPr marL="0" indent="0">
              <a:buNone/>
            </a:pPr>
            <a:endParaRPr lang="en-US" sz="2400" dirty="0" smtClean="0"/>
          </a:p>
          <a:p>
            <a:pPr marL="0" indent="0">
              <a:buNone/>
            </a:pPr>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16</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36" y="2755118"/>
            <a:ext cx="850867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V="1">
            <a:off x="7797351" y="3793342"/>
            <a:ext cx="0" cy="52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056317" y="4320856"/>
            <a:ext cx="1782989" cy="707886"/>
          </a:xfrm>
          <a:prstGeom prst="rect">
            <a:avLst/>
          </a:prstGeom>
          <a:noFill/>
        </p:spPr>
        <p:txBody>
          <a:bodyPr wrap="none" rtlCol="0">
            <a:spAutoFit/>
          </a:bodyPr>
          <a:lstStyle/>
          <a:p>
            <a:r>
              <a:rPr lang="en-US" sz="2000" dirty="0" smtClean="0"/>
              <a:t>Optional for</a:t>
            </a:r>
          </a:p>
          <a:p>
            <a:r>
              <a:rPr lang="en-US" sz="2000" dirty="0" smtClean="0"/>
              <a:t>documentation</a:t>
            </a:r>
            <a:endParaRPr lang="en-US" sz="2000" dirty="0"/>
          </a:p>
        </p:txBody>
      </p:sp>
      <p:cxnSp>
        <p:nvCxnSpPr>
          <p:cNvPr id="11" name="Straight Arrow Connector 10"/>
          <p:cNvCxnSpPr/>
          <p:nvPr/>
        </p:nvCxnSpPr>
        <p:spPr>
          <a:xfrm flipH="1" flipV="1">
            <a:off x="6336851" y="3793345"/>
            <a:ext cx="13149" cy="1400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937839" y="5146934"/>
            <a:ext cx="1345368" cy="400110"/>
          </a:xfrm>
          <a:prstGeom prst="rect">
            <a:avLst/>
          </a:prstGeom>
          <a:noFill/>
        </p:spPr>
        <p:txBody>
          <a:bodyPr wrap="none" rtlCol="0">
            <a:spAutoFit/>
          </a:bodyPr>
          <a:lstStyle/>
          <a:p>
            <a:r>
              <a:rPr lang="en-US" sz="2000" dirty="0" smtClean="0"/>
              <a:t>Link To XPT</a:t>
            </a:r>
            <a:endParaRPr lang="en-US" sz="2000" dirty="0"/>
          </a:p>
        </p:txBody>
      </p:sp>
      <p:sp>
        <p:nvSpPr>
          <p:cNvPr id="13" name="TextBox 12"/>
          <p:cNvSpPr txBox="1"/>
          <p:nvPr/>
        </p:nvSpPr>
        <p:spPr>
          <a:xfrm>
            <a:off x="4025518" y="5020965"/>
            <a:ext cx="1574021" cy="707886"/>
          </a:xfrm>
          <a:prstGeom prst="rect">
            <a:avLst/>
          </a:prstGeom>
          <a:noFill/>
        </p:spPr>
        <p:txBody>
          <a:bodyPr wrap="none" rtlCol="0">
            <a:spAutoFit/>
          </a:bodyPr>
          <a:lstStyle/>
          <a:p>
            <a:r>
              <a:rPr lang="en-US" sz="2000" dirty="0" smtClean="0"/>
              <a:t>“Analysis” for</a:t>
            </a:r>
          </a:p>
          <a:p>
            <a:r>
              <a:rPr lang="en-US" sz="2000" dirty="0" err="1" smtClean="0"/>
              <a:t>ADaM</a:t>
            </a:r>
            <a:endParaRPr lang="en-US" sz="2000" dirty="0"/>
          </a:p>
        </p:txBody>
      </p:sp>
      <p:sp>
        <p:nvSpPr>
          <p:cNvPr id="14" name="TextBox 13"/>
          <p:cNvSpPr txBox="1"/>
          <p:nvPr/>
        </p:nvSpPr>
        <p:spPr>
          <a:xfrm>
            <a:off x="1930399" y="4331730"/>
            <a:ext cx="891591" cy="1015663"/>
          </a:xfrm>
          <a:prstGeom prst="rect">
            <a:avLst/>
          </a:prstGeom>
          <a:noFill/>
        </p:spPr>
        <p:txBody>
          <a:bodyPr wrap="none" rtlCol="0">
            <a:spAutoFit/>
          </a:bodyPr>
          <a:lstStyle/>
          <a:p>
            <a:r>
              <a:rPr lang="en-US" sz="2000" dirty="0" smtClean="0"/>
              <a:t>CT for </a:t>
            </a:r>
          </a:p>
          <a:p>
            <a:r>
              <a:rPr lang="en-US" sz="2000" dirty="0" err="1" smtClean="0"/>
              <a:t>ADaM</a:t>
            </a:r>
            <a:r>
              <a:rPr lang="en-US" sz="2000" dirty="0" smtClean="0"/>
              <a:t> </a:t>
            </a:r>
          </a:p>
          <a:p>
            <a:r>
              <a:rPr lang="en-US" sz="2000" dirty="0" smtClean="0"/>
              <a:t>Class</a:t>
            </a:r>
            <a:endParaRPr lang="en-US" sz="2000" dirty="0"/>
          </a:p>
        </p:txBody>
      </p:sp>
      <p:sp>
        <p:nvSpPr>
          <p:cNvPr id="15" name="TextBox 14"/>
          <p:cNvSpPr txBox="1"/>
          <p:nvPr/>
        </p:nvSpPr>
        <p:spPr>
          <a:xfrm>
            <a:off x="3003928" y="4147064"/>
            <a:ext cx="1468479" cy="707886"/>
          </a:xfrm>
          <a:prstGeom prst="rect">
            <a:avLst/>
          </a:prstGeom>
          <a:noFill/>
        </p:spPr>
        <p:txBody>
          <a:bodyPr wrap="none" rtlCol="0">
            <a:spAutoFit/>
          </a:bodyPr>
          <a:lstStyle/>
          <a:p>
            <a:r>
              <a:rPr lang="en-US" sz="2000" dirty="0" smtClean="0"/>
              <a:t>Structure in </a:t>
            </a:r>
          </a:p>
          <a:p>
            <a:r>
              <a:rPr lang="en-US" sz="2000" dirty="0" smtClean="0"/>
              <a:t>words</a:t>
            </a:r>
            <a:endParaRPr lang="en-US" sz="2000" dirty="0"/>
          </a:p>
        </p:txBody>
      </p:sp>
      <p:cxnSp>
        <p:nvCxnSpPr>
          <p:cNvPr id="16" name="Straight Arrow Connector 15"/>
          <p:cNvCxnSpPr/>
          <p:nvPr/>
        </p:nvCxnSpPr>
        <p:spPr>
          <a:xfrm flipV="1">
            <a:off x="4748902" y="3711991"/>
            <a:ext cx="0" cy="1153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542851" y="3683414"/>
            <a:ext cx="0" cy="52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834653" y="4194686"/>
            <a:ext cx="1468479" cy="707886"/>
          </a:xfrm>
          <a:prstGeom prst="rect">
            <a:avLst/>
          </a:prstGeom>
          <a:noFill/>
        </p:spPr>
        <p:txBody>
          <a:bodyPr wrap="none" rtlCol="0">
            <a:spAutoFit/>
          </a:bodyPr>
          <a:lstStyle/>
          <a:p>
            <a:r>
              <a:rPr lang="en-US" sz="2000" dirty="0" smtClean="0"/>
              <a:t>Structure in </a:t>
            </a:r>
          </a:p>
          <a:p>
            <a:r>
              <a:rPr lang="en-US" sz="2000" dirty="0" smtClean="0"/>
              <a:t>VARNAMEs</a:t>
            </a:r>
            <a:endParaRPr lang="en-US" sz="2000" dirty="0"/>
          </a:p>
        </p:txBody>
      </p:sp>
      <p:cxnSp>
        <p:nvCxnSpPr>
          <p:cNvPr id="29" name="Straight Arrow Connector 28"/>
          <p:cNvCxnSpPr/>
          <p:nvPr/>
        </p:nvCxnSpPr>
        <p:spPr>
          <a:xfrm flipV="1">
            <a:off x="5453409" y="3793342"/>
            <a:ext cx="0" cy="495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340928" y="3763984"/>
            <a:ext cx="0" cy="52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47471" y="4233394"/>
            <a:ext cx="1041824" cy="707886"/>
          </a:xfrm>
          <a:prstGeom prst="rect">
            <a:avLst/>
          </a:prstGeom>
          <a:noFill/>
        </p:spPr>
        <p:txBody>
          <a:bodyPr wrap="none" rtlCol="0">
            <a:spAutoFit/>
          </a:bodyPr>
          <a:lstStyle/>
          <a:p>
            <a:r>
              <a:rPr lang="en-US" sz="2000" dirty="0" smtClean="0"/>
              <a:t>Data set</a:t>
            </a:r>
          </a:p>
          <a:p>
            <a:r>
              <a:rPr lang="en-US" sz="2000" dirty="0" smtClean="0"/>
              <a:t>name</a:t>
            </a:r>
            <a:endParaRPr lang="en-US" sz="2000" dirty="0"/>
          </a:p>
        </p:txBody>
      </p:sp>
      <p:cxnSp>
        <p:nvCxnSpPr>
          <p:cNvPr id="34" name="Straight Arrow Connector 33"/>
          <p:cNvCxnSpPr/>
          <p:nvPr/>
        </p:nvCxnSpPr>
        <p:spPr>
          <a:xfrm flipV="1">
            <a:off x="664528" y="3802496"/>
            <a:ext cx="0" cy="52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64528" y="5341559"/>
            <a:ext cx="1782989" cy="707886"/>
          </a:xfrm>
          <a:prstGeom prst="rect">
            <a:avLst/>
          </a:prstGeom>
          <a:noFill/>
        </p:spPr>
        <p:txBody>
          <a:bodyPr wrap="none" rtlCol="0">
            <a:spAutoFit/>
          </a:bodyPr>
          <a:lstStyle/>
          <a:p>
            <a:r>
              <a:rPr lang="en-US" sz="2000" dirty="0" smtClean="0"/>
              <a:t>Optional for</a:t>
            </a:r>
          </a:p>
          <a:p>
            <a:r>
              <a:rPr lang="en-US" sz="2000" dirty="0" smtClean="0"/>
              <a:t>documentation</a:t>
            </a:r>
            <a:endParaRPr lang="en-US" sz="2000" dirty="0"/>
          </a:p>
        </p:txBody>
      </p:sp>
      <p:cxnSp>
        <p:nvCxnSpPr>
          <p:cNvPr id="46" name="Straight Arrow Connector 45"/>
          <p:cNvCxnSpPr/>
          <p:nvPr/>
        </p:nvCxnSpPr>
        <p:spPr>
          <a:xfrm flipV="1">
            <a:off x="1463141" y="3817375"/>
            <a:ext cx="0" cy="1524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35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p:bldP spid="12" grpId="0"/>
      <p:bldP spid="13" grpId="0"/>
      <p:bldP spid="14" grpId="0"/>
      <p:bldP spid="15" grpId="0"/>
      <p:bldP spid="19" grpId="0"/>
      <p:bldP spid="33"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Core_ADaM_ADMH_V7</a:t>
            </a:r>
            <a:endParaRPr lang="en-US" dirty="0"/>
          </a:p>
        </p:txBody>
      </p:sp>
      <p:sp>
        <p:nvSpPr>
          <p:cNvPr id="3" name="Content Placeholder 2"/>
          <p:cNvSpPr>
            <a:spLocks noGrp="1"/>
          </p:cNvSpPr>
          <p:nvPr>
            <p:ph idx="1"/>
          </p:nvPr>
        </p:nvSpPr>
        <p:spPr>
          <a:ln>
            <a:solidFill>
              <a:srgbClr val="FF0000"/>
            </a:solidFill>
          </a:ln>
        </p:spPr>
        <p:txBody>
          <a:bodyPr>
            <a:normAutofit/>
          </a:bodyPr>
          <a:lstStyle/>
          <a:p>
            <a:pPr marL="457200" lvl="1" indent="0">
              <a:buNone/>
            </a:pPr>
            <a:endParaRPr lang="en-US" sz="2400" dirty="0"/>
          </a:p>
          <a:p>
            <a:pPr marL="457200" lvl="1" indent="0">
              <a:buNone/>
            </a:pPr>
            <a:endParaRPr lang="en-US" sz="2400" dirty="0" smtClean="0"/>
          </a:p>
          <a:p>
            <a:pPr marL="457200" lvl="1" indent="0">
              <a:buNone/>
            </a:pPr>
            <a:endParaRPr lang="en-US" sz="2400" dirty="0"/>
          </a:p>
          <a:p>
            <a:pPr marL="457200" lvl="1" indent="0">
              <a:buNone/>
            </a:pPr>
            <a:endParaRPr lang="en-US" sz="2400" dirty="0" smtClean="0"/>
          </a:p>
          <a:p>
            <a:pPr marL="457200" lvl="1" indent="0">
              <a:buNone/>
            </a:pPr>
            <a:endParaRPr lang="en-US" sz="2400" dirty="0"/>
          </a:p>
          <a:p>
            <a:pPr marL="457200" lvl="1" indent="0">
              <a:buNone/>
            </a:pPr>
            <a:endParaRPr lang="en-US" sz="2400" dirty="0" smtClean="0"/>
          </a:p>
          <a:p>
            <a:pPr marL="457200" lvl="1" indent="0">
              <a:buNone/>
            </a:pPr>
            <a:endParaRPr lang="en-US" sz="2400" dirty="0"/>
          </a:p>
          <a:p>
            <a:pPr marL="0" indent="0">
              <a:buNone/>
            </a:pPr>
            <a:r>
              <a:rPr lang="en-US" sz="2400" dirty="0" smtClean="0"/>
              <a:t>Will Documentation element ever be included in define?  If so, where does the text come from? </a:t>
            </a:r>
          </a:p>
          <a:p>
            <a:pPr marL="0" indent="0">
              <a:buNone/>
            </a:pPr>
            <a:r>
              <a:rPr lang="en-US" sz="2400" dirty="0" smtClean="0"/>
              <a:t>Anything you notice that needs to be updated in this text?</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22" y="1875928"/>
            <a:ext cx="8839306"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838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 Level Metadata</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Describes key features of the variable</a:t>
            </a:r>
          </a:p>
          <a:p>
            <a:pPr marL="0" indent="0">
              <a:buNone/>
            </a:pPr>
            <a:endParaRPr lang="en-US"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2012853"/>
            <a:ext cx="8839306" cy="2325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2401" y="4872598"/>
            <a:ext cx="1168399" cy="707886"/>
          </a:xfrm>
          <a:prstGeom prst="rect">
            <a:avLst/>
          </a:prstGeom>
          <a:noFill/>
        </p:spPr>
        <p:txBody>
          <a:bodyPr wrap="square" rtlCol="0">
            <a:spAutoFit/>
          </a:bodyPr>
          <a:lstStyle/>
          <a:p>
            <a:r>
              <a:rPr lang="en-US" sz="2000" dirty="0" smtClean="0"/>
              <a:t>Variable </a:t>
            </a:r>
          </a:p>
          <a:p>
            <a:r>
              <a:rPr lang="en-US" sz="2000" dirty="0" smtClean="0"/>
              <a:t>Name</a:t>
            </a:r>
            <a:endParaRPr lang="en-US" sz="2000" dirty="0"/>
          </a:p>
        </p:txBody>
      </p:sp>
      <p:sp>
        <p:nvSpPr>
          <p:cNvPr id="9" name="TextBox 8"/>
          <p:cNvSpPr txBox="1"/>
          <p:nvPr/>
        </p:nvSpPr>
        <p:spPr>
          <a:xfrm>
            <a:off x="1071371" y="4477434"/>
            <a:ext cx="1163829" cy="707886"/>
          </a:xfrm>
          <a:prstGeom prst="rect">
            <a:avLst/>
          </a:prstGeom>
          <a:noFill/>
        </p:spPr>
        <p:txBody>
          <a:bodyPr wrap="square" rtlCol="0">
            <a:spAutoFit/>
          </a:bodyPr>
          <a:lstStyle/>
          <a:p>
            <a:r>
              <a:rPr lang="en-US" sz="2000" dirty="0" smtClean="0"/>
              <a:t>Variable </a:t>
            </a:r>
          </a:p>
          <a:p>
            <a:r>
              <a:rPr lang="en-US" sz="2000" dirty="0" smtClean="0"/>
              <a:t>Label</a:t>
            </a:r>
            <a:endParaRPr lang="en-US" sz="2000" dirty="0"/>
          </a:p>
        </p:txBody>
      </p:sp>
      <p:sp>
        <p:nvSpPr>
          <p:cNvPr id="10" name="TextBox 9"/>
          <p:cNvSpPr txBox="1"/>
          <p:nvPr/>
        </p:nvSpPr>
        <p:spPr>
          <a:xfrm>
            <a:off x="2082800" y="5137834"/>
            <a:ext cx="1384300" cy="1015663"/>
          </a:xfrm>
          <a:prstGeom prst="rect">
            <a:avLst/>
          </a:prstGeom>
          <a:noFill/>
        </p:spPr>
        <p:txBody>
          <a:bodyPr wrap="square" rtlCol="0">
            <a:spAutoFit/>
          </a:bodyPr>
          <a:lstStyle/>
          <a:p>
            <a:r>
              <a:rPr lang="en-US" sz="2000" dirty="0" smtClean="0"/>
              <a:t>Type in Define.XML values</a:t>
            </a:r>
            <a:endParaRPr lang="en-US" sz="2000" dirty="0"/>
          </a:p>
        </p:txBody>
      </p:sp>
      <p:sp>
        <p:nvSpPr>
          <p:cNvPr id="11" name="TextBox 10"/>
          <p:cNvSpPr txBox="1"/>
          <p:nvPr/>
        </p:nvSpPr>
        <p:spPr>
          <a:xfrm>
            <a:off x="2961384" y="4306668"/>
            <a:ext cx="1011429" cy="707886"/>
          </a:xfrm>
          <a:prstGeom prst="rect">
            <a:avLst/>
          </a:prstGeom>
          <a:noFill/>
        </p:spPr>
        <p:txBody>
          <a:bodyPr wrap="square" rtlCol="0">
            <a:spAutoFit/>
          </a:bodyPr>
          <a:lstStyle/>
          <a:p>
            <a:r>
              <a:rPr lang="en-US" sz="2000" dirty="0" smtClean="0"/>
              <a:t>Length  </a:t>
            </a:r>
          </a:p>
          <a:p>
            <a:r>
              <a:rPr lang="en-US" sz="2000" dirty="0" smtClean="0"/>
              <a:t>Format</a:t>
            </a:r>
            <a:endParaRPr lang="en-US" sz="2000" dirty="0"/>
          </a:p>
        </p:txBody>
      </p:sp>
      <p:sp>
        <p:nvSpPr>
          <p:cNvPr id="12" name="TextBox 11"/>
          <p:cNvSpPr txBox="1"/>
          <p:nvPr/>
        </p:nvSpPr>
        <p:spPr>
          <a:xfrm>
            <a:off x="3778250" y="5247836"/>
            <a:ext cx="1276350" cy="707886"/>
          </a:xfrm>
          <a:prstGeom prst="rect">
            <a:avLst/>
          </a:prstGeom>
          <a:noFill/>
        </p:spPr>
        <p:txBody>
          <a:bodyPr wrap="square" rtlCol="0">
            <a:spAutoFit/>
          </a:bodyPr>
          <a:lstStyle/>
          <a:p>
            <a:r>
              <a:rPr lang="en-US" sz="2000" dirty="0" smtClean="0"/>
              <a:t>Allowable</a:t>
            </a:r>
          </a:p>
          <a:p>
            <a:r>
              <a:rPr lang="en-US" sz="2000" dirty="0" smtClean="0"/>
              <a:t>Values</a:t>
            </a:r>
            <a:endParaRPr lang="en-US" sz="2000" dirty="0"/>
          </a:p>
        </p:txBody>
      </p:sp>
      <p:sp>
        <p:nvSpPr>
          <p:cNvPr id="13" name="TextBox 12"/>
          <p:cNvSpPr txBox="1"/>
          <p:nvPr/>
        </p:nvSpPr>
        <p:spPr>
          <a:xfrm>
            <a:off x="5420100" y="4628634"/>
            <a:ext cx="3391006" cy="707886"/>
          </a:xfrm>
          <a:prstGeom prst="rect">
            <a:avLst/>
          </a:prstGeom>
          <a:noFill/>
        </p:spPr>
        <p:txBody>
          <a:bodyPr wrap="square" rtlCol="0">
            <a:spAutoFit/>
          </a:bodyPr>
          <a:lstStyle/>
          <a:p>
            <a:r>
              <a:rPr lang="en-US" sz="2000" dirty="0" smtClean="0"/>
              <a:t>Source, Derivation, and comments</a:t>
            </a:r>
            <a:endParaRPr lang="en-US" sz="2000" dirty="0"/>
          </a:p>
        </p:txBody>
      </p:sp>
      <p:pic>
        <p:nvPicPr>
          <p:cNvPr id="2051" name="Picture 3" descr="C:\Users\skenny\AppData\Local\Microsoft\Windows\Temporary Internet Files\Content.IE5\TYS7AK6M\wsnaccad-he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4981071"/>
            <a:ext cx="1123950" cy="1069158"/>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txBox="1">
            <a:spLocks/>
          </p:cNvSpPr>
          <p:nvPr/>
        </p:nvSpPr>
        <p:spPr>
          <a:xfrm>
            <a:off x="101601" y="1488532"/>
            <a:ext cx="8890106"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400" dirty="0" smtClean="0"/>
          </a:p>
          <a:p>
            <a:pPr marL="0" indent="0">
              <a:buFont typeface="Arial"/>
              <a:buNone/>
            </a:pPr>
            <a:endParaRPr lang="en-US" sz="2800" dirty="0" smtClean="0"/>
          </a:p>
        </p:txBody>
      </p:sp>
      <p:cxnSp>
        <p:nvCxnSpPr>
          <p:cNvPr id="15" name="Straight Arrow Connector 14"/>
          <p:cNvCxnSpPr/>
          <p:nvPr/>
        </p:nvCxnSpPr>
        <p:spPr>
          <a:xfrm flipV="1">
            <a:off x="457200" y="4338069"/>
            <a:ext cx="0" cy="4625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460500" y="4075402"/>
            <a:ext cx="0" cy="4625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774950" y="4477434"/>
            <a:ext cx="0" cy="639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229100" y="4338069"/>
            <a:ext cx="0" cy="792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883400" y="4259203"/>
            <a:ext cx="0" cy="4625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086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nodeType="clickEffect">
                                  <p:stCondLst>
                                    <p:cond delay="0"/>
                                  </p:stCondLst>
                                  <p:childTnLst>
                                    <p:set>
                                      <p:cBhvr>
                                        <p:cTn id="50" dur="1" fill="hold">
                                          <p:stCondLst>
                                            <p:cond delay="0"/>
                                          </p:stCondLst>
                                        </p:cTn>
                                        <p:tgtEl>
                                          <p:spTgt spid="2051"/>
                                        </p:tgtEl>
                                        <p:attrNameLst>
                                          <p:attrName>style.visibility</p:attrName>
                                        </p:attrNameLst>
                                      </p:cBhvr>
                                      <p:to>
                                        <p:strVal val="visible"/>
                                      </p:to>
                                    </p:set>
                                    <p:animEffect transition="in" filter="fade">
                                      <p:cBhvr>
                                        <p:cTn id="51" dur="2000"/>
                                        <p:tgtEl>
                                          <p:spTgt spid="2051"/>
                                        </p:tgtEl>
                                      </p:cBhvr>
                                    </p:animEffect>
                                    <p:anim calcmode="lin" valueType="num">
                                      <p:cBhvr>
                                        <p:cTn id="52" dur="2000" fill="hold"/>
                                        <p:tgtEl>
                                          <p:spTgt spid="2051"/>
                                        </p:tgtEl>
                                        <p:attrNameLst>
                                          <p:attrName>ppt_w</p:attrName>
                                        </p:attrNameLst>
                                      </p:cBhvr>
                                      <p:tavLst>
                                        <p:tav tm="0" fmla="#ppt_w*sin(2.5*pi*$)">
                                          <p:val>
                                            <p:fltVal val="0"/>
                                          </p:val>
                                        </p:tav>
                                        <p:tav tm="100000">
                                          <p:val>
                                            <p:fltVal val="1"/>
                                          </p:val>
                                        </p:tav>
                                      </p:tavLst>
                                    </p:anim>
                                    <p:anim calcmode="lin" valueType="num">
                                      <p:cBhvr>
                                        <p:cTn id="53" dur="2000" fill="hold"/>
                                        <p:tgtEl>
                                          <p:spTgt spid="20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336126"/>
            <a:ext cx="8491835" cy="1143000"/>
          </a:xfrm>
        </p:spPr>
        <p:txBody>
          <a:bodyPr>
            <a:normAutofit fontScale="90000"/>
          </a:bodyPr>
          <a:lstStyle/>
          <a:p>
            <a:r>
              <a:rPr lang="en-US" sz="4900" dirty="0"/>
              <a:t>Source / Derivation / Comments</a:t>
            </a:r>
            <a:r>
              <a:rPr lang="en-US" dirty="0"/>
              <a:t/>
            </a:r>
            <a:br>
              <a:rPr lang="en-US" dirty="0"/>
            </a:b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Why is this the heart of </a:t>
            </a:r>
            <a:r>
              <a:rPr lang="en-US" sz="2800" dirty="0" err="1" smtClean="0"/>
              <a:t>ADaM</a:t>
            </a:r>
            <a:r>
              <a:rPr lang="en-US" sz="2800" dirty="0" smtClean="0"/>
              <a:t>? </a:t>
            </a:r>
          </a:p>
          <a:p>
            <a:r>
              <a:rPr lang="en-US" sz="2800" dirty="0" smtClean="0"/>
              <a:t>Because it is the primary location for the information that fulfills the requirement to have metadata traceability</a:t>
            </a:r>
          </a:p>
          <a:p>
            <a:pPr lvl="1"/>
            <a:r>
              <a:rPr lang="en-US" sz="2400" dirty="0" smtClean="0"/>
              <a:t>Source:  the immediate predecessor of a variable.  </a:t>
            </a:r>
          </a:p>
          <a:p>
            <a:pPr lvl="1"/>
            <a:r>
              <a:rPr lang="en-US" sz="2400" dirty="0" smtClean="0"/>
              <a:t>Derivation:  the algorithm used to create a value</a:t>
            </a:r>
          </a:p>
          <a:p>
            <a:pPr lvl="1"/>
            <a:r>
              <a:rPr lang="en-US" sz="2400" dirty="0" smtClean="0"/>
              <a:t>Comments:  any text that will be helpful to understand the variable content, purpose, exceptions, special cases, etc. </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19</a:t>
            </a:fld>
            <a:endParaRPr lang="en-US" dirty="0"/>
          </a:p>
        </p:txBody>
      </p:sp>
    </p:spTree>
    <p:extLst>
      <p:ext uri="{BB962C8B-B14F-4D97-AF65-F5344CB8AC3E}">
        <p14:creationId xmlns:p14="http://schemas.microsoft.com/office/powerpoint/2010/main" val="369082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Documents Required</a:t>
            </a:r>
            <a:endParaRPr lang="en-US" dirty="0"/>
          </a:p>
        </p:txBody>
      </p:sp>
      <p:sp>
        <p:nvSpPr>
          <p:cNvPr id="3" name="Content Placeholder 2"/>
          <p:cNvSpPr>
            <a:spLocks noGrp="1"/>
          </p:cNvSpPr>
          <p:nvPr>
            <p:ph idx="1"/>
          </p:nvPr>
        </p:nvSpPr>
        <p:spPr/>
        <p:txBody>
          <a:bodyPr>
            <a:normAutofit/>
          </a:bodyPr>
          <a:lstStyle/>
          <a:p>
            <a:r>
              <a:rPr lang="en-US" sz="2000" dirty="0" smtClean="0"/>
              <a:t>ADaM Workshop Module 2.pptx </a:t>
            </a:r>
            <a:r>
              <a:rPr lang="en-US" sz="2000" dirty="0"/>
              <a:t>(this power point)</a:t>
            </a:r>
          </a:p>
          <a:p>
            <a:pPr marL="0" indent="0">
              <a:buNone/>
            </a:pPr>
            <a:endParaRPr lang="en-US" sz="2000" dirty="0"/>
          </a:p>
          <a:p>
            <a:r>
              <a:rPr lang="en-US" sz="2000" dirty="0"/>
              <a:t>Participants will need the following for exercises:</a:t>
            </a:r>
          </a:p>
          <a:p>
            <a:pPr lvl="1"/>
            <a:r>
              <a:rPr lang="en-US" sz="1600" dirty="0" smtClean="0"/>
              <a:t>Lilly ADaM </a:t>
            </a:r>
            <a:r>
              <a:rPr lang="en-US" sz="1600" dirty="0"/>
              <a:t>Mod </a:t>
            </a:r>
            <a:r>
              <a:rPr lang="en-US" sz="1600" dirty="0" smtClean="0"/>
              <a:t>2 Exercise.xlsx</a:t>
            </a:r>
          </a:p>
          <a:p>
            <a:pPr lvl="1"/>
            <a:r>
              <a:rPr lang="en-US" sz="1600" dirty="0" smtClean="0"/>
              <a:t>Lilly </a:t>
            </a:r>
            <a:r>
              <a:rPr lang="en-US" sz="1600" dirty="0"/>
              <a:t>Core_ADaM_ADAE_v8.xls</a:t>
            </a:r>
            <a:endParaRPr lang="en-US" sz="1600" dirty="0" smtClean="0"/>
          </a:p>
          <a:p>
            <a:pPr lvl="1"/>
            <a:endParaRPr lang="en-US" sz="2000" dirty="0"/>
          </a:p>
          <a:p>
            <a:r>
              <a:rPr lang="en-US" sz="2000" dirty="0"/>
              <a:t>For </a:t>
            </a:r>
            <a:r>
              <a:rPr lang="en-US" sz="2000" dirty="0" smtClean="0"/>
              <a:t>Reference:</a:t>
            </a:r>
          </a:p>
          <a:p>
            <a:pPr lvl="1"/>
            <a:r>
              <a:rPr lang="en-US" sz="1600" dirty="0" smtClean="0"/>
              <a:t>ADaM </a:t>
            </a:r>
            <a:r>
              <a:rPr lang="en-US" sz="1600" dirty="0"/>
              <a:t>Model Document </a:t>
            </a:r>
            <a:r>
              <a:rPr lang="en-US" sz="1600" dirty="0" smtClean="0"/>
              <a:t>v2.1</a:t>
            </a:r>
          </a:p>
          <a:p>
            <a:pPr lvl="1"/>
            <a:r>
              <a:rPr lang="en-US" sz="1600" dirty="0" smtClean="0"/>
              <a:t>ADaM </a:t>
            </a:r>
            <a:r>
              <a:rPr lang="en-US" sz="1600" dirty="0"/>
              <a:t>IG </a:t>
            </a:r>
            <a:r>
              <a:rPr lang="en-US" sz="1600" dirty="0" smtClean="0"/>
              <a:t>v1.1</a:t>
            </a:r>
          </a:p>
          <a:p>
            <a:pPr lvl="1"/>
            <a:r>
              <a:rPr lang="en-US" sz="1600" dirty="0" smtClean="0"/>
              <a:t>ADaM </a:t>
            </a:r>
            <a:r>
              <a:rPr lang="en-US" sz="1600" dirty="0"/>
              <a:t>Data Structure for Occurrence Data </a:t>
            </a:r>
            <a:r>
              <a:rPr lang="en-US" sz="1600" dirty="0" smtClean="0"/>
              <a:t>v1.0</a:t>
            </a:r>
          </a:p>
          <a:p>
            <a:pPr lvl="1"/>
            <a:r>
              <a:rPr lang="en-US" sz="1600" dirty="0" smtClean="0"/>
              <a:t>ADaM </a:t>
            </a:r>
            <a:r>
              <a:rPr lang="en-US" sz="1600" dirty="0"/>
              <a:t>Basic Data Structure for Time to Event </a:t>
            </a:r>
            <a:r>
              <a:rPr lang="en-US" sz="1600" dirty="0" smtClean="0"/>
              <a:t>v1.0</a:t>
            </a:r>
          </a:p>
          <a:p>
            <a:pPr lvl="1"/>
            <a:r>
              <a:rPr lang="en-US" sz="1600" dirty="0" smtClean="0"/>
              <a:t>FDA </a:t>
            </a:r>
            <a:r>
              <a:rPr lang="en-US" sz="1600" dirty="0"/>
              <a:t>Study Data Technical Conformance Guide </a:t>
            </a:r>
            <a:endParaRPr lang="en-US" sz="1600" dirty="0" smtClean="0"/>
          </a:p>
          <a:p>
            <a:pPr lvl="1"/>
            <a:r>
              <a:rPr lang="en-US" sz="1600" dirty="0" smtClean="0"/>
              <a:t>CDISC </a:t>
            </a:r>
            <a:r>
              <a:rPr lang="en-US" sz="1600" dirty="0" err="1"/>
              <a:t>ADaM</a:t>
            </a:r>
            <a:r>
              <a:rPr lang="en-US" sz="1600" dirty="0"/>
              <a:t> Validation Checks V 1.3</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a:t>
            </a:fld>
            <a:endParaRPr lang="en-US" dirty="0"/>
          </a:p>
        </p:txBody>
      </p:sp>
    </p:spTree>
    <p:extLst>
      <p:ext uri="{BB962C8B-B14F-4D97-AF65-F5344CB8AC3E}">
        <p14:creationId xmlns:p14="http://schemas.microsoft.com/office/powerpoint/2010/main" val="336832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336126"/>
            <a:ext cx="8491835" cy="1143000"/>
          </a:xfrm>
        </p:spPr>
        <p:txBody>
          <a:bodyPr>
            <a:normAutofit fontScale="90000"/>
          </a:bodyPr>
          <a:lstStyle/>
          <a:p>
            <a:r>
              <a:rPr lang="en-US" sz="4900" dirty="0" smtClean="0"/>
              <a:t>Group Exercise</a:t>
            </a:r>
            <a:r>
              <a:rPr lang="en-US" dirty="0"/>
              <a:t/>
            </a:r>
            <a:br>
              <a:rPr lang="en-US" dirty="0"/>
            </a:b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Open Lilly </a:t>
            </a:r>
            <a:r>
              <a:rPr lang="en-US" sz="2800" dirty="0"/>
              <a:t>Core_ADaM_ADAE_v8.xls and </a:t>
            </a:r>
            <a:r>
              <a:rPr lang="en-US" sz="2800" dirty="0" smtClean="0"/>
              <a:t>locate variable TRTEMFL</a:t>
            </a:r>
          </a:p>
          <a:p>
            <a:endParaRPr lang="en-US" sz="2800" dirty="0" smtClean="0"/>
          </a:p>
          <a:p>
            <a:r>
              <a:rPr lang="en-US" sz="2800" dirty="0" smtClean="0"/>
              <a:t>What will appear in the Define.xml for this variable?  </a:t>
            </a:r>
            <a:endParaRPr lang="en-US" sz="2800" dirty="0"/>
          </a:p>
          <a:p>
            <a:endParaRPr lang="en-US" sz="2800" dirty="0"/>
          </a:p>
          <a:p>
            <a:endParaRPr lang="en-US" sz="2800" dirty="0" smtClean="0"/>
          </a:p>
          <a:p>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20</a:t>
            </a:fld>
            <a:endParaRPr lang="en-US" dirty="0"/>
          </a:p>
        </p:txBody>
      </p:sp>
    </p:spTree>
    <p:extLst>
      <p:ext uri="{BB962C8B-B14F-4D97-AF65-F5344CB8AC3E}">
        <p14:creationId xmlns:p14="http://schemas.microsoft.com/office/powerpoint/2010/main" val="34766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3" name="Content Placeholder 2"/>
          <p:cNvSpPr>
            <a:spLocks noGrp="1"/>
          </p:cNvSpPr>
          <p:nvPr>
            <p:ph idx="1"/>
          </p:nvPr>
        </p:nvSpPr>
        <p:spPr>
          <a:xfrm>
            <a:off x="347471" y="1488533"/>
            <a:ext cx="8491835" cy="2257968"/>
          </a:xfrm>
          <a:ln>
            <a:solidFill>
              <a:srgbClr val="FF0000"/>
            </a:solidFill>
          </a:ln>
        </p:spPr>
        <p:txBody>
          <a:bodyPr>
            <a:normAutofit/>
          </a:bodyPr>
          <a:lstStyle/>
          <a:p>
            <a:r>
              <a:rPr lang="en-US" sz="2800" dirty="0"/>
              <a:t>Used only for BDS datasets</a:t>
            </a:r>
          </a:p>
          <a:p>
            <a:r>
              <a:rPr lang="en-US" sz="2800" dirty="0" smtClean="0"/>
              <a:t>Parameter Value Level Metadata describes the metadata for any variable that may have different characteristics depending on the value of PARAM</a:t>
            </a:r>
          </a:p>
          <a:p>
            <a:endParaRPr lang="en-US" sz="2800" dirty="0" smtClean="0"/>
          </a:p>
          <a:p>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21</a:t>
            </a:fld>
            <a:endParaRPr lang="en-US" dirty="0"/>
          </a:p>
        </p:txBody>
      </p:sp>
    </p:spTree>
    <p:extLst>
      <p:ext uri="{BB962C8B-B14F-4D97-AF65-F5344CB8AC3E}">
        <p14:creationId xmlns:p14="http://schemas.microsoft.com/office/powerpoint/2010/main" val="177190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82235500"/>
              </p:ext>
            </p:extLst>
          </p:nvPr>
        </p:nvGraphicFramePr>
        <p:xfrm>
          <a:off x="347471" y="1485899"/>
          <a:ext cx="8491536" cy="3017520"/>
        </p:xfrm>
        <a:graphic>
          <a:graphicData uri="http://schemas.openxmlformats.org/drawingml/2006/table">
            <a:tbl>
              <a:tblPr firstRow="1" bandRow="1">
                <a:tableStyleId>{5C22544A-7EE6-4342-B048-85BDC9FD1C3A}</a:tableStyleId>
              </a:tblPr>
              <a:tblGrid>
                <a:gridCol w="1074929"/>
                <a:gridCol w="1371600"/>
                <a:gridCol w="850900"/>
                <a:gridCol w="1066800"/>
                <a:gridCol w="2146300"/>
                <a:gridCol w="1981007"/>
              </a:tblGrid>
              <a:tr h="820632">
                <a:tc>
                  <a:txBody>
                    <a:bodyPr/>
                    <a:lstStyle/>
                    <a:p>
                      <a:r>
                        <a:rPr lang="en-US" sz="2000" dirty="0" smtClean="0"/>
                        <a:t>Variable</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en-US" sz="2000" dirty="0" smtClean="0">
                          <a:solidFill>
                            <a:schemeClr val="tx1"/>
                          </a:solidFill>
                        </a:rPr>
                        <a:t>Where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en-US" sz="2000" dirty="0" smtClean="0"/>
                        <a:t>Type</a:t>
                      </a:r>
                      <a:endParaRPr lang="en-US" sz="2000" dirty="0"/>
                    </a:p>
                  </a:txBody>
                  <a:tcPr>
                    <a:lnL w="12700" cap="flat" cmpd="sng" algn="ctr">
                      <a:solidFill>
                        <a:schemeClr val="tx1"/>
                      </a:solidFill>
                      <a:prstDash val="solid"/>
                      <a:round/>
                      <a:headEnd type="none" w="med" len="med"/>
                      <a:tailEnd type="none" w="med" len="med"/>
                    </a:lnL>
                  </a:tcPr>
                </a:tc>
                <a:tc>
                  <a:txBody>
                    <a:bodyPr/>
                    <a:lstStyle/>
                    <a:p>
                      <a:r>
                        <a:rPr lang="en-US" sz="2000" dirty="0" smtClean="0"/>
                        <a:t>Length/</a:t>
                      </a:r>
                    </a:p>
                    <a:p>
                      <a:r>
                        <a:rPr lang="en-US" sz="2000" dirty="0" smtClean="0"/>
                        <a:t>Format</a:t>
                      </a:r>
                      <a:endParaRPr lang="en-US" sz="2000" dirty="0"/>
                    </a:p>
                  </a:txBody>
                  <a:tcPr/>
                </a:tc>
                <a:tc>
                  <a:txBody>
                    <a:bodyPr/>
                    <a:lstStyle/>
                    <a:p>
                      <a:r>
                        <a:rPr lang="en-US" sz="2000" dirty="0" smtClean="0"/>
                        <a:t>Controlled Terms</a:t>
                      </a:r>
                      <a:endParaRPr lang="en-US" sz="2000" dirty="0"/>
                    </a:p>
                  </a:txBody>
                  <a:tcPr/>
                </a:tc>
                <a:tc>
                  <a:txBody>
                    <a:bodyPr/>
                    <a:lstStyle/>
                    <a:p>
                      <a:r>
                        <a:rPr lang="en-US" sz="2000" dirty="0" smtClean="0"/>
                        <a:t>Source Derivation /Comment</a:t>
                      </a:r>
                      <a:endParaRPr lang="en-US" sz="2000" dirty="0"/>
                    </a:p>
                  </a:txBody>
                  <a:tcPr/>
                </a:tc>
              </a:tr>
              <a:tr h="820632">
                <a:tc>
                  <a:txBody>
                    <a:bodyPr/>
                    <a:lstStyle/>
                    <a:p>
                      <a:r>
                        <a:rPr lang="en-US" sz="2000" dirty="0" smtClean="0"/>
                        <a:t>AVALC</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en-US" sz="2000" dirty="0" smtClean="0"/>
                        <a:t>PARAMCD=</a:t>
                      </a:r>
                    </a:p>
                    <a:p>
                      <a:r>
                        <a:rPr lang="en-US" sz="2000" dirty="0" smtClean="0"/>
                        <a:t>‘QUEST1’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en-US" sz="2000" dirty="0" smtClean="0"/>
                        <a:t>Text</a:t>
                      </a:r>
                      <a:endParaRPr lang="en-US" sz="2000" dirty="0"/>
                    </a:p>
                  </a:txBody>
                  <a:tcPr>
                    <a:lnL w="12700" cap="flat" cmpd="sng" algn="ctr">
                      <a:solidFill>
                        <a:schemeClr val="tx1"/>
                      </a:solidFill>
                      <a:prstDash val="solid"/>
                      <a:round/>
                      <a:headEnd type="none" w="med" len="med"/>
                      <a:tailEnd type="none" w="med" len="med"/>
                    </a:lnL>
                  </a:tcPr>
                </a:tc>
                <a:tc>
                  <a:txBody>
                    <a:bodyPr/>
                    <a:lstStyle/>
                    <a:p>
                      <a:r>
                        <a:rPr lang="en-US" sz="2000" dirty="0" smtClean="0"/>
                        <a:t>$6</a:t>
                      </a:r>
                      <a:endParaRPr lang="en-US" sz="2000" dirty="0"/>
                    </a:p>
                  </a:txBody>
                  <a:tcPr/>
                </a:tc>
                <a:tc>
                  <a:txBody>
                    <a:bodyPr/>
                    <a:lstStyle/>
                    <a:p>
                      <a:r>
                        <a:rPr lang="en-US" sz="2000" dirty="0" smtClean="0"/>
                        <a:t>‘Never’, ‘Seldom’, ‘Often’, ‘Always</a:t>
                      </a:r>
                      <a:endParaRPr lang="en-US" sz="2000" dirty="0"/>
                    </a:p>
                  </a:txBody>
                  <a:tcPr/>
                </a:tc>
                <a:tc>
                  <a:txBody>
                    <a:bodyPr/>
                    <a:lstStyle/>
                    <a:p>
                      <a:r>
                        <a:rPr lang="en-US" sz="2000" dirty="0" smtClean="0"/>
                        <a:t>QS.QSSTRESC where QSTESTCD=‘Q1’</a:t>
                      </a:r>
                      <a:endParaRPr lang="en-US" sz="2000" dirty="0"/>
                    </a:p>
                  </a:txBody>
                  <a:tcPr/>
                </a:tc>
              </a:tr>
              <a:tr h="820632">
                <a:tc>
                  <a:txBody>
                    <a:bodyPr/>
                    <a:lstStyle/>
                    <a:p>
                      <a:r>
                        <a:rPr lang="en-US" sz="2000" dirty="0" smtClean="0"/>
                        <a:t>AVALC</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en-US" sz="2000" dirty="0" smtClean="0"/>
                        <a:t>PARAMCD=</a:t>
                      </a:r>
                    </a:p>
                    <a:p>
                      <a:r>
                        <a:rPr lang="en-US" sz="2000" dirty="0" smtClean="0"/>
                        <a:t>‘QUEST2’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en-US" sz="2000" dirty="0" smtClean="0"/>
                        <a:t>Text</a:t>
                      </a:r>
                      <a:endParaRPr lang="en-US" sz="2000" dirty="0"/>
                    </a:p>
                  </a:txBody>
                  <a:tcPr>
                    <a:lnL w="12700" cap="flat" cmpd="sng" algn="ctr">
                      <a:solidFill>
                        <a:schemeClr val="tx1"/>
                      </a:solidFill>
                      <a:prstDash val="solid"/>
                      <a:round/>
                      <a:headEnd type="none" w="med" len="med"/>
                      <a:tailEnd type="none" w="med" len="med"/>
                    </a:lnL>
                  </a:tcPr>
                </a:tc>
                <a:tc>
                  <a:txBody>
                    <a:bodyPr/>
                    <a:lstStyle/>
                    <a:p>
                      <a:r>
                        <a:rPr lang="en-US" sz="2000" dirty="0" smtClean="0"/>
                        <a:t>$10</a:t>
                      </a:r>
                      <a:endParaRPr lang="en-US" sz="2000" dirty="0"/>
                    </a:p>
                  </a:txBody>
                  <a:tcPr/>
                </a:tc>
                <a:tc>
                  <a:txBody>
                    <a:bodyPr/>
                    <a:lstStyle/>
                    <a:p>
                      <a:r>
                        <a:rPr lang="en-US" sz="2000" dirty="0" smtClean="0"/>
                        <a:t>‘Went for a Walk’’, ‘Took a Nap’, ‘Watched</a:t>
                      </a:r>
                      <a:r>
                        <a:rPr lang="en-US" sz="2000" baseline="0" dirty="0" smtClean="0"/>
                        <a:t> TV’</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QS.QSSTRESC where QSTESTCD=‘Q2’</a:t>
                      </a:r>
                    </a:p>
                  </a:txBody>
                  <a:tcPr/>
                </a:tc>
              </a:tr>
            </a:tbl>
          </a:graphicData>
        </a:graphic>
      </p:graphicFrame>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22</a:t>
            </a:fld>
            <a:endParaRPr lang="en-US" dirty="0"/>
          </a:p>
        </p:txBody>
      </p:sp>
      <p:sp>
        <p:nvSpPr>
          <p:cNvPr id="9" name="Content Placeholder 2"/>
          <p:cNvSpPr txBox="1">
            <a:spLocks/>
          </p:cNvSpPr>
          <p:nvPr/>
        </p:nvSpPr>
        <p:spPr>
          <a:xfrm>
            <a:off x="347471" y="1488533"/>
            <a:ext cx="8491835" cy="3286668"/>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smtClean="0"/>
          </a:p>
          <a:p>
            <a:endParaRPr lang="en-US" sz="2800" dirty="0" smtClean="0"/>
          </a:p>
          <a:p>
            <a:endParaRPr lang="en-US" sz="2800" dirty="0" smtClean="0"/>
          </a:p>
        </p:txBody>
      </p:sp>
      <p:sp>
        <p:nvSpPr>
          <p:cNvPr id="3" name="TextBox 2"/>
          <p:cNvSpPr txBox="1"/>
          <p:nvPr/>
        </p:nvSpPr>
        <p:spPr>
          <a:xfrm>
            <a:off x="4885899" y="5634419"/>
            <a:ext cx="1356397" cy="461665"/>
          </a:xfrm>
          <a:prstGeom prst="rect">
            <a:avLst/>
          </a:prstGeom>
          <a:noFill/>
        </p:spPr>
        <p:txBody>
          <a:bodyPr wrap="none" rtlCol="0">
            <a:spAutoFit/>
          </a:bodyPr>
          <a:lstStyle/>
          <a:p>
            <a:r>
              <a:rPr lang="en-US" sz="2400" dirty="0" smtClean="0"/>
              <a:t>CT differs</a:t>
            </a:r>
            <a:endParaRPr lang="en-US" sz="2400" dirty="0"/>
          </a:p>
        </p:txBody>
      </p:sp>
      <p:sp>
        <p:nvSpPr>
          <p:cNvPr id="8" name="TextBox 7"/>
          <p:cNvSpPr txBox="1"/>
          <p:nvPr/>
        </p:nvSpPr>
        <p:spPr>
          <a:xfrm>
            <a:off x="6794550" y="5632143"/>
            <a:ext cx="1892249" cy="461665"/>
          </a:xfrm>
          <a:prstGeom prst="rect">
            <a:avLst/>
          </a:prstGeom>
          <a:noFill/>
        </p:spPr>
        <p:txBody>
          <a:bodyPr wrap="none" rtlCol="0">
            <a:spAutoFit/>
          </a:bodyPr>
          <a:lstStyle/>
          <a:p>
            <a:r>
              <a:rPr lang="en-US" sz="2400" dirty="0" smtClean="0"/>
              <a:t>Source differs</a:t>
            </a:r>
          </a:p>
        </p:txBody>
      </p:sp>
      <p:sp>
        <p:nvSpPr>
          <p:cNvPr id="10" name="TextBox 9"/>
          <p:cNvSpPr txBox="1"/>
          <p:nvPr/>
        </p:nvSpPr>
        <p:spPr>
          <a:xfrm>
            <a:off x="3490073" y="5278987"/>
            <a:ext cx="1103315" cy="830997"/>
          </a:xfrm>
          <a:prstGeom prst="rect">
            <a:avLst/>
          </a:prstGeom>
          <a:noFill/>
        </p:spPr>
        <p:txBody>
          <a:bodyPr wrap="none" rtlCol="0">
            <a:spAutoFit/>
          </a:bodyPr>
          <a:lstStyle/>
          <a:p>
            <a:r>
              <a:rPr lang="en-US" sz="2400" dirty="0" smtClean="0"/>
              <a:t>Length </a:t>
            </a:r>
          </a:p>
          <a:p>
            <a:r>
              <a:rPr lang="en-US" sz="2400" dirty="0" smtClean="0"/>
              <a:t>differs</a:t>
            </a:r>
            <a:endParaRPr lang="en-US" sz="2400" dirty="0"/>
          </a:p>
        </p:txBody>
      </p:sp>
      <p:cxnSp>
        <p:nvCxnSpPr>
          <p:cNvPr id="12" name="Straight Arrow Connector 11"/>
          <p:cNvCxnSpPr/>
          <p:nvPr/>
        </p:nvCxnSpPr>
        <p:spPr>
          <a:xfrm flipV="1">
            <a:off x="7740674" y="4967785"/>
            <a:ext cx="0" cy="491319"/>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564097" y="4967785"/>
            <a:ext cx="0" cy="491319"/>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46398" y="4874525"/>
            <a:ext cx="0" cy="491319"/>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52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3"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23</a:t>
            </a:fld>
            <a:endParaRPr lang="en-US" dirty="0"/>
          </a:p>
        </p:txBody>
      </p:sp>
      <p:sp>
        <p:nvSpPr>
          <p:cNvPr id="3" name="Content Placeholder 2"/>
          <p:cNvSpPr>
            <a:spLocks noGrp="1"/>
          </p:cNvSpPr>
          <p:nvPr>
            <p:ph idx="1"/>
          </p:nvPr>
        </p:nvSpPr>
        <p:spPr/>
        <p:txBody>
          <a:bodyPr>
            <a:normAutofit/>
          </a:bodyPr>
          <a:lstStyle/>
          <a:p>
            <a:r>
              <a:rPr lang="en-US" sz="2800" dirty="0" smtClean="0"/>
              <a:t>Excerpt from Core_ADaM_ADVS_V9.xls</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15" y="2311400"/>
            <a:ext cx="8999185" cy="250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144815" y="1488533"/>
            <a:ext cx="8846891" cy="4150268"/>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23638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24</a:t>
            </a:fld>
            <a:endParaRPr lang="en-US" dirty="0"/>
          </a:p>
        </p:txBody>
      </p:sp>
      <p:sp>
        <p:nvSpPr>
          <p:cNvPr id="3" name="Content Placeholder 2"/>
          <p:cNvSpPr>
            <a:spLocks noGrp="1"/>
          </p:cNvSpPr>
          <p:nvPr>
            <p:ph idx="1"/>
          </p:nvPr>
        </p:nvSpPr>
        <p:spPr/>
        <p:txBody>
          <a:bodyPr>
            <a:normAutofit fontScale="92500"/>
          </a:bodyPr>
          <a:lstStyle/>
          <a:p>
            <a:r>
              <a:rPr lang="en-US" sz="2800" dirty="0" smtClean="0"/>
              <a:t>For some analysis datasets, expressing value level metadata using a long string will work</a:t>
            </a:r>
          </a:p>
          <a:p>
            <a:pPr marL="457200" lvl="1" indent="0">
              <a:buNone/>
            </a:pPr>
            <a:r>
              <a:rPr lang="en-US" sz="2400" dirty="0" smtClean="0"/>
              <a:t> “if PARAMCD in (x, y, z) then AVAL= { derivation text }; </a:t>
            </a:r>
          </a:p>
          <a:p>
            <a:pPr marL="457200" lvl="1" indent="0">
              <a:buNone/>
            </a:pPr>
            <a:r>
              <a:rPr lang="en-US" sz="2400" dirty="0"/>
              <a:t> </a:t>
            </a:r>
            <a:r>
              <a:rPr lang="en-US" sz="2400" dirty="0" smtClean="0"/>
              <a:t>  else if PARAMCD in (a, b, c), then AVAL= {derivation text }; </a:t>
            </a:r>
          </a:p>
          <a:p>
            <a:pPr marL="457200" lvl="1" indent="0">
              <a:buNone/>
            </a:pPr>
            <a:r>
              <a:rPr lang="en-US" sz="2400" dirty="0"/>
              <a:t> </a:t>
            </a:r>
            <a:r>
              <a:rPr lang="en-US" sz="2400" dirty="0" smtClean="0"/>
              <a:t>   else if….”</a:t>
            </a:r>
          </a:p>
          <a:p>
            <a:r>
              <a:rPr lang="en-US" sz="2800" dirty="0" smtClean="0"/>
              <a:t>This works best when there are not many differences between parameters for derivations of other columns</a:t>
            </a:r>
          </a:p>
          <a:p>
            <a:r>
              <a:rPr lang="en-US" sz="2800" dirty="0" smtClean="0"/>
              <a:t>When </a:t>
            </a:r>
            <a:r>
              <a:rPr lang="en-US" sz="2800" dirty="0"/>
              <a:t>parameters are derived and are based off of different </a:t>
            </a:r>
            <a:r>
              <a:rPr lang="en-US" sz="2800" dirty="0" smtClean="0"/>
              <a:t>sources, </a:t>
            </a:r>
            <a:r>
              <a:rPr lang="en-US" sz="2800" dirty="0"/>
              <a:t>the ‘if then else’ approach does not work too well</a:t>
            </a:r>
            <a:r>
              <a:rPr lang="en-US" sz="2800" dirty="0" smtClean="0"/>
              <a:t>.</a:t>
            </a:r>
            <a:endParaRPr lang="en-US" sz="2800" dirty="0"/>
          </a:p>
        </p:txBody>
      </p:sp>
      <p:sp>
        <p:nvSpPr>
          <p:cNvPr id="8" name="Content Placeholder 2"/>
          <p:cNvSpPr txBox="1">
            <a:spLocks/>
          </p:cNvSpPr>
          <p:nvPr/>
        </p:nvSpPr>
        <p:spPr>
          <a:xfrm>
            <a:off x="215901" y="1488532"/>
            <a:ext cx="8775806"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smtClean="0"/>
          </a:p>
          <a:p>
            <a:endParaRPr lang="en-US" sz="2800" smtClean="0"/>
          </a:p>
          <a:p>
            <a:endParaRPr lang="en-US" sz="2800" dirty="0" smtClean="0"/>
          </a:p>
        </p:txBody>
      </p:sp>
    </p:spTree>
    <p:extLst>
      <p:ext uri="{BB962C8B-B14F-4D97-AF65-F5344CB8AC3E}">
        <p14:creationId xmlns:p14="http://schemas.microsoft.com/office/powerpoint/2010/main" val="113530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25</a:t>
            </a:fld>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Define 2.0 provides a method for expressing true parameter value level metadata</a:t>
            </a:r>
          </a:p>
          <a:p>
            <a:r>
              <a:rPr lang="en-US" sz="2800" dirty="0" smtClean="0"/>
              <a:t>When a variable derivation changes based on the value of PARAM, then derivations are described in another metadata table </a:t>
            </a:r>
          </a:p>
          <a:p>
            <a:endParaRPr lang="en-US" sz="2800" dirty="0"/>
          </a:p>
          <a:p>
            <a:endParaRPr lang="en-US" sz="2800" dirty="0" smtClean="0"/>
          </a:p>
          <a:p>
            <a:endParaRPr lang="en-US" sz="2800" dirty="0"/>
          </a:p>
          <a:p>
            <a:endParaRPr lang="en-US" sz="2800" dirty="0" smtClean="0"/>
          </a:p>
          <a:p>
            <a:r>
              <a:rPr lang="en-US" sz="2800" dirty="0" smtClean="0"/>
              <a:t>The following slides show how this metadata would look like in the Define.xml file</a:t>
            </a:r>
          </a:p>
          <a:p>
            <a:endParaRPr lang="en-US" sz="2800" dirty="0"/>
          </a:p>
          <a:p>
            <a:endParaRPr lang="en-US" sz="2800" dirty="0" smtClean="0"/>
          </a:p>
          <a:p>
            <a:endParaRPr lang="en-US" sz="2800" dirty="0"/>
          </a:p>
          <a:p>
            <a:endParaRPr lang="en-US" sz="2800" dirty="0" smtClean="0"/>
          </a:p>
          <a:p>
            <a:pPr marL="0" indent="0">
              <a:buNone/>
            </a:pPr>
            <a:endParaRPr lang="en-US" sz="2800" dirty="0" smtClean="0"/>
          </a:p>
          <a:p>
            <a:endParaRPr lang="en-US" sz="2800" dirty="0"/>
          </a:p>
        </p:txBody>
      </p:sp>
      <p:sp>
        <p:nvSpPr>
          <p:cNvPr id="8" name="Content Placeholder 2"/>
          <p:cNvSpPr txBox="1">
            <a:spLocks/>
          </p:cNvSpPr>
          <p:nvPr/>
        </p:nvSpPr>
        <p:spPr>
          <a:xfrm>
            <a:off x="215901" y="1488532"/>
            <a:ext cx="8775806"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smtClean="0"/>
          </a:p>
          <a:p>
            <a:endParaRPr lang="en-US" sz="2800" smtClean="0"/>
          </a:p>
          <a:p>
            <a:endParaRPr lang="en-US" sz="2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3466794"/>
            <a:ext cx="77533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35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26</a:t>
            </a:fld>
            <a:endParaRPr lang="en-US" dirty="0"/>
          </a:p>
        </p:txBody>
      </p:sp>
      <p:sp>
        <p:nvSpPr>
          <p:cNvPr id="3" name="Content Placeholder 2"/>
          <p:cNvSpPr>
            <a:spLocks noGrp="1"/>
          </p:cNvSpPr>
          <p:nvPr>
            <p:ph idx="1"/>
          </p:nvPr>
        </p:nvSpPr>
        <p:spPr/>
        <p:txBody>
          <a:bodyPr>
            <a:normAutofit/>
          </a:bodyPr>
          <a:lstStyle/>
          <a:p>
            <a:endParaRPr lang="en-US" sz="2800" dirty="0"/>
          </a:p>
          <a:p>
            <a:endParaRPr lang="en-US" sz="2800" dirty="0" smtClean="0"/>
          </a:p>
          <a:p>
            <a:endParaRPr lang="en-US" sz="2800" dirty="0"/>
          </a:p>
          <a:p>
            <a:endParaRPr lang="en-US" sz="2800" dirty="0" smtClean="0"/>
          </a:p>
          <a:p>
            <a:pPr marL="0" indent="0">
              <a:buNone/>
            </a:pPr>
            <a:endParaRPr lang="en-US" sz="2800" dirty="0" smtClean="0"/>
          </a:p>
          <a:p>
            <a:endParaRPr lang="en-US" sz="2800" dirty="0"/>
          </a:p>
        </p:txBody>
      </p:sp>
      <p:sp>
        <p:nvSpPr>
          <p:cNvPr id="8" name="Content Placeholder 2"/>
          <p:cNvSpPr txBox="1">
            <a:spLocks/>
          </p:cNvSpPr>
          <p:nvPr/>
        </p:nvSpPr>
        <p:spPr>
          <a:xfrm>
            <a:off x="215901" y="1488532"/>
            <a:ext cx="8775806" cy="4790031"/>
          </a:xfrm>
          <a:prstGeom prst="rect">
            <a:avLst/>
          </a:prstGeom>
          <a:ln>
            <a:solidFill>
              <a:srgbClr val="FF0000"/>
            </a:solidFill>
          </a:ln>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smtClean="0"/>
          </a:p>
          <a:p>
            <a:pPr marL="0" indent="0">
              <a:buFont typeface="Arial"/>
              <a:buNone/>
            </a:pPr>
            <a:endParaRPr lang="en-US" sz="2800" dirty="0"/>
          </a:p>
          <a:p>
            <a:pPr marL="0" indent="0">
              <a:buFont typeface="Arial"/>
              <a:buNone/>
            </a:pPr>
            <a:endParaRPr lang="en-US" sz="2800" dirty="0" smtClean="0"/>
          </a:p>
          <a:p>
            <a:pPr marL="0" indent="0">
              <a:buFont typeface="Arial"/>
              <a:buNone/>
            </a:pPr>
            <a:endParaRPr lang="en-US" sz="2800" dirty="0"/>
          </a:p>
          <a:p>
            <a:pPr marL="0" indent="0">
              <a:buFont typeface="Arial"/>
              <a:buNone/>
            </a:pPr>
            <a:endParaRPr lang="en-US" sz="2800" dirty="0" smtClean="0"/>
          </a:p>
          <a:p>
            <a:pPr marL="0" indent="0">
              <a:buFont typeface="Arial"/>
              <a:buNone/>
            </a:pPr>
            <a:endParaRPr lang="en-US" sz="2800" dirty="0"/>
          </a:p>
          <a:p>
            <a:endParaRPr lang="en-US" sz="2800" dirty="0" smtClean="0"/>
          </a:p>
          <a:p>
            <a:r>
              <a:rPr lang="en-US" sz="2800" dirty="0" smtClean="0"/>
              <a:t>PVLM is provided for each variable ‘where PARAMCD=‘xxx’.  Source Derivation Comment is the specification for how to derive variable when PARAMCD=‘xxx’.</a:t>
            </a:r>
          </a:p>
          <a:p>
            <a:r>
              <a:rPr lang="en-US" sz="2800" dirty="0" smtClean="0"/>
              <a:t>Notice that Length and Controlled Terminology can differ for the specified  variable depending on PARAMCD</a:t>
            </a:r>
          </a:p>
          <a:p>
            <a:endParaRPr lang="en-US" sz="2800" dirty="0" smtClean="0"/>
          </a:p>
          <a:p>
            <a:endParaRPr lang="en-US" sz="2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97" y="1732407"/>
            <a:ext cx="8509819" cy="2468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a:off x="3815919" y="1488532"/>
            <a:ext cx="1280801" cy="34026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28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27</a:t>
            </a:fld>
            <a:endParaRPr lang="en-US" dirty="0"/>
          </a:p>
        </p:txBody>
      </p:sp>
      <p:sp>
        <p:nvSpPr>
          <p:cNvPr id="3" name="Content Placeholder 2"/>
          <p:cNvSpPr>
            <a:spLocks noGrp="1"/>
          </p:cNvSpPr>
          <p:nvPr>
            <p:ph idx="1"/>
          </p:nvPr>
        </p:nvSpPr>
        <p:spPr/>
        <p:txBody>
          <a:bodyPr>
            <a:normAutofit/>
          </a:bodyPr>
          <a:lstStyle/>
          <a:p>
            <a:endParaRPr lang="en-US" sz="2800" dirty="0"/>
          </a:p>
          <a:p>
            <a:endParaRPr lang="en-US" sz="2800" dirty="0" smtClean="0"/>
          </a:p>
          <a:p>
            <a:endParaRPr lang="en-US" sz="2800" dirty="0"/>
          </a:p>
          <a:p>
            <a:endParaRPr lang="en-US" sz="2800" dirty="0" smtClean="0"/>
          </a:p>
          <a:p>
            <a:pPr marL="0" indent="0">
              <a:buNone/>
            </a:pPr>
            <a:endParaRPr lang="en-US" sz="2800" dirty="0" smtClean="0"/>
          </a:p>
          <a:p>
            <a:endParaRPr lang="en-US" sz="2800" dirty="0"/>
          </a:p>
        </p:txBody>
      </p:sp>
      <p:sp>
        <p:nvSpPr>
          <p:cNvPr id="8" name="Content Placeholder 2"/>
          <p:cNvSpPr txBox="1">
            <a:spLocks/>
          </p:cNvSpPr>
          <p:nvPr/>
        </p:nvSpPr>
        <p:spPr>
          <a:xfrm>
            <a:off x="215901" y="1488532"/>
            <a:ext cx="8775806"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There is a separate table for every variable that differs by PARAMCD</a:t>
            </a:r>
          </a:p>
          <a:p>
            <a:endParaRPr lang="en-US" sz="2800" dirty="0" smtClean="0"/>
          </a:p>
          <a:p>
            <a:endParaRPr lang="en-US" sz="2800" dirty="0" smtClean="0"/>
          </a:p>
          <a:p>
            <a:endParaRPr lang="en-US" sz="28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66" y="2735263"/>
            <a:ext cx="78390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H="1">
            <a:off x="3940126" y="2278063"/>
            <a:ext cx="1061884" cy="449263"/>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940126" y="4431097"/>
            <a:ext cx="1061884" cy="449263"/>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876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Parameter Value Level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28</a:t>
            </a:fld>
            <a:endParaRPr lang="en-US" dirty="0"/>
          </a:p>
        </p:txBody>
      </p:sp>
      <p:sp>
        <p:nvSpPr>
          <p:cNvPr id="3" name="Content Placeholder 2"/>
          <p:cNvSpPr>
            <a:spLocks noGrp="1"/>
          </p:cNvSpPr>
          <p:nvPr>
            <p:ph idx="1"/>
          </p:nvPr>
        </p:nvSpPr>
        <p:spPr/>
        <p:txBody>
          <a:bodyPr>
            <a:normAutofit/>
          </a:bodyPr>
          <a:lstStyle/>
          <a:p>
            <a:endParaRPr lang="en-US" sz="2800" dirty="0"/>
          </a:p>
          <a:p>
            <a:endParaRPr lang="en-US" sz="2800" dirty="0" smtClean="0"/>
          </a:p>
          <a:p>
            <a:endParaRPr lang="en-US" sz="2800" dirty="0"/>
          </a:p>
          <a:p>
            <a:endParaRPr lang="en-US" sz="2800" dirty="0" smtClean="0"/>
          </a:p>
          <a:p>
            <a:pPr marL="0" indent="0">
              <a:buNone/>
            </a:pPr>
            <a:endParaRPr lang="en-US" sz="2800" dirty="0" smtClean="0"/>
          </a:p>
          <a:p>
            <a:endParaRPr lang="en-US" sz="2800" dirty="0"/>
          </a:p>
        </p:txBody>
      </p:sp>
      <p:sp>
        <p:nvSpPr>
          <p:cNvPr id="8" name="Content Placeholder 2"/>
          <p:cNvSpPr txBox="1">
            <a:spLocks/>
          </p:cNvSpPr>
          <p:nvPr/>
        </p:nvSpPr>
        <p:spPr>
          <a:xfrm>
            <a:off x="215901" y="1488532"/>
            <a:ext cx="8775806"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Lilly has a method for entering PVLM within the study SST’s.</a:t>
            </a:r>
          </a:p>
          <a:p>
            <a:r>
              <a:rPr lang="en-US" sz="2800" dirty="0" smtClean="0"/>
              <a:t>It is important to ensure this is done properly so that representation in the Define file is correct</a:t>
            </a:r>
          </a:p>
          <a:p>
            <a:endParaRPr lang="en-US" sz="2800" dirty="0" smtClean="0"/>
          </a:p>
          <a:p>
            <a:pPr marL="0" indent="0">
              <a:buNone/>
            </a:pPr>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3198454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SST</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29</a:t>
            </a:fld>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3" y="1460091"/>
            <a:ext cx="8491537" cy="4660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8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Lilly </a:t>
            </a:r>
            <a:r>
              <a:rPr lang="en-US" sz="2800" dirty="0"/>
              <a:t>Workshop Module </a:t>
            </a:r>
            <a:r>
              <a:rPr lang="en-US" sz="2800" dirty="0" smtClean="0"/>
              <a:t>2 </a:t>
            </a:r>
            <a:br>
              <a:rPr lang="en-US" sz="2800" dirty="0" smtClean="0"/>
            </a:br>
            <a:r>
              <a:rPr lang="en-US" sz="2800" dirty="0" err="1" smtClean="0"/>
              <a:t>ADaM</a:t>
            </a:r>
            <a:r>
              <a:rPr lang="en-US" sz="2800" dirty="0" smtClean="0"/>
              <a:t> Metadata, Reviewer Guides and Compliance</a:t>
            </a:r>
            <a:endParaRPr lang="en-US" sz="2400" dirty="0"/>
          </a:p>
        </p:txBody>
      </p:sp>
    </p:spTree>
    <p:extLst>
      <p:ext uri="{BB962C8B-B14F-4D97-AF65-F5344CB8AC3E}">
        <p14:creationId xmlns:p14="http://schemas.microsoft.com/office/powerpoint/2010/main" val="36727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Analysis Results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30</a:t>
            </a:fld>
            <a:endParaRPr lang="en-US" dirty="0"/>
          </a:p>
        </p:txBody>
      </p:sp>
      <p:sp>
        <p:nvSpPr>
          <p:cNvPr id="3" name="Content Placeholder 2"/>
          <p:cNvSpPr>
            <a:spLocks noGrp="1"/>
          </p:cNvSpPr>
          <p:nvPr>
            <p:ph idx="1"/>
          </p:nvPr>
        </p:nvSpPr>
        <p:spPr/>
        <p:txBody>
          <a:bodyPr>
            <a:normAutofit/>
          </a:bodyPr>
          <a:lstStyle/>
          <a:p>
            <a:r>
              <a:rPr lang="en-US" sz="2800" dirty="0" err="1" smtClean="0"/>
              <a:t>ADaM</a:t>
            </a:r>
            <a:r>
              <a:rPr lang="en-US" sz="2800" dirty="0" smtClean="0"/>
              <a:t> has a special type of metadata that provides traceability regarding the creation of the statistical results</a:t>
            </a:r>
          </a:p>
          <a:p>
            <a:r>
              <a:rPr lang="en-US" sz="2800" dirty="0" smtClean="0"/>
              <a:t>Is not required but is very helpful for primary efficacy analyses</a:t>
            </a:r>
          </a:p>
          <a:p>
            <a:r>
              <a:rPr lang="en-US" sz="2800" dirty="0" smtClean="0"/>
              <a:t>FDA reviewers have indicated it is very helpful for them</a:t>
            </a:r>
          </a:p>
          <a:p>
            <a:r>
              <a:rPr lang="en-US" sz="2800" dirty="0" smtClean="0"/>
              <a:t>This metadata can be reflected in Define.xml</a:t>
            </a:r>
          </a:p>
          <a:p>
            <a:endParaRPr lang="en-US" sz="2800" dirty="0"/>
          </a:p>
        </p:txBody>
      </p:sp>
      <p:sp>
        <p:nvSpPr>
          <p:cNvPr id="7" name="Content Placeholder 2"/>
          <p:cNvSpPr txBox="1">
            <a:spLocks/>
          </p:cNvSpPr>
          <p:nvPr/>
        </p:nvSpPr>
        <p:spPr>
          <a:xfrm>
            <a:off x="215900" y="1488532"/>
            <a:ext cx="8775807"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smtClean="0"/>
          </a:p>
          <a:p>
            <a:endParaRPr lang="en-US" sz="2800" smtClean="0"/>
          </a:p>
          <a:p>
            <a:endParaRPr lang="en-US" sz="2800" dirty="0" smtClean="0"/>
          </a:p>
        </p:txBody>
      </p:sp>
    </p:spTree>
    <p:extLst>
      <p:ext uri="{BB962C8B-B14F-4D97-AF65-F5344CB8AC3E}">
        <p14:creationId xmlns:p14="http://schemas.microsoft.com/office/powerpoint/2010/main" val="192883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Analysis Results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31</a:t>
            </a:fld>
            <a:endParaRPr lang="en-US" dirty="0"/>
          </a:p>
        </p:txBody>
      </p:sp>
      <p:sp>
        <p:nvSpPr>
          <p:cNvPr id="7" name="Content Placeholder 2"/>
          <p:cNvSpPr txBox="1">
            <a:spLocks/>
          </p:cNvSpPr>
          <p:nvPr/>
        </p:nvSpPr>
        <p:spPr>
          <a:xfrm>
            <a:off x="215900" y="1488532"/>
            <a:ext cx="8775807"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smtClean="0"/>
          </a:p>
          <a:p>
            <a:endParaRPr lang="en-US" sz="2800" smtClean="0"/>
          </a:p>
          <a:p>
            <a:endParaRPr lang="en-US" sz="2800" dirty="0" smtClean="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7471" y="1951629"/>
            <a:ext cx="8457962" cy="3304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928048" y="5806701"/>
            <a:ext cx="5594288" cy="369332"/>
          </a:xfrm>
          <a:prstGeom prst="rect">
            <a:avLst/>
          </a:prstGeom>
          <a:noFill/>
        </p:spPr>
        <p:txBody>
          <a:bodyPr wrap="none" rtlCol="0">
            <a:spAutoFit/>
          </a:bodyPr>
          <a:lstStyle/>
          <a:p>
            <a:r>
              <a:rPr lang="en-US" dirty="0" smtClean="0"/>
              <a:t>…imagine that this table is populated with real numbers…</a:t>
            </a:r>
            <a:endParaRPr lang="en-US" dirty="0"/>
          </a:p>
        </p:txBody>
      </p:sp>
    </p:spTree>
    <p:extLst>
      <p:ext uri="{BB962C8B-B14F-4D97-AF65-F5344CB8AC3E}">
        <p14:creationId xmlns:p14="http://schemas.microsoft.com/office/powerpoint/2010/main" val="3633003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Analysis Results Metadata</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32</a:t>
            </a:fld>
            <a:endParaRPr lang="en-US" dirty="0"/>
          </a:p>
        </p:txBody>
      </p:sp>
      <p:sp>
        <p:nvSpPr>
          <p:cNvPr id="7" name="Content Placeholder 2"/>
          <p:cNvSpPr txBox="1">
            <a:spLocks/>
          </p:cNvSpPr>
          <p:nvPr/>
        </p:nvSpPr>
        <p:spPr>
          <a:xfrm>
            <a:off x="215900" y="1488532"/>
            <a:ext cx="8775807" cy="4790031"/>
          </a:xfrm>
          <a:prstGeom prst="rect">
            <a:avLst/>
          </a:prstGeom>
          <a:ln>
            <a:solidFill>
              <a:srgbClr val="FF0000"/>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86786F"/>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rgbClr val="86786F"/>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rgbClr val="86786F"/>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rgbClr val="86786F"/>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smtClean="0"/>
          </a:p>
          <a:p>
            <a:endParaRPr lang="en-US" sz="2800" smtClean="0"/>
          </a:p>
          <a:p>
            <a:endParaRPr lang="en-US" sz="2800" dirty="0" smtClean="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8353" y="2183643"/>
            <a:ext cx="8470900" cy="276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102331" y="5145207"/>
            <a:ext cx="7002943" cy="830997"/>
          </a:xfrm>
          <a:prstGeom prst="rect">
            <a:avLst/>
          </a:prstGeom>
          <a:noFill/>
        </p:spPr>
        <p:txBody>
          <a:bodyPr wrap="none" rtlCol="0">
            <a:spAutoFit/>
          </a:bodyPr>
          <a:lstStyle/>
          <a:p>
            <a:r>
              <a:rPr lang="en-US" sz="2400" dirty="0" smtClean="0"/>
              <a:t>ARM indicates Data Set, Variables, Selection statement</a:t>
            </a:r>
          </a:p>
          <a:p>
            <a:r>
              <a:rPr lang="en-US" sz="2400" dirty="0" smtClean="0"/>
              <a:t> and MODEL statements</a:t>
            </a:r>
            <a:endParaRPr lang="en-US" sz="2400" dirty="0"/>
          </a:p>
        </p:txBody>
      </p:sp>
    </p:spTree>
    <p:extLst>
      <p:ext uri="{BB962C8B-B14F-4D97-AF65-F5344CB8AC3E}">
        <p14:creationId xmlns:p14="http://schemas.microsoft.com/office/powerpoint/2010/main" val="3814087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err="1" smtClean="0"/>
              <a:t>ADaM</a:t>
            </a:r>
            <a:r>
              <a:rPr lang="en-US" sz="3600" dirty="0" smtClean="0"/>
              <a:t> Metadata Recap</a:t>
            </a:r>
            <a:endParaRPr lang="en-US" sz="3600" dirty="0"/>
          </a:p>
        </p:txBody>
      </p:sp>
      <p:sp>
        <p:nvSpPr>
          <p:cNvPr id="3" name="Content Placeholder 2"/>
          <p:cNvSpPr>
            <a:spLocks noGrp="1"/>
          </p:cNvSpPr>
          <p:nvPr>
            <p:ph idx="1"/>
          </p:nvPr>
        </p:nvSpPr>
        <p:spPr>
          <a:ln>
            <a:solidFill>
              <a:srgbClr val="FF0000"/>
            </a:solidFill>
          </a:ln>
        </p:spPr>
        <p:txBody>
          <a:bodyPr>
            <a:normAutofit/>
          </a:bodyPr>
          <a:lstStyle/>
          <a:p>
            <a:r>
              <a:rPr lang="en-US" sz="2400" dirty="0" smtClean="0"/>
              <a:t>Creation of good </a:t>
            </a:r>
            <a:r>
              <a:rPr lang="en-US" sz="2400" dirty="0" err="1" smtClean="0"/>
              <a:t>ADaM</a:t>
            </a:r>
            <a:r>
              <a:rPr lang="en-US" sz="2400" dirty="0" smtClean="0"/>
              <a:t> metadata is key achieving principle of metadata traceability</a:t>
            </a:r>
          </a:p>
          <a:p>
            <a:r>
              <a:rPr lang="en-US" sz="2400" dirty="0" smtClean="0"/>
              <a:t>There are many individual metadata elements that must be maintained</a:t>
            </a:r>
          </a:p>
          <a:p>
            <a:r>
              <a:rPr lang="en-US" sz="2400" dirty="0" smtClean="0"/>
              <a:t>In practice, metadata is used both for programming and for inclusion in Define.xml as a submission requirement</a:t>
            </a:r>
          </a:p>
          <a:p>
            <a:r>
              <a:rPr lang="en-US" sz="2400" dirty="0" smtClean="0"/>
              <a:t>Best practice is to have a method that allows user to specify metadata once and use it many times.  Begin with end in mind!</a:t>
            </a:r>
            <a:endParaRPr lang="en-US" sz="2400" dirty="0"/>
          </a:p>
          <a:p>
            <a:r>
              <a:rPr lang="en-US" sz="2400" dirty="0" smtClean="0"/>
              <a:t>Analysis results metadata should be considered for primary analyses at a minimum</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33</a:t>
            </a:fld>
            <a:endParaRPr lang="en-US" dirty="0"/>
          </a:p>
        </p:txBody>
      </p:sp>
    </p:spTree>
    <p:extLst>
      <p:ext uri="{BB962C8B-B14F-4D97-AF65-F5344CB8AC3E}">
        <p14:creationId xmlns:p14="http://schemas.microsoft.com/office/powerpoint/2010/main" val="234073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Data Reviewer Guide</a:t>
            </a:r>
            <a:endParaRPr lang="en-US" dirty="0"/>
          </a:p>
        </p:txBody>
      </p:sp>
    </p:spTree>
    <p:extLst>
      <p:ext uri="{BB962C8B-B14F-4D97-AF65-F5344CB8AC3E}">
        <p14:creationId xmlns:p14="http://schemas.microsoft.com/office/powerpoint/2010/main" val="249790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smtClean="0"/>
              <a:t>What’s a Reviewer’s Guide?</a:t>
            </a:r>
            <a:endParaRPr lang="en-US" sz="3600"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For years, many sponsors would create a separate document called a ‘reviewer’s guide’ that provided an overview to the submission</a:t>
            </a:r>
          </a:p>
          <a:p>
            <a:r>
              <a:rPr lang="en-US" sz="2800" dirty="0" smtClean="0"/>
              <a:t>The purpose was to provide the reviewer with an orientation to the data that they could not otherwise gain just by looking at define.xml</a:t>
            </a:r>
          </a:p>
          <a:p>
            <a:r>
              <a:rPr lang="en-US" sz="2800" dirty="0" smtClean="0"/>
              <a:t>Content and format between sponsors was variable</a:t>
            </a:r>
          </a:p>
          <a:p>
            <a:endParaRPr lang="en-US" sz="2800" dirty="0" smtClean="0"/>
          </a:p>
          <a:p>
            <a:pPr marL="0" indent="0">
              <a:buNone/>
            </a:pPr>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35</a:t>
            </a:fld>
            <a:endParaRPr lang="en-US" dirty="0"/>
          </a:p>
        </p:txBody>
      </p:sp>
    </p:spTree>
    <p:extLst>
      <p:ext uri="{BB962C8B-B14F-4D97-AF65-F5344CB8AC3E}">
        <p14:creationId xmlns:p14="http://schemas.microsoft.com/office/powerpoint/2010/main" val="193742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smtClean="0"/>
              <a:t>Standard Reviewer Guide Templates</a:t>
            </a:r>
            <a:endParaRPr lang="en-US" sz="3600" dirty="0"/>
          </a:p>
        </p:txBody>
      </p:sp>
      <p:sp>
        <p:nvSpPr>
          <p:cNvPr id="3" name="Content Placeholder 2"/>
          <p:cNvSpPr>
            <a:spLocks noGrp="1"/>
          </p:cNvSpPr>
          <p:nvPr>
            <p:ph idx="1"/>
          </p:nvPr>
        </p:nvSpPr>
        <p:spPr>
          <a:ln>
            <a:solidFill>
              <a:srgbClr val="FF0000"/>
            </a:solidFill>
          </a:ln>
        </p:spPr>
        <p:txBody>
          <a:bodyPr>
            <a:normAutofit lnSpcReduction="10000"/>
          </a:bodyPr>
          <a:lstStyle/>
          <a:p>
            <a:r>
              <a:rPr lang="en-US" sz="2800" dirty="0" smtClean="0"/>
              <a:t>In past 3 years, through the effort of </a:t>
            </a:r>
            <a:r>
              <a:rPr lang="en-US" sz="2800" dirty="0" err="1" smtClean="0"/>
              <a:t>PhUSE</a:t>
            </a:r>
            <a:r>
              <a:rPr lang="en-US" sz="2800" dirty="0" smtClean="0"/>
              <a:t> with FDA support, 2 templates have been created </a:t>
            </a:r>
          </a:p>
          <a:p>
            <a:pPr lvl="1"/>
            <a:r>
              <a:rPr lang="en-US" sz="2400" dirty="0" smtClean="0"/>
              <a:t>Study Data Reviewers Guide (SDRG)</a:t>
            </a:r>
          </a:p>
          <a:p>
            <a:pPr lvl="1"/>
            <a:r>
              <a:rPr lang="en-US" sz="2400" dirty="0" smtClean="0"/>
              <a:t>Analysis Data Reviewers Guide (ADRG)</a:t>
            </a:r>
          </a:p>
          <a:p>
            <a:r>
              <a:rPr lang="en-US" sz="2800" dirty="0" smtClean="0"/>
              <a:t>The purpose of these templates is to provide a predictable structure and content to the reviewer guide documents</a:t>
            </a:r>
          </a:p>
          <a:p>
            <a:r>
              <a:rPr lang="en-US" sz="2800" dirty="0" smtClean="0"/>
              <a:t>The templates are meant to be flexible with very little content being required</a:t>
            </a:r>
          </a:p>
          <a:p>
            <a:r>
              <a:rPr lang="en-US" sz="2800" dirty="0" smtClean="0"/>
              <a:t>The reviewer guides are highly recommended, not required</a:t>
            </a:r>
          </a:p>
          <a:p>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36</a:t>
            </a:fld>
            <a:endParaRPr lang="en-US" dirty="0"/>
          </a:p>
        </p:txBody>
      </p:sp>
    </p:spTree>
    <p:extLst>
      <p:ext uri="{BB962C8B-B14F-4D97-AF65-F5344CB8AC3E}">
        <p14:creationId xmlns:p14="http://schemas.microsoft.com/office/powerpoint/2010/main" val="25849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smtClean="0"/>
              <a:t>ADRG Highlights</a:t>
            </a:r>
            <a:endParaRPr lang="en-US" sz="3600" dirty="0"/>
          </a:p>
        </p:txBody>
      </p:sp>
      <p:sp>
        <p:nvSpPr>
          <p:cNvPr id="3" name="Content Placeholder 2"/>
          <p:cNvSpPr>
            <a:spLocks noGrp="1"/>
          </p:cNvSpPr>
          <p:nvPr>
            <p:ph idx="1"/>
          </p:nvPr>
        </p:nvSpPr>
        <p:spPr>
          <a:ln>
            <a:solidFill>
              <a:srgbClr val="FF0000"/>
            </a:solidFill>
          </a:ln>
        </p:spPr>
        <p:txBody>
          <a:bodyPr>
            <a:normAutofit/>
          </a:bodyPr>
          <a:lstStyle/>
          <a:p>
            <a:r>
              <a:rPr lang="en-US" sz="2400" dirty="0" smtClean="0"/>
              <a:t>Describe or show how protocol design is expressed in </a:t>
            </a:r>
            <a:r>
              <a:rPr lang="en-US" sz="2400" dirty="0" err="1" smtClean="0"/>
              <a:t>ADaM</a:t>
            </a:r>
            <a:r>
              <a:rPr lang="en-US" sz="2400" dirty="0" smtClean="0"/>
              <a:t> </a:t>
            </a:r>
          </a:p>
          <a:p>
            <a:pPr lvl="1"/>
            <a:r>
              <a:rPr lang="en-US" sz="2000" dirty="0" smtClean="0"/>
              <a:t>Use of APHASE</a:t>
            </a:r>
          </a:p>
          <a:p>
            <a:pPr lvl="1"/>
            <a:r>
              <a:rPr lang="en-US" sz="2000" dirty="0" smtClean="0"/>
              <a:t>Number of treatment periods</a:t>
            </a:r>
          </a:p>
          <a:p>
            <a:pPr lvl="1"/>
            <a:r>
              <a:rPr lang="en-US" sz="2000" dirty="0" smtClean="0"/>
              <a:t>Number of analysis periods</a:t>
            </a:r>
          </a:p>
          <a:p>
            <a:r>
              <a:rPr lang="en-US" sz="2400" dirty="0" smtClean="0"/>
              <a:t>Comparison of SDTM and </a:t>
            </a:r>
            <a:r>
              <a:rPr lang="en-US" sz="2400" dirty="0" err="1" smtClean="0"/>
              <a:t>ADaM</a:t>
            </a:r>
            <a:r>
              <a:rPr lang="en-US" sz="2400" dirty="0" smtClean="0"/>
              <a:t> content for any shared data concepts such as </a:t>
            </a:r>
          </a:p>
          <a:p>
            <a:pPr lvl="1"/>
            <a:r>
              <a:rPr lang="en-US" sz="2000" dirty="0" smtClean="0"/>
              <a:t>Screen failures</a:t>
            </a:r>
          </a:p>
          <a:p>
            <a:pPr lvl="1"/>
            <a:r>
              <a:rPr lang="en-US" sz="2000" dirty="0" smtClean="0"/>
              <a:t>Baseline values</a:t>
            </a:r>
          </a:p>
          <a:p>
            <a:pPr lvl="1"/>
            <a:r>
              <a:rPr lang="en-US" sz="2000" dirty="0" smtClean="0"/>
              <a:t>Any differences in content due to data cutoff issues</a:t>
            </a:r>
          </a:p>
          <a:p>
            <a:pPr lvl="1"/>
            <a:r>
              <a:rPr lang="en-US" sz="2000" dirty="0" smtClean="0"/>
              <a:t>Values of ARM versus </a:t>
            </a:r>
            <a:r>
              <a:rPr lang="en-US" sz="2000" dirty="0" err="1" smtClean="0"/>
              <a:t>TRTxxP</a:t>
            </a:r>
            <a:endParaRPr lang="en-US" sz="2000" dirty="0" smtClean="0"/>
          </a:p>
          <a:p>
            <a:pPr lvl="1"/>
            <a:r>
              <a:rPr lang="en-US" sz="2000" dirty="0"/>
              <a:t>RFXSTDTC vs TRTSDT</a:t>
            </a:r>
          </a:p>
          <a:p>
            <a:pPr lvl="1"/>
            <a:endParaRPr lang="en-US" sz="2000" dirty="0" smtClean="0"/>
          </a:p>
          <a:p>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37</a:t>
            </a:fld>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074" y="2074460"/>
            <a:ext cx="2602251" cy="1296537"/>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75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a:t>ADRG Highlights</a:t>
            </a:r>
          </a:p>
        </p:txBody>
      </p:sp>
      <p:sp>
        <p:nvSpPr>
          <p:cNvPr id="3" name="Content Placeholder 2"/>
          <p:cNvSpPr>
            <a:spLocks noGrp="1"/>
          </p:cNvSpPr>
          <p:nvPr>
            <p:ph idx="1"/>
          </p:nvPr>
        </p:nvSpPr>
        <p:spPr>
          <a:ln>
            <a:solidFill>
              <a:srgbClr val="FF0000"/>
            </a:solidFill>
          </a:ln>
        </p:spPr>
        <p:txBody>
          <a:bodyPr>
            <a:noAutofit/>
          </a:bodyPr>
          <a:lstStyle/>
          <a:p>
            <a:r>
              <a:rPr lang="en-US" sz="2400" dirty="0" smtClean="0"/>
              <a:t>Highlight any situations that may cause confusion, e.g.: </a:t>
            </a:r>
          </a:p>
          <a:p>
            <a:pPr lvl="1"/>
            <a:r>
              <a:rPr lang="en-US" sz="2400" dirty="0" smtClean="0"/>
              <a:t>Subjects randomized but not dosed</a:t>
            </a:r>
          </a:p>
          <a:p>
            <a:pPr lvl="1"/>
            <a:r>
              <a:rPr lang="en-US" sz="2400" dirty="0" smtClean="0"/>
              <a:t>Subjects enrolled multiple times</a:t>
            </a:r>
          </a:p>
          <a:p>
            <a:pPr lvl="1"/>
            <a:r>
              <a:rPr lang="en-US" sz="2400" dirty="0" smtClean="0"/>
              <a:t>Problems with randomization that affect analysis </a:t>
            </a:r>
          </a:p>
          <a:p>
            <a:r>
              <a:rPr lang="en-US" sz="2400" dirty="0" smtClean="0"/>
              <a:t>Describe any conventions that were used across multiple datasets, e.g.: </a:t>
            </a:r>
          </a:p>
          <a:p>
            <a:pPr lvl="1"/>
            <a:r>
              <a:rPr lang="en-US" sz="2400" dirty="0" smtClean="0"/>
              <a:t>Sponsor values of DTYPE</a:t>
            </a:r>
          </a:p>
          <a:p>
            <a:pPr lvl="1"/>
            <a:r>
              <a:rPr lang="en-US" sz="2400" dirty="0" smtClean="0"/>
              <a:t>Use of BASETYPE</a:t>
            </a:r>
          </a:p>
          <a:p>
            <a:pPr lvl="1"/>
            <a:r>
              <a:rPr lang="en-US" sz="2400" dirty="0" smtClean="0"/>
              <a:t>Use of windowing</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38</a:t>
            </a:fld>
            <a:endParaRPr lang="en-US" dirty="0"/>
          </a:p>
        </p:txBody>
      </p:sp>
    </p:spTree>
    <p:extLst>
      <p:ext uri="{BB962C8B-B14F-4D97-AF65-F5344CB8AC3E}">
        <p14:creationId xmlns:p14="http://schemas.microsoft.com/office/powerpoint/2010/main" val="12136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a:t>ADRG Highlights</a:t>
            </a:r>
          </a:p>
        </p:txBody>
      </p:sp>
      <p:sp>
        <p:nvSpPr>
          <p:cNvPr id="3" name="Content Placeholder 2"/>
          <p:cNvSpPr>
            <a:spLocks noGrp="1"/>
          </p:cNvSpPr>
          <p:nvPr>
            <p:ph idx="1"/>
          </p:nvPr>
        </p:nvSpPr>
        <p:spPr>
          <a:ln>
            <a:solidFill>
              <a:srgbClr val="FF0000"/>
            </a:solidFill>
          </a:ln>
        </p:spPr>
        <p:txBody>
          <a:bodyPr>
            <a:normAutofit/>
          </a:bodyPr>
          <a:lstStyle/>
          <a:p>
            <a:r>
              <a:rPr lang="en-US" sz="2400" dirty="0" smtClean="0"/>
              <a:t>Purpose and content of Individual Analysis Datasets</a:t>
            </a:r>
          </a:p>
          <a:p>
            <a:pPr lvl="1"/>
            <a:r>
              <a:rPr lang="en-US" sz="2400" dirty="0" smtClean="0"/>
              <a:t>Efficacy, safety, PK, etc. </a:t>
            </a:r>
          </a:p>
          <a:p>
            <a:pPr lvl="1"/>
            <a:r>
              <a:rPr lang="en-US" sz="2400" dirty="0" smtClean="0"/>
              <a:t>Data set used for primary efficacy </a:t>
            </a:r>
          </a:p>
          <a:p>
            <a:pPr lvl="1"/>
            <a:r>
              <a:rPr lang="en-US" sz="2400" dirty="0" smtClean="0"/>
              <a:t>Presence of BASETYPE</a:t>
            </a:r>
          </a:p>
          <a:p>
            <a:pPr lvl="1"/>
            <a:r>
              <a:rPr lang="en-US" sz="2400" dirty="0" smtClean="0"/>
              <a:t>Identification of PARAM values associated with primary analyses</a:t>
            </a:r>
          </a:p>
          <a:p>
            <a:r>
              <a:rPr lang="en-US" sz="2400" dirty="0" smtClean="0"/>
              <a:t>Conformance Review</a:t>
            </a:r>
          </a:p>
          <a:p>
            <a:pPr lvl="1"/>
            <a:r>
              <a:rPr lang="en-US" sz="2400" dirty="0" smtClean="0"/>
              <a:t>Summary of checks that produced errors and brief explanation for why the error is present (unresolvable)</a:t>
            </a:r>
          </a:p>
          <a:p>
            <a:pPr marL="457200" lvl="1" indent="0">
              <a:buNone/>
            </a:pPr>
            <a:endParaRPr lang="en-US" sz="2000" dirty="0" smtClean="0"/>
          </a:p>
          <a:p>
            <a:pPr lvl="1"/>
            <a:endParaRPr lang="en-US" sz="2000" dirty="0" smtClean="0"/>
          </a:p>
          <a:p>
            <a:pPr lvl="1"/>
            <a:endParaRPr lang="en-US" sz="16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39</a:t>
            </a:fld>
            <a:endParaRPr lang="en-US" dirty="0"/>
          </a:p>
        </p:txBody>
      </p:sp>
    </p:spTree>
    <p:extLst>
      <p:ext uri="{BB962C8B-B14F-4D97-AF65-F5344CB8AC3E}">
        <p14:creationId xmlns:p14="http://schemas.microsoft.com/office/powerpoint/2010/main" val="188838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a:xfrm>
            <a:off x="347471" y="1488532"/>
            <a:ext cx="8491835" cy="4784677"/>
          </a:xfrm>
          <a:ln>
            <a:solidFill>
              <a:srgbClr val="E2231A"/>
            </a:solidFill>
          </a:ln>
        </p:spPr>
        <p:txBody>
          <a:bodyPr>
            <a:noAutofit/>
          </a:bodyPr>
          <a:lstStyle/>
          <a:p>
            <a:r>
              <a:rPr lang="en-US" sz="2400" dirty="0"/>
              <a:t>Encourage participation to enhance learning in this hands-on workshop</a:t>
            </a:r>
          </a:p>
          <a:p>
            <a:r>
              <a:rPr lang="en-US" sz="2400" dirty="0" smtClean="0"/>
              <a:t>Appreciate that clear and informative metadata is critical to achieving </a:t>
            </a:r>
            <a:r>
              <a:rPr lang="en-US" sz="2400" dirty="0" err="1" smtClean="0"/>
              <a:t>ADaM</a:t>
            </a:r>
            <a:r>
              <a:rPr lang="en-US" sz="2400" dirty="0" smtClean="0"/>
              <a:t> fundamental principles</a:t>
            </a:r>
          </a:p>
          <a:p>
            <a:r>
              <a:rPr lang="en-US" sz="2400" dirty="0" smtClean="0"/>
              <a:t>Identify the types of metadata for </a:t>
            </a:r>
            <a:r>
              <a:rPr lang="en-US" sz="2400" dirty="0" err="1" smtClean="0"/>
              <a:t>ADaM</a:t>
            </a:r>
            <a:r>
              <a:rPr lang="en-US" sz="2400" dirty="0" smtClean="0"/>
              <a:t> and the value of each metadata element</a:t>
            </a:r>
          </a:p>
          <a:p>
            <a:r>
              <a:rPr lang="en-US" sz="2400" dirty="0" smtClean="0"/>
              <a:t>Become familiar with the purpose of an Analysis Data Reviewer’s Guide</a:t>
            </a:r>
            <a:endParaRPr lang="en-US" sz="2400" dirty="0"/>
          </a:p>
          <a:p>
            <a:r>
              <a:rPr lang="en-US" sz="2400" dirty="0" smtClean="0"/>
              <a:t>Understand the process for establishing compliance for  </a:t>
            </a:r>
            <a:r>
              <a:rPr lang="en-US" sz="2400" dirty="0" err="1" smtClean="0"/>
              <a:t>ADaM</a:t>
            </a:r>
            <a:r>
              <a:rPr lang="en-US" sz="2400" dirty="0" smtClean="0"/>
              <a:t> data sets</a:t>
            </a:r>
          </a:p>
          <a:p>
            <a:endParaRPr lang="en-US" sz="2400" dirty="0" smtClean="0"/>
          </a:p>
          <a:p>
            <a:endParaRPr lang="en-US" sz="2400" dirty="0" smtClean="0"/>
          </a:p>
          <a:p>
            <a:endParaRPr lang="en-US" sz="2400" dirty="0" smtClean="0"/>
          </a:p>
          <a:p>
            <a:pPr marL="0" indent="0">
              <a:buNone/>
            </a:pPr>
            <a:endParaRPr lang="en-US" sz="2800" dirty="0" smtClean="0"/>
          </a:p>
          <a:p>
            <a:endParaRPr lang="en-US" sz="2800" dirty="0" smtClean="0"/>
          </a:p>
        </p:txBody>
      </p:sp>
      <p:sp>
        <p:nvSpPr>
          <p:cNvPr id="7" name="Date Placeholder 6"/>
          <p:cNvSpPr>
            <a:spLocks noGrp="1"/>
          </p:cNvSpPr>
          <p:nvPr>
            <p:ph type="dt" sz="half" idx="10"/>
          </p:nvPr>
        </p:nvSpPr>
        <p:spPr/>
        <p:txBody>
          <a:bodyPr/>
          <a:lstStyle/>
          <a:p>
            <a:fld id="{8D9E3813-FB93-2A44-AC08-324D96C9FA92}" type="datetime1">
              <a:rPr lang="en-US" smtClean="0"/>
              <a:t>7/31/2016</a:t>
            </a:fld>
            <a:endParaRPr lang="en-US" dirty="0"/>
          </a:p>
        </p:txBody>
      </p:sp>
      <p:sp>
        <p:nvSpPr>
          <p:cNvPr id="8" name="Footer Placeholder 7"/>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11" name="Slide Number Placeholder 10"/>
          <p:cNvSpPr>
            <a:spLocks noGrp="1"/>
          </p:cNvSpPr>
          <p:nvPr>
            <p:ph type="sldNum" sz="quarter" idx="12"/>
          </p:nvPr>
        </p:nvSpPr>
        <p:spPr/>
        <p:txBody>
          <a:bodyPr/>
          <a:lstStyle/>
          <a:p>
            <a:fld id="{433333A3-4547-F444-B56E-77A7C57F984C}" type="slidenum">
              <a:rPr lang="en-US" smtClean="0"/>
              <a:pPr/>
              <a:t>4</a:t>
            </a:fld>
            <a:endParaRPr lang="en-US" dirty="0"/>
          </a:p>
        </p:txBody>
      </p:sp>
      <p:sp>
        <p:nvSpPr>
          <p:cNvPr id="3" name="TextBox 2"/>
          <p:cNvSpPr txBox="1"/>
          <p:nvPr/>
        </p:nvSpPr>
        <p:spPr>
          <a:xfrm>
            <a:off x="1621614" y="65584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197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a:t>ADRG </a:t>
            </a:r>
            <a:r>
              <a:rPr lang="en-US" sz="3600" dirty="0" smtClean="0"/>
              <a:t>Recommendations</a:t>
            </a:r>
            <a:endParaRPr lang="en-US" sz="3600" dirty="0"/>
          </a:p>
        </p:txBody>
      </p:sp>
      <p:sp>
        <p:nvSpPr>
          <p:cNvPr id="3" name="Content Placeholder 2"/>
          <p:cNvSpPr>
            <a:spLocks noGrp="1"/>
          </p:cNvSpPr>
          <p:nvPr>
            <p:ph idx="1"/>
          </p:nvPr>
        </p:nvSpPr>
        <p:spPr>
          <a:ln>
            <a:solidFill>
              <a:srgbClr val="FF0000"/>
            </a:solidFill>
          </a:ln>
        </p:spPr>
        <p:txBody>
          <a:bodyPr>
            <a:normAutofit/>
          </a:bodyPr>
          <a:lstStyle/>
          <a:p>
            <a:r>
              <a:rPr lang="en-US" sz="2400" dirty="0" smtClean="0"/>
              <a:t>Create a Lilly version of the ADRG template</a:t>
            </a:r>
          </a:p>
          <a:p>
            <a:r>
              <a:rPr lang="en-US" sz="2400" dirty="0" smtClean="0"/>
              <a:t>For conventions that are standard across all studies, create boiler plate text that can be used as needed.</a:t>
            </a:r>
          </a:p>
          <a:p>
            <a:pPr lvl="1"/>
            <a:r>
              <a:rPr lang="en-US" sz="2400" dirty="0" smtClean="0"/>
              <a:t>For example, use of BASETYPE for Original, Minimum and Maximum baselines</a:t>
            </a:r>
          </a:p>
          <a:p>
            <a:r>
              <a:rPr lang="en-US" sz="2400" dirty="0" smtClean="0"/>
              <a:t>Start populating text in the ADRG during conduct of the study</a:t>
            </a:r>
          </a:p>
          <a:p>
            <a:r>
              <a:rPr lang="en-US" sz="2400" dirty="0" smtClean="0"/>
              <a:t>Develop an internal process for review of the ADRG and validation against other sources, such as define.xml</a:t>
            </a:r>
          </a:p>
          <a:p>
            <a:pPr lvl="1"/>
            <a:endParaRPr lang="en-US" sz="2000" dirty="0" smtClean="0"/>
          </a:p>
          <a:p>
            <a:pPr lvl="1"/>
            <a:endParaRPr lang="en-US" sz="16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40</a:t>
            </a:fld>
            <a:endParaRPr lang="en-US" dirty="0"/>
          </a:p>
        </p:txBody>
      </p:sp>
    </p:spTree>
    <p:extLst>
      <p:ext uri="{BB962C8B-B14F-4D97-AF65-F5344CB8AC3E}">
        <p14:creationId xmlns:p14="http://schemas.microsoft.com/office/powerpoint/2010/main" val="38892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ADaM</a:t>
            </a:r>
            <a:r>
              <a:rPr lang="en-US" dirty="0" smtClean="0"/>
              <a:t> </a:t>
            </a:r>
            <a:r>
              <a:rPr lang="en-US" dirty="0"/>
              <a:t>Compliance</a:t>
            </a:r>
          </a:p>
        </p:txBody>
      </p:sp>
    </p:spTree>
    <p:extLst>
      <p:ext uri="{BB962C8B-B14F-4D97-AF65-F5344CB8AC3E}">
        <p14:creationId xmlns:p14="http://schemas.microsoft.com/office/powerpoint/2010/main" val="1163706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vs. Validation</a:t>
            </a:r>
          </a:p>
        </p:txBody>
      </p:sp>
      <p:sp>
        <p:nvSpPr>
          <p:cNvPr id="3" name="Content Placeholder 2"/>
          <p:cNvSpPr>
            <a:spLocks noGrp="1"/>
          </p:cNvSpPr>
          <p:nvPr>
            <p:ph idx="1"/>
          </p:nvPr>
        </p:nvSpPr>
        <p:spPr>
          <a:ln>
            <a:solidFill>
              <a:srgbClr val="E2231A"/>
            </a:solidFill>
          </a:ln>
        </p:spPr>
        <p:txBody>
          <a:bodyPr>
            <a:normAutofit fontScale="92500" lnSpcReduction="20000"/>
          </a:bodyPr>
          <a:lstStyle/>
          <a:p>
            <a:r>
              <a:rPr lang="en-US" sz="3000" dirty="0" smtClean="0"/>
              <a:t>Compliance implies that you are following all of the rules</a:t>
            </a:r>
          </a:p>
          <a:p>
            <a:endParaRPr lang="en-US" sz="3000" dirty="0" smtClean="0"/>
          </a:p>
          <a:p>
            <a:r>
              <a:rPr lang="en-US" sz="3000" dirty="0" smtClean="0"/>
              <a:t>Validation offers                                         documentation                                                       that you have                                                     followed the rules</a:t>
            </a:r>
          </a:p>
          <a:p>
            <a:pPr marL="0" indent="0">
              <a:buNone/>
            </a:pPr>
            <a:endParaRPr lang="en-US" sz="2800" dirty="0" smtClean="0"/>
          </a:p>
          <a:p>
            <a:endParaRPr lang="en-US" sz="2800" dirty="0" smtClean="0"/>
          </a:p>
          <a:p>
            <a:endParaRPr lang="en-US" sz="2800" dirty="0" smtClean="0"/>
          </a:p>
          <a:p>
            <a:r>
              <a:rPr lang="en-US" sz="3000" dirty="0" smtClean="0"/>
              <a:t>How much validation is enough to show compliance?</a:t>
            </a:r>
            <a:endParaRPr lang="en-US" sz="3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779" y="2086708"/>
            <a:ext cx="5041021" cy="3012830"/>
          </a:xfrm>
          <a:prstGeom prst="rect">
            <a:avLst/>
          </a:prstGeom>
          <a:noFill/>
          <a:ln w="9525">
            <a:solidFill>
              <a:srgbClr val="E2231A"/>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5462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Compliance vs. Validation</a:t>
            </a:r>
            <a:endParaRPr lang="en-US" dirty="0"/>
          </a:p>
        </p:txBody>
      </p:sp>
      <p:sp>
        <p:nvSpPr>
          <p:cNvPr id="3" name="Content Placeholder 2"/>
          <p:cNvSpPr>
            <a:spLocks noGrp="1"/>
          </p:cNvSpPr>
          <p:nvPr>
            <p:ph idx="1"/>
          </p:nvPr>
        </p:nvSpPr>
        <p:spPr>
          <a:ln>
            <a:solidFill>
              <a:srgbClr val="E2231A"/>
            </a:solidFill>
          </a:ln>
        </p:spPr>
        <p:txBody>
          <a:bodyPr>
            <a:normAutofit lnSpcReduction="10000"/>
          </a:bodyPr>
          <a:lstStyle/>
          <a:p>
            <a:r>
              <a:rPr lang="en-US" sz="2800" dirty="0" smtClean="0">
                <a:solidFill>
                  <a:srgbClr val="E2231A"/>
                </a:solidFill>
              </a:rPr>
              <a:t>At Lilly:</a:t>
            </a:r>
          </a:p>
          <a:p>
            <a:pPr lvl="1"/>
            <a:r>
              <a:rPr lang="en-US" sz="2400" dirty="0" smtClean="0"/>
              <a:t>Compliance or Integrity Checks </a:t>
            </a:r>
            <a:r>
              <a:rPr lang="en-US" sz="2400" dirty="0" smtClean="0">
                <a:sym typeface="Wingdings" panose="05000000000000000000" pitchFamily="2" charset="2"/>
              </a:rPr>
              <a:t> Metadata Checks</a:t>
            </a:r>
          </a:p>
          <a:p>
            <a:pPr lvl="1"/>
            <a:r>
              <a:rPr lang="en-US" sz="2400" dirty="0" smtClean="0">
                <a:sym typeface="Wingdings" panose="05000000000000000000" pitchFamily="2" charset="2"/>
              </a:rPr>
              <a:t>Validation Checks  Data Checks</a:t>
            </a:r>
          </a:p>
          <a:p>
            <a:pPr lvl="1"/>
            <a:endParaRPr lang="en-US" sz="2400" dirty="0" smtClean="0"/>
          </a:p>
          <a:p>
            <a:pPr lvl="1"/>
            <a:endParaRPr lang="en-US" sz="2400" dirty="0"/>
          </a:p>
          <a:p>
            <a:pPr lvl="1"/>
            <a:endParaRPr lang="en-US" sz="2400" dirty="0" smtClean="0"/>
          </a:p>
          <a:p>
            <a:r>
              <a:rPr lang="en-US" sz="2800" dirty="0" smtClean="0">
                <a:solidFill>
                  <a:srgbClr val="E2231A"/>
                </a:solidFill>
              </a:rPr>
              <a:t>Industry:</a:t>
            </a:r>
          </a:p>
          <a:p>
            <a:pPr lvl="1"/>
            <a:r>
              <a:rPr lang="en-US" sz="2400" dirty="0" smtClean="0"/>
              <a:t>The terms Compliance and Validation are often used interchangeably</a:t>
            </a:r>
          </a:p>
          <a:p>
            <a:pPr lvl="1"/>
            <a:r>
              <a:rPr lang="en-US" sz="2400" dirty="0" smtClean="0"/>
              <a:t>In general, Validation Checks are run to show Compliance to a given standard</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532" y="2808150"/>
            <a:ext cx="1594624" cy="1573813"/>
          </a:xfrm>
          <a:prstGeom prst="rect">
            <a:avLst/>
          </a:prstGeom>
          <a:noFill/>
          <a:ln w="9525">
            <a:solidFill>
              <a:srgbClr val="E2231A"/>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862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Defines Rules?</a:t>
            </a:r>
            <a:endParaRPr lang="en-US" dirty="0"/>
          </a:p>
        </p:txBody>
      </p:sp>
      <p:sp>
        <p:nvSpPr>
          <p:cNvPr id="3" name="Content Placeholder 2"/>
          <p:cNvSpPr>
            <a:spLocks noGrp="1"/>
          </p:cNvSpPr>
          <p:nvPr>
            <p:ph idx="1"/>
          </p:nvPr>
        </p:nvSpPr>
        <p:spPr>
          <a:ln>
            <a:solidFill>
              <a:srgbClr val="E2231A"/>
            </a:solidFill>
          </a:ln>
        </p:spPr>
        <p:txBody>
          <a:bodyPr>
            <a:normAutofit lnSpcReduction="10000"/>
          </a:bodyPr>
          <a:lstStyle/>
          <a:p>
            <a:r>
              <a:rPr lang="en-US" sz="2800" dirty="0" smtClean="0"/>
              <a:t>CDISC ADaM Validation Team</a:t>
            </a:r>
          </a:p>
          <a:p>
            <a:pPr lvl="1"/>
            <a:r>
              <a:rPr lang="en-US" sz="2400" dirty="0" smtClean="0"/>
              <a:t>Based on ADaM IG, TTE, ADAE (to include OCCDS </a:t>
            </a:r>
            <a:r>
              <a:rPr lang="en-US" sz="2400" dirty="0" smtClean="0"/>
              <a:t>in future releases of the checks)</a:t>
            </a:r>
            <a:endParaRPr lang="en-US" sz="2400" dirty="0" smtClean="0"/>
          </a:p>
          <a:p>
            <a:pPr lvl="1"/>
            <a:endParaRPr lang="en-US" sz="2400" dirty="0" smtClean="0"/>
          </a:p>
          <a:p>
            <a:r>
              <a:rPr lang="en-US" sz="2800" dirty="0" smtClean="0"/>
              <a:t>FDA (currently SDTM only)</a:t>
            </a:r>
          </a:p>
          <a:p>
            <a:endParaRPr lang="en-US" dirty="0"/>
          </a:p>
          <a:p>
            <a:r>
              <a:rPr lang="en-US" sz="2800" dirty="0" smtClean="0"/>
              <a:t>Sponsor</a:t>
            </a:r>
          </a:p>
          <a:p>
            <a:pPr lvl="1"/>
            <a:r>
              <a:rPr lang="en-US" sz="2400" dirty="0" smtClean="0"/>
              <a:t>Based </a:t>
            </a:r>
            <a:r>
              <a:rPr lang="en-US" sz="2400" dirty="0"/>
              <a:t>on internal </a:t>
            </a:r>
            <a:r>
              <a:rPr lang="en-US" sz="2400" dirty="0" smtClean="0"/>
              <a:t>Standards</a:t>
            </a:r>
          </a:p>
          <a:p>
            <a:pPr lvl="1"/>
            <a:endParaRPr lang="en-US" sz="2400" dirty="0" smtClean="0"/>
          </a:p>
          <a:p>
            <a:r>
              <a:rPr lang="en-US" sz="2800" dirty="0" smtClean="0"/>
              <a:t>Vendors who create tools</a:t>
            </a:r>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259" y="3326130"/>
            <a:ext cx="2730929" cy="2606166"/>
          </a:xfrm>
          <a:prstGeom prst="rect">
            <a:avLst/>
          </a:prstGeom>
          <a:noFill/>
          <a:ln w="9525">
            <a:solidFill>
              <a:srgbClr val="E2231A"/>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524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Checks, and Tools</a:t>
            </a:r>
          </a:p>
        </p:txBody>
      </p:sp>
      <p:sp>
        <p:nvSpPr>
          <p:cNvPr id="3" name="Content Placeholder 2"/>
          <p:cNvSpPr>
            <a:spLocks noGrp="1"/>
          </p:cNvSpPr>
          <p:nvPr>
            <p:ph idx="1"/>
          </p:nvPr>
        </p:nvSpPr>
        <p:spPr>
          <a:ln>
            <a:solidFill>
              <a:srgbClr val="FF0000"/>
            </a:solidFill>
          </a:ln>
        </p:spPr>
        <p:txBody>
          <a:bodyPr>
            <a:normAutofit fontScale="92500" lnSpcReduction="20000"/>
          </a:bodyPr>
          <a:lstStyle/>
          <a:p>
            <a:r>
              <a:rPr lang="en-US" dirty="0"/>
              <a:t>Rules = Specification </a:t>
            </a:r>
            <a:r>
              <a:rPr lang="en-US" dirty="0" smtClean="0"/>
              <a:t>Document</a:t>
            </a:r>
          </a:p>
          <a:p>
            <a:pPr lvl="1"/>
            <a:r>
              <a:rPr lang="en-US" sz="2600" dirty="0"/>
              <a:t>CDISC ADaM Compliance Sub-Team has published </a:t>
            </a:r>
            <a:r>
              <a:rPr lang="en-US" sz="2600" dirty="0" smtClean="0"/>
              <a:t>ADaM Validation Checks v1.3</a:t>
            </a:r>
            <a:endParaRPr lang="en-US" sz="2600" dirty="0"/>
          </a:p>
          <a:p>
            <a:pPr marL="457200" lvl="1" indent="0">
              <a:buNone/>
            </a:pPr>
            <a:endParaRPr lang="en-US" sz="2200" dirty="0" smtClean="0"/>
          </a:p>
          <a:p>
            <a:r>
              <a:rPr lang="en-US" dirty="0" smtClean="0"/>
              <a:t>Checks</a:t>
            </a:r>
          </a:p>
          <a:p>
            <a:pPr lvl="1"/>
            <a:r>
              <a:rPr lang="en-US" dirty="0"/>
              <a:t>Programmed based on rules</a:t>
            </a:r>
          </a:p>
          <a:p>
            <a:pPr lvl="1"/>
            <a:endParaRPr lang="en-US" sz="2200" dirty="0" smtClean="0"/>
          </a:p>
          <a:p>
            <a:r>
              <a:rPr lang="en-US" dirty="0"/>
              <a:t>Tools = Program/software to run </a:t>
            </a:r>
            <a:r>
              <a:rPr lang="en-US" dirty="0" smtClean="0"/>
              <a:t>checks</a:t>
            </a:r>
          </a:p>
          <a:p>
            <a:pPr lvl="1"/>
            <a:r>
              <a:rPr lang="en-US" sz="2600" dirty="0" err="1"/>
              <a:t>WebSDM</a:t>
            </a:r>
            <a:r>
              <a:rPr lang="en-US" sz="2600" dirty="0"/>
              <a:t> </a:t>
            </a:r>
            <a:endParaRPr lang="en-US" sz="2600" dirty="0" smtClean="0"/>
          </a:p>
          <a:p>
            <a:pPr lvl="1"/>
            <a:r>
              <a:rPr lang="en-US" sz="2600" dirty="0" smtClean="0"/>
              <a:t>Pinnacle21 (formally </a:t>
            </a:r>
            <a:r>
              <a:rPr lang="en-US" sz="2600" dirty="0" err="1" smtClean="0"/>
              <a:t>OpenCDISC</a:t>
            </a:r>
            <a:r>
              <a:rPr lang="en-US" sz="2600" dirty="0" smtClean="0"/>
              <a:t> )</a:t>
            </a:r>
            <a:endParaRPr lang="en-US" sz="2600" dirty="0"/>
          </a:p>
          <a:p>
            <a:pPr lvl="1"/>
            <a:r>
              <a:rPr lang="en-US" sz="2600" dirty="0"/>
              <a:t>SAS </a:t>
            </a:r>
            <a:r>
              <a:rPr lang="en-US" sz="2600" dirty="0" smtClean="0"/>
              <a:t>Clinical Standards Toolkit</a:t>
            </a:r>
            <a:endParaRPr lang="en-US" sz="2600" dirty="0"/>
          </a:p>
          <a:p>
            <a:pPr lvl="1"/>
            <a:r>
              <a:rPr lang="en-US" sz="2600" dirty="0"/>
              <a:t>Sponsor Tools</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45</a:t>
            </a:fld>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523" y="2416545"/>
            <a:ext cx="1472189" cy="1469478"/>
          </a:xfrm>
          <a:prstGeom prst="rect">
            <a:avLst/>
          </a:prstGeom>
          <a:noFill/>
          <a:ln w="9525">
            <a:solidFill>
              <a:srgbClr val="E2231A"/>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29" y="4725369"/>
            <a:ext cx="2626571" cy="1130971"/>
          </a:xfrm>
          <a:prstGeom prst="rect">
            <a:avLst/>
          </a:prstGeom>
          <a:noFill/>
          <a:ln w="9525">
            <a:solidFill>
              <a:srgbClr val="E2231A"/>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565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ADaM Validation Checks</a:t>
            </a:r>
          </a:p>
        </p:txBody>
      </p:sp>
      <p:sp>
        <p:nvSpPr>
          <p:cNvPr id="3" name="Content Placeholder 2"/>
          <p:cNvSpPr>
            <a:spLocks noGrp="1"/>
          </p:cNvSpPr>
          <p:nvPr>
            <p:ph idx="1"/>
          </p:nvPr>
        </p:nvSpPr>
        <p:spPr>
          <a:ln>
            <a:solidFill>
              <a:srgbClr val="FF0000"/>
            </a:solidFill>
          </a:ln>
        </p:spPr>
        <p:txBody>
          <a:bodyPr>
            <a:normAutofit fontScale="92500"/>
          </a:bodyPr>
          <a:lstStyle/>
          <a:p>
            <a:r>
              <a:rPr lang="en-US" sz="2800" dirty="0"/>
              <a:t>Text from </a:t>
            </a:r>
            <a:r>
              <a:rPr lang="en-US" sz="2800" dirty="0" smtClean="0"/>
              <a:t>“ADaM IG Section Number” column </a:t>
            </a:r>
            <a:r>
              <a:rPr lang="en-US" sz="2800" dirty="0"/>
              <a:t>may be modified to capture the essence of the text (not necessarily verbatim</a:t>
            </a:r>
            <a:r>
              <a:rPr lang="en-US" sz="2800" dirty="0" smtClean="0"/>
              <a:t>)</a:t>
            </a:r>
          </a:p>
          <a:p>
            <a:endParaRPr lang="en-US" sz="2800" dirty="0" smtClean="0"/>
          </a:p>
          <a:p>
            <a:endParaRPr lang="en-US" sz="2800" dirty="0" smtClean="0"/>
          </a:p>
          <a:p>
            <a:endParaRPr lang="en-US" sz="2800" dirty="0" smtClean="0"/>
          </a:p>
          <a:p>
            <a:endParaRPr lang="en-US" sz="2800" dirty="0" smtClean="0"/>
          </a:p>
          <a:p>
            <a:r>
              <a:rPr lang="en-US" sz="2800" dirty="0" smtClean="0"/>
              <a:t>Machine-Testable Failure Criteria:</a:t>
            </a:r>
          </a:p>
          <a:p>
            <a:pPr lvl="1"/>
            <a:r>
              <a:rPr lang="en-US" sz="2400" dirty="0" smtClean="0"/>
              <a:t>Programmable Test / Specification</a:t>
            </a:r>
          </a:p>
          <a:p>
            <a:pPr lvl="1"/>
            <a:r>
              <a:rPr lang="en-US" sz="2400" dirty="0" smtClean="0"/>
              <a:t>Affirmative response represents a failure of the requirement</a:t>
            </a:r>
          </a:p>
          <a:p>
            <a:pPr marL="0"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46</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15" y="3158468"/>
            <a:ext cx="7801163" cy="150497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Down Arrow 6"/>
          <p:cNvSpPr/>
          <p:nvPr/>
        </p:nvSpPr>
        <p:spPr>
          <a:xfrm flipH="1">
            <a:off x="2284095" y="2779384"/>
            <a:ext cx="247650" cy="392408"/>
          </a:xfrm>
          <a:prstGeom prst="downArrow">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Down Arrow 8"/>
          <p:cNvSpPr/>
          <p:nvPr/>
        </p:nvSpPr>
        <p:spPr>
          <a:xfrm flipH="1">
            <a:off x="6688455" y="2766060"/>
            <a:ext cx="247650" cy="392408"/>
          </a:xfrm>
          <a:prstGeom prst="downArrow">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307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E2231A"/>
            </a:solidFill>
          </a:ln>
        </p:spPr>
        <p:txBody>
          <a:bodyPr>
            <a:normAutofit/>
          </a:bodyPr>
          <a:lstStyle/>
          <a:p>
            <a:r>
              <a:rPr lang="en-US" dirty="0" smtClean="0"/>
              <a:t>FDA Validation Rules</a:t>
            </a:r>
            <a:endParaRPr lang="en-US" dirty="0"/>
          </a:p>
        </p:txBody>
      </p:sp>
      <p:sp>
        <p:nvSpPr>
          <p:cNvPr id="3" name="Content Placeholder 2"/>
          <p:cNvSpPr>
            <a:spLocks noGrp="1"/>
          </p:cNvSpPr>
          <p:nvPr>
            <p:ph idx="1"/>
          </p:nvPr>
        </p:nvSpPr>
        <p:spPr>
          <a:xfrm>
            <a:off x="347471" y="1488532"/>
            <a:ext cx="8491835" cy="4317908"/>
          </a:xfrm>
          <a:ln>
            <a:solidFill>
              <a:srgbClr val="E2231A"/>
            </a:solidFill>
          </a:ln>
        </p:spPr>
        <p:txBody>
          <a:bodyPr>
            <a:normAutofit lnSpcReduction="10000"/>
          </a:bodyPr>
          <a:lstStyle/>
          <a:p>
            <a:r>
              <a:rPr lang="en-US" sz="2800" dirty="0" smtClean="0"/>
              <a:t>On November 18, 2014 the FDA published the first FDA SDTM Validation Rules</a:t>
            </a:r>
          </a:p>
          <a:p>
            <a:pPr lvl="1"/>
            <a:r>
              <a:rPr lang="en-US" sz="2400" dirty="0" smtClean="0"/>
              <a:t>FDA includes some non-SDTM rules (not always consistent with CDISC documents) </a:t>
            </a:r>
          </a:p>
          <a:p>
            <a:pPr marL="457200" lvl="1" indent="0">
              <a:buNone/>
            </a:pPr>
            <a:r>
              <a:rPr lang="en-US" sz="2400" dirty="0" smtClean="0"/>
              <a:t>– See FDA web site for full list</a:t>
            </a:r>
          </a:p>
          <a:p>
            <a:endParaRPr lang="en-US" sz="2800" dirty="0" smtClean="0"/>
          </a:p>
          <a:p>
            <a:endParaRPr lang="en-US" sz="2800" dirty="0" smtClean="0"/>
          </a:p>
          <a:p>
            <a:r>
              <a:rPr lang="en-US" sz="2800" dirty="0" smtClean="0"/>
              <a:t>It is unclear when the FDA has plans to publish FDA ADaM Validation Rules – Sponsors should ASK!</a:t>
            </a:r>
          </a:p>
          <a:p>
            <a:endParaRPr lang="en-US" dirty="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47</a:t>
            </a:fld>
            <a:endParaRPr lang="en-US" dirty="0"/>
          </a:p>
        </p:txBody>
      </p:sp>
      <p:sp>
        <p:nvSpPr>
          <p:cNvPr id="7" name="TextBox 6"/>
          <p:cNvSpPr txBox="1"/>
          <p:nvPr/>
        </p:nvSpPr>
        <p:spPr>
          <a:xfrm>
            <a:off x="347471" y="5888503"/>
            <a:ext cx="8243076" cy="646331"/>
          </a:xfrm>
          <a:prstGeom prst="rect">
            <a:avLst/>
          </a:prstGeom>
          <a:noFill/>
        </p:spPr>
        <p:txBody>
          <a:bodyPr wrap="square" rtlCol="0">
            <a:spAutoFit/>
          </a:bodyPr>
          <a:lstStyle/>
          <a:p>
            <a:r>
              <a:rPr lang="en-US" dirty="0">
                <a:hlinkClick r:id="rId3"/>
              </a:rPr>
              <a:t>http://</a:t>
            </a:r>
            <a:r>
              <a:rPr lang="en-US" dirty="0" smtClean="0">
                <a:hlinkClick r:id="rId3"/>
              </a:rPr>
              <a:t>www.fda.gov/forindustry/datastandards/studydatastandards/default.htm</a:t>
            </a:r>
            <a:endParaRPr lang="en-US" dirty="0" smtClean="0"/>
          </a:p>
          <a:p>
            <a:endParaRPr lang="en-US"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069040"/>
            <a:ext cx="2014344" cy="132683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312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Pinnacle21</a:t>
            </a:r>
            <a:endParaRPr lang="en-US" sz="4800" dirty="0"/>
          </a:p>
        </p:txBody>
      </p:sp>
      <p:sp>
        <p:nvSpPr>
          <p:cNvPr id="3" name="Content Placeholder 2"/>
          <p:cNvSpPr>
            <a:spLocks noGrp="1"/>
          </p:cNvSpPr>
          <p:nvPr>
            <p:ph idx="1"/>
          </p:nvPr>
        </p:nvSpPr>
        <p:spPr>
          <a:ln>
            <a:solidFill>
              <a:srgbClr val="E2231A"/>
            </a:solidFill>
          </a:ln>
        </p:spPr>
        <p:txBody>
          <a:bodyPr>
            <a:normAutofit fontScale="77500" lnSpcReduction="20000"/>
          </a:bodyPr>
          <a:lstStyle/>
          <a:p>
            <a:r>
              <a:rPr lang="en-US" sz="3100" dirty="0" smtClean="0"/>
              <a:t>Pinnacle21 provides tools to run checks on study data based on </a:t>
            </a:r>
          </a:p>
          <a:p>
            <a:pPr lvl="1"/>
            <a:r>
              <a:rPr lang="en-US" sz="3100" dirty="0" smtClean="0">
                <a:solidFill>
                  <a:srgbClr val="E2231A"/>
                </a:solidFill>
              </a:rPr>
              <a:t>Pinnacle21</a:t>
            </a:r>
            <a:r>
              <a:rPr lang="en-US" sz="3100" dirty="0" smtClean="0"/>
              <a:t> defined rules</a:t>
            </a:r>
          </a:p>
          <a:p>
            <a:pPr lvl="1"/>
            <a:r>
              <a:rPr lang="en-US" sz="3100" dirty="0" smtClean="0">
                <a:solidFill>
                  <a:srgbClr val="E2231A"/>
                </a:solidFill>
              </a:rPr>
              <a:t>FDA</a:t>
            </a:r>
            <a:r>
              <a:rPr lang="en-US" sz="3100" dirty="0" smtClean="0"/>
              <a:t> defined rules (if any)</a:t>
            </a:r>
          </a:p>
          <a:p>
            <a:pPr lvl="1"/>
            <a:r>
              <a:rPr lang="en-US" sz="3100" dirty="0" smtClean="0">
                <a:solidFill>
                  <a:srgbClr val="FF0000"/>
                </a:solidFill>
              </a:rPr>
              <a:t>CDISC</a:t>
            </a:r>
            <a:r>
              <a:rPr lang="en-US" sz="3100" dirty="0" smtClean="0"/>
              <a:t> defined rules (although not always as intended)</a:t>
            </a:r>
          </a:p>
          <a:p>
            <a:endParaRPr lang="en-US" sz="3100" dirty="0" smtClean="0"/>
          </a:p>
          <a:p>
            <a:r>
              <a:rPr lang="en-US" sz="3100" dirty="0" smtClean="0"/>
              <a:t>Pinnacle21 does </a:t>
            </a:r>
            <a:r>
              <a:rPr lang="en-US" sz="3100" dirty="0" smtClean="0">
                <a:solidFill>
                  <a:srgbClr val="E2231A"/>
                </a:solidFill>
              </a:rPr>
              <a:t>NOT</a:t>
            </a:r>
            <a:r>
              <a:rPr lang="en-US" sz="3100" dirty="0" smtClean="0"/>
              <a:t> contain all possible checks to check for compliance</a:t>
            </a:r>
          </a:p>
          <a:p>
            <a:endParaRPr lang="en-US" sz="3100" dirty="0"/>
          </a:p>
          <a:p>
            <a:r>
              <a:rPr lang="en-US" sz="3100" dirty="0" smtClean="0"/>
              <a:t>2 versions - Community (free), Enterprise (fee based).  Lilly will be using Enterprise version</a:t>
            </a:r>
          </a:p>
          <a:p>
            <a:endParaRPr lang="en-US" sz="3100" dirty="0" smtClean="0"/>
          </a:p>
          <a:p>
            <a:r>
              <a:rPr lang="en-US" sz="3100" dirty="0">
                <a:hlinkClick r:id="rId3"/>
              </a:rPr>
              <a:t>http://</a:t>
            </a:r>
            <a:r>
              <a:rPr lang="en-US" sz="3100" dirty="0" smtClean="0">
                <a:hlinkClick r:id="rId3"/>
              </a:rPr>
              <a:t>www.pinnacle21.net/</a:t>
            </a:r>
            <a:r>
              <a:rPr lang="en-US" sz="3100" dirty="0" smtClean="0"/>
              <a:t>  </a:t>
            </a:r>
          </a:p>
          <a:p>
            <a:endParaRPr lang="en-US" sz="28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48</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099" y="274756"/>
            <a:ext cx="971550" cy="98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638" y="231894"/>
            <a:ext cx="25812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FF0000"/>
            </a:solidFill>
          </a:ln>
        </p:spPr>
        <p:txBody>
          <a:bodyPr/>
          <a:lstStyle/>
          <a:p>
            <a:r>
              <a:rPr lang="en-US" dirty="0" smtClean="0"/>
              <a:t>Pinnacle21 Example Checks</a:t>
            </a:r>
            <a:endParaRPr lang="en-US" dirty="0"/>
          </a:p>
        </p:txBody>
      </p:sp>
      <p:sp>
        <p:nvSpPr>
          <p:cNvPr id="3" name="Content Placeholder 2"/>
          <p:cNvSpPr>
            <a:spLocks noGrp="1"/>
          </p:cNvSpPr>
          <p:nvPr>
            <p:ph idx="1"/>
          </p:nvPr>
        </p:nvSpPr>
        <p:spPr>
          <a:xfrm>
            <a:off x="149923" y="1488532"/>
            <a:ext cx="8748904" cy="1528988"/>
          </a:xfrm>
          <a:ln>
            <a:solidFill>
              <a:srgbClr val="E2231A"/>
            </a:solidFill>
          </a:ln>
        </p:spPr>
        <p:txBody>
          <a:bodyPr>
            <a:noAutofit/>
          </a:bodyPr>
          <a:lstStyle/>
          <a:p>
            <a:r>
              <a:rPr lang="en-US" sz="2400" dirty="0" smtClean="0"/>
              <a:t>All Pinnacle21 checks can be found on the Pinnacle21 web site </a:t>
            </a:r>
            <a:r>
              <a:rPr lang="en-US" sz="2400" dirty="0"/>
              <a:t>- Open “</a:t>
            </a:r>
            <a:r>
              <a:rPr lang="en-US" sz="2400" dirty="0" err="1"/>
              <a:t>OpenCDISC</a:t>
            </a:r>
            <a:r>
              <a:rPr lang="en-US" sz="2400" dirty="0"/>
              <a:t> Report”</a:t>
            </a:r>
            <a:endParaRPr lang="en-US" sz="2400" dirty="0" smtClean="0"/>
          </a:p>
          <a:p>
            <a:r>
              <a:rPr lang="en-US" sz="2400" dirty="0" smtClean="0"/>
              <a:t>Below are just a few of the hundreds of checks in Community Version</a:t>
            </a:r>
            <a:endParaRPr lang="en-US" sz="24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49</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1" y="3203915"/>
            <a:ext cx="8388287" cy="315243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1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Metadata</a:t>
            </a:r>
            <a:endParaRPr lang="en-US" dirty="0"/>
          </a:p>
        </p:txBody>
      </p:sp>
    </p:spTree>
    <p:extLst>
      <p:ext uri="{BB962C8B-B14F-4D97-AF65-F5344CB8AC3E}">
        <p14:creationId xmlns:p14="http://schemas.microsoft.com/office/powerpoint/2010/main" val="372064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Pinnacle21 </a:t>
            </a:r>
            <a:r>
              <a:rPr lang="en-US" dirty="0"/>
              <a:t>Output</a:t>
            </a:r>
          </a:p>
        </p:txBody>
      </p:sp>
      <p:sp>
        <p:nvSpPr>
          <p:cNvPr id="3" name="Content Placeholder 2"/>
          <p:cNvSpPr>
            <a:spLocks noGrp="1"/>
          </p:cNvSpPr>
          <p:nvPr>
            <p:ph idx="1"/>
          </p:nvPr>
        </p:nvSpPr>
        <p:spPr>
          <a:xfrm>
            <a:off x="347471" y="1488532"/>
            <a:ext cx="8491835" cy="4717958"/>
          </a:xfrm>
          <a:ln>
            <a:solidFill>
              <a:srgbClr val="E2231A"/>
            </a:solidFill>
          </a:ln>
        </p:spPr>
        <p:txBody>
          <a:bodyPr>
            <a:normAutofit fontScale="92500" lnSpcReduction="10000"/>
          </a:bodyPr>
          <a:lstStyle/>
          <a:p>
            <a:r>
              <a:rPr lang="en-US" sz="2600" dirty="0" smtClean="0"/>
              <a:t>Currently, only errors are returned for </a:t>
            </a:r>
            <a:r>
              <a:rPr lang="en-US" sz="2600" dirty="0" err="1" smtClean="0"/>
              <a:t>ADaM</a:t>
            </a:r>
            <a:r>
              <a:rPr lang="en-US" sz="2600" dirty="0" smtClean="0"/>
              <a:t> checks</a:t>
            </a:r>
          </a:p>
          <a:p>
            <a:r>
              <a:rPr lang="en-US" sz="2600" dirty="0" smtClean="0"/>
              <a:t>Each </a:t>
            </a:r>
            <a:r>
              <a:rPr lang="en-US" sz="2600" dirty="0" smtClean="0"/>
              <a:t>error </a:t>
            </a:r>
            <a:r>
              <a:rPr lang="en-US" sz="2600" dirty="0" smtClean="0"/>
              <a:t>is broken down by Rule ID or Check #</a:t>
            </a:r>
          </a:p>
          <a:p>
            <a:endParaRPr lang="en-US" sz="2800" dirty="0" smtClean="0"/>
          </a:p>
          <a:p>
            <a:endParaRPr lang="en-US" sz="2800" dirty="0"/>
          </a:p>
          <a:p>
            <a:endParaRPr lang="en-US" sz="2800" dirty="0" smtClean="0"/>
          </a:p>
          <a:p>
            <a:endParaRPr lang="en-US" sz="2800" dirty="0"/>
          </a:p>
          <a:p>
            <a:endParaRPr lang="en-US" sz="2800" dirty="0" smtClean="0"/>
          </a:p>
          <a:p>
            <a:r>
              <a:rPr lang="en-US" sz="2600" dirty="0" smtClean="0"/>
              <a:t>May need to read </a:t>
            </a:r>
            <a:r>
              <a:rPr lang="en-US" sz="2600" dirty="0" err="1" smtClean="0"/>
              <a:t>ADaM</a:t>
            </a:r>
            <a:r>
              <a:rPr lang="en-US" sz="2600" dirty="0" smtClean="0"/>
              <a:t> check documentation AND </a:t>
            </a:r>
            <a:r>
              <a:rPr lang="en-US" sz="2600" dirty="0" err="1" smtClean="0"/>
              <a:t>ADaM</a:t>
            </a:r>
            <a:r>
              <a:rPr lang="en-US" sz="2600" dirty="0" smtClean="0"/>
              <a:t> IG to fully understand issue</a:t>
            </a:r>
          </a:p>
          <a:p>
            <a:r>
              <a:rPr lang="en-US" sz="2600" dirty="0" smtClean="0"/>
              <a:t>If the issues is </a:t>
            </a:r>
            <a:r>
              <a:rPr lang="en-US" sz="2600" dirty="0" smtClean="0"/>
              <a:t>ok or cannot be resolved, </a:t>
            </a:r>
            <a:r>
              <a:rPr lang="en-US" sz="2600" dirty="0" smtClean="0"/>
              <a:t>the sponsor can explain in the Analysis Data Set Reviewer’s Guide (ADRG)</a:t>
            </a:r>
          </a:p>
          <a:p>
            <a:pPr marL="0" indent="0">
              <a:buNone/>
            </a:pP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50</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 y="2421908"/>
            <a:ext cx="8216265" cy="206791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55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Possibility of Errors That Cannot be Fixed</a:t>
            </a:r>
            <a:endParaRPr lang="en-US" dirty="0"/>
          </a:p>
        </p:txBody>
      </p:sp>
      <p:sp>
        <p:nvSpPr>
          <p:cNvPr id="3" name="Content Placeholder 2"/>
          <p:cNvSpPr>
            <a:spLocks noGrp="1"/>
          </p:cNvSpPr>
          <p:nvPr>
            <p:ph idx="1"/>
          </p:nvPr>
        </p:nvSpPr>
        <p:spPr>
          <a:ln>
            <a:solidFill>
              <a:srgbClr val="E2231A"/>
            </a:solidFill>
          </a:ln>
        </p:spPr>
        <p:txBody>
          <a:bodyPr>
            <a:normAutofit/>
          </a:bodyPr>
          <a:lstStyle/>
          <a:p>
            <a:r>
              <a:rPr lang="en-US" sz="2600" dirty="0" smtClean="0"/>
              <a:t>Unfortunately, there is a risk of ‘false positive’ errors</a:t>
            </a:r>
          </a:p>
          <a:p>
            <a:r>
              <a:rPr lang="en-US" sz="2600" dirty="0" smtClean="0"/>
              <a:t>A check may not be relevant for your study</a:t>
            </a:r>
          </a:p>
          <a:p>
            <a:r>
              <a:rPr lang="en-US" sz="2600" dirty="0" smtClean="0"/>
              <a:t>Your study team has a valid reason for not following the rules</a:t>
            </a:r>
          </a:p>
          <a:p>
            <a:r>
              <a:rPr lang="en-US" sz="2600" dirty="0" smtClean="0"/>
              <a:t>The check is not programmed correctly and shouldn’t have kicked out</a:t>
            </a:r>
          </a:p>
          <a:p>
            <a:r>
              <a:rPr lang="en-US" sz="2600" dirty="0" smtClean="0"/>
              <a:t>Data quality issues found after database lock</a:t>
            </a:r>
          </a:p>
          <a:p>
            <a:endParaRPr lang="en-US" sz="2600" dirty="0" smtClean="0"/>
          </a:p>
          <a:p>
            <a:r>
              <a:rPr lang="en-US" sz="2600" dirty="0"/>
              <a:t>What do you do when this happens?</a:t>
            </a:r>
          </a:p>
          <a:p>
            <a:pPr lvl="1"/>
            <a:endParaRPr lang="en-US" sz="20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51</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427114"/>
            <a:ext cx="2295061" cy="1102749"/>
          </a:xfrm>
          <a:prstGeom prst="rect">
            <a:avLst/>
          </a:prstGeom>
          <a:noFill/>
          <a:ln w="9525">
            <a:solidFill>
              <a:srgbClr val="E2231A"/>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38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a:t>
            </a:r>
            <a:endParaRPr lang="en-US" dirty="0"/>
          </a:p>
        </p:txBody>
      </p:sp>
      <p:sp>
        <p:nvSpPr>
          <p:cNvPr id="3" name="Content Placeholder 2"/>
          <p:cNvSpPr>
            <a:spLocks noGrp="1"/>
          </p:cNvSpPr>
          <p:nvPr>
            <p:ph idx="1"/>
          </p:nvPr>
        </p:nvSpPr>
        <p:spPr>
          <a:ln>
            <a:solidFill>
              <a:srgbClr val="E2231A"/>
            </a:solidFill>
          </a:ln>
        </p:spPr>
        <p:txBody>
          <a:bodyPr>
            <a:noAutofit/>
          </a:bodyPr>
          <a:lstStyle/>
          <a:p>
            <a:r>
              <a:rPr lang="en-US" sz="2800" dirty="0" smtClean="0"/>
              <a:t>Validation checks alone will </a:t>
            </a:r>
            <a:r>
              <a:rPr lang="en-US" sz="2800" b="1" dirty="0" smtClean="0">
                <a:solidFill>
                  <a:srgbClr val="E2231A"/>
                </a:solidFill>
              </a:rPr>
              <a:t>NOT</a:t>
            </a:r>
            <a:r>
              <a:rPr lang="en-US" sz="2800" dirty="0" smtClean="0"/>
              <a:t> ensure compliance!</a:t>
            </a:r>
          </a:p>
          <a:p>
            <a:pPr lvl="1"/>
            <a:r>
              <a:rPr lang="en-US" sz="2400" dirty="0" smtClean="0"/>
              <a:t>How do you know an ADaM variable is used correctly within a given data structure?</a:t>
            </a:r>
          </a:p>
          <a:p>
            <a:pPr lvl="1"/>
            <a:r>
              <a:rPr lang="en-US" sz="2400" dirty="0" smtClean="0"/>
              <a:t>How do you know that </a:t>
            </a:r>
            <a:r>
              <a:rPr lang="en-US" sz="2400" dirty="0" err="1" smtClean="0"/>
              <a:t>ADaM</a:t>
            </a:r>
            <a:r>
              <a:rPr lang="en-US" sz="2400" dirty="0" smtClean="0"/>
              <a:t> metadata is clear and provides necessary traceability? </a:t>
            </a:r>
          </a:p>
          <a:p>
            <a:endParaRPr lang="en-US" sz="2000" dirty="0" smtClean="0"/>
          </a:p>
          <a:p>
            <a:endParaRPr lang="en-US" sz="2000" dirty="0"/>
          </a:p>
          <a:p>
            <a:endParaRPr lang="en-US" sz="2000" dirty="0" smtClean="0"/>
          </a:p>
          <a:p>
            <a:r>
              <a:rPr lang="en-US" sz="2800" dirty="0" smtClean="0"/>
              <a:t>Many checks MUST be done manually</a:t>
            </a:r>
          </a:p>
          <a:p>
            <a:endParaRPr lang="en-US" sz="20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52</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834" y="4012442"/>
            <a:ext cx="1363262" cy="115748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3411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a:t>
            </a:r>
            <a:endParaRPr lang="en-US" dirty="0"/>
          </a:p>
        </p:txBody>
      </p:sp>
      <p:sp>
        <p:nvSpPr>
          <p:cNvPr id="3" name="Content Placeholder 2"/>
          <p:cNvSpPr>
            <a:spLocks noGrp="1"/>
          </p:cNvSpPr>
          <p:nvPr>
            <p:ph idx="1"/>
          </p:nvPr>
        </p:nvSpPr>
        <p:spPr>
          <a:ln>
            <a:solidFill>
              <a:srgbClr val="E2231A"/>
            </a:solidFill>
          </a:ln>
        </p:spPr>
        <p:txBody>
          <a:bodyPr>
            <a:noAutofit/>
          </a:bodyPr>
          <a:lstStyle/>
          <a:p>
            <a:r>
              <a:rPr lang="en-US" sz="2800" b="1" dirty="0" smtClean="0"/>
              <a:t>HIGHLY RECOMMEND:  </a:t>
            </a:r>
            <a:r>
              <a:rPr lang="en-US" sz="2800" dirty="0" smtClean="0"/>
              <a:t>All sponsors define a list of checks to be checked manually.  </a:t>
            </a:r>
          </a:p>
          <a:p>
            <a:endParaRPr lang="en-US" sz="2800" dirty="0" smtClean="0"/>
          </a:p>
          <a:p>
            <a:r>
              <a:rPr lang="en-US" sz="2800" dirty="0" smtClean="0"/>
              <a:t>This should include a ‘reality’ check of the</a:t>
            </a:r>
            <a:r>
              <a:rPr lang="en-US" sz="2800" dirty="0"/>
              <a:t> </a:t>
            </a:r>
            <a:r>
              <a:rPr lang="en-US" sz="2800" dirty="0" smtClean="0"/>
              <a:t>metadata text that appears in the define.xml. </a:t>
            </a:r>
          </a:p>
          <a:p>
            <a:pPr lvl="1"/>
            <a:r>
              <a:rPr lang="en-US" sz="2400" dirty="0" smtClean="0"/>
              <a:t>Is it readable?  </a:t>
            </a:r>
          </a:p>
          <a:p>
            <a:pPr lvl="1"/>
            <a:r>
              <a:rPr lang="en-US" sz="2400" dirty="0" smtClean="0"/>
              <a:t>Is it understandable? </a:t>
            </a:r>
          </a:p>
          <a:p>
            <a:pPr lvl="1">
              <a:spcBef>
                <a:spcPts val="0"/>
              </a:spcBef>
            </a:pPr>
            <a:r>
              <a:rPr lang="en-US" sz="2400" dirty="0" smtClean="0"/>
              <a:t>Can someone unfamiliar with the project                reproduce the primary efficacy results using metadata                            	alone</a:t>
            </a:r>
            <a:r>
              <a:rPr lang="en-US" sz="2000" dirty="0" smtClean="0"/>
              <a:t>?</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53</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948" y="3911371"/>
            <a:ext cx="1491852" cy="1266666"/>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043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Lilly </a:t>
            </a:r>
            <a:r>
              <a:rPr lang="en-US" dirty="0"/>
              <a:t>Module </a:t>
            </a:r>
            <a:r>
              <a:rPr lang="en-US" dirty="0" smtClean="0"/>
              <a:t>2 Exercise #1 </a:t>
            </a:r>
            <a:br>
              <a:rPr lang="en-US" dirty="0" smtClean="0"/>
            </a:br>
            <a:endParaRPr lang="en-US" dirty="0"/>
          </a:p>
        </p:txBody>
      </p:sp>
    </p:spTree>
    <p:extLst>
      <p:ext uri="{BB962C8B-B14F-4D97-AF65-F5344CB8AC3E}">
        <p14:creationId xmlns:p14="http://schemas.microsoft.com/office/powerpoint/2010/main" val="31962475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Lilly Mod 2 Exercise #1</a:t>
            </a:r>
            <a:endParaRPr lang="en-US" dirty="0"/>
          </a:p>
        </p:txBody>
      </p:sp>
      <p:sp>
        <p:nvSpPr>
          <p:cNvPr id="3" name="Content Placeholder 2"/>
          <p:cNvSpPr>
            <a:spLocks noGrp="1"/>
          </p:cNvSpPr>
          <p:nvPr>
            <p:ph idx="1"/>
          </p:nvPr>
        </p:nvSpPr>
        <p:spPr>
          <a:xfrm>
            <a:off x="347471" y="1488532"/>
            <a:ext cx="8491835" cy="4694553"/>
          </a:xfrm>
          <a:ln>
            <a:solidFill>
              <a:srgbClr val="E2231A"/>
            </a:solidFill>
          </a:ln>
        </p:spPr>
        <p:txBody>
          <a:bodyPr>
            <a:normAutofit/>
          </a:bodyPr>
          <a:lstStyle/>
          <a:p>
            <a:pPr marL="0" indent="0">
              <a:buNone/>
            </a:pPr>
            <a:r>
              <a:rPr lang="en-US" sz="2400" u="sng" dirty="0" smtClean="0"/>
              <a:t>Resources:</a:t>
            </a:r>
          </a:p>
          <a:p>
            <a:r>
              <a:rPr lang="en-US" sz="2400" dirty="0"/>
              <a:t>Use “Lilly Mod </a:t>
            </a:r>
            <a:r>
              <a:rPr lang="en-US" sz="2400" dirty="0" smtClean="0"/>
              <a:t>2 </a:t>
            </a:r>
            <a:r>
              <a:rPr lang="en-US" sz="2400" dirty="0"/>
              <a:t>Exercise” template (Lilly Mod </a:t>
            </a:r>
            <a:r>
              <a:rPr lang="en-US" sz="2400" dirty="0" smtClean="0"/>
              <a:t>2 </a:t>
            </a:r>
            <a:r>
              <a:rPr lang="en-US" sz="2400" dirty="0"/>
              <a:t>Ex. 1</a:t>
            </a:r>
            <a:r>
              <a:rPr lang="en-US" sz="2400" dirty="0" smtClean="0"/>
              <a:t> </a:t>
            </a:r>
            <a:r>
              <a:rPr lang="en-US" sz="2400" dirty="0"/>
              <a:t>tab</a:t>
            </a:r>
            <a:r>
              <a:rPr lang="en-US" sz="2400" dirty="0" smtClean="0"/>
              <a:t>)</a:t>
            </a:r>
            <a:endParaRPr lang="en-US" sz="2400" u="sng" dirty="0"/>
          </a:p>
          <a:p>
            <a:r>
              <a:rPr lang="en-US" sz="2400" dirty="0" smtClean="0"/>
              <a:t>CDISC Validation Checks (</a:t>
            </a:r>
            <a:r>
              <a:rPr lang="en-US" sz="2400" dirty="0"/>
              <a:t>Lilly Mod </a:t>
            </a:r>
            <a:r>
              <a:rPr lang="en-US" sz="2400" dirty="0" smtClean="0"/>
              <a:t>2 </a:t>
            </a:r>
            <a:r>
              <a:rPr lang="en-US" sz="2400" dirty="0"/>
              <a:t>Ex. 1 tab</a:t>
            </a:r>
            <a:r>
              <a:rPr lang="en-US" sz="2400" dirty="0" smtClean="0"/>
              <a:t>)</a:t>
            </a:r>
          </a:p>
          <a:p>
            <a:r>
              <a:rPr lang="en-US" sz="2400" dirty="0"/>
              <a:t>ADAE data (Lilly Mod </a:t>
            </a:r>
            <a:r>
              <a:rPr lang="en-US" sz="2400" dirty="0" smtClean="0"/>
              <a:t>2 </a:t>
            </a:r>
            <a:r>
              <a:rPr lang="en-US" sz="2400" dirty="0"/>
              <a:t>Ex. 1 tab</a:t>
            </a:r>
            <a:r>
              <a:rPr lang="en-US" sz="2400" dirty="0" smtClean="0"/>
              <a:t>)</a:t>
            </a:r>
          </a:p>
          <a:p>
            <a:endParaRPr lang="en-US" sz="2400" dirty="0" smtClean="0"/>
          </a:p>
          <a:p>
            <a:pPr marL="0" indent="0">
              <a:buNone/>
            </a:pPr>
            <a:r>
              <a:rPr lang="en-US" sz="2400" u="sng" dirty="0" smtClean="0"/>
              <a:t>Exercise:</a:t>
            </a:r>
          </a:p>
          <a:p>
            <a:r>
              <a:rPr lang="en-US" sz="2400" dirty="0" smtClean="0"/>
              <a:t>Based on the </a:t>
            </a:r>
            <a:r>
              <a:rPr lang="en-US" sz="2400" dirty="0">
                <a:solidFill>
                  <a:srgbClr val="FF0000"/>
                </a:solidFill>
              </a:rPr>
              <a:t>“CDISC Validation </a:t>
            </a:r>
            <a:r>
              <a:rPr lang="en-US" sz="2400" dirty="0" smtClean="0">
                <a:solidFill>
                  <a:srgbClr val="FF0000"/>
                </a:solidFill>
              </a:rPr>
              <a:t>Checks” </a:t>
            </a:r>
            <a:r>
              <a:rPr lang="en-US" sz="2400" dirty="0" smtClean="0"/>
              <a:t>and the data in </a:t>
            </a:r>
            <a:r>
              <a:rPr lang="en-US" sz="2400" dirty="0" smtClean="0">
                <a:solidFill>
                  <a:srgbClr val="FF0000"/>
                </a:solidFill>
              </a:rPr>
              <a:t>“ADAE data” </a:t>
            </a:r>
            <a:r>
              <a:rPr lang="en-US" sz="2400" dirty="0" smtClean="0"/>
              <a:t>determine what Validation Checks should kick out (or fire)</a:t>
            </a:r>
          </a:p>
          <a:p>
            <a:r>
              <a:rPr lang="en-US" sz="2400" dirty="0" smtClean="0"/>
              <a:t>Do you notice any other issues with the ADAE data not based on the CDISC Validation Checks?</a:t>
            </a:r>
            <a:endParaRPr lang="en-US" sz="2400" dirty="0"/>
          </a:p>
          <a:p>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55</a:t>
            </a:fld>
            <a:endParaRPr lang="en-US" dirty="0"/>
          </a:p>
        </p:txBody>
      </p:sp>
    </p:spTree>
    <p:extLst>
      <p:ext uri="{BB962C8B-B14F-4D97-AF65-F5344CB8AC3E}">
        <p14:creationId xmlns:p14="http://schemas.microsoft.com/office/powerpoint/2010/main" val="118897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CDISC Validation Checks</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56</a:t>
            </a:fld>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 y="1673224"/>
            <a:ext cx="8901472" cy="432579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403077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Based on the ADAE Data Set</a:t>
            </a:r>
          </a:p>
        </p:txBody>
      </p:sp>
      <p:sp>
        <p:nvSpPr>
          <p:cNvPr id="3" name="Content Placeholder 2"/>
          <p:cNvSpPr>
            <a:spLocks noGrp="1"/>
          </p:cNvSpPr>
          <p:nvPr>
            <p:ph idx="1"/>
          </p:nvPr>
        </p:nvSpPr>
        <p:spPr>
          <a:xfrm>
            <a:off x="347471" y="1488533"/>
            <a:ext cx="8491835" cy="1197517"/>
          </a:xfrm>
          <a:ln>
            <a:solidFill>
              <a:srgbClr val="FF0000"/>
            </a:solidFill>
          </a:ln>
        </p:spPr>
        <p:txBody>
          <a:bodyPr>
            <a:normAutofit/>
          </a:bodyPr>
          <a:lstStyle/>
          <a:p>
            <a:r>
              <a:rPr lang="en-US" sz="2800" dirty="0" smtClean="0"/>
              <a:t>Refer to ADAE Data Set in Lilly Mod 2 Exercise.xlsx (</a:t>
            </a:r>
            <a:r>
              <a:rPr lang="da-DK" sz="2800" dirty="0"/>
              <a:t>Lilly Mod </a:t>
            </a:r>
            <a:r>
              <a:rPr lang="da-DK" sz="2800" dirty="0" smtClean="0"/>
              <a:t>2 </a:t>
            </a:r>
            <a:r>
              <a:rPr lang="da-DK" sz="2800" dirty="0"/>
              <a:t>Ex. 1 ADAE </a:t>
            </a:r>
            <a:r>
              <a:rPr lang="da-DK" sz="2800" dirty="0" smtClean="0"/>
              <a:t>Data tab</a:t>
            </a:r>
            <a:r>
              <a:rPr lang="en-US" sz="2800" dirty="0" smtClean="0"/>
              <a:t>)</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57</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16" y="3394709"/>
            <a:ext cx="8644890" cy="227425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85345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#1 – Step by Step</a:t>
            </a:r>
            <a:endParaRPr lang="en-US" dirty="0"/>
          </a:p>
        </p:txBody>
      </p:sp>
      <p:sp>
        <p:nvSpPr>
          <p:cNvPr id="3" name="Content Placeholder 2"/>
          <p:cNvSpPr>
            <a:spLocks noGrp="1"/>
          </p:cNvSpPr>
          <p:nvPr>
            <p:ph idx="1"/>
          </p:nvPr>
        </p:nvSpPr>
        <p:spPr>
          <a:xfrm>
            <a:off x="347471" y="1488532"/>
            <a:ext cx="8491835" cy="4867818"/>
          </a:xfrm>
          <a:noFill/>
          <a:ln>
            <a:solidFill>
              <a:srgbClr val="E2231A"/>
            </a:solidFill>
          </a:ln>
        </p:spPr>
        <p:txBody>
          <a:bodyPr>
            <a:noAutofit/>
          </a:bodyPr>
          <a:lstStyle/>
          <a:p>
            <a:r>
              <a:rPr lang="en-US" sz="2800" dirty="0" smtClean="0"/>
              <a:t>Open Lilly Mod 2 Exercise spreadsheet, Ex. 1 tab, which contains the ADAE data and some of the CDISC </a:t>
            </a:r>
            <a:r>
              <a:rPr lang="en-US" sz="2800" dirty="0"/>
              <a:t>Validation Check </a:t>
            </a:r>
            <a:endParaRPr lang="en-US" sz="2800" dirty="0" smtClean="0"/>
          </a:p>
          <a:p>
            <a:endParaRPr lang="en-US" sz="2000" dirty="0" smtClean="0"/>
          </a:p>
          <a:p>
            <a:r>
              <a:rPr lang="en-US" sz="2800" b="1" dirty="0" smtClean="0"/>
              <a:t>Row(s) or Column(s): </a:t>
            </a:r>
            <a:r>
              <a:rPr lang="en-US" sz="2800" dirty="0" smtClean="0"/>
              <a:t>For each CDISC Validation Check, check the ADAE data to determine if the rule has been violated, and if so, identify the row(s) or column(s) with the issue</a:t>
            </a:r>
          </a:p>
          <a:p>
            <a:endParaRPr lang="en-US" sz="2000" dirty="0" smtClean="0"/>
          </a:p>
          <a:p>
            <a:r>
              <a:rPr lang="en-US" sz="2800" b="1" dirty="0" smtClean="0"/>
              <a:t>Explain in you own words Column: </a:t>
            </a:r>
            <a:r>
              <a:rPr lang="en-US" sz="2800" dirty="0" smtClean="0"/>
              <a:t>Explain which data violates the rule and why</a:t>
            </a:r>
          </a:p>
        </p:txBody>
      </p:sp>
      <p:sp>
        <p:nvSpPr>
          <p:cNvPr id="4" name="Date Placeholder 3"/>
          <p:cNvSpPr>
            <a:spLocks noGrp="1"/>
          </p:cNvSpPr>
          <p:nvPr>
            <p:ph type="dt" sz="half" idx="10"/>
          </p:nvPr>
        </p:nvSpPr>
        <p:spPr/>
        <p:txBody>
          <a:bodyPr/>
          <a:lstStyle/>
          <a:p>
            <a:fld id="{B6E77149-9EEC-F946-A4DC-2C4382C03DF0}" type="datetime1">
              <a:rPr lang="en-US" smtClean="0">
                <a:solidFill>
                  <a:prstClr val="black">
                    <a:tint val="75000"/>
                  </a:prstClr>
                </a:solidFill>
              </a:rPr>
              <a:pPr/>
              <a:t>7/31/2016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33333A3-4547-F444-B56E-77A7C57F984C}" type="slidenum">
              <a:rPr lang="en-US" smtClean="0">
                <a:solidFill>
                  <a:prstClr val="black">
                    <a:tint val="75000"/>
                  </a:prstClr>
                </a:solidFill>
              </a:rPr>
              <a:pPr/>
              <a:t>58</a:t>
            </a:fld>
            <a:endParaRPr lang="en-US" dirty="0">
              <a:solidFill>
                <a:prstClr val="black">
                  <a:tint val="75000"/>
                </a:prstClr>
              </a:solidFill>
            </a:endParaRPr>
          </a:p>
        </p:txBody>
      </p:sp>
    </p:spTree>
    <p:extLst>
      <p:ext uri="{BB962C8B-B14F-4D97-AF65-F5344CB8AC3E}">
        <p14:creationId xmlns:p14="http://schemas.microsoft.com/office/powerpoint/2010/main" val="397753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Lilly Mod </a:t>
            </a:r>
            <a:r>
              <a:rPr lang="en-US" dirty="0" smtClean="0"/>
              <a:t>2 </a:t>
            </a:r>
            <a:r>
              <a:rPr lang="en-US" dirty="0"/>
              <a:t>Exercise </a:t>
            </a:r>
            <a:r>
              <a:rPr lang="en-US" dirty="0" smtClean="0"/>
              <a:t>#1 Answer</a:t>
            </a:r>
            <a:endParaRPr lang="en-US"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59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64" y="1910687"/>
            <a:ext cx="8788858" cy="3908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84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ADaM</a:t>
            </a:r>
            <a:r>
              <a:rPr lang="en-US" dirty="0" smtClean="0"/>
              <a:t> Principles Recap</a:t>
            </a:r>
            <a:endParaRPr lang="en-US" dirty="0"/>
          </a:p>
        </p:txBody>
      </p:sp>
      <p:sp>
        <p:nvSpPr>
          <p:cNvPr id="3" name="Content Placeholder 2"/>
          <p:cNvSpPr>
            <a:spLocks noGrp="1"/>
          </p:cNvSpPr>
          <p:nvPr>
            <p:ph idx="1"/>
          </p:nvPr>
        </p:nvSpPr>
        <p:spPr>
          <a:ln>
            <a:solidFill>
              <a:srgbClr val="FF0000"/>
            </a:solidFill>
          </a:ln>
        </p:spPr>
        <p:txBody>
          <a:bodyPr>
            <a:noAutofit/>
          </a:bodyPr>
          <a:lstStyle/>
          <a:p>
            <a:pPr marL="0" indent="0">
              <a:buNone/>
            </a:pPr>
            <a:r>
              <a:rPr lang="en-US" sz="2800" dirty="0" err="1" smtClean="0"/>
              <a:t>ADaM</a:t>
            </a:r>
            <a:r>
              <a:rPr lang="en-US" sz="2800" dirty="0" smtClean="0"/>
              <a:t> Principle #1</a:t>
            </a:r>
            <a:endParaRPr lang="en-US" sz="1800" dirty="0" smtClean="0"/>
          </a:p>
          <a:p>
            <a:r>
              <a:rPr lang="en-US" sz="2400" dirty="0"/>
              <a:t>Analysis data and associated </a:t>
            </a:r>
            <a:r>
              <a:rPr lang="en-US" sz="2400" b="1" dirty="0">
                <a:solidFill>
                  <a:srgbClr val="00B0F0"/>
                </a:solidFill>
              </a:rPr>
              <a:t>metadata</a:t>
            </a:r>
            <a:r>
              <a:rPr lang="en-US" sz="2400" dirty="0"/>
              <a:t> must facilitate clear communication of analyses and conclusions</a:t>
            </a:r>
          </a:p>
          <a:p>
            <a:pPr marL="0" indent="0">
              <a:buNone/>
            </a:pPr>
            <a:endParaRPr lang="en-US" sz="2400" dirty="0" smtClean="0"/>
          </a:p>
          <a:p>
            <a:pPr marL="0" indent="0">
              <a:buNone/>
            </a:pPr>
            <a:r>
              <a:rPr lang="en-US" sz="2800" dirty="0" err="1"/>
              <a:t>ADaM</a:t>
            </a:r>
            <a:r>
              <a:rPr lang="en-US" sz="2800" dirty="0"/>
              <a:t> Principle </a:t>
            </a:r>
            <a:r>
              <a:rPr lang="en-US" sz="2800" dirty="0" smtClean="0"/>
              <a:t>#2</a:t>
            </a:r>
            <a:endParaRPr lang="en-US" sz="1800" dirty="0"/>
          </a:p>
          <a:p>
            <a:r>
              <a:rPr lang="en-US" sz="2400" dirty="0" smtClean="0"/>
              <a:t>Analysis </a:t>
            </a:r>
            <a:r>
              <a:rPr lang="en-US" sz="2400" dirty="0"/>
              <a:t>data must provide </a:t>
            </a:r>
            <a:r>
              <a:rPr lang="en-US" sz="2400" b="1" dirty="0" smtClean="0">
                <a:solidFill>
                  <a:srgbClr val="00B0F0"/>
                </a:solidFill>
              </a:rPr>
              <a:t>traceability</a:t>
            </a:r>
          </a:p>
          <a:p>
            <a:pPr marL="0" indent="0">
              <a:buNone/>
            </a:pPr>
            <a:r>
              <a:rPr lang="en-US" sz="2400" b="1" dirty="0">
                <a:solidFill>
                  <a:srgbClr val="00B0F0"/>
                </a:solidFill>
              </a:rPr>
              <a:t> </a:t>
            </a:r>
            <a:r>
              <a:rPr lang="en-US" sz="2400" b="1" dirty="0" smtClean="0">
                <a:solidFill>
                  <a:srgbClr val="00B0F0"/>
                </a:solidFill>
              </a:rPr>
              <a:t>   </a:t>
            </a:r>
            <a:r>
              <a:rPr lang="en-US" sz="2400" dirty="0" smtClean="0"/>
              <a:t> </a:t>
            </a:r>
            <a:r>
              <a:rPr lang="en-US" sz="2400" dirty="0"/>
              <a:t>between the analysis data set and the </a:t>
            </a:r>
            <a:endParaRPr lang="en-US" sz="2400" dirty="0" smtClean="0"/>
          </a:p>
          <a:p>
            <a:pPr marL="0" indent="0">
              <a:buNone/>
            </a:pPr>
            <a:r>
              <a:rPr lang="en-US" sz="2400" dirty="0"/>
              <a:t> </a:t>
            </a:r>
            <a:r>
              <a:rPr lang="en-US" sz="2400" dirty="0" smtClean="0"/>
              <a:t>    source </a:t>
            </a:r>
            <a:r>
              <a:rPr lang="en-US" sz="2400" dirty="0"/>
              <a:t>data (SDTM)</a:t>
            </a:r>
          </a:p>
          <a:p>
            <a:pPr marL="0" indent="0">
              <a:buNone/>
            </a:pPr>
            <a:endParaRPr lang="en-US" sz="2400" dirty="0" smtClean="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©2015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6</a:t>
            </a:fld>
            <a:endParaRPr lang="en-US" dirty="0"/>
          </a:p>
        </p:txBody>
      </p:sp>
      <p:pic>
        <p:nvPicPr>
          <p:cNvPr id="1027" name="Picture 3" descr="C:\Users\susankenny\AppData\Local\Microsoft\Windows\INetCache\IE\4S6O3ZZL\remind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845730"/>
            <a:ext cx="2053632" cy="193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34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1" y="104894"/>
            <a:ext cx="8491835" cy="1143000"/>
          </a:xfrm>
        </p:spPr>
        <p:txBody>
          <a:bodyPr>
            <a:normAutofit/>
          </a:bodyPr>
          <a:lstStyle/>
          <a:p>
            <a:r>
              <a:rPr lang="en-US" sz="3600" dirty="0" smtClean="0"/>
              <a:t>Module 2 Summary</a:t>
            </a:r>
            <a:endParaRPr lang="en-US" sz="3600" dirty="0"/>
          </a:p>
        </p:txBody>
      </p:sp>
      <p:sp>
        <p:nvSpPr>
          <p:cNvPr id="3" name="Content Placeholder 2"/>
          <p:cNvSpPr>
            <a:spLocks noGrp="1"/>
          </p:cNvSpPr>
          <p:nvPr>
            <p:ph idx="1"/>
          </p:nvPr>
        </p:nvSpPr>
        <p:spPr>
          <a:xfrm>
            <a:off x="579664" y="1614002"/>
            <a:ext cx="7368395" cy="4731344"/>
          </a:xfrm>
          <a:ln>
            <a:solidFill>
              <a:srgbClr val="FF0000"/>
            </a:solidFill>
          </a:ln>
        </p:spPr>
        <p:txBody>
          <a:bodyPr>
            <a:noAutofit/>
          </a:bodyPr>
          <a:lstStyle/>
          <a:p>
            <a:r>
              <a:rPr lang="en-US" sz="2300" dirty="0" smtClean="0"/>
              <a:t>Accurate and informative </a:t>
            </a:r>
            <a:r>
              <a:rPr lang="en-US" sz="2300" dirty="0" err="1" smtClean="0"/>
              <a:t>ADaM</a:t>
            </a:r>
            <a:r>
              <a:rPr lang="en-US" sz="2300" dirty="0" smtClean="0"/>
              <a:t> metadata is the key to fulfilling the requirement of traceability</a:t>
            </a:r>
          </a:p>
          <a:p>
            <a:r>
              <a:rPr lang="en-US" sz="2300" dirty="0" err="1" smtClean="0"/>
              <a:t>ADaM</a:t>
            </a:r>
            <a:r>
              <a:rPr lang="en-US" sz="2300" dirty="0" smtClean="0"/>
              <a:t> has rich metadata, including parameter value level metadata and analysis results metadata</a:t>
            </a:r>
          </a:p>
          <a:p>
            <a:r>
              <a:rPr lang="en-US" sz="2300" dirty="0" smtClean="0"/>
              <a:t>The define.xml is a document that synthesizes the content of the metadata for a reviewer </a:t>
            </a:r>
          </a:p>
          <a:p>
            <a:r>
              <a:rPr lang="en-US" sz="2300" dirty="0" smtClean="0"/>
              <a:t>The Analysis Data Reviewers Guide is a document that is highly recommended and provides an orientation to the submission </a:t>
            </a:r>
          </a:p>
          <a:p>
            <a:r>
              <a:rPr lang="en-US" sz="2300" dirty="0" err="1"/>
              <a:t>ADaM</a:t>
            </a:r>
            <a:r>
              <a:rPr lang="en-US" sz="2300" dirty="0"/>
              <a:t> conformance is established both by using published compliance checks and by performing internal review</a:t>
            </a:r>
          </a:p>
          <a:p>
            <a:endParaRPr lang="en-US" sz="2300" dirty="0" smtClean="0"/>
          </a:p>
        </p:txBody>
      </p:sp>
      <p:sp>
        <p:nvSpPr>
          <p:cNvPr id="4" name="Date Placeholder 3"/>
          <p:cNvSpPr>
            <a:spLocks noGrp="1"/>
          </p:cNvSpPr>
          <p:nvPr>
            <p:ph type="dt" sz="half" idx="10"/>
          </p:nvPr>
        </p:nvSpPr>
        <p:spPr>
          <a:xfrm>
            <a:off x="457200" y="6492830"/>
            <a:ext cx="2133600" cy="365125"/>
          </a:xfrm>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a:xfrm>
            <a:off x="3124200" y="6492830"/>
            <a:ext cx="2895600" cy="365125"/>
          </a:xfrm>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a:xfrm>
            <a:off x="6553200" y="6492830"/>
            <a:ext cx="2133600" cy="365125"/>
          </a:xfrm>
        </p:spPr>
        <p:txBody>
          <a:bodyPr/>
          <a:lstStyle/>
          <a:p>
            <a:fld id="{433333A3-4547-F444-B56E-77A7C57F984C}" type="slidenum">
              <a:rPr lang="en-US" smtClean="0"/>
              <a:pPr/>
              <a:t>60</a:t>
            </a:fld>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66163">
            <a:off x="7253482" y="4620432"/>
            <a:ext cx="1540256" cy="56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8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Module 2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3547324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Achieving </a:t>
            </a:r>
            <a:r>
              <a:rPr lang="en-US" dirty="0" err="1" smtClean="0"/>
              <a:t>ADaM</a:t>
            </a:r>
            <a:r>
              <a:rPr lang="en-US" dirty="0" smtClean="0"/>
              <a:t> Principles</a:t>
            </a:r>
            <a:endParaRPr lang="en-US" dirty="0"/>
          </a:p>
        </p:txBody>
      </p:sp>
      <p:sp>
        <p:nvSpPr>
          <p:cNvPr id="3" name="Content Placeholder 2"/>
          <p:cNvSpPr>
            <a:spLocks noGrp="1"/>
          </p:cNvSpPr>
          <p:nvPr>
            <p:ph idx="1"/>
          </p:nvPr>
        </p:nvSpPr>
        <p:spPr>
          <a:ln>
            <a:solidFill>
              <a:srgbClr val="FF0000"/>
            </a:solidFill>
          </a:ln>
        </p:spPr>
        <p:txBody>
          <a:bodyPr>
            <a:normAutofit/>
          </a:bodyPr>
          <a:lstStyle/>
          <a:p>
            <a:r>
              <a:rPr lang="en-US" sz="2800" dirty="0" smtClean="0"/>
              <a:t>How do we achieve clear communication? </a:t>
            </a:r>
          </a:p>
          <a:p>
            <a:r>
              <a:rPr lang="en-US" sz="2800" dirty="0" smtClean="0"/>
              <a:t>How do we achieve traceability?</a:t>
            </a:r>
          </a:p>
          <a:p>
            <a:endParaRPr lang="en-US" sz="2800" dirty="0" smtClean="0"/>
          </a:p>
          <a:p>
            <a:r>
              <a:rPr lang="en-US" sz="2800" dirty="0" smtClean="0"/>
              <a:t>We can achieve </a:t>
            </a:r>
            <a:r>
              <a:rPr lang="en-US" sz="2800" dirty="0" err="1" smtClean="0"/>
              <a:t>ADaM</a:t>
            </a:r>
            <a:r>
              <a:rPr lang="en-US" sz="2800" dirty="0" smtClean="0"/>
              <a:t> principles, in part, by having informative and accurate metadata</a:t>
            </a:r>
            <a:endParaRPr lang="en-US" sz="2800" dirty="0"/>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7</a:t>
            </a:fld>
            <a:endParaRPr lang="en-US" dirty="0"/>
          </a:p>
        </p:txBody>
      </p:sp>
    </p:spTree>
    <p:extLst>
      <p:ext uri="{BB962C8B-B14F-4D97-AF65-F5344CB8AC3E}">
        <p14:creationId xmlns:p14="http://schemas.microsoft.com/office/powerpoint/2010/main" val="18711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Achieving Traceability</a:t>
            </a:r>
            <a:endParaRPr lang="en-US" dirty="0"/>
          </a:p>
        </p:txBody>
      </p:sp>
      <p:sp>
        <p:nvSpPr>
          <p:cNvPr id="3" name="Content Placeholder 2"/>
          <p:cNvSpPr>
            <a:spLocks noGrp="1"/>
          </p:cNvSpPr>
          <p:nvPr>
            <p:ph idx="1"/>
          </p:nvPr>
        </p:nvSpPr>
        <p:spPr>
          <a:ln>
            <a:solidFill>
              <a:srgbClr val="FF0000"/>
            </a:solidFill>
          </a:ln>
        </p:spPr>
        <p:txBody>
          <a:bodyPr>
            <a:normAutofit fontScale="92500"/>
          </a:bodyPr>
          <a:lstStyle/>
          <a:p>
            <a:pPr>
              <a:spcBef>
                <a:spcPts val="480"/>
              </a:spcBef>
              <a:spcAft>
                <a:spcPts val="600"/>
              </a:spcAft>
            </a:pPr>
            <a:r>
              <a:rPr lang="en-US" sz="2800" dirty="0" smtClean="0"/>
              <a:t>There are 2 ways to achieve traceability</a:t>
            </a:r>
            <a:endParaRPr lang="en-US" sz="2800" dirty="0"/>
          </a:p>
          <a:p>
            <a:pPr lvl="1">
              <a:spcBef>
                <a:spcPts val="480"/>
              </a:spcBef>
              <a:spcAft>
                <a:spcPts val="600"/>
              </a:spcAft>
            </a:pPr>
            <a:r>
              <a:rPr lang="en-US" sz="2400" dirty="0" smtClean="0"/>
              <a:t>METADATA Traceability</a:t>
            </a:r>
          </a:p>
          <a:p>
            <a:pPr lvl="1">
              <a:spcBef>
                <a:spcPts val="480"/>
              </a:spcBef>
              <a:spcAft>
                <a:spcPts val="600"/>
              </a:spcAft>
            </a:pPr>
            <a:r>
              <a:rPr lang="en-US" sz="2400" dirty="0" smtClean="0"/>
              <a:t>DATA POINT  Traceability</a:t>
            </a:r>
          </a:p>
          <a:p>
            <a:pPr lvl="1">
              <a:spcBef>
                <a:spcPts val="480"/>
              </a:spcBef>
              <a:spcAft>
                <a:spcPts val="600"/>
              </a:spcAft>
            </a:pPr>
            <a:endParaRPr lang="en-US" sz="2200" dirty="0"/>
          </a:p>
          <a:p>
            <a:pPr>
              <a:spcBef>
                <a:spcPts val="480"/>
              </a:spcBef>
              <a:spcAft>
                <a:spcPts val="600"/>
              </a:spcAft>
            </a:pPr>
            <a:r>
              <a:rPr lang="en-US" sz="2800" dirty="0" smtClean="0"/>
              <a:t>Metadata traceability is required</a:t>
            </a:r>
          </a:p>
          <a:p>
            <a:pPr>
              <a:spcBef>
                <a:spcPts val="480"/>
              </a:spcBef>
              <a:spcAft>
                <a:spcPts val="600"/>
              </a:spcAft>
            </a:pPr>
            <a:r>
              <a:rPr lang="en-US" sz="2800" dirty="0" smtClean="0"/>
              <a:t>Data point traceability should be used where feasible</a:t>
            </a:r>
          </a:p>
          <a:p>
            <a:pPr lvl="1">
              <a:spcBef>
                <a:spcPts val="480"/>
              </a:spcBef>
              <a:spcAft>
                <a:spcPts val="600"/>
              </a:spcAft>
            </a:pPr>
            <a:endParaRPr lang="en-US" dirty="0"/>
          </a:p>
          <a:p>
            <a:pPr>
              <a:spcBef>
                <a:spcPts val="480"/>
              </a:spcBef>
              <a:spcAft>
                <a:spcPts val="600"/>
              </a:spcAft>
            </a:pPr>
            <a:r>
              <a:rPr lang="en-US" sz="2800" dirty="0" smtClean="0"/>
              <a:t>We will discussed Data Point Traceability in Module 3</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8</a:t>
            </a:fld>
            <a:endParaRPr lang="en-US" dirty="0"/>
          </a:p>
        </p:txBody>
      </p:sp>
    </p:spTree>
    <p:extLst>
      <p:ext uri="{BB962C8B-B14F-4D97-AF65-F5344CB8AC3E}">
        <p14:creationId xmlns:p14="http://schemas.microsoft.com/office/powerpoint/2010/main" val="35985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Metadata Traceability Defined</a:t>
            </a:r>
            <a:endParaRPr lang="en-US" dirty="0"/>
          </a:p>
        </p:txBody>
      </p:sp>
      <p:sp>
        <p:nvSpPr>
          <p:cNvPr id="3" name="Content Placeholder 2"/>
          <p:cNvSpPr>
            <a:spLocks noGrp="1"/>
          </p:cNvSpPr>
          <p:nvPr>
            <p:ph idx="1"/>
          </p:nvPr>
        </p:nvSpPr>
        <p:spPr>
          <a:ln>
            <a:solidFill>
              <a:srgbClr val="FF0000"/>
            </a:solidFill>
          </a:ln>
        </p:spPr>
        <p:txBody>
          <a:bodyPr>
            <a:normAutofit/>
          </a:bodyPr>
          <a:lstStyle/>
          <a:p>
            <a:pPr lvl="0"/>
            <a:r>
              <a:rPr lang="en-US" sz="2800" dirty="0"/>
              <a:t>Metadata traceability facilitates the understanding of the relationship of the analysis variable to its source dataset(s) and </a:t>
            </a:r>
            <a:r>
              <a:rPr lang="en-US" sz="2800" dirty="0" smtClean="0"/>
              <a:t>variable(s)</a:t>
            </a:r>
          </a:p>
          <a:p>
            <a:pPr lvl="0"/>
            <a:endParaRPr lang="en-US" sz="2800" dirty="0" smtClean="0"/>
          </a:p>
          <a:p>
            <a:pPr lvl="0"/>
            <a:r>
              <a:rPr lang="en-US" sz="2800" dirty="0" smtClean="0"/>
              <a:t>This </a:t>
            </a:r>
            <a:r>
              <a:rPr lang="en-US" sz="2800" dirty="0"/>
              <a:t>traceability is </a:t>
            </a:r>
            <a:r>
              <a:rPr lang="en-US" sz="2800" dirty="0" smtClean="0"/>
              <a:t>achieved by using metadata (text) to describe the </a:t>
            </a:r>
            <a:r>
              <a:rPr lang="en-US" sz="2800" dirty="0"/>
              <a:t>algorithm used or steps taken to derive or populate an analysis variable from its immediate predecessor. </a:t>
            </a:r>
          </a:p>
        </p:txBody>
      </p:sp>
      <p:sp>
        <p:nvSpPr>
          <p:cNvPr id="4" name="Date Placeholder 3"/>
          <p:cNvSpPr>
            <a:spLocks noGrp="1"/>
          </p:cNvSpPr>
          <p:nvPr>
            <p:ph type="dt" sz="half" idx="10"/>
          </p:nvPr>
        </p:nvSpPr>
        <p:spPr/>
        <p:txBody>
          <a:bodyPr/>
          <a:lstStyle/>
          <a:p>
            <a:fld id="{B6E77149-9EEC-F946-A4DC-2C4382C03DF0}" type="datetime1">
              <a:rPr lang="en-US" smtClean="0"/>
              <a:t>7/31/2016</a:t>
            </a:fld>
            <a:endParaRPr lang="en-US" dirty="0"/>
          </a:p>
        </p:txBody>
      </p:sp>
      <p:sp>
        <p:nvSpPr>
          <p:cNvPr id="5" name="Footer Placeholder 4"/>
          <p:cNvSpPr>
            <a:spLocks noGrp="1"/>
          </p:cNvSpPr>
          <p:nvPr>
            <p:ph type="ftr" sz="quarter" idx="11"/>
          </p:nvPr>
        </p:nvSpPr>
        <p:spPr/>
        <p:txBody>
          <a:bodyPr/>
          <a:lstStyle/>
          <a:p>
            <a:r>
              <a:rPr lang="en-US" dirty="0" smtClean="0">
                <a:solidFill>
                  <a:srgbClr val="86786F"/>
                </a:solidFill>
                <a:latin typeface="DIN-Regular"/>
                <a:cs typeface="DIN-Regular"/>
              </a:rPr>
              <a:t>Company Confidential  ©2014 Eli Lilly and Company </a:t>
            </a:r>
            <a:endParaRPr lang="en-US" dirty="0"/>
          </a:p>
        </p:txBody>
      </p:sp>
      <p:sp>
        <p:nvSpPr>
          <p:cNvPr id="6" name="Slide Number Placeholder 5"/>
          <p:cNvSpPr>
            <a:spLocks noGrp="1"/>
          </p:cNvSpPr>
          <p:nvPr>
            <p:ph type="sldNum" sz="quarter" idx="12"/>
          </p:nvPr>
        </p:nvSpPr>
        <p:spPr/>
        <p:txBody>
          <a:bodyPr/>
          <a:lstStyle/>
          <a:p>
            <a:fld id="{433333A3-4547-F444-B56E-77A7C57F984C}" type="slidenum">
              <a:rPr lang="en-US" smtClean="0"/>
              <a:pPr/>
              <a:t>9</a:t>
            </a:fld>
            <a:endParaRPr lang="en-US" dirty="0"/>
          </a:p>
        </p:txBody>
      </p:sp>
    </p:spTree>
    <p:extLst>
      <p:ext uri="{BB962C8B-B14F-4D97-AF65-F5344CB8AC3E}">
        <p14:creationId xmlns:p14="http://schemas.microsoft.com/office/powerpoint/2010/main" val="27383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theme1.xml><?xml version="1.0" encoding="utf-8"?>
<a:theme xmlns:a="http://schemas.openxmlformats.org/drawingml/2006/main" name="Corporat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ADM140</TermName>
          <TermId xmlns="http://schemas.microsoft.com/office/infopath/2007/PartnerControls">fdc85ba1-0671-407c-9ace-d011131f3a70</TermId>
        </TermInfo>
      </Terms>
    </EnterpriseRecordSeriesCodeTaxHTField0>
    <TaxCatchAll xmlns="33648e8c-5399-4ce0-994e-2f4ddb1c4614">
      <Value>4</Value>
      <Value>2</Value>
    </TaxCatchAll>
    <Module xmlns="467766b2-5b09-49cc-864a-86a421e0dfc7">Mod 2</Module>
    <Draft_x003f_ xmlns="467766b2-5b09-49cc-864a-86a421e0dfc7">false</Draft_x003f_>
    <Material_x0020_Category xmlns="467766b2-5b09-49cc-864a-86a421e0dfc7">Day 1 Final Presentation Content</Material_x0020_Category>
  </documentManagement>
</p:properties>
</file>

<file path=customXml/item3.xml><?xml version="1.0" encoding="utf-8"?>
<?mso-contentType ?>
<SharedContentType xmlns="Microsoft.SharePoint.Taxonomy.ContentTypeSync" SourceId="dc7d05db-9a88-43f7-9979-b3027636d983"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8CFBE31390F0C648A360F80ECB8D22B5" ma:contentTypeVersion="6" ma:contentTypeDescription="Create a new document." ma:contentTypeScope="" ma:versionID="ebeda0c7280e4b0f33070c6e4161a539">
  <xsd:schema xmlns:xsd="http://www.w3.org/2001/XMLSchema" xmlns:xs="http://www.w3.org/2001/XMLSchema" xmlns:p="http://schemas.microsoft.com/office/2006/metadata/properties" xmlns:ns2="33648e8c-5399-4ce0-994e-2f4ddb1c4614" xmlns:ns3="467766b2-5b09-49cc-864a-86a421e0dfc7" targetNamespace="http://schemas.microsoft.com/office/2006/metadata/properties" ma:root="true" ma:fieldsID="500bed168e6d3f98aad0f158594a4de4" ns2:_="" ns3:_="">
    <xsd:import namespace="33648e8c-5399-4ce0-994e-2f4ddb1c4614"/>
    <xsd:import namespace="467766b2-5b09-49cc-864a-86a421e0dfc7"/>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Material_x0020_Category" minOccurs="0"/>
                <xsd:element ref="ns3:Draft_x003f_" minOccurs="0"/>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9e2544b8-8d1d-46e8-9928-48fb20a64101}" ma:internalName="TaxCatchAll" ma:showField="CatchAllData"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9e2544b8-8d1d-46e8-9928-48fb20a64101}" ma:internalName="TaxCatchAllLabel" ma:readOnly="true" ma:showField="CatchAllDataLabel" ma:web="98184e42-8508-4a03-b6bc-f984b222826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67766b2-5b09-49cc-864a-86a421e0dfc7" elementFormDefault="qualified">
    <xsd:import namespace="http://schemas.microsoft.com/office/2006/documentManagement/types"/>
    <xsd:import namespace="http://schemas.microsoft.com/office/infopath/2007/PartnerControls"/>
    <xsd:element name="Material_x0020_Category" ma:index="14" nillable="true" ma:displayName="Category" ma:default="Day 1 Draft Training Content" ma:format="RadioButtons" ma:internalName="Material_x0020_Category">
      <xsd:simpleType>
        <xsd:restriction base="dms:Choice">
          <xsd:enumeration value="Day 1 Draft Training Content"/>
          <xsd:enumeration value="Day 1 Final Presentation Content"/>
          <xsd:enumeration value="Day 1 Participants' Content for Exercises"/>
        </xsd:restriction>
      </xsd:simpleType>
    </xsd:element>
    <xsd:element name="Draft_x003f_" ma:index="15" nillable="true" ma:displayName="Draft?" ma:default="0" ma:internalName="Draft_x003f_">
      <xsd:simpleType>
        <xsd:restriction base="dms:Boolean"/>
      </xsd:simpleType>
    </xsd:element>
    <xsd:element name="Module" ma:index="16" nillable="true" ma:displayName="Module" ma:default="Choose a Module" ma:format="Dropdown" ma:internalName="Module">
      <xsd:simpleType>
        <xsd:restriction base="dms:Choice">
          <xsd:enumeration value="Choose a Module"/>
          <xsd:enumeration value="Mod 1"/>
          <xsd:enumeration value="Mod 2"/>
          <xsd:enumeration value="Mod 3"/>
          <xsd:enumeration value="Mod 4"/>
          <xsd:enumeration value="Mod 5"/>
          <xsd:enumeration value="Mod 6"/>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75F84F-35CC-4A75-B838-893AF206A057}"/>
</file>

<file path=customXml/itemProps2.xml><?xml version="1.0" encoding="utf-8"?>
<ds:datastoreItem xmlns:ds="http://schemas.openxmlformats.org/officeDocument/2006/customXml" ds:itemID="{94A53384-59FE-46DD-A266-F5738D83A6F5}"/>
</file>

<file path=customXml/itemProps3.xml><?xml version="1.0" encoding="utf-8"?>
<ds:datastoreItem xmlns:ds="http://schemas.openxmlformats.org/officeDocument/2006/customXml" ds:itemID="{8324C485-403B-41FF-BAF3-B6BC02CC29EF}"/>
</file>

<file path=customXml/itemProps4.xml><?xml version="1.0" encoding="utf-8"?>
<ds:datastoreItem xmlns:ds="http://schemas.openxmlformats.org/officeDocument/2006/customXml" ds:itemID="{3D9C4EC7-7A61-4F0F-99A6-9E605734B74E}"/>
</file>

<file path=docProps/app.xml><?xml version="1.0" encoding="utf-8"?>
<Properties xmlns="http://schemas.openxmlformats.org/officeDocument/2006/extended-properties" xmlns:vt="http://schemas.openxmlformats.org/officeDocument/2006/docPropsVTypes">
  <Template>CorporatePresentation1</Template>
  <TotalTime>28160</TotalTime>
  <Words>3464</Words>
  <Application>Microsoft Office PowerPoint</Application>
  <PresentationFormat>On-screen Show (4:3)</PresentationFormat>
  <Paragraphs>669</Paragraphs>
  <Slides>61</Slides>
  <Notes>42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CorporatePresentation1</vt:lpstr>
      <vt:lpstr>Notes to Instructor</vt:lpstr>
      <vt:lpstr>Electronic Documents Required</vt:lpstr>
      <vt:lpstr>Lilly Workshop Module 2  ADaM Metadata, Reviewer Guides and Compliance</vt:lpstr>
      <vt:lpstr>Objectives</vt:lpstr>
      <vt:lpstr>The Importance of Metadata</vt:lpstr>
      <vt:lpstr>ADaM Principles Recap</vt:lpstr>
      <vt:lpstr>Achieving ADaM Principles</vt:lpstr>
      <vt:lpstr>Achieving Traceability</vt:lpstr>
      <vt:lpstr>Metadata Traceability Defined</vt:lpstr>
      <vt:lpstr>Metadata Is the Key Piece</vt:lpstr>
      <vt:lpstr>CDISC Metadata</vt:lpstr>
      <vt:lpstr>Metadata Management</vt:lpstr>
      <vt:lpstr>Tips for Metadata Management</vt:lpstr>
      <vt:lpstr>Tips for Metadata Management</vt:lpstr>
      <vt:lpstr>Types of ADaM Metadata</vt:lpstr>
      <vt:lpstr>Data Set Level Metadata</vt:lpstr>
      <vt:lpstr>Lilly Core_ADaM_ADMH_V7</vt:lpstr>
      <vt:lpstr>Variable Level Metadata</vt:lpstr>
      <vt:lpstr>Source / Derivation / Comments </vt:lpstr>
      <vt:lpstr>Group Exercise </vt:lpstr>
      <vt:lpstr>Parameter Value Level Metadata</vt:lpstr>
      <vt:lpstr>Parameter Value Level Metadata</vt:lpstr>
      <vt:lpstr>Parameter Value Level Metadata</vt:lpstr>
      <vt:lpstr>Parameter Value Level Metadata</vt:lpstr>
      <vt:lpstr>Parameter Value Level Metadata</vt:lpstr>
      <vt:lpstr>Parameter Value Level Metadata</vt:lpstr>
      <vt:lpstr>Parameter Value Level Metadata</vt:lpstr>
      <vt:lpstr>Parameter Value Level Metadata</vt:lpstr>
      <vt:lpstr>Example from SST</vt:lpstr>
      <vt:lpstr>Analysis Results Metadata</vt:lpstr>
      <vt:lpstr>Analysis Results Metadata</vt:lpstr>
      <vt:lpstr>Analysis Results Metadata</vt:lpstr>
      <vt:lpstr>ADaM Metadata Recap</vt:lpstr>
      <vt:lpstr>Analysis Data Reviewer Guide</vt:lpstr>
      <vt:lpstr>What’s a Reviewer’s Guide?</vt:lpstr>
      <vt:lpstr>Standard Reviewer Guide Templates</vt:lpstr>
      <vt:lpstr>ADRG Highlights</vt:lpstr>
      <vt:lpstr>ADRG Highlights</vt:lpstr>
      <vt:lpstr>ADRG Highlights</vt:lpstr>
      <vt:lpstr>ADRG Recommendations</vt:lpstr>
      <vt:lpstr>ADaM Compliance</vt:lpstr>
      <vt:lpstr>Compliance vs. Validation</vt:lpstr>
      <vt:lpstr>Lilly: Compliance vs. Validation</vt:lpstr>
      <vt:lpstr>Who Defines Rules?</vt:lpstr>
      <vt:lpstr>Rules, Checks, and Tools</vt:lpstr>
      <vt:lpstr>Example ADaM Validation Checks</vt:lpstr>
      <vt:lpstr>FDA Validation Rules</vt:lpstr>
      <vt:lpstr>Pinnacle21</vt:lpstr>
      <vt:lpstr>Pinnacle21 Example Checks</vt:lpstr>
      <vt:lpstr>Example Pinnacle21 Output</vt:lpstr>
      <vt:lpstr>Possibility of Errors That Cannot be Fixed</vt:lpstr>
      <vt:lpstr>Important Point!!!</vt:lpstr>
      <vt:lpstr>Important Point!!!</vt:lpstr>
      <vt:lpstr>Lilly Module 2 Exercise #1  </vt:lpstr>
      <vt:lpstr>Lilly Mod 2 Exercise #1</vt:lpstr>
      <vt:lpstr>CDISC Validation Checks</vt:lpstr>
      <vt:lpstr>Based on the ADAE Data Set</vt:lpstr>
      <vt:lpstr>Exercise #1 – Step by Step</vt:lpstr>
      <vt:lpstr>Lilly Mod 2 Exercise #1 Answer</vt:lpstr>
      <vt:lpstr>Module 2 Summary</vt:lpstr>
      <vt:lpstr>End of Module 2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Instructor</dc:title>
  <dc:creator>Shelley Dunn</dc:creator>
  <cp:lastModifiedBy>Susan Kenny</cp:lastModifiedBy>
  <cp:revision>790</cp:revision>
  <dcterms:created xsi:type="dcterms:W3CDTF">2014-11-26T22:50:11Z</dcterms:created>
  <dcterms:modified xsi:type="dcterms:W3CDTF">2016-07-31T19:05:37Z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EnterpriseDocumentLanguage">
    <vt:lpwstr>2;#eng|39540796-0396-4e54-afe9-a602f28bbe8f</vt:lpwstr>
  </property>
  <property fmtid="{D5CDD505-2E9C-101B-9397-08002B2CF9AE}" pid="4" name="EnterpriseRecordSeriesCode">
    <vt:lpwstr>4;#ADM140|fdc85ba1-0671-407c-9ace-d011131f3a70</vt:lpwstr>
  </property>
  <property fmtid="{D5CDD505-2E9C-101B-9397-08002B2CF9AE}" pid="5" name="ContentTypeId">
    <vt:lpwstr>0x0101008CFBE31390F0C648A360F80ECB8D22B5</vt:lpwstr>
  </property>
  <property fmtid="{D5CDD505-2E9C-101B-9397-08002B2CF9AE}" pid="6" name="EnterpriseSensitivityClassification">
    <vt:lpwstr>3;#GREEN|ec74153f-63be-46a4-ae5f-1b86c809897d</vt:lpwstr>
  </property>
  <property fmtid="{D5CDD505-2E9C-101B-9397-08002B2CF9AE}" pid="7" name="EnterpriseSensitivityClassificationTaxHTField0">
    <vt:lpwstr>GREEN|ec74153f-63be-46a4-ae5f-1b86c809897d</vt:lpwstr>
  </property>
  <property fmtid="{D5CDD505-2E9C-101B-9397-08002B2CF9AE}" pid="8" name="xd_ProgID">
    <vt:lpwstr/>
  </property>
  <property fmtid="{D5CDD505-2E9C-101B-9397-08002B2CF9AE}" pid="9" name="_CopySource">
    <vt:lpwstr>http://lillynetcollaboration.global.lilly.com/sites/GSS_Standards/ADaM_TFL_standards/ADaM Workshop Day 2/ADaM Workshop Module 2.pptx</vt:lpwstr>
  </property>
  <property fmtid="{D5CDD505-2E9C-101B-9397-08002B2CF9AE}" pid="10" name="TemplateUrl">
    <vt:lpwstr/>
  </property>
</Properties>
</file>