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64"/>
  </p:notesMasterIdLst>
  <p:handoutMasterIdLst>
    <p:handoutMasterId r:id="rId65"/>
  </p:handoutMasterIdLst>
  <p:sldIdLst>
    <p:sldId id="603" r:id="rId6"/>
    <p:sldId id="604" r:id="rId7"/>
    <p:sldId id="256" r:id="rId8"/>
    <p:sldId id="262" r:id="rId9"/>
    <p:sldId id="434" r:id="rId10"/>
    <p:sldId id="476" r:id="rId11"/>
    <p:sldId id="533" r:id="rId12"/>
    <p:sldId id="569" r:id="rId13"/>
    <p:sldId id="606" r:id="rId14"/>
    <p:sldId id="570" r:id="rId15"/>
    <p:sldId id="607" r:id="rId16"/>
    <p:sldId id="575" r:id="rId17"/>
    <p:sldId id="577" r:id="rId18"/>
    <p:sldId id="578" r:id="rId19"/>
    <p:sldId id="605" r:id="rId20"/>
    <p:sldId id="579" r:id="rId21"/>
    <p:sldId id="588" r:id="rId22"/>
    <p:sldId id="601" r:id="rId23"/>
    <p:sldId id="620" r:id="rId24"/>
    <p:sldId id="580" r:id="rId25"/>
    <p:sldId id="584" r:id="rId26"/>
    <p:sldId id="540" r:id="rId27"/>
    <p:sldId id="617" r:id="rId28"/>
    <p:sldId id="616" r:id="rId29"/>
    <p:sldId id="571" r:id="rId30"/>
    <p:sldId id="534" r:id="rId31"/>
    <p:sldId id="618" r:id="rId32"/>
    <p:sldId id="619" r:id="rId33"/>
    <p:sldId id="621" r:id="rId34"/>
    <p:sldId id="623" r:id="rId35"/>
    <p:sldId id="624" r:id="rId36"/>
    <p:sldId id="629" r:id="rId37"/>
    <p:sldId id="625" r:id="rId38"/>
    <p:sldId id="630" r:id="rId39"/>
    <p:sldId id="631" r:id="rId40"/>
    <p:sldId id="637" r:id="rId41"/>
    <p:sldId id="638" r:id="rId42"/>
    <p:sldId id="627" r:id="rId43"/>
    <p:sldId id="590" r:id="rId44"/>
    <p:sldId id="591" r:id="rId45"/>
    <p:sldId id="594" r:id="rId46"/>
    <p:sldId id="611" r:id="rId47"/>
    <p:sldId id="608" r:id="rId48"/>
    <p:sldId id="597" r:id="rId49"/>
    <p:sldId id="598" r:id="rId50"/>
    <p:sldId id="632" r:id="rId51"/>
    <p:sldId id="639" r:id="rId52"/>
    <p:sldId id="622" r:id="rId53"/>
    <p:sldId id="595" r:id="rId54"/>
    <p:sldId id="609" r:id="rId55"/>
    <p:sldId id="610" r:id="rId56"/>
    <p:sldId id="612" r:id="rId57"/>
    <p:sldId id="635" r:id="rId58"/>
    <p:sldId id="636" r:id="rId59"/>
    <p:sldId id="633" r:id="rId60"/>
    <p:sldId id="634" r:id="rId61"/>
    <p:sldId id="602" r:id="rId62"/>
    <p:sldId id="600"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4" userDrawn="1">
          <p15:clr>
            <a:srgbClr val="A4A3A4"/>
          </p15:clr>
        </p15:guide>
        <p15:guide id="2" pos="2904"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san Kenny" initials="SK"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786F"/>
    <a:srgbClr val="349C83"/>
    <a:srgbClr val="E2231A"/>
    <a:srgbClr val="FEE4CA"/>
    <a:srgbClr val="339D9A"/>
    <a:srgbClr val="B3EAE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66" autoAdjust="0"/>
    <p:restoredTop sz="91829" autoAdjust="0"/>
  </p:normalViewPr>
  <p:slideViewPr>
    <p:cSldViewPr snapToGrid="0" snapToObjects="1">
      <p:cViewPr>
        <p:scale>
          <a:sx n="70" d="100"/>
          <a:sy n="70" d="100"/>
        </p:scale>
        <p:origin x="-1266" y="-72"/>
      </p:cViewPr>
      <p:guideLst>
        <p:guide orient="horz" pos="2184"/>
        <p:guide pos="2904"/>
      </p:guideLst>
    </p:cSldViewPr>
  </p:slideViewPr>
  <p:notesTextViewPr>
    <p:cViewPr>
      <p:scale>
        <a:sx n="3" d="2"/>
        <a:sy n="3" d="2"/>
      </p:scale>
      <p:origin x="0" y="0"/>
    </p:cViewPr>
  </p:notesTextViewPr>
  <p:sorterViewPr>
    <p:cViewPr>
      <p:scale>
        <a:sx n="120" d="100"/>
        <a:sy n="120" d="100"/>
      </p:scale>
      <p:origin x="0" y="10584"/>
    </p:cViewPr>
  </p:sorterViewPr>
  <p:notesViewPr>
    <p:cSldViewPr snapToGrid="0" snapToObjects="1">
      <p:cViewPr varScale="1">
        <p:scale>
          <a:sx n="142" d="100"/>
          <a:sy n="142" d="100"/>
        </p:scale>
        <p:origin x="-416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07645F-09C2-4362-ADE6-A7B1806EF355}" type="doc">
      <dgm:prSet loTypeId="urn:microsoft.com/office/officeart/2011/layout/CircleProcess" loCatId="process" qsTypeId="urn:microsoft.com/office/officeart/2005/8/quickstyle/simple1" qsCatId="simple" csTypeId="urn:microsoft.com/office/officeart/2005/8/colors/accent2_1" csCatId="accent2" phldr="1"/>
      <dgm:spPr/>
      <dgm:t>
        <a:bodyPr/>
        <a:lstStyle/>
        <a:p>
          <a:endParaRPr lang="en-US"/>
        </a:p>
      </dgm:t>
    </dgm:pt>
    <dgm:pt modelId="{3D63AE15-B230-4849-AC97-E5886634D474}">
      <dgm:prSet phldrT="[Text]"/>
      <dgm:spPr/>
      <dgm:t>
        <a:bodyPr/>
        <a:lstStyle/>
        <a:p>
          <a:r>
            <a:rPr lang="en-US" dirty="0" smtClean="0"/>
            <a:t>ADAE</a:t>
          </a:r>
          <a:endParaRPr lang="en-US" dirty="0"/>
        </a:p>
      </dgm:t>
    </dgm:pt>
    <dgm:pt modelId="{79B17197-8D3C-4946-A591-BD78AF14A181}" type="parTrans" cxnId="{D4379BC8-CFCE-4BDB-A8D3-CEDB38D4C334}">
      <dgm:prSet/>
      <dgm:spPr/>
      <dgm:t>
        <a:bodyPr/>
        <a:lstStyle/>
        <a:p>
          <a:endParaRPr lang="en-US"/>
        </a:p>
      </dgm:t>
    </dgm:pt>
    <dgm:pt modelId="{AB41DC50-2E93-4F74-A8A2-6D3B9D1BEE54}" type="sibTrans" cxnId="{D4379BC8-CFCE-4BDB-A8D3-CEDB38D4C334}">
      <dgm:prSet/>
      <dgm:spPr/>
      <dgm:t>
        <a:bodyPr/>
        <a:lstStyle/>
        <a:p>
          <a:endParaRPr lang="en-US"/>
        </a:p>
      </dgm:t>
    </dgm:pt>
    <dgm:pt modelId="{F0BE4E48-1E1F-4DC3-B2CC-1F164FA356FA}">
      <dgm:prSet phldrT="[Text]"/>
      <dgm:spPr/>
      <dgm:t>
        <a:bodyPr/>
        <a:lstStyle/>
        <a:p>
          <a:r>
            <a:rPr lang="en-US" dirty="0" smtClean="0"/>
            <a:t>OCCDS</a:t>
          </a:r>
          <a:endParaRPr lang="en-US" dirty="0"/>
        </a:p>
      </dgm:t>
    </dgm:pt>
    <dgm:pt modelId="{098001B9-E312-4D07-A1A1-740D4884C158}" type="parTrans" cxnId="{4A6C92BE-2DE4-4E56-A68D-1CA7868BA6C4}">
      <dgm:prSet/>
      <dgm:spPr/>
      <dgm:t>
        <a:bodyPr/>
        <a:lstStyle/>
        <a:p>
          <a:endParaRPr lang="en-US"/>
        </a:p>
      </dgm:t>
    </dgm:pt>
    <dgm:pt modelId="{48E9982D-CBBB-4CC0-B2F1-37B1A587E51B}" type="sibTrans" cxnId="{4A6C92BE-2DE4-4E56-A68D-1CA7868BA6C4}">
      <dgm:prSet/>
      <dgm:spPr/>
      <dgm:t>
        <a:bodyPr/>
        <a:lstStyle/>
        <a:p>
          <a:endParaRPr lang="en-US"/>
        </a:p>
      </dgm:t>
    </dgm:pt>
    <dgm:pt modelId="{190AD906-2D17-415E-A5D2-CEFA09D4C6B0}" type="pres">
      <dgm:prSet presAssocID="{7707645F-09C2-4362-ADE6-A7B1806EF355}" presName="Name0" presStyleCnt="0">
        <dgm:presLayoutVars>
          <dgm:chMax val="11"/>
          <dgm:chPref val="11"/>
          <dgm:dir/>
          <dgm:resizeHandles/>
        </dgm:presLayoutVars>
      </dgm:prSet>
      <dgm:spPr/>
      <dgm:t>
        <a:bodyPr/>
        <a:lstStyle/>
        <a:p>
          <a:endParaRPr lang="en-US"/>
        </a:p>
      </dgm:t>
    </dgm:pt>
    <dgm:pt modelId="{5EF4FE3A-4E7F-4E07-AFA8-CA1D06AC394D}" type="pres">
      <dgm:prSet presAssocID="{F0BE4E48-1E1F-4DC3-B2CC-1F164FA356FA}" presName="Accent2" presStyleCnt="0"/>
      <dgm:spPr/>
    </dgm:pt>
    <dgm:pt modelId="{81B4EC37-69F0-49AF-BDAD-A3D95F2B577D}" type="pres">
      <dgm:prSet presAssocID="{F0BE4E48-1E1F-4DC3-B2CC-1F164FA356FA}" presName="Accent" presStyleLbl="node1" presStyleIdx="0" presStyleCnt="2"/>
      <dgm:spPr/>
    </dgm:pt>
    <dgm:pt modelId="{2C7947C6-1501-4984-BABC-4904314B14A1}" type="pres">
      <dgm:prSet presAssocID="{F0BE4E48-1E1F-4DC3-B2CC-1F164FA356FA}" presName="ParentBackground2" presStyleCnt="0"/>
      <dgm:spPr/>
    </dgm:pt>
    <dgm:pt modelId="{D4429CCD-F825-4E19-A09E-8AA7CF341896}" type="pres">
      <dgm:prSet presAssocID="{F0BE4E48-1E1F-4DC3-B2CC-1F164FA356FA}" presName="ParentBackground" presStyleLbl="fgAcc1" presStyleIdx="0" presStyleCnt="2"/>
      <dgm:spPr/>
      <dgm:t>
        <a:bodyPr/>
        <a:lstStyle/>
        <a:p>
          <a:endParaRPr lang="en-US"/>
        </a:p>
      </dgm:t>
    </dgm:pt>
    <dgm:pt modelId="{A3C9442A-E135-434F-BEC3-6E55731F254C}" type="pres">
      <dgm:prSet presAssocID="{F0BE4E48-1E1F-4DC3-B2CC-1F164FA356FA}" presName="Parent2" presStyleLbl="revTx" presStyleIdx="0" presStyleCnt="0">
        <dgm:presLayoutVars>
          <dgm:chMax val="1"/>
          <dgm:chPref val="1"/>
          <dgm:bulletEnabled val="1"/>
        </dgm:presLayoutVars>
      </dgm:prSet>
      <dgm:spPr/>
      <dgm:t>
        <a:bodyPr/>
        <a:lstStyle/>
        <a:p>
          <a:endParaRPr lang="en-US"/>
        </a:p>
      </dgm:t>
    </dgm:pt>
    <dgm:pt modelId="{20D51306-F479-4F27-93E4-B2137E54DA28}" type="pres">
      <dgm:prSet presAssocID="{3D63AE15-B230-4849-AC97-E5886634D474}" presName="Accent1" presStyleCnt="0"/>
      <dgm:spPr/>
    </dgm:pt>
    <dgm:pt modelId="{8C991A92-0183-48F2-925E-FED3A44216B5}" type="pres">
      <dgm:prSet presAssocID="{3D63AE15-B230-4849-AC97-E5886634D474}" presName="Accent" presStyleLbl="node1" presStyleIdx="1" presStyleCnt="2"/>
      <dgm:spPr/>
    </dgm:pt>
    <dgm:pt modelId="{3189E2B4-6ED1-4315-BCD0-B74A8B2F139E}" type="pres">
      <dgm:prSet presAssocID="{3D63AE15-B230-4849-AC97-E5886634D474}" presName="ParentBackground1" presStyleCnt="0"/>
      <dgm:spPr/>
    </dgm:pt>
    <dgm:pt modelId="{C27E105E-1C48-4A21-8CD2-525DF54EDB20}" type="pres">
      <dgm:prSet presAssocID="{3D63AE15-B230-4849-AC97-E5886634D474}" presName="ParentBackground" presStyleLbl="fgAcc1" presStyleIdx="1" presStyleCnt="2"/>
      <dgm:spPr/>
      <dgm:t>
        <a:bodyPr/>
        <a:lstStyle/>
        <a:p>
          <a:endParaRPr lang="en-US"/>
        </a:p>
      </dgm:t>
    </dgm:pt>
    <dgm:pt modelId="{7B18B9E3-7884-4E07-A768-F5956A2F5FA3}" type="pres">
      <dgm:prSet presAssocID="{3D63AE15-B230-4849-AC97-E5886634D474}" presName="Parent1" presStyleLbl="revTx" presStyleIdx="0" presStyleCnt="0">
        <dgm:presLayoutVars>
          <dgm:chMax val="1"/>
          <dgm:chPref val="1"/>
          <dgm:bulletEnabled val="1"/>
        </dgm:presLayoutVars>
      </dgm:prSet>
      <dgm:spPr/>
      <dgm:t>
        <a:bodyPr/>
        <a:lstStyle/>
        <a:p>
          <a:endParaRPr lang="en-US"/>
        </a:p>
      </dgm:t>
    </dgm:pt>
  </dgm:ptLst>
  <dgm:cxnLst>
    <dgm:cxn modelId="{1DF439E6-4CB1-4E9B-B264-142700C91578}" type="presOf" srcId="{7707645F-09C2-4362-ADE6-A7B1806EF355}" destId="{190AD906-2D17-415E-A5D2-CEFA09D4C6B0}" srcOrd="0" destOrd="0" presId="urn:microsoft.com/office/officeart/2011/layout/CircleProcess"/>
    <dgm:cxn modelId="{D4379BC8-CFCE-4BDB-A8D3-CEDB38D4C334}" srcId="{7707645F-09C2-4362-ADE6-A7B1806EF355}" destId="{3D63AE15-B230-4849-AC97-E5886634D474}" srcOrd="0" destOrd="0" parTransId="{79B17197-8D3C-4946-A591-BD78AF14A181}" sibTransId="{AB41DC50-2E93-4F74-A8A2-6D3B9D1BEE54}"/>
    <dgm:cxn modelId="{0DA1C5A8-52B9-47FB-93A0-9A6034FEB2F0}" type="presOf" srcId="{3D63AE15-B230-4849-AC97-E5886634D474}" destId="{C27E105E-1C48-4A21-8CD2-525DF54EDB20}" srcOrd="0" destOrd="0" presId="urn:microsoft.com/office/officeart/2011/layout/CircleProcess"/>
    <dgm:cxn modelId="{04A23780-EE79-44A3-98EF-F21061E1CD2F}" type="presOf" srcId="{F0BE4E48-1E1F-4DC3-B2CC-1F164FA356FA}" destId="{D4429CCD-F825-4E19-A09E-8AA7CF341896}" srcOrd="0" destOrd="0" presId="urn:microsoft.com/office/officeart/2011/layout/CircleProcess"/>
    <dgm:cxn modelId="{4F5832F2-B601-44FE-BF53-8484DEB4E2EB}" type="presOf" srcId="{F0BE4E48-1E1F-4DC3-B2CC-1F164FA356FA}" destId="{A3C9442A-E135-434F-BEC3-6E55731F254C}" srcOrd="1" destOrd="0" presId="urn:microsoft.com/office/officeart/2011/layout/CircleProcess"/>
    <dgm:cxn modelId="{DC0D4927-C40B-49E6-8947-7D2ABF1BC3D9}" type="presOf" srcId="{3D63AE15-B230-4849-AC97-E5886634D474}" destId="{7B18B9E3-7884-4E07-A768-F5956A2F5FA3}" srcOrd="1" destOrd="0" presId="urn:microsoft.com/office/officeart/2011/layout/CircleProcess"/>
    <dgm:cxn modelId="{4A6C92BE-2DE4-4E56-A68D-1CA7868BA6C4}" srcId="{7707645F-09C2-4362-ADE6-A7B1806EF355}" destId="{F0BE4E48-1E1F-4DC3-B2CC-1F164FA356FA}" srcOrd="1" destOrd="0" parTransId="{098001B9-E312-4D07-A1A1-740D4884C158}" sibTransId="{48E9982D-CBBB-4CC0-B2F1-37B1A587E51B}"/>
    <dgm:cxn modelId="{43486A63-7901-452B-A8A6-98B9FF88AB95}" type="presParOf" srcId="{190AD906-2D17-415E-A5D2-CEFA09D4C6B0}" destId="{5EF4FE3A-4E7F-4E07-AFA8-CA1D06AC394D}" srcOrd="0" destOrd="0" presId="urn:microsoft.com/office/officeart/2011/layout/CircleProcess"/>
    <dgm:cxn modelId="{26FBE5F4-7093-457D-9D68-024A872825F7}" type="presParOf" srcId="{5EF4FE3A-4E7F-4E07-AFA8-CA1D06AC394D}" destId="{81B4EC37-69F0-49AF-BDAD-A3D95F2B577D}" srcOrd="0" destOrd="0" presId="urn:microsoft.com/office/officeart/2011/layout/CircleProcess"/>
    <dgm:cxn modelId="{2E7E55A9-2B01-484A-90DF-938317DE465E}" type="presParOf" srcId="{190AD906-2D17-415E-A5D2-CEFA09D4C6B0}" destId="{2C7947C6-1501-4984-BABC-4904314B14A1}" srcOrd="1" destOrd="0" presId="urn:microsoft.com/office/officeart/2011/layout/CircleProcess"/>
    <dgm:cxn modelId="{A020BA12-DBD9-4C55-A324-0C0DFBBCB7C6}" type="presParOf" srcId="{2C7947C6-1501-4984-BABC-4904314B14A1}" destId="{D4429CCD-F825-4E19-A09E-8AA7CF341896}" srcOrd="0" destOrd="0" presId="urn:microsoft.com/office/officeart/2011/layout/CircleProcess"/>
    <dgm:cxn modelId="{EE25923C-95D5-4321-A204-EDE9473B4C99}" type="presParOf" srcId="{190AD906-2D17-415E-A5D2-CEFA09D4C6B0}" destId="{A3C9442A-E135-434F-BEC3-6E55731F254C}" srcOrd="2" destOrd="0" presId="urn:microsoft.com/office/officeart/2011/layout/CircleProcess"/>
    <dgm:cxn modelId="{4D0B186B-1591-4723-B444-83478EB03F50}" type="presParOf" srcId="{190AD906-2D17-415E-A5D2-CEFA09D4C6B0}" destId="{20D51306-F479-4F27-93E4-B2137E54DA28}" srcOrd="3" destOrd="0" presId="urn:microsoft.com/office/officeart/2011/layout/CircleProcess"/>
    <dgm:cxn modelId="{63FB395C-5566-429F-AF95-74C86991448D}" type="presParOf" srcId="{20D51306-F479-4F27-93E4-B2137E54DA28}" destId="{8C991A92-0183-48F2-925E-FED3A44216B5}" srcOrd="0" destOrd="0" presId="urn:microsoft.com/office/officeart/2011/layout/CircleProcess"/>
    <dgm:cxn modelId="{FE09D4A6-12C7-4193-8B02-3A200EB22289}" type="presParOf" srcId="{190AD906-2D17-415E-A5D2-CEFA09D4C6B0}" destId="{3189E2B4-6ED1-4315-BCD0-B74A8B2F139E}" srcOrd="4" destOrd="0" presId="urn:microsoft.com/office/officeart/2011/layout/CircleProcess"/>
    <dgm:cxn modelId="{30AEDDF5-A7D2-45D0-A951-B5AB4C014972}" type="presParOf" srcId="{3189E2B4-6ED1-4315-BCD0-B74A8B2F139E}" destId="{C27E105E-1C48-4A21-8CD2-525DF54EDB20}" srcOrd="0" destOrd="0" presId="urn:microsoft.com/office/officeart/2011/layout/CircleProcess"/>
    <dgm:cxn modelId="{5514849A-CD8F-427E-AB2D-952DE7D4D95F}" type="presParOf" srcId="{190AD906-2D17-415E-A5D2-CEFA09D4C6B0}" destId="{7B18B9E3-7884-4E07-A768-F5956A2F5FA3}" srcOrd="5"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421BED-7F8F-4D23-8B4C-B896C15137C8}" type="doc">
      <dgm:prSet loTypeId="urn:microsoft.com/office/officeart/2005/8/layout/vList5" loCatId="list" qsTypeId="urn:microsoft.com/office/officeart/2005/8/quickstyle/simple1" qsCatId="simple" csTypeId="urn:microsoft.com/office/officeart/2005/8/colors/accent2_1" csCatId="accent2" phldr="1"/>
      <dgm:spPr/>
      <dgm:t>
        <a:bodyPr/>
        <a:lstStyle/>
        <a:p>
          <a:endParaRPr lang="en-US"/>
        </a:p>
      </dgm:t>
    </dgm:pt>
    <dgm:pt modelId="{299C91EA-776A-4AD9-85B7-0333A96ABD01}">
      <dgm:prSet phldrT="[Text]" custT="1"/>
      <dgm:spPr/>
      <dgm:t>
        <a:bodyPr/>
        <a:lstStyle/>
        <a:p>
          <a:r>
            <a:rPr lang="en-US" sz="4000" dirty="0" smtClean="0"/>
            <a:t>“y”</a:t>
          </a:r>
          <a:endParaRPr lang="en-US" sz="4000" dirty="0"/>
        </a:p>
      </dgm:t>
    </dgm:pt>
    <dgm:pt modelId="{3CBD4A9A-761D-46A8-81C1-06FE22372945}" type="parTrans" cxnId="{AB1E8026-6566-4C18-8EC4-1A8135B8A89E}">
      <dgm:prSet/>
      <dgm:spPr/>
      <dgm:t>
        <a:bodyPr/>
        <a:lstStyle/>
        <a:p>
          <a:endParaRPr lang="en-US"/>
        </a:p>
      </dgm:t>
    </dgm:pt>
    <dgm:pt modelId="{44D727CF-BE64-4CFF-9499-182E4326876D}" type="sibTrans" cxnId="{AB1E8026-6566-4C18-8EC4-1A8135B8A89E}">
      <dgm:prSet/>
      <dgm:spPr/>
      <dgm:t>
        <a:bodyPr/>
        <a:lstStyle/>
        <a:p>
          <a:endParaRPr lang="en-US"/>
        </a:p>
      </dgm:t>
    </dgm:pt>
    <dgm:pt modelId="{C14E9F26-13E2-4587-8533-0A32A3AE73F5}">
      <dgm:prSet phldrT="[Text]"/>
      <dgm:spPr/>
      <dgm:t>
        <a:bodyPr/>
        <a:lstStyle/>
        <a:p>
          <a:r>
            <a:rPr lang="en-US" dirty="0" smtClean="0"/>
            <a:t>Replace with number 1-99</a:t>
          </a:r>
          <a:endParaRPr lang="en-US" dirty="0"/>
        </a:p>
      </dgm:t>
    </dgm:pt>
    <dgm:pt modelId="{C6AC2785-181F-4759-851F-FC778CBF00B9}" type="parTrans" cxnId="{783898F1-EC9D-42C3-B1D3-CCEBA6276BF2}">
      <dgm:prSet/>
      <dgm:spPr/>
      <dgm:t>
        <a:bodyPr/>
        <a:lstStyle/>
        <a:p>
          <a:endParaRPr lang="en-US"/>
        </a:p>
      </dgm:t>
    </dgm:pt>
    <dgm:pt modelId="{CD7C5472-783C-4F91-B592-9AF733176609}" type="sibTrans" cxnId="{783898F1-EC9D-42C3-B1D3-CCEBA6276BF2}">
      <dgm:prSet/>
      <dgm:spPr/>
      <dgm:t>
        <a:bodyPr/>
        <a:lstStyle/>
        <a:p>
          <a:endParaRPr lang="en-US"/>
        </a:p>
      </dgm:t>
    </dgm:pt>
    <dgm:pt modelId="{3782E2EE-4052-4E25-9E3E-B7DF03E0E88D}">
      <dgm:prSet phldrT="[Text]"/>
      <dgm:spPr/>
      <dgm:t>
        <a:bodyPr/>
        <a:lstStyle/>
        <a:p>
          <a:r>
            <a:rPr lang="en-US" dirty="0" err="1" smtClean="0"/>
            <a:t>AGEGRy</a:t>
          </a:r>
          <a:r>
            <a:rPr lang="en-US" dirty="0" smtClean="0"/>
            <a:t> (AGEGR</a:t>
          </a:r>
          <a:r>
            <a:rPr lang="en-US" dirty="0" smtClean="0">
              <a:solidFill>
                <a:srgbClr val="FF0000"/>
              </a:solidFill>
            </a:rPr>
            <a:t>1</a:t>
          </a:r>
          <a:r>
            <a:rPr lang="en-US" dirty="0" smtClean="0"/>
            <a:t>, AEGEGR</a:t>
          </a:r>
          <a:r>
            <a:rPr lang="en-US" dirty="0" smtClean="0">
              <a:solidFill>
                <a:srgbClr val="FF0000"/>
              </a:solidFill>
            </a:rPr>
            <a:t>2</a:t>
          </a:r>
          <a:r>
            <a:rPr lang="en-US" dirty="0" smtClean="0"/>
            <a:t>, etc.)</a:t>
          </a:r>
          <a:endParaRPr lang="en-US" dirty="0"/>
        </a:p>
      </dgm:t>
    </dgm:pt>
    <dgm:pt modelId="{252D79DC-2756-4644-967C-67B0DAFAD6D7}" type="parTrans" cxnId="{1771A380-CDB8-4E17-947F-D871DD1214F4}">
      <dgm:prSet/>
      <dgm:spPr/>
      <dgm:t>
        <a:bodyPr/>
        <a:lstStyle/>
        <a:p>
          <a:endParaRPr lang="en-US"/>
        </a:p>
      </dgm:t>
    </dgm:pt>
    <dgm:pt modelId="{0AA41C59-CB8F-40F7-B400-7C1F96B1C790}" type="sibTrans" cxnId="{1771A380-CDB8-4E17-947F-D871DD1214F4}">
      <dgm:prSet/>
      <dgm:spPr/>
      <dgm:t>
        <a:bodyPr/>
        <a:lstStyle/>
        <a:p>
          <a:endParaRPr lang="en-US"/>
        </a:p>
      </dgm:t>
    </dgm:pt>
    <dgm:pt modelId="{6F608A09-730F-417F-B970-C0BFA5825B90}">
      <dgm:prSet phldrT="[Text]" custT="1"/>
      <dgm:spPr/>
      <dgm:t>
        <a:bodyPr/>
        <a:lstStyle/>
        <a:p>
          <a:r>
            <a:rPr lang="en-US" sz="4000" dirty="0" smtClean="0"/>
            <a:t>“xx”</a:t>
          </a:r>
        </a:p>
        <a:p>
          <a:r>
            <a:rPr lang="en-US" sz="2400" dirty="0" smtClean="0">
              <a:solidFill>
                <a:srgbClr val="FF0000"/>
              </a:solidFill>
            </a:rPr>
            <a:t>Specific to </a:t>
          </a:r>
          <a:r>
            <a:rPr lang="en-US" sz="2400" dirty="0" err="1" smtClean="0">
              <a:solidFill>
                <a:srgbClr val="FF0000"/>
              </a:solidFill>
            </a:rPr>
            <a:t>Tx</a:t>
          </a:r>
          <a:r>
            <a:rPr lang="en-US" sz="2400" dirty="0" smtClean="0">
              <a:solidFill>
                <a:srgbClr val="FF0000"/>
              </a:solidFill>
            </a:rPr>
            <a:t> Period! </a:t>
          </a:r>
          <a:endParaRPr lang="en-US" sz="2400" dirty="0">
            <a:solidFill>
              <a:srgbClr val="FF0000"/>
            </a:solidFill>
          </a:endParaRPr>
        </a:p>
      </dgm:t>
    </dgm:pt>
    <dgm:pt modelId="{A67DDFB3-FB07-4FBB-85C5-285ADEC2F673}" type="parTrans" cxnId="{CA0CA481-EC6C-460E-8C5C-82286E9DB9D7}">
      <dgm:prSet/>
      <dgm:spPr/>
      <dgm:t>
        <a:bodyPr/>
        <a:lstStyle/>
        <a:p>
          <a:endParaRPr lang="en-US"/>
        </a:p>
      </dgm:t>
    </dgm:pt>
    <dgm:pt modelId="{9E79F2EE-5364-4208-B9C6-A4EFBD46A213}" type="sibTrans" cxnId="{CA0CA481-EC6C-460E-8C5C-82286E9DB9D7}">
      <dgm:prSet/>
      <dgm:spPr/>
      <dgm:t>
        <a:bodyPr/>
        <a:lstStyle/>
        <a:p>
          <a:endParaRPr lang="en-US"/>
        </a:p>
      </dgm:t>
    </dgm:pt>
    <dgm:pt modelId="{B784CC2F-E820-409F-9EB5-808FBCECC2F8}">
      <dgm:prSet phldrT="[Text]" custT="1"/>
      <dgm:spPr/>
      <dgm:t>
        <a:bodyPr/>
        <a:lstStyle/>
        <a:p>
          <a:r>
            <a:rPr lang="en-US" sz="2300" dirty="0" smtClean="0"/>
            <a:t>Must be zero-padded</a:t>
          </a:r>
          <a:endParaRPr lang="en-US" sz="2300" dirty="0"/>
        </a:p>
      </dgm:t>
    </dgm:pt>
    <dgm:pt modelId="{0510AF65-A531-4646-B85C-317D2FB3D603}" type="parTrans" cxnId="{66AFED4B-034D-4BE5-B6DC-5723704EFFF4}">
      <dgm:prSet/>
      <dgm:spPr/>
      <dgm:t>
        <a:bodyPr/>
        <a:lstStyle/>
        <a:p>
          <a:endParaRPr lang="en-US"/>
        </a:p>
      </dgm:t>
    </dgm:pt>
    <dgm:pt modelId="{58BD67A9-5777-4C02-9912-E777D29A8A20}" type="sibTrans" cxnId="{66AFED4B-034D-4BE5-B6DC-5723704EFFF4}">
      <dgm:prSet/>
      <dgm:spPr/>
      <dgm:t>
        <a:bodyPr/>
        <a:lstStyle/>
        <a:p>
          <a:endParaRPr lang="en-US"/>
        </a:p>
      </dgm:t>
    </dgm:pt>
    <dgm:pt modelId="{CF092EE1-B3FD-403F-8FCF-25FF60CC2086}">
      <dgm:prSet phldrT="[Text]" custT="1"/>
      <dgm:spPr/>
      <dgm:t>
        <a:bodyPr/>
        <a:lstStyle/>
        <a:p>
          <a:r>
            <a:rPr lang="en-US" sz="4000" dirty="0" smtClean="0"/>
            <a:t>“</a:t>
          </a:r>
          <a:r>
            <a:rPr lang="en-US" sz="4000" dirty="0" err="1" smtClean="0"/>
            <a:t>zz</a:t>
          </a:r>
          <a:r>
            <a:rPr lang="en-US" sz="4000" dirty="0" smtClean="0"/>
            <a:t>”</a:t>
          </a:r>
          <a:endParaRPr lang="en-US" sz="4000" dirty="0"/>
        </a:p>
      </dgm:t>
    </dgm:pt>
    <dgm:pt modelId="{727148B5-EDD5-4007-9127-66813F90390B}" type="parTrans" cxnId="{8AC7265E-AB9A-4CB4-A61A-9E74FE2EDB19}">
      <dgm:prSet/>
      <dgm:spPr/>
      <dgm:t>
        <a:bodyPr/>
        <a:lstStyle/>
        <a:p>
          <a:endParaRPr lang="en-US"/>
        </a:p>
      </dgm:t>
    </dgm:pt>
    <dgm:pt modelId="{72C566A9-10F8-4C89-9697-06758F88B7FC}" type="sibTrans" cxnId="{8AC7265E-AB9A-4CB4-A61A-9E74FE2EDB19}">
      <dgm:prSet/>
      <dgm:spPr/>
      <dgm:t>
        <a:bodyPr/>
        <a:lstStyle/>
        <a:p>
          <a:endParaRPr lang="en-US"/>
        </a:p>
      </dgm:t>
    </dgm:pt>
    <dgm:pt modelId="{B1318786-065F-4AFD-87E6-B3DC13D2CDE4}">
      <dgm:prSet phldrT="[Text]" custT="1"/>
      <dgm:spPr/>
      <dgm:t>
        <a:bodyPr/>
        <a:lstStyle/>
        <a:p>
          <a:r>
            <a:rPr lang="en-US" sz="2300" dirty="0" smtClean="0"/>
            <a:t>Must be zero-padded</a:t>
          </a:r>
          <a:endParaRPr lang="en-US" sz="2300" dirty="0"/>
        </a:p>
      </dgm:t>
    </dgm:pt>
    <dgm:pt modelId="{C61FBADB-E368-454C-873C-9DB735440B3A}" type="parTrans" cxnId="{DC2A9D16-EDD4-4692-B19C-05C32C6590FD}">
      <dgm:prSet/>
      <dgm:spPr/>
      <dgm:t>
        <a:bodyPr/>
        <a:lstStyle/>
        <a:p>
          <a:endParaRPr lang="en-US"/>
        </a:p>
      </dgm:t>
    </dgm:pt>
    <dgm:pt modelId="{CB6E394A-4745-4FE7-843A-94935E3C50B9}" type="sibTrans" cxnId="{DC2A9D16-EDD4-4692-B19C-05C32C6590FD}">
      <dgm:prSet/>
      <dgm:spPr/>
      <dgm:t>
        <a:bodyPr/>
        <a:lstStyle/>
        <a:p>
          <a:endParaRPr lang="en-US"/>
        </a:p>
      </dgm:t>
    </dgm:pt>
    <dgm:pt modelId="{2716CDAB-5433-4F9B-82D0-B7520B98BEC2}">
      <dgm:prSet phldrT="[Text]" custT="1"/>
      <dgm:spPr/>
      <dgm:t>
        <a:bodyPr/>
        <a:lstStyle/>
        <a:p>
          <a:r>
            <a:rPr lang="en-US" sz="2300" dirty="0" err="1" smtClean="0"/>
            <a:t>ANLzzFL</a:t>
          </a:r>
          <a:r>
            <a:rPr lang="en-US" sz="2300" dirty="0" smtClean="0"/>
            <a:t> (ANL</a:t>
          </a:r>
          <a:r>
            <a:rPr lang="en-US" sz="2300" dirty="0" smtClean="0">
              <a:solidFill>
                <a:srgbClr val="FF0000"/>
              </a:solidFill>
            </a:rPr>
            <a:t>01</a:t>
          </a:r>
          <a:r>
            <a:rPr lang="en-US" sz="2300" dirty="0" smtClean="0"/>
            <a:t>FL, ANL</a:t>
          </a:r>
          <a:r>
            <a:rPr lang="en-US" sz="2300" dirty="0" smtClean="0">
              <a:solidFill>
                <a:srgbClr val="FF0000"/>
              </a:solidFill>
            </a:rPr>
            <a:t>02</a:t>
          </a:r>
          <a:r>
            <a:rPr lang="en-US" sz="2300" dirty="0" smtClean="0"/>
            <a:t>FL, etc.)</a:t>
          </a:r>
          <a:endParaRPr lang="en-US" sz="2300" dirty="0"/>
        </a:p>
      </dgm:t>
    </dgm:pt>
    <dgm:pt modelId="{F54C5756-1659-4C9F-A2CB-5BBBD05D923F}" type="parTrans" cxnId="{2BA252F5-5F92-4930-A790-7934A04BD3BA}">
      <dgm:prSet/>
      <dgm:spPr/>
      <dgm:t>
        <a:bodyPr/>
        <a:lstStyle/>
        <a:p>
          <a:endParaRPr lang="en-US"/>
        </a:p>
      </dgm:t>
    </dgm:pt>
    <dgm:pt modelId="{BDC7281D-8020-41AA-8CFF-0F4754EC0A24}" type="sibTrans" cxnId="{2BA252F5-5F92-4930-A790-7934A04BD3BA}">
      <dgm:prSet/>
      <dgm:spPr/>
      <dgm:t>
        <a:bodyPr/>
        <a:lstStyle/>
        <a:p>
          <a:endParaRPr lang="en-US"/>
        </a:p>
      </dgm:t>
    </dgm:pt>
    <dgm:pt modelId="{4FB57E8F-6516-4A19-9F19-4E4D05465DC6}">
      <dgm:prSet phldrT="[Text]" custT="1"/>
      <dgm:spPr/>
      <dgm:t>
        <a:bodyPr/>
        <a:lstStyle/>
        <a:p>
          <a:r>
            <a:rPr lang="en-US" sz="4000" dirty="0" smtClean="0"/>
            <a:t>“w”</a:t>
          </a:r>
          <a:endParaRPr lang="en-US" sz="4000" dirty="0"/>
        </a:p>
      </dgm:t>
    </dgm:pt>
    <dgm:pt modelId="{55170175-6926-4D68-A0CD-2295C7E2063B}" type="parTrans" cxnId="{4414A090-15BE-4582-BF85-FBF177D5A18A}">
      <dgm:prSet/>
      <dgm:spPr/>
      <dgm:t>
        <a:bodyPr/>
        <a:lstStyle/>
        <a:p>
          <a:endParaRPr lang="en-US"/>
        </a:p>
      </dgm:t>
    </dgm:pt>
    <dgm:pt modelId="{F83FA406-00D1-45E7-B138-49B5D331C194}" type="sibTrans" cxnId="{4414A090-15BE-4582-BF85-FBF177D5A18A}">
      <dgm:prSet/>
      <dgm:spPr/>
      <dgm:t>
        <a:bodyPr/>
        <a:lstStyle/>
        <a:p>
          <a:endParaRPr lang="en-US"/>
        </a:p>
      </dgm:t>
    </dgm:pt>
    <dgm:pt modelId="{023B64C7-D94F-4503-A1A1-36B9D8F8E552}">
      <dgm:prSet phldrT="[Text]" custT="1"/>
      <dgm:spPr/>
      <dgm:t>
        <a:bodyPr/>
        <a:lstStyle/>
        <a:p>
          <a:r>
            <a:rPr lang="en-US" sz="2300" dirty="0" smtClean="0"/>
            <a:t>Replace with number 1-9</a:t>
          </a:r>
          <a:endParaRPr lang="en-US" sz="2300" dirty="0"/>
        </a:p>
      </dgm:t>
    </dgm:pt>
    <dgm:pt modelId="{C63C2A3B-7935-4EB3-A5DA-785851513DBA}" type="parTrans" cxnId="{CE5A6B0F-A8D1-4E1E-BFAD-8DA61A622C26}">
      <dgm:prSet/>
      <dgm:spPr/>
      <dgm:t>
        <a:bodyPr/>
        <a:lstStyle/>
        <a:p>
          <a:endParaRPr lang="en-US"/>
        </a:p>
      </dgm:t>
    </dgm:pt>
    <dgm:pt modelId="{863E13E9-7BEC-4BC1-8D09-E9321043A57D}" type="sibTrans" cxnId="{CE5A6B0F-A8D1-4E1E-BFAD-8DA61A622C26}">
      <dgm:prSet/>
      <dgm:spPr/>
      <dgm:t>
        <a:bodyPr/>
        <a:lstStyle/>
        <a:p>
          <a:endParaRPr lang="en-US"/>
        </a:p>
      </dgm:t>
    </dgm:pt>
    <dgm:pt modelId="{1D1534B1-EBE6-48E6-8193-9BD3730D9674}">
      <dgm:prSet phldrT="[Text]" custT="1"/>
      <dgm:spPr/>
      <dgm:t>
        <a:bodyPr/>
        <a:lstStyle/>
        <a:p>
          <a:r>
            <a:rPr lang="en-US" sz="2300" dirty="0" err="1" smtClean="0"/>
            <a:t>TRTxxP</a:t>
          </a:r>
          <a:r>
            <a:rPr lang="en-US" sz="2300" dirty="0" smtClean="0"/>
            <a:t> (TRT</a:t>
          </a:r>
          <a:r>
            <a:rPr lang="en-US" sz="2300" dirty="0" smtClean="0">
              <a:solidFill>
                <a:srgbClr val="FF0000"/>
              </a:solidFill>
            </a:rPr>
            <a:t>01</a:t>
          </a:r>
          <a:r>
            <a:rPr lang="en-US" sz="2300" dirty="0" smtClean="0"/>
            <a:t>P, TRT</a:t>
          </a:r>
          <a:r>
            <a:rPr lang="en-US" sz="2300" dirty="0" smtClean="0">
              <a:solidFill>
                <a:srgbClr val="FF0000"/>
              </a:solidFill>
            </a:rPr>
            <a:t>02</a:t>
          </a:r>
          <a:r>
            <a:rPr lang="en-US" sz="2300" dirty="0" smtClean="0"/>
            <a:t>P, etc.)</a:t>
          </a:r>
          <a:endParaRPr lang="en-US" sz="2300" dirty="0"/>
        </a:p>
      </dgm:t>
    </dgm:pt>
    <dgm:pt modelId="{C520FCA4-618D-40F1-9661-35DA7679CEEF}" type="parTrans" cxnId="{E903FAB4-048E-47E7-83F3-61DF533AF19A}">
      <dgm:prSet/>
      <dgm:spPr/>
      <dgm:t>
        <a:bodyPr/>
        <a:lstStyle/>
        <a:p>
          <a:endParaRPr lang="en-US"/>
        </a:p>
      </dgm:t>
    </dgm:pt>
    <dgm:pt modelId="{1FB7E6B4-90E5-47D5-B86C-C4262CC45B28}" type="sibTrans" cxnId="{E903FAB4-048E-47E7-83F3-61DF533AF19A}">
      <dgm:prSet/>
      <dgm:spPr/>
      <dgm:t>
        <a:bodyPr/>
        <a:lstStyle/>
        <a:p>
          <a:endParaRPr lang="en-US"/>
        </a:p>
      </dgm:t>
    </dgm:pt>
    <dgm:pt modelId="{2D0E4922-2739-42EE-A798-F2C6F6EB3D67}" type="pres">
      <dgm:prSet presAssocID="{E1421BED-7F8F-4D23-8B4C-B896C15137C8}" presName="Name0" presStyleCnt="0">
        <dgm:presLayoutVars>
          <dgm:dir/>
          <dgm:animLvl val="lvl"/>
          <dgm:resizeHandles val="exact"/>
        </dgm:presLayoutVars>
      </dgm:prSet>
      <dgm:spPr/>
      <dgm:t>
        <a:bodyPr/>
        <a:lstStyle/>
        <a:p>
          <a:endParaRPr lang="en-US"/>
        </a:p>
      </dgm:t>
    </dgm:pt>
    <dgm:pt modelId="{7696ECC8-4A92-4C39-A2AA-F57A66A43FBE}" type="pres">
      <dgm:prSet presAssocID="{299C91EA-776A-4AD9-85B7-0333A96ABD01}" presName="linNode" presStyleCnt="0"/>
      <dgm:spPr/>
    </dgm:pt>
    <dgm:pt modelId="{6FD106AA-D9CE-44FB-95BE-893D7A4D7C3C}" type="pres">
      <dgm:prSet presAssocID="{299C91EA-776A-4AD9-85B7-0333A96ABD01}" presName="parentText" presStyleLbl="node1" presStyleIdx="0" presStyleCnt="4">
        <dgm:presLayoutVars>
          <dgm:chMax val="1"/>
          <dgm:bulletEnabled val="1"/>
        </dgm:presLayoutVars>
      </dgm:prSet>
      <dgm:spPr/>
      <dgm:t>
        <a:bodyPr/>
        <a:lstStyle/>
        <a:p>
          <a:endParaRPr lang="en-US"/>
        </a:p>
      </dgm:t>
    </dgm:pt>
    <dgm:pt modelId="{4D19A30F-1D58-48E9-AF2F-533BBE90A1AD}" type="pres">
      <dgm:prSet presAssocID="{299C91EA-776A-4AD9-85B7-0333A96ABD01}" presName="descendantText" presStyleLbl="alignAccFollowNode1" presStyleIdx="0" presStyleCnt="4">
        <dgm:presLayoutVars>
          <dgm:bulletEnabled val="1"/>
        </dgm:presLayoutVars>
      </dgm:prSet>
      <dgm:spPr/>
      <dgm:t>
        <a:bodyPr/>
        <a:lstStyle/>
        <a:p>
          <a:endParaRPr lang="en-US"/>
        </a:p>
      </dgm:t>
    </dgm:pt>
    <dgm:pt modelId="{C6D927ED-E40F-4670-99A7-9DB48A5D64A6}" type="pres">
      <dgm:prSet presAssocID="{44D727CF-BE64-4CFF-9499-182E4326876D}" presName="sp" presStyleCnt="0"/>
      <dgm:spPr/>
    </dgm:pt>
    <dgm:pt modelId="{0E3983FA-06C9-4FF4-92DB-6BDE836B9DF2}" type="pres">
      <dgm:prSet presAssocID="{6F608A09-730F-417F-B970-C0BFA5825B90}" presName="linNode" presStyleCnt="0"/>
      <dgm:spPr/>
    </dgm:pt>
    <dgm:pt modelId="{8019208B-5BF0-4508-AE99-ED1E8777109C}" type="pres">
      <dgm:prSet presAssocID="{6F608A09-730F-417F-B970-C0BFA5825B90}" presName="parentText" presStyleLbl="node1" presStyleIdx="1" presStyleCnt="4">
        <dgm:presLayoutVars>
          <dgm:chMax val="1"/>
          <dgm:bulletEnabled val="1"/>
        </dgm:presLayoutVars>
      </dgm:prSet>
      <dgm:spPr/>
      <dgm:t>
        <a:bodyPr/>
        <a:lstStyle/>
        <a:p>
          <a:endParaRPr lang="en-US"/>
        </a:p>
      </dgm:t>
    </dgm:pt>
    <dgm:pt modelId="{DC513693-7599-489A-B89A-549B9CFB74B8}" type="pres">
      <dgm:prSet presAssocID="{6F608A09-730F-417F-B970-C0BFA5825B90}" presName="descendantText" presStyleLbl="alignAccFollowNode1" presStyleIdx="1" presStyleCnt="4">
        <dgm:presLayoutVars>
          <dgm:bulletEnabled val="1"/>
        </dgm:presLayoutVars>
      </dgm:prSet>
      <dgm:spPr/>
      <dgm:t>
        <a:bodyPr/>
        <a:lstStyle/>
        <a:p>
          <a:endParaRPr lang="en-US"/>
        </a:p>
      </dgm:t>
    </dgm:pt>
    <dgm:pt modelId="{E6F9EF46-B346-47D0-8735-5EFAB5A64663}" type="pres">
      <dgm:prSet presAssocID="{9E79F2EE-5364-4208-B9C6-A4EFBD46A213}" presName="sp" presStyleCnt="0"/>
      <dgm:spPr/>
    </dgm:pt>
    <dgm:pt modelId="{5D4E7C34-2BFF-4417-A0E3-93DFBE5B6A21}" type="pres">
      <dgm:prSet presAssocID="{CF092EE1-B3FD-403F-8FCF-25FF60CC2086}" presName="linNode" presStyleCnt="0"/>
      <dgm:spPr/>
    </dgm:pt>
    <dgm:pt modelId="{D3BFAAB9-483A-4C4B-BB71-9CC8E1044A29}" type="pres">
      <dgm:prSet presAssocID="{CF092EE1-B3FD-403F-8FCF-25FF60CC2086}" presName="parentText" presStyleLbl="node1" presStyleIdx="2" presStyleCnt="4">
        <dgm:presLayoutVars>
          <dgm:chMax val="1"/>
          <dgm:bulletEnabled val="1"/>
        </dgm:presLayoutVars>
      </dgm:prSet>
      <dgm:spPr/>
      <dgm:t>
        <a:bodyPr/>
        <a:lstStyle/>
        <a:p>
          <a:endParaRPr lang="en-US"/>
        </a:p>
      </dgm:t>
    </dgm:pt>
    <dgm:pt modelId="{BCEB1F00-62EF-4F63-BFFC-71EA4851455A}" type="pres">
      <dgm:prSet presAssocID="{CF092EE1-B3FD-403F-8FCF-25FF60CC2086}" presName="descendantText" presStyleLbl="alignAccFollowNode1" presStyleIdx="2" presStyleCnt="4">
        <dgm:presLayoutVars>
          <dgm:bulletEnabled val="1"/>
        </dgm:presLayoutVars>
      </dgm:prSet>
      <dgm:spPr/>
      <dgm:t>
        <a:bodyPr/>
        <a:lstStyle/>
        <a:p>
          <a:endParaRPr lang="en-US"/>
        </a:p>
      </dgm:t>
    </dgm:pt>
    <dgm:pt modelId="{75A48031-91BD-492C-A123-2814558100E8}" type="pres">
      <dgm:prSet presAssocID="{72C566A9-10F8-4C89-9697-06758F88B7FC}" presName="sp" presStyleCnt="0"/>
      <dgm:spPr/>
    </dgm:pt>
    <dgm:pt modelId="{13519676-6705-481C-BEF7-BE251572546E}" type="pres">
      <dgm:prSet presAssocID="{4FB57E8F-6516-4A19-9F19-4E4D05465DC6}" presName="linNode" presStyleCnt="0"/>
      <dgm:spPr/>
    </dgm:pt>
    <dgm:pt modelId="{70EDE848-0F54-4606-8CEB-7DC1A03D14FA}" type="pres">
      <dgm:prSet presAssocID="{4FB57E8F-6516-4A19-9F19-4E4D05465DC6}" presName="parentText" presStyleLbl="node1" presStyleIdx="3" presStyleCnt="4">
        <dgm:presLayoutVars>
          <dgm:chMax val="1"/>
          <dgm:bulletEnabled val="1"/>
        </dgm:presLayoutVars>
      </dgm:prSet>
      <dgm:spPr/>
      <dgm:t>
        <a:bodyPr/>
        <a:lstStyle/>
        <a:p>
          <a:endParaRPr lang="en-US"/>
        </a:p>
      </dgm:t>
    </dgm:pt>
    <dgm:pt modelId="{574A7CA9-214C-434F-A915-7A1DBB4494F6}" type="pres">
      <dgm:prSet presAssocID="{4FB57E8F-6516-4A19-9F19-4E4D05465DC6}" presName="descendantText" presStyleLbl="alignAccFollowNode1" presStyleIdx="3" presStyleCnt="4">
        <dgm:presLayoutVars>
          <dgm:bulletEnabled val="1"/>
        </dgm:presLayoutVars>
      </dgm:prSet>
      <dgm:spPr/>
      <dgm:t>
        <a:bodyPr/>
        <a:lstStyle/>
        <a:p>
          <a:endParaRPr lang="en-US"/>
        </a:p>
      </dgm:t>
    </dgm:pt>
  </dgm:ptLst>
  <dgm:cxnLst>
    <dgm:cxn modelId="{5C382B52-B9EE-4392-B621-962E608F02B8}" type="presOf" srcId="{1D1534B1-EBE6-48E6-8193-9BD3730D9674}" destId="{DC513693-7599-489A-B89A-549B9CFB74B8}" srcOrd="0" destOrd="1" presId="urn:microsoft.com/office/officeart/2005/8/layout/vList5"/>
    <dgm:cxn modelId="{66AFED4B-034D-4BE5-B6DC-5723704EFFF4}" srcId="{6F608A09-730F-417F-B970-C0BFA5825B90}" destId="{B784CC2F-E820-409F-9EB5-808FBCECC2F8}" srcOrd="0" destOrd="0" parTransId="{0510AF65-A531-4646-B85C-317D2FB3D603}" sibTransId="{58BD67A9-5777-4C02-9912-E777D29A8A20}"/>
    <dgm:cxn modelId="{4414A090-15BE-4582-BF85-FBF177D5A18A}" srcId="{E1421BED-7F8F-4D23-8B4C-B896C15137C8}" destId="{4FB57E8F-6516-4A19-9F19-4E4D05465DC6}" srcOrd="3" destOrd="0" parTransId="{55170175-6926-4D68-A0CD-2295C7E2063B}" sibTransId="{F83FA406-00D1-45E7-B138-49B5D331C194}"/>
    <dgm:cxn modelId="{DC2A9D16-EDD4-4692-B19C-05C32C6590FD}" srcId="{CF092EE1-B3FD-403F-8FCF-25FF60CC2086}" destId="{B1318786-065F-4AFD-87E6-B3DC13D2CDE4}" srcOrd="0" destOrd="0" parTransId="{C61FBADB-E368-454C-873C-9DB735440B3A}" sibTransId="{CB6E394A-4745-4FE7-843A-94935E3C50B9}"/>
    <dgm:cxn modelId="{4B161D6B-05A2-4576-A180-5CD540D01F1B}" type="presOf" srcId="{B784CC2F-E820-409F-9EB5-808FBCECC2F8}" destId="{DC513693-7599-489A-B89A-549B9CFB74B8}" srcOrd="0" destOrd="0" presId="urn:microsoft.com/office/officeart/2005/8/layout/vList5"/>
    <dgm:cxn modelId="{E3CA39BB-59E4-4938-8730-623A2B716B11}" type="presOf" srcId="{B1318786-065F-4AFD-87E6-B3DC13D2CDE4}" destId="{BCEB1F00-62EF-4F63-BFFC-71EA4851455A}" srcOrd="0" destOrd="0" presId="urn:microsoft.com/office/officeart/2005/8/layout/vList5"/>
    <dgm:cxn modelId="{8AC7265E-AB9A-4CB4-A61A-9E74FE2EDB19}" srcId="{E1421BED-7F8F-4D23-8B4C-B896C15137C8}" destId="{CF092EE1-B3FD-403F-8FCF-25FF60CC2086}" srcOrd="2" destOrd="0" parTransId="{727148B5-EDD5-4007-9127-66813F90390B}" sibTransId="{72C566A9-10F8-4C89-9697-06758F88B7FC}"/>
    <dgm:cxn modelId="{783898F1-EC9D-42C3-B1D3-CCEBA6276BF2}" srcId="{299C91EA-776A-4AD9-85B7-0333A96ABD01}" destId="{C14E9F26-13E2-4587-8533-0A32A3AE73F5}" srcOrd="0" destOrd="0" parTransId="{C6AC2785-181F-4759-851F-FC778CBF00B9}" sibTransId="{CD7C5472-783C-4F91-B592-9AF733176609}"/>
    <dgm:cxn modelId="{CE5A6B0F-A8D1-4E1E-BFAD-8DA61A622C26}" srcId="{4FB57E8F-6516-4A19-9F19-4E4D05465DC6}" destId="{023B64C7-D94F-4503-A1A1-36B9D8F8E552}" srcOrd="0" destOrd="0" parTransId="{C63C2A3B-7935-4EB3-A5DA-785851513DBA}" sibTransId="{863E13E9-7BEC-4BC1-8D09-E9321043A57D}"/>
    <dgm:cxn modelId="{E903FAB4-048E-47E7-83F3-61DF533AF19A}" srcId="{6F608A09-730F-417F-B970-C0BFA5825B90}" destId="{1D1534B1-EBE6-48E6-8193-9BD3730D9674}" srcOrd="1" destOrd="0" parTransId="{C520FCA4-618D-40F1-9661-35DA7679CEEF}" sibTransId="{1FB7E6B4-90E5-47D5-B86C-C4262CC45B28}"/>
    <dgm:cxn modelId="{795DFD06-3306-47E0-8B46-BE1F410232EB}" type="presOf" srcId="{4FB57E8F-6516-4A19-9F19-4E4D05465DC6}" destId="{70EDE848-0F54-4606-8CEB-7DC1A03D14FA}" srcOrd="0" destOrd="0" presId="urn:microsoft.com/office/officeart/2005/8/layout/vList5"/>
    <dgm:cxn modelId="{1771A380-CDB8-4E17-947F-D871DD1214F4}" srcId="{299C91EA-776A-4AD9-85B7-0333A96ABD01}" destId="{3782E2EE-4052-4E25-9E3E-B7DF03E0E88D}" srcOrd="1" destOrd="0" parTransId="{252D79DC-2756-4644-967C-67B0DAFAD6D7}" sibTransId="{0AA41C59-CB8F-40F7-B400-7C1F96B1C790}"/>
    <dgm:cxn modelId="{B1D4A9CA-F201-4665-880E-4EDEDD4E5B2A}" type="presOf" srcId="{023B64C7-D94F-4503-A1A1-36B9D8F8E552}" destId="{574A7CA9-214C-434F-A915-7A1DBB4494F6}" srcOrd="0" destOrd="0" presId="urn:microsoft.com/office/officeart/2005/8/layout/vList5"/>
    <dgm:cxn modelId="{97D32A2E-4ADE-4DDD-9218-14FC2CB92D39}" type="presOf" srcId="{3782E2EE-4052-4E25-9E3E-B7DF03E0E88D}" destId="{4D19A30F-1D58-48E9-AF2F-533BBE90A1AD}" srcOrd="0" destOrd="1" presId="urn:microsoft.com/office/officeart/2005/8/layout/vList5"/>
    <dgm:cxn modelId="{A6A01923-2C50-42C4-882E-5A4D0637EFF3}" type="presOf" srcId="{6F608A09-730F-417F-B970-C0BFA5825B90}" destId="{8019208B-5BF0-4508-AE99-ED1E8777109C}" srcOrd="0" destOrd="0" presId="urn:microsoft.com/office/officeart/2005/8/layout/vList5"/>
    <dgm:cxn modelId="{782296A4-34B6-496D-9238-E41EBDEA553C}" type="presOf" srcId="{2716CDAB-5433-4F9B-82D0-B7520B98BEC2}" destId="{BCEB1F00-62EF-4F63-BFFC-71EA4851455A}" srcOrd="0" destOrd="1" presId="urn:microsoft.com/office/officeart/2005/8/layout/vList5"/>
    <dgm:cxn modelId="{BF09E17C-40FB-461A-8D2A-BD6071488B66}" type="presOf" srcId="{299C91EA-776A-4AD9-85B7-0333A96ABD01}" destId="{6FD106AA-D9CE-44FB-95BE-893D7A4D7C3C}" srcOrd="0" destOrd="0" presId="urn:microsoft.com/office/officeart/2005/8/layout/vList5"/>
    <dgm:cxn modelId="{6F748FE3-D535-4649-A44A-C34AB41AEC84}" type="presOf" srcId="{E1421BED-7F8F-4D23-8B4C-B896C15137C8}" destId="{2D0E4922-2739-42EE-A798-F2C6F6EB3D67}" srcOrd="0" destOrd="0" presId="urn:microsoft.com/office/officeart/2005/8/layout/vList5"/>
    <dgm:cxn modelId="{AFDEE7BF-3532-44B6-9783-8379B572E1E6}" type="presOf" srcId="{CF092EE1-B3FD-403F-8FCF-25FF60CC2086}" destId="{D3BFAAB9-483A-4C4B-BB71-9CC8E1044A29}" srcOrd="0" destOrd="0" presId="urn:microsoft.com/office/officeart/2005/8/layout/vList5"/>
    <dgm:cxn modelId="{3D60568D-DC3A-4C22-9835-4209A0FC41A5}" type="presOf" srcId="{C14E9F26-13E2-4587-8533-0A32A3AE73F5}" destId="{4D19A30F-1D58-48E9-AF2F-533BBE90A1AD}" srcOrd="0" destOrd="0" presId="urn:microsoft.com/office/officeart/2005/8/layout/vList5"/>
    <dgm:cxn modelId="{CA0CA481-EC6C-460E-8C5C-82286E9DB9D7}" srcId="{E1421BED-7F8F-4D23-8B4C-B896C15137C8}" destId="{6F608A09-730F-417F-B970-C0BFA5825B90}" srcOrd="1" destOrd="0" parTransId="{A67DDFB3-FB07-4FBB-85C5-285ADEC2F673}" sibTransId="{9E79F2EE-5364-4208-B9C6-A4EFBD46A213}"/>
    <dgm:cxn modelId="{AB1E8026-6566-4C18-8EC4-1A8135B8A89E}" srcId="{E1421BED-7F8F-4D23-8B4C-B896C15137C8}" destId="{299C91EA-776A-4AD9-85B7-0333A96ABD01}" srcOrd="0" destOrd="0" parTransId="{3CBD4A9A-761D-46A8-81C1-06FE22372945}" sibTransId="{44D727CF-BE64-4CFF-9499-182E4326876D}"/>
    <dgm:cxn modelId="{2BA252F5-5F92-4930-A790-7934A04BD3BA}" srcId="{CF092EE1-B3FD-403F-8FCF-25FF60CC2086}" destId="{2716CDAB-5433-4F9B-82D0-B7520B98BEC2}" srcOrd="1" destOrd="0" parTransId="{F54C5756-1659-4C9F-A2CB-5BBBD05D923F}" sibTransId="{BDC7281D-8020-41AA-8CFF-0F4754EC0A24}"/>
    <dgm:cxn modelId="{05038A0D-A05A-45D4-8742-9BED7DFA29C8}" type="presParOf" srcId="{2D0E4922-2739-42EE-A798-F2C6F6EB3D67}" destId="{7696ECC8-4A92-4C39-A2AA-F57A66A43FBE}" srcOrd="0" destOrd="0" presId="urn:microsoft.com/office/officeart/2005/8/layout/vList5"/>
    <dgm:cxn modelId="{1B2AC59A-A8AC-4CD3-A842-53B4A5529B0B}" type="presParOf" srcId="{7696ECC8-4A92-4C39-A2AA-F57A66A43FBE}" destId="{6FD106AA-D9CE-44FB-95BE-893D7A4D7C3C}" srcOrd="0" destOrd="0" presId="urn:microsoft.com/office/officeart/2005/8/layout/vList5"/>
    <dgm:cxn modelId="{92C15D59-8837-4330-920E-E8FACEC6C863}" type="presParOf" srcId="{7696ECC8-4A92-4C39-A2AA-F57A66A43FBE}" destId="{4D19A30F-1D58-48E9-AF2F-533BBE90A1AD}" srcOrd="1" destOrd="0" presId="urn:microsoft.com/office/officeart/2005/8/layout/vList5"/>
    <dgm:cxn modelId="{16486B1F-FF8C-402D-9F97-482F296C1D23}" type="presParOf" srcId="{2D0E4922-2739-42EE-A798-F2C6F6EB3D67}" destId="{C6D927ED-E40F-4670-99A7-9DB48A5D64A6}" srcOrd="1" destOrd="0" presId="urn:microsoft.com/office/officeart/2005/8/layout/vList5"/>
    <dgm:cxn modelId="{A45980B9-E464-4610-A2C3-6001F9FBC9C4}" type="presParOf" srcId="{2D0E4922-2739-42EE-A798-F2C6F6EB3D67}" destId="{0E3983FA-06C9-4FF4-92DB-6BDE836B9DF2}" srcOrd="2" destOrd="0" presId="urn:microsoft.com/office/officeart/2005/8/layout/vList5"/>
    <dgm:cxn modelId="{AF7C4A25-866F-4C85-A625-C6A8C945B55A}" type="presParOf" srcId="{0E3983FA-06C9-4FF4-92DB-6BDE836B9DF2}" destId="{8019208B-5BF0-4508-AE99-ED1E8777109C}" srcOrd="0" destOrd="0" presId="urn:microsoft.com/office/officeart/2005/8/layout/vList5"/>
    <dgm:cxn modelId="{DBD5A040-986F-4588-8676-C5659ABAEB5F}" type="presParOf" srcId="{0E3983FA-06C9-4FF4-92DB-6BDE836B9DF2}" destId="{DC513693-7599-489A-B89A-549B9CFB74B8}" srcOrd="1" destOrd="0" presId="urn:microsoft.com/office/officeart/2005/8/layout/vList5"/>
    <dgm:cxn modelId="{4A195B1A-1CF4-4FC0-AF65-86ED5D49189D}" type="presParOf" srcId="{2D0E4922-2739-42EE-A798-F2C6F6EB3D67}" destId="{E6F9EF46-B346-47D0-8735-5EFAB5A64663}" srcOrd="3" destOrd="0" presId="urn:microsoft.com/office/officeart/2005/8/layout/vList5"/>
    <dgm:cxn modelId="{C2981301-14C6-4992-A877-EB630D5C5281}" type="presParOf" srcId="{2D0E4922-2739-42EE-A798-F2C6F6EB3D67}" destId="{5D4E7C34-2BFF-4417-A0E3-93DFBE5B6A21}" srcOrd="4" destOrd="0" presId="urn:microsoft.com/office/officeart/2005/8/layout/vList5"/>
    <dgm:cxn modelId="{753BAEA5-E557-4C19-9E8B-880A51A184CD}" type="presParOf" srcId="{5D4E7C34-2BFF-4417-A0E3-93DFBE5B6A21}" destId="{D3BFAAB9-483A-4C4B-BB71-9CC8E1044A29}" srcOrd="0" destOrd="0" presId="urn:microsoft.com/office/officeart/2005/8/layout/vList5"/>
    <dgm:cxn modelId="{D0D06886-4C6B-4881-B0A7-2C1FE734442F}" type="presParOf" srcId="{5D4E7C34-2BFF-4417-A0E3-93DFBE5B6A21}" destId="{BCEB1F00-62EF-4F63-BFFC-71EA4851455A}" srcOrd="1" destOrd="0" presId="urn:microsoft.com/office/officeart/2005/8/layout/vList5"/>
    <dgm:cxn modelId="{15353B1A-CD60-431A-8401-B53D1B4AA58D}" type="presParOf" srcId="{2D0E4922-2739-42EE-A798-F2C6F6EB3D67}" destId="{75A48031-91BD-492C-A123-2814558100E8}" srcOrd="5" destOrd="0" presId="urn:microsoft.com/office/officeart/2005/8/layout/vList5"/>
    <dgm:cxn modelId="{D7DCC294-6DE1-4317-AC6B-6404A3D7AC56}" type="presParOf" srcId="{2D0E4922-2739-42EE-A798-F2C6F6EB3D67}" destId="{13519676-6705-481C-BEF7-BE251572546E}" srcOrd="6" destOrd="0" presId="urn:microsoft.com/office/officeart/2005/8/layout/vList5"/>
    <dgm:cxn modelId="{AC684493-2935-41D8-B802-A7FFC509F967}" type="presParOf" srcId="{13519676-6705-481C-BEF7-BE251572546E}" destId="{70EDE848-0F54-4606-8CEB-7DC1A03D14FA}" srcOrd="0" destOrd="0" presId="urn:microsoft.com/office/officeart/2005/8/layout/vList5"/>
    <dgm:cxn modelId="{17DBFD4B-2EF4-44E8-A147-2D9F9195E416}" type="presParOf" srcId="{13519676-6705-481C-BEF7-BE251572546E}" destId="{574A7CA9-214C-434F-A915-7A1DBB4494F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32A4B5-117E-402F-B51F-F605F287A1D5}" type="doc">
      <dgm:prSet loTypeId="urn:microsoft.com/office/officeart/2005/8/layout/process1" loCatId="process" qsTypeId="urn:microsoft.com/office/officeart/2005/8/quickstyle/simple1" qsCatId="simple" csTypeId="urn:microsoft.com/office/officeart/2005/8/colors/accent2_1" csCatId="accent2" phldr="1"/>
      <dgm:spPr/>
    </dgm:pt>
    <dgm:pt modelId="{2E53E644-48CA-4A68-861E-B9CF357E6B36}">
      <dgm:prSet phldrT="[Text]"/>
      <dgm:spPr/>
      <dgm:t>
        <a:bodyPr/>
        <a:lstStyle/>
        <a:p>
          <a:r>
            <a:rPr lang="en-US" dirty="0" smtClean="0"/>
            <a:t>Screening</a:t>
          </a:r>
          <a:endParaRPr lang="en-US" dirty="0"/>
        </a:p>
      </dgm:t>
    </dgm:pt>
    <dgm:pt modelId="{0DD2D166-5294-49E3-8CB7-2ABEA0EFBB72}" type="parTrans" cxnId="{B5C55471-7E45-4ADB-AFB9-80955BA11DE3}">
      <dgm:prSet/>
      <dgm:spPr/>
      <dgm:t>
        <a:bodyPr/>
        <a:lstStyle/>
        <a:p>
          <a:endParaRPr lang="en-US"/>
        </a:p>
      </dgm:t>
    </dgm:pt>
    <dgm:pt modelId="{C940CF8B-195E-4345-844B-20F24034D46F}" type="sibTrans" cxnId="{B5C55471-7E45-4ADB-AFB9-80955BA11DE3}">
      <dgm:prSet/>
      <dgm:spPr/>
      <dgm:t>
        <a:bodyPr/>
        <a:lstStyle/>
        <a:p>
          <a:endParaRPr lang="en-US"/>
        </a:p>
      </dgm:t>
    </dgm:pt>
    <dgm:pt modelId="{8D9C8A3D-832E-45C1-8B09-4E84F38AF25A}">
      <dgm:prSet phldrT="[Text]"/>
      <dgm:spPr/>
      <dgm:t>
        <a:bodyPr/>
        <a:lstStyle/>
        <a:p>
          <a:r>
            <a:rPr lang="en-US" dirty="0" smtClean="0"/>
            <a:t>Double Blind Treatment </a:t>
          </a:r>
          <a:endParaRPr lang="en-US" dirty="0"/>
        </a:p>
      </dgm:t>
    </dgm:pt>
    <dgm:pt modelId="{9C22F017-A439-495C-83D1-0388B85C98CA}" type="parTrans" cxnId="{9731D63C-EDD5-45AB-8AF8-E7690204E81D}">
      <dgm:prSet/>
      <dgm:spPr/>
      <dgm:t>
        <a:bodyPr/>
        <a:lstStyle/>
        <a:p>
          <a:endParaRPr lang="en-US"/>
        </a:p>
      </dgm:t>
    </dgm:pt>
    <dgm:pt modelId="{1416ED14-885C-4791-A384-4F3A133ED24E}" type="sibTrans" cxnId="{9731D63C-EDD5-45AB-8AF8-E7690204E81D}">
      <dgm:prSet/>
      <dgm:spPr/>
      <dgm:t>
        <a:bodyPr/>
        <a:lstStyle/>
        <a:p>
          <a:endParaRPr lang="en-US"/>
        </a:p>
      </dgm:t>
    </dgm:pt>
    <dgm:pt modelId="{91802999-A0A1-4768-ADE4-72DB6543528C}">
      <dgm:prSet phldrT="[Text]"/>
      <dgm:spPr/>
      <dgm:t>
        <a:bodyPr/>
        <a:lstStyle/>
        <a:p>
          <a:r>
            <a:rPr lang="en-US" dirty="0" smtClean="0"/>
            <a:t>Follow Up</a:t>
          </a:r>
          <a:endParaRPr lang="en-US" dirty="0"/>
        </a:p>
      </dgm:t>
    </dgm:pt>
    <dgm:pt modelId="{D420C239-A3A1-4856-9348-9FCAEAD6C23D}" type="parTrans" cxnId="{557CB654-0FE7-438D-ACF9-36274CC8B7C1}">
      <dgm:prSet/>
      <dgm:spPr/>
      <dgm:t>
        <a:bodyPr/>
        <a:lstStyle/>
        <a:p>
          <a:endParaRPr lang="en-US"/>
        </a:p>
      </dgm:t>
    </dgm:pt>
    <dgm:pt modelId="{ADF41BE5-6999-48EF-91BC-25577269E96A}" type="sibTrans" cxnId="{557CB654-0FE7-438D-ACF9-36274CC8B7C1}">
      <dgm:prSet/>
      <dgm:spPr/>
      <dgm:t>
        <a:bodyPr/>
        <a:lstStyle/>
        <a:p>
          <a:endParaRPr lang="en-US"/>
        </a:p>
      </dgm:t>
    </dgm:pt>
    <dgm:pt modelId="{7C52EEB9-B73F-4A62-9CBB-24D2A2D02901}" type="pres">
      <dgm:prSet presAssocID="{3C32A4B5-117E-402F-B51F-F605F287A1D5}" presName="Name0" presStyleCnt="0">
        <dgm:presLayoutVars>
          <dgm:dir/>
          <dgm:resizeHandles val="exact"/>
        </dgm:presLayoutVars>
      </dgm:prSet>
      <dgm:spPr/>
    </dgm:pt>
    <dgm:pt modelId="{D06F510F-5BF4-4E03-B559-2FF5FABC91CF}" type="pres">
      <dgm:prSet presAssocID="{2E53E644-48CA-4A68-861E-B9CF357E6B36}" presName="node" presStyleLbl="node1" presStyleIdx="0" presStyleCnt="3">
        <dgm:presLayoutVars>
          <dgm:bulletEnabled val="1"/>
        </dgm:presLayoutVars>
      </dgm:prSet>
      <dgm:spPr/>
      <dgm:t>
        <a:bodyPr/>
        <a:lstStyle/>
        <a:p>
          <a:endParaRPr lang="en-US"/>
        </a:p>
      </dgm:t>
    </dgm:pt>
    <dgm:pt modelId="{90645705-BCDC-4525-95EA-5DFD4B899139}" type="pres">
      <dgm:prSet presAssocID="{C940CF8B-195E-4345-844B-20F24034D46F}" presName="sibTrans" presStyleLbl="sibTrans2D1" presStyleIdx="0" presStyleCnt="2"/>
      <dgm:spPr/>
      <dgm:t>
        <a:bodyPr/>
        <a:lstStyle/>
        <a:p>
          <a:endParaRPr lang="en-US"/>
        </a:p>
      </dgm:t>
    </dgm:pt>
    <dgm:pt modelId="{E527963E-BE5B-47DA-873F-06A766D0B870}" type="pres">
      <dgm:prSet presAssocID="{C940CF8B-195E-4345-844B-20F24034D46F}" presName="connectorText" presStyleLbl="sibTrans2D1" presStyleIdx="0" presStyleCnt="2"/>
      <dgm:spPr/>
      <dgm:t>
        <a:bodyPr/>
        <a:lstStyle/>
        <a:p>
          <a:endParaRPr lang="en-US"/>
        </a:p>
      </dgm:t>
    </dgm:pt>
    <dgm:pt modelId="{6A0AE730-0A5A-470D-9B83-E6FB13F57606}" type="pres">
      <dgm:prSet presAssocID="{8D9C8A3D-832E-45C1-8B09-4E84F38AF25A}" presName="node" presStyleLbl="node1" presStyleIdx="1" presStyleCnt="3">
        <dgm:presLayoutVars>
          <dgm:bulletEnabled val="1"/>
        </dgm:presLayoutVars>
      </dgm:prSet>
      <dgm:spPr/>
      <dgm:t>
        <a:bodyPr/>
        <a:lstStyle/>
        <a:p>
          <a:endParaRPr lang="en-US"/>
        </a:p>
      </dgm:t>
    </dgm:pt>
    <dgm:pt modelId="{1CEA95E3-69B8-4583-9FC1-11458CB64D3B}" type="pres">
      <dgm:prSet presAssocID="{1416ED14-885C-4791-A384-4F3A133ED24E}" presName="sibTrans" presStyleLbl="sibTrans2D1" presStyleIdx="1" presStyleCnt="2"/>
      <dgm:spPr/>
      <dgm:t>
        <a:bodyPr/>
        <a:lstStyle/>
        <a:p>
          <a:endParaRPr lang="en-US"/>
        </a:p>
      </dgm:t>
    </dgm:pt>
    <dgm:pt modelId="{923EB67B-EBD3-46E8-8167-ED620D986F82}" type="pres">
      <dgm:prSet presAssocID="{1416ED14-885C-4791-A384-4F3A133ED24E}" presName="connectorText" presStyleLbl="sibTrans2D1" presStyleIdx="1" presStyleCnt="2"/>
      <dgm:spPr/>
      <dgm:t>
        <a:bodyPr/>
        <a:lstStyle/>
        <a:p>
          <a:endParaRPr lang="en-US"/>
        </a:p>
      </dgm:t>
    </dgm:pt>
    <dgm:pt modelId="{537A9C33-2C61-4F2F-A15B-EB753EB8F12B}" type="pres">
      <dgm:prSet presAssocID="{91802999-A0A1-4768-ADE4-72DB6543528C}" presName="node" presStyleLbl="node1" presStyleIdx="2" presStyleCnt="3">
        <dgm:presLayoutVars>
          <dgm:bulletEnabled val="1"/>
        </dgm:presLayoutVars>
      </dgm:prSet>
      <dgm:spPr/>
      <dgm:t>
        <a:bodyPr/>
        <a:lstStyle/>
        <a:p>
          <a:endParaRPr lang="en-US"/>
        </a:p>
      </dgm:t>
    </dgm:pt>
  </dgm:ptLst>
  <dgm:cxnLst>
    <dgm:cxn modelId="{AE3C2482-3D03-41E3-8B6B-B610DB7D05D2}" type="presOf" srcId="{3C32A4B5-117E-402F-B51F-F605F287A1D5}" destId="{7C52EEB9-B73F-4A62-9CBB-24D2A2D02901}" srcOrd="0" destOrd="0" presId="urn:microsoft.com/office/officeart/2005/8/layout/process1"/>
    <dgm:cxn modelId="{C35D7923-FD93-499D-9B8A-D8DAC221215C}" type="presOf" srcId="{8D9C8A3D-832E-45C1-8B09-4E84F38AF25A}" destId="{6A0AE730-0A5A-470D-9B83-E6FB13F57606}" srcOrd="0" destOrd="0" presId="urn:microsoft.com/office/officeart/2005/8/layout/process1"/>
    <dgm:cxn modelId="{557CB654-0FE7-438D-ACF9-36274CC8B7C1}" srcId="{3C32A4B5-117E-402F-B51F-F605F287A1D5}" destId="{91802999-A0A1-4768-ADE4-72DB6543528C}" srcOrd="2" destOrd="0" parTransId="{D420C239-A3A1-4856-9348-9FCAEAD6C23D}" sibTransId="{ADF41BE5-6999-48EF-91BC-25577269E96A}"/>
    <dgm:cxn modelId="{B5C55471-7E45-4ADB-AFB9-80955BA11DE3}" srcId="{3C32A4B5-117E-402F-B51F-F605F287A1D5}" destId="{2E53E644-48CA-4A68-861E-B9CF357E6B36}" srcOrd="0" destOrd="0" parTransId="{0DD2D166-5294-49E3-8CB7-2ABEA0EFBB72}" sibTransId="{C940CF8B-195E-4345-844B-20F24034D46F}"/>
    <dgm:cxn modelId="{569452BC-47BA-4F68-A9F0-F3987A1417C6}" type="presOf" srcId="{91802999-A0A1-4768-ADE4-72DB6543528C}" destId="{537A9C33-2C61-4F2F-A15B-EB753EB8F12B}" srcOrd="0" destOrd="0" presId="urn:microsoft.com/office/officeart/2005/8/layout/process1"/>
    <dgm:cxn modelId="{8FCD55BE-DC4C-4AD1-85B4-4D2F4E6F8B71}" type="presOf" srcId="{1416ED14-885C-4791-A384-4F3A133ED24E}" destId="{1CEA95E3-69B8-4583-9FC1-11458CB64D3B}" srcOrd="0" destOrd="0" presId="urn:microsoft.com/office/officeart/2005/8/layout/process1"/>
    <dgm:cxn modelId="{94330C4B-3DE0-4D38-B1E4-4DBA8868C284}" type="presOf" srcId="{C940CF8B-195E-4345-844B-20F24034D46F}" destId="{E527963E-BE5B-47DA-873F-06A766D0B870}" srcOrd="1" destOrd="0" presId="urn:microsoft.com/office/officeart/2005/8/layout/process1"/>
    <dgm:cxn modelId="{9731D63C-EDD5-45AB-8AF8-E7690204E81D}" srcId="{3C32A4B5-117E-402F-B51F-F605F287A1D5}" destId="{8D9C8A3D-832E-45C1-8B09-4E84F38AF25A}" srcOrd="1" destOrd="0" parTransId="{9C22F017-A439-495C-83D1-0388B85C98CA}" sibTransId="{1416ED14-885C-4791-A384-4F3A133ED24E}"/>
    <dgm:cxn modelId="{3460989B-6E27-4548-BA3A-7A066C8D731D}" type="presOf" srcId="{C940CF8B-195E-4345-844B-20F24034D46F}" destId="{90645705-BCDC-4525-95EA-5DFD4B899139}" srcOrd="0" destOrd="0" presId="urn:microsoft.com/office/officeart/2005/8/layout/process1"/>
    <dgm:cxn modelId="{A8473537-033E-4C3D-BEDD-59765AA96A6F}" type="presOf" srcId="{1416ED14-885C-4791-A384-4F3A133ED24E}" destId="{923EB67B-EBD3-46E8-8167-ED620D986F82}" srcOrd="1" destOrd="0" presId="urn:microsoft.com/office/officeart/2005/8/layout/process1"/>
    <dgm:cxn modelId="{DAFB1899-8B4D-4D9E-8FA1-FFC50413EB7D}" type="presOf" srcId="{2E53E644-48CA-4A68-861E-B9CF357E6B36}" destId="{D06F510F-5BF4-4E03-B559-2FF5FABC91CF}" srcOrd="0" destOrd="0" presId="urn:microsoft.com/office/officeart/2005/8/layout/process1"/>
    <dgm:cxn modelId="{B9A3CABB-CB99-4601-81C4-F251E815D09E}" type="presParOf" srcId="{7C52EEB9-B73F-4A62-9CBB-24D2A2D02901}" destId="{D06F510F-5BF4-4E03-B559-2FF5FABC91CF}" srcOrd="0" destOrd="0" presId="urn:microsoft.com/office/officeart/2005/8/layout/process1"/>
    <dgm:cxn modelId="{DAA872FC-63CF-4EBC-BD6B-105ABB108853}" type="presParOf" srcId="{7C52EEB9-B73F-4A62-9CBB-24D2A2D02901}" destId="{90645705-BCDC-4525-95EA-5DFD4B899139}" srcOrd="1" destOrd="0" presId="urn:microsoft.com/office/officeart/2005/8/layout/process1"/>
    <dgm:cxn modelId="{5BAF3709-1667-4DF6-8E21-F92659C80B5C}" type="presParOf" srcId="{90645705-BCDC-4525-95EA-5DFD4B899139}" destId="{E527963E-BE5B-47DA-873F-06A766D0B870}" srcOrd="0" destOrd="0" presId="urn:microsoft.com/office/officeart/2005/8/layout/process1"/>
    <dgm:cxn modelId="{A626DA10-3892-440E-8A5F-4BBE92268D22}" type="presParOf" srcId="{7C52EEB9-B73F-4A62-9CBB-24D2A2D02901}" destId="{6A0AE730-0A5A-470D-9B83-E6FB13F57606}" srcOrd="2" destOrd="0" presId="urn:microsoft.com/office/officeart/2005/8/layout/process1"/>
    <dgm:cxn modelId="{475AB29E-441F-4BBD-94BE-937FDAA26628}" type="presParOf" srcId="{7C52EEB9-B73F-4A62-9CBB-24D2A2D02901}" destId="{1CEA95E3-69B8-4583-9FC1-11458CB64D3B}" srcOrd="3" destOrd="0" presId="urn:microsoft.com/office/officeart/2005/8/layout/process1"/>
    <dgm:cxn modelId="{9D55BC86-89B5-4F40-A166-BE5358FC0C81}" type="presParOf" srcId="{1CEA95E3-69B8-4583-9FC1-11458CB64D3B}" destId="{923EB67B-EBD3-46E8-8167-ED620D986F82}" srcOrd="0" destOrd="0" presId="urn:microsoft.com/office/officeart/2005/8/layout/process1"/>
    <dgm:cxn modelId="{CA38F48C-D530-4D29-9F69-85D25359EAB8}" type="presParOf" srcId="{7C52EEB9-B73F-4A62-9CBB-24D2A2D02901}" destId="{537A9C33-2C61-4F2F-A15B-EB753EB8F12B}"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6BA3A-A2F9-2242-B760-7D43E414986C}" type="datetimeFigureOut">
              <a:rPr lang="en-US" smtClean="0"/>
              <a:t>7/31/2016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80CA6A6-B3A7-1D4C-B504-759EFE177DF9}" type="slidenum">
              <a:rPr lang="en-US" smtClean="0"/>
              <a:t>‹#›</a:t>
            </a:fld>
            <a:endParaRPr lang="en-US" dirty="0"/>
          </a:p>
        </p:txBody>
      </p:sp>
    </p:spTree>
    <p:extLst>
      <p:ext uri="{BB962C8B-B14F-4D97-AF65-F5344CB8AC3E}">
        <p14:creationId xmlns:p14="http://schemas.microsoft.com/office/powerpoint/2010/main" val="13802245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5B3993-9AEE-F044-890A-4ABC643069DC}" type="datetimeFigureOut">
              <a:rPr lang="en-US" smtClean="0"/>
              <a:t>7/31/2016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C603AD-7BE0-C14A-AD8F-20F052A5AD58}" type="slidenum">
              <a:rPr lang="en-US" smtClean="0"/>
              <a:t>‹#›</a:t>
            </a:fld>
            <a:endParaRPr lang="en-US" dirty="0"/>
          </a:p>
        </p:txBody>
      </p:sp>
    </p:spTree>
    <p:extLst>
      <p:ext uri="{BB962C8B-B14F-4D97-AF65-F5344CB8AC3E}">
        <p14:creationId xmlns:p14="http://schemas.microsoft.com/office/powerpoint/2010/main" val="48734139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3</a:t>
            </a:fld>
            <a:endParaRPr lang="en-US" dirty="0"/>
          </a:p>
        </p:txBody>
      </p:sp>
    </p:spTree>
    <p:extLst>
      <p:ext uri="{BB962C8B-B14F-4D97-AF65-F5344CB8AC3E}">
        <p14:creationId xmlns:p14="http://schemas.microsoft.com/office/powerpoint/2010/main" val="3400466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400" dirty="0" smtClean="0"/>
              <a:t>Tables of fragments are found within the ADaM IG</a:t>
            </a:r>
          </a:p>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16</a:t>
            </a:fld>
            <a:endParaRPr lang="en-US" dirty="0"/>
          </a:p>
        </p:txBody>
      </p:sp>
    </p:spTree>
    <p:extLst>
      <p:ext uri="{BB962C8B-B14F-4D97-AF65-F5344CB8AC3E}">
        <p14:creationId xmlns:p14="http://schemas.microsoft.com/office/powerpoint/2010/main" val="2902414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“no-intrinsic</a:t>
            </a:r>
            <a:r>
              <a:rPr lang="en-US" baseline="0" dirty="0" smtClean="0"/>
              <a:t> meaning” with regards to “y” “</a:t>
            </a:r>
            <a:r>
              <a:rPr lang="en-US" baseline="0" dirty="0" err="1" smtClean="0"/>
              <a:t>zz</a:t>
            </a:r>
            <a:r>
              <a:rPr lang="en-US" baseline="0" dirty="0" smtClean="0"/>
              <a:t>” and “w”</a:t>
            </a:r>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19</a:t>
            </a:fld>
            <a:endParaRPr lang="en-US" dirty="0"/>
          </a:p>
        </p:txBody>
      </p:sp>
    </p:spTree>
    <p:extLst>
      <p:ext uri="{BB962C8B-B14F-4D97-AF65-F5344CB8AC3E}">
        <p14:creationId xmlns:p14="http://schemas.microsoft.com/office/powerpoint/2010/main" val="593609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time here to review the Lilly Standard TABLES tab</a:t>
            </a:r>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26</a:t>
            </a:fld>
            <a:endParaRPr lang="en-US" dirty="0"/>
          </a:p>
        </p:txBody>
      </p:sp>
    </p:spTree>
    <p:extLst>
      <p:ext uri="{BB962C8B-B14F-4D97-AF65-F5344CB8AC3E}">
        <p14:creationId xmlns:p14="http://schemas.microsoft.com/office/powerpoint/2010/main" val="1915209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time here to review the Lilly Standard COLUMNS tab</a:t>
            </a:r>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27</a:t>
            </a:fld>
            <a:endParaRPr lang="en-US" dirty="0"/>
          </a:p>
        </p:txBody>
      </p:sp>
    </p:spTree>
    <p:extLst>
      <p:ext uri="{BB962C8B-B14F-4D97-AF65-F5344CB8AC3E}">
        <p14:creationId xmlns:p14="http://schemas.microsoft.com/office/powerpoint/2010/main" val="1915209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time here to review the Lilly Standard EXAMPLE tab</a:t>
            </a:r>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28</a:t>
            </a:fld>
            <a:endParaRPr lang="en-US" dirty="0"/>
          </a:p>
        </p:txBody>
      </p:sp>
    </p:spTree>
    <p:extLst>
      <p:ext uri="{BB962C8B-B14F-4D97-AF65-F5344CB8AC3E}">
        <p14:creationId xmlns:p14="http://schemas.microsoft.com/office/powerpoint/2010/main" val="1915209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 = Question</a:t>
            </a:r>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30</a:t>
            </a:fld>
            <a:endParaRPr lang="en-US" dirty="0"/>
          </a:p>
        </p:txBody>
      </p:sp>
    </p:spTree>
    <p:extLst>
      <p:ext uri="{BB962C8B-B14F-4D97-AF65-F5344CB8AC3E}">
        <p14:creationId xmlns:p14="http://schemas.microsoft.com/office/powerpoint/2010/main" val="2896628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additional instructions on what the documents are that they will need for the exercises</a:t>
            </a:r>
            <a:r>
              <a:rPr lang="en-US" baseline="0" dirty="0" smtClean="0"/>
              <a:t> and</a:t>
            </a:r>
            <a:r>
              <a:rPr lang="en-US" dirty="0" smtClean="0"/>
              <a:t> where documents are</a:t>
            </a:r>
            <a:r>
              <a:rPr lang="en-US" baseline="0" dirty="0" smtClean="0"/>
              <a:t> on the </a:t>
            </a:r>
            <a:r>
              <a:rPr lang="en-US" baseline="0" dirty="0" err="1" smtClean="0"/>
              <a:t>ADaM</a:t>
            </a:r>
            <a:r>
              <a:rPr lang="en-US" baseline="0" dirty="0" smtClean="0"/>
              <a:t> </a:t>
            </a:r>
            <a:r>
              <a:rPr lang="en-US" baseline="0" smtClean="0"/>
              <a:t>workshop site</a:t>
            </a:r>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32</a:t>
            </a:fld>
            <a:endParaRPr lang="en-US" dirty="0"/>
          </a:p>
        </p:txBody>
      </p:sp>
    </p:spTree>
    <p:extLst>
      <p:ext uri="{BB962C8B-B14F-4D97-AF65-F5344CB8AC3E}">
        <p14:creationId xmlns:p14="http://schemas.microsoft.com/office/powerpoint/2010/main" val="1695495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Remind them where</a:t>
            </a:r>
            <a:r>
              <a:rPr lang="en-US" baseline="0" dirty="0" smtClean="0"/>
              <a:t> ARM comes from </a:t>
            </a:r>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40</a:t>
            </a:fld>
            <a:endParaRPr lang="en-US" dirty="0"/>
          </a:p>
        </p:txBody>
      </p:sp>
    </p:spTree>
    <p:extLst>
      <p:ext uri="{BB962C8B-B14F-4D97-AF65-F5344CB8AC3E}">
        <p14:creationId xmlns:p14="http://schemas.microsoft.com/office/powerpoint/2010/main" val="3324605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4</a:t>
            </a:fld>
            <a:endParaRPr lang="en-US" dirty="0"/>
          </a:p>
        </p:txBody>
      </p:sp>
    </p:spTree>
    <p:extLst>
      <p:ext uri="{BB962C8B-B14F-4D97-AF65-F5344CB8AC3E}">
        <p14:creationId xmlns:p14="http://schemas.microsoft.com/office/powerpoint/2010/main" val="3476644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38C603AD-7BE0-C14A-AD8F-20F052A5AD58}" type="slidenum">
              <a:rPr lang="en-US" smtClean="0"/>
              <a:t>6</a:t>
            </a:fld>
            <a:endParaRPr lang="en-US" dirty="0"/>
          </a:p>
        </p:txBody>
      </p:sp>
    </p:spTree>
    <p:extLst>
      <p:ext uri="{BB962C8B-B14F-4D97-AF65-F5344CB8AC3E}">
        <p14:creationId xmlns:p14="http://schemas.microsoft.com/office/powerpoint/2010/main" val="189103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38C603AD-7BE0-C14A-AD8F-20F052A5AD58}" type="slidenum">
              <a:rPr lang="en-US" smtClean="0"/>
              <a:t>7</a:t>
            </a:fld>
            <a:endParaRPr lang="en-US" dirty="0"/>
          </a:p>
        </p:txBody>
      </p:sp>
    </p:spTree>
    <p:extLst>
      <p:ext uri="{BB962C8B-B14F-4D97-AF65-F5344CB8AC3E}">
        <p14:creationId xmlns:p14="http://schemas.microsoft.com/office/powerpoint/2010/main" val="189103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38C603AD-7BE0-C14A-AD8F-20F052A5AD58}" type="slidenum">
              <a:rPr lang="en-US" smtClean="0"/>
              <a:t>8</a:t>
            </a:fld>
            <a:endParaRPr lang="en-US" dirty="0"/>
          </a:p>
        </p:txBody>
      </p:sp>
    </p:spTree>
    <p:extLst>
      <p:ext uri="{BB962C8B-B14F-4D97-AF65-F5344CB8AC3E}">
        <p14:creationId xmlns:p14="http://schemas.microsoft.com/office/powerpoint/2010/main" val="189103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38C603AD-7BE0-C14A-AD8F-20F052A5AD58}" type="slidenum">
              <a:rPr lang="en-US" smtClean="0"/>
              <a:t>9</a:t>
            </a:fld>
            <a:endParaRPr lang="en-US" dirty="0"/>
          </a:p>
        </p:txBody>
      </p:sp>
    </p:spTree>
    <p:extLst>
      <p:ext uri="{BB962C8B-B14F-4D97-AF65-F5344CB8AC3E}">
        <p14:creationId xmlns:p14="http://schemas.microsoft.com/office/powerpoint/2010/main" val="189103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38C603AD-7BE0-C14A-AD8F-20F052A5AD58}" type="slidenum">
              <a:rPr lang="en-US" smtClean="0"/>
              <a:t>10</a:t>
            </a:fld>
            <a:endParaRPr lang="en-US" dirty="0"/>
          </a:p>
        </p:txBody>
      </p:sp>
    </p:spTree>
    <p:extLst>
      <p:ext uri="{BB962C8B-B14F-4D97-AF65-F5344CB8AC3E}">
        <p14:creationId xmlns:p14="http://schemas.microsoft.com/office/powerpoint/2010/main" val="189103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38C603AD-7BE0-C14A-AD8F-20F052A5AD58}" type="slidenum">
              <a:rPr lang="en-US" smtClean="0"/>
              <a:t>11</a:t>
            </a:fld>
            <a:endParaRPr lang="en-US" dirty="0"/>
          </a:p>
        </p:txBody>
      </p:sp>
    </p:spTree>
    <p:extLst>
      <p:ext uri="{BB962C8B-B14F-4D97-AF65-F5344CB8AC3E}">
        <p14:creationId xmlns:p14="http://schemas.microsoft.com/office/powerpoint/2010/main" val="189103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14</a:t>
            </a:fld>
            <a:endParaRPr lang="en-US" dirty="0"/>
          </a:p>
        </p:txBody>
      </p:sp>
    </p:spTree>
    <p:extLst>
      <p:ext uri="{BB962C8B-B14F-4D97-AF65-F5344CB8AC3E}">
        <p14:creationId xmlns:p14="http://schemas.microsoft.com/office/powerpoint/2010/main" val="41137156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CorporateSlides.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Rectangle 7"/>
          <p:cNvSpPr/>
          <p:nvPr userDrawn="1"/>
        </p:nvSpPr>
        <p:spPr>
          <a:xfrm>
            <a:off x="0" y="2779048"/>
            <a:ext cx="9144000" cy="116760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2246306" y="2779048"/>
            <a:ext cx="6740650" cy="1162802"/>
          </a:xfrm>
        </p:spPr>
        <p:txBody>
          <a:bodyPr bIns="91440">
            <a:normAutofit/>
          </a:bodyPr>
          <a:lstStyle>
            <a:lvl1pPr>
              <a:defRPr sz="4000">
                <a:solidFill>
                  <a:srgbClr val="000000"/>
                </a:solidFill>
              </a:defRPr>
            </a:lvl1pPr>
          </a:lstStyle>
          <a:p>
            <a:r>
              <a:rPr lang="en-US" smtClean="0"/>
              <a:t>Click to edit Master title style</a:t>
            </a:r>
            <a:endParaRPr lang="en-US" dirty="0"/>
          </a:p>
        </p:txBody>
      </p:sp>
      <p:pic>
        <p:nvPicPr>
          <p:cNvPr id="9" name="Picture 8" descr="Lilly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319" y="3065127"/>
            <a:ext cx="1230284" cy="670560"/>
          </a:xfrm>
          <a:prstGeom prst="rect">
            <a:avLst/>
          </a:prstGeom>
        </p:spPr>
      </p:pic>
      <p:cxnSp>
        <p:nvCxnSpPr>
          <p:cNvPr id="11" name="Straight Connector 10"/>
          <p:cNvCxnSpPr/>
          <p:nvPr userDrawn="1"/>
        </p:nvCxnSpPr>
        <p:spPr>
          <a:xfrm>
            <a:off x="2014169" y="2826845"/>
            <a:ext cx="0" cy="1051531"/>
          </a:xfrm>
          <a:prstGeom prst="line">
            <a:avLst/>
          </a:prstGeom>
          <a:ln w="6350">
            <a:solidFill>
              <a:srgbClr val="E2231A"/>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41985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tIns="91440" bIns="91440"/>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a:t>
            </a:fld>
            <a:endParaRPr lang="en-US" dirty="0"/>
          </a:p>
        </p:txBody>
      </p:sp>
    </p:spTree>
    <p:extLst>
      <p:ext uri="{BB962C8B-B14F-4D97-AF65-F5344CB8AC3E}">
        <p14:creationId xmlns:p14="http://schemas.microsoft.com/office/powerpoint/2010/main" val="33247479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descr="CorporateSlides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Rectangle 7"/>
          <p:cNvSpPr/>
          <p:nvPr userDrawn="1"/>
        </p:nvSpPr>
        <p:spPr>
          <a:xfrm>
            <a:off x="0" y="2949750"/>
            <a:ext cx="9144000" cy="1167609"/>
          </a:xfrm>
          <a:prstGeom prst="rect">
            <a:avLst/>
          </a:prstGeom>
          <a:solidFill>
            <a:schemeClr val="bg1">
              <a:alpha val="3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22313" y="2949750"/>
            <a:ext cx="7772400" cy="1167609"/>
          </a:xfrm>
        </p:spPr>
        <p:txBody>
          <a:bodyPr anchor="ctr" anchorCtr="0">
            <a:normAutofit/>
          </a:bodyPr>
          <a:lstStyle>
            <a:lvl1pPr algn="l">
              <a:defRPr sz="3200" b="0" cap="none"/>
            </a:lvl1pPr>
          </a:lstStyle>
          <a:p>
            <a:r>
              <a:rPr lang="en-US" smtClean="0"/>
              <a:t>Click to edit Master title style</a:t>
            </a:r>
            <a:endParaRPr lang="en-US" dirty="0"/>
          </a:p>
        </p:txBody>
      </p:sp>
    </p:spTree>
    <p:extLst>
      <p:ext uri="{BB962C8B-B14F-4D97-AF65-F5344CB8AC3E}">
        <p14:creationId xmlns:p14="http://schemas.microsoft.com/office/powerpoint/2010/main" val="364710677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1143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51143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683B3F-78FC-2747-B528-78983EAFC25E}" type="datetime1">
              <a:rPr lang="en-US" smtClean="0"/>
              <a:t>7/31/2016</a:t>
            </a:fld>
            <a:endParaRPr lang="en-US" dirty="0"/>
          </a:p>
        </p:txBody>
      </p:sp>
      <p:sp>
        <p:nvSpPr>
          <p:cNvPr id="6" name="Footer Placeholder 5"/>
          <p:cNvSpPr>
            <a:spLocks noGrp="1"/>
          </p:cNvSpPr>
          <p:nvPr>
            <p:ph type="ftr" sz="quarter" idx="11"/>
          </p:nvPr>
        </p:nvSpPr>
        <p:spPr/>
        <p:txBody>
          <a:bodyPr/>
          <a:lstStyle/>
          <a:p>
            <a:r>
              <a:rPr lang="en-US" dirty="0" smtClean="0"/>
              <a:t>Company Confidential  ©2014 Eli Lilly and Company </a:t>
            </a:r>
            <a:endParaRPr lang="en-US" dirty="0"/>
          </a:p>
        </p:txBody>
      </p:sp>
      <p:sp>
        <p:nvSpPr>
          <p:cNvPr id="7" name="Slide Number Placeholder 6"/>
          <p:cNvSpPr>
            <a:spLocks noGrp="1"/>
          </p:cNvSpPr>
          <p:nvPr>
            <p:ph type="sldNum" sz="quarter" idx="12"/>
          </p:nvPr>
        </p:nvSpPr>
        <p:spPr/>
        <p:txBody>
          <a:bodyPr/>
          <a:lstStyle/>
          <a:p>
            <a:fld id="{433333A3-4547-F444-B56E-77A7C57F984C}" type="slidenum">
              <a:rPr lang="en-US" smtClean="0"/>
              <a:pPr/>
              <a:t>‹#›</a:t>
            </a:fld>
            <a:endParaRPr lang="en-US" dirty="0"/>
          </a:p>
        </p:txBody>
      </p:sp>
    </p:spTree>
    <p:extLst>
      <p:ext uri="{BB962C8B-B14F-4D97-AF65-F5344CB8AC3E}">
        <p14:creationId xmlns:p14="http://schemas.microsoft.com/office/powerpoint/2010/main" val="255753364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4696F5-E4F5-4222-AE7F-4FC2639D8C3A}" type="datetimeFigureOut">
              <a:rPr lang="en-US" smtClean="0"/>
              <a:t>7/31/2016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A330783-4276-4477-A466-AB16E78123A8}" type="slidenum">
              <a:rPr lang="en-US" smtClean="0"/>
              <a:t>‹#›</a:t>
            </a:fld>
            <a:endParaRPr lang="en-US" dirty="0"/>
          </a:p>
        </p:txBody>
      </p:sp>
    </p:spTree>
    <p:extLst>
      <p:ext uri="{BB962C8B-B14F-4D97-AF65-F5344CB8AC3E}">
        <p14:creationId xmlns:p14="http://schemas.microsoft.com/office/powerpoint/2010/main" val="30526232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1377699"/>
          </a:xfrm>
          <a:prstGeom prst="rect">
            <a:avLst/>
          </a:prstGeom>
          <a:solidFill>
            <a:srgbClr val="E2231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347471" y="117594"/>
            <a:ext cx="8491835"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47471" y="1488532"/>
            <a:ext cx="8491835" cy="463763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D3F1151-A80F-1E43-83FD-99842F626044}" type="datetime1">
              <a:rPr lang="en-US" smtClean="0"/>
              <a:t>7/31/2016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33333A3-4547-F444-B56E-77A7C57F984C}" type="slidenum">
              <a:rPr lang="en-US" smtClean="0"/>
              <a:pPr/>
              <a:t>‹#›</a:t>
            </a:fld>
            <a:endParaRPr lang="en-US" dirty="0"/>
          </a:p>
        </p:txBody>
      </p:sp>
    </p:spTree>
    <p:extLst>
      <p:ext uri="{BB962C8B-B14F-4D97-AF65-F5344CB8AC3E}">
        <p14:creationId xmlns:p14="http://schemas.microsoft.com/office/powerpoint/2010/main" val="1306059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hf hdr="0"/>
  <p:txStyles>
    <p:titleStyle>
      <a:lvl1pPr algn="l" defTabSz="457200" rtl="0" eaLnBrk="1" latinLnBrk="0" hangingPunct="1">
        <a:spcBef>
          <a:spcPct val="0"/>
        </a:spcBef>
        <a:buNone/>
        <a:defRPr sz="4400" kern="1200">
          <a:solidFill>
            <a:srgbClr val="FFFFFF"/>
          </a:solidFill>
          <a:latin typeface="DIN-Bold"/>
          <a:ea typeface="+mj-ea"/>
          <a:cs typeface="DIN-Bold"/>
        </a:defRPr>
      </a:lvl1pPr>
    </p:titleStyle>
    <p:bodyStyle>
      <a:lvl1pPr marL="342900" indent="-342900" algn="l" defTabSz="457200" rtl="0" eaLnBrk="1" latinLnBrk="0" hangingPunct="1">
        <a:spcBef>
          <a:spcPct val="20000"/>
        </a:spcBef>
        <a:buFont typeface="Arial"/>
        <a:buChar char="•"/>
        <a:defRPr sz="3200" kern="1200">
          <a:solidFill>
            <a:srgbClr val="86786F"/>
          </a:solidFill>
          <a:latin typeface="DIN-Regular"/>
          <a:ea typeface="+mn-ea"/>
          <a:cs typeface="DIN-Regular"/>
        </a:defRPr>
      </a:lvl1pPr>
      <a:lvl2pPr marL="742950" indent="-285750" algn="l" defTabSz="457200" rtl="0" eaLnBrk="1" latinLnBrk="0" hangingPunct="1">
        <a:spcBef>
          <a:spcPct val="20000"/>
        </a:spcBef>
        <a:buFont typeface="Arial"/>
        <a:buChar char="–"/>
        <a:defRPr sz="2800" kern="1200">
          <a:solidFill>
            <a:srgbClr val="86786F"/>
          </a:solidFill>
          <a:latin typeface="DIN-Regular"/>
          <a:ea typeface="+mn-ea"/>
          <a:cs typeface="DIN-Regular"/>
        </a:defRPr>
      </a:lvl2pPr>
      <a:lvl3pPr marL="1143000" indent="-228600" algn="l" defTabSz="457200" rtl="0" eaLnBrk="1" latinLnBrk="0" hangingPunct="1">
        <a:spcBef>
          <a:spcPct val="20000"/>
        </a:spcBef>
        <a:buFont typeface="Arial"/>
        <a:buChar char="•"/>
        <a:defRPr sz="2400" kern="1200">
          <a:solidFill>
            <a:srgbClr val="86786F"/>
          </a:solidFill>
          <a:latin typeface="DIN-Regular"/>
          <a:ea typeface="+mn-ea"/>
          <a:cs typeface="DIN-Regular"/>
        </a:defRPr>
      </a:lvl3pPr>
      <a:lvl4pPr marL="1600200" indent="-228600" algn="l" defTabSz="457200" rtl="0" eaLnBrk="1" latinLnBrk="0" hangingPunct="1">
        <a:spcBef>
          <a:spcPct val="20000"/>
        </a:spcBef>
        <a:buFont typeface="Arial"/>
        <a:buChar char="–"/>
        <a:defRPr sz="2000" kern="1200">
          <a:solidFill>
            <a:srgbClr val="86786F"/>
          </a:solidFill>
          <a:latin typeface="DIN-Regular"/>
          <a:ea typeface="+mn-ea"/>
          <a:cs typeface="DIN-Regular"/>
        </a:defRPr>
      </a:lvl4pPr>
      <a:lvl5pPr marL="2057400" indent="-228600" algn="l" defTabSz="457200" rtl="0" eaLnBrk="1" latinLnBrk="0" hangingPunct="1">
        <a:spcBef>
          <a:spcPct val="20000"/>
        </a:spcBef>
        <a:buFont typeface="Arial"/>
        <a:buChar char="»"/>
        <a:defRPr sz="2000" kern="1200">
          <a:solidFill>
            <a:srgbClr val="86786F"/>
          </a:solidFill>
          <a:latin typeface="DIN-Regular"/>
          <a:ea typeface="+mn-ea"/>
          <a:cs typeface="DIN-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to Instructor</a:t>
            </a:r>
            <a:endParaRPr lang="en-US" dirty="0"/>
          </a:p>
        </p:txBody>
      </p:sp>
      <p:sp>
        <p:nvSpPr>
          <p:cNvPr id="3" name="Content Placeholder 2"/>
          <p:cNvSpPr>
            <a:spLocks noGrp="1"/>
          </p:cNvSpPr>
          <p:nvPr>
            <p:ph idx="1"/>
          </p:nvPr>
        </p:nvSpPr>
        <p:spPr/>
        <p:txBody>
          <a:bodyPr>
            <a:normAutofit fontScale="92500" lnSpcReduction="20000"/>
          </a:bodyPr>
          <a:lstStyle/>
          <a:p>
            <a:r>
              <a:rPr lang="en-US" sz="2000" dirty="0" smtClean="0"/>
              <a:t>Material Needed</a:t>
            </a:r>
            <a:endParaRPr lang="en-US" sz="2000" dirty="0"/>
          </a:p>
          <a:p>
            <a:pPr lvl="1"/>
            <a:r>
              <a:rPr lang="en-US" sz="2000" dirty="0"/>
              <a:t>H</a:t>
            </a:r>
            <a:r>
              <a:rPr lang="en-US" sz="2000" dirty="0" smtClean="0"/>
              <a:t>ard </a:t>
            </a:r>
            <a:r>
              <a:rPr lang="en-US" sz="2000" dirty="0"/>
              <a:t>copies of </a:t>
            </a:r>
            <a:r>
              <a:rPr lang="en-US" sz="2000" dirty="0" smtClean="0"/>
              <a:t>the following:</a:t>
            </a:r>
          </a:p>
          <a:p>
            <a:pPr lvl="2"/>
            <a:r>
              <a:rPr lang="en-US" sz="1900" dirty="0" smtClean="0"/>
              <a:t>ADaM Model Document v2.1 </a:t>
            </a:r>
          </a:p>
          <a:p>
            <a:pPr lvl="2"/>
            <a:r>
              <a:rPr lang="en-US" sz="1900" dirty="0" smtClean="0"/>
              <a:t>ADaM IG v1.1 </a:t>
            </a:r>
          </a:p>
          <a:p>
            <a:pPr lvl="2"/>
            <a:r>
              <a:rPr lang="en-US" sz="1900" dirty="0" smtClean="0"/>
              <a:t>ADaM Data Structure for Occurrence Data v1.0 </a:t>
            </a:r>
          </a:p>
          <a:p>
            <a:pPr lvl="2"/>
            <a:r>
              <a:rPr lang="en-US" sz="1900" dirty="0" smtClean="0"/>
              <a:t>ADaM Basic Data Structure for Time to Event </a:t>
            </a:r>
            <a:r>
              <a:rPr lang="en-US" sz="1900" dirty="0"/>
              <a:t>v</a:t>
            </a:r>
            <a:r>
              <a:rPr lang="en-US" sz="1900" dirty="0" smtClean="0"/>
              <a:t>1.0</a:t>
            </a:r>
          </a:p>
          <a:p>
            <a:pPr lvl="2"/>
            <a:r>
              <a:rPr lang="en-US" sz="1900" dirty="0" smtClean="0"/>
              <a:t>FDA Study Data Technical Conformance Guide </a:t>
            </a:r>
          </a:p>
          <a:p>
            <a:pPr lvl="2"/>
            <a:r>
              <a:rPr lang="en-US" sz="2000" dirty="0" smtClean="0"/>
              <a:t>with labelled Post-It notes attached to the first page of each document</a:t>
            </a:r>
            <a:endParaRPr lang="en-US" sz="2000" dirty="0"/>
          </a:p>
          <a:p>
            <a:pPr lvl="1"/>
            <a:endParaRPr lang="en-US" sz="2000" dirty="0" smtClean="0"/>
          </a:p>
          <a:p>
            <a:pPr marL="457200" lvl="1" indent="0">
              <a:buNone/>
            </a:pPr>
            <a:endParaRPr lang="en-US" sz="2000" dirty="0" smtClean="0"/>
          </a:p>
          <a:p>
            <a:pPr marL="457200" lvl="1" indent="0">
              <a:buNone/>
            </a:pPr>
            <a:endParaRPr lang="en-US" sz="2000" dirty="0" smtClean="0"/>
          </a:p>
          <a:p>
            <a:pPr lvl="1"/>
            <a:r>
              <a:rPr lang="en-US" sz="2000" dirty="0" smtClean="0"/>
              <a:t>Each </a:t>
            </a:r>
            <a:r>
              <a:rPr lang="en-US" sz="2000" dirty="0"/>
              <a:t>participant will need to bring their laptop to access workshop templates needed to complete workshop </a:t>
            </a:r>
            <a:r>
              <a:rPr lang="en-US" sz="2000" dirty="0" smtClean="0"/>
              <a:t>exercises</a:t>
            </a:r>
          </a:p>
          <a:p>
            <a:pPr lvl="1"/>
            <a:r>
              <a:rPr lang="en-US" sz="2000" dirty="0" smtClean="0"/>
              <a:t>Excel file Exercise </a:t>
            </a:r>
            <a:r>
              <a:rPr lang="en-US" sz="2000" dirty="0"/>
              <a:t>Templates </a:t>
            </a:r>
            <a:r>
              <a:rPr lang="en-US" sz="2000" dirty="0" smtClean="0"/>
              <a:t>and additional </a:t>
            </a:r>
            <a:r>
              <a:rPr lang="en-US" sz="2000" dirty="0"/>
              <a:t>electronic </a:t>
            </a:r>
            <a:r>
              <a:rPr lang="en-US" sz="2000" dirty="0" smtClean="0"/>
              <a:t>resources on the External SharePoint site</a:t>
            </a: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a:t>
            </a:fld>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4275" y="3764564"/>
            <a:ext cx="1428750" cy="984679"/>
          </a:xfrm>
          <a:prstGeom prst="rect">
            <a:avLst/>
          </a:prstGeom>
          <a:noFill/>
          <a:ln w="9525">
            <a:solidFill>
              <a:srgbClr val="86786F"/>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23616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OCCDS</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10</a:t>
            </a:fld>
            <a:endParaRPr lang="en-US" dirty="0"/>
          </a:p>
        </p:txBody>
      </p:sp>
      <p:sp>
        <p:nvSpPr>
          <p:cNvPr id="9" name="Content Placeholder 8"/>
          <p:cNvSpPr>
            <a:spLocks noGrp="1"/>
          </p:cNvSpPr>
          <p:nvPr>
            <p:ph idx="1"/>
          </p:nvPr>
        </p:nvSpPr>
        <p:spPr>
          <a:xfrm>
            <a:off x="347471" y="1488532"/>
            <a:ext cx="8491835" cy="2833097"/>
          </a:xfrm>
          <a:ln>
            <a:solidFill>
              <a:srgbClr val="FF0000"/>
            </a:solidFill>
          </a:ln>
        </p:spPr>
        <p:txBody>
          <a:bodyPr>
            <a:normAutofit/>
          </a:bodyPr>
          <a:lstStyle/>
          <a:p>
            <a:pPr marL="342900" lvl="1" indent="-342900">
              <a:buFont typeface="Arial"/>
              <a:buChar char="•"/>
            </a:pPr>
            <a:r>
              <a:rPr lang="en-US" dirty="0" smtClean="0"/>
              <a:t>Occurrence </a:t>
            </a:r>
            <a:r>
              <a:rPr lang="en-US" dirty="0"/>
              <a:t>Data Structure (OCCDS</a:t>
            </a:r>
            <a:r>
              <a:rPr lang="en-US" dirty="0" smtClean="0"/>
              <a:t>)</a:t>
            </a:r>
          </a:p>
          <a:p>
            <a:pPr lvl="1"/>
            <a:r>
              <a:rPr lang="en-US" sz="2400" dirty="0" smtClean="0"/>
              <a:t>Used for analysis data sets built from SDTM Events domains</a:t>
            </a:r>
          </a:p>
          <a:p>
            <a:pPr lvl="1"/>
            <a:r>
              <a:rPr lang="en-US" sz="2400" dirty="0" smtClean="0"/>
              <a:t>Characterized by 1 record per subject per </a:t>
            </a:r>
            <a:r>
              <a:rPr lang="en-US" sz="2400" dirty="0" err="1" smtClean="0"/>
              <a:t>xxTERM</a:t>
            </a:r>
            <a:r>
              <a:rPr lang="en-US" sz="2400" dirty="0" smtClean="0"/>
              <a:t>, with some exceptions</a:t>
            </a:r>
          </a:p>
          <a:p>
            <a:pPr lvl="1"/>
            <a:r>
              <a:rPr lang="en-US" sz="2400" dirty="0"/>
              <a:t>4</a:t>
            </a:r>
            <a:r>
              <a:rPr lang="en-US" sz="2400" dirty="0" smtClean="0"/>
              <a:t> (+) required variables</a:t>
            </a:r>
          </a:p>
          <a:p>
            <a:pPr marL="457200" lvl="1" indent="0">
              <a:buNone/>
            </a:pPr>
            <a:endParaRPr lang="en-US" dirty="0" smtClean="0"/>
          </a:p>
          <a:p>
            <a:pPr marL="457200" lvl="1" indent="0">
              <a:buNone/>
            </a:pPr>
            <a:endParaRPr lang="en-US" dirty="0"/>
          </a:p>
        </p:txBody>
      </p:sp>
      <p:graphicFrame>
        <p:nvGraphicFramePr>
          <p:cNvPr id="3" name="Diagram 2"/>
          <p:cNvGraphicFramePr/>
          <p:nvPr>
            <p:extLst>
              <p:ext uri="{D42A27DB-BD31-4B8C-83A1-F6EECF244321}">
                <p14:modId xmlns:p14="http://schemas.microsoft.com/office/powerpoint/2010/main" val="2711576504"/>
              </p:ext>
            </p:extLst>
          </p:nvPr>
        </p:nvGraphicFramePr>
        <p:xfrm>
          <a:off x="5812971" y="2786743"/>
          <a:ext cx="2328672" cy="1937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702292336"/>
              </p:ext>
            </p:extLst>
          </p:nvPr>
        </p:nvGraphicFramePr>
        <p:xfrm>
          <a:off x="533399" y="4558030"/>
          <a:ext cx="8305907" cy="1188720"/>
        </p:xfrm>
        <a:graphic>
          <a:graphicData uri="http://schemas.openxmlformats.org/drawingml/2006/table">
            <a:tbl>
              <a:tblPr firstRow="1" bandRow="1">
                <a:tableStyleId>{21E4AEA4-8DFA-4A89-87EB-49C32662AFE0}</a:tableStyleId>
              </a:tblPr>
              <a:tblGrid>
                <a:gridCol w="1121230"/>
                <a:gridCol w="2849132"/>
                <a:gridCol w="2374711"/>
                <a:gridCol w="1960834"/>
              </a:tblGrid>
              <a:tr h="370840">
                <a:tc>
                  <a:txBody>
                    <a:bodyPr/>
                    <a:lstStyle/>
                    <a:p>
                      <a:r>
                        <a:rPr lang="en-US" sz="2000" dirty="0" smtClean="0"/>
                        <a:t>STUDYID</a:t>
                      </a:r>
                      <a:endParaRPr lang="en-US" sz="2000" dirty="0"/>
                    </a:p>
                  </a:txBody>
                  <a:tcPr/>
                </a:tc>
                <a:tc>
                  <a:txBody>
                    <a:bodyPr/>
                    <a:lstStyle/>
                    <a:p>
                      <a:r>
                        <a:rPr lang="en-US" sz="2000" dirty="0" smtClean="0"/>
                        <a:t>USUBJID</a:t>
                      </a:r>
                      <a:endParaRPr lang="en-US" sz="2000" dirty="0"/>
                    </a:p>
                  </a:txBody>
                  <a:tcPr/>
                </a:tc>
                <a:tc>
                  <a:txBody>
                    <a:bodyPr/>
                    <a:lstStyle/>
                    <a:p>
                      <a:r>
                        <a:rPr lang="en-US" sz="2000" dirty="0" smtClean="0"/>
                        <a:t>TRTP</a:t>
                      </a:r>
                      <a:endParaRPr lang="en-US" sz="2000" dirty="0"/>
                    </a:p>
                  </a:txBody>
                  <a:tcPr/>
                </a:tc>
                <a:tc>
                  <a:txBody>
                    <a:bodyPr/>
                    <a:lstStyle/>
                    <a:p>
                      <a:r>
                        <a:rPr lang="en-US" sz="2000" dirty="0" smtClean="0"/>
                        <a:t>AETERM</a:t>
                      </a:r>
                      <a:endParaRPr lang="en-US" sz="2000" dirty="0"/>
                    </a:p>
                  </a:txBody>
                  <a:tcPr/>
                </a:tc>
              </a:tr>
              <a:tr h="370840">
                <a:tc>
                  <a:txBody>
                    <a:bodyPr/>
                    <a:lstStyle/>
                    <a:p>
                      <a:r>
                        <a:rPr lang="en-US" sz="2000" b="0" i="0" u="none" strike="noStrike" smtClean="0">
                          <a:solidFill>
                            <a:srgbClr val="000000"/>
                          </a:solidFill>
                          <a:effectLst/>
                          <a:latin typeface="Calibri" panose="020F0502020204030204" pitchFamily="34" charset="0"/>
                        </a:rPr>
                        <a:t>ABC123</a:t>
                      </a:r>
                      <a:endParaRPr lang="en-US" dirty="0"/>
                    </a:p>
                  </a:txBody>
                  <a:tcPr/>
                </a:tc>
                <a:tc>
                  <a:txBody>
                    <a:bodyPr/>
                    <a:lstStyle/>
                    <a:p>
                      <a:pPr algn="l" fontAlgn="t"/>
                      <a:r>
                        <a:rPr lang="en-US" sz="2000" b="0" i="0" u="none" strike="noStrike" dirty="0" smtClean="0">
                          <a:solidFill>
                            <a:srgbClr val="000000"/>
                          </a:solidFill>
                          <a:effectLst/>
                          <a:latin typeface="Calibri" panose="020F0502020204030204" pitchFamily="34" charset="0"/>
                        </a:rPr>
                        <a:t>ABC123-01-00001</a:t>
                      </a:r>
                      <a:endParaRPr lang="en-US" sz="2000" b="0" i="0" u="none" strike="noStrike" dirty="0">
                        <a:solidFill>
                          <a:srgbClr val="000000"/>
                        </a:solidFill>
                        <a:effectLst/>
                        <a:latin typeface="Calibri" panose="020F0502020204030204" pitchFamily="34" charset="0"/>
                      </a:endParaRPr>
                    </a:p>
                  </a:txBody>
                  <a:tcPr/>
                </a:tc>
                <a:tc>
                  <a:txBody>
                    <a:bodyPr/>
                    <a:lstStyle/>
                    <a:p>
                      <a:r>
                        <a:rPr lang="en-US" sz="2000" dirty="0" smtClean="0"/>
                        <a:t>Drug A</a:t>
                      </a:r>
                      <a:endParaRPr lang="en-US" sz="2000" dirty="0"/>
                    </a:p>
                  </a:txBody>
                  <a:tcPr/>
                </a:tc>
                <a:tc>
                  <a:txBody>
                    <a:bodyPr/>
                    <a:lstStyle/>
                    <a:p>
                      <a:r>
                        <a:rPr lang="en-US" sz="2000" dirty="0" smtClean="0"/>
                        <a:t>Headache</a:t>
                      </a:r>
                      <a:endParaRPr lang="en-US" sz="2000" dirty="0"/>
                    </a:p>
                  </a:txBody>
                  <a:tcPr/>
                </a:tc>
              </a:tr>
              <a:tr h="370840">
                <a:tc>
                  <a:txBody>
                    <a:bodyPr/>
                    <a:lstStyle/>
                    <a:p>
                      <a:r>
                        <a:rPr lang="en-US" sz="2000" b="0" i="0" u="none" strike="noStrike" dirty="0" smtClean="0">
                          <a:solidFill>
                            <a:srgbClr val="000000"/>
                          </a:solidFill>
                          <a:effectLst/>
                          <a:latin typeface="Calibri" panose="020F0502020204030204" pitchFamily="34" charset="0"/>
                        </a:rPr>
                        <a:t>ABC123</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0" i="0" u="none" strike="noStrike" dirty="0" smtClean="0">
                          <a:solidFill>
                            <a:srgbClr val="000000"/>
                          </a:solidFill>
                          <a:effectLst/>
                          <a:latin typeface="Calibri" panose="020F0502020204030204" pitchFamily="34" charset="0"/>
                        </a:rPr>
                        <a:t>ABC123-02-00005</a:t>
                      </a:r>
                    </a:p>
                  </a:txBody>
                  <a:tcPr/>
                </a:tc>
                <a:tc>
                  <a:txBody>
                    <a:bodyPr/>
                    <a:lstStyle/>
                    <a:p>
                      <a:r>
                        <a:rPr lang="en-US" sz="2000" dirty="0" smtClean="0"/>
                        <a:t>Drug B</a:t>
                      </a:r>
                      <a:endParaRPr lang="en-US" sz="2000" dirty="0"/>
                    </a:p>
                  </a:txBody>
                  <a:tcPr/>
                </a:tc>
                <a:tc>
                  <a:txBody>
                    <a:bodyPr/>
                    <a:lstStyle/>
                    <a:p>
                      <a:r>
                        <a:rPr lang="en-US" sz="2000" dirty="0" smtClean="0"/>
                        <a:t>Broken Leg</a:t>
                      </a:r>
                      <a:endParaRPr lang="en-US" sz="2000" dirty="0"/>
                    </a:p>
                  </a:txBody>
                  <a:tcPr/>
                </a:tc>
              </a:tr>
            </a:tbl>
          </a:graphicData>
        </a:graphic>
      </p:graphicFrame>
    </p:spTree>
    <p:extLst>
      <p:ext uri="{BB962C8B-B14F-4D97-AF65-F5344CB8AC3E}">
        <p14:creationId xmlns:p14="http://schemas.microsoft.com/office/powerpoint/2010/main" val="303330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Graphic spid="3"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ADaM OTHER</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11</a:t>
            </a:fld>
            <a:endParaRPr lang="en-US" dirty="0"/>
          </a:p>
        </p:txBody>
      </p:sp>
      <p:sp>
        <p:nvSpPr>
          <p:cNvPr id="9" name="Content Placeholder 8"/>
          <p:cNvSpPr>
            <a:spLocks noGrp="1"/>
          </p:cNvSpPr>
          <p:nvPr>
            <p:ph idx="1"/>
          </p:nvPr>
        </p:nvSpPr>
        <p:spPr>
          <a:xfrm>
            <a:off x="347471" y="1488533"/>
            <a:ext cx="8491835" cy="1951354"/>
          </a:xfrm>
          <a:ln>
            <a:solidFill>
              <a:srgbClr val="FF0000"/>
            </a:solidFill>
          </a:ln>
        </p:spPr>
        <p:txBody>
          <a:bodyPr>
            <a:normAutofit/>
          </a:bodyPr>
          <a:lstStyle/>
          <a:p>
            <a:r>
              <a:rPr lang="en-US" sz="2800" dirty="0" smtClean="0"/>
              <a:t>ADaM Other</a:t>
            </a:r>
          </a:p>
          <a:p>
            <a:pPr lvl="1"/>
            <a:r>
              <a:rPr lang="en-US" sz="2400" dirty="0" smtClean="0"/>
              <a:t>Structure defined by the sponsor</a:t>
            </a:r>
          </a:p>
          <a:p>
            <a:pPr lvl="1"/>
            <a:r>
              <a:rPr lang="en-US" sz="2400" dirty="0" smtClean="0"/>
              <a:t>Should not be used if other structures support desired analyses</a:t>
            </a:r>
          </a:p>
          <a:p>
            <a:pPr marL="457200" lvl="1" indent="0">
              <a:buNone/>
            </a:pPr>
            <a:endParaRPr lang="en-US" dirty="0" smtClean="0"/>
          </a:p>
          <a:p>
            <a:pPr marL="457200" lvl="1" indent="0">
              <a:buNone/>
            </a:pP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6886" y="3640441"/>
            <a:ext cx="4680177" cy="2626329"/>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28584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ADaM Variables</a:t>
            </a:r>
            <a:endParaRPr lang="en-US" dirty="0"/>
          </a:p>
        </p:txBody>
      </p:sp>
    </p:spTree>
    <p:extLst>
      <p:ext uri="{BB962C8B-B14F-4D97-AF65-F5344CB8AC3E}">
        <p14:creationId xmlns:p14="http://schemas.microsoft.com/office/powerpoint/2010/main" val="33044147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ADaM Variables</a:t>
            </a:r>
            <a:endParaRPr lang="en-US" dirty="0"/>
          </a:p>
        </p:txBody>
      </p:sp>
      <p:sp>
        <p:nvSpPr>
          <p:cNvPr id="3" name="Content Placeholder 2"/>
          <p:cNvSpPr>
            <a:spLocks noGrp="1"/>
          </p:cNvSpPr>
          <p:nvPr>
            <p:ph idx="1"/>
          </p:nvPr>
        </p:nvSpPr>
        <p:spPr>
          <a:ln>
            <a:solidFill>
              <a:srgbClr val="FF0000"/>
            </a:solidFill>
          </a:ln>
        </p:spPr>
        <p:txBody>
          <a:bodyPr>
            <a:normAutofit lnSpcReduction="10000"/>
          </a:bodyPr>
          <a:lstStyle/>
          <a:p>
            <a:r>
              <a:rPr lang="en-US" dirty="0" err="1" smtClean="0"/>
              <a:t>ADaM</a:t>
            </a:r>
            <a:r>
              <a:rPr lang="en-US" dirty="0" smtClean="0"/>
              <a:t> defines variables that are: </a:t>
            </a:r>
          </a:p>
          <a:p>
            <a:pPr lvl="1"/>
            <a:r>
              <a:rPr lang="en-US" sz="2400" dirty="0" smtClean="0"/>
              <a:t>Required</a:t>
            </a:r>
          </a:p>
          <a:p>
            <a:pPr lvl="1"/>
            <a:r>
              <a:rPr lang="en-US" sz="2400" dirty="0" smtClean="0"/>
              <a:t>Conditionally Required</a:t>
            </a:r>
          </a:p>
          <a:p>
            <a:pPr lvl="1"/>
            <a:r>
              <a:rPr lang="en-US" sz="2400" dirty="0" smtClean="0"/>
              <a:t>Permissible</a:t>
            </a:r>
          </a:p>
          <a:p>
            <a:pPr marL="457200" lvl="1" indent="0">
              <a:buNone/>
            </a:pPr>
            <a:endParaRPr lang="en-US" sz="2400" dirty="0" smtClean="0"/>
          </a:p>
          <a:p>
            <a:r>
              <a:rPr lang="en-US" dirty="0" smtClean="0"/>
              <a:t>In the ADaM documentation, the variable designation is indicated in the column called “Core”</a:t>
            </a:r>
          </a:p>
          <a:p>
            <a:pPr lvl="1"/>
            <a:r>
              <a:rPr lang="en-US" sz="2400" dirty="0" smtClean="0"/>
              <a:t>The word “Core” is historical and is used in all CDISC models</a:t>
            </a:r>
            <a:endParaRPr lang="en-US" sz="2400"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13</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9" y="2045667"/>
            <a:ext cx="2941185" cy="1513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414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Meaning of ADaMIG “CORE”</a:t>
            </a:r>
            <a:endParaRPr lang="en-US" sz="40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17391600"/>
              </p:ext>
            </p:extLst>
          </p:nvPr>
        </p:nvGraphicFramePr>
        <p:xfrm>
          <a:off x="347663" y="1698171"/>
          <a:ext cx="8491538" cy="4386942"/>
        </p:xfrm>
        <a:graphic>
          <a:graphicData uri="http://schemas.openxmlformats.org/drawingml/2006/table">
            <a:tbl>
              <a:tblPr firstRow="1" bandRow="1">
                <a:tableStyleId>{0E3FDE45-AF77-4B5C-9715-49D594BDF05E}</a:tableStyleId>
              </a:tblPr>
              <a:tblGrid>
                <a:gridCol w="2241158"/>
                <a:gridCol w="6250380"/>
              </a:tblGrid>
              <a:tr h="498516">
                <a:tc>
                  <a:txBody>
                    <a:bodyPr/>
                    <a:lstStyle/>
                    <a:p>
                      <a:r>
                        <a:rPr lang="en-US" sz="2400" dirty="0" smtClean="0">
                          <a:solidFill>
                            <a:srgbClr val="86786F"/>
                          </a:solidFill>
                        </a:rPr>
                        <a:t>CORE</a:t>
                      </a:r>
                      <a:endParaRPr lang="en-US" sz="2400" dirty="0">
                        <a:solidFill>
                          <a:srgbClr val="86786F"/>
                        </a:solidFill>
                      </a:endParaRPr>
                    </a:p>
                  </a:txBody>
                  <a:tcPr/>
                </a:tc>
                <a:tc>
                  <a:txBody>
                    <a:bodyPr/>
                    <a:lstStyle/>
                    <a:p>
                      <a:r>
                        <a:rPr lang="en-US" sz="2400" dirty="0" smtClean="0">
                          <a:solidFill>
                            <a:srgbClr val="86786F"/>
                          </a:solidFill>
                        </a:rPr>
                        <a:t>Meaning</a:t>
                      </a:r>
                      <a:endParaRPr lang="en-US" sz="2400" dirty="0">
                        <a:solidFill>
                          <a:srgbClr val="86786F"/>
                        </a:solidFill>
                      </a:endParaRPr>
                    </a:p>
                  </a:txBody>
                  <a:tcPr/>
                </a:tc>
              </a:tr>
              <a:tr h="1694955">
                <a:tc>
                  <a:txBody>
                    <a:bodyPr/>
                    <a:lstStyle/>
                    <a:p>
                      <a:r>
                        <a:rPr lang="en-US" sz="2400" dirty="0" smtClean="0">
                          <a:solidFill>
                            <a:srgbClr val="86786F"/>
                          </a:solidFill>
                        </a:rPr>
                        <a:t>Required</a:t>
                      </a:r>
                      <a:endParaRPr lang="en-US" sz="2400" dirty="0">
                        <a:solidFill>
                          <a:srgbClr val="86786F"/>
                        </a:solidFill>
                      </a:endParaRPr>
                    </a:p>
                  </a:txBody>
                  <a:tcPr/>
                </a:tc>
                <a:tc>
                  <a:txBody>
                    <a:bodyPr/>
                    <a:lstStyle/>
                    <a:p>
                      <a:r>
                        <a:rPr lang="en-US" sz="2400" dirty="0" smtClean="0">
                          <a:solidFill>
                            <a:srgbClr val="86786F"/>
                          </a:solidFill>
                        </a:rPr>
                        <a:t>It must be present.</a:t>
                      </a:r>
                      <a:r>
                        <a:rPr lang="en-US" sz="2400" baseline="0" dirty="0" smtClean="0">
                          <a:solidFill>
                            <a:srgbClr val="86786F"/>
                          </a:solidFill>
                        </a:rPr>
                        <a:t>  It can be blank but it would be unusual for all records to be blank.  For example, planned treatment (</a:t>
                      </a:r>
                      <a:r>
                        <a:rPr lang="en-US" sz="2400" baseline="0" dirty="0" err="1" smtClean="0">
                          <a:solidFill>
                            <a:srgbClr val="86786F"/>
                          </a:solidFill>
                        </a:rPr>
                        <a:t>TRTxxP</a:t>
                      </a:r>
                      <a:r>
                        <a:rPr lang="en-US" sz="2400" baseline="0" dirty="0" smtClean="0">
                          <a:solidFill>
                            <a:srgbClr val="86786F"/>
                          </a:solidFill>
                        </a:rPr>
                        <a:t>)</a:t>
                      </a:r>
                    </a:p>
                    <a:p>
                      <a:r>
                        <a:rPr lang="en-US" sz="2400" b="1" baseline="0" dirty="0" smtClean="0">
                          <a:solidFill>
                            <a:srgbClr val="86786F"/>
                          </a:solidFill>
                        </a:rPr>
                        <a:t>Note this is different from required in SDTM</a:t>
                      </a:r>
                      <a:endParaRPr lang="en-US" sz="2400" b="1" dirty="0">
                        <a:solidFill>
                          <a:srgbClr val="86786F"/>
                        </a:solidFill>
                      </a:endParaRPr>
                    </a:p>
                  </a:txBody>
                  <a:tcPr/>
                </a:tc>
              </a:tr>
              <a:tr h="1296142">
                <a:tc>
                  <a:txBody>
                    <a:bodyPr/>
                    <a:lstStyle/>
                    <a:p>
                      <a:r>
                        <a:rPr lang="en-US" sz="2400" dirty="0" smtClean="0">
                          <a:solidFill>
                            <a:srgbClr val="86786F"/>
                          </a:solidFill>
                        </a:rPr>
                        <a:t>Conditionally Required</a:t>
                      </a:r>
                      <a:endParaRPr lang="en-US" sz="2400" dirty="0">
                        <a:solidFill>
                          <a:srgbClr val="86786F"/>
                        </a:solidFill>
                      </a:endParaRPr>
                    </a:p>
                  </a:txBody>
                  <a:tcPr/>
                </a:tc>
                <a:tc>
                  <a:txBody>
                    <a:bodyPr/>
                    <a:lstStyle/>
                    <a:p>
                      <a:r>
                        <a:rPr lang="en-US" sz="2400" dirty="0" smtClean="0">
                          <a:solidFill>
                            <a:srgbClr val="86786F"/>
                          </a:solidFill>
                        </a:rPr>
                        <a:t>It must be present when there is an analysis</a:t>
                      </a:r>
                      <a:r>
                        <a:rPr lang="en-US" sz="2400" baseline="0" dirty="0" smtClean="0">
                          <a:solidFill>
                            <a:srgbClr val="86786F"/>
                          </a:solidFill>
                        </a:rPr>
                        <a:t> need.  For example, variable for actual treatment (</a:t>
                      </a:r>
                      <a:r>
                        <a:rPr lang="en-US" sz="2400" baseline="0" dirty="0" err="1" smtClean="0">
                          <a:solidFill>
                            <a:srgbClr val="86786F"/>
                          </a:solidFill>
                        </a:rPr>
                        <a:t>TRTxxA</a:t>
                      </a:r>
                      <a:r>
                        <a:rPr lang="en-US" sz="2400" baseline="0" dirty="0" smtClean="0">
                          <a:solidFill>
                            <a:srgbClr val="86786F"/>
                          </a:solidFill>
                        </a:rPr>
                        <a:t>)</a:t>
                      </a:r>
                      <a:endParaRPr lang="en-US" sz="2400" dirty="0">
                        <a:solidFill>
                          <a:srgbClr val="86786F"/>
                        </a:solidFill>
                      </a:endParaRPr>
                    </a:p>
                  </a:txBody>
                  <a:tcPr/>
                </a:tc>
              </a:tr>
              <a:tr h="897329">
                <a:tc>
                  <a:txBody>
                    <a:bodyPr/>
                    <a:lstStyle/>
                    <a:p>
                      <a:r>
                        <a:rPr lang="en-US" sz="2400" dirty="0" smtClean="0">
                          <a:solidFill>
                            <a:srgbClr val="86786F"/>
                          </a:solidFill>
                        </a:rPr>
                        <a:t>Permissible</a:t>
                      </a:r>
                      <a:endParaRPr lang="en-US" sz="2400" dirty="0">
                        <a:solidFill>
                          <a:srgbClr val="86786F"/>
                        </a:solidFill>
                      </a:endParaRPr>
                    </a:p>
                  </a:txBody>
                  <a:tcPr/>
                </a:tc>
                <a:tc>
                  <a:txBody>
                    <a:bodyPr/>
                    <a:lstStyle/>
                    <a:p>
                      <a:r>
                        <a:rPr lang="en-US" sz="2400" dirty="0" smtClean="0">
                          <a:solidFill>
                            <a:srgbClr val="86786F"/>
                          </a:solidFill>
                        </a:rPr>
                        <a:t>It may be present depending on sponsor decision.  For example, dose</a:t>
                      </a:r>
                      <a:r>
                        <a:rPr lang="en-US" sz="2400" baseline="0" dirty="0" smtClean="0">
                          <a:solidFill>
                            <a:srgbClr val="86786F"/>
                          </a:solidFill>
                        </a:rPr>
                        <a:t> variable (</a:t>
                      </a:r>
                      <a:r>
                        <a:rPr lang="en-US" sz="2400" baseline="0" dirty="0" err="1" smtClean="0">
                          <a:solidFill>
                            <a:srgbClr val="86786F"/>
                          </a:solidFill>
                        </a:rPr>
                        <a:t>DOSExxP</a:t>
                      </a:r>
                      <a:r>
                        <a:rPr lang="en-US" sz="2400" baseline="0" dirty="0" smtClean="0">
                          <a:solidFill>
                            <a:srgbClr val="86786F"/>
                          </a:solidFill>
                        </a:rPr>
                        <a:t>)</a:t>
                      </a:r>
                      <a:endParaRPr lang="en-US" sz="2400" dirty="0">
                        <a:solidFill>
                          <a:srgbClr val="86786F"/>
                        </a:solidFill>
                      </a:endParaRPr>
                    </a:p>
                  </a:txBody>
                  <a:tcPr/>
                </a:tc>
              </a:tr>
            </a:tbl>
          </a:graphicData>
        </a:graphic>
      </p:graphicFrame>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14</a:t>
            </a:fld>
            <a:endParaRPr lang="en-US" dirty="0"/>
          </a:p>
        </p:txBody>
      </p:sp>
    </p:spTree>
    <p:extLst>
      <p:ext uri="{BB962C8B-B14F-4D97-AF65-F5344CB8AC3E}">
        <p14:creationId xmlns:p14="http://schemas.microsoft.com/office/powerpoint/2010/main" val="12983603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SDTM vs. ADaM</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98136905"/>
              </p:ext>
            </p:extLst>
          </p:nvPr>
        </p:nvGraphicFramePr>
        <p:xfrm>
          <a:off x="347663" y="1489075"/>
          <a:ext cx="8491538" cy="4815840"/>
        </p:xfrm>
        <a:graphic>
          <a:graphicData uri="http://schemas.openxmlformats.org/drawingml/2006/table">
            <a:tbl>
              <a:tblPr firstRow="1" bandRow="1">
                <a:tableStyleId>{72833802-FEF1-4C79-8D5D-14CF1EAF98D9}</a:tableStyleId>
              </a:tblPr>
              <a:tblGrid>
                <a:gridCol w="4245769"/>
                <a:gridCol w="4245769"/>
              </a:tblGrid>
              <a:tr h="370840">
                <a:tc>
                  <a:txBody>
                    <a:bodyPr/>
                    <a:lstStyle/>
                    <a:p>
                      <a:r>
                        <a:rPr lang="en-US" sz="2800" dirty="0" smtClean="0"/>
                        <a:t>SDTM</a:t>
                      </a:r>
                      <a:endParaRPr lang="en-US" sz="2800" dirty="0"/>
                    </a:p>
                  </a:txBody>
                  <a:tcPr/>
                </a:tc>
                <a:tc>
                  <a:txBody>
                    <a:bodyPr/>
                    <a:lstStyle/>
                    <a:p>
                      <a:r>
                        <a:rPr lang="en-US" sz="2800" dirty="0" smtClean="0"/>
                        <a:t>ADaM</a:t>
                      </a:r>
                      <a:endParaRPr lang="en-US" sz="2800" dirty="0"/>
                    </a:p>
                  </a:txBody>
                  <a:tcPr/>
                </a:tc>
              </a:tr>
              <a:tr h="370840">
                <a:tc>
                  <a:txBody>
                    <a:bodyPr/>
                    <a:lstStyle/>
                    <a:p>
                      <a:r>
                        <a:rPr lang="en-US" sz="2400" b="1" kern="1200" dirty="0" smtClean="0">
                          <a:solidFill>
                            <a:srgbClr val="86786F"/>
                          </a:solidFill>
                          <a:effectLst/>
                          <a:latin typeface="+mn-lt"/>
                          <a:ea typeface="+mn-ea"/>
                          <a:cs typeface="+mn-cs"/>
                        </a:rPr>
                        <a:t>Required:</a:t>
                      </a:r>
                    </a:p>
                    <a:p>
                      <a:r>
                        <a:rPr lang="en-US" sz="2400" kern="1200" dirty="0" smtClean="0">
                          <a:solidFill>
                            <a:srgbClr val="86786F"/>
                          </a:solidFill>
                          <a:effectLst/>
                          <a:latin typeface="+mn-lt"/>
                          <a:ea typeface="+mn-ea"/>
                          <a:cs typeface="+mn-cs"/>
                        </a:rPr>
                        <a:t>Must be present and must be populated</a:t>
                      </a:r>
                      <a:endParaRPr lang="en-US" sz="2400" dirty="0">
                        <a:solidFill>
                          <a:srgbClr val="86786F"/>
                        </a:solidFill>
                      </a:endParaRPr>
                    </a:p>
                  </a:txBody>
                  <a:tcPr/>
                </a:tc>
                <a:tc>
                  <a:txBody>
                    <a:bodyPr/>
                    <a:lstStyle/>
                    <a:p>
                      <a:r>
                        <a:rPr lang="en-US" sz="2400" b="1" kern="1200" dirty="0" smtClean="0">
                          <a:solidFill>
                            <a:srgbClr val="86786F"/>
                          </a:solidFill>
                          <a:effectLst/>
                          <a:latin typeface="+mn-lt"/>
                          <a:ea typeface="+mn-ea"/>
                          <a:cs typeface="+mn-cs"/>
                        </a:rPr>
                        <a:t>Required: </a:t>
                      </a:r>
                    </a:p>
                    <a:p>
                      <a:r>
                        <a:rPr lang="en-US" sz="2400" kern="1200" dirty="0" smtClean="0">
                          <a:solidFill>
                            <a:srgbClr val="86786F"/>
                          </a:solidFill>
                          <a:effectLst/>
                          <a:latin typeface="+mn-lt"/>
                          <a:ea typeface="+mn-ea"/>
                          <a:cs typeface="+mn-cs"/>
                        </a:rPr>
                        <a:t>Must be present</a:t>
                      </a:r>
                      <a:endParaRPr lang="en-US" sz="2400" dirty="0">
                        <a:solidFill>
                          <a:srgbClr val="86786F"/>
                        </a:solidFill>
                      </a:endParaRPr>
                    </a:p>
                  </a:txBody>
                  <a:tcPr/>
                </a:tc>
              </a:tr>
              <a:tr h="370840">
                <a:tc>
                  <a:txBody>
                    <a:bodyPr/>
                    <a:lstStyle/>
                    <a:p>
                      <a:r>
                        <a:rPr lang="en-US" sz="2400" b="1" kern="1200" dirty="0" smtClean="0">
                          <a:solidFill>
                            <a:srgbClr val="86786F"/>
                          </a:solidFill>
                          <a:effectLst/>
                          <a:latin typeface="+mn-lt"/>
                          <a:ea typeface="+mn-ea"/>
                          <a:cs typeface="+mn-cs"/>
                        </a:rPr>
                        <a:t>Expected:</a:t>
                      </a:r>
                    </a:p>
                    <a:p>
                      <a:pPr lvl="0"/>
                      <a:r>
                        <a:rPr lang="en-US" sz="2400" kern="1200" dirty="0" smtClean="0">
                          <a:solidFill>
                            <a:srgbClr val="86786F"/>
                          </a:solidFill>
                          <a:effectLst/>
                          <a:latin typeface="+mn-lt"/>
                          <a:ea typeface="+mn-ea"/>
                          <a:cs typeface="+mn-cs"/>
                        </a:rPr>
                        <a:t>Must be present (but may be blank)</a:t>
                      </a:r>
                    </a:p>
                  </a:txBody>
                  <a:tcPr/>
                </a:tc>
                <a:tc>
                  <a:txBody>
                    <a:bodyPr/>
                    <a:lstStyle/>
                    <a:p>
                      <a:r>
                        <a:rPr lang="en-US" sz="2400" b="1" kern="1200" dirty="0" smtClean="0">
                          <a:solidFill>
                            <a:srgbClr val="86786F"/>
                          </a:solidFill>
                          <a:effectLst/>
                          <a:latin typeface="+mn-lt"/>
                          <a:ea typeface="+mn-ea"/>
                          <a:cs typeface="+mn-cs"/>
                        </a:rPr>
                        <a:t>Conditionally Required:</a:t>
                      </a:r>
                    </a:p>
                    <a:p>
                      <a:r>
                        <a:rPr lang="en-US" sz="2400" kern="1200" dirty="0" smtClean="0">
                          <a:solidFill>
                            <a:srgbClr val="86786F"/>
                          </a:solidFill>
                          <a:effectLst/>
                          <a:latin typeface="+mn-lt"/>
                          <a:ea typeface="+mn-ea"/>
                          <a:cs typeface="+mn-cs"/>
                        </a:rPr>
                        <a:t>Must be present </a:t>
                      </a:r>
                      <a:r>
                        <a:rPr lang="en-US" sz="2400" kern="1200" dirty="0" smtClean="0">
                          <a:solidFill>
                            <a:srgbClr val="FF0000"/>
                          </a:solidFill>
                          <a:effectLst/>
                          <a:latin typeface="+mn-lt"/>
                          <a:ea typeface="+mn-ea"/>
                          <a:cs typeface="+mn-cs"/>
                        </a:rPr>
                        <a:t>in certain circumstances </a:t>
                      </a:r>
                      <a:r>
                        <a:rPr lang="en-US" sz="2400" kern="1200" dirty="0" smtClean="0">
                          <a:solidFill>
                            <a:srgbClr val="86786F"/>
                          </a:solidFill>
                          <a:effectLst/>
                          <a:latin typeface="+mn-lt"/>
                          <a:ea typeface="+mn-ea"/>
                          <a:cs typeface="+mn-cs"/>
                        </a:rPr>
                        <a:t>(e.g., [RANDDT] would be required for a randomized trial)</a:t>
                      </a:r>
                      <a:endParaRPr lang="en-US" sz="2400" dirty="0">
                        <a:solidFill>
                          <a:srgbClr val="86786F"/>
                        </a:solidFill>
                      </a:endParaRPr>
                    </a:p>
                  </a:txBody>
                  <a:tcPr/>
                </a:tc>
              </a:tr>
              <a:tr h="370840">
                <a:tc>
                  <a:txBody>
                    <a:bodyPr/>
                    <a:lstStyle/>
                    <a:p>
                      <a:r>
                        <a:rPr lang="en-US" sz="2400" b="1" kern="1200" dirty="0" smtClean="0">
                          <a:solidFill>
                            <a:srgbClr val="86786F"/>
                          </a:solidFill>
                          <a:effectLst/>
                          <a:latin typeface="+mn-lt"/>
                          <a:ea typeface="+mn-ea"/>
                          <a:cs typeface="+mn-cs"/>
                        </a:rPr>
                        <a:t>Permissible:</a:t>
                      </a:r>
                    </a:p>
                    <a:p>
                      <a:r>
                        <a:rPr lang="en-US" sz="2400" kern="1200" dirty="0" smtClean="0">
                          <a:solidFill>
                            <a:srgbClr val="86786F"/>
                          </a:solidFill>
                          <a:effectLst/>
                          <a:latin typeface="+mn-lt"/>
                          <a:ea typeface="+mn-ea"/>
                          <a:cs typeface="+mn-cs"/>
                        </a:rPr>
                        <a:t>Any variable that is appropriate when collected or derived</a:t>
                      </a:r>
                      <a:endParaRPr lang="en-US" sz="2400" dirty="0">
                        <a:solidFill>
                          <a:srgbClr val="86786F"/>
                        </a:solidFill>
                      </a:endParaRPr>
                    </a:p>
                  </a:txBody>
                  <a:tcPr/>
                </a:tc>
                <a:tc>
                  <a:txBody>
                    <a:bodyPr/>
                    <a:lstStyle/>
                    <a:p>
                      <a:r>
                        <a:rPr lang="en-US" sz="2400" b="1" kern="1200" dirty="0" smtClean="0">
                          <a:solidFill>
                            <a:srgbClr val="86786F"/>
                          </a:solidFill>
                          <a:effectLst/>
                          <a:latin typeface="+mn-lt"/>
                          <a:ea typeface="+mn-ea"/>
                          <a:cs typeface="+mn-cs"/>
                        </a:rPr>
                        <a:t>Permissible:</a:t>
                      </a:r>
                    </a:p>
                    <a:p>
                      <a:r>
                        <a:rPr lang="en-US" sz="2400" kern="1200" dirty="0" smtClean="0">
                          <a:solidFill>
                            <a:srgbClr val="86786F"/>
                          </a:solidFill>
                          <a:effectLst/>
                          <a:latin typeface="+mn-lt"/>
                          <a:ea typeface="+mn-ea"/>
                          <a:cs typeface="+mn-cs"/>
                        </a:rPr>
                        <a:t>May be present</a:t>
                      </a:r>
                      <a:endParaRPr lang="en-US" sz="2400" dirty="0">
                        <a:solidFill>
                          <a:srgbClr val="86786F"/>
                        </a:solidFill>
                      </a:endParaRPr>
                    </a:p>
                  </a:txBody>
                  <a:tcPr/>
                </a:tc>
              </a:tr>
            </a:tbl>
          </a:graphicData>
        </a:graphic>
      </p:graphicFrame>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15</a:t>
            </a:fld>
            <a:endParaRPr lang="en-US" dirty="0"/>
          </a:p>
        </p:txBody>
      </p:sp>
    </p:spTree>
    <p:extLst>
      <p:ext uri="{BB962C8B-B14F-4D97-AF65-F5344CB8AC3E}">
        <p14:creationId xmlns:p14="http://schemas.microsoft.com/office/powerpoint/2010/main" val="32060603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General ADaM Variables</a:t>
            </a:r>
            <a:endParaRPr lang="en-US" dirty="0"/>
          </a:p>
        </p:txBody>
      </p:sp>
      <p:sp>
        <p:nvSpPr>
          <p:cNvPr id="3" name="Content Placeholder 2"/>
          <p:cNvSpPr>
            <a:spLocks noGrp="1"/>
          </p:cNvSpPr>
          <p:nvPr>
            <p:ph idx="1"/>
          </p:nvPr>
        </p:nvSpPr>
        <p:spPr>
          <a:ln>
            <a:solidFill>
              <a:srgbClr val="FF0000"/>
            </a:solidFill>
          </a:ln>
        </p:spPr>
        <p:txBody>
          <a:bodyPr>
            <a:noAutofit/>
          </a:bodyPr>
          <a:lstStyle/>
          <a:p>
            <a:r>
              <a:rPr lang="en-US" sz="2800" dirty="0"/>
              <a:t>V</a:t>
            </a:r>
            <a:r>
              <a:rPr lang="en-US" sz="2800" dirty="0" smtClean="0"/>
              <a:t>ariables specific to only one “Class,” </a:t>
            </a:r>
          </a:p>
          <a:p>
            <a:pPr lvl="1"/>
            <a:r>
              <a:rPr lang="en-US" sz="2400" dirty="0" smtClean="0">
                <a:solidFill>
                  <a:srgbClr val="FF0000"/>
                </a:solidFill>
              </a:rPr>
              <a:t>e.g., PARAMCD is found only in BDS</a:t>
            </a:r>
          </a:p>
          <a:p>
            <a:pPr lvl="1"/>
            <a:endParaRPr lang="en-US" sz="1400" dirty="0" smtClean="0"/>
          </a:p>
          <a:p>
            <a:r>
              <a:rPr lang="en-US" sz="2800" dirty="0"/>
              <a:t>V</a:t>
            </a:r>
            <a:r>
              <a:rPr lang="en-US" sz="2800" dirty="0" smtClean="0"/>
              <a:t>ariables that can appear in                               any “Class,” </a:t>
            </a:r>
          </a:p>
          <a:p>
            <a:pPr lvl="1"/>
            <a:r>
              <a:rPr lang="en-US" sz="2400" dirty="0" smtClean="0">
                <a:solidFill>
                  <a:srgbClr val="FF0000"/>
                </a:solidFill>
              </a:rPr>
              <a:t>e.g., ADT can be used anywhere</a:t>
            </a:r>
          </a:p>
          <a:p>
            <a:pPr lvl="1"/>
            <a:endParaRPr lang="en-US" sz="1400" dirty="0" smtClean="0"/>
          </a:p>
          <a:p>
            <a:r>
              <a:rPr lang="en-US" sz="2800" dirty="0" smtClean="0"/>
              <a:t>Variables with name fragments that should be used for creating project specific variables</a:t>
            </a:r>
          </a:p>
          <a:p>
            <a:pPr lvl="1"/>
            <a:r>
              <a:rPr lang="en-US" sz="2400" dirty="0" smtClean="0">
                <a:solidFill>
                  <a:srgbClr val="FF0000"/>
                </a:solidFill>
              </a:rPr>
              <a:t>*SDT is used to create a variable that represents a start date of something important for the analysis</a:t>
            </a: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16</a:t>
            </a:fld>
            <a:endParaRPr 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75" y="2517891"/>
            <a:ext cx="2676525" cy="1338263"/>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740551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9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Character and Numeric Variables</a:t>
            </a:r>
            <a:endParaRPr lang="en-US" dirty="0"/>
          </a:p>
        </p:txBody>
      </p:sp>
      <p:sp>
        <p:nvSpPr>
          <p:cNvPr id="3" name="Content Placeholder 2"/>
          <p:cNvSpPr>
            <a:spLocks noGrp="1"/>
          </p:cNvSpPr>
          <p:nvPr>
            <p:ph idx="1"/>
          </p:nvPr>
        </p:nvSpPr>
        <p:spPr>
          <a:ln>
            <a:solidFill>
              <a:srgbClr val="FF0000"/>
            </a:solidFill>
          </a:ln>
        </p:spPr>
        <p:txBody>
          <a:bodyPr>
            <a:normAutofit/>
          </a:bodyPr>
          <a:lstStyle/>
          <a:p>
            <a:pPr marL="342900" lvl="1" indent="-342900">
              <a:buFont typeface="Arial"/>
              <a:buChar char="•"/>
            </a:pPr>
            <a:r>
              <a:rPr lang="en-US" dirty="0" smtClean="0"/>
              <a:t>Character versions of many variables are required.  Numeric counterparts can be added</a:t>
            </a:r>
            <a:endParaRPr lang="en-US" dirty="0"/>
          </a:p>
          <a:p>
            <a:pPr marL="342900" lvl="1" indent="-342900">
              <a:buFont typeface="Arial"/>
              <a:buChar char="•"/>
            </a:pPr>
            <a:endParaRPr lang="en-US" dirty="0" smtClean="0"/>
          </a:p>
          <a:p>
            <a:pPr lvl="1"/>
            <a:endParaRPr lang="en-US" dirty="0" smtClean="0"/>
          </a:p>
          <a:p>
            <a:pPr lvl="1"/>
            <a:endParaRPr lang="en-US" dirty="0" smtClean="0"/>
          </a:p>
          <a:p>
            <a:r>
              <a:rPr lang="en-US" sz="2800" dirty="0" smtClean="0"/>
              <a:t>When both </a:t>
            </a:r>
            <a:r>
              <a:rPr lang="en-US" sz="2800" dirty="0" smtClean="0">
                <a:solidFill>
                  <a:srgbClr val="FF0000"/>
                </a:solidFill>
              </a:rPr>
              <a:t>character </a:t>
            </a:r>
            <a:r>
              <a:rPr lang="en-US" sz="2800" dirty="0" smtClean="0"/>
              <a:t>and </a:t>
            </a:r>
            <a:r>
              <a:rPr lang="en-US" sz="2800" dirty="0" smtClean="0">
                <a:solidFill>
                  <a:srgbClr val="FF0000"/>
                </a:solidFill>
              </a:rPr>
              <a:t>numeric</a:t>
            </a:r>
            <a:r>
              <a:rPr lang="en-US" sz="2800" dirty="0" smtClean="0"/>
              <a:t> versions of same variable exist, a 1:1 correspondence is required</a:t>
            </a:r>
          </a:p>
          <a:p>
            <a:pPr lvl="1"/>
            <a:r>
              <a:rPr lang="en-US" sz="2400" dirty="0" smtClean="0">
                <a:solidFill>
                  <a:srgbClr val="FF0000"/>
                </a:solidFill>
              </a:rPr>
              <a:t>e.g., AVISIT (char), AVISITN (</a:t>
            </a:r>
            <a:r>
              <a:rPr lang="en-US" sz="2400" dirty="0" err="1" smtClean="0">
                <a:solidFill>
                  <a:srgbClr val="FF0000"/>
                </a:solidFill>
              </a:rPr>
              <a:t>num</a:t>
            </a:r>
            <a:r>
              <a:rPr lang="en-US" sz="2400" dirty="0" smtClean="0">
                <a:solidFill>
                  <a:srgbClr val="FF0000"/>
                </a:solidFill>
              </a:rPr>
              <a:t>)</a:t>
            </a:r>
          </a:p>
          <a:p>
            <a:pPr lvl="1"/>
            <a:endParaRPr lang="en-US" dirty="0" smtClean="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17</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854175749"/>
              </p:ext>
            </p:extLst>
          </p:nvPr>
        </p:nvGraphicFramePr>
        <p:xfrm>
          <a:off x="2318657" y="2620207"/>
          <a:ext cx="4064000" cy="1188720"/>
        </p:xfrm>
        <a:graphic>
          <a:graphicData uri="http://schemas.openxmlformats.org/drawingml/2006/table">
            <a:tbl>
              <a:tblPr firstRow="1" bandRow="1">
                <a:tableStyleId>{9DCAF9ED-07DC-4A11-8D7F-57B35C25682E}</a:tableStyleId>
              </a:tblPr>
              <a:tblGrid>
                <a:gridCol w="2032000"/>
                <a:gridCol w="2032000"/>
              </a:tblGrid>
              <a:tr h="342537">
                <a:tc>
                  <a:txBody>
                    <a:bodyPr/>
                    <a:lstStyle/>
                    <a:p>
                      <a:pPr algn="ctr"/>
                      <a:r>
                        <a:rPr lang="en-US" sz="2000" dirty="0" smtClean="0"/>
                        <a:t>ITTFL (</a:t>
                      </a:r>
                      <a:r>
                        <a:rPr lang="en-US" sz="2000" dirty="0" err="1" smtClean="0"/>
                        <a:t>req</a:t>
                      </a:r>
                      <a:r>
                        <a:rPr lang="en-US" sz="2000" dirty="0" smtClean="0"/>
                        <a:t>)</a:t>
                      </a:r>
                      <a:endParaRPr lang="en-US" sz="2000" dirty="0"/>
                    </a:p>
                  </a:txBody>
                  <a:tcPr/>
                </a:tc>
                <a:tc>
                  <a:txBody>
                    <a:bodyPr/>
                    <a:lstStyle/>
                    <a:p>
                      <a:pPr algn="ctr"/>
                      <a:r>
                        <a:rPr lang="en-US" sz="2000" dirty="0" smtClean="0"/>
                        <a:t>ITTFN (perm)</a:t>
                      </a:r>
                      <a:endParaRPr lang="en-US" sz="2000" dirty="0"/>
                    </a:p>
                  </a:txBody>
                  <a:tcPr/>
                </a:tc>
              </a:tr>
              <a:tr h="370840">
                <a:tc>
                  <a:txBody>
                    <a:bodyPr/>
                    <a:lstStyle/>
                    <a:p>
                      <a:pPr algn="ctr"/>
                      <a:r>
                        <a:rPr lang="en-US" sz="2000" dirty="0" smtClean="0">
                          <a:solidFill>
                            <a:srgbClr val="86786F"/>
                          </a:solidFill>
                        </a:rPr>
                        <a:t>Y</a:t>
                      </a:r>
                      <a:endParaRPr lang="en-US" sz="2000" dirty="0">
                        <a:solidFill>
                          <a:srgbClr val="86786F"/>
                        </a:solidFill>
                      </a:endParaRPr>
                    </a:p>
                  </a:txBody>
                  <a:tcPr/>
                </a:tc>
                <a:tc>
                  <a:txBody>
                    <a:bodyPr/>
                    <a:lstStyle/>
                    <a:p>
                      <a:pPr algn="ctr"/>
                      <a:r>
                        <a:rPr lang="en-US" sz="2000" dirty="0" smtClean="0">
                          <a:solidFill>
                            <a:srgbClr val="86786F"/>
                          </a:solidFill>
                        </a:rPr>
                        <a:t>1</a:t>
                      </a:r>
                      <a:endParaRPr lang="en-US" sz="2000" dirty="0">
                        <a:solidFill>
                          <a:srgbClr val="86786F"/>
                        </a:solidFill>
                      </a:endParaRPr>
                    </a:p>
                  </a:txBody>
                  <a:tcPr/>
                </a:tc>
              </a:tr>
              <a:tr h="370840">
                <a:tc>
                  <a:txBody>
                    <a:bodyPr/>
                    <a:lstStyle/>
                    <a:p>
                      <a:pPr algn="ctr"/>
                      <a:r>
                        <a:rPr lang="en-US" sz="2000" dirty="0" smtClean="0">
                          <a:solidFill>
                            <a:srgbClr val="86786F"/>
                          </a:solidFill>
                        </a:rPr>
                        <a:t>N</a:t>
                      </a:r>
                      <a:endParaRPr lang="en-US" sz="2000" dirty="0">
                        <a:solidFill>
                          <a:srgbClr val="86786F"/>
                        </a:solidFill>
                      </a:endParaRPr>
                    </a:p>
                  </a:txBody>
                  <a:tcPr/>
                </a:tc>
                <a:tc>
                  <a:txBody>
                    <a:bodyPr/>
                    <a:lstStyle/>
                    <a:p>
                      <a:pPr algn="ctr"/>
                      <a:r>
                        <a:rPr lang="en-US" sz="2000" dirty="0" smtClean="0">
                          <a:solidFill>
                            <a:srgbClr val="86786F"/>
                          </a:solidFill>
                        </a:rPr>
                        <a:t>0</a:t>
                      </a:r>
                      <a:endParaRPr lang="en-US" sz="2000" dirty="0">
                        <a:solidFill>
                          <a:srgbClr val="86786F"/>
                        </a:solidFill>
                      </a:endParaRPr>
                    </a:p>
                  </a:txBody>
                  <a:tcPr/>
                </a:tc>
              </a:tr>
            </a:tbl>
          </a:graphicData>
        </a:graphic>
      </p:graphicFrame>
    </p:spTree>
    <p:extLst>
      <p:ext uri="{BB962C8B-B14F-4D97-AF65-F5344CB8AC3E}">
        <p14:creationId xmlns:p14="http://schemas.microsoft.com/office/powerpoint/2010/main" val="385262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Imputation and Traceability</a:t>
            </a:r>
            <a:endParaRPr lang="en-US" dirty="0"/>
          </a:p>
        </p:txBody>
      </p:sp>
      <p:sp>
        <p:nvSpPr>
          <p:cNvPr id="3" name="Content Placeholder 2"/>
          <p:cNvSpPr>
            <a:spLocks noGrp="1"/>
          </p:cNvSpPr>
          <p:nvPr>
            <p:ph idx="1"/>
          </p:nvPr>
        </p:nvSpPr>
        <p:spPr>
          <a:xfrm>
            <a:off x="347471" y="1488532"/>
            <a:ext cx="8491835" cy="4867818"/>
          </a:xfrm>
          <a:ln>
            <a:solidFill>
              <a:srgbClr val="FF0000"/>
            </a:solidFill>
          </a:ln>
        </p:spPr>
        <p:txBody>
          <a:bodyPr>
            <a:normAutofit lnSpcReduction="10000"/>
          </a:bodyPr>
          <a:lstStyle/>
          <a:p>
            <a:pPr marL="342900" lvl="1" indent="-342900">
              <a:buFont typeface="Arial"/>
              <a:buChar char="•"/>
            </a:pPr>
            <a:r>
              <a:rPr lang="en-US" sz="3000" dirty="0"/>
              <a:t>Dates are numeric and special imputation flag variables indicate level of </a:t>
            </a:r>
            <a:r>
              <a:rPr lang="en-US" sz="3000" dirty="0" smtClean="0"/>
              <a:t>imputation</a:t>
            </a:r>
          </a:p>
          <a:p>
            <a:pPr marL="400050" lvl="2" indent="0">
              <a:buNone/>
            </a:pPr>
            <a:r>
              <a:rPr lang="en-US" dirty="0" smtClean="0">
                <a:solidFill>
                  <a:srgbClr val="FF0000"/>
                </a:solidFill>
              </a:rPr>
              <a:t>e.g</a:t>
            </a:r>
            <a:r>
              <a:rPr lang="en-US" dirty="0">
                <a:solidFill>
                  <a:srgbClr val="FF0000"/>
                </a:solidFill>
              </a:rPr>
              <a:t>., ADT is imputed and ADTF shows level (‘D’ ‘M’ ‘Y’)</a:t>
            </a:r>
          </a:p>
          <a:p>
            <a:pPr marL="0" lvl="1" indent="0">
              <a:buNone/>
            </a:pPr>
            <a:endParaRPr lang="en-US" dirty="0" smtClean="0">
              <a:solidFill>
                <a:srgbClr val="FF0000"/>
              </a:solidFill>
            </a:endParaRPr>
          </a:p>
          <a:p>
            <a:pPr marL="342900" lvl="1" indent="-342900">
              <a:buFont typeface="Arial"/>
              <a:buChar char="•"/>
            </a:pPr>
            <a:endParaRPr lang="en-US" dirty="0" smtClean="0">
              <a:solidFill>
                <a:srgbClr val="FF0000"/>
              </a:solidFill>
            </a:endParaRPr>
          </a:p>
          <a:p>
            <a:pPr marL="342900" lvl="1" indent="-342900">
              <a:buFont typeface="Arial"/>
              <a:buChar char="•"/>
            </a:pPr>
            <a:endParaRPr lang="en-US" dirty="0" smtClean="0">
              <a:solidFill>
                <a:srgbClr val="FF0000"/>
              </a:solidFill>
            </a:endParaRPr>
          </a:p>
          <a:p>
            <a:pPr marL="342900" lvl="1" indent="-342900">
              <a:buFont typeface="Arial"/>
              <a:buChar char="•"/>
            </a:pPr>
            <a:endParaRPr lang="en-US" dirty="0">
              <a:solidFill>
                <a:srgbClr val="FF0000"/>
              </a:solidFill>
            </a:endParaRPr>
          </a:p>
          <a:p>
            <a:pPr marL="342900" lvl="1" indent="-342900">
              <a:buFont typeface="Arial"/>
              <a:buChar char="•"/>
            </a:pPr>
            <a:r>
              <a:rPr lang="en-US" sz="3000" dirty="0" smtClean="0"/>
              <a:t>SDTM variables in ADaM datasets must retain all original attributes (LENGTH </a:t>
            </a:r>
            <a:r>
              <a:rPr lang="en-US" sz="3000" dirty="0"/>
              <a:t>may </a:t>
            </a:r>
            <a:r>
              <a:rPr lang="en-US" sz="3000" dirty="0" smtClean="0"/>
              <a:t>differ)</a:t>
            </a:r>
          </a:p>
          <a:p>
            <a:pPr lvl="1"/>
            <a:r>
              <a:rPr lang="en-US" sz="2600" dirty="0" smtClean="0">
                <a:solidFill>
                  <a:srgbClr val="FF0000"/>
                </a:solidFill>
              </a:rPr>
              <a:t>Same name = same meaning = same values</a:t>
            </a:r>
          </a:p>
          <a:p>
            <a:pPr lvl="1"/>
            <a:endParaRPr lang="en-US" sz="2600" dirty="0" smtClean="0">
              <a:solidFill>
                <a:srgbClr val="FF0000"/>
              </a:solidFill>
            </a:endParaRP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18</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032591291"/>
              </p:ext>
            </p:extLst>
          </p:nvPr>
        </p:nvGraphicFramePr>
        <p:xfrm>
          <a:off x="1948649" y="3026229"/>
          <a:ext cx="4463037" cy="1584960"/>
        </p:xfrm>
        <a:graphic>
          <a:graphicData uri="http://schemas.openxmlformats.org/drawingml/2006/table">
            <a:tbl>
              <a:tblPr firstRow="1" bandRow="1">
                <a:tableStyleId>{9DCAF9ED-07DC-4A11-8D7F-57B35C25682E}</a:tableStyleId>
              </a:tblPr>
              <a:tblGrid>
                <a:gridCol w="1487679"/>
                <a:gridCol w="2115386"/>
                <a:gridCol w="859972"/>
              </a:tblGrid>
              <a:tr h="0">
                <a:tc>
                  <a:txBody>
                    <a:bodyPr/>
                    <a:lstStyle/>
                    <a:p>
                      <a:r>
                        <a:rPr lang="en-US" sz="2000" dirty="0" smtClean="0"/>
                        <a:t>VSDTC</a:t>
                      </a:r>
                      <a:endParaRPr lang="en-US" sz="2000" dirty="0"/>
                    </a:p>
                  </a:txBody>
                  <a:tcPr/>
                </a:tc>
                <a:tc>
                  <a:txBody>
                    <a:bodyPr/>
                    <a:lstStyle/>
                    <a:p>
                      <a:r>
                        <a:rPr lang="en-US" sz="2000" dirty="0" smtClean="0"/>
                        <a:t>ADT</a:t>
                      </a:r>
                      <a:endParaRPr lang="en-US" sz="2000" dirty="0"/>
                    </a:p>
                  </a:txBody>
                  <a:tcPr/>
                </a:tc>
                <a:tc>
                  <a:txBody>
                    <a:bodyPr/>
                    <a:lstStyle/>
                    <a:p>
                      <a:pPr algn="ctr"/>
                      <a:r>
                        <a:rPr lang="en-US" sz="2000" dirty="0" smtClean="0"/>
                        <a:t>ADTF</a:t>
                      </a:r>
                      <a:endParaRPr lang="en-US" sz="2000" dirty="0"/>
                    </a:p>
                  </a:txBody>
                  <a:tcPr/>
                </a:tc>
              </a:tr>
              <a:tr h="370840">
                <a:tc>
                  <a:txBody>
                    <a:bodyPr/>
                    <a:lstStyle/>
                    <a:p>
                      <a:r>
                        <a:rPr lang="en-US" sz="2000" dirty="0" smtClean="0"/>
                        <a:t>2014-10</a:t>
                      </a:r>
                      <a:endParaRPr lang="en-US" sz="2000" dirty="0"/>
                    </a:p>
                  </a:txBody>
                  <a:tcPr/>
                </a:tc>
                <a:tc>
                  <a:txBody>
                    <a:bodyPr/>
                    <a:lstStyle/>
                    <a:p>
                      <a:r>
                        <a:rPr lang="en-US" sz="2000" dirty="0" smtClean="0"/>
                        <a:t>2014-10-</a:t>
                      </a:r>
                      <a:r>
                        <a:rPr lang="en-US" sz="2000" dirty="0" smtClean="0">
                          <a:solidFill>
                            <a:srgbClr val="FF0000"/>
                          </a:solidFill>
                        </a:rPr>
                        <a:t>01</a:t>
                      </a:r>
                      <a:endParaRPr lang="en-US" sz="2000" dirty="0">
                        <a:solidFill>
                          <a:srgbClr val="FF0000"/>
                        </a:solidFill>
                      </a:endParaRPr>
                    </a:p>
                  </a:txBody>
                  <a:tcPr/>
                </a:tc>
                <a:tc>
                  <a:txBody>
                    <a:bodyPr/>
                    <a:lstStyle/>
                    <a:p>
                      <a:pPr algn="ctr"/>
                      <a:r>
                        <a:rPr lang="en-US" sz="2000" dirty="0" smtClean="0"/>
                        <a:t>D</a:t>
                      </a:r>
                      <a:endParaRPr lang="en-US" sz="2000" dirty="0"/>
                    </a:p>
                  </a:txBody>
                  <a:tcPr/>
                </a:tc>
              </a:tr>
              <a:tr h="370840">
                <a:tc>
                  <a:txBody>
                    <a:bodyPr/>
                    <a:lstStyle/>
                    <a:p>
                      <a:r>
                        <a:rPr lang="en-US" sz="2000" dirty="0" smtClean="0"/>
                        <a:t>2015</a:t>
                      </a:r>
                      <a:endParaRPr lang="en-US" sz="2000" dirty="0"/>
                    </a:p>
                  </a:txBody>
                  <a:tcPr/>
                </a:tc>
                <a:tc>
                  <a:txBody>
                    <a:bodyPr/>
                    <a:lstStyle/>
                    <a:p>
                      <a:r>
                        <a:rPr lang="en-US" sz="2000" dirty="0" smtClean="0"/>
                        <a:t>2015-</a:t>
                      </a:r>
                      <a:r>
                        <a:rPr lang="en-US" sz="2000" dirty="0" smtClean="0">
                          <a:solidFill>
                            <a:srgbClr val="FF0000"/>
                          </a:solidFill>
                        </a:rPr>
                        <a:t>07-01</a:t>
                      </a:r>
                      <a:endParaRPr lang="en-US" sz="2000" dirty="0">
                        <a:solidFill>
                          <a:srgbClr val="FF0000"/>
                        </a:solidFill>
                      </a:endParaRPr>
                    </a:p>
                  </a:txBody>
                  <a:tcPr/>
                </a:tc>
                <a:tc>
                  <a:txBody>
                    <a:bodyPr/>
                    <a:lstStyle/>
                    <a:p>
                      <a:pPr algn="ctr"/>
                      <a:r>
                        <a:rPr lang="en-US" sz="2000" dirty="0" smtClean="0"/>
                        <a:t>M</a:t>
                      </a:r>
                      <a:endParaRPr lang="en-US" sz="2000" dirty="0"/>
                    </a:p>
                  </a:txBody>
                  <a:tcPr/>
                </a:tc>
              </a:tr>
              <a:tr h="370840">
                <a:tc>
                  <a:txBody>
                    <a:bodyPr/>
                    <a:lstStyle/>
                    <a:p>
                      <a:endParaRPr lang="en-US" sz="2000" dirty="0"/>
                    </a:p>
                  </a:txBody>
                  <a:tcPr/>
                </a:tc>
                <a:tc>
                  <a:txBody>
                    <a:bodyPr/>
                    <a:lstStyle/>
                    <a:p>
                      <a:r>
                        <a:rPr lang="en-US" sz="2000" dirty="0" smtClean="0">
                          <a:solidFill>
                            <a:srgbClr val="FF0000"/>
                          </a:solidFill>
                        </a:rPr>
                        <a:t>2015-12-31</a:t>
                      </a:r>
                      <a:endParaRPr lang="en-US" sz="2000" dirty="0">
                        <a:solidFill>
                          <a:srgbClr val="FF0000"/>
                        </a:solidFill>
                      </a:endParaRPr>
                    </a:p>
                  </a:txBody>
                  <a:tcPr/>
                </a:tc>
                <a:tc>
                  <a:txBody>
                    <a:bodyPr/>
                    <a:lstStyle/>
                    <a:p>
                      <a:pPr algn="ctr"/>
                      <a:r>
                        <a:rPr lang="en-US" sz="2000" dirty="0" smtClean="0"/>
                        <a:t>Y</a:t>
                      </a:r>
                      <a:endParaRPr lang="en-US" sz="2000" dirty="0"/>
                    </a:p>
                  </a:txBody>
                  <a:tcPr/>
                </a:tc>
              </a:tr>
            </a:tbl>
          </a:graphicData>
        </a:graphic>
      </p:graphicFrame>
    </p:spTree>
    <p:extLst>
      <p:ext uri="{BB962C8B-B14F-4D97-AF65-F5344CB8AC3E}">
        <p14:creationId xmlns:p14="http://schemas.microsoft.com/office/powerpoint/2010/main" val="23016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ADaM Variables: y, xx, </a:t>
            </a:r>
            <a:r>
              <a:rPr lang="en-US" dirty="0" err="1" smtClean="0"/>
              <a:t>zz</a:t>
            </a:r>
            <a:r>
              <a:rPr lang="en-US" dirty="0" smtClean="0"/>
              <a:t>, w</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19</a:t>
            </a:fld>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252766938"/>
              </p:ext>
            </p:extLst>
          </p:nvPr>
        </p:nvGraphicFramePr>
        <p:xfrm>
          <a:off x="347663" y="1489075"/>
          <a:ext cx="84915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61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Electronic Documents Required</a:t>
            </a:r>
            <a:endParaRPr lang="en-US" dirty="0"/>
          </a:p>
        </p:txBody>
      </p:sp>
      <p:sp>
        <p:nvSpPr>
          <p:cNvPr id="3" name="Content Placeholder 2"/>
          <p:cNvSpPr>
            <a:spLocks noGrp="1"/>
          </p:cNvSpPr>
          <p:nvPr>
            <p:ph idx="1"/>
          </p:nvPr>
        </p:nvSpPr>
        <p:spPr/>
        <p:txBody>
          <a:bodyPr>
            <a:normAutofit/>
          </a:bodyPr>
          <a:lstStyle/>
          <a:p>
            <a:r>
              <a:rPr lang="en-US" sz="2000" dirty="0" smtClean="0"/>
              <a:t>ADaM Workshop Module 3.pptx </a:t>
            </a:r>
            <a:r>
              <a:rPr lang="en-US" sz="2000" dirty="0"/>
              <a:t>(this power point)</a:t>
            </a:r>
          </a:p>
          <a:p>
            <a:pPr marL="0" indent="0">
              <a:buNone/>
            </a:pPr>
            <a:endParaRPr lang="en-US" sz="2000" dirty="0"/>
          </a:p>
          <a:p>
            <a:r>
              <a:rPr lang="en-US" sz="2000" dirty="0"/>
              <a:t>Participants will need the following for exercises:</a:t>
            </a:r>
          </a:p>
          <a:p>
            <a:pPr lvl="1"/>
            <a:r>
              <a:rPr lang="en-US" sz="1600" dirty="0" smtClean="0"/>
              <a:t>Lilly ADaM </a:t>
            </a:r>
            <a:r>
              <a:rPr lang="en-US" sz="1600" dirty="0"/>
              <a:t>Mod </a:t>
            </a:r>
            <a:r>
              <a:rPr lang="en-US" sz="1600" dirty="0" smtClean="0"/>
              <a:t>3 Exercise.xlsx</a:t>
            </a:r>
          </a:p>
          <a:p>
            <a:pPr lvl="1"/>
            <a:r>
              <a:rPr lang="en-US" sz="1600" dirty="0" smtClean="0"/>
              <a:t>Lilly Core_ADaM_ADSL_V7.xlsx</a:t>
            </a:r>
          </a:p>
          <a:p>
            <a:pPr lvl="1"/>
            <a:r>
              <a:rPr lang="en-US" sz="1600" dirty="0"/>
              <a:t>ADaM_Variable_Numbering_V2.docx</a:t>
            </a:r>
            <a:endParaRPr lang="en-US" sz="1600" dirty="0" smtClean="0"/>
          </a:p>
          <a:p>
            <a:pPr lvl="1"/>
            <a:r>
              <a:rPr lang="en-US" sz="1600" dirty="0" smtClean="0"/>
              <a:t>Lilly Protocol Schema sample 1.jpg</a:t>
            </a:r>
          </a:p>
          <a:p>
            <a:pPr lvl="1"/>
            <a:r>
              <a:rPr lang="en-US" sz="1600" dirty="0" smtClean="0"/>
              <a:t>Lilly </a:t>
            </a:r>
            <a:r>
              <a:rPr lang="en-US" sz="1600" dirty="0"/>
              <a:t>Protocol Schema sample </a:t>
            </a:r>
            <a:r>
              <a:rPr lang="en-US" sz="1600" dirty="0" smtClean="0"/>
              <a:t>2.jpg</a:t>
            </a:r>
          </a:p>
          <a:p>
            <a:pPr lvl="1"/>
            <a:r>
              <a:rPr lang="en-US" sz="1600" dirty="0"/>
              <a:t>Lilly Protocol Schema </a:t>
            </a:r>
            <a:r>
              <a:rPr lang="en-US" sz="1600" dirty="0" smtClean="0"/>
              <a:t> group discussion.jpg</a:t>
            </a:r>
            <a:endParaRPr lang="en-US" sz="1600" dirty="0"/>
          </a:p>
          <a:p>
            <a:pPr lvl="1"/>
            <a:endParaRPr lang="en-US" sz="1600" dirty="0" smtClean="0"/>
          </a:p>
          <a:p>
            <a:pPr lvl="1"/>
            <a:endParaRPr lang="en-US" sz="2000" dirty="0"/>
          </a:p>
          <a:p>
            <a:r>
              <a:rPr lang="en-US" sz="2000" dirty="0"/>
              <a:t>For </a:t>
            </a:r>
            <a:r>
              <a:rPr lang="en-US" sz="2000" dirty="0" smtClean="0"/>
              <a:t>Reference:</a:t>
            </a:r>
          </a:p>
          <a:p>
            <a:pPr lvl="1"/>
            <a:r>
              <a:rPr lang="en-US" sz="1600" dirty="0" smtClean="0"/>
              <a:t>ADaM </a:t>
            </a:r>
            <a:r>
              <a:rPr lang="en-US" sz="1600" dirty="0"/>
              <a:t>IG </a:t>
            </a:r>
            <a:r>
              <a:rPr lang="en-US" sz="1600" dirty="0" smtClean="0"/>
              <a:t>v1.1</a:t>
            </a: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2</a:t>
            </a:fld>
            <a:endParaRPr lang="en-US" dirty="0"/>
          </a:p>
        </p:txBody>
      </p:sp>
    </p:spTree>
    <p:extLst>
      <p:ext uri="{BB962C8B-B14F-4D97-AF65-F5344CB8AC3E}">
        <p14:creationId xmlns:p14="http://schemas.microsoft.com/office/powerpoint/2010/main" val="33683244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New ADaM Variables</a:t>
            </a:r>
            <a:endParaRPr lang="en-US" dirty="0"/>
          </a:p>
        </p:txBody>
      </p:sp>
      <p:sp>
        <p:nvSpPr>
          <p:cNvPr id="3" name="Content Placeholder 2"/>
          <p:cNvSpPr>
            <a:spLocks noGrp="1"/>
          </p:cNvSpPr>
          <p:nvPr>
            <p:ph idx="1"/>
          </p:nvPr>
        </p:nvSpPr>
        <p:spPr>
          <a:ln>
            <a:solidFill>
              <a:srgbClr val="FF0000"/>
            </a:solidFill>
          </a:ln>
        </p:spPr>
        <p:txBody>
          <a:bodyPr>
            <a:normAutofit fontScale="92500" lnSpcReduction="10000"/>
          </a:bodyPr>
          <a:lstStyle/>
          <a:p>
            <a:r>
              <a:rPr lang="en-US" sz="3000" dirty="0" smtClean="0"/>
              <a:t>Unlike SDTM, ADaM data sets may need additional variables not in the ADaMIG</a:t>
            </a:r>
          </a:p>
          <a:p>
            <a:endParaRPr lang="en-US" sz="3000" dirty="0" smtClean="0"/>
          </a:p>
          <a:p>
            <a:r>
              <a:rPr lang="en-US" sz="3000" dirty="0" smtClean="0"/>
              <a:t>Why?</a:t>
            </a:r>
          </a:p>
          <a:p>
            <a:pPr lvl="1"/>
            <a:r>
              <a:rPr lang="en-US" sz="2600" dirty="0" smtClean="0"/>
              <a:t>Creating a new SLD</a:t>
            </a:r>
          </a:p>
          <a:p>
            <a:pPr lvl="1"/>
            <a:r>
              <a:rPr lang="en-US" sz="2600" dirty="0" smtClean="0"/>
              <a:t>New TFL/analysis need</a:t>
            </a:r>
          </a:p>
          <a:p>
            <a:pPr lvl="1"/>
            <a:endParaRPr lang="en-US" sz="2600" dirty="0" smtClean="0"/>
          </a:p>
          <a:p>
            <a:r>
              <a:rPr lang="en-US" sz="3000" dirty="0" smtClean="0"/>
              <a:t>Before adding a new ADaM variable:</a:t>
            </a:r>
          </a:p>
          <a:p>
            <a:pPr lvl="1"/>
            <a:r>
              <a:rPr lang="en-US" sz="2600" dirty="0"/>
              <a:t>S</a:t>
            </a:r>
            <a:r>
              <a:rPr lang="en-US" sz="2600" dirty="0" smtClean="0"/>
              <a:t>earch the ADaM documentation to see if there is already a variable or variable fragment to use</a:t>
            </a:r>
          </a:p>
          <a:p>
            <a:pPr lvl="1"/>
            <a:r>
              <a:rPr lang="en-US" sz="2600" dirty="0" smtClean="0">
                <a:solidFill>
                  <a:srgbClr val="FF0000"/>
                </a:solidFill>
              </a:rPr>
              <a:t>Discuss with your ADaM SME!</a:t>
            </a: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20</a:t>
            </a:fld>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2150" y="2357437"/>
            <a:ext cx="2400300"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539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ADaM Variables for Analysis</a:t>
            </a:r>
            <a:endParaRPr lang="en-US" dirty="0"/>
          </a:p>
        </p:txBody>
      </p:sp>
      <p:sp>
        <p:nvSpPr>
          <p:cNvPr id="3" name="Content Placeholder 2"/>
          <p:cNvSpPr>
            <a:spLocks noGrp="1"/>
          </p:cNvSpPr>
          <p:nvPr>
            <p:ph idx="1"/>
          </p:nvPr>
        </p:nvSpPr>
        <p:spPr>
          <a:ln>
            <a:solidFill>
              <a:srgbClr val="FF0000"/>
            </a:solidFill>
          </a:ln>
        </p:spPr>
        <p:txBody>
          <a:bodyPr>
            <a:normAutofit fontScale="92500" lnSpcReduction="10000"/>
          </a:bodyPr>
          <a:lstStyle/>
          <a:p>
            <a:pPr marL="0" indent="0" algn="ctr">
              <a:buNone/>
            </a:pPr>
            <a:r>
              <a:rPr lang="en-US" dirty="0" smtClean="0">
                <a:solidFill>
                  <a:srgbClr val="FF0000"/>
                </a:solidFill>
              </a:rPr>
              <a:t>IMPORTANT!</a:t>
            </a:r>
          </a:p>
          <a:p>
            <a:r>
              <a:rPr lang="en-US" sz="2800" dirty="0" smtClean="0"/>
              <a:t>ADaM defines many variables</a:t>
            </a:r>
          </a:p>
          <a:p>
            <a:endParaRPr lang="en-US" sz="2800" dirty="0" smtClean="0"/>
          </a:p>
          <a:p>
            <a:r>
              <a:rPr lang="en-US" sz="2800" dirty="0" smtClean="0"/>
              <a:t>You should include </a:t>
            </a:r>
            <a:r>
              <a:rPr lang="en-US" sz="2800" u="sng" dirty="0" smtClean="0">
                <a:solidFill>
                  <a:srgbClr val="FF0000"/>
                </a:solidFill>
              </a:rPr>
              <a:t>ONLY</a:t>
            </a:r>
            <a:r>
              <a:rPr lang="en-US" sz="2800" dirty="0" smtClean="0">
                <a:solidFill>
                  <a:srgbClr val="FF0000"/>
                </a:solidFill>
              </a:rPr>
              <a:t> </a:t>
            </a:r>
            <a:r>
              <a:rPr lang="en-US" sz="2800" dirty="0" smtClean="0"/>
              <a:t>the                           </a:t>
            </a:r>
          </a:p>
          <a:p>
            <a:pPr marL="0" indent="0">
              <a:buNone/>
            </a:pPr>
            <a:r>
              <a:rPr lang="en-US" sz="2800" dirty="0"/>
              <a:t> </a:t>
            </a:r>
            <a:r>
              <a:rPr lang="en-US" sz="2800" dirty="0" smtClean="0"/>
              <a:t>   ones you need for analysis</a:t>
            </a:r>
          </a:p>
          <a:p>
            <a:endParaRPr lang="en-US" sz="2800" dirty="0" smtClean="0"/>
          </a:p>
          <a:p>
            <a:r>
              <a:rPr lang="en-US" sz="2800" dirty="0" smtClean="0"/>
              <a:t>Adding variables ‘just in case’ can create confusion for user and overall it costs more money</a:t>
            </a:r>
          </a:p>
          <a:p>
            <a:endParaRPr lang="en-US" sz="2800" dirty="0" smtClean="0"/>
          </a:p>
          <a:p>
            <a:r>
              <a:rPr lang="en-US" sz="2800" dirty="0" smtClean="0"/>
              <a:t>SDTM variables </a:t>
            </a:r>
            <a:r>
              <a:rPr lang="en-US" sz="2800" i="1" dirty="0" smtClean="0">
                <a:solidFill>
                  <a:srgbClr val="FF0000"/>
                </a:solidFill>
              </a:rPr>
              <a:t>may</a:t>
            </a:r>
            <a:r>
              <a:rPr lang="en-US" sz="2800" dirty="0" smtClean="0"/>
              <a:t> be retained for traceability</a:t>
            </a: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21</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993499"/>
            <a:ext cx="2518118" cy="1763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802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Subject Level Analysis Dataset (ADSL)</a:t>
            </a:r>
            <a:endParaRPr lang="en-US" dirty="0"/>
          </a:p>
        </p:txBody>
      </p:sp>
    </p:spTree>
    <p:extLst>
      <p:ext uri="{BB962C8B-B14F-4D97-AF65-F5344CB8AC3E}">
        <p14:creationId xmlns:p14="http://schemas.microsoft.com/office/powerpoint/2010/main" val="41988403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ADSL – “Subject Level” Overview</a:t>
            </a:r>
            <a:endParaRPr lang="en-US" dirty="0"/>
          </a:p>
        </p:txBody>
      </p:sp>
      <p:sp>
        <p:nvSpPr>
          <p:cNvPr id="3" name="Content Placeholder 2"/>
          <p:cNvSpPr>
            <a:spLocks noGrp="1"/>
          </p:cNvSpPr>
          <p:nvPr>
            <p:ph idx="1"/>
          </p:nvPr>
        </p:nvSpPr>
        <p:spPr>
          <a:xfrm>
            <a:off x="347471" y="1488533"/>
            <a:ext cx="8491835" cy="1777182"/>
          </a:xfrm>
          <a:ln>
            <a:solidFill>
              <a:srgbClr val="FF0000"/>
            </a:solidFill>
          </a:ln>
        </p:spPr>
        <p:txBody>
          <a:bodyPr>
            <a:normAutofit/>
          </a:bodyPr>
          <a:lstStyle/>
          <a:p>
            <a:r>
              <a:rPr lang="en-US" dirty="0"/>
              <a:t>R</a:t>
            </a:r>
            <a:r>
              <a:rPr lang="en-US" dirty="0" smtClean="0"/>
              <a:t>equired ADaM data set</a:t>
            </a:r>
          </a:p>
          <a:p>
            <a:r>
              <a:rPr lang="en-US" dirty="0"/>
              <a:t>F</a:t>
            </a:r>
            <a:r>
              <a:rPr lang="en-US" dirty="0" smtClean="0"/>
              <a:t>ixed structure of 1 record per subject</a:t>
            </a:r>
          </a:p>
          <a:p>
            <a:r>
              <a:rPr lang="en-US" dirty="0"/>
              <a:t>M</a:t>
            </a:r>
            <a:r>
              <a:rPr lang="en-US" dirty="0" smtClean="0"/>
              <a:t>ust be named “ADSL”</a:t>
            </a: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23</a:t>
            </a:fld>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1380" y="3665084"/>
            <a:ext cx="5800725" cy="2466975"/>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8224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ADSL: Purpose</a:t>
            </a:r>
            <a:endParaRPr lang="en-US" dirty="0"/>
          </a:p>
        </p:txBody>
      </p:sp>
      <p:sp>
        <p:nvSpPr>
          <p:cNvPr id="3" name="Content Placeholder 2"/>
          <p:cNvSpPr>
            <a:spLocks noGrp="1"/>
          </p:cNvSpPr>
          <p:nvPr>
            <p:ph idx="1"/>
          </p:nvPr>
        </p:nvSpPr>
        <p:spPr>
          <a:xfrm>
            <a:off x="347471" y="1488532"/>
            <a:ext cx="8491835" cy="4770754"/>
          </a:xfrm>
          <a:ln>
            <a:solidFill>
              <a:srgbClr val="FF0000"/>
            </a:solidFill>
          </a:ln>
        </p:spPr>
        <p:txBody>
          <a:bodyPr>
            <a:normAutofit/>
          </a:bodyPr>
          <a:lstStyle/>
          <a:p>
            <a:r>
              <a:rPr lang="en-US" sz="2800" dirty="0"/>
              <a:t>C</a:t>
            </a:r>
            <a:r>
              <a:rPr lang="en-US" sz="2800" dirty="0" smtClean="0"/>
              <a:t>ontains the </a:t>
            </a:r>
            <a:r>
              <a:rPr lang="en-US" sz="2800" dirty="0" smtClean="0">
                <a:solidFill>
                  <a:srgbClr val="FF0000"/>
                </a:solidFill>
              </a:rPr>
              <a:t>most important and frequently used information </a:t>
            </a:r>
            <a:r>
              <a:rPr lang="en-US" sz="2800" dirty="0" smtClean="0"/>
              <a:t>about a subject</a:t>
            </a:r>
          </a:p>
          <a:p>
            <a:pPr lvl="1"/>
            <a:r>
              <a:rPr lang="en-US" sz="2400" dirty="0" smtClean="0"/>
              <a:t>Study disposition, treatment variables, population flags, important dates, basic demographics, etc. </a:t>
            </a:r>
          </a:p>
          <a:p>
            <a:pPr marL="457200" lvl="1" indent="0">
              <a:buNone/>
            </a:pPr>
            <a:endParaRPr lang="en-US" sz="2400" dirty="0" smtClean="0"/>
          </a:p>
          <a:p>
            <a:r>
              <a:rPr lang="en-US" sz="2800" dirty="0" smtClean="0"/>
              <a:t>It is used as input into the creation of subsequent analysis datasets</a:t>
            </a:r>
          </a:p>
          <a:p>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24</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110" y="4867953"/>
            <a:ext cx="7670347" cy="1058724"/>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8" name="Down Arrow 7"/>
          <p:cNvSpPr/>
          <p:nvPr/>
        </p:nvSpPr>
        <p:spPr>
          <a:xfrm>
            <a:off x="3722914" y="4365171"/>
            <a:ext cx="337457" cy="502782"/>
          </a:xfrm>
          <a:prstGeom prst="downArrow">
            <a:avLst/>
          </a:prstGeom>
          <a:solidFill>
            <a:srgbClr val="86786F"/>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7665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ADSL: Purpose Continued</a:t>
            </a:r>
            <a:endParaRPr lang="en-US" dirty="0"/>
          </a:p>
        </p:txBody>
      </p:sp>
      <p:sp>
        <p:nvSpPr>
          <p:cNvPr id="3" name="Content Placeholder 2"/>
          <p:cNvSpPr>
            <a:spLocks noGrp="1"/>
          </p:cNvSpPr>
          <p:nvPr>
            <p:ph idx="1"/>
          </p:nvPr>
        </p:nvSpPr>
        <p:spPr>
          <a:xfrm>
            <a:off x="347471" y="1488533"/>
            <a:ext cx="8491835" cy="4661896"/>
          </a:xfrm>
          <a:ln>
            <a:solidFill>
              <a:srgbClr val="FF0000"/>
            </a:solidFill>
          </a:ln>
        </p:spPr>
        <p:txBody>
          <a:bodyPr>
            <a:normAutofit/>
          </a:bodyPr>
          <a:lstStyle/>
          <a:p>
            <a:r>
              <a:rPr lang="en-US" sz="2800" dirty="0" smtClean="0"/>
              <a:t>Having one record per subject (USUBJID) makes it easy to </a:t>
            </a:r>
            <a:r>
              <a:rPr lang="en-US" sz="2800" dirty="0" smtClean="0">
                <a:solidFill>
                  <a:srgbClr val="FF0000"/>
                </a:solidFill>
              </a:rPr>
              <a:t>merge</a:t>
            </a:r>
            <a:r>
              <a:rPr lang="en-US" sz="2800" dirty="0" smtClean="0"/>
              <a:t> with any other dataset</a:t>
            </a:r>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smtClean="0"/>
          </a:p>
          <a:p>
            <a:r>
              <a:rPr lang="en-US" sz="2800" dirty="0" smtClean="0"/>
              <a:t>Keeping ADSL focused on the variables that are most important for the trial enhances its usefulness</a:t>
            </a:r>
          </a:p>
          <a:p>
            <a:pPr lvl="1"/>
            <a:r>
              <a:rPr lang="en-US" sz="2400" dirty="0" smtClean="0">
                <a:solidFill>
                  <a:srgbClr val="FF0000"/>
                </a:solidFill>
              </a:rPr>
              <a:t>Lilly’s ADSL Standard supports Lilly’s Core TFLs</a:t>
            </a:r>
          </a:p>
          <a:p>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25</a:t>
            </a:fld>
            <a:endParaRPr 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615" y="2514597"/>
            <a:ext cx="6264342" cy="1426029"/>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84551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7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ADSL – Lilly Standard TABLES</a:t>
            </a:r>
            <a:endParaRPr lang="en-US" dirty="0"/>
          </a:p>
        </p:txBody>
      </p:sp>
      <p:sp>
        <p:nvSpPr>
          <p:cNvPr id="3" name="Content Placeholder 2"/>
          <p:cNvSpPr>
            <a:spLocks noGrp="1"/>
          </p:cNvSpPr>
          <p:nvPr>
            <p:ph idx="1"/>
          </p:nvPr>
        </p:nvSpPr>
        <p:spPr>
          <a:xfrm>
            <a:off x="347471" y="1488532"/>
            <a:ext cx="8491835" cy="1341753"/>
          </a:xfrm>
          <a:ln>
            <a:solidFill>
              <a:srgbClr val="FF0000"/>
            </a:solidFill>
          </a:ln>
        </p:spPr>
        <p:txBody>
          <a:bodyPr>
            <a:normAutofit fontScale="92500" lnSpcReduction="10000"/>
          </a:bodyPr>
          <a:lstStyle/>
          <a:p>
            <a:r>
              <a:rPr lang="en-US" sz="3000" dirty="0" smtClean="0"/>
              <a:t>Open Lilly ADSL Standard (on SharePoint) TABLES tab</a:t>
            </a:r>
          </a:p>
          <a:p>
            <a:pPr lvl="1"/>
            <a:r>
              <a:rPr lang="en-US" sz="3000" dirty="0" smtClean="0">
                <a:solidFill>
                  <a:srgbClr val="FF0000"/>
                </a:solidFill>
              </a:rPr>
              <a:t>Core_ADAM_ADSL_V7.xlsx</a:t>
            </a:r>
            <a:r>
              <a:rPr lang="en-US" sz="3000" dirty="0" smtClean="0"/>
              <a:t> </a:t>
            </a:r>
            <a:endParaRPr lang="en-US" sz="3000"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26</a:t>
            </a:fld>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800" y="3101521"/>
            <a:ext cx="8801372" cy="3222172"/>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89834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ADSL – Lilly Standard COLUMNS</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27</a:t>
            </a:fld>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471" y="3566430"/>
            <a:ext cx="8642308" cy="2605769"/>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12" name="Content Placeholder 2"/>
          <p:cNvSpPr>
            <a:spLocks noGrp="1"/>
          </p:cNvSpPr>
          <p:nvPr>
            <p:ph idx="1"/>
          </p:nvPr>
        </p:nvSpPr>
        <p:spPr>
          <a:xfrm>
            <a:off x="347471" y="1488532"/>
            <a:ext cx="8491835" cy="1613897"/>
          </a:xfrm>
          <a:ln>
            <a:solidFill>
              <a:srgbClr val="FF0000"/>
            </a:solidFill>
          </a:ln>
        </p:spPr>
        <p:txBody>
          <a:bodyPr>
            <a:normAutofit/>
          </a:bodyPr>
          <a:lstStyle/>
          <a:p>
            <a:r>
              <a:rPr lang="en-US" sz="3000" dirty="0" smtClean="0"/>
              <a:t>Open Lilly ADSL Standard (on SharePoint) COLUMNS tab</a:t>
            </a:r>
          </a:p>
          <a:p>
            <a:pPr lvl="1"/>
            <a:r>
              <a:rPr lang="en-US" sz="3000" dirty="0" smtClean="0">
                <a:solidFill>
                  <a:srgbClr val="FF0000"/>
                </a:solidFill>
              </a:rPr>
              <a:t>Core_ADAM_ADSL_V7.xlsx</a:t>
            </a:r>
            <a:r>
              <a:rPr lang="en-US" sz="3000" dirty="0" smtClean="0"/>
              <a:t> </a:t>
            </a:r>
            <a:endParaRPr lang="en-US" sz="3000" dirty="0"/>
          </a:p>
        </p:txBody>
      </p:sp>
    </p:spTree>
    <p:extLst>
      <p:ext uri="{BB962C8B-B14F-4D97-AF65-F5344CB8AC3E}">
        <p14:creationId xmlns:p14="http://schemas.microsoft.com/office/powerpoint/2010/main" val="196738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ADSL – Lilly Standard EXAMPLE</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28</a:t>
            </a:fld>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 y="1669596"/>
            <a:ext cx="8953500" cy="971550"/>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0" y="2803071"/>
            <a:ext cx="7591425" cy="990600"/>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pic>
        <p:nvPicPr>
          <p:cNvPr id="102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804" y="3944711"/>
            <a:ext cx="8428963" cy="1030060"/>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pic>
        <p:nvPicPr>
          <p:cNvPr id="1024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555" y="5192484"/>
            <a:ext cx="8799442" cy="1034752"/>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76714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Lilly Module 3 </a:t>
            </a:r>
            <a:r>
              <a:rPr lang="en-US" dirty="0"/>
              <a:t>Exercise </a:t>
            </a:r>
            <a:r>
              <a:rPr lang="en-US" dirty="0" smtClean="0"/>
              <a:t>#1</a:t>
            </a:r>
            <a:br>
              <a:rPr lang="en-US" dirty="0" smtClean="0"/>
            </a:br>
            <a:endParaRPr lang="en-US" dirty="0"/>
          </a:p>
        </p:txBody>
      </p:sp>
    </p:spTree>
    <p:extLst>
      <p:ext uri="{BB962C8B-B14F-4D97-AF65-F5344CB8AC3E}">
        <p14:creationId xmlns:p14="http://schemas.microsoft.com/office/powerpoint/2010/main" val="594704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Lilly </a:t>
            </a:r>
            <a:r>
              <a:rPr lang="en-US" sz="3200" dirty="0"/>
              <a:t>Workshop Module </a:t>
            </a:r>
            <a:r>
              <a:rPr lang="en-US" sz="3200" dirty="0" smtClean="0"/>
              <a:t>3 </a:t>
            </a:r>
            <a:br>
              <a:rPr lang="en-US" sz="3200" dirty="0" smtClean="0"/>
            </a:br>
            <a:r>
              <a:rPr lang="en-US" sz="3200" dirty="0" err="1" smtClean="0"/>
              <a:t>ADaM</a:t>
            </a:r>
            <a:r>
              <a:rPr lang="en-US" sz="3200" dirty="0" smtClean="0"/>
              <a:t> Class Structures and ADSL</a:t>
            </a:r>
            <a:endParaRPr lang="en-US" sz="2700" dirty="0"/>
          </a:p>
        </p:txBody>
      </p:sp>
    </p:spTree>
    <p:extLst>
      <p:ext uri="{BB962C8B-B14F-4D97-AF65-F5344CB8AC3E}">
        <p14:creationId xmlns:p14="http://schemas.microsoft.com/office/powerpoint/2010/main" val="36727615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Lilly Mod 3 Exercise #1</a:t>
            </a:r>
            <a:endParaRPr lang="en-US" dirty="0"/>
          </a:p>
        </p:txBody>
      </p:sp>
      <p:sp>
        <p:nvSpPr>
          <p:cNvPr id="3" name="Content Placeholder 2"/>
          <p:cNvSpPr>
            <a:spLocks noGrp="1"/>
          </p:cNvSpPr>
          <p:nvPr>
            <p:ph idx="1"/>
          </p:nvPr>
        </p:nvSpPr>
        <p:spPr>
          <a:ln>
            <a:solidFill>
              <a:srgbClr val="FF0000"/>
            </a:solidFill>
          </a:ln>
        </p:spPr>
        <p:txBody>
          <a:bodyPr>
            <a:normAutofit fontScale="92500" lnSpcReduction="20000"/>
          </a:bodyPr>
          <a:lstStyle/>
          <a:p>
            <a:pPr marL="342900" lvl="1" indent="-342900">
              <a:buFont typeface="Arial"/>
              <a:buChar char="•"/>
            </a:pPr>
            <a:r>
              <a:rPr lang="en-US" sz="3000" dirty="0" smtClean="0"/>
              <a:t>Open </a:t>
            </a:r>
            <a:r>
              <a:rPr lang="en-US" sz="3000" dirty="0">
                <a:solidFill>
                  <a:srgbClr val="FF0000"/>
                </a:solidFill>
              </a:rPr>
              <a:t>Lilly ADaM Mod </a:t>
            </a:r>
            <a:r>
              <a:rPr lang="en-US" sz="3000" dirty="0" smtClean="0">
                <a:solidFill>
                  <a:srgbClr val="FF0000"/>
                </a:solidFill>
              </a:rPr>
              <a:t>3 </a:t>
            </a:r>
            <a:r>
              <a:rPr lang="en-US" sz="3000" dirty="0">
                <a:solidFill>
                  <a:srgbClr val="FF0000"/>
                </a:solidFill>
              </a:rPr>
              <a:t>Exercise.xlsx</a:t>
            </a:r>
          </a:p>
          <a:p>
            <a:r>
              <a:rPr lang="en-US" sz="3000" dirty="0" smtClean="0"/>
              <a:t>(Q1) What are the ADSL “Required” variables</a:t>
            </a:r>
          </a:p>
          <a:p>
            <a:pPr lvl="1"/>
            <a:r>
              <a:rPr lang="en-US" sz="2600" dirty="0" smtClean="0"/>
              <a:t>According to the </a:t>
            </a:r>
            <a:r>
              <a:rPr lang="en-US" sz="2600" dirty="0" err="1" smtClean="0"/>
              <a:t>ADaMIG</a:t>
            </a:r>
            <a:r>
              <a:rPr lang="en-US" sz="2600" dirty="0" smtClean="0"/>
              <a:t>”?</a:t>
            </a:r>
          </a:p>
          <a:p>
            <a:pPr lvl="2"/>
            <a:r>
              <a:rPr lang="en-US" sz="2200" dirty="0" smtClean="0"/>
              <a:t>Consider at least 5 Conditionally Required variables</a:t>
            </a:r>
          </a:p>
          <a:p>
            <a:pPr lvl="1"/>
            <a:r>
              <a:rPr lang="en-US" sz="2600" dirty="0" smtClean="0"/>
              <a:t>According to the Lilly ADSL Standard?</a:t>
            </a:r>
          </a:p>
          <a:p>
            <a:pPr lvl="1"/>
            <a:r>
              <a:rPr lang="en-US" sz="2600" dirty="0" smtClean="0"/>
              <a:t>Why do these differ?</a:t>
            </a:r>
          </a:p>
          <a:p>
            <a:pPr lvl="1"/>
            <a:endParaRPr lang="en-US" sz="2200" dirty="0" smtClean="0"/>
          </a:p>
          <a:p>
            <a:r>
              <a:rPr lang="en-US" sz="3000" dirty="0" smtClean="0"/>
              <a:t>(Q2) Name the “types of variables” that go into ADSL</a:t>
            </a:r>
          </a:p>
          <a:p>
            <a:pPr lvl="1"/>
            <a:r>
              <a:rPr lang="en-US" sz="2600" dirty="0"/>
              <a:t>According to the ADaMIG”?</a:t>
            </a:r>
          </a:p>
          <a:p>
            <a:pPr lvl="1"/>
            <a:r>
              <a:rPr lang="en-US" sz="2600" dirty="0"/>
              <a:t>According to the Lilly ADSL Standard?</a:t>
            </a:r>
          </a:p>
          <a:p>
            <a:pPr lvl="1"/>
            <a:r>
              <a:rPr lang="en-US" sz="2600" dirty="0"/>
              <a:t>Why do these differ?</a:t>
            </a: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30</a:t>
            </a:fld>
            <a:endParaRPr lang="en-US" dirty="0"/>
          </a:p>
        </p:txBody>
      </p:sp>
    </p:spTree>
    <p:extLst>
      <p:ext uri="{BB962C8B-B14F-4D97-AF65-F5344CB8AC3E}">
        <p14:creationId xmlns:p14="http://schemas.microsoft.com/office/powerpoint/2010/main" val="30888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rgbClr val="FF0000"/>
            </a:solidFill>
          </a:ln>
        </p:spPr>
        <p:txBody>
          <a:bodyPr/>
          <a:lstStyle/>
          <a:p>
            <a:r>
              <a:rPr lang="en-US" dirty="0" smtClean="0"/>
              <a:t>Exercise #1 Getting Started (Q1)</a:t>
            </a:r>
            <a:endParaRPr lang="en-US" dirty="0"/>
          </a:p>
        </p:txBody>
      </p:sp>
      <p:sp>
        <p:nvSpPr>
          <p:cNvPr id="3" name="Content Placeholder 2"/>
          <p:cNvSpPr>
            <a:spLocks noGrp="1"/>
          </p:cNvSpPr>
          <p:nvPr>
            <p:ph idx="1"/>
          </p:nvPr>
        </p:nvSpPr>
        <p:spPr>
          <a:xfrm>
            <a:off x="347471" y="1488532"/>
            <a:ext cx="4235415" cy="4637631"/>
          </a:xfrm>
          <a:ln>
            <a:solidFill>
              <a:srgbClr val="FF0000"/>
            </a:solidFill>
          </a:ln>
        </p:spPr>
        <p:txBody>
          <a:bodyPr/>
          <a:lstStyle/>
          <a:p>
            <a:r>
              <a:rPr lang="en-US" dirty="0" smtClean="0"/>
              <a:t>Open ADaMIG v1.0</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31</a:t>
            </a:fld>
            <a:endParaRPr lang="en-US" dirty="0"/>
          </a:p>
        </p:txBody>
      </p:sp>
      <p:sp>
        <p:nvSpPr>
          <p:cNvPr id="7" name="Content Placeholder 2"/>
          <p:cNvSpPr txBox="1">
            <a:spLocks/>
          </p:cNvSpPr>
          <p:nvPr/>
        </p:nvSpPr>
        <p:spPr>
          <a:xfrm>
            <a:off x="4746172" y="1488532"/>
            <a:ext cx="4235415" cy="4637631"/>
          </a:xfrm>
          <a:prstGeom prst="rect">
            <a:avLst/>
          </a:prstGeom>
          <a:ln>
            <a:solidFill>
              <a:srgbClr val="FF0000"/>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rgbClr val="86786F"/>
                </a:solidFill>
                <a:latin typeface="DIN-Regular"/>
                <a:ea typeface="+mn-ea"/>
                <a:cs typeface="DIN-Regular"/>
              </a:defRPr>
            </a:lvl1pPr>
            <a:lvl2pPr marL="742950" indent="-285750" algn="l" defTabSz="457200" rtl="0" eaLnBrk="1" latinLnBrk="0" hangingPunct="1">
              <a:spcBef>
                <a:spcPct val="20000"/>
              </a:spcBef>
              <a:buFont typeface="Arial"/>
              <a:buChar char="–"/>
              <a:defRPr sz="2800" kern="1200">
                <a:solidFill>
                  <a:srgbClr val="86786F"/>
                </a:solidFill>
                <a:latin typeface="DIN-Regular"/>
                <a:ea typeface="+mn-ea"/>
                <a:cs typeface="DIN-Regular"/>
              </a:defRPr>
            </a:lvl2pPr>
            <a:lvl3pPr marL="1143000" indent="-228600" algn="l" defTabSz="457200" rtl="0" eaLnBrk="1" latinLnBrk="0" hangingPunct="1">
              <a:spcBef>
                <a:spcPct val="20000"/>
              </a:spcBef>
              <a:buFont typeface="Arial"/>
              <a:buChar char="•"/>
              <a:defRPr sz="2400" kern="1200">
                <a:solidFill>
                  <a:srgbClr val="86786F"/>
                </a:solidFill>
                <a:latin typeface="DIN-Regular"/>
                <a:ea typeface="+mn-ea"/>
                <a:cs typeface="DIN-Regular"/>
              </a:defRPr>
            </a:lvl3pPr>
            <a:lvl4pPr marL="1600200" indent="-228600" algn="l" defTabSz="457200" rtl="0" eaLnBrk="1" latinLnBrk="0" hangingPunct="1">
              <a:spcBef>
                <a:spcPct val="20000"/>
              </a:spcBef>
              <a:buFont typeface="Arial"/>
              <a:buChar char="–"/>
              <a:defRPr sz="2000" kern="1200">
                <a:solidFill>
                  <a:srgbClr val="86786F"/>
                </a:solidFill>
                <a:latin typeface="DIN-Regular"/>
                <a:ea typeface="+mn-ea"/>
                <a:cs typeface="DIN-Regular"/>
              </a:defRPr>
            </a:lvl4pPr>
            <a:lvl5pPr marL="2057400" indent="-228600" algn="l" defTabSz="457200" rtl="0" eaLnBrk="1" latinLnBrk="0" hangingPunct="1">
              <a:spcBef>
                <a:spcPct val="20000"/>
              </a:spcBef>
              <a:buFont typeface="Arial"/>
              <a:buChar char="»"/>
              <a:defRPr sz="2000" kern="1200">
                <a:solidFill>
                  <a:srgbClr val="86786F"/>
                </a:solidFill>
                <a:latin typeface="DIN-Regular"/>
                <a:ea typeface="+mn-ea"/>
                <a:cs typeface="DIN-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Open Lilly ADSL Standard</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65" y="2088697"/>
            <a:ext cx="3600954" cy="3724274"/>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8" name="Rectangle 7"/>
          <p:cNvSpPr/>
          <p:nvPr/>
        </p:nvSpPr>
        <p:spPr>
          <a:xfrm>
            <a:off x="3712029" y="2982686"/>
            <a:ext cx="468590" cy="1055914"/>
          </a:xfrm>
          <a:prstGeom prst="rect">
            <a:avLst/>
          </a:prstGeom>
          <a:noFill/>
          <a:ln w="19050">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712029" y="5214257"/>
            <a:ext cx="468590" cy="598714"/>
          </a:xfrm>
          <a:prstGeom prst="rect">
            <a:avLst/>
          </a:prstGeom>
          <a:noFill/>
          <a:ln w="19050">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0329" y="2564265"/>
            <a:ext cx="3467100" cy="3362325"/>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10" name="Rectangle 9"/>
          <p:cNvSpPr/>
          <p:nvPr/>
        </p:nvSpPr>
        <p:spPr>
          <a:xfrm>
            <a:off x="6988629" y="2830286"/>
            <a:ext cx="1608800" cy="2536371"/>
          </a:xfrm>
          <a:prstGeom prst="rect">
            <a:avLst/>
          </a:prstGeom>
          <a:noFill/>
          <a:ln w="19050">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455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36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3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7" grpId="0" animBg="1"/>
      <p:bldP spid="8" grpId="0" animBg="1"/>
      <p:bldP spid="9"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rgbClr val="FF0000"/>
            </a:solidFill>
          </a:ln>
        </p:spPr>
        <p:txBody>
          <a:bodyPr/>
          <a:lstStyle/>
          <a:p>
            <a:r>
              <a:rPr lang="en-US" dirty="0" smtClean="0"/>
              <a:t>Exercise #1 Getting Started (Q2)</a:t>
            </a:r>
            <a:endParaRPr lang="en-US" dirty="0"/>
          </a:p>
        </p:txBody>
      </p:sp>
      <p:sp>
        <p:nvSpPr>
          <p:cNvPr id="3" name="Content Placeholder 2"/>
          <p:cNvSpPr>
            <a:spLocks noGrp="1"/>
          </p:cNvSpPr>
          <p:nvPr>
            <p:ph idx="1"/>
          </p:nvPr>
        </p:nvSpPr>
        <p:spPr>
          <a:xfrm>
            <a:off x="347471" y="1488532"/>
            <a:ext cx="4235415" cy="4637631"/>
          </a:xfrm>
          <a:ln>
            <a:solidFill>
              <a:srgbClr val="FF0000"/>
            </a:solidFill>
          </a:ln>
        </p:spPr>
        <p:txBody>
          <a:bodyPr>
            <a:normAutofit/>
          </a:bodyPr>
          <a:lstStyle/>
          <a:p>
            <a:r>
              <a:rPr lang="en-US" sz="2800" dirty="0" smtClean="0"/>
              <a:t>Name 6 Variable Types</a:t>
            </a:r>
            <a:endParaRPr lang="en-US" sz="2800"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32</a:t>
            </a:fld>
            <a:endParaRPr lang="en-US" dirty="0"/>
          </a:p>
        </p:txBody>
      </p:sp>
      <p:sp>
        <p:nvSpPr>
          <p:cNvPr id="7" name="Content Placeholder 2"/>
          <p:cNvSpPr txBox="1">
            <a:spLocks/>
          </p:cNvSpPr>
          <p:nvPr/>
        </p:nvSpPr>
        <p:spPr>
          <a:xfrm>
            <a:off x="4746172" y="1488532"/>
            <a:ext cx="4235415" cy="4637631"/>
          </a:xfrm>
          <a:prstGeom prst="rect">
            <a:avLst/>
          </a:prstGeom>
          <a:ln>
            <a:solidFill>
              <a:srgbClr val="FF0000"/>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rgbClr val="86786F"/>
                </a:solidFill>
                <a:latin typeface="DIN-Regular"/>
                <a:ea typeface="+mn-ea"/>
                <a:cs typeface="DIN-Regular"/>
              </a:defRPr>
            </a:lvl1pPr>
            <a:lvl2pPr marL="742950" indent="-285750" algn="l" defTabSz="457200" rtl="0" eaLnBrk="1" latinLnBrk="0" hangingPunct="1">
              <a:spcBef>
                <a:spcPct val="20000"/>
              </a:spcBef>
              <a:buFont typeface="Arial"/>
              <a:buChar char="–"/>
              <a:defRPr sz="2800" kern="1200">
                <a:solidFill>
                  <a:srgbClr val="86786F"/>
                </a:solidFill>
                <a:latin typeface="DIN-Regular"/>
                <a:ea typeface="+mn-ea"/>
                <a:cs typeface="DIN-Regular"/>
              </a:defRPr>
            </a:lvl2pPr>
            <a:lvl3pPr marL="1143000" indent="-228600" algn="l" defTabSz="457200" rtl="0" eaLnBrk="1" latinLnBrk="0" hangingPunct="1">
              <a:spcBef>
                <a:spcPct val="20000"/>
              </a:spcBef>
              <a:buFont typeface="Arial"/>
              <a:buChar char="•"/>
              <a:defRPr sz="2400" kern="1200">
                <a:solidFill>
                  <a:srgbClr val="86786F"/>
                </a:solidFill>
                <a:latin typeface="DIN-Regular"/>
                <a:ea typeface="+mn-ea"/>
                <a:cs typeface="DIN-Regular"/>
              </a:defRPr>
            </a:lvl3pPr>
            <a:lvl4pPr marL="1600200" indent="-228600" algn="l" defTabSz="457200" rtl="0" eaLnBrk="1" latinLnBrk="0" hangingPunct="1">
              <a:spcBef>
                <a:spcPct val="20000"/>
              </a:spcBef>
              <a:buFont typeface="Arial"/>
              <a:buChar char="–"/>
              <a:defRPr sz="2000" kern="1200">
                <a:solidFill>
                  <a:srgbClr val="86786F"/>
                </a:solidFill>
                <a:latin typeface="DIN-Regular"/>
                <a:ea typeface="+mn-ea"/>
                <a:cs typeface="DIN-Regular"/>
              </a:defRPr>
            </a:lvl4pPr>
            <a:lvl5pPr marL="2057400" indent="-228600" algn="l" defTabSz="457200" rtl="0" eaLnBrk="1" latinLnBrk="0" hangingPunct="1">
              <a:spcBef>
                <a:spcPct val="20000"/>
              </a:spcBef>
              <a:buFont typeface="Arial"/>
              <a:buChar char="»"/>
              <a:defRPr sz="2000" kern="1200">
                <a:solidFill>
                  <a:srgbClr val="86786F"/>
                </a:solidFill>
                <a:latin typeface="DIN-Regular"/>
                <a:ea typeface="+mn-ea"/>
                <a:cs typeface="DIN-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Refer to ADaM_ </a:t>
            </a:r>
            <a:r>
              <a:rPr lang="en-US" sz="2800" dirty="0" err="1" smtClean="0"/>
              <a:t>Variable_Numbering</a:t>
            </a:r>
            <a:r>
              <a:rPr lang="en-US" sz="2800" dirty="0" smtClean="0"/>
              <a:t>_ V2.docx</a:t>
            </a:r>
          </a:p>
          <a:p>
            <a:r>
              <a:rPr lang="en-US" sz="2800" dirty="0" smtClean="0"/>
              <a:t>Check ORDER in Lilly ADSL Standard</a:t>
            </a:r>
          </a:p>
          <a:p>
            <a:endParaRPr lang="en-US" sz="2800" dirty="0"/>
          </a:p>
          <a:p>
            <a:endParaRPr lang="en-US" sz="2800" dirty="0" smtClean="0"/>
          </a:p>
          <a:p>
            <a:endParaRPr lang="en-US" sz="2800" dirty="0"/>
          </a:p>
          <a:p>
            <a:pPr marL="0" indent="0">
              <a:buNone/>
            </a:pPr>
            <a:endParaRPr lang="en-US" sz="2800" dirty="0"/>
          </a:p>
          <a:p>
            <a:endParaRPr lang="en-US" sz="2800"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65" y="2088697"/>
            <a:ext cx="3600954" cy="3724274"/>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11" name="Rectangle 10"/>
          <p:cNvSpPr/>
          <p:nvPr/>
        </p:nvSpPr>
        <p:spPr>
          <a:xfrm>
            <a:off x="579665" y="2830286"/>
            <a:ext cx="3600954" cy="152400"/>
          </a:xfrm>
          <a:prstGeom prst="rect">
            <a:avLst/>
          </a:prstGeom>
          <a:noFill/>
          <a:ln w="19050">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579665" y="5040086"/>
            <a:ext cx="3600954" cy="152400"/>
          </a:xfrm>
          <a:prstGeom prst="rect">
            <a:avLst/>
          </a:prstGeom>
          <a:noFill/>
          <a:ln w="19050">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3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5278" y="3807347"/>
            <a:ext cx="2438400" cy="1133475"/>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12" name="Down Arrow 11"/>
          <p:cNvSpPr/>
          <p:nvPr/>
        </p:nvSpPr>
        <p:spPr>
          <a:xfrm rot="5400000" flipH="1">
            <a:off x="7905164" y="3684979"/>
            <a:ext cx="253028" cy="536000"/>
          </a:xfrm>
          <a:prstGeom prst="downArrow">
            <a:avLst/>
          </a:prstGeom>
          <a:solidFill>
            <a:srgbClr val="86786F"/>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38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3260" y="5192486"/>
            <a:ext cx="3489834" cy="816429"/>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15" name="Rectangle 14"/>
          <p:cNvSpPr/>
          <p:nvPr/>
        </p:nvSpPr>
        <p:spPr>
          <a:xfrm>
            <a:off x="4883260" y="5704114"/>
            <a:ext cx="2279540" cy="304801"/>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51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38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38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7" grpId="0" animBg="1"/>
      <p:bldP spid="11" grpId="0" animBg="1"/>
      <p:bldP spid="14" grpId="0" animBg="1"/>
      <p:bldP spid="12" grpId="0" animBg="1"/>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Q1 Answer</a:t>
            </a:r>
            <a:endParaRPr lang="en-US" dirty="0"/>
          </a:p>
        </p:txBody>
      </p:sp>
      <p:sp>
        <p:nvSpPr>
          <p:cNvPr id="3" name="Content Placeholder 2"/>
          <p:cNvSpPr>
            <a:spLocks noGrp="1"/>
          </p:cNvSpPr>
          <p:nvPr>
            <p:ph idx="1"/>
          </p:nvPr>
        </p:nvSpPr>
        <p:spPr/>
        <p:txBody>
          <a:bodyPr/>
          <a:lstStyle/>
          <a:p>
            <a:r>
              <a:rPr lang="en-US" dirty="0" err="1" smtClean="0"/>
              <a:t>ADaM</a:t>
            </a:r>
            <a:r>
              <a:rPr lang="en-US" dirty="0" smtClean="0"/>
              <a:t> IG Required Variables: </a:t>
            </a:r>
          </a:p>
          <a:p>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33</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166816609"/>
              </p:ext>
            </p:extLst>
          </p:nvPr>
        </p:nvGraphicFramePr>
        <p:xfrm>
          <a:off x="1828800" y="2373313"/>
          <a:ext cx="5486400" cy="3518535"/>
        </p:xfrm>
        <a:graphic>
          <a:graphicData uri="http://schemas.openxmlformats.org/drawingml/2006/table">
            <a:tbl>
              <a:tblPr>
                <a:tableStyleId>{5C22544A-7EE6-4342-B048-85BDC9FD1C3A}</a:tableStyleId>
              </a:tblPr>
              <a:tblGrid>
                <a:gridCol w="5486400"/>
              </a:tblGrid>
              <a:tr h="198120">
                <a:tc>
                  <a:txBody>
                    <a:bodyPr/>
                    <a:lstStyle/>
                    <a:p>
                      <a:pPr algn="l" rtl="0" fontAlgn="t"/>
                      <a:r>
                        <a:rPr lang="en-US" sz="2400" u="none" strike="noStrike" dirty="0" err="1">
                          <a:effectLst/>
                        </a:rPr>
                        <a:t>ADaMIG</a:t>
                      </a:r>
                      <a:r>
                        <a:rPr lang="en-US" sz="2400" u="none" strike="noStrike" dirty="0">
                          <a:effectLst/>
                        </a:rPr>
                        <a:t> ADSL Required Variables</a:t>
                      </a:r>
                      <a:endParaRPr lang="en-US" sz="2400" b="1" i="0" u="none" strike="noStrike" dirty="0">
                        <a:solidFill>
                          <a:srgbClr val="000000"/>
                        </a:solidFill>
                        <a:effectLst/>
                        <a:latin typeface="Calibri"/>
                      </a:endParaRPr>
                    </a:p>
                  </a:txBody>
                  <a:tcPr marL="9525" marR="9525" marT="9525" marB="0">
                    <a:solidFill>
                      <a:schemeClr val="accent3">
                        <a:lumMod val="20000"/>
                        <a:lumOff val="80000"/>
                      </a:schemeClr>
                    </a:solidFill>
                  </a:tcPr>
                </a:tc>
              </a:tr>
              <a:tr h="190500">
                <a:tc>
                  <a:txBody>
                    <a:bodyPr/>
                    <a:lstStyle/>
                    <a:p>
                      <a:pPr algn="l" fontAlgn="t"/>
                      <a:r>
                        <a:rPr lang="en-US" sz="2000" u="none" strike="noStrike">
                          <a:effectLst/>
                        </a:rPr>
                        <a:t>STUDYID</a:t>
                      </a:r>
                      <a:endParaRPr lang="en-US" sz="2000" b="0" i="0" u="none" strike="noStrike">
                        <a:solidFill>
                          <a:srgbClr val="000000"/>
                        </a:solidFill>
                        <a:effectLst/>
                        <a:latin typeface="Calibri"/>
                      </a:endParaRPr>
                    </a:p>
                  </a:txBody>
                  <a:tcPr marL="9525" marR="9525" marT="9525" marB="0"/>
                </a:tc>
              </a:tr>
              <a:tr h="190500">
                <a:tc>
                  <a:txBody>
                    <a:bodyPr/>
                    <a:lstStyle/>
                    <a:p>
                      <a:pPr algn="l" fontAlgn="t"/>
                      <a:r>
                        <a:rPr lang="en-US" sz="2000" u="none" strike="noStrike" dirty="0">
                          <a:effectLst/>
                        </a:rPr>
                        <a:t>USUBJID</a:t>
                      </a:r>
                      <a:endParaRPr lang="en-US" sz="2000" b="0" i="0" u="none" strike="noStrike" dirty="0">
                        <a:solidFill>
                          <a:srgbClr val="000000"/>
                        </a:solidFill>
                        <a:effectLst/>
                        <a:latin typeface="Calibri"/>
                      </a:endParaRPr>
                    </a:p>
                  </a:txBody>
                  <a:tcPr marL="9525" marR="9525" marT="9525" marB="0"/>
                </a:tc>
              </a:tr>
              <a:tr h="190500">
                <a:tc>
                  <a:txBody>
                    <a:bodyPr/>
                    <a:lstStyle/>
                    <a:p>
                      <a:pPr algn="l" fontAlgn="t"/>
                      <a:r>
                        <a:rPr lang="en-US" sz="2000" u="none" strike="noStrike" dirty="0">
                          <a:effectLst/>
                        </a:rPr>
                        <a:t>SUBJID</a:t>
                      </a:r>
                      <a:endParaRPr lang="en-US" sz="2000" b="0" i="0" u="none" strike="noStrike" dirty="0">
                        <a:solidFill>
                          <a:srgbClr val="000000"/>
                        </a:solidFill>
                        <a:effectLst/>
                        <a:latin typeface="Calibri"/>
                      </a:endParaRPr>
                    </a:p>
                  </a:txBody>
                  <a:tcPr marL="9525" marR="9525" marT="9525" marB="0"/>
                </a:tc>
              </a:tr>
              <a:tr h="190500">
                <a:tc>
                  <a:txBody>
                    <a:bodyPr/>
                    <a:lstStyle/>
                    <a:p>
                      <a:pPr algn="l" fontAlgn="t"/>
                      <a:r>
                        <a:rPr lang="en-US" sz="2000" u="none" strike="noStrike">
                          <a:effectLst/>
                        </a:rPr>
                        <a:t>SITEID</a:t>
                      </a:r>
                      <a:endParaRPr lang="en-US" sz="2000" b="0" i="0" u="none" strike="noStrike">
                        <a:solidFill>
                          <a:srgbClr val="000000"/>
                        </a:solidFill>
                        <a:effectLst/>
                        <a:latin typeface="Calibri"/>
                      </a:endParaRPr>
                    </a:p>
                  </a:txBody>
                  <a:tcPr marL="9525" marR="9525" marT="9525" marB="0"/>
                </a:tc>
              </a:tr>
              <a:tr h="190500">
                <a:tc>
                  <a:txBody>
                    <a:bodyPr/>
                    <a:lstStyle/>
                    <a:p>
                      <a:pPr algn="l" rtl="0" fontAlgn="t"/>
                      <a:r>
                        <a:rPr lang="en-US" sz="2000" u="none" strike="noStrike" dirty="0">
                          <a:effectLst/>
                        </a:rPr>
                        <a:t>AGE</a:t>
                      </a:r>
                      <a:endParaRPr lang="en-US" sz="2000" b="0" i="0" u="none" strike="noStrike" dirty="0">
                        <a:solidFill>
                          <a:srgbClr val="000000"/>
                        </a:solidFill>
                        <a:effectLst/>
                        <a:latin typeface="Calibri"/>
                      </a:endParaRPr>
                    </a:p>
                  </a:txBody>
                  <a:tcPr marL="9525" marR="9525" marT="9525" marB="0"/>
                </a:tc>
              </a:tr>
              <a:tr h="200025">
                <a:tc>
                  <a:txBody>
                    <a:bodyPr/>
                    <a:lstStyle/>
                    <a:p>
                      <a:pPr algn="l" rtl="0" fontAlgn="t"/>
                      <a:r>
                        <a:rPr lang="en-US" sz="2000" u="none" strike="noStrike" dirty="0">
                          <a:effectLst/>
                        </a:rPr>
                        <a:t>AGEU</a:t>
                      </a:r>
                      <a:endParaRPr lang="en-US" sz="2000" b="0" i="0" u="none" strike="noStrike" dirty="0">
                        <a:solidFill>
                          <a:srgbClr val="000000"/>
                        </a:solidFill>
                        <a:effectLst/>
                        <a:latin typeface="Calibri"/>
                      </a:endParaRPr>
                    </a:p>
                  </a:txBody>
                  <a:tcPr marL="9525" marR="9525" marT="9525" marB="0"/>
                </a:tc>
              </a:tr>
              <a:tr h="190500">
                <a:tc>
                  <a:txBody>
                    <a:bodyPr/>
                    <a:lstStyle/>
                    <a:p>
                      <a:pPr algn="l" rtl="0" fontAlgn="t"/>
                      <a:r>
                        <a:rPr lang="en-US" sz="2000" u="none" strike="noStrike">
                          <a:effectLst/>
                        </a:rPr>
                        <a:t>SEX</a:t>
                      </a:r>
                      <a:endParaRPr lang="en-US" sz="2000" b="0" i="0" u="none" strike="noStrike">
                        <a:solidFill>
                          <a:srgbClr val="000000"/>
                        </a:solidFill>
                        <a:effectLst/>
                        <a:latin typeface="Calibri"/>
                      </a:endParaRPr>
                    </a:p>
                  </a:txBody>
                  <a:tcPr marL="9525" marR="9525" marT="9525" marB="0"/>
                </a:tc>
              </a:tr>
              <a:tr h="190500">
                <a:tc>
                  <a:txBody>
                    <a:bodyPr/>
                    <a:lstStyle/>
                    <a:p>
                      <a:pPr algn="l" rtl="0" fontAlgn="t"/>
                      <a:r>
                        <a:rPr lang="en-US" sz="2000" u="none" strike="noStrike" dirty="0">
                          <a:effectLst/>
                        </a:rPr>
                        <a:t>RACE</a:t>
                      </a:r>
                      <a:endParaRPr lang="en-US" sz="2000" b="0" i="0" u="none" strike="noStrike" dirty="0">
                        <a:solidFill>
                          <a:srgbClr val="000000"/>
                        </a:solidFill>
                        <a:effectLst/>
                        <a:latin typeface="Calibri"/>
                      </a:endParaRPr>
                    </a:p>
                  </a:txBody>
                  <a:tcPr marL="9525" marR="9525" marT="9525" marB="0"/>
                </a:tc>
              </a:tr>
              <a:tr h="190500">
                <a:tc>
                  <a:txBody>
                    <a:bodyPr/>
                    <a:lstStyle/>
                    <a:p>
                      <a:pPr algn="l" rtl="0" fontAlgn="t"/>
                      <a:r>
                        <a:rPr lang="en-US" sz="2000" u="none" strike="noStrike">
                          <a:effectLst/>
                        </a:rPr>
                        <a:t>ARM</a:t>
                      </a:r>
                      <a:endParaRPr lang="en-US" sz="2000" b="0" i="0" u="none" strike="noStrike">
                        <a:solidFill>
                          <a:srgbClr val="000000"/>
                        </a:solidFill>
                        <a:effectLst/>
                        <a:latin typeface="Calibri"/>
                      </a:endParaRPr>
                    </a:p>
                  </a:txBody>
                  <a:tcPr marL="9525" marR="9525" marT="9525" marB="0"/>
                </a:tc>
              </a:tr>
              <a:tr h="190500">
                <a:tc>
                  <a:txBody>
                    <a:bodyPr/>
                    <a:lstStyle/>
                    <a:p>
                      <a:pPr algn="l" rtl="0" fontAlgn="t"/>
                      <a:r>
                        <a:rPr lang="en-US" sz="2000" u="none" strike="noStrike" dirty="0">
                          <a:effectLst/>
                        </a:rPr>
                        <a:t>TRT01P</a:t>
                      </a:r>
                      <a:endParaRPr lang="en-US" sz="2000" b="0" i="0" u="none" strike="noStrike" dirty="0">
                        <a:solidFill>
                          <a:srgbClr val="000000"/>
                        </a:solidFill>
                        <a:effectLst/>
                        <a:latin typeface="Calibri"/>
                      </a:endParaRPr>
                    </a:p>
                  </a:txBody>
                  <a:tcPr marL="9525" marR="9525" marT="9525" marB="0"/>
                </a:tc>
              </a:tr>
            </a:tbl>
          </a:graphicData>
        </a:graphic>
      </p:graphicFrame>
    </p:spTree>
    <p:extLst>
      <p:ext uri="{BB962C8B-B14F-4D97-AF65-F5344CB8AC3E}">
        <p14:creationId xmlns:p14="http://schemas.microsoft.com/office/powerpoint/2010/main" val="8136984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Q1 Answer</a:t>
            </a:r>
            <a:endParaRPr lang="en-US" dirty="0"/>
          </a:p>
        </p:txBody>
      </p:sp>
      <p:sp>
        <p:nvSpPr>
          <p:cNvPr id="3" name="Content Placeholder 2"/>
          <p:cNvSpPr>
            <a:spLocks noGrp="1"/>
          </p:cNvSpPr>
          <p:nvPr>
            <p:ph idx="1"/>
          </p:nvPr>
        </p:nvSpPr>
        <p:spPr/>
        <p:txBody>
          <a:bodyPr/>
          <a:lstStyle/>
          <a:p>
            <a:r>
              <a:rPr lang="en-US" dirty="0" smtClean="0"/>
              <a:t>Examples of </a:t>
            </a:r>
            <a:r>
              <a:rPr lang="en-US" dirty="0" err="1" smtClean="0"/>
              <a:t>ADaM</a:t>
            </a:r>
            <a:r>
              <a:rPr lang="en-US" dirty="0" smtClean="0"/>
              <a:t> IG Conditionally Required Variables: </a:t>
            </a:r>
          </a:p>
          <a:p>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34</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84921000"/>
              </p:ext>
            </p:extLst>
          </p:nvPr>
        </p:nvGraphicFramePr>
        <p:xfrm>
          <a:off x="1734403" y="2886122"/>
          <a:ext cx="5676332" cy="2626995"/>
        </p:xfrm>
        <a:graphic>
          <a:graphicData uri="http://schemas.openxmlformats.org/drawingml/2006/table">
            <a:tbl>
              <a:tblPr>
                <a:tableStyleId>{5C22544A-7EE6-4342-B048-85BDC9FD1C3A}</a:tableStyleId>
              </a:tblPr>
              <a:tblGrid>
                <a:gridCol w="5676332"/>
              </a:tblGrid>
              <a:tr h="0">
                <a:tc>
                  <a:txBody>
                    <a:bodyPr/>
                    <a:lstStyle/>
                    <a:p>
                      <a:pPr algn="l" rtl="0" fontAlgn="t"/>
                      <a:r>
                        <a:rPr lang="en-US" sz="2400" u="none" strike="noStrike" dirty="0">
                          <a:effectLst/>
                        </a:rPr>
                        <a:t>5 Examples of </a:t>
                      </a:r>
                      <a:r>
                        <a:rPr lang="en-US" sz="2400" u="none" strike="noStrike" dirty="0" err="1">
                          <a:effectLst/>
                        </a:rPr>
                        <a:t>ADaMIG</a:t>
                      </a:r>
                      <a:r>
                        <a:rPr lang="en-US" sz="2400" u="none" strike="noStrike" dirty="0">
                          <a:effectLst/>
                        </a:rPr>
                        <a:t> ADSL Conditionally Required Variables </a:t>
                      </a:r>
                      <a:endParaRPr lang="en-US" sz="2400" b="1" i="0" u="none" strike="noStrike" dirty="0">
                        <a:solidFill>
                          <a:srgbClr val="000000"/>
                        </a:solidFill>
                        <a:effectLst/>
                        <a:latin typeface="Calibri"/>
                      </a:endParaRPr>
                    </a:p>
                  </a:txBody>
                  <a:tcPr marL="9525" marR="9525" marT="9525" marB="0">
                    <a:solidFill>
                      <a:schemeClr val="accent3">
                        <a:lumMod val="20000"/>
                        <a:lumOff val="80000"/>
                      </a:schemeClr>
                    </a:solidFill>
                  </a:tcPr>
                </a:tc>
              </a:tr>
              <a:tr h="190500">
                <a:tc>
                  <a:txBody>
                    <a:bodyPr/>
                    <a:lstStyle/>
                    <a:p>
                      <a:pPr algn="l" rtl="0" fontAlgn="t"/>
                      <a:r>
                        <a:rPr lang="en-US" sz="2000" u="none" strike="noStrike">
                          <a:effectLst/>
                        </a:rPr>
                        <a:t>At least 1 population flag</a:t>
                      </a:r>
                      <a:endParaRPr lang="en-US" sz="2000" b="0" i="0" u="none" strike="noStrike">
                        <a:solidFill>
                          <a:srgbClr val="000000"/>
                        </a:solidFill>
                        <a:effectLst/>
                        <a:latin typeface="Calibri"/>
                      </a:endParaRPr>
                    </a:p>
                  </a:txBody>
                  <a:tcPr marL="9525" marR="9525" marT="9525" marB="0"/>
                </a:tc>
              </a:tr>
              <a:tr h="190500">
                <a:tc>
                  <a:txBody>
                    <a:bodyPr/>
                    <a:lstStyle/>
                    <a:p>
                      <a:pPr algn="l" rtl="0" fontAlgn="t"/>
                      <a:r>
                        <a:rPr lang="en-US" sz="2000" u="none" strike="noStrike" dirty="0">
                          <a:effectLst/>
                        </a:rPr>
                        <a:t>TRT01A</a:t>
                      </a:r>
                      <a:endParaRPr lang="en-US" sz="2000" b="0" i="0" u="none" strike="noStrike" dirty="0">
                        <a:solidFill>
                          <a:srgbClr val="000000"/>
                        </a:solidFill>
                        <a:effectLst/>
                        <a:latin typeface="Calibri"/>
                      </a:endParaRPr>
                    </a:p>
                  </a:txBody>
                  <a:tcPr marL="9525" marR="9525" marT="9525" marB="0"/>
                </a:tc>
              </a:tr>
              <a:tr h="190500">
                <a:tc>
                  <a:txBody>
                    <a:bodyPr/>
                    <a:lstStyle/>
                    <a:p>
                      <a:pPr algn="l" rtl="0" fontAlgn="t"/>
                      <a:r>
                        <a:rPr lang="en-US" sz="2000" u="none" strike="noStrike" dirty="0">
                          <a:effectLst/>
                        </a:rPr>
                        <a:t>TRTSEQP</a:t>
                      </a:r>
                      <a:endParaRPr lang="en-US" sz="2000" b="0" i="0" u="none" strike="noStrike" dirty="0">
                        <a:solidFill>
                          <a:srgbClr val="000000"/>
                        </a:solidFill>
                        <a:effectLst/>
                        <a:latin typeface="Calibri"/>
                      </a:endParaRPr>
                    </a:p>
                  </a:txBody>
                  <a:tcPr marL="9525" marR="9525" marT="9525" marB="0"/>
                </a:tc>
              </a:tr>
              <a:tr h="190500">
                <a:tc>
                  <a:txBody>
                    <a:bodyPr/>
                    <a:lstStyle/>
                    <a:p>
                      <a:pPr algn="l" rtl="0" fontAlgn="t"/>
                      <a:r>
                        <a:rPr lang="en-US" sz="2000" u="none" strike="noStrike" dirty="0">
                          <a:effectLst/>
                        </a:rPr>
                        <a:t>TRTSDT</a:t>
                      </a:r>
                      <a:endParaRPr lang="en-US" sz="2000" b="0" i="0" u="none" strike="noStrike" dirty="0">
                        <a:solidFill>
                          <a:srgbClr val="000000"/>
                        </a:solidFill>
                        <a:effectLst/>
                        <a:latin typeface="Calibri"/>
                      </a:endParaRPr>
                    </a:p>
                  </a:txBody>
                  <a:tcPr marL="9525" marR="9525" marT="9525" marB="0"/>
                </a:tc>
              </a:tr>
              <a:tr h="0">
                <a:tc>
                  <a:txBody>
                    <a:bodyPr/>
                    <a:lstStyle/>
                    <a:p>
                      <a:pPr algn="l" rtl="0" fontAlgn="t"/>
                      <a:r>
                        <a:rPr lang="en-US" sz="2000" u="none" strike="noStrike" dirty="0">
                          <a:effectLst/>
                        </a:rPr>
                        <a:t>TRTEDT</a:t>
                      </a:r>
                      <a:endParaRPr lang="en-US" sz="2000" b="0" i="0" u="none" strike="noStrike" dirty="0">
                        <a:solidFill>
                          <a:srgbClr val="000000"/>
                        </a:solidFill>
                        <a:effectLst/>
                        <a:latin typeface="Calibri"/>
                      </a:endParaRPr>
                    </a:p>
                  </a:txBody>
                  <a:tcPr marL="9525" marR="9525" marT="9525" marB="0"/>
                </a:tc>
              </a:tr>
              <a:tr h="190500">
                <a:tc>
                  <a:txBody>
                    <a:bodyPr/>
                    <a:lstStyle/>
                    <a:p>
                      <a:pPr algn="l" rtl="0" fontAlgn="t"/>
                      <a:r>
                        <a:rPr lang="en-US" sz="2000" u="none" strike="noStrike" dirty="0">
                          <a:effectLst/>
                        </a:rPr>
                        <a:t>…</a:t>
                      </a:r>
                      <a:r>
                        <a:rPr lang="en-US" sz="2000" u="none" strike="noStrike" dirty="0" smtClean="0">
                          <a:effectLst/>
                        </a:rPr>
                        <a:t>others ?</a:t>
                      </a:r>
                      <a:endParaRPr lang="en-US" sz="2000" b="0" i="0" u="none" strike="noStrike" dirty="0">
                        <a:solidFill>
                          <a:srgbClr val="000000"/>
                        </a:solidFill>
                        <a:effectLst/>
                        <a:latin typeface="Calibri"/>
                      </a:endParaRPr>
                    </a:p>
                  </a:txBody>
                  <a:tcPr marL="9525" marR="9525" marT="9525" marB="0"/>
                </a:tc>
              </a:tr>
            </a:tbl>
          </a:graphicData>
        </a:graphic>
      </p:graphicFrame>
    </p:spTree>
    <p:extLst>
      <p:ext uri="{BB962C8B-B14F-4D97-AF65-F5344CB8AC3E}">
        <p14:creationId xmlns:p14="http://schemas.microsoft.com/office/powerpoint/2010/main" val="20336338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Q1 Answer</a:t>
            </a:r>
            <a:endParaRPr lang="en-US" dirty="0"/>
          </a:p>
        </p:txBody>
      </p:sp>
      <p:sp>
        <p:nvSpPr>
          <p:cNvPr id="3" name="Content Placeholder 2"/>
          <p:cNvSpPr>
            <a:spLocks noGrp="1"/>
          </p:cNvSpPr>
          <p:nvPr>
            <p:ph idx="1"/>
          </p:nvPr>
        </p:nvSpPr>
        <p:spPr/>
        <p:txBody>
          <a:bodyPr/>
          <a:lstStyle/>
          <a:p>
            <a:r>
              <a:rPr lang="en-US" dirty="0" smtClean="0"/>
              <a:t>Lilly Required ADSL Variables: </a:t>
            </a:r>
          </a:p>
          <a:p>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35</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949424881"/>
              </p:ext>
            </p:extLst>
          </p:nvPr>
        </p:nvGraphicFramePr>
        <p:xfrm>
          <a:off x="1427874" y="2389780"/>
          <a:ext cx="6351349" cy="3832860"/>
        </p:xfrm>
        <a:graphic>
          <a:graphicData uri="http://schemas.openxmlformats.org/drawingml/2006/table">
            <a:tbl>
              <a:tblPr>
                <a:tableStyleId>{5C22544A-7EE6-4342-B048-85BDC9FD1C3A}</a:tableStyleId>
              </a:tblPr>
              <a:tblGrid>
                <a:gridCol w="1861861"/>
                <a:gridCol w="1861861"/>
                <a:gridCol w="2627627"/>
              </a:tblGrid>
              <a:tr h="219075">
                <a:tc gridSpan="3">
                  <a:txBody>
                    <a:bodyPr/>
                    <a:lstStyle/>
                    <a:p>
                      <a:pPr algn="ctr" rtl="0" fontAlgn="t"/>
                      <a:r>
                        <a:rPr lang="en-US" sz="2400" u="none" strike="noStrike" dirty="0">
                          <a:effectLst/>
                        </a:rPr>
                        <a:t>Lilly ADSL Standard Required Variables</a:t>
                      </a:r>
                      <a:endParaRPr lang="en-US" sz="2400" b="1" i="0" u="none" strike="noStrike" dirty="0">
                        <a:solidFill>
                          <a:srgbClr val="000000"/>
                        </a:solidFill>
                        <a:effectLst/>
                        <a:latin typeface="Calibri"/>
                      </a:endParaRPr>
                    </a:p>
                  </a:txBody>
                  <a:tcPr marL="9525" marR="9525" marT="9525" marB="0">
                    <a:solidFill>
                      <a:schemeClr val="accent3">
                        <a:lumMod val="20000"/>
                        <a:lumOff val="80000"/>
                      </a:schemeClr>
                    </a:solidFill>
                  </a:tcPr>
                </a:tc>
                <a:tc hMerge="1">
                  <a:txBody>
                    <a:bodyPr/>
                    <a:lstStyle/>
                    <a:p>
                      <a:endParaRPr lang="en-US"/>
                    </a:p>
                  </a:txBody>
                  <a:tcPr/>
                </a:tc>
                <a:tc hMerge="1">
                  <a:txBody>
                    <a:bodyPr/>
                    <a:lstStyle/>
                    <a:p>
                      <a:endParaRPr lang="en-US"/>
                    </a:p>
                  </a:txBody>
                  <a:tcPr/>
                </a:tc>
              </a:tr>
              <a:tr h="190500">
                <a:tc>
                  <a:txBody>
                    <a:bodyPr/>
                    <a:lstStyle/>
                    <a:p>
                      <a:pPr algn="l" fontAlgn="t"/>
                      <a:r>
                        <a:rPr lang="en-US" sz="2000" u="none" strike="noStrike">
                          <a:effectLst/>
                        </a:rPr>
                        <a:t>STUDYID</a:t>
                      </a:r>
                      <a:endParaRPr lang="en-US" sz="2000" b="0" i="0" u="none" strike="noStrike">
                        <a:solidFill>
                          <a:srgbClr val="000000"/>
                        </a:solidFill>
                        <a:effectLst/>
                        <a:latin typeface="Calibri"/>
                      </a:endParaRPr>
                    </a:p>
                  </a:txBody>
                  <a:tcPr marL="9525" marR="9525" marT="9525" marB="0"/>
                </a:tc>
                <a:tc>
                  <a:txBody>
                    <a:bodyPr/>
                    <a:lstStyle/>
                    <a:p>
                      <a:pPr algn="l" fontAlgn="t"/>
                      <a:r>
                        <a:rPr lang="en-US" sz="2000" u="none" strike="noStrike">
                          <a:effectLst/>
                        </a:rPr>
                        <a:t>TRTSDT</a:t>
                      </a:r>
                      <a:endParaRPr lang="en-US" sz="2000" b="0" i="0" u="none" strike="noStrike">
                        <a:solidFill>
                          <a:srgbClr val="000000"/>
                        </a:solidFill>
                        <a:effectLst/>
                        <a:latin typeface="Calibri"/>
                      </a:endParaRPr>
                    </a:p>
                  </a:txBody>
                  <a:tcPr marL="9525" marR="9525" marT="9525" marB="0"/>
                </a:tc>
                <a:tc>
                  <a:txBody>
                    <a:bodyPr/>
                    <a:lstStyle/>
                    <a:p>
                      <a:pPr algn="l" fontAlgn="t"/>
                      <a:r>
                        <a:rPr lang="en-US" sz="2000" u="none" strike="noStrike">
                          <a:effectLst/>
                        </a:rPr>
                        <a:t>TR02SDTM</a:t>
                      </a:r>
                      <a:endParaRPr lang="en-US" sz="2000" b="0" i="0" u="none" strike="noStrike">
                        <a:solidFill>
                          <a:srgbClr val="000000"/>
                        </a:solidFill>
                        <a:effectLst/>
                        <a:latin typeface="Calibri"/>
                      </a:endParaRPr>
                    </a:p>
                  </a:txBody>
                  <a:tcPr marL="9525" marR="9525" marT="9525" marB="0"/>
                </a:tc>
              </a:tr>
              <a:tr h="190500">
                <a:tc>
                  <a:txBody>
                    <a:bodyPr/>
                    <a:lstStyle/>
                    <a:p>
                      <a:pPr algn="l" fontAlgn="t"/>
                      <a:r>
                        <a:rPr lang="en-US" sz="2000" u="none" strike="noStrike">
                          <a:effectLst/>
                        </a:rPr>
                        <a:t>USUBJID</a:t>
                      </a:r>
                      <a:endParaRPr lang="en-US" sz="2000" b="0" i="0" u="none" strike="noStrike">
                        <a:solidFill>
                          <a:srgbClr val="000000"/>
                        </a:solidFill>
                        <a:effectLst/>
                        <a:latin typeface="Calibri"/>
                      </a:endParaRPr>
                    </a:p>
                  </a:txBody>
                  <a:tcPr marL="9525" marR="9525" marT="9525" marB="0"/>
                </a:tc>
                <a:tc>
                  <a:txBody>
                    <a:bodyPr/>
                    <a:lstStyle/>
                    <a:p>
                      <a:pPr algn="l" fontAlgn="t"/>
                      <a:r>
                        <a:rPr lang="en-US" sz="2000" u="none" strike="noStrike">
                          <a:effectLst/>
                        </a:rPr>
                        <a:t>TRTSDTM</a:t>
                      </a:r>
                      <a:endParaRPr lang="en-US" sz="2000" b="0" i="0" u="none" strike="noStrike">
                        <a:solidFill>
                          <a:srgbClr val="000000"/>
                        </a:solidFill>
                        <a:effectLst/>
                        <a:latin typeface="Calibri"/>
                      </a:endParaRPr>
                    </a:p>
                  </a:txBody>
                  <a:tcPr marL="9525" marR="9525" marT="9525" marB="0"/>
                </a:tc>
                <a:tc>
                  <a:txBody>
                    <a:bodyPr/>
                    <a:lstStyle/>
                    <a:p>
                      <a:pPr algn="l" fontAlgn="t"/>
                      <a:r>
                        <a:rPr lang="en-US" sz="2000" u="none" strike="noStrike">
                          <a:effectLst/>
                        </a:rPr>
                        <a:t>TR02EDTM</a:t>
                      </a:r>
                      <a:endParaRPr lang="en-US" sz="2000" b="0" i="0" u="none" strike="noStrike">
                        <a:solidFill>
                          <a:srgbClr val="000000"/>
                        </a:solidFill>
                        <a:effectLst/>
                        <a:latin typeface="Calibri"/>
                      </a:endParaRPr>
                    </a:p>
                  </a:txBody>
                  <a:tcPr marL="9525" marR="9525" marT="9525" marB="0"/>
                </a:tc>
              </a:tr>
              <a:tr h="190500">
                <a:tc>
                  <a:txBody>
                    <a:bodyPr/>
                    <a:lstStyle/>
                    <a:p>
                      <a:pPr algn="l" fontAlgn="t"/>
                      <a:r>
                        <a:rPr lang="en-US" sz="2000" u="none" strike="noStrike">
                          <a:effectLst/>
                        </a:rPr>
                        <a:t>SUBJID</a:t>
                      </a:r>
                      <a:endParaRPr lang="en-US" sz="2000" b="0" i="0" u="none" strike="noStrike">
                        <a:solidFill>
                          <a:srgbClr val="000000"/>
                        </a:solidFill>
                        <a:effectLst/>
                        <a:latin typeface="Calibri"/>
                      </a:endParaRPr>
                    </a:p>
                  </a:txBody>
                  <a:tcPr marL="9525" marR="9525" marT="9525" marB="0"/>
                </a:tc>
                <a:tc>
                  <a:txBody>
                    <a:bodyPr/>
                    <a:lstStyle/>
                    <a:p>
                      <a:pPr algn="l" fontAlgn="t"/>
                      <a:r>
                        <a:rPr lang="en-US" sz="2000" u="none" strike="noStrike">
                          <a:effectLst/>
                        </a:rPr>
                        <a:t>TRTEDT</a:t>
                      </a:r>
                      <a:endParaRPr lang="en-US" sz="2000" b="0" i="0" u="none" strike="noStrike">
                        <a:solidFill>
                          <a:srgbClr val="000000"/>
                        </a:solidFill>
                        <a:effectLst/>
                        <a:latin typeface="Calibri"/>
                      </a:endParaRPr>
                    </a:p>
                  </a:txBody>
                  <a:tcPr marL="9525" marR="9525" marT="9525" marB="0"/>
                </a:tc>
                <a:tc>
                  <a:txBody>
                    <a:bodyPr/>
                    <a:lstStyle/>
                    <a:p>
                      <a:pPr algn="l" fontAlgn="t"/>
                      <a:r>
                        <a:rPr lang="en-US" sz="2000" u="none" strike="noStrike">
                          <a:effectLst/>
                        </a:rPr>
                        <a:t>SAFFL</a:t>
                      </a:r>
                      <a:endParaRPr lang="en-US" sz="2000" b="0" i="0" u="none" strike="noStrike">
                        <a:solidFill>
                          <a:srgbClr val="000000"/>
                        </a:solidFill>
                        <a:effectLst/>
                        <a:latin typeface="Calibri"/>
                      </a:endParaRPr>
                    </a:p>
                  </a:txBody>
                  <a:tcPr marL="9525" marR="9525" marT="9525" marB="0"/>
                </a:tc>
              </a:tr>
              <a:tr h="190500">
                <a:tc>
                  <a:txBody>
                    <a:bodyPr/>
                    <a:lstStyle/>
                    <a:p>
                      <a:pPr algn="l" fontAlgn="t"/>
                      <a:r>
                        <a:rPr lang="en-US" sz="2000" u="none" strike="noStrike">
                          <a:effectLst/>
                        </a:rPr>
                        <a:t>SITEID</a:t>
                      </a:r>
                      <a:endParaRPr lang="en-US" sz="2000" b="0" i="0" u="none" strike="noStrike">
                        <a:solidFill>
                          <a:srgbClr val="000000"/>
                        </a:solidFill>
                        <a:effectLst/>
                        <a:latin typeface="Calibri"/>
                      </a:endParaRPr>
                    </a:p>
                  </a:txBody>
                  <a:tcPr marL="9525" marR="9525" marT="9525" marB="0"/>
                </a:tc>
                <a:tc>
                  <a:txBody>
                    <a:bodyPr/>
                    <a:lstStyle/>
                    <a:p>
                      <a:pPr algn="l" fontAlgn="t"/>
                      <a:r>
                        <a:rPr lang="en-US" sz="2000" u="none" strike="noStrike">
                          <a:effectLst/>
                        </a:rPr>
                        <a:t>TRTEDTM</a:t>
                      </a:r>
                      <a:endParaRPr lang="en-US" sz="2000" b="0" i="0" u="none" strike="noStrike">
                        <a:solidFill>
                          <a:srgbClr val="000000"/>
                        </a:solidFill>
                        <a:effectLst/>
                        <a:latin typeface="Calibri"/>
                      </a:endParaRPr>
                    </a:p>
                  </a:txBody>
                  <a:tcPr marL="9525" marR="9525" marT="9525" marB="0"/>
                </a:tc>
                <a:tc>
                  <a:txBody>
                    <a:bodyPr/>
                    <a:lstStyle/>
                    <a:p>
                      <a:pPr algn="l" fontAlgn="t"/>
                      <a:r>
                        <a:rPr lang="en-US" sz="2000" u="none" strike="noStrike">
                          <a:effectLst/>
                        </a:rPr>
                        <a:t>AGE</a:t>
                      </a:r>
                      <a:endParaRPr lang="en-US" sz="2000" b="0" i="0" u="none" strike="noStrike">
                        <a:solidFill>
                          <a:srgbClr val="000000"/>
                        </a:solidFill>
                        <a:effectLst/>
                        <a:latin typeface="Calibri"/>
                      </a:endParaRPr>
                    </a:p>
                  </a:txBody>
                  <a:tcPr marL="9525" marR="9525" marT="9525" marB="0"/>
                </a:tc>
              </a:tr>
              <a:tr h="190500">
                <a:tc>
                  <a:txBody>
                    <a:bodyPr/>
                    <a:lstStyle/>
                    <a:p>
                      <a:pPr algn="l" fontAlgn="t"/>
                      <a:r>
                        <a:rPr lang="en-US" sz="2000" u="none" strike="noStrike">
                          <a:effectLst/>
                        </a:rPr>
                        <a:t>ARM</a:t>
                      </a:r>
                      <a:endParaRPr lang="en-US" sz="2000" b="0" i="0" u="none" strike="noStrike">
                        <a:solidFill>
                          <a:srgbClr val="000000"/>
                        </a:solidFill>
                        <a:effectLst/>
                        <a:latin typeface="Calibri"/>
                      </a:endParaRPr>
                    </a:p>
                  </a:txBody>
                  <a:tcPr marL="9525" marR="9525" marT="9525" marB="0"/>
                </a:tc>
                <a:tc>
                  <a:txBody>
                    <a:bodyPr/>
                    <a:lstStyle/>
                    <a:p>
                      <a:pPr algn="l" fontAlgn="t"/>
                      <a:r>
                        <a:rPr lang="en-US" sz="2000" u="none" strike="noStrike">
                          <a:effectLst/>
                        </a:rPr>
                        <a:t>TRTDURN</a:t>
                      </a:r>
                      <a:endParaRPr lang="en-US" sz="2000" b="0" i="0" u="none" strike="noStrike">
                        <a:solidFill>
                          <a:srgbClr val="000000"/>
                        </a:solidFill>
                        <a:effectLst/>
                        <a:latin typeface="Calibri"/>
                      </a:endParaRPr>
                    </a:p>
                  </a:txBody>
                  <a:tcPr marL="9525" marR="9525" marT="9525" marB="0"/>
                </a:tc>
                <a:tc>
                  <a:txBody>
                    <a:bodyPr/>
                    <a:lstStyle/>
                    <a:p>
                      <a:pPr algn="l" fontAlgn="t"/>
                      <a:r>
                        <a:rPr lang="en-US" sz="2000" u="none" strike="noStrike">
                          <a:effectLst/>
                        </a:rPr>
                        <a:t>AGEU</a:t>
                      </a:r>
                      <a:endParaRPr lang="en-US" sz="2000" b="0" i="0" u="none" strike="noStrike">
                        <a:solidFill>
                          <a:srgbClr val="000000"/>
                        </a:solidFill>
                        <a:effectLst/>
                        <a:latin typeface="Calibri"/>
                      </a:endParaRPr>
                    </a:p>
                  </a:txBody>
                  <a:tcPr marL="9525" marR="9525" marT="9525" marB="0"/>
                </a:tc>
              </a:tr>
              <a:tr h="200025">
                <a:tc>
                  <a:txBody>
                    <a:bodyPr/>
                    <a:lstStyle/>
                    <a:p>
                      <a:pPr algn="l" fontAlgn="t"/>
                      <a:r>
                        <a:rPr lang="en-US" sz="2000" u="none" strike="noStrike">
                          <a:effectLst/>
                        </a:rPr>
                        <a:t>ACTARM</a:t>
                      </a:r>
                      <a:endParaRPr lang="en-US" sz="2000" b="0" i="0" u="none" strike="noStrike">
                        <a:solidFill>
                          <a:srgbClr val="000000"/>
                        </a:solidFill>
                        <a:effectLst/>
                        <a:latin typeface="Calibri"/>
                      </a:endParaRPr>
                    </a:p>
                  </a:txBody>
                  <a:tcPr marL="9525" marR="9525" marT="9525" marB="0"/>
                </a:tc>
                <a:tc>
                  <a:txBody>
                    <a:bodyPr/>
                    <a:lstStyle/>
                    <a:p>
                      <a:pPr algn="l" fontAlgn="t"/>
                      <a:r>
                        <a:rPr lang="en-US" sz="2000" u="none" strike="noStrike">
                          <a:effectLst/>
                        </a:rPr>
                        <a:t>TRTDURU</a:t>
                      </a:r>
                      <a:endParaRPr lang="en-US" sz="2000" b="0" i="0" u="none" strike="noStrike">
                        <a:solidFill>
                          <a:srgbClr val="000000"/>
                        </a:solidFill>
                        <a:effectLst/>
                        <a:latin typeface="Calibri"/>
                      </a:endParaRPr>
                    </a:p>
                  </a:txBody>
                  <a:tcPr marL="9525" marR="9525" marT="9525" marB="0"/>
                </a:tc>
                <a:tc>
                  <a:txBody>
                    <a:bodyPr/>
                    <a:lstStyle/>
                    <a:p>
                      <a:pPr algn="l" fontAlgn="t"/>
                      <a:r>
                        <a:rPr lang="en-US" sz="2000" u="none" strike="noStrike">
                          <a:effectLst/>
                        </a:rPr>
                        <a:t>SEX</a:t>
                      </a:r>
                      <a:endParaRPr lang="en-US" sz="2000" b="0" i="0" u="none" strike="noStrike">
                        <a:solidFill>
                          <a:srgbClr val="000000"/>
                        </a:solidFill>
                        <a:effectLst/>
                        <a:latin typeface="Calibri"/>
                      </a:endParaRPr>
                    </a:p>
                  </a:txBody>
                  <a:tcPr marL="9525" marR="9525" marT="9525" marB="0"/>
                </a:tc>
              </a:tr>
              <a:tr h="190500">
                <a:tc>
                  <a:txBody>
                    <a:bodyPr/>
                    <a:lstStyle/>
                    <a:p>
                      <a:pPr algn="l" fontAlgn="t"/>
                      <a:r>
                        <a:rPr lang="en-US" sz="2000" u="none" strike="noStrike" dirty="0">
                          <a:effectLst/>
                        </a:rPr>
                        <a:t>TRT01P</a:t>
                      </a:r>
                      <a:endParaRPr lang="en-US" sz="2000" b="0" i="0" u="none" strike="noStrike" dirty="0">
                        <a:solidFill>
                          <a:srgbClr val="000000"/>
                        </a:solidFill>
                        <a:effectLst/>
                        <a:latin typeface="Calibri"/>
                      </a:endParaRPr>
                    </a:p>
                  </a:txBody>
                  <a:tcPr marL="9525" marR="9525" marT="9525" marB="0"/>
                </a:tc>
                <a:tc>
                  <a:txBody>
                    <a:bodyPr/>
                    <a:lstStyle/>
                    <a:p>
                      <a:pPr algn="l" fontAlgn="t"/>
                      <a:r>
                        <a:rPr lang="en-US" sz="2000" u="none" strike="noStrike">
                          <a:effectLst/>
                        </a:rPr>
                        <a:t>TR01SDT</a:t>
                      </a:r>
                      <a:endParaRPr lang="en-US" sz="2000" b="0" i="0" u="none" strike="noStrike">
                        <a:solidFill>
                          <a:srgbClr val="000000"/>
                        </a:solidFill>
                        <a:effectLst/>
                        <a:latin typeface="Calibri"/>
                      </a:endParaRPr>
                    </a:p>
                  </a:txBody>
                  <a:tcPr marL="9525" marR="9525" marT="9525" marB="0"/>
                </a:tc>
                <a:tc>
                  <a:txBody>
                    <a:bodyPr/>
                    <a:lstStyle/>
                    <a:p>
                      <a:pPr algn="l" fontAlgn="t"/>
                      <a:r>
                        <a:rPr lang="en-US" sz="2000" u="none" strike="noStrike">
                          <a:effectLst/>
                        </a:rPr>
                        <a:t>RACE</a:t>
                      </a:r>
                      <a:endParaRPr lang="en-US" sz="2000" b="0" i="0" u="none" strike="noStrike">
                        <a:solidFill>
                          <a:srgbClr val="000000"/>
                        </a:solidFill>
                        <a:effectLst/>
                        <a:latin typeface="Calibri"/>
                      </a:endParaRPr>
                    </a:p>
                  </a:txBody>
                  <a:tcPr marL="9525" marR="9525" marT="9525" marB="0"/>
                </a:tc>
              </a:tr>
              <a:tr h="190500">
                <a:tc>
                  <a:txBody>
                    <a:bodyPr/>
                    <a:lstStyle/>
                    <a:p>
                      <a:pPr algn="l" fontAlgn="t"/>
                      <a:r>
                        <a:rPr lang="en-US" sz="2000" u="none" strike="noStrike">
                          <a:effectLst/>
                        </a:rPr>
                        <a:t>TRT01PN</a:t>
                      </a:r>
                      <a:endParaRPr lang="en-US" sz="2000" b="0" i="0" u="none" strike="noStrike">
                        <a:solidFill>
                          <a:srgbClr val="000000"/>
                        </a:solidFill>
                        <a:effectLst/>
                        <a:latin typeface="Calibri"/>
                      </a:endParaRPr>
                    </a:p>
                  </a:txBody>
                  <a:tcPr marL="9525" marR="9525" marT="9525" marB="0"/>
                </a:tc>
                <a:tc>
                  <a:txBody>
                    <a:bodyPr/>
                    <a:lstStyle/>
                    <a:p>
                      <a:pPr algn="l" fontAlgn="t"/>
                      <a:r>
                        <a:rPr lang="en-US" sz="2000" u="none" strike="noStrike">
                          <a:effectLst/>
                        </a:rPr>
                        <a:t>TR01SDTM</a:t>
                      </a:r>
                      <a:endParaRPr lang="en-US" sz="2000" b="0" i="0" u="none" strike="noStrike">
                        <a:solidFill>
                          <a:srgbClr val="000000"/>
                        </a:solidFill>
                        <a:effectLst/>
                        <a:latin typeface="Calibri"/>
                      </a:endParaRPr>
                    </a:p>
                  </a:txBody>
                  <a:tcPr marL="9525" marR="9525" marT="9525" marB="0"/>
                </a:tc>
                <a:tc>
                  <a:txBody>
                    <a:bodyPr/>
                    <a:lstStyle/>
                    <a:p>
                      <a:pPr algn="l" fontAlgn="t"/>
                      <a:r>
                        <a:rPr lang="en-US" sz="2000" u="none" strike="noStrike">
                          <a:effectLst/>
                        </a:rPr>
                        <a:t>RACEN</a:t>
                      </a:r>
                      <a:endParaRPr lang="en-US" sz="2000" b="0" i="0" u="none" strike="noStrike">
                        <a:solidFill>
                          <a:srgbClr val="000000"/>
                        </a:solidFill>
                        <a:effectLst/>
                        <a:latin typeface="Calibri"/>
                      </a:endParaRPr>
                    </a:p>
                  </a:txBody>
                  <a:tcPr marL="9525" marR="9525" marT="9525" marB="0"/>
                </a:tc>
              </a:tr>
              <a:tr h="190500">
                <a:tc>
                  <a:txBody>
                    <a:bodyPr/>
                    <a:lstStyle/>
                    <a:p>
                      <a:pPr algn="l" fontAlgn="t"/>
                      <a:r>
                        <a:rPr lang="en-US" sz="2000" u="none" strike="noStrike">
                          <a:effectLst/>
                        </a:rPr>
                        <a:t>TRT01A</a:t>
                      </a:r>
                      <a:endParaRPr lang="en-US" sz="2000" b="0" i="0" u="none" strike="noStrike">
                        <a:solidFill>
                          <a:srgbClr val="000000"/>
                        </a:solidFill>
                        <a:effectLst/>
                        <a:latin typeface="Calibri"/>
                      </a:endParaRPr>
                    </a:p>
                  </a:txBody>
                  <a:tcPr marL="9525" marR="9525" marT="9525" marB="0"/>
                </a:tc>
                <a:tc>
                  <a:txBody>
                    <a:bodyPr/>
                    <a:lstStyle/>
                    <a:p>
                      <a:pPr algn="l" fontAlgn="t"/>
                      <a:r>
                        <a:rPr lang="en-US" sz="2000" u="none" strike="noStrike">
                          <a:effectLst/>
                        </a:rPr>
                        <a:t>TR01EDT</a:t>
                      </a:r>
                      <a:endParaRPr lang="en-US" sz="2000" b="0" i="0" u="none" strike="noStrike">
                        <a:solidFill>
                          <a:srgbClr val="000000"/>
                        </a:solidFill>
                        <a:effectLst/>
                        <a:latin typeface="Calibri"/>
                      </a:endParaRPr>
                    </a:p>
                  </a:txBody>
                  <a:tcPr marL="9525" marR="9525" marT="9525" marB="0"/>
                </a:tc>
                <a:tc>
                  <a:txBody>
                    <a:bodyPr/>
                    <a:lstStyle/>
                    <a:p>
                      <a:pPr algn="l" fontAlgn="t"/>
                      <a:r>
                        <a:rPr lang="en-US" sz="2000" u="none" strike="noStrike">
                          <a:effectLst/>
                        </a:rPr>
                        <a:t>ETHNIC</a:t>
                      </a:r>
                      <a:endParaRPr lang="en-US" sz="2000" b="0" i="0" u="none" strike="noStrike">
                        <a:solidFill>
                          <a:srgbClr val="000000"/>
                        </a:solidFill>
                        <a:effectLst/>
                        <a:latin typeface="Calibri"/>
                      </a:endParaRPr>
                    </a:p>
                  </a:txBody>
                  <a:tcPr marL="9525" marR="9525" marT="9525" marB="0"/>
                </a:tc>
              </a:tr>
              <a:tr h="190500">
                <a:tc>
                  <a:txBody>
                    <a:bodyPr/>
                    <a:lstStyle/>
                    <a:p>
                      <a:pPr algn="l" fontAlgn="t"/>
                      <a:r>
                        <a:rPr lang="en-US" sz="2000" u="none" strike="noStrike">
                          <a:effectLst/>
                        </a:rPr>
                        <a:t>TRT01AN</a:t>
                      </a:r>
                      <a:endParaRPr lang="en-US" sz="2000" b="0" i="0" u="none" strike="noStrike">
                        <a:solidFill>
                          <a:srgbClr val="000000"/>
                        </a:solidFill>
                        <a:effectLst/>
                        <a:latin typeface="Calibri"/>
                      </a:endParaRPr>
                    </a:p>
                  </a:txBody>
                  <a:tcPr marL="9525" marR="9525" marT="9525" marB="0"/>
                </a:tc>
                <a:tc>
                  <a:txBody>
                    <a:bodyPr/>
                    <a:lstStyle/>
                    <a:p>
                      <a:pPr algn="l" fontAlgn="t"/>
                      <a:r>
                        <a:rPr lang="en-US" sz="2000" u="none" strike="noStrike">
                          <a:effectLst/>
                        </a:rPr>
                        <a:t>TR01EDTM</a:t>
                      </a:r>
                      <a:endParaRPr lang="en-US" sz="2000" b="0" i="0" u="none" strike="noStrike">
                        <a:solidFill>
                          <a:srgbClr val="000000"/>
                        </a:solidFill>
                        <a:effectLst/>
                        <a:latin typeface="Calibri"/>
                      </a:endParaRPr>
                    </a:p>
                  </a:txBody>
                  <a:tcPr marL="9525" marR="9525" marT="9525" marB="0"/>
                </a:tc>
                <a:tc>
                  <a:txBody>
                    <a:bodyPr/>
                    <a:lstStyle/>
                    <a:p>
                      <a:pPr algn="l" fontAlgn="t"/>
                      <a:r>
                        <a:rPr lang="en-US" sz="2000" u="none" strike="noStrike">
                          <a:effectLst/>
                        </a:rPr>
                        <a:t>ETHNICN</a:t>
                      </a:r>
                      <a:endParaRPr lang="en-US" sz="2000" b="0" i="0" u="none" strike="noStrike">
                        <a:solidFill>
                          <a:srgbClr val="000000"/>
                        </a:solidFill>
                        <a:effectLst/>
                        <a:latin typeface="Calibri"/>
                      </a:endParaRPr>
                    </a:p>
                  </a:txBody>
                  <a:tcPr marL="9525" marR="9525" marT="9525" marB="0"/>
                </a:tc>
              </a:tr>
              <a:tr h="190500">
                <a:tc>
                  <a:txBody>
                    <a:bodyPr/>
                    <a:lstStyle/>
                    <a:p>
                      <a:pPr algn="l" fontAlgn="t"/>
                      <a:r>
                        <a:rPr lang="en-US" sz="2000" u="none" strike="noStrike">
                          <a:effectLst/>
                        </a:rPr>
                        <a:t>INCNDT</a:t>
                      </a:r>
                      <a:endParaRPr lang="en-US" sz="2000" b="0" i="0" u="none" strike="noStrike">
                        <a:solidFill>
                          <a:srgbClr val="000000"/>
                        </a:solidFill>
                        <a:effectLst/>
                        <a:latin typeface="Calibri"/>
                      </a:endParaRPr>
                    </a:p>
                  </a:txBody>
                  <a:tcPr marL="9525" marR="9525" marT="9525" marB="0"/>
                </a:tc>
                <a:tc>
                  <a:txBody>
                    <a:bodyPr/>
                    <a:lstStyle/>
                    <a:p>
                      <a:pPr algn="l" rtl="0" fontAlgn="t"/>
                      <a:endParaRPr lang="en-US" sz="2000" b="0" i="0" u="none" strike="noStrike">
                        <a:solidFill>
                          <a:srgbClr val="000000"/>
                        </a:solidFill>
                        <a:effectLst/>
                        <a:latin typeface="Calibri"/>
                      </a:endParaRPr>
                    </a:p>
                  </a:txBody>
                  <a:tcPr marL="9525" marR="9525" marT="9525" marB="0"/>
                </a:tc>
                <a:tc>
                  <a:txBody>
                    <a:bodyPr/>
                    <a:lstStyle/>
                    <a:p>
                      <a:pPr algn="l" fontAlgn="t"/>
                      <a:r>
                        <a:rPr lang="en-US" sz="2000" u="none" strike="noStrike" dirty="0">
                          <a:effectLst/>
                        </a:rPr>
                        <a:t>COUNTRY</a:t>
                      </a:r>
                      <a:endParaRPr lang="en-US" sz="2000" b="0" i="0" u="none" strike="noStrike" dirty="0">
                        <a:solidFill>
                          <a:srgbClr val="000000"/>
                        </a:solidFill>
                        <a:effectLst/>
                        <a:latin typeface="Calibri"/>
                      </a:endParaRPr>
                    </a:p>
                  </a:txBody>
                  <a:tcPr marL="9525" marR="9525" marT="9525" marB="0"/>
                </a:tc>
              </a:tr>
            </a:tbl>
          </a:graphicData>
        </a:graphic>
      </p:graphicFrame>
    </p:spTree>
    <p:extLst>
      <p:ext uri="{BB962C8B-B14F-4D97-AF65-F5344CB8AC3E}">
        <p14:creationId xmlns:p14="http://schemas.microsoft.com/office/powerpoint/2010/main" val="23765288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Q2 Answer</a:t>
            </a:r>
            <a:endParaRPr lang="en-US" dirty="0"/>
          </a:p>
        </p:txBody>
      </p:sp>
      <p:sp>
        <p:nvSpPr>
          <p:cNvPr id="3" name="Content Placeholder 2"/>
          <p:cNvSpPr>
            <a:spLocks noGrp="1"/>
          </p:cNvSpPr>
          <p:nvPr>
            <p:ph idx="1"/>
          </p:nvPr>
        </p:nvSpPr>
        <p:spPr/>
        <p:txBody>
          <a:bodyPr/>
          <a:lstStyle/>
          <a:p>
            <a:r>
              <a:rPr lang="en-US" dirty="0" err="1" smtClean="0"/>
              <a:t>ADaM</a:t>
            </a:r>
            <a:r>
              <a:rPr lang="en-US" dirty="0" smtClean="0"/>
              <a:t> IG ADSL Variable Types </a:t>
            </a:r>
          </a:p>
          <a:p>
            <a:endParaRPr lang="en-US" dirty="0" smtClean="0"/>
          </a:p>
          <a:p>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36</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430451420"/>
              </p:ext>
            </p:extLst>
          </p:nvPr>
        </p:nvGraphicFramePr>
        <p:xfrm>
          <a:off x="968991" y="2233613"/>
          <a:ext cx="6687403" cy="3048000"/>
        </p:xfrm>
        <a:graphic>
          <a:graphicData uri="http://schemas.openxmlformats.org/drawingml/2006/table">
            <a:tbl>
              <a:tblPr>
                <a:tableStyleId>{5C22544A-7EE6-4342-B048-85BDC9FD1C3A}</a:tableStyleId>
              </a:tblPr>
              <a:tblGrid>
                <a:gridCol w="6687403"/>
              </a:tblGrid>
              <a:tr h="400050">
                <a:tc>
                  <a:txBody>
                    <a:bodyPr/>
                    <a:lstStyle/>
                    <a:p>
                      <a:pPr algn="l" rtl="0" fontAlgn="t"/>
                      <a:r>
                        <a:rPr lang="en-US" sz="2400" u="none" strike="noStrike" dirty="0" err="1">
                          <a:effectLst/>
                        </a:rPr>
                        <a:t>ADaMIG</a:t>
                      </a:r>
                      <a:r>
                        <a:rPr lang="en-US" sz="2400" u="none" strike="noStrike" dirty="0">
                          <a:effectLst/>
                        </a:rPr>
                        <a:t> ADSL Variable Types</a:t>
                      </a:r>
                      <a:endParaRPr lang="en-US" sz="2400" b="1" i="0" u="none" strike="noStrike" dirty="0">
                        <a:solidFill>
                          <a:srgbClr val="000000"/>
                        </a:solidFill>
                        <a:effectLst/>
                        <a:latin typeface="Calibri"/>
                      </a:endParaRPr>
                    </a:p>
                  </a:txBody>
                  <a:tcPr marL="9525" marR="9525" marT="9525" marB="0">
                    <a:solidFill>
                      <a:schemeClr val="accent3">
                        <a:lumMod val="20000"/>
                        <a:lumOff val="80000"/>
                      </a:schemeClr>
                    </a:solidFill>
                  </a:tcPr>
                </a:tc>
              </a:tr>
              <a:tr h="190500">
                <a:tc>
                  <a:txBody>
                    <a:bodyPr/>
                    <a:lstStyle/>
                    <a:p>
                      <a:pPr algn="l" rtl="0" fontAlgn="t"/>
                      <a:r>
                        <a:rPr lang="en-US" sz="2000" u="none" strike="noStrike">
                          <a:effectLst/>
                        </a:rPr>
                        <a:t>ADSL Subject Identifiers</a:t>
                      </a:r>
                      <a:endParaRPr lang="en-US" sz="2000" b="0" i="0" u="none" strike="noStrike">
                        <a:solidFill>
                          <a:srgbClr val="000000"/>
                        </a:solidFill>
                        <a:effectLst/>
                        <a:latin typeface="Calibri"/>
                      </a:endParaRPr>
                    </a:p>
                  </a:txBody>
                  <a:tcPr marL="9525" marR="9525" marT="9525" marB="0"/>
                </a:tc>
              </a:tr>
              <a:tr h="276225">
                <a:tc>
                  <a:txBody>
                    <a:bodyPr/>
                    <a:lstStyle/>
                    <a:p>
                      <a:pPr algn="l" rtl="0" fontAlgn="t"/>
                      <a:r>
                        <a:rPr lang="en-US" sz="2000" u="none" strike="noStrike" dirty="0">
                          <a:effectLst/>
                        </a:rPr>
                        <a:t>ADSL Subject Demographics</a:t>
                      </a:r>
                      <a:endParaRPr lang="en-US" sz="2000" b="0" i="0" u="none" strike="noStrike" dirty="0">
                        <a:solidFill>
                          <a:srgbClr val="000000"/>
                        </a:solidFill>
                        <a:effectLst/>
                        <a:latin typeface="Calibri"/>
                      </a:endParaRPr>
                    </a:p>
                  </a:txBody>
                  <a:tcPr marL="9525" marR="9525" marT="9525" marB="0"/>
                </a:tc>
              </a:tr>
              <a:tr h="190500">
                <a:tc>
                  <a:txBody>
                    <a:bodyPr/>
                    <a:lstStyle/>
                    <a:p>
                      <a:pPr algn="l" rtl="0" fontAlgn="t"/>
                      <a:r>
                        <a:rPr lang="en-US" sz="2000" u="none" strike="noStrike">
                          <a:effectLst/>
                        </a:rPr>
                        <a:t>ADSL Population Indicators</a:t>
                      </a:r>
                      <a:endParaRPr lang="en-US" sz="2000" b="0" i="0" u="none" strike="noStrike">
                        <a:solidFill>
                          <a:srgbClr val="000000"/>
                        </a:solidFill>
                        <a:effectLst/>
                        <a:latin typeface="Calibri"/>
                      </a:endParaRPr>
                    </a:p>
                  </a:txBody>
                  <a:tcPr marL="9525" marR="9525" marT="9525" marB="0"/>
                </a:tc>
              </a:tr>
              <a:tr h="298473">
                <a:tc>
                  <a:txBody>
                    <a:bodyPr/>
                    <a:lstStyle/>
                    <a:p>
                      <a:pPr algn="l" rtl="0" fontAlgn="t"/>
                      <a:r>
                        <a:rPr lang="en-US" sz="2000" u="none" strike="noStrike" dirty="0">
                          <a:effectLst/>
                        </a:rPr>
                        <a:t>ADSL Treatment Variables</a:t>
                      </a:r>
                      <a:endParaRPr lang="en-US" sz="2000" b="0" i="0" u="none" strike="noStrike" dirty="0">
                        <a:solidFill>
                          <a:srgbClr val="000000"/>
                        </a:solidFill>
                        <a:effectLst/>
                        <a:latin typeface="Calibri"/>
                      </a:endParaRPr>
                    </a:p>
                  </a:txBody>
                  <a:tcPr marL="9525" marR="9525" marT="9525" marB="0"/>
                </a:tc>
              </a:tr>
              <a:tr h="381000">
                <a:tc>
                  <a:txBody>
                    <a:bodyPr/>
                    <a:lstStyle/>
                    <a:p>
                      <a:pPr algn="l" rtl="0" fontAlgn="t"/>
                      <a:r>
                        <a:rPr lang="en-US" sz="2000" u="none" strike="noStrike" dirty="0">
                          <a:effectLst/>
                        </a:rPr>
                        <a:t>ADSL Dose Variables</a:t>
                      </a:r>
                      <a:endParaRPr lang="en-US" sz="2000" b="0" i="0" u="none" strike="noStrike" dirty="0">
                        <a:solidFill>
                          <a:srgbClr val="000000"/>
                        </a:solidFill>
                        <a:effectLst/>
                        <a:latin typeface="Calibri"/>
                      </a:endParaRPr>
                    </a:p>
                  </a:txBody>
                  <a:tcPr marL="9525" marR="9525" marT="9525" marB="0"/>
                </a:tc>
              </a:tr>
              <a:tr h="190500">
                <a:tc>
                  <a:txBody>
                    <a:bodyPr/>
                    <a:lstStyle/>
                    <a:p>
                      <a:pPr algn="l" rtl="0" fontAlgn="t"/>
                      <a:r>
                        <a:rPr lang="en-US" sz="2000" u="none" strike="noStrike" dirty="0">
                          <a:effectLst/>
                        </a:rPr>
                        <a:t>ADSL Treatment Timing Variables</a:t>
                      </a:r>
                      <a:endParaRPr lang="en-US" sz="2000" b="0" i="0" u="none" strike="noStrike" dirty="0">
                        <a:solidFill>
                          <a:srgbClr val="000000"/>
                        </a:solidFill>
                        <a:effectLst/>
                        <a:latin typeface="Calibri"/>
                      </a:endParaRPr>
                    </a:p>
                  </a:txBody>
                  <a:tcPr marL="9525" marR="9525" marT="9525" marB="0"/>
                </a:tc>
              </a:tr>
              <a:tr h="381000">
                <a:tc>
                  <a:txBody>
                    <a:bodyPr/>
                    <a:lstStyle/>
                    <a:p>
                      <a:pPr algn="l" rtl="0" fontAlgn="t"/>
                      <a:r>
                        <a:rPr lang="en-US" sz="2000" u="none" strike="noStrike">
                          <a:effectLst/>
                        </a:rPr>
                        <a:t>Subject Level Period, Subperiod, and Phase Timing Variables</a:t>
                      </a:r>
                      <a:endParaRPr lang="en-US" sz="2000" b="0" i="0" u="none" strike="noStrike">
                        <a:solidFill>
                          <a:srgbClr val="000000"/>
                        </a:solidFill>
                        <a:effectLst/>
                        <a:latin typeface="Calibri"/>
                      </a:endParaRPr>
                    </a:p>
                  </a:txBody>
                  <a:tcPr marL="9525" marR="9525" marT="9525" marB="0"/>
                </a:tc>
              </a:tr>
              <a:tr h="190500">
                <a:tc>
                  <a:txBody>
                    <a:bodyPr/>
                    <a:lstStyle/>
                    <a:p>
                      <a:pPr algn="l" rtl="0" fontAlgn="t"/>
                      <a:r>
                        <a:rPr lang="en-US" sz="2000" u="none" strike="noStrike" dirty="0">
                          <a:effectLst/>
                        </a:rPr>
                        <a:t>ADSL Subject Trial Experience Variables</a:t>
                      </a:r>
                      <a:endParaRPr lang="en-US" sz="2000" b="0" i="0" u="none" strike="noStrike" dirty="0">
                        <a:solidFill>
                          <a:srgbClr val="000000"/>
                        </a:solidFill>
                        <a:effectLst/>
                        <a:latin typeface="Calibri"/>
                      </a:endParaRPr>
                    </a:p>
                  </a:txBody>
                  <a:tcPr marL="9525" marR="9525" marT="9525" marB="0"/>
                </a:tc>
              </a:tr>
            </a:tbl>
          </a:graphicData>
        </a:graphic>
      </p:graphicFrame>
    </p:spTree>
    <p:extLst>
      <p:ext uri="{BB962C8B-B14F-4D97-AF65-F5344CB8AC3E}">
        <p14:creationId xmlns:p14="http://schemas.microsoft.com/office/powerpoint/2010/main" val="1856177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Q2 Answer</a:t>
            </a:r>
            <a:endParaRPr lang="en-US" dirty="0"/>
          </a:p>
        </p:txBody>
      </p:sp>
      <p:sp>
        <p:nvSpPr>
          <p:cNvPr id="3" name="Content Placeholder 2"/>
          <p:cNvSpPr>
            <a:spLocks noGrp="1"/>
          </p:cNvSpPr>
          <p:nvPr>
            <p:ph idx="1"/>
          </p:nvPr>
        </p:nvSpPr>
        <p:spPr/>
        <p:txBody>
          <a:bodyPr/>
          <a:lstStyle/>
          <a:p>
            <a:r>
              <a:rPr lang="en-US" dirty="0" smtClean="0"/>
              <a:t>Lilly ADSL Standard Variable Types </a:t>
            </a:r>
          </a:p>
          <a:p>
            <a:endParaRPr lang="en-US" dirty="0" smtClean="0"/>
          </a:p>
          <a:p>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37</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871629687"/>
              </p:ext>
            </p:extLst>
          </p:nvPr>
        </p:nvGraphicFramePr>
        <p:xfrm>
          <a:off x="1009935" y="2568481"/>
          <a:ext cx="6673755" cy="2352675"/>
        </p:xfrm>
        <a:graphic>
          <a:graphicData uri="http://schemas.openxmlformats.org/drawingml/2006/table">
            <a:tbl>
              <a:tblPr>
                <a:tableStyleId>{5C22544A-7EE6-4342-B048-85BDC9FD1C3A}</a:tableStyleId>
              </a:tblPr>
              <a:tblGrid>
                <a:gridCol w="4441640"/>
                <a:gridCol w="2232115"/>
              </a:tblGrid>
              <a:tr h="400050">
                <a:tc>
                  <a:txBody>
                    <a:bodyPr/>
                    <a:lstStyle/>
                    <a:p>
                      <a:pPr algn="l" rtl="0" fontAlgn="t"/>
                      <a:r>
                        <a:rPr lang="en-US" sz="2400" u="none" strike="noStrike" dirty="0">
                          <a:effectLst/>
                        </a:rPr>
                        <a:t>Lilly ADSL Standard Variable Types</a:t>
                      </a:r>
                      <a:endParaRPr lang="en-US" sz="2400" b="1" i="0" u="none" strike="noStrike" dirty="0">
                        <a:solidFill>
                          <a:srgbClr val="000000"/>
                        </a:solidFill>
                        <a:effectLst/>
                        <a:latin typeface="Calibri"/>
                      </a:endParaRPr>
                    </a:p>
                  </a:txBody>
                  <a:tcPr marL="9525" marR="9525" marT="9525" marB="0">
                    <a:solidFill>
                      <a:schemeClr val="accent3">
                        <a:lumMod val="20000"/>
                        <a:lumOff val="80000"/>
                      </a:schemeClr>
                    </a:solidFill>
                  </a:tcPr>
                </a:tc>
                <a:tc>
                  <a:txBody>
                    <a:bodyPr/>
                    <a:lstStyle/>
                    <a:p>
                      <a:pPr algn="l" rtl="0" fontAlgn="t"/>
                      <a:r>
                        <a:rPr lang="en-US" sz="2000" u="none" strike="noStrike" dirty="0">
                          <a:effectLst/>
                        </a:rPr>
                        <a:t>Lilly Numbering</a:t>
                      </a:r>
                      <a:endParaRPr lang="en-US" sz="2000" b="1" i="0" u="none" strike="noStrike" dirty="0">
                        <a:solidFill>
                          <a:srgbClr val="000000"/>
                        </a:solidFill>
                        <a:effectLst/>
                        <a:latin typeface="Calibri"/>
                      </a:endParaRPr>
                    </a:p>
                  </a:txBody>
                  <a:tcPr marL="9525" marR="9525" marT="9525" marB="0">
                    <a:solidFill>
                      <a:schemeClr val="accent3">
                        <a:lumMod val="20000"/>
                        <a:lumOff val="80000"/>
                      </a:schemeClr>
                    </a:solidFill>
                  </a:tcPr>
                </a:tc>
              </a:tr>
              <a:tr h="190500">
                <a:tc>
                  <a:txBody>
                    <a:bodyPr/>
                    <a:lstStyle/>
                    <a:p>
                      <a:pPr algn="l" rtl="0" fontAlgn="t"/>
                      <a:r>
                        <a:rPr lang="en-US" sz="2000" u="none" strike="noStrike" dirty="0">
                          <a:effectLst/>
                        </a:rPr>
                        <a:t>Identifiers</a:t>
                      </a:r>
                      <a:endParaRPr lang="en-US" sz="2000" b="0" i="0" u="none" strike="noStrike" dirty="0">
                        <a:solidFill>
                          <a:srgbClr val="000000"/>
                        </a:solidFill>
                        <a:effectLst/>
                        <a:latin typeface="Calibri"/>
                      </a:endParaRPr>
                    </a:p>
                  </a:txBody>
                  <a:tcPr marL="9525" marR="9525" marT="9525" marB="0"/>
                </a:tc>
                <a:tc>
                  <a:txBody>
                    <a:bodyPr/>
                    <a:lstStyle/>
                    <a:p>
                      <a:pPr algn="l" rtl="0" fontAlgn="t"/>
                      <a:r>
                        <a:rPr lang="en-US" sz="2000" u="none" strike="noStrike" dirty="0" smtClean="0">
                          <a:effectLst/>
                        </a:rPr>
                        <a:t>01-99</a:t>
                      </a:r>
                      <a:endParaRPr lang="en-US" sz="2000" b="0" i="0" u="none" strike="noStrike" dirty="0">
                        <a:solidFill>
                          <a:srgbClr val="000000"/>
                        </a:solidFill>
                        <a:effectLst/>
                        <a:latin typeface="Calibri"/>
                      </a:endParaRPr>
                    </a:p>
                  </a:txBody>
                  <a:tcPr marL="9525" marR="9525" marT="9525" marB="0"/>
                </a:tc>
              </a:tr>
              <a:tr h="276225">
                <a:tc>
                  <a:txBody>
                    <a:bodyPr/>
                    <a:lstStyle/>
                    <a:p>
                      <a:pPr algn="l" rtl="0" fontAlgn="t"/>
                      <a:r>
                        <a:rPr lang="en-US" sz="2000" u="none" strike="noStrike">
                          <a:effectLst/>
                        </a:rPr>
                        <a:t>Treatment Description Variables</a:t>
                      </a:r>
                      <a:endParaRPr lang="en-US" sz="2000" b="0" i="0" u="none" strike="noStrike">
                        <a:solidFill>
                          <a:srgbClr val="000000"/>
                        </a:solidFill>
                        <a:effectLst/>
                        <a:latin typeface="Calibri"/>
                      </a:endParaRPr>
                    </a:p>
                  </a:txBody>
                  <a:tcPr marL="9525" marR="9525" marT="9525" marB="0"/>
                </a:tc>
                <a:tc>
                  <a:txBody>
                    <a:bodyPr/>
                    <a:lstStyle/>
                    <a:p>
                      <a:pPr algn="l" rtl="0" fontAlgn="t"/>
                      <a:r>
                        <a:rPr lang="en-US" sz="2000" u="none" strike="noStrike">
                          <a:effectLst/>
                        </a:rPr>
                        <a:t>100-199</a:t>
                      </a:r>
                      <a:endParaRPr lang="en-US" sz="2000" b="0" i="0" u="none" strike="noStrike">
                        <a:solidFill>
                          <a:srgbClr val="000000"/>
                        </a:solidFill>
                        <a:effectLst/>
                        <a:latin typeface="Calibri"/>
                      </a:endParaRPr>
                    </a:p>
                  </a:txBody>
                  <a:tcPr marL="9525" marR="9525" marT="9525" marB="0"/>
                </a:tc>
              </a:tr>
              <a:tr h="190500">
                <a:tc>
                  <a:txBody>
                    <a:bodyPr/>
                    <a:lstStyle/>
                    <a:p>
                      <a:pPr algn="l" rtl="0" fontAlgn="t"/>
                      <a:r>
                        <a:rPr lang="en-US" sz="2000" u="none" strike="noStrike">
                          <a:effectLst/>
                        </a:rPr>
                        <a:t>Trial Dates / Times</a:t>
                      </a:r>
                      <a:endParaRPr lang="en-US" sz="2000" b="0" i="0" u="none" strike="noStrike">
                        <a:solidFill>
                          <a:srgbClr val="000000"/>
                        </a:solidFill>
                        <a:effectLst/>
                        <a:latin typeface="Calibri"/>
                      </a:endParaRPr>
                    </a:p>
                  </a:txBody>
                  <a:tcPr marL="9525" marR="9525" marT="9525" marB="0"/>
                </a:tc>
                <a:tc>
                  <a:txBody>
                    <a:bodyPr/>
                    <a:lstStyle/>
                    <a:p>
                      <a:pPr algn="l" rtl="0" fontAlgn="t"/>
                      <a:r>
                        <a:rPr lang="en-US" sz="2000" u="none" strike="noStrike" dirty="0">
                          <a:effectLst/>
                        </a:rPr>
                        <a:t>200-299</a:t>
                      </a:r>
                      <a:endParaRPr lang="en-US" sz="2000" b="0" i="0" u="none" strike="noStrike" dirty="0">
                        <a:solidFill>
                          <a:srgbClr val="000000"/>
                        </a:solidFill>
                        <a:effectLst/>
                        <a:latin typeface="Calibri"/>
                      </a:endParaRPr>
                    </a:p>
                  </a:txBody>
                  <a:tcPr marL="9525" marR="9525" marT="9525" marB="0"/>
                </a:tc>
              </a:tr>
              <a:tr h="190500">
                <a:tc>
                  <a:txBody>
                    <a:bodyPr/>
                    <a:lstStyle/>
                    <a:p>
                      <a:pPr algn="l" rtl="0" fontAlgn="t"/>
                      <a:r>
                        <a:rPr lang="en-US" sz="2000" u="none" strike="noStrike">
                          <a:effectLst/>
                        </a:rPr>
                        <a:t>Population Indicators</a:t>
                      </a:r>
                      <a:endParaRPr lang="en-US" sz="2000" b="0" i="0" u="none" strike="noStrike">
                        <a:solidFill>
                          <a:srgbClr val="000000"/>
                        </a:solidFill>
                        <a:effectLst/>
                        <a:latin typeface="Calibri"/>
                      </a:endParaRPr>
                    </a:p>
                  </a:txBody>
                  <a:tcPr marL="9525" marR="9525" marT="9525" marB="0"/>
                </a:tc>
                <a:tc>
                  <a:txBody>
                    <a:bodyPr/>
                    <a:lstStyle/>
                    <a:p>
                      <a:pPr algn="l" rtl="0" fontAlgn="t"/>
                      <a:r>
                        <a:rPr lang="en-US" sz="2000" u="none" strike="noStrike" dirty="0">
                          <a:effectLst/>
                        </a:rPr>
                        <a:t>300-399</a:t>
                      </a:r>
                      <a:endParaRPr lang="en-US" sz="2000" b="0" i="0" u="none" strike="noStrike" dirty="0">
                        <a:solidFill>
                          <a:srgbClr val="000000"/>
                        </a:solidFill>
                        <a:effectLst/>
                        <a:latin typeface="Calibri"/>
                      </a:endParaRPr>
                    </a:p>
                  </a:txBody>
                  <a:tcPr marL="9525" marR="9525" marT="9525" marB="0"/>
                </a:tc>
              </a:tr>
              <a:tr h="381000">
                <a:tc>
                  <a:txBody>
                    <a:bodyPr/>
                    <a:lstStyle/>
                    <a:p>
                      <a:pPr algn="l" rtl="0" fontAlgn="t"/>
                      <a:r>
                        <a:rPr lang="en-US" sz="2000" u="none" strike="noStrike">
                          <a:effectLst/>
                        </a:rPr>
                        <a:t>Demographic and Grouping Variables</a:t>
                      </a:r>
                      <a:endParaRPr lang="en-US" sz="2000" b="0" i="0" u="none" strike="noStrike">
                        <a:solidFill>
                          <a:srgbClr val="000000"/>
                        </a:solidFill>
                        <a:effectLst/>
                        <a:latin typeface="Calibri"/>
                      </a:endParaRPr>
                    </a:p>
                  </a:txBody>
                  <a:tcPr marL="9525" marR="9525" marT="9525" marB="0"/>
                </a:tc>
                <a:tc>
                  <a:txBody>
                    <a:bodyPr/>
                    <a:lstStyle/>
                    <a:p>
                      <a:pPr algn="l" rtl="0" fontAlgn="t"/>
                      <a:r>
                        <a:rPr lang="en-US" sz="2000" u="none" strike="noStrike" dirty="0">
                          <a:effectLst/>
                        </a:rPr>
                        <a:t>400-499</a:t>
                      </a:r>
                      <a:endParaRPr lang="en-US" sz="2000" b="0" i="0" u="none" strike="noStrike" dirty="0">
                        <a:solidFill>
                          <a:srgbClr val="000000"/>
                        </a:solidFill>
                        <a:effectLst/>
                        <a:latin typeface="Calibri"/>
                      </a:endParaRPr>
                    </a:p>
                  </a:txBody>
                  <a:tcPr marL="9525" marR="9525" marT="9525" marB="0"/>
                </a:tc>
              </a:tr>
              <a:tr h="190500">
                <a:tc>
                  <a:txBody>
                    <a:bodyPr/>
                    <a:lstStyle/>
                    <a:p>
                      <a:pPr algn="l" rtl="0" fontAlgn="t"/>
                      <a:r>
                        <a:rPr lang="en-US" sz="2000" u="none" strike="noStrike">
                          <a:effectLst/>
                        </a:rPr>
                        <a:t>Other (Study Needed) Variables</a:t>
                      </a:r>
                      <a:endParaRPr lang="en-US" sz="2000" b="0" i="0" u="none" strike="noStrike">
                        <a:solidFill>
                          <a:srgbClr val="000000"/>
                        </a:solidFill>
                        <a:effectLst/>
                        <a:latin typeface="Calibri"/>
                      </a:endParaRPr>
                    </a:p>
                  </a:txBody>
                  <a:tcPr marL="9525" marR="9525" marT="9525" marB="0"/>
                </a:tc>
                <a:tc>
                  <a:txBody>
                    <a:bodyPr/>
                    <a:lstStyle/>
                    <a:p>
                      <a:pPr algn="l" rtl="0" fontAlgn="t"/>
                      <a:r>
                        <a:rPr lang="en-US" sz="2000" u="none" strike="noStrike" dirty="0">
                          <a:effectLst/>
                        </a:rPr>
                        <a:t>800-899</a:t>
                      </a:r>
                      <a:endParaRPr lang="en-US" sz="2000" b="0" i="0" u="none" strike="noStrike" dirty="0">
                        <a:solidFill>
                          <a:srgbClr val="000000"/>
                        </a:solidFill>
                        <a:effectLst/>
                        <a:latin typeface="Calibri"/>
                      </a:endParaRPr>
                    </a:p>
                  </a:txBody>
                  <a:tcPr marL="9525" marR="9525" marT="9525" marB="0"/>
                </a:tc>
              </a:tr>
            </a:tbl>
          </a:graphicData>
        </a:graphic>
      </p:graphicFrame>
    </p:spTree>
    <p:extLst>
      <p:ext uri="{BB962C8B-B14F-4D97-AF65-F5344CB8AC3E}">
        <p14:creationId xmlns:p14="http://schemas.microsoft.com/office/powerpoint/2010/main" val="6811890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 Period and Analysis Period</a:t>
            </a:r>
            <a:endParaRPr lang="en-US" dirty="0"/>
          </a:p>
        </p:txBody>
      </p:sp>
    </p:spTree>
    <p:extLst>
      <p:ext uri="{BB962C8B-B14F-4D97-AF65-F5344CB8AC3E}">
        <p14:creationId xmlns:p14="http://schemas.microsoft.com/office/powerpoint/2010/main" val="15711649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964" y="56898"/>
            <a:ext cx="8491835" cy="1143000"/>
          </a:xfrm>
        </p:spPr>
        <p:txBody>
          <a:bodyPr/>
          <a:lstStyle/>
          <a:p>
            <a:r>
              <a:rPr lang="en-US" dirty="0" smtClean="0"/>
              <a:t>Concept of Treatment Periods</a:t>
            </a:r>
            <a:endParaRPr lang="en-US" dirty="0"/>
          </a:p>
        </p:txBody>
      </p:sp>
      <p:sp>
        <p:nvSpPr>
          <p:cNvPr id="3" name="Content Placeholder 2"/>
          <p:cNvSpPr>
            <a:spLocks noGrp="1"/>
          </p:cNvSpPr>
          <p:nvPr>
            <p:ph idx="1"/>
          </p:nvPr>
        </p:nvSpPr>
        <p:spPr>
          <a:xfrm>
            <a:off x="347471" y="1390560"/>
            <a:ext cx="8491835" cy="4637631"/>
          </a:xfrm>
          <a:ln>
            <a:solidFill>
              <a:srgbClr val="FF0000"/>
            </a:solidFill>
          </a:ln>
        </p:spPr>
        <p:txBody>
          <a:bodyPr>
            <a:normAutofit fontScale="92500" lnSpcReduction="20000"/>
          </a:bodyPr>
          <a:lstStyle/>
          <a:p>
            <a:r>
              <a:rPr lang="en-US" sz="3000" dirty="0" smtClean="0"/>
              <a:t>Investigational trials are designed to expose subjects to one or more treatments in one or more defined periods of time</a:t>
            </a:r>
          </a:p>
          <a:p>
            <a:endParaRPr lang="en-US" sz="3000" dirty="0" smtClean="0"/>
          </a:p>
          <a:p>
            <a:r>
              <a:rPr lang="en-US" sz="3000" dirty="0" smtClean="0"/>
              <a:t>Simplest Case – 1 treatment period: </a:t>
            </a:r>
          </a:p>
          <a:p>
            <a:endParaRPr lang="en-US" sz="3000" dirty="0"/>
          </a:p>
          <a:p>
            <a:pPr marL="0" indent="0">
              <a:buNone/>
            </a:pPr>
            <a:endParaRPr lang="en-US" sz="3000" dirty="0" smtClean="0"/>
          </a:p>
          <a:p>
            <a:pPr marL="0" indent="0">
              <a:buNone/>
            </a:pPr>
            <a:endParaRPr lang="en-US" sz="3000" dirty="0" smtClean="0"/>
          </a:p>
          <a:p>
            <a:r>
              <a:rPr lang="en-US" sz="3000" dirty="0" smtClean="0"/>
              <a:t>Dates for the start and stop of each ‘box’ are collected and are used to characterize subject trial disposition </a:t>
            </a:r>
          </a:p>
          <a:p>
            <a:pPr marL="0" indent="0">
              <a:buNone/>
            </a:pPr>
            <a:endParaRPr lang="en-US" sz="3000" dirty="0"/>
          </a:p>
          <a:p>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39</a:t>
            </a:fld>
            <a:endParaRPr lang="en-US" dirty="0"/>
          </a:p>
        </p:txBody>
      </p:sp>
      <p:graphicFrame>
        <p:nvGraphicFramePr>
          <p:cNvPr id="7" name="Diagram 6"/>
          <p:cNvGraphicFramePr/>
          <p:nvPr>
            <p:extLst>
              <p:ext uri="{D42A27DB-BD31-4B8C-83A1-F6EECF244321}">
                <p14:modId xmlns:p14="http://schemas.microsoft.com/office/powerpoint/2010/main" val="3475542070"/>
              </p:ext>
            </p:extLst>
          </p:nvPr>
        </p:nvGraphicFramePr>
        <p:xfrm>
          <a:off x="1334984" y="3037114"/>
          <a:ext cx="6551222" cy="1958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470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Graphic spid="7"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4" name="Content Placeholder 3"/>
          <p:cNvSpPr>
            <a:spLocks noGrp="1"/>
          </p:cNvSpPr>
          <p:nvPr>
            <p:ph idx="1"/>
          </p:nvPr>
        </p:nvSpPr>
        <p:spPr>
          <a:xfrm>
            <a:off x="347471" y="1488532"/>
            <a:ext cx="8491835" cy="4784677"/>
          </a:xfrm>
          <a:ln>
            <a:solidFill>
              <a:srgbClr val="E2231A"/>
            </a:solidFill>
          </a:ln>
        </p:spPr>
        <p:txBody>
          <a:bodyPr>
            <a:noAutofit/>
          </a:bodyPr>
          <a:lstStyle/>
          <a:p>
            <a:r>
              <a:rPr lang="en-US" sz="2800" dirty="0"/>
              <a:t>Encourage participation to enhance learning in this hands-on workshop</a:t>
            </a:r>
          </a:p>
          <a:p>
            <a:r>
              <a:rPr lang="en-US" sz="2800" dirty="0" smtClean="0"/>
              <a:t>Describe the classes of </a:t>
            </a:r>
            <a:r>
              <a:rPr lang="en-US" sz="2800" dirty="0" err="1" smtClean="0"/>
              <a:t>ADaM</a:t>
            </a:r>
            <a:r>
              <a:rPr lang="en-US" sz="2800" dirty="0" smtClean="0"/>
              <a:t> standard structures</a:t>
            </a:r>
          </a:p>
          <a:p>
            <a:r>
              <a:rPr lang="en-US" sz="2800" dirty="0" smtClean="0"/>
              <a:t>Gain appreciation for the volume of variables and naming fragments that </a:t>
            </a:r>
            <a:r>
              <a:rPr lang="en-US" sz="2800" dirty="0" err="1" smtClean="0"/>
              <a:t>ADaM</a:t>
            </a:r>
            <a:r>
              <a:rPr lang="en-US" sz="2800" dirty="0" smtClean="0"/>
              <a:t> defines</a:t>
            </a:r>
          </a:p>
          <a:p>
            <a:r>
              <a:rPr lang="en-US" sz="2800" dirty="0" smtClean="0"/>
              <a:t>Understand the importance of the subject level analysis dataset (ADSL)</a:t>
            </a:r>
          </a:p>
          <a:p>
            <a:r>
              <a:rPr lang="en-US" sz="2800" dirty="0" smtClean="0"/>
              <a:t>Describe variables to included in ADSL</a:t>
            </a:r>
          </a:p>
          <a:p>
            <a:r>
              <a:rPr lang="en-US" sz="2800" dirty="0" smtClean="0"/>
              <a:t>Develop awareness of how protocol design are used to define treatment and analysis periods</a:t>
            </a:r>
          </a:p>
          <a:p>
            <a:pPr marL="0" indent="0">
              <a:buNone/>
            </a:pPr>
            <a:endParaRPr lang="en-US" sz="2800" dirty="0" smtClean="0"/>
          </a:p>
          <a:p>
            <a:endParaRPr lang="en-US" sz="2800" dirty="0" smtClean="0"/>
          </a:p>
        </p:txBody>
      </p:sp>
      <p:sp>
        <p:nvSpPr>
          <p:cNvPr id="7" name="Date Placeholder 6"/>
          <p:cNvSpPr>
            <a:spLocks noGrp="1"/>
          </p:cNvSpPr>
          <p:nvPr>
            <p:ph type="dt" sz="half" idx="10"/>
          </p:nvPr>
        </p:nvSpPr>
        <p:spPr/>
        <p:txBody>
          <a:bodyPr/>
          <a:lstStyle/>
          <a:p>
            <a:fld id="{8D9E3813-FB93-2A44-AC08-324D96C9FA92}" type="datetime1">
              <a:rPr lang="en-US" smtClean="0"/>
              <a:t>7/31/2016</a:t>
            </a:fld>
            <a:endParaRPr lang="en-US" dirty="0"/>
          </a:p>
        </p:txBody>
      </p:sp>
      <p:sp>
        <p:nvSpPr>
          <p:cNvPr id="8" name="Footer Placeholder 7"/>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11" name="Slide Number Placeholder 10"/>
          <p:cNvSpPr>
            <a:spLocks noGrp="1"/>
          </p:cNvSpPr>
          <p:nvPr>
            <p:ph type="sldNum" sz="quarter" idx="12"/>
          </p:nvPr>
        </p:nvSpPr>
        <p:spPr/>
        <p:txBody>
          <a:bodyPr/>
          <a:lstStyle/>
          <a:p>
            <a:fld id="{433333A3-4547-F444-B56E-77A7C57F984C}" type="slidenum">
              <a:rPr lang="en-US" smtClean="0"/>
              <a:pPr/>
              <a:t>4</a:t>
            </a:fld>
            <a:endParaRPr lang="en-US" dirty="0"/>
          </a:p>
        </p:txBody>
      </p:sp>
      <p:sp>
        <p:nvSpPr>
          <p:cNvPr id="3" name="TextBox 2"/>
          <p:cNvSpPr txBox="1"/>
          <p:nvPr/>
        </p:nvSpPr>
        <p:spPr>
          <a:xfrm>
            <a:off x="1621614" y="65584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1978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ADSL and 1 Treatment Period</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40</a:t>
            </a:fld>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894536266"/>
              </p:ext>
            </p:extLst>
          </p:nvPr>
        </p:nvGraphicFramePr>
        <p:xfrm>
          <a:off x="347471" y="1785957"/>
          <a:ext cx="8491835" cy="2595880"/>
        </p:xfrm>
        <a:graphic>
          <a:graphicData uri="http://schemas.openxmlformats.org/drawingml/2006/table">
            <a:tbl>
              <a:tblPr firstRow="1" bandRow="1">
                <a:tableStyleId>{5C22544A-7EE6-4342-B048-85BDC9FD1C3A}</a:tableStyleId>
              </a:tblPr>
              <a:tblGrid>
                <a:gridCol w="1190785"/>
                <a:gridCol w="1683696"/>
                <a:gridCol w="1777465"/>
                <a:gridCol w="1278337"/>
                <a:gridCol w="1255917"/>
                <a:gridCol w="1305635"/>
              </a:tblGrid>
              <a:tr h="370840">
                <a:tc>
                  <a:txBody>
                    <a:bodyPr/>
                    <a:lstStyle/>
                    <a:p>
                      <a:r>
                        <a:rPr lang="en-US" dirty="0" smtClean="0"/>
                        <a:t>USUBJID</a:t>
                      </a:r>
                      <a:endParaRPr lang="en-US" dirty="0"/>
                    </a:p>
                  </a:txBody>
                  <a:tcPr/>
                </a:tc>
                <a:tc>
                  <a:txBody>
                    <a:bodyPr/>
                    <a:lstStyle/>
                    <a:p>
                      <a:r>
                        <a:rPr lang="en-US" dirty="0" smtClean="0"/>
                        <a:t>ARM</a:t>
                      </a:r>
                      <a:endParaRPr lang="en-US" dirty="0"/>
                    </a:p>
                  </a:txBody>
                  <a:tcPr/>
                </a:tc>
                <a:tc>
                  <a:txBody>
                    <a:bodyPr/>
                    <a:lstStyle/>
                    <a:p>
                      <a:r>
                        <a:rPr lang="en-US" dirty="0" smtClean="0"/>
                        <a:t>TRT01P</a:t>
                      </a:r>
                      <a:endParaRPr lang="en-US" dirty="0"/>
                    </a:p>
                  </a:txBody>
                  <a:tcPr/>
                </a:tc>
                <a:tc>
                  <a:txBody>
                    <a:bodyPr/>
                    <a:lstStyle/>
                    <a:p>
                      <a:r>
                        <a:rPr lang="en-US" dirty="0" smtClean="0"/>
                        <a:t>TRT01SDT</a:t>
                      </a:r>
                      <a:endParaRPr lang="en-US" dirty="0"/>
                    </a:p>
                  </a:txBody>
                  <a:tcPr/>
                </a:tc>
                <a:tc>
                  <a:txBody>
                    <a:bodyPr/>
                    <a:lstStyle/>
                    <a:p>
                      <a:r>
                        <a:rPr lang="en-US" dirty="0" smtClean="0"/>
                        <a:t>TRT01EDT</a:t>
                      </a:r>
                      <a:endParaRPr lang="en-US" dirty="0"/>
                    </a:p>
                  </a:txBody>
                  <a:tcPr/>
                </a:tc>
                <a:tc>
                  <a:txBody>
                    <a:bodyPr/>
                    <a:lstStyle/>
                    <a:p>
                      <a:r>
                        <a:rPr lang="en-US" dirty="0" smtClean="0"/>
                        <a:t>TR01PGR1</a:t>
                      </a:r>
                      <a:endParaRPr lang="en-US" dirty="0"/>
                    </a:p>
                  </a:txBody>
                  <a:tcPr/>
                </a:tc>
              </a:tr>
              <a:tr h="370840">
                <a:tc>
                  <a:txBody>
                    <a:bodyPr/>
                    <a:lstStyle/>
                    <a:p>
                      <a:r>
                        <a:rPr lang="en-US" dirty="0" smtClean="0"/>
                        <a:t>123-1001</a:t>
                      </a:r>
                      <a:endParaRPr lang="en-US" dirty="0"/>
                    </a:p>
                  </a:txBody>
                  <a:tcPr/>
                </a:tc>
                <a:tc>
                  <a:txBody>
                    <a:bodyPr/>
                    <a:lstStyle/>
                    <a:p>
                      <a:r>
                        <a:rPr lang="en-US" dirty="0" smtClean="0"/>
                        <a:t>LY</a:t>
                      </a:r>
                      <a:r>
                        <a:rPr lang="en-US" baseline="0" dirty="0" smtClean="0"/>
                        <a:t> XYZ </a:t>
                      </a:r>
                      <a:r>
                        <a:rPr lang="en-US" dirty="0" smtClean="0"/>
                        <a:t>5mg</a:t>
                      </a:r>
                      <a:endParaRPr lang="en-US" dirty="0"/>
                    </a:p>
                  </a:txBody>
                  <a:tcPr/>
                </a:tc>
                <a:tc>
                  <a:txBody>
                    <a:bodyPr/>
                    <a:lstStyle/>
                    <a:p>
                      <a:r>
                        <a:rPr lang="en-US" dirty="0" smtClean="0"/>
                        <a:t>Lilly</a:t>
                      </a:r>
                      <a:r>
                        <a:rPr lang="en-US" baseline="0" dirty="0" smtClean="0"/>
                        <a:t> Drug 5 mg</a:t>
                      </a:r>
                      <a:endParaRPr lang="en-US" dirty="0"/>
                    </a:p>
                  </a:txBody>
                  <a:tcPr/>
                </a:tc>
                <a:tc>
                  <a:txBody>
                    <a:bodyPr/>
                    <a:lstStyle/>
                    <a:p>
                      <a:r>
                        <a:rPr lang="en-US" dirty="0" smtClean="0"/>
                        <a:t>05Jan2015</a:t>
                      </a:r>
                      <a:endParaRPr lang="en-US" dirty="0"/>
                    </a:p>
                  </a:txBody>
                  <a:tcPr/>
                </a:tc>
                <a:tc>
                  <a:txBody>
                    <a:bodyPr/>
                    <a:lstStyle/>
                    <a:p>
                      <a:r>
                        <a:rPr lang="en-US" dirty="0" smtClean="0"/>
                        <a:t>10Jan2015</a:t>
                      </a:r>
                      <a:endParaRPr lang="en-US" dirty="0"/>
                    </a:p>
                  </a:txBody>
                  <a:tcPr/>
                </a:tc>
                <a:tc>
                  <a:txBody>
                    <a:bodyPr/>
                    <a:lstStyle/>
                    <a:p>
                      <a:r>
                        <a:rPr lang="en-US" dirty="0" smtClean="0"/>
                        <a:t>Active</a:t>
                      </a:r>
                      <a:endParaRPr lang="en-US" dirty="0"/>
                    </a:p>
                  </a:txBody>
                  <a:tcPr/>
                </a:tc>
              </a:tr>
              <a:tr h="370840">
                <a:tc>
                  <a:txBody>
                    <a:bodyPr/>
                    <a:lstStyle/>
                    <a:p>
                      <a:r>
                        <a:rPr lang="en-US" dirty="0" smtClean="0"/>
                        <a:t>123-1002</a:t>
                      </a:r>
                      <a:endParaRPr lang="en-US" dirty="0"/>
                    </a:p>
                  </a:txBody>
                  <a:tcPr/>
                </a:tc>
                <a:tc>
                  <a:txBody>
                    <a:bodyPr/>
                    <a:lstStyle/>
                    <a:p>
                      <a:r>
                        <a:rPr lang="en-US" dirty="0" smtClean="0"/>
                        <a:t>Placebo 5 mg</a:t>
                      </a:r>
                      <a:endParaRPr lang="en-US" dirty="0"/>
                    </a:p>
                  </a:txBody>
                  <a:tcPr/>
                </a:tc>
                <a:tc>
                  <a:txBody>
                    <a:bodyPr/>
                    <a:lstStyle/>
                    <a:p>
                      <a:r>
                        <a:rPr lang="en-US" dirty="0" smtClean="0"/>
                        <a:t>Placebo</a:t>
                      </a:r>
                      <a:r>
                        <a:rPr lang="en-US" baseline="0" dirty="0" smtClean="0"/>
                        <a:t> 5 mg</a:t>
                      </a:r>
                      <a:endParaRPr lang="en-US" dirty="0"/>
                    </a:p>
                  </a:txBody>
                  <a:tcPr/>
                </a:tc>
                <a:tc>
                  <a:txBody>
                    <a:bodyPr/>
                    <a:lstStyle/>
                    <a:p>
                      <a:r>
                        <a:rPr lang="en-US" dirty="0" smtClean="0"/>
                        <a:t>08Feb2015</a:t>
                      </a:r>
                      <a:endParaRPr lang="en-US" dirty="0"/>
                    </a:p>
                  </a:txBody>
                  <a:tcPr/>
                </a:tc>
                <a:tc>
                  <a:txBody>
                    <a:bodyPr/>
                    <a:lstStyle/>
                    <a:p>
                      <a:r>
                        <a:rPr lang="en-US" dirty="0" smtClean="0"/>
                        <a:t>15Aug2015</a:t>
                      </a:r>
                      <a:endParaRPr lang="en-US" dirty="0"/>
                    </a:p>
                  </a:txBody>
                  <a:tcPr/>
                </a:tc>
                <a:tc>
                  <a:txBody>
                    <a:bodyPr/>
                    <a:lstStyle/>
                    <a:p>
                      <a:r>
                        <a:rPr lang="en-US" dirty="0" smtClean="0"/>
                        <a:t>Placebo</a:t>
                      </a:r>
                      <a:endParaRPr lang="en-US" dirty="0"/>
                    </a:p>
                  </a:txBody>
                  <a:tcPr/>
                </a:tc>
              </a:tr>
              <a:tr h="370840">
                <a:tc>
                  <a:txBody>
                    <a:bodyPr/>
                    <a:lstStyle/>
                    <a:p>
                      <a:r>
                        <a:rPr lang="en-US" dirty="0" smtClean="0"/>
                        <a:t>123-1003</a:t>
                      </a:r>
                      <a:endParaRPr lang="en-US" dirty="0"/>
                    </a:p>
                  </a:txBody>
                  <a:tcPr/>
                </a:tc>
                <a:tc>
                  <a:txBody>
                    <a:bodyPr/>
                    <a:lstStyle/>
                    <a:p>
                      <a:r>
                        <a:rPr lang="en-US" dirty="0" smtClean="0"/>
                        <a:t>LY</a:t>
                      </a:r>
                      <a:r>
                        <a:rPr lang="en-US" baseline="0" dirty="0" smtClean="0"/>
                        <a:t> XYZ  </a:t>
                      </a:r>
                      <a:r>
                        <a:rPr lang="en-US" dirty="0" smtClean="0"/>
                        <a:t>10 mg</a:t>
                      </a:r>
                      <a:endParaRPr lang="en-US" dirty="0"/>
                    </a:p>
                  </a:txBody>
                  <a:tcPr/>
                </a:tc>
                <a:tc>
                  <a:txBody>
                    <a:bodyPr/>
                    <a:lstStyle/>
                    <a:p>
                      <a:r>
                        <a:rPr lang="en-US" dirty="0" smtClean="0"/>
                        <a:t>Lilly Drug 10 mg</a:t>
                      </a:r>
                      <a:endParaRPr lang="en-US" dirty="0"/>
                    </a:p>
                  </a:txBody>
                  <a:tcPr/>
                </a:tc>
                <a:tc>
                  <a:txBody>
                    <a:bodyPr/>
                    <a:lstStyle/>
                    <a:p>
                      <a:r>
                        <a:rPr lang="en-US" dirty="0" smtClean="0"/>
                        <a:t>14Feb2015</a:t>
                      </a:r>
                      <a:endParaRPr lang="en-US" dirty="0"/>
                    </a:p>
                  </a:txBody>
                  <a:tcPr/>
                </a:tc>
                <a:tc>
                  <a:txBody>
                    <a:bodyPr/>
                    <a:lstStyle/>
                    <a:p>
                      <a:r>
                        <a:rPr lang="en-US" dirty="0" smtClean="0"/>
                        <a:t>27Aug2015</a:t>
                      </a:r>
                      <a:endParaRPr lang="en-US" dirty="0"/>
                    </a:p>
                  </a:txBody>
                  <a:tcPr/>
                </a:tc>
                <a:tc>
                  <a:txBody>
                    <a:bodyPr/>
                    <a:lstStyle/>
                    <a:p>
                      <a:r>
                        <a:rPr lang="en-US" dirty="0" smtClean="0"/>
                        <a:t>Active</a:t>
                      </a:r>
                      <a:endParaRPr lang="en-US" dirty="0"/>
                    </a:p>
                  </a:txBody>
                  <a:tcPr/>
                </a:tc>
              </a:tr>
              <a:tr h="370840">
                <a:tc>
                  <a:txBody>
                    <a:bodyPr/>
                    <a:lstStyle/>
                    <a:p>
                      <a:r>
                        <a:rPr lang="en-US" dirty="0" smtClean="0"/>
                        <a:t>123-1004</a:t>
                      </a:r>
                      <a:endParaRPr lang="en-US" dirty="0"/>
                    </a:p>
                  </a:txBody>
                  <a:tcPr/>
                </a:tc>
                <a:tc>
                  <a:txBody>
                    <a:bodyPr/>
                    <a:lstStyle/>
                    <a:p>
                      <a:r>
                        <a:rPr lang="en-US" dirty="0" smtClean="0"/>
                        <a:t>LY</a:t>
                      </a:r>
                      <a:r>
                        <a:rPr lang="en-US" baseline="0" dirty="0" smtClean="0"/>
                        <a:t> XYZ </a:t>
                      </a:r>
                      <a:r>
                        <a:rPr lang="en-US" dirty="0" smtClean="0"/>
                        <a:t>5 mg</a:t>
                      </a:r>
                      <a:endParaRPr lang="en-US" dirty="0"/>
                    </a:p>
                  </a:txBody>
                  <a:tcPr/>
                </a:tc>
                <a:tc>
                  <a:txBody>
                    <a:bodyPr/>
                    <a:lstStyle/>
                    <a:p>
                      <a:r>
                        <a:rPr lang="en-US" dirty="0" smtClean="0"/>
                        <a:t>Lilly Drug 5 mg</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Active</a:t>
                      </a:r>
                      <a:endParaRPr lang="en-US" dirty="0"/>
                    </a:p>
                  </a:txBody>
                  <a:tcPr/>
                </a:tc>
              </a:tr>
              <a:tr h="370840">
                <a:tc>
                  <a:txBody>
                    <a:bodyPr/>
                    <a:lstStyle/>
                    <a:p>
                      <a:r>
                        <a:rPr lang="en-US" dirty="0" smtClean="0"/>
                        <a:t>123-1005</a:t>
                      </a:r>
                      <a:endParaRPr lang="en-US" dirty="0"/>
                    </a:p>
                  </a:txBody>
                  <a:tcPr/>
                </a:tc>
                <a:tc>
                  <a:txBody>
                    <a:bodyPr/>
                    <a:lstStyle/>
                    <a:p>
                      <a:r>
                        <a:rPr lang="en-US" dirty="0" smtClean="0"/>
                        <a:t>Placebo 10 mg</a:t>
                      </a:r>
                      <a:endParaRPr lang="en-US" dirty="0"/>
                    </a:p>
                  </a:txBody>
                  <a:tcPr/>
                </a:tc>
                <a:tc>
                  <a:txBody>
                    <a:bodyPr/>
                    <a:lstStyle/>
                    <a:p>
                      <a:r>
                        <a:rPr lang="en-US" dirty="0" smtClean="0"/>
                        <a:t>Placebo 10 mg</a:t>
                      </a:r>
                      <a:endParaRPr lang="en-US" dirty="0"/>
                    </a:p>
                  </a:txBody>
                  <a:tcPr/>
                </a:tc>
                <a:tc>
                  <a:txBody>
                    <a:bodyPr/>
                    <a:lstStyle/>
                    <a:p>
                      <a:r>
                        <a:rPr lang="en-US" dirty="0" smtClean="0"/>
                        <a:t>15Mar2015</a:t>
                      </a:r>
                      <a:endParaRPr lang="en-US" dirty="0"/>
                    </a:p>
                  </a:txBody>
                  <a:tcPr/>
                </a:tc>
                <a:tc>
                  <a:txBody>
                    <a:bodyPr/>
                    <a:lstStyle/>
                    <a:p>
                      <a:r>
                        <a:rPr lang="en-US" dirty="0" smtClean="0"/>
                        <a:t>20Jun2015</a:t>
                      </a:r>
                      <a:endParaRPr lang="en-US" dirty="0"/>
                    </a:p>
                  </a:txBody>
                  <a:tcPr/>
                </a:tc>
                <a:tc>
                  <a:txBody>
                    <a:bodyPr/>
                    <a:lstStyle/>
                    <a:p>
                      <a:r>
                        <a:rPr lang="en-US" dirty="0" smtClean="0"/>
                        <a:t>Placebo</a:t>
                      </a:r>
                      <a:endParaRPr lang="en-US" dirty="0"/>
                    </a:p>
                  </a:txBody>
                  <a:tcPr/>
                </a:tc>
              </a:tr>
              <a:tr h="370840">
                <a:tc>
                  <a:txBody>
                    <a:bodyPr/>
                    <a:lstStyle/>
                    <a:p>
                      <a:r>
                        <a:rPr lang="en-US" dirty="0" smtClean="0"/>
                        <a:t>123-1006</a:t>
                      </a:r>
                      <a:endParaRPr lang="en-US" dirty="0"/>
                    </a:p>
                  </a:txBody>
                  <a:tcPr>
                    <a:solidFill>
                      <a:schemeClr val="bg1">
                        <a:lumMod val="85000"/>
                      </a:schemeClr>
                    </a:solidFill>
                  </a:tcPr>
                </a:tc>
                <a:tc>
                  <a:txBody>
                    <a:bodyPr/>
                    <a:lstStyle/>
                    <a:p>
                      <a:r>
                        <a:rPr lang="en-US" dirty="0" smtClean="0"/>
                        <a:t>SCRNFAIL</a:t>
                      </a:r>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r>
            </a:tbl>
          </a:graphicData>
        </a:graphic>
      </p:graphicFrame>
      <p:sp>
        <p:nvSpPr>
          <p:cNvPr id="9" name="TextBox 8"/>
          <p:cNvSpPr txBox="1"/>
          <p:nvPr/>
        </p:nvSpPr>
        <p:spPr>
          <a:xfrm>
            <a:off x="584975" y="4582679"/>
            <a:ext cx="7671972" cy="369332"/>
          </a:xfrm>
          <a:prstGeom prst="rect">
            <a:avLst/>
          </a:prstGeom>
          <a:noFill/>
        </p:spPr>
        <p:txBody>
          <a:bodyPr wrap="none" rtlCol="0">
            <a:spAutoFit/>
          </a:bodyPr>
          <a:lstStyle/>
          <a:p>
            <a:r>
              <a:rPr lang="en-US" dirty="0" smtClean="0"/>
              <a:t>Text of ARM and TRT01P do not have to match but meaning should be the same</a:t>
            </a:r>
            <a:endParaRPr lang="en-US" dirty="0"/>
          </a:p>
        </p:txBody>
      </p:sp>
      <p:sp>
        <p:nvSpPr>
          <p:cNvPr id="10" name="TextBox 9"/>
          <p:cNvSpPr txBox="1"/>
          <p:nvPr/>
        </p:nvSpPr>
        <p:spPr>
          <a:xfrm>
            <a:off x="584975" y="4993537"/>
            <a:ext cx="5195653" cy="369332"/>
          </a:xfrm>
          <a:prstGeom prst="rect">
            <a:avLst/>
          </a:prstGeom>
          <a:noFill/>
        </p:spPr>
        <p:txBody>
          <a:bodyPr wrap="none" rtlCol="0">
            <a:spAutoFit/>
          </a:bodyPr>
          <a:lstStyle/>
          <a:p>
            <a:r>
              <a:rPr lang="en-US" dirty="0" smtClean="0"/>
              <a:t>This subject was randomized but never took any dose</a:t>
            </a:r>
            <a:endParaRPr lang="en-US" dirty="0"/>
          </a:p>
        </p:txBody>
      </p:sp>
      <p:sp>
        <p:nvSpPr>
          <p:cNvPr id="11" name="TextBox 10"/>
          <p:cNvSpPr txBox="1"/>
          <p:nvPr/>
        </p:nvSpPr>
        <p:spPr>
          <a:xfrm>
            <a:off x="584975" y="5491096"/>
            <a:ext cx="5677901" cy="369332"/>
          </a:xfrm>
          <a:prstGeom prst="rect">
            <a:avLst/>
          </a:prstGeom>
          <a:noFill/>
        </p:spPr>
        <p:txBody>
          <a:bodyPr wrap="none" rtlCol="0">
            <a:spAutoFit/>
          </a:bodyPr>
          <a:lstStyle/>
          <a:p>
            <a:r>
              <a:rPr lang="en-US" dirty="0" smtClean="0"/>
              <a:t>Screen failure data would not typically be included in ADSL</a:t>
            </a:r>
            <a:endParaRPr lang="en-US" dirty="0"/>
          </a:p>
        </p:txBody>
      </p:sp>
      <p:sp>
        <p:nvSpPr>
          <p:cNvPr id="12" name="TextBox 11"/>
          <p:cNvSpPr txBox="1"/>
          <p:nvPr/>
        </p:nvSpPr>
        <p:spPr>
          <a:xfrm>
            <a:off x="584975" y="5886613"/>
            <a:ext cx="7405169" cy="369332"/>
          </a:xfrm>
          <a:prstGeom prst="rect">
            <a:avLst/>
          </a:prstGeom>
          <a:noFill/>
        </p:spPr>
        <p:txBody>
          <a:bodyPr wrap="none" rtlCol="0">
            <a:spAutoFit/>
          </a:bodyPr>
          <a:lstStyle/>
          <a:p>
            <a:r>
              <a:rPr lang="en-US" dirty="0" smtClean="0"/>
              <a:t>This optional variable is added to create grouping of all active and all placebo</a:t>
            </a:r>
            <a:endParaRPr lang="en-US" dirty="0"/>
          </a:p>
        </p:txBody>
      </p:sp>
      <p:cxnSp>
        <p:nvCxnSpPr>
          <p:cNvPr id="21" name="Curved Connector 20"/>
          <p:cNvCxnSpPr>
            <a:stCxn id="11" idx="1"/>
          </p:cNvCxnSpPr>
          <p:nvPr/>
        </p:nvCxnSpPr>
        <p:spPr>
          <a:xfrm rot="10800000">
            <a:off x="584975" y="4381838"/>
            <a:ext cx="12700" cy="1293925"/>
          </a:xfrm>
          <a:prstGeom prst="curvedConnector4">
            <a:avLst>
              <a:gd name="adj1" fmla="val 911693"/>
              <a:gd name="adj2" fmla="val 5713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Curved Connector 23"/>
          <p:cNvCxnSpPr>
            <a:stCxn id="10" idx="3"/>
          </p:cNvCxnSpPr>
          <p:nvPr/>
        </p:nvCxnSpPr>
        <p:spPr>
          <a:xfrm flipH="1" flipV="1">
            <a:off x="5593277" y="3491346"/>
            <a:ext cx="187351" cy="1686857"/>
          </a:xfrm>
          <a:prstGeom prst="curvedConnector4">
            <a:avLst>
              <a:gd name="adj1" fmla="val -122017"/>
              <a:gd name="adj2" fmla="val 55474"/>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9" name="Curved Connector 28"/>
          <p:cNvCxnSpPr/>
          <p:nvPr/>
        </p:nvCxnSpPr>
        <p:spPr>
          <a:xfrm rot="16200000" flipV="1">
            <a:off x="2530538" y="3989017"/>
            <a:ext cx="1091333" cy="95992"/>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Curved Connector 30"/>
          <p:cNvCxnSpPr/>
          <p:nvPr/>
        </p:nvCxnSpPr>
        <p:spPr>
          <a:xfrm rot="5400000" flipH="1" flipV="1">
            <a:off x="7024260" y="4838592"/>
            <a:ext cx="2034266" cy="431108"/>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50933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56" y="260504"/>
            <a:ext cx="8229600" cy="639762"/>
          </a:xfrm>
        </p:spPr>
        <p:txBody>
          <a:bodyPr>
            <a:noAutofit/>
          </a:bodyPr>
          <a:lstStyle/>
          <a:p>
            <a:r>
              <a:rPr lang="en-US" sz="3600" dirty="0" smtClean="0"/>
              <a:t>Trial Design with 2 Treatment Periods</a:t>
            </a:r>
            <a:endParaRPr lang="en-US" sz="3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940" y="1954426"/>
            <a:ext cx="3290888" cy="3107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137998" y="2869088"/>
            <a:ext cx="2635080" cy="369332"/>
          </a:xfrm>
          <a:prstGeom prst="rect">
            <a:avLst/>
          </a:prstGeom>
          <a:noFill/>
        </p:spPr>
        <p:txBody>
          <a:bodyPr wrap="none" rtlCol="0">
            <a:spAutoFit/>
          </a:bodyPr>
          <a:lstStyle/>
          <a:p>
            <a:r>
              <a:rPr lang="en-US" dirty="0" smtClean="0"/>
              <a:t>TRTSEQP=Drug A – Drug A</a:t>
            </a:r>
            <a:endParaRPr lang="en-US" dirty="0"/>
          </a:p>
        </p:txBody>
      </p:sp>
      <p:sp>
        <p:nvSpPr>
          <p:cNvPr id="9" name="TextBox 8"/>
          <p:cNvSpPr txBox="1"/>
          <p:nvPr/>
        </p:nvSpPr>
        <p:spPr>
          <a:xfrm>
            <a:off x="6116389" y="3414586"/>
            <a:ext cx="2656689" cy="369332"/>
          </a:xfrm>
          <a:prstGeom prst="rect">
            <a:avLst/>
          </a:prstGeom>
          <a:noFill/>
        </p:spPr>
        <p:txBody>
          <a:bodyPr wrap="none" rtlCol="0">
            <a:spAutoFit/>
          </a:bodyPr>
          <a:lstStyle/>
          <a:p>
            <a:r>
              <a:rPr lang="en-US" dirty="0" smtClean="0"/>
              <a:t>TRTSEQP=Drug A – Rescue</a:t>
            </a:r>
            <a:endParaRPr lang="en-US" dirty="0"/>
          </a:p>
        </p:txBody>
      </p:sp>
      <p:sp>
        <p:nvSpPr>
          <p:cNvPr id="10" name="TextBox 9"/>
          <p:cNvSpPr txBox="1"/>
          <p:nvPr/>
        </p:nvSpPr>
        <p:spPr>
          <a:xfrm>
            <a:off x="6114295" y="3842266"/>
            <a:ext cx="2627066" cy="369332"/>
          </a:xfrm>
          <a:prstGeom prst="rect">
            <a:avLst/>
          </a:prstGeom>
          <a:noFill/>
        </p:spPr>
        <p:txBody>
          <a:bodyPr wrap="none" rtlCol="0">
            <a:spAutoFit/>
          </a:bodyPr>
          <a:lstStyle/>
          <a:p>
            <a:r>
              <a:rPr lang="en-US" dirty="0" smtClean="0"/>
              <a:t>TRTSEQP=Drug B – Drug A</a:t>
            </a:r>
            <a:endParaRPr lang="en-US" dirty="0"/>
          </a:p>
        </p:txBody>
      </p:sp>
      <p:sp>
        <p:nvSpPr>
          <p:cNvPr id="11" name="TextBox 10"/>
          <p:cNvSpPr txBox="1"/>
          <p:nvPr/>
        </p:nvSpPr>
        <p:spPr>
          <a:xfrm>
            <a:off x="6116389" y="4449567"/>
            <a:ext cx="2648674" cy="369332"/>
          </a:xfrm>
          <a:prstGeom prst="rect">
            <a:avLst/>
          </a:prstGeom>
          <a:noFill/>
        </p:spPr>
        <p:txBody>
          <a:bodyPr wrap="none" rtlCol="0">
            <a:spAutoFit/>
          </a:bodyPr>
          <a:lstStyle/>
          <a:p>
            <a:r>
              <a:rPr lang="en-US" dirty="0" smtClean="0"/>
              <a:t>TRTSEQP=Drug B – Rescue</a:t>
            </a:r>
            <a:endParaRPr lang="en-US" dirty="0"/>
          </a:p>
        </p:txBody>
      </p:sp>
      <p:sp>
        <p:nvSpPr>
          <p:cNvPr id="8" name="TextBox 7"/>
          <p:cNvSpPr txBox="1"/>
          <p:nvPr/>
        </p:nvSpPr>
        <p:spPr>
          <a:xfrm>
            <a:off x="1420091" y="5890139"/>
            <a:ext cx="6510372" cy="646331"/>
          </a:xfrm>
          <a:prstGeom prst="rect">
            <a:avLst/>
          </a:prstGeom>
          <a:noFill/>
        </p:spPr>
        <p:txBody>
          <a:bodyPr wrap="none" rtlCol="0">
            <a:spAutoFit/>
          </a:bodyPr>
          <a:lstStyle/>
          <a:p>
            <a:r>
              <a:rPr lang="en-US" dirty="0" smtClean="0"/>
              <a:t>In this example, treatment periods may align with same dates used </a:t>
            </a:r>
          </a:p>
          <a:p>
            <a:r>
              <a:rPr lang="en-US" dirty="0" smtClean="0"/>
              <a:t>for analysis periods as well as dates used for Epochs</a:t>
            </a:r>
            <a:endParaRPr lang="en-US" dirty="0"/>
          </a:p>
        </p:txBody>
      </p:sp>
      <p:sp>
        <p:nvSpPr>
          <p:cNvPr id="13" name="Right Brace 12"/>
          <p:cNvSpPr/>
          <p:nvPr/>
        </p:nvSpPr>
        <p:spPr>
          <a:xfrm rot="5400000">
            <a:off x="3831217" y="1212705"/>
            <a:ext cx="457200" cy="10303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Brace 13"/>
          <p:cNvSpPr/>
          <p:nvPr/>
        </p:nvSpPr>
        <p:spPr>
          <a:xfrm rot="5400000">
            <a:off x="5113915" y="1212705"/>
            <a:ext cx="457200" cy="10303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3690430" y="1314590"/>
            <a:ext cx="884538" cy="369332"/>
          </a:xfrm>
          <a:prstGeom prst="rect">
            <a:avLst/>
          </a:prstGeom>
          <a:noFill/>
        </p:spPr>
        <p:txBody>
          <a:bodyPr wrap="none" rtlCol="0">
            <a:spAutoFit/>
          </a:bodyPr>
          <a:lstStyle/>
          <a:p>
            <a:r>
              <a:rPr lang="en-US" dirty="0" smtClean="0"/>
              <a:t>TRT01P</a:t>
            </a:r>
            <a:endParaRPr lang="en-US" dirty="0"/>
          </a:p>
        </p:txBody>
      </p:sp>
      <p:sp>
        <p:nvSpPr>
          <p:cNvPr id="16" name="TextBox 15"/>
          <p:cNvSpPr txBox="1"/>
          <p:nvPr/>
        </p:nvSpPr>
        <p:spPr>
          <a:xfrm>
            <a:off x="4827364" y="1314590"/>
            <a:ext cx="1101464" cy="369332"/>
          </a:xfrm>
          <a:prstGeom prst="rect">
            <a:avLst/>
          </a:prstGeom>
          <a:noFill/>
        </p:spPr>
        <p:txBody>
          <a:bodyPr wrap="square" rtlCol="0">
            <a:spAutoFit/>
          </a:bodyPr>
          <a:lstStyle/>
          <a:p>
            <a:r>
              <a:rPr lang="en-US" dirty="0" smtClean="0"/>
              <a:t>TRT02P</a:t>
            </a:r>
            <a:endParaRPr lang="en-US" dirty="0"/>
          </a:p>
        </p:txBody>
      </p:sp>
    </p:spTree>
    <p:extLst>
      <p:ext uri="{BB962C8B-B14F-4D97-AF65-F5344CB8AC3E}">
        <p14:creationId xmlns:p14="http://schemas.microsoft.com/office/powerpoint/2010/main" val="29631468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 of Analysis Period</a:t>
            </a:r>
          </a:p>
        </p:txBody>
      </p:sp>
      <p:sp>
        <p:nvSpPr>
          <p:cNvPr id="3" name="Content Placeholder 2"/>
          <p:cNvSpPr>
            <a:spLocks noGrp="1"/>
          </p:cNvSpPr>
          <p:nvPr>
            <p:ph sz="half" idx="1"/>
          </p:nvPr>
        </p:nvSpPr>
        <p:spPr>
          <a:ln>
            <a:solidFill>
              <a:srgbClr val="FF0000"/>
            </a:solidFill>
          </a:ln>
        </p:spPr>
        <p:txBody>
          <a:bodyPr>
            <a:normAutofit fontScale="85000" lnSpcReduction="20000"/>
          </a:bodyPr>
          <a:lstStyle/>
          <a:p>
            <a:r>
              <a:rPr lang="en-US" dirty="0"/>
              <a:t>When we analyze trial data, we define </a:t>
            </a:r>
            <a:r>
              <a:rPr lang="en-US" dirty="0">
                <a:solidFill>
                  <a:srgbClr val="FF0000"/>
                </a:solidFill>
              </a:rPr>
              <a:t>periods of time</a:t>
            </a:r>
            <a:r>
              <a:rPr lang="en-US" dirty="0"/>
              <a:t> to associate the results with a treatment</a:t>
            </a:r>
          </a:p>
          <a:p>
            <a:endParaRPr lang="en-US" dirty="0"/>
          </a:p>
          <a:p>
            <a:r>
              <a:rPr lang="en-US" dirty="0">
                <a:solidFill>
                  <a:srgbClr val="FF0000"/>
                </a:solidFill>
              </a:rPr>
              <a:t>Period</a:t>
            </a:r>
            <a:r>
              <a:rPr lang="en-US" dirty="0"/>
              <a:t> does not have to be defined by the dates a subject was actually exposed to study drug</a:t>
            </a:r>
          </a:p>
          <a:p>
            <a:pPr lvl="1"/>
            <a:r>
              <a:rPr lang="en-US" dirty="0"/>
              <a:t>Example: analyze all adverse events that occur between date of first dose and (date of last dose + ½ life of drug)</a:t>
            </a:r>
          </a:p>
          <a:p>
            <a:endParaRPr lang="en-US"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73766" y="2143460"/>
            <a:ext cx="3787468" cy="3261643"/>
          </a:xfrm>
          <a:ln>
            <a:solidFill>
              <a:srgbClr val="FF0000"/>
            </a:solidFill>
          </a:ln>
        </p:spPr>
      </p:pic>
      <p:sp>
        <p:nvSpPr>
          <p:cNvPr id="5" name="Date Placeholder 4"/>
          <p:cNvSpPr>
            <a:spLocks noGrp="1"/>
          </p:cNvSpPr>
          <p:nvPr>
            <p:ph type="dt" sz="half" idx="10"/>
          </p:nvPr>
        </p:nvSpPr>
        <p:spPr/>
        <p:txBody>
          <a:bodyPr/>
          <a:lstStyle/>
          <a:p>
            <a:fld id="{D6683B3F-78FC-2747-B528-78983EAFC25E}" type="datetime1">
              <a:rPr lang="en-US" smtClean="0"/>
              <a:t>7/31/2016</a:t>
            </a:fld>
            <a:endParaRPr lang="en-US" dirty="0"/>
          </a:p>
        </p:txBody>
      </p:sp>
      <p:sp>
        <p:nvSpPr>
          <p:cNvPr id="6" name="Footer Placeholder 5"/>
          <p:cNvSpPr>
            <a:spLocks noGrp="1"/>
          </p:cNvSpPr>
          <p:nvPr>
            <p:ph type="ftr" sz="quarter" idx="11"/>
          </p:nvPr>
        </p:nvSpPr>
        <p:spPr/>
        <p:txBody>
          <a:bodyPr/>
          <a:lstStyle/>
          <a:p>
            <a:r>
              <a:rPr lang="en-US" smtClean="0"/>
              <a:t>Company Confidential  ©2014 Eli Lilly and Company </a:t>
            </a:r>
            <a:endParaRPr lang="en-US" dirty="0"/>
          </a:p>
        </p:txBody>
      </p:sp>
      <p:sp>
        <p:nvSpPr>
          <p:cNvPr id="7" name="Slide Number Placeholder 6"/>
          <p:cNvSpPr>
            <a:spLocks noGrp="1"/>
          </p:cNvSpPr>
          <p:nvPr>
            <p:ph type="sldNum" sz="quarter" idx="12"/>
          </p:nvPr>
        </p:nvSpPr>
        <p:spPr/>
        <p:txBody>
          <a:bodyPr/>
          <a:lstStyle/>
          <a:p>
            <a:fld id="{433333A3-4547-F444-B56E-77A7C57F984C}" type="slidenum">
              <a:rPr lang="en-US" smtClean="0"/>
              <a:pPr/>
              <a:t>42</a:t>
            </a:fld>
            <a:endParaRPr lang="en-US" dirty="0"/>
          </a:p>
        </p:txBody>
      </p:sp>
    </p:spTree>
    <p:extLst>
      <p:ext uri="{BB962C8B-B14F-4D97-AF65-F5344CB8AC3E}">
        <p14:creationId xmlns:p14="http://schemas.microsoft.com/office/powerpoint/2010/main" val="24686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Treatment Period</a:t>
            </a:r>
            <a:endParaRPr lang="en-US" dirty="0"/>
          </a:p>
        </p:txBody>
      </p:sp>
      <p:sp>
        <p:nvSpPr>
          <p:cNvPr id="3" name="Content Placeholder 2"/>
          <p:cNvSpPr>
            <a:spLocks noGrp="1"/>
          </p:cNvSpPr>
          <p:nvPr>
            <p:ph idx="1"/>
          </p:nvPr>
        </p:nvSpPr>
        <p:spPr>
          <a:xfrm>
            <a:off x="347471" y="1488533"/>
            <a:ext cx="8491835" cy="1722754"/>
          </a:xfrm>
          <a:ln>
            <a:solidFill>
              <a:srgbClr val="FF0000"/>
            </a:solidFill>
          </a:ln>
        </p:spPr>
        <p:txBody>
          <a:bodyPr>
            <a:normAutofit/>
          </a:bodyPr>
          <a:lstStyle/>
          <a:p>
            <a:r>
              <a:rPr lang="en-US" sz="2800" dirty="0" smtClean="0">
                <a:solidFill>
                  <a:srgbClr val="FF0000"/>
                </a:solidFill>
              </a:rPr>
              <a:t>Treatment Period: </a:t>
            </a:r>
            <a:r>
              <a:rPr lang="en-US" sz="2800" dirty="0" smtClean="0"/>
              <a:t>Defines period of time a subject is actively taking drug</a:t>
            </a:r>
          </a:p>
          <a:p>
            <a:pPr lvl="1"/>
            <a:r>
              <a:rPr lang="en-US" sz="2400" dirty="0" smtClean="0"/>
              <a:t>Variables </a:t>
            </a:r>
            <a:r>
              <a:rPr lang="en-US" sz="2400" dirty="0" err="1" smtClean="0"/>
              <a:t>TRTxxP</a:t>
            </a:r>
            <a:r>
              <a:rPr lang="en-US" sz="2400" dirty="0" smtClean="0"/>
              <a:t>, </a:t>
            </a:r>
            <a:r>
              <a:rPr lang="en-US" sz="2400" dirty="0" err="1" smtClean="0"/>
              <a:t>TRxxSDT</a:t>
            </a:r>
            <a:r>
              <a:rPr lang="en-US" sz="2400" dirty="0" smtClean="0"/>
              <a:t>, </a:t>
            </a:r>
            <a:r>
              <a:rPr lang="en-US" sz="2400" dirty="0" err="1" smtClean="0"/>
              <a:t>TRxxEDT</a:t>
            </a:r>
            <a:r>
              <a:rPr lang="en-US" sz="2400" dirty="0" smtClean="0"/>
              <a:t>, etc.</a:t>
            </a: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43</a:t>
            </a:fld>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1378" y="3429000"/>
            <a:ext cx="2962275" cy="2790825"/>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2614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Period</a:t>
            </a:r>
            <a:endParaRPr lang="en-US" dirty="0"/>
          </a:p>
        </p:txBody>
      </p:sp>
      <p:sp>
        <p:nvSpPr>
          <p:cNvPr id="3" name="Content Placeholder 2"/>
          <p:cNvSpPr>
            <a:spLocks noGrp="1"/>
          </p:cNvSpPr>
          <p:nvPr>
            <p:ph idx="1"/>
          </p:nvPr>
        </p:nvSpPr>
        <p:spPr>
          <a:ln>
            <a:solidFill>
              <a:srgbClr val="FF0000"/>
            </a:solidFill>
          </a:ln>
        </p:spPr>
        <p:txBody>
          <a:bodyPr>
            <a:normAutofit lnSpcReduction="10000"/>
          </a:bodyPr>
          <a:lstStyle/>
          <a:p>
            <a:r>
              <a:rPr lang="en-US" sz="2800" dirty="0" smtClean="0">
                <a:solidFill>
                  <a:srgbClr val="E2231A"/>
                </a:solidFill>
              </a:rPr>
              <a:t>Analysis Period: </a:t>
            </a:r>
            <a:r>
              <a:rPr lang="en-US" sz="2800" dirty="0" smtClean="0"/>
              <a:t>Defines period of time that we associate any clinical results with a given treatment</a:t>
            </a:r>
          </a:p>
          <a:p>
            <a:pPr lvl="1"/>
            <a:r>
              <a:rPr lang="en-US" sz="2400" dirty="0" smtClean="0"/>
              <a:t>Variables APERIOD, </a:t>
            </a:r>
            <a:r>
              <a:rPr lang="en-US" sz="2400" dirty="0" err="1" smtClean="0"/>
              <a:t>APxxSDT</a:t>
            </a:r>
            <a:r>
              <a:rPr lang="en-US" sz="2400" dirty="0" smtClean="0"/>
              <a:t>, </a:t>
            </a:r>
            <a:r>
              <a:rPr lang="en-US" sz="2400" dirty="0" err="1" smtClean="0"/>
              <a:t>APxxEDT</a:t>
            </a:r>
            <a:r>
              <a:rPr lang="en-US" sz="2400" dirty="0" smtClean="0"/>
              <a:t>, etc.</a:t>
            </a:r>
          </a:p>
          <a:p>
            <a:pPr lvl="1"/>
            <a:endParaRPr lang="en-US" sz="2400" dirty="0" smtClean="0"/>
          </a:p>
          <a:p>
            <a:pPr lvl="1"/>
            <a:endParaRPr lang="en-US" sz="2400" dirty="0" smtClean="0"/>
          </a:p>
          <a:p>
            <a:pPr lvl="1"/>
            <a:endParaRPr lang="en-US" sz="2400" dirty="0" smtClean="0"/>
          </a:p>
          <a:p>
            <a:r>
              <a:rPr lang="en-US" sz="2800" dirty="0" smtClean="0"/>
              <a:t>For every analysis period defined, there must be a corresponding treatment period</a:t>
            </a:r>
          </a:p>
          <a:p>
            <a:pPr lvl="1"/>
            <a:r>
              <a:rPr lang="en-US" sz="2400" dirty="0" smtClean="0"/>
              <a:t>For example: Cannot define APERIOD=</a:t>
            </a:r>
            <a:r>
              <a:rPr lang="en-US" sz="2400" dirty="0" smtClean="0">
                <a:solidFill>
                  <a:srgbClr val="FF0000"/>
                </a:solidFill>
              </a:rPr>
              <a:t>3</a:t>
            </a:r>
            <a:r>
              <a:rPr lang="en-US" sz="2400" dirty="0" smtClean="0"/>
              <a:t> if you don’t also define TRT</a:t>
            </a:r>
            <a:r>
              <a:rPr lang="en-US" sz="2400" dirty="0" smtClean="0">
                <a:solidFill>
                  <a:srgbClr val="FF0000"/>
                </a:solidFill>
              </a:rPr>
              <a:t>03</a:t>
            </a:r>
            <a:r>
              <a:rPr lang="en-US" sz="2400" dirty="0" smtClean="0"/>
              <a:t>P</a:t>
            </a: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44</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883253162"/>
              </p:ext>
            </p:extLst>
          </p:nvPr>
        </p:nvGraphicFramePr>
        <p:xfrm>
          <a:off x="1208314" y="3138714"/>
          <a:ext cx="6096000" cy="1188720"/>
        </p:xfrm>
        <a:graphic>
          <a:graphicData uri="http://schemas.openxmlformats.org/drawingml/2006/table">
            <a:tbl>
              <a:tblPr firstRow="1" bandRow="1">
                <a:tableStyleId>{9DCAF9ED-07DC-4A11-8D7F-57B35C25682E}</a:tableStyleId>
              </a:tblPr>
              <a:tblGrid>
                <a:gridCol w="1524000"/>
                <a:gridCol w="1524000"/>
                <a:gridCol w="1524000"/>
                <a:gridCol w="1524000"/>
              </a:tblGrid>
              <a:tr h="370840">
                <a:tc>
                  <a:txBody>
                    <a:bodyPr/>
                    <a:lstStyle/>
                    <a:p>
                      <a:r>
                        <a:rPr lang="en-US" sz="2000" dirty="0" smtClean="0"/>
                        <a:t>TRT03P</a:t>
                      </a:r>
                      <a:endParaRPr lang="en-US" sz="2000" dirty="0"/>
                    </a:p>
                  </a:txBody>
                  <a:tcPr/>
                </a:tc>
                <a:tc>
                  <a:txBody>
                    <a:bodyPr/>
                    <a:lstStyle/>
                    <a:p>
                      <a:pPr algn="ctr"/>
                      <a:r>
                        <a:rPr lang="en-US" sz="2000" dirty="0" smtClean="0"/>
                        <a:t>APERIOD</a:t>
                      </a:r>
                      <a:endParaRPr lang="en-US" sz="2000" dirty="0"/>
                    </a:p>
                  </a:txBody>
                  <a:tcPr/>
                </a:tc>
                <a:tc>
                  <a:txBody>
                    <a:bodyPr/>
                    <a:lstStyle/>
                    <a:p>
                      <a:r>
                        <a:rPr lang="en-US" sz="2000" dirty="0" smtClean="0"/>
                        <a:t>AP03SDT</a:t>
                      </a:r>
                      <a:endParaRPr lang="en-US" sz="2000" dirty="0"/>
                    </a:p>
                  </a:txBody>
                  <a:tcPr/>
                </a:tc>
                <a:tc>
                  <a:txBody>
                    <a:bodyPr/>
                    <a:lstStyle/>
                    <a:p>
                      <a:r>
                        <a:rPr lang="en-US" sz="2000" dirty="0" smtClean="0"/>
                        <a:t>AP03EDT</a:t>
                      </a:r>
                      <a:endParaRPr lang="en-US" sz="2000" dirty="0"/>
                    </a:p>
                  </a:txBody>
                  <a:tcPr/>
                </a:tc>
              </a:tr>
              <a:tr h="370840">
                <a:tc>
                  <a:txBody>
                    <a:bodyPr/>
                    <a:lstStyle/>
                    <a:p>
                      <a:r>
                        <a:rPr lang="en-US" sz="2000" dirty="0" smtClean="0"/>
                        <a:t>Placebo</a:t>
                      </a:r>
                      <a:endParaRPr lang="en-US" sz="2000" dirty="0"/>
                    </a:p>
                  </a:txBody>
                  <a:tcPr/>
                </a:tc>
                <a:tc>
                  <a:txBody>
                    <a:bodyPr/>
                    <a:lstStyle/>
                    <a:p>
                      <a:pPr algn="ctr"/>
                      <a:r>
                        <a:rPr lang="en-US" sz="2000" dirty="0" smtClean="0"/>
                        <a:t>3</a:t>
                      </a:r>
                      <a:endParaRPr lang="en-US" sz="2000" dirty="0"/>
                    </a:p>
                  </a:txBody>
                  <a:tcPr/>
                </a:tc>
                <a:tc>
                  <a:txBody>
                    <a:bodyPr/>
                    <a:lstStyle/>
                    <a:p>
                      <a:r>
                        <a:rPr lang="en-US" sz="2000" dirty="0" smtClean="0"/>
                        <a:t>05AUG2015</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t>10AUG2015</a:t>
                      </a:r>
                    </a:p>
                  </a:txBody>
                  <a:tcPr/>
                </a:tc>
              </a:tr>
              <a:tr h="370840">
                <a:tc>
                  <a:txBody>
                    <a:bodyPr/>
                    <a:lstStyle/>
                    <a:p>
                      <a:r>
                        <a:rPr lang="en-US" sz="2000" dirty="0" smtClean="0"/>
                        <a:t>Drug A</a:t>
                      </a:r>
                      <a:endParaRPr lang="en-US" sz="2000" dirty="0"/>
                    </a:p>
                  </a:txBody>
                  <a:tcPr/>
                </a:tc>
                <a:tc>
                  <a:txBody>
                    <a:bodyPr/>
                    <a:lstStyle/>
                    <a:p>
                      <a:pPr algn="ctr"/>
                      <a:r>
                        <a:rPr lang="en-US" sz="2000" dirty="0" smtClean="0"/>
                        <a:t>3</a:t>
                      </a:r>
                      <a:endParaRPr lang="en-US" sz="2000" dirty="0"/>
                    </a:p>
                  </a:txBody>
                  <a:tcPr/>
                </a:tc>
                <a:tc>
                  <a:txBody>
                    <a:bodyPr/>
                    <a:lstStyle/>
                    <a:p>
                      <a:r>
                        <a:rPr lang="en-US" sz="2000" dirty="0" smtClean="0"/>
                        <a:t>08AUG2015</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t>14AUG2015</a:t>
                      </a:r>
                    </a:p>
                  </a:txBody>
                  <a:tcPr/>
                </a:tc>
              </a:tr>
            </a:tbl>
          </a:graphicData>
        </a:graphic>
      </p:graphicFrame>
    </p:spTree>
    <p:extLst>
      <p:ext uri="{BB962C8B-B14F-4D97-AF65-F5344CB8AC3E}">
        <p14:creationId xmlns:p14="http://schemas.microsoft.com/office/powerpoint/2010/main" val="352925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964" y="2133600"/>
            <a:ext cx="3810000" cy="2837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Left Brace 5"/>
          <p:cNvSpPr/>
          <p:nvPr/>
        </p:nvSpPr>
        <p:spPr>
          <a:xfrm rot="16200000">
            <a:off x="5350302" y="4087483"/>
            <a:ext cx="533400" cy="20493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347472" y="5662528"/>
            <a:ext cx="8600586" cy="830997"/>
          </a:xfrm>
          <a:prstGeom prst="rect">
            <a:avLst/>
          </a:prstGeom>
          <a:noFill/>
          <a:ln w="9525">
            <a:solidFill>
              <a:srgbClr val="FF0000"/>
            </a:solidFill>
          </a:ln>
        </p:spPr>
        <p:txBody>
          <a:bodyPr wrap="square" rtlCol="0">
            <a:spAutoFit/>
          </a:bodyPr>
          <a:lstStyle/>
          <a:p>
            <a:r>
              <a:rPr lang="en-US" sz="2400" dirty="0" smtClean="0">
                <a:solidFill>
                  <a:srgbClr val="86786F"/>
                </a:solidFill>
              </a:rPr>
              <a:t>Analysis Period may include data from last observation in Run-in to use for baseline and extend past end of treatment period</a:t>
            </a:r>
            <a:endParaRPr lang="en-US" sz="2400" dirty="0">
              <a:solidFill>
                <a:srgbClr val="86786F"/>
              </a:solidFill>
            </a:endParaRPr>
          </a:p>
        </p:txBody>
      </p:sp>
      <p:sp>
        <p:nvSpPr>
          <p:cNvPr id="8" name="TextBox 7"/>
          <p:cNvSpPr txBox="1"/>
          <p:nvPr/>
        </p:nvSpPr>
        <p:spPr>
          <a:xfrm>
            <a:off x="4592316" y="5194203"/>
            <a:ext cx="2095192" cy="461665"/>
          </a:xfrm>
          <a:prstGeom prst="rect">
            <a:avLst/>
          </a:prstGeom>
          <a:noFill/>
        </p:spPr>
        <p:txBody>
          <a:bodyPr wrap="square" rtlCol="0">
            <a:spAutoFit/>
          </a:bodyPr>
          <a:lstStyle/>
          <a:p>
            <a:r>
              <a:rPr lang="en-US" sz="2400" dirty="0" smtClean="0">
                <a:solidFill>
                  <a:srgbClr val="86786F"/>
                </a:solidFill>
              </a:rPr>
              <a:t>APERIOD=01</a:t>
            </a:r>
            <a:endParaRPr lang="en-US" sz="2400" dirty="0">
              <a:solidFill>
                <a:srgbClr val="86786F"/>
              </a:solidFill>
            </a:endParaRPr>
          </a:p>
        </p:txBody>
      </p:sp>
      <p:sp>
        <p:nvSpPr>
          <p:cNvPr id="9" name="Right Brace 8"/>
          <p:cNvSpPr/>
          <p:nvPr/>
        </p:nvSpPr>
        <p:spPr>
          <a:xfrm rot="5400000">
            <a:off x="5295042" y="1570736"/>
            <a:ext cx="457200" cy="12187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3712029" y="1472226"/>
            <a:ext cx="3298371" cy="830997"/>
          </a:xfrm>
          <a:prstGeom prst="rect">
            <a:avLst/>
          </a:prstGeom>
          <a:noFill/>
        </p:spPr>
        <p:txBody>
          <a:bodyPr wrap="square" rtlCol="0">
            <a:spAutoFit/>
          </a:bodyPr>
          <a:lstStyle/>
          <a:p>
            <a:pPr algn="ctr"/>
            <a:r>
              <a:rPr lang="en-US" sz="2400" dirty="0" smtClean="0">
                <a:solidFill>
                  <a:srgbClr val="86786F"/>
                </a:solidFill>
              </a:rPr>
              <a:t>Treatment Period </a:t>
            </a:r>
          </a:p>
          <a:p>
            <a:pPr algn="ctr"/>
            <a:r>
              <a:rPr lang="en-US" sz="2400" dirty="0" smtClean="0">
                <a:solidFill>
                  <a:srgbClr val="86786F"/>
                </a:solidFill>
              </a:rPr>
              <a:t>for TRT01P</a:t>
            </a:r>
            <a:endParaRPr lang="en-US" sz="2400" dirty="0">
              <a:solidFill>
                <a:srgbClr val="86786F"/>
              </a:solidFill>
            </a:endParaRPr>
          </a:p>
        </p:txBody>
      </p:sp>
      <p:sp>
        <p:nvSpPr>
          <p:cNvPr id="3" name="Title 2"/>
          <p:cNvSpPr>
            <a:spLocks noGrp="1"/>
          </p:cNvSpPr>
          <p:nvPr>
            <p:ph type="title"/>
          </p:nvPr>
        </p:nvSpPr>
        <p:spPr/>
        <p:txBody>
          <a:bodyPr>
            <a:noAutofit/>
          </a:bodyPr>
          <a:lstStyle/>
          <a:p>
            <a:r>
              <a:rPr lang="en-US" sz="3600" dirty="0"/>
              <a:t>Treatment Period and </a:t>
            </a:r>
            <a:r>
              <a:rPr lang="en-US" sz="3600" dirty="0" smtClean="0"/>
              <a:t>Analysis </a:t>
            </a:r>
            <a:r>
              <a:rPr lang="en-US" sz="3600" dirty="0"/>
              <a:t>Period</a:t>
            </a:r>
          </a:p>
        </p:txBody>
      </p:sp>
    </p:spTree>
    <p:extLst>
      <p:ext uri="{BB962C8B-B14F-4D97-AF65-F5344CB8AC3E}">
        <p14:creationId xmlns:p14="http://schemas.microsoft.com/office/powerpoint/2010/main" val="4232222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Phase</a:t>
            </a:r>
            <a:endParaRPr lang="en-US" dirty="0"/>
          </a:p>
        </p:txBody>
      </p:sp>
      <p:sp>
        <p:nvSpPr>
          <p:cNvPr id="3" name="Content Placeholder 2"/>
          <p:cNvSpPr>
            <a:spLocks noGrp="1"/>
          </p:cNvSpPr>
          <p:nvPr>
            <p:ph idx="1"/>
          </p:nvPr>
        </p:nvSpPr>
        <p:spPr>
          <a:ln>
            <a:solidFill>
              <a:srgbClr val="FF0000"/>
            </a:solidFill>
          </a:ln>
        </p:spPr>
        <p:txBody>
          <a:bodyPr>
            <a:normAutofit fontScale="92500"/>
          </a:bodyPr>
          <a:lstStyle/>
          <a:p>
            <a:r>
              <a:rPr lang="en-US" sz="2800" dirty="0" smtClean="0">
                <a:solidFill>
                  <a:srgbClr val="E2231A"/>
                </a:solidFill>
              </a:rPr>
              <a:t>Analysis Phase: </a:t>
            </a:r>
            <a:r>
              <a:rPr lang="en-US" sz="2800" dirty="0" smtClean="0"/>
              <a:t>Defines period of time that generally encompasses one or more analysis periods.  In this sense it is a “higher” level than analysis period</a:t>
            </a:r>
          </a:p>
          <a:p>
            <a:r>
              <a:rPr lang="en-US" sz="2800" dirty="0" smtClean="0"/>
              <a:t>This concept is most often used to group records that all occurred during a protocol specified period of time </a:t>
            </a:r>
          </a:p>
          <a:p>
            <a:r>
              <a:rPr lang="en-US" sz="2800" dirty="0" smtClean="0"/>
              <a:t>For example: </a:t>
            </a:r>
          </a:p>
          <a:p>
            <a:pPr lvl="1"/>
            <a:r>
              <a:rPr lang="en-US" sz="2400" dirty="0" smtClean="0"/>
              <a:t>Screening Phase</a:t>
            </a:r>
          </a:p>
          <a:p>
            <a:pPr lvl="1"/>
            <a:r>
              <a:rPr lang="en-US" sz="2400" dirty="0" smtClean="0"/>
              <a:t>Treatment Phase </a:t>
            </a:r>
          </a:p>
          <a:p>
            <a:pPr lvl="2"/>
            <a:r>
              <a:rPr lang="en-US" sz="2000" dirty="0" smtClean="0"/>
              <a:t>May contain multiple values of APERIOD</a:t>
            </a:r>
          </a:p>
          <a:p>
            <a:pPr lvl="1"/>
            <a:r>
              <a:rPr lang="en-US" sz="2400" dirty="0" smtClean="0"/>
              <a:t>Follow up Phase</a:t>
            </a: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46</a:t>
            </a:fld>
            <a:endParaRPr lang="en-US" dirty="0"/>
          </a:p>
        </p:txBody>
      </p:sp>
    </p:spTree>
    <p:extLst>
      <p:ext uri="{BB962C8B-B14F-4D97-AF65-F5344CB8AC3E}">
        <p14:creationId xmlns:p14="http://schemas.microsoft.com/office/powerpoint/2010/main" val="392785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Trials Design Variables in </a:t>
            </a:r>
            <a:r>
              <a:rPr lang="en-US" dirty="0" err="1" smtClean="0"/>
              <a:t>ADaM</a:t>
            </a:r>
            <a:endParaRPr lang="en-US" dirty="0"/>
          </a:p>
        </p:txBody>
      </p:sp>
      <p:sp>
        <p:nvSpPr>
          <p:cNvPr id="3" name="Content Placeholder 2"/>
          <p:cNvSpPr>
            <a:spLocks noGrp="1"/>
          </p:cNvSpPr>
          <p:nvPr>
            <p:ph idx="1"/>
          </p:nvPr>
        </p:nvSpPr>
        <p:spPr>
          <a:ln>
            <a:solidFill>
              <a:srgbClr val="FF0000"/>
            </a:solidFill>
          </a:ln>
        </p:spPr>
        <p:txBody>
          <a:bodyPr>
            <a:normAutofit fontScale="92500" lnSpcReduction="10000"/>
          </a:bodyPr>
          <a:lstStyle/>
          <a:p>
            <a:r>
              <a:rPr lang="en-US" sz="2800" dirty="0" smtClean="0"/>
              <a:t>For a given protocol, determining the number of treatment periods, the values of treatment variables, the number of analysis periods, and the start / stop dates of these concepts is highly dependent on the trial design and the planned analysis</a:t>
            </a:r>
          </a:p>
          <a:p>
            <a:r>
              <a:rPr lang="en-US" sz="2800" dirty="0" smtClean="0"/>
              <a:t>Looking at the protocol schema can be a first step towards understanding how to express the trial design in terms of </a:t>
            </a:r>
            <a:r>
              <a:rPr lang="en-US" sz="2800" dirty="0" err="1" smtClean="0"/>
              <a:t>ADaM</a:t>
            </a:r>
            <a:r>
              <a:rPr lang="en-US" sz="2800" dirty="0" smtClean="0"/>
              <a:t> variables</a:t>
            </a:r>
          </a:p>
          <a:p>
            <a:r>
              <a:rPr lang="en-US" sz="2800" dirty="0" smtClean="0"/>
              <a:t>Reviewing the TFL shells and SAP to see how data is summarized is also an important step</a:t>
            </a:r>
          </a:p>
          <a:p>
            <a:pPr marL="0" indent="0" algn="ctr">
              <a:buNone/>
            </a:pPr>
            <a:r>
              <a:rPr lang="en-US" sz="3900" dirty="0" smtClean="0"/>
              <a:t>Begin with the end in mind  </a:t>
            </a:r>
          </a:p>
          <a:p>
            <a:endParaRPr lang="en-US" sz="2400" dirty="0" smtClean="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47</a:t>
            </a:fld>
            <a:endParaRPr lang="en-US" dirty="0"/>
          </a:p>
        </p:txBody>
      </p:sp>
    </p:spTree>
    <p:extLst>
      <p:ext uri="{BB962C8B-B14F-4D97-AF65-F5344CB8AC3E}">
        <p14:creationId xmlns:p14="http://schemas.microsoft.com/office/powerpoint/2010/main" val="308912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Lilly Module 3 </a:t>
            </a:r>
            <a:r>
              <a:rPr lang="en-US" dirty="0"/>
              <a:t>Exercise </a:t>
            </a:r>
            <a:r>
              <a:rPr lang="en-US" dirty="0" smtClean="0"/>
              <a:t>#2</a:t>
            </a:r>
            <a:br>
              <a:rPr lang="en-US" dirty="0" smtClean="0"/>
            </a:br>
            <a:endParaRPr lang="en-US" dirty="0"/>
          </a:p>
        </p:txBody>
      </p:sp>
    </p:spTree>
    <p:extLst>
      <p:ext uri="{BB962C8B-B14F-4D97-AF65-F5344CB8AC3E}">
        <p14:creationId xmlns:p14="http://schemas.microsoft.com/office/powerpoint/2010/main" val="27015049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Lilly Mod 3 Exercise #2</a:t>
            </a:r>
            <a:endParaRPr lang="en-US" dirty="0"/>
          </a:p>
        </p:txBody>
      </p:sp>
      <p:sp>
        <p:nvSpPr>
          <p:cNvPr id="3" name="Content Placeholder 2"/>
          <p:cNvSpPr>
            <a:spLocks noGrp="1"/>
          </p:cNvSpPr>
          <p:nvPr>
            <p:ph idx="1"/>
          </p:nvPr>
        </p:nvSpPr>
        <p:spPr>
          <a:ln>
            <a:solidFill>
              <a:srgbClr val="FF0000"/>
            </a:solidFill>
          </a:ln>
        </p:spPr>
        <p:txBody>
          <a:bodyPr>
            <a:normAutofit fontScale="85000" lnSpcReduction="10000"/>
          </a:bodyPr>
          <a:lstStyle/>
          <a:p>
            <a:r>
              <a:rPr lang="en-US" sz="2800" dirty="0" smtClean="0"/>
              <a:t>Divide class into groups</a:t>
            </a:r>
          </a:p>
          <a:p>
            <a:endParaRPr lang="en-US" sz="2800" dirty="0" smtClean="0"/>
          </a:p>
          <a:p>
            <a:r>
              <a:rPr lang="en-US" sz="2800" dirty="0" smtClean="0"/>
              <a:t>Each group has a picture of a protocol schema from a Lilly protocol (hard copy hand out)</a:t>
            </a:r>
          </a:p>
          <a:p>
            <a:endParaRPr lang="en-US" sz="2800" dirty="0" smtClean="0"/>
          </a:p>
          <a:p>
            <a:r>
              <a:rPr lang="en-US" sz="2800" dirty="0" smtClean="0"/>
              <a:t>Each team to determine the following: </a:t>
            </a:r>
          </a:p>
          <a:p>
            <a:pPr lvl="1"/>
            <a:r>
              <a:rPr lang="en-US" sz="2400" dirty="0" smtClean="0"/>
              <a:t>How many treatment periods are present? </a:t>
            </a:r>
          </a:p>
          <a:p>
            <a:pPr lvl="1"/>
            <a:r>
              <a:rPr lang="en-US" sz="2400" dirty="0" smtClean="0"/>
              <a:t>Provide possible values of </a:t>
            </a:r>
            <a:r>
              <a:rPr lang="en-US" sz="2400" dirty="0" err="1" smtClean="0"/>
              <a:t>TRTxxP</a:t>
            </a:r>
            <a:r>
              <a:rPr lang="en-US" sz="2400" dirty="0" smtClean="0"/>
              <a:t> for every treatment period</a:t>
            </a:r>
          </a:p>
          <a:p>
            <a:pPr lvl="1"/>
            <a:r>
              <a:rPr lang="en-US" sz="2400" dirty="0" smtClean="0"/>
              <a:t>How many analysis periods are present? </a:t>
            </a:r>
          </a:p>
          <a:p>
            <a:pPr lvl="1"/>
            <a:r>
              <a:rPr lang="en-US" sz="2400" dirty="0" smtClean="0"/>
              <a:t>If used, what would be possible values of APHASE? </a:t>
            </a:r>
          </a:p>
          <a:p>
            <a:pPr lvl="1"/>
            <a:r>
              <a:rPr lang="en-US" sz="2400" dirty="0"/>
              <a:t>Discuss </a:t>
            </a:r>
            <a:r>
              <a:rPr lang="en-US" sz="2400" dirty="0" smtClean="0"/>
              <a:t>how the </a:t>
            </a:r>
            <a:r>
              <a:rPr lang="en-US" sz="2400" dirty="0"/>
              <a:t>start / stop dates of the treatment period(s)  </a:t>
            </a:r>
            <a:r>
              <a:rPr lang="en-US" sz="2400" dirty="0" smtClean="0"/>
              <a:t>might differ </a:t>
            </a:r>
            <a:r>
              <a:rPr lang="en-US" sz="2400" dirty="0"/>
              <a:t>from the start/stop dates of the analysis period(s</a:t>
            </a:r>
            <a:r>
              <a:rPr lang="en-US" sz="2400" dirty="0" smtClean="0"/>
              <a:t>)?</a:t>
            </a: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49</a:t>
            </a:fld>
            <a:endParaRPr lang="en-US" dirty="0"/>
          </a:p>
        </p:txBody>
      </p:sp>
    </p:spTree>
    <p:extLst>
      <p:ext uri="{BB962C8B-B14F-4D97-AF65-F5344CB8AC3E}">
        <p14:creationId xmlns:p14="http://schemas.microsoft.com/office/powerpoint/2010/main" val="218112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ADaM</a:t>
            </a:r>
            <a:r>
              <a:rPr lang="en-US" dirty="0" smtClean="0"/>
              <a:t> Data Structures</a:t>
            </a:r>
            <a:endParaRPr lang="en-US" dirty="0"/>
          </a:p>
        </p:txBody>
      </p:sp>
    </p:spTree>
    <p:extLst>
      <p:ext uri="{BB962C8B-B14F-4D97-AF65-F5344CB8AC3E}">
        <p14:creationId xmlns:p14="http://schemas.microsoft.com/office/powerpoint/2010/main" val="3720647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Lilly Protocol Schema #1</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50</a:t>
            </a:fld>
            <a:endParaRPr lang="en-US" dirty="0"/>
          </a:p>
        </p:txBody>
      </p:sp>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90" y="1861456"/>
            <a:ext cx="8736645" cy="4220244"/>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413249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Lilly Protocol Schema #2</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51</a:t>
            </a:fld>
            <a:endParaRPr lang="en-US" dirty="0"/>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706" y="2068287"/>
            <a:ext cx="8686800" cy="3548742"/>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8409956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#2 Answer </a:t>
            </a:r>
            <a:br>
              <a:rPr lang="en-US" dirty="0" smtClean="0"/>
            </a:br>
            <a:r>
              <a:rPr lang="en-US" dirty="0" smtClean="0"/>
              <a:t>Lilly Protocol Schema #1</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79952492"/>
              </p:ext>
            </p:extLst>
          </p:nvPr>
        </p:nvGraphicFramePr>
        <p:xfrm>
          <a:off x="327547" y="1766994"/>
          <a:ext cx="8359254" cy="4705350"/>
        </p:xfrm>
        <a:graphic>
          <a:graphicData uri="http://schemas.openxmlformats.org/drawingml/2006/table">
            <a:tbl>
              <a:tblPr>
                <a:tableStyleId>{5C22544A-7EE6-4342-B048-85BDC9FD1C3A}</a:tableStyleId>
              </a:tblPr>
              <a:tblGrid>
                <a:gridCol w="4258101"/>
                <a:gridCol w="4101153"/>
              </a:tblGrid>
              <a:tr h="438150">
                <a:tc>
                  <a:txBody>
                    <a:bodyPr/>
                    <a:lstStyle/>
                    <a:p>
                      <a:pPr algn="l" fontAlgn="t"/>
                      <a:r>
                        <a:rPr lang="en-US" sz="2000" u="none" strike="noStrike" dirty="0">
                          <a:effectLst/>
                        </a:rPr>
                        <a:t>Questions</a:t>
                      </a:r>
                      <a:endParaRPr lang="en-US" sz="2000" b="1" i="0" u="none" strike="noStrike" dirty="0">
                        <a:solidFill>
                          <a:srgbClr val="000000"/>
                        </a:solidFill>
                        <a:effectLst/>
                        <a:latin typeface="Calibri"/>
                      </a:endParaRPr>
                    </a:p>
                  </a:txBody>
                  <a:tcPr marL="0" marR="0" marT="0" marB="0"/>
                </a:tc>
                <a:tc>
                  <a:txBody>
                    <a:bodyPr/>
                    <a:lstStyle/>
                    <a:p>
                      <a:pPr algn="l" fontAlgn="t"/>
                      <a:r>
                        <a:rPr lang="en-US" sz="2000" u="none" strike="noStrike">
                          <a:effectLst/>
                        </a:rPr>
                        <a:t>Answer</a:t>
                      </a:r>
                      <a:endParaRPr lang="en-US" sz="2000" b="1" i="0" u="none" strike="noStrike">
                        <a:solidFill>
                          <a:srgbClr val="000000"/>
                        </a:solidFill>
                        <a:effectLst/>
                        <a:latin typeface="Calibri"/>
                      </a:endParaRPr>
                    </a:p>
                  </a:txBody>
                  <a:tcPr marL="0" marR="0" marT="0" marB="0"/>
                </a:tc>
              </a:tr>
              <a:tr h="314325">
                <a:tc>
                  <a:txBody>
                    <a:bodyPr/>
                    <a:lstStyle/>
                    <a:p>
                      <a:pPr algn="l" fontAlgn="t"/>
                      <a:r>
                        <a:rPr lang="en-US" sz="2000" b="0" u="none" strike="noStrike" dirty="0">
                          <a:effectLst/>
                        </a:rPr>
                        <a:t>How many treatment periods are there in this study?</a:t>
                      </a:r>
                      <a:endParaRPr lang="en-US" sz="2000" b="0" i="0" u="none" strike="noStrike" dirty="0">
                        <a:solidFill>
                          <a:srgbClr val="000000"/>
                        </a:solidFill>
                        <a:effectLst/>
                        <a:latin typeface="Calibri"/>
                      </a:endParaRPr>
                    </a:p>
                  </a:txBody>
                  <a:tcPr marL="0" marR="0" marT="0" marB="0"/>
                </a:tc>
                <a:tc>
                  <a:txBody>
                    <a:bodyPr/>
                    <a:lstStyle/>
                    <a:p>
                      <a:pPr algn="l" fontAlgn="t"/>
                      <a:r>
                        <a:rPr lang="en-US" sz="2000" b="0" u="none" strike="noStrike">
                          <a:effectLst/>
                        </a:rPr>
                        <a:t>One</a:t>
                      </a:r>
                      <a:endParaRPr lang="en-US" sz="2000" b="0" i="0" u="none" strike="noStrike">
                        <a:solidFill>
                          <a:srgbClr val="000000"/>
                        </a:solidFill>
                        <a:effectLst/>
                        <a:latin typeface="Calibri"/>
                      </a:endParaRPr>
                    </a:p>
                  </a:txBody>
                  <a:tcPr marL="0" marR="0" marT="0" marB="0"/>
                </a:tc>
              </a:tr>
              <a:tr h="571500">
                <a:tc>
                  <a:txBody>
                    <a:bodyPr/>
                    <a:lstStyle/>
                    <a:p>
                      <a:pPr algn="l" fontAlgn="t"/>
                      <a:r>
                        <a:rPr lang="en-US" sz="2000" b="0" u="none" strike="noStrike" dirty="0">
                          <a:effectLst/>
                        </a:rPr>
                        <a:t>For every treatment period, provide suggested values of </a:t>
                      </a:r>
                      <a:r>
                        <a:rPr lang="en-US" sz="2000" b="0" u="none" strike="noStrike" dirty="0" err="1">
                          <a:effectLst/>
                        </a:rPr>
                        <a:t>TRTxxP</a:t>
                      </a:r>
                      <a:endParaRPr lang="en-US" sz="2000" b="0" i="0" u="none" strike="noStrike" dirty="0">
                        <a:solidFill>
                          <a:srgbClr val="000000"/>
                        </a:solidFill>
                        <a:effectLst/>
                        <a:latin typeface="Calibri"/>
                      </a:endParaRPr>
                    </a:p>
                  </a:txBody>
                  <a:tcPr marL="0" marR="0" marT="0" marB="0"/>
                </a:tc>
                <a:tc>
                  <a:txBody>
                    <a:bodyPr/>
                    <a:lstStyle/>
                    <a:p>
                      <a:pPr algn="l" fontAlgn="t"/>
                      <a:r>
                        <a:rPr lang="en-US" sz="2000" b="0" u="none" strike="noStrike" dirty="0" smtClean="0">
                          <a:effectLst/>
                        </a:rPr>
                        <a:t>TRT01P:</a:t>
                      </a:r>
                      <a:r>
                        <a:rPr lang="en-US" sz="2000" b="0" u="none" strike="noStrike" baseline="0" dirty="0" smtClean="0">
                          <a:effectLst/>
                        </a:rPr>
                        <a:t> </a:t>
                      </a:r>
                      <a:endParaRPr lang="en-US" sz="2000" b="0" u="none" strike="noStrike" dirty="0" smtClean="0">
                        <a:effectLst/>
                      </a:endParaRPr>
                    </a:p>
                    <a:p>
                      <a:pPr algn="l" fontAlgn="t"/>
                      <a:r>
                        <a:rPr lang="en-US" sz="2000" b="0" u="none" strike="noStrike" dirty="0" err="1" smtClean="0">
                          <a:effectLst/>
                        </a:rPr>
                        <a:t>ixekizumab</a:t>
                      </a:r>
                      <a:r>
                        <a:rPr lang="en-US" sz="2000" b="0" u="none" strike="noStrike" dirty="0" smtClean="0">
                          <a:effectLst/>
                        </a:rPr>
                        <a:t> </a:t>
                      </a:r>
                      <a:r>
                        <a:rPr lang="en-US" sz="2000" b="0" u="none" strike="noStrike" dirty="0">
                          <a:effectLst/>
                        </a:rPr>
                        <a:t>80 mg Q2W</a:t>
                      </a:r>
                      <a:br>
                        <a:rPr lang="en-US" sz="2000" b="0" u="none" strike="noStrike" dirty="0">
                          <a:effectLst/>
                        </a:rPr>
                      </a:br>
                      <a:r>
                        <a:rPr lang="en-US" sz="2000" b="0" u="none" strike="noStrike" dirty="0" err="1">
                          <a:effectLst/>
                        </a:rPr>
                        <a:t>ixekizumab</a:t>
                      </a:r>
                      <a:r>
                        <a:rPr lang="en-US" sz="2000" b="0" u="none" strike="noStrike" dirty="0">
                          <a:effectLst/>
                        </a:rPr>
                        <a:t> 80 mg Q4W/Q2W</a:t>
                      </a:r>
                      <a:br>
                        <a:rPr lang="en-US" sz="2000" b="0" u="none" strike="noStrike" dirty="0">
                          <a:effectLst/>
                        </a:rPr>
                      </a:br>
                      <a:r>
                        <a:rPr lang="en-US" sz="2000" b="0" u="none" strike="noStrike" dirty="0" err="1">
                          <a:effectLst/>
                        </a:rPr>
                        <a:t>ixekizumab</a:t>
                      </a:r>
                      <a:r>
                        <a:rPr lang="en-US" sz="2000" b="0" u="none" strike="noStrike" dirty="0">
                          <a:effectLst/>
                        </a:rPr>
                        <a:t> 80 mg Q4W</a:t>
                      </a:r>
                      <a:endParaRPr lang="en-US" sz="2000" b="0" i="0" u="none" strike="noStrike" dirty="0">
                        <a:solidFill>
                          <a:srgbClr val="000000"/>
                        </a:solidFill>
                        <a:effectLst/>
                        <a:latin typeface="Calibri"/>
                      </a:endParaRPr>
                    </a:p>
                  </a:txBody>
                  <a:tcPr marL="0" marR="0" marT="0" marB="0"/>
                </a:tc>
              </a:tr>
              <a:tr h="276225">
                <a:tc>
                  <a:txBody>
                    <a:bodyPr/>
                    <a:lstStyle/>
                    <a:p>
                      <a:pPr algn="l" fontAlgn="t"/>
                      <a:r>
                        <a:rPr lang="en-US" sz="2000" b="0" u="none" strike="noStrike" dirty="0">
                          <a:effectLst/>
                        </a:rPr>
                        <a:t>How many analysis periods are there in this study?</a:t>
                      </a:r>
                      <a:endParaRPr lang="en-US" sz="2000" b="0" i="0" u="none" strike="noStrike" dirty="0">
                        <a:solidFill>
                          <a:srgbClr val="000000"/>
                        </a:solidFill>
                        <a:effectLst/>
                        <a:latin typeface="Calibri"/>
                      </a:endParaRPr>
                    </a:p>
                  </a:txBody>
                  <a:tcPr marL="0" marR="0" marT="0" marB="0"/>
                </a:tc>
                <a:tc>
                  <a:txBody>
                    <a:bodyPr/>
                    <a:lstStyle/>
                    <a:p>
                      <a:pPr algn="l" fontAlgn="t"/>
                      <a:r>
                        <a:rPr lang="en-US" sz="2000" b="0" u="none" strike="noStrike">
                          <a:effectLst/>
                        </a:rPr>
                        <a:t>There can only be one since there is just one treatment period</a:t>
                      </a:r>
                      <a:endParaRPr lang="en-US" sz="2000" b="0" i="0" u="none" strike="noStrike">
                        <a:solidFill>
                          <a:srgbClr val="000000"/>
                        </a:solidFill>
                        <a:effectLst/>
                        <a:latin typeface="Calibri"/>
                      </a:endParaRPr>
                    </a:p>
                  </a:txBody>
                  <a:tcPr marL="0" marR="0" marT="0" marB="0"/>
                </a:tc>
              </a:tr>
              <a:tr h="571500">
                <a:tc>
                  <a:txBody>
                    <a:bodyPr/>
                    <a:lstStyle/>
                    <a:p>
                      <a:pPr algn="l" fontAlgn="t"/>
                      <a:r>
                        <a:rPr lang="en-US" sz="2000" b="0" u="none" strike="noStrike" dirty="0">
                          <a:effectLst/>
                        </a:rPr>
                        <a:t>How might the start / stop dates of the treatment period(s)  differ from the start/stop dates of the analysis period(s)?</a:t>
                      </a:r>
                      <a:endParaRPr lang="en-US" sz="2000" b="0" i="0" u="none" strike="noStrike" dirty="0">
                        <a:solidFill>
                          <a:srgbClr val="000000"/>
                        </a:solidFill>
                        <a:effectLst/>
                        <a:latin typeface="Calibri"/>
                      </a:endParaRPr>
                    </a:p>
                  </a:txBody>
                  <a:tcPr marL="0" marR="0" marT="0" marB="0"/>
                </a:tc>
                <a:tc>
                  <a:txBody>
                    <a:bodyPr/>
                    <a:lstStyle/>
                    <a:p>
                      <a:pPr algn="l" fontAlgn="t"/>
                      <a:r>
                        <a:rPr lang="en-US" sz="2000" b="0" u="none" strike="noStrike">
                          <a:effectLst/>
                        </a:rPr>
                        <a:t>The treatment period ends at W52 but the analysis period very likely extends into the post-treatment followup phase which lasts an additional 24W.</a:t>
                      </a:r>
                      <a:endParaRPr lang="en-US" sz="2000" b="0" i="0" u="none" strike="noStrike">
                        <a:solidFill>
                          <a:srgbClr val="000000"/>
                        </a:solidFill>
                        <a:effectLst/>
                        <a:latin typeface="Calibri"/>
                      </a:endParaRPr>
                    </a:p>
                  </a:txBody>
                  <a:tcPr marL="0" marR="0" marT="0" marB="0"/>
                </a:tc>
              </a:tr>
              <a:tr h="381000">
                <a:tc>
                  <a:txBody>
                    <a:bodyPr/>
                    <a:lstStyle/>
                    <a:p>
                      <a:pPr algn="l" fontAlgn="t"/>
                      <a:r>
                        <a:rPr lang="en-US" sz="2000" b="0" u="none" strike="noStrike" dirty="0">
                          <a:effectLst/>
                        </a:rPr>
                        <a:t>If used, what values of APHASE could be used for this study? </a:t>
                      </a:r>
                      <a:endParaRPr lang="en-US" sz="2000" b="0" i="0" u="none" strike="noStrike" dirty="0">
                        <a:solidFill>
                          <a:srgbClr val="000000"/>
                        </a:solidFill>
                        <a:effectLst/>
                        <a:latin typeface="Calibri"/>
                      </a:endParaRPr>
                    </a:p>
                  </a:txBody>
                  <a:tcPr marL="0" marR="0" marT="0" marB="0"/>
                </a:tc>
                <a:tc>
                  <a:txBody>
                    <a:bodyPr/>
                    <a:lstStyle/>
                    <a:p>
                      <a:pPr algn="l" fontAlgn="t"/>
                      <a:r>
                        <a:rPr lang="en-US" sz="2000" b="0" u="none" strike="noStrike" dirty="0">
                          <a:effectLst/>
                        </a:rPr>
                        <a:t>Screening phase, Blinded Treatment Phase, Post-Treatment Follow-up</a:t>
                      </a:r>
                      <a:endParaRPr lang="en-US" sz="2000" b="0" i="0" u="none" strike="noStrike" dirty="0">
                        <a:solidFill>
                          <a:srgbClr val="000000"/>
                        </a:solidFill>
                        <a:effectLst/>
                        <a:latin typeface="Calibri"/>
                      </a:endParaRPr>
                    </a:p>
                  </a:txBody>
                  <a:tcPr marL="0" marR="0" marT="0" marB="0"/>
                </a:tc>
              </a:tr>
            </a:tbl>
          </a:graphicData>
        </a:graphic>
      </p:graphicFrame>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52</a:t>
            </a:fld>
            <a:endParaRPr lang="en-US" dirty="0"/>
          </a:p>
        </p:txBody>
      </p:sp>
    </p:spTree>
    <p:extLst>
      <p:ext uri="{BB962C8B-B14F-4D97-AF65-F5344CB8AC3E}">
        <p14:creationId xmlns:p14="http://schemas.microsoft.com/office/powerpoint/2010/main" val="29720341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#2 Answer </a:t>
            </a:r>
            <a:br>
              <a:rPr lang="en-US" dirty="0" smtClean="0"/>
            </a:br>
            <a:r>
              <a:rPr lang="en-US" dirty="0" smtClean="0"/>
              <a:t>Lilly Protocol Schema # 2</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705270908"/>
              </p:ext>
            </p:extLst>
          </p:nvPr>
        </p:nvGraphicFramePr>
        <p:xfrm>
          <a:off x="327547" y="1766994"/>
          <a:ext cx="8359254" cy="4095750"/>
        </p:xfrm>
        <a:graphic>
          <a:graphicData uri="http://schemas.openxmlformats.org/drawingml/2006/table">
            <a:tbl>
              <a:tblPr>
                <a:tableStyleId>{5C22544A-7EE6-4342-B048-85BDC9FD1C3A}</a:tableStyleId>
              </a:tblPr>
              <a:tblGrid>
                <a:gridCol w="4258101"/>
                <a:gridCol w="4101153"/>
              </a:tblGrid>
              <a:tr h="438150">
                <a:tc>
                  <a:txBody>
                    <a:bodyPr/>
                    <a:lstStyle/>
                    <a:p>
                      <a:pPr algn="l" fontAlgn="t"/>
                      <a:r>
                        <a:rPr lang="en-US" sz="2000" u="none" strike="noStrike" dirty="0">
                          <a:effectLst/>
                        </a:rPr>
                        <a:t>Questions</a:t>
                      </a:r>
                      <a:endParaRPr lang="en-US" sz="2000" b="1" i="0" u="none" strike="noStrike" dirty="0">
                        <a:solidFill>
                          <a:srgbClr val="000000"/>
                        </a:solidFill>
                        <a:effectLst/>
                        <a:latin typeface="Calibri"/>
                      </a:endParaRPr>
                    </a:p>
                  </a:txBody>
                  <a:tcPr marL="0" marR="0" marT="0" marB="0"/>
                </a:tc>
                <a:tc>
                  <a:txBody>
                    <a:bodyPr/>
                    <a:lstStyle/>
                    <a:p>
                      <a:pPr algn="l" fontAlgn="t"/>
                      <a:r>
                        <a:rPr lang="en-US" sz="2000" u="none" strike="noStrike">
                          <a:effectLst/>
                        </a:rPr>
                        <a:t>Answer</a:t>
                      </a:r>
                      <a:endParaRPr lang="en-US" sz="2000" b="1" i="0" u="none" strike="noStrike">
                        <a:solidFill>
                          <a:srgbClr val="000000"/>
                        </a:solidFill>
                        <a:effectLst/>
                        <a:latin typeface="Calibri"/>
                      </a:endParaRPr>
                    </a:p>
                  </a:txBody>
                  <a:tcPr marL="0" marR="0" marT="0" marB="0"/>
                </a:tc>
              </a:tr>
              <a:tr h="314325">
                <a:tc>
                  <a:txBody>
                    <a:bodyPr/>
                    <a:lstStyle/>
                    <a:p>
                      <a:pPr algn="l" fontAlgn="t"/>
                      <a:r>
                        <a:rPr lang="en-US" sz="2000" b="0" u="none" strike="noStrike" dirty="0">
                          <a:effectLst/>
                        </a:rPr>
                        <a:t>How many treatment periods are there in this study?</a:t>
                      </a:r>
                      <a:endParaRPr lang="en-US" sz="2000" b="0" i="0" u="none" strike="noStrike" dirty="0">
                        <a:solidFill>
                          <a:srgbClr val="000000"/>
                        </a:solidFill>
                        <a:effectLst/>
                        <a:latin typeface="Calibri"/>
                      </a:endParaRPr>
                    </a:p>
                  </a:txBody>
                  <a:tcPr marL="0" marR="0" marT="0" marB="0"/>
                </a:tc>
                <a:tc>
                  <a:txBody>
                    <a:bodyPr/>
                    <a:lstStyle/>
                    <a:p>
                      <a:pPr algn="l" fontAlgn="t"/>
                      <a:r>
                        <a:rPr lang="en-US" sz="2000" b="0" i="0" u="none" strike="noStrike" dirty="0" smtClean="0">
                          <a:solidFill>
                            <a:srgbClr val="000000"/>
                          </a:solidFill>
                          <a:effectLst/>
                          <a:latin typeface="Calibri"/>
                        </a:rPr>
                        <a:t>Two</a:t>
                      </a:r>
                      <a:r>
                        <a:rPr lang="en-US" sz="2000" b="0" i="0" u="none" strike="noStrike" baseline="0" dirty="0" smtClean="0">
                          <a:solidFill>
                            <a:srgbClr val="000000"/>
                          </a:solidFill>
                          <a:effectLst/>
                          <a:latin typeface="Calibri"/>
                        </a:rPr>
                        <a:t> </a:t>
                      </a:r>
                      <a:endParaRPr lang="en-US" sz="2000" b="0" i="0" u="none" strike="noStrike" dirty="0">
                        <a:solidFill>
                          <a:srgbClr val="000000"/>
                        </a:solidFill>
                        <a:effectLst/>
                        <a:latin typeface="Calibri"/>
                      </a:endParaRPr>
                    </a:p>
                  </a:txBody>
                  <a:tcPr marL="0" marR="0" marT="0" marB="0"/>
                </a:tc>
              </a:tr>
              <a:tr h="571500">
                <a:tc>
                  <a:txBody>
                    <a:bodyPr/>
                    <a:lstStyle/>
                    <a:p>
                      <a:pPr algn="l" fontAlgn="t"/>
                      <a:r>
                        <a:rPr lang="en-US" sz="2000" b="0" u="none" strike="noStrike" dirty="0">
                          <a:effectLst/>
                        </a:rPr>
                        <a:t>For every treatment period, provide suggested values of </a:t>
                      </a:r>
                      <a:r>
                        <a:rPr lang="en-US" sz="2000" b="0" u="none" strike="noStrike" dirty="0" err="1">
                          <a:effectLst/>
                        </a:rPr>
                        <a:t>TRTxxP</a:t>
                      </a:r>
                      <a:endParaRPr lang="en-US" sz="2000" b="0" i="0" u="none" strike="noStrike" dirty="0">
                        <a:solidFill>
                          <a:srgbClr val="000000"/>
                        </a:solidFill>
                        <a:effectLst/>
                        <a:latin typeface="Calibri"/>
                      </a:endParaRPr>
                    </a:p>
                  </a:txBody>
                  <a:tcPr marL="0" marR="0" marT="0" marB="0"/>
                </a:tc>
                <a:tc>
                  <a:txBody>
                    <a:bodyPr/>
                    <a:lstStyle/>
                    <a:p>
                      <a:pPr algn="l" fontAlgn="t"/>
                      <a:r>
                        <a:rPr lang="en-US" sz="2000" b="0" u="none" strike="noStrike" dirty="0" smtClean="0">
                          <a:effectLst/>
                        </a:rPr>
                        <a:t>TRT01P:</a:t>
                      </a:r>
                    </a:p>
                    <a:p>
                      <a:pPr algn="l" fontAlgn="t"/>
                      <a:r>
                        <a:rPr lang="en-US" sz="2000" b="0" i="0" u="none" strike="noStrike" dirty="0" err="1" smtClean="0">
                          <a:solidFill>
                            <a:srgbClr val="000000"/>
                          </a:solidFill>
                          <a:effectLst/>
                          <a:latin typeface="Calibri"/>
                        </a:rPr>
                        <a:t>Ixekizumab</a:t>
                      </a:r>
                      <a:r>
                        <a:rPr lang="en-US" sz="2000" b="0" i="0" u="none" strike="noStrike" baseline="0" dirty="0" smtClean="0">
                          <a:solidFill>
                            <a:srgbClr val="000000"/>
                          </a:solidFill>
                          <a:effectLst/>
                          <a:latin typeface="Calibri"/>
                        </a:rPr>
                        <a:t> 80 mg Q2W</a:t>
                      </a:r>
                    </a:p>
                    <a:p>
                      <a:pPr marL="0" marR="0" indent="0" algn="l" defTabSz="457200" rtl="0" eaLnBrk="1" fontAlgn="t" latinLnBrk="0" hangingPunct="1">
                        <a:lnSpc>
                          <a:spcPct val="100000"/>
                        </a:lnSpc>
                        <a:spcBef>
                          <a:spcPts val="0"/>
                        </a:spcBef>
                        <a:spcAft>
                          <a:spcPts val="0"/>
                        </a:spcAft>
                        <a:buClrTx/>
                        <a:buSzTx/>
                        <a:buFontTx/>
                        <a:buNone/>
                        <a:tabLst/>
                        <a:defRPr/>
                      </a:pPr>
                      <a:r>
                        <a:rPr lang="en-US" sz="2000" b="0" i="0" u="none" strike="noStrike" dirty="0" err="1" smtClean="0">
                          <a:solidFill>
                            <a:srgbClr val="000000"/>
                          </a:solidFill>
                          <a:effectLst/>
                          <a:latin typeface="+mn-lt"/>
                        </a:rPr>
                        <a:t>Ixekizumab</a:t>
                      </a:r>
                      <a:r>
                        <a:rPr lang="en-US" sz="2000" b="0" i="0" u="none" strike="noStrike" baseline="0" dirty="0" smtClean="0">
                          <a:solidFill>
                            <a:srgbClr val="000000"/>
                          </a:solidFill>
                          <a:effectLst/>
                          <a:latin typeface="+mn-lt"/>
                        </a:rPr>
                        <a:t> 80 mg Q4W</a:t>
                      </a:r>
                    </a:p>
                    <a:p>
                      <a:pPr marL="0" marR="0" indent="0" algn="l" defTabSz="457200" rtl="0" eaLnBrk="1" fontAlgn="t" latinLnBrk="0" hangingPunct="1">
                        <a:lnSpc>
                          <a:spcPct val="100000"/>
                        </a:lnSpc>
                        <a:spcBef>
                          <a:spcPts val="0"/>
                        </a:spcBef>
                        <a:spcAft>
                          <a:spcPts val="0"/>
                        </a:spcAft>
                        <a:buClrTx/>
                        <a:buSzTx/>
                        <a:buFontTx/>
                        <a:buNone/>
                        <a:tabLst/>
                        <a:defRPr/>
                      </a:pPr>
                      <a:r>
                        <a:rPr lang="en-US" sz="2000" b="0" i="0" u="none" strike="noStrike" baseline="0" dirty="0" smtClean="0">
                          <a:solidFill>
                            <a:srgbClr val="000000"/>
                          </a:solidFill>
                          <a:effectLst/>
                          <a:latin typeface="+mn-lt"/>
                        </a:rPr>
                        <a:t>TRT02P: </a:t>
                      </a:r>
                    </a:p>
                    <a:p>
                      <a:pPr marL="0" marR="0" indent="0" algn="l" defTabSz="457200" rtl="0" eaLnBrk="1" fontAlgn="t" latinLnBrk="0" hangingPunct="1">
                        <a:lnSpc>
                          <a:spcPct val="100000"/>
                        </a:lnSpc>
                        <a:spcBef>
                          <a:spcPts val="0"/>
                        </a:spcBef>
                        <a:spcAft>
                          <a:spcPts val="0"/>
                        </a:spcAft>
                        <a:buClrTx/>
                        <a:buSzTx/>
                        <a:buFontTx/>
                        <a:buNone/>
                        <a:tabLst/>
                        <a:defRPr/>
                      </a:pPr>
                      <a:r>
                        <a:rPr lang="en-US" sz="2000" b="0" i="0" u="none" strike="noStrike" dirty="0" err="1" smtClean="0">
                          <a:solidFill>
                            <a:srgbClr val="000000"/>
                          </a:solidFill>
                          <a:effectLst/>
                          <a:latin typeface="+mn-lt"/>
                        </a:rPr>
                        <a:t>Ixekizumab</a:t>
                      </a:r>
                      <a:r>
                        <a:rPr lang="en-US" sz="2000" b="0" i="0" u="none" strike="noStrike" baseline="0" dirty="0" smtClean="0">
                          <a:solidFill>
                            <a:srgbClr val="000000"/>
                          </a:solidFill>
                          <a:effectLst/>
                          <a:latin typeface="+mn-lt"/>
                        </a:rPr>
                        <a:t> 80 mg Q4W</a:t>
                      </a:r>
                    </a:p>
                  </a:txBody>
                  <a:tcPr marL="0" marR="0" marT="0" marB="0"/>
                </a:tc>
              </a:tr>
              <a:tr h="276225">
                <a:tc>
                  <a:txBody>
                    <a:bodyPr/>
                    <a:lstStyle/>
                    <a:p>
                      <a:pPr algn="l" fontAlgn="t"/>
                      <a:r>
                        <a:rPr lang="en-US" sz="2000" b="0" u="none" strike="noStrike" dirty="0">
                          <a:effectLst/>
                        </a:rPr>
                        <a:t>How many analysis periods are there in this study?</a:t>
                      </a:r>
                      <a:endParaRPr lang="en-US" sz="2000" b="0" i="0" u="none" strike="noStrike" dirty="0">
                        <a:solidFill>
                          <a:srgbClr val="000000"/>
                        </a:solidFill>
                        <a:effectLst/>
                        <a:latin typeface="Calibri"/>
                      </a:endParaRPr>
                    </a:p>
                  </a:txBody>
                  <a:tcPr marL="0" marR="0" marT="0" marB="0"/>
                </a:tc>
                <a:tc>
                  <a:txBody>
                    <a:bodyPr/>
                    <a:lstStyle/>
                    <a:p>
                      <a:pPr algn="l" fontAlgn="t"/>
                      <a:r>
                        <a:rPr lang="en-US" sz="2000" b="0" i="0" u="none" strike="noStrike" dirty="0" smtClean="0">
                          <a:solidFill>
                            <a:srgbClr val="000000"/>
                          </a:solidFill>
                          <a:effectLst/>
                          <a:latin typeface="Calibri"/>
                        </a:rPr>
                        <a:t>Probably</a:t>
                      </a:r>
                      <a:r>
                        <a:rPr lang="en-US" sz="2000" b="0" i="0" u="none" strike="noStrike" baseline="0" dirty="0" smtClean="0">
                          <a:solidFill>
                            <a:srgbClr val="000000"/>
                          </a:solidFill>
                          <a:effectLst/>
                          <a:latin typeface="Calibri"/>
                        </a:rPr>
                        <a:t> 2 since the Q2W group transitions to Q4W but w</a:t>
                      </a:r>
                      <a:r>
                        <a:rPr lang="en-US" sz="2000" b="0" i="0" u="none" strike="noStrike" dirty="0" smtClean="0">
                          <a:solidFill>
                            <a:srgbClr val="000000"/>
                          </a:solidFill>
                          <a:effectLst/>
                          <a:latin typeface="Calibri"/>
                        </a:rPr>
                        <a:t>ould</a:t>
                      </a:r>
                      <a:r>
                        <a:rPr lang="en-US" sz="2000" b="0" i="0" u="none" strike="noStrike" baseline="0" dirty="0" smtClean="0">
                          <a:solidFill>
                            <a:srgbClr val="000000"/>
                          </a:solidFill>
                          <a:effectLst/>
                          <a:latin typeface="Calibri"/>
                        </a:rPr>
                        <a:t> need to look at SAP and table shells.  It will depend on whether maintenance period is analyzed separately </a:t>
                      </a:r>
                      <a:endParaRPr lang="en-US" sz="2000" b="0" i="0" u="none" strike="noStrike" dirty="0">
                        <a:solidFill>
                          <a:srgbClr val="000000"/>
                        </a:solidFill>
                        <a:effectLst/>
                        <a:latin typeface="Calibri"/>
                      </a:endParaRPr>
                    </a:p>
                  </a:txBody>
                  <a:tcPr marL="0" marR="0" marT="0" marB="0"/>
                </a:tc>
              </a:tr>
            </a:tbl>
          </a:graphicData>
        </a:graphic>
      </p:graphicFrame>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53</a:t>
            </a:fld>
            <a:endParaRPr lang="en-US" dirty="0"/>
          </a:p>
        </p:txBody>
      </p:sp>
    </p:spTree>
    <p:extLst>
      <p:ext uri="{BB962C8B-B14F-4D97-AF65-F5344CB8AC3E}">
        <p14:creationId xmlns:p14="http://schemas.microsoft.com/office/powerpoint/2010/main" val="1739840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#2 Answer </a:t>
            </a:r>
            <a:br>
              <a:rPr lang="en-US" dirty="0" smtClean="0"/>
            </a:br>
            <a:r>
              <a:rPr lang="en-US" dirty="0" smtClean="0"/>
              <a:t>Lilly Protocol Schema # 2</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345177345"/>
              </p:ext>
            </p:extLst>
          </p:nvPr>
        </p:nvGraphicFramePr>
        <p:xfrm>
          <a:off x="327547" y="1766994"/>
          <a:ext cx="8359254" cy="4400550"/>
        </p:xfrm>
        <a:graphic>
          <a:graphicData uri="http://schemas.openxmlformats.org/drawingml/2006/table">
            <a:tbl>
              <a:tblPr>
                <a:tableStyleId>{5C22544A-7EE6-4342-B048-85BDC9FD1C3A}</a:tableStyleId>
              </a:tblPr>
              <a:tblGrid>
                <a:gridCol w="3152632"/>
                <a:gridCol w="5206622"/>
              </a:tblGrid>
              <a:tr h="438150">
                <a:tc>
                  <a:txBody>
                    <a:bodyPr/>
                    <a:lstStyle/>
                    <a:p>
                      <a:pPr algn="l" fontAlgn="t"/>
                      <a:r>
                        <a:rPr lang="en-US" sz="2000" u="none" strike="noStrike" dirty="0">
                          <a:effectLst/>
                        </a:rPr>
                        <a:t>Questions</a:t>
                      </a:r>
                      <a:endParaRPr lang="en-US" sz="2000" b="1" i="0" u="none" strike="noStrike" dirty="0">
                        <a:solidFill>
                          <a:srgbClr val="000000"/>
                        </a:solidFill>
                        <a:effectLst/>
                        <a:latin typeface="Calibri"/>
                      </a:endParaRPr>
                    </a:p>
                  </a:txBody>
                  <a:tcPr marL="0" marR="0" marT="0" marB="0"/>
                </a:tc>
                <a:tc>
                  <a:txBody>
                    <a:bodyPr/>
                    <a:lstStyle/>
                    <a:p>
                      <a:pPr algn="l" fontAlgn="t"/>
                      <a:r>
                        <a:rPr lang="en-US" sz="2000" u="none" strike="noStrike">
                          <a:effectLst/>
                        </a:rPr>
                        <a:t>Answer</a:t>
                      </a:r>
                      <a:endParaRPr lang="en-US" sz="2000" b="1" i="0" u="none" strike="noStrike">
                        <a:solidFill>
                          <a:srgbClr val="000000"/>
                        </a:solidFill>
                        <a:effectLst/>
                        <a:latin typeface="Calibri"/>
                      </a:endParaRPr>
                    </a:p>
                  </a:txBody>
                  <a:tcPr marL="0" marR="0" marT="0" marB="0"/>
                </a:tc>
              </a:tr>
              <a:tr h="571500">
                <a:tc>
                  <a:txBody>
                    <a:bodyPr/>
                    <a:lstStyle/>
                    <a:p>
                      <a:pPr algn="l" fontAlgn="t"/>
                      <a:r>
                        <a:rPr lang="en-US" sz="2000" b="0" u="none" strike="noStrike" dirty="0">
                          <a:effectLst/>
                        </a:rPr>
                        <a:t>How might the start / stop dates of the treatment period(s)  differ from the start/stop dates of the analysis period(s)?</a:t>
                      </a:r>
                      <a:endParaRPr lang="en-US" sz="2000" b="0" i="0" u="none" strike="noStrike" dirty="0">
                        <a:solidFill>
                          <a:srgbClr val="000000"/>
                        </a:solidFill>
                        <a:effectLst/>
                        <a:latin typeface="Calibri"/>
                      </a:endParaRPr>
                    </a:p>
                  </a:txBody>
                  <a:tcPr marL="0" marR="0" marT="0" marB="0"/>
                </a:tc>
                <a:tc>
                  <a:txBody>
                    <a:bodyPr/>
                    <a:lstStyle/>
                    <a:p>
                      <a:pPr algn="l" fontAlgn="t"/>
                      <a:r>
                        <a:rPr lang="en-US" sz="2000" b="0" i="0" u="none" strike="noStrike" dirty="0" smtClean="0">
                          <a:solidFill>
                            <a:srgbClr val="000000"/>
                          </a:solidFill>
                          <a:effectLst/>
                          <a:latin typeface="Calibri"/>
                        </a:rPr>
                        <a:t>For the</a:t>
                      </a:r>
                      <a:r>
                        <a:rPr lang="en-US" sz="2000" b="0" i="0" u="none" strike="noStrike" baseline="0" dirty="0" smtClean="0">
                          <a:solidFill>
                            <a:srgbClr val="000000"/>
                          </a:solidFill>
                          <a:effectLst/>
                          <a:latin typeface="Calibri"/>
                        </a:rPr>
                        <a:t> Q4W treatment group, there is no change in treatment when they enter Maintenance so it would be important to look at SAP and TFL’s to determine how the data for this treatment group is analyzed.   If there are tables summarizing the maintenance period for both treatment groups, then having defined analysis periods for both treatment groups would be necessary. It is likely the start date of 2</a:t>
                      </a:r>
                      <a:r>
                        <a:rPr lang="en-US" sz="2000" b="0" i="0" u="none" strike="noStrike" baseline="30000" dirty="0" smtClean="0">
                          <a:solidFill>
                            <a:srgbClr val="000000"/>
                          </a:solidFill>
                          <a:effectLst/>
                          <a:latin typeface="Calibri"/>
                        </a:rPr>
                        <a:t>nd</a:t>
                      </a:r>
                      <a:r>
                        <a:rPr lang="en-US" sz="2000" b="0" i="0" u="none" strike="noStrike" baseline="0" dirty="0" smtClean="0">
                          <a:solidFill>
                            <a:srgbClr val="000000"/>
                          </a:solidFill>
                          <a:effectLst/>
                          <a:latin typeface="Calibri"/>
                        </a:rPr>
                        <a:t> analysis period will be the same as the stop date of TRT01P</a:t>
                      </a:r>
                      <a:endParaRPr lang="en-US" sz="2000" b="0" i="0" u="none" strike="noStrike" dirty="0">
                        <a:solidFill>
                          <a:srgbClr val="000000"/>
                        </a:solidFill>
                        <a:effectLst/>
                        <a:latin typeface="Calibri"/>
                      </a:endParaRPr>
                    </a:p>
                  </a:txBody>
                  <a:tcPr marL="0" marR="0" marT="0" marB="0"/>
                </a:tc>
              </a:tr>
              <a:tr h="381000">
                <a:tc>
                  <a:txBody>
                    <a:bodyPr/>
                    <a:lstStyle/>
                    <a:p>
                      <a:pPr algn="l" fontAlgn="t"/>
                      <a:r>
                        <a:rPr lang="en-US" sz="2000" b="0" u="none" strike="noStrike" dirty="0">
                          <a:effectLst/>
                        </a:rPr>
                        <a:t>If used, what values of APHASE could be used for this study? </a:t>
                      </a:r>
                      <a:endParaRPr lang="en-US" sz="2000" b="0" i="0" u="none" strike="noStrike" dirty="0">
                        <a:solidFill>
                          <a:srgbClr val="000000"/>
                        </a:solidFill>
                        <a:effectLst/>
                        <a:latin typeface="Calibri"/>
                      </a:endParaRPr>
                    </a:p>
                  </a:txBody>
                  <a:tcPr marL="0" marR="0" marT="0" marB="0"/>
                </a:tc>
                <a:tc>
                  <a:txBody>
                    <a:bodyPr/>
                    <a:lstStyle/>
                    <a:p>
                      <a:pPr algn="l" fontAlgn="t"/>
                      <a:r>
                        <a:rPr lang="en-US" sz="2000" b="0" u="none" strike="noStrike" dirty="0">
                          <a:effectLst/>
                        </a:rPr>
                        <a:t>Screening phase, </a:t>
                      </a:r>
                      <a:r>
                        <a:rPr lang="en-US" sz="2000" b="0" u="none" strike="noStrike" dirty="0" smtClean="0">
                          <a:effectLst/>
                        </a:rPr>
                        <a:t>Treatment, Post Treatment</a:t>
                      </a:r>
                      <a:endParaRPr lang="en-US" sz="2000" b="0" i="0" u="none" strike="noStrike" dirty="0">
                        <a:solidFill>
                          <a:srgbClr val="000000"/>
                        </a:solidFill>
                        <a:effectLst/>
                        <a:latin typeface="Calibri"/>
                      </a:endParaRPr>
                    </a:p>
                  </a:txBody>
                  <a:tcPr marL="0" marR="0" marT="0" marB="0"/>
                </a:tc>
              </a:tr>
            </a:tbl>
          </a:graphicData>
        </a:graphic>
      </p:graphicFrame>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54</a:t>
            </a:fld>
            <a:endParaRPr lang="en-US" dirty="0"/>
          </a:p>
        </p:txBody>
      </p:sp>
    </p:spTree>
    <p:extLst>
      <p:ext uri="{BB962C8B-B14F-4D97-AF65-F5344CB8AC3E}">
        <p14:creationId xmlns:p14="http://schemas.microsoft.com/office/powerpoint/2010/main" val="80577035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Discussion </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7607" y="1489074"/>
            <a:ext cx="6250674" cy="4930669"/>
          </a:xfrm>
        </p:spPr>
      </p:pic>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55</a:t>
            </a:fld>
            <a:endParaRPr lang="en-US" dirty="0"/>
          </a:p>
        </p:txBody>
      </p:sp>
    </p:spTree>
    <p:extLst>
      <p:ext uri="{BB962C8B-B14F-4D97-AF65-F5344CB8AC3E}">
        <p14:creationId xmlns:p14="http://schemas.microsoft.com/office/powerpoint/2010/main" val="20849731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Discussion</a:t>
            </a:r>
            <a:endParaRPr lang="en-US" dirty="0"/>
          </a:p>
        </p:txBody>
      </p:sp>
      <p:sp>
        <p:nvSpPr>
          <p:cNvPr id="3" name="Content Placeholder 2"/>
          <p:cNvSpPr>
            <a:spLocks noGrp="1"/>
          </p:cNvSpPr>
          <p:nvPr>
            <p:ph idx="1"/>
          </p:nvPr>
        </p:nvSpPr>
        <p:spPr/>
        <p:txBody>
          <a:bodyPr/>
          <a:lstStyle/>
          <a:p>
            <a:r>
              <a:rPr lang="en-US" dirty="0" smtClean="0"/>
              <a:t>How many treatment groups are there in this protocol?</a:t>
            </a:r>
          </a:p>
          <a:p>
            <a:r>
              <a:rPr lang="en-US" dirty="0" smtClean="0"/>
              <a:t>Are there any study-level variables that might be useful to add to ADSL? </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56</a:t>
            </a:fld>
            <a:endParaRPr lang="en-US" dirty="0"/>
          </a:p>
        </p:txBody>
      </p:sp>
    </p:spTree>
    <p:extLst>
      <p:ext uri="{BB962C8B-B14F-4D97-AF65-F5344CB8AC3E}">
        <p14:creationId xmlns:p14="http://schemas.microsoft.com/office/powerpoint/2010/main" val="9313142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3 Summary</a:t>
            </a:r>
            <a:endParaRPr lang="en-US" dirty="0"/>
          </a:p>
        </p:txBody>
      </p:sp>
      <p:sp>
        <p:nvSpPr>
          <p:cNvPr id="3" name="Content Placeholder 2"/>
          <p:cNvSpPr>
            <a:spLocks noGrp="1"/>
          </p:cNvSpPr>
          <p:nvPr>
            <p:ph idx="1"/>
          </p:nvPr>
        </p:nvSpPr>
        <p:spPr>
          <a:ln>
            <a:solidFill>
              <a:srgbClr val="FF0000"/>
            </a:solidFill>
          </a:ln>
        </p:spPr>
        <p:txBody>
          <a:bodyPr>
            <a:noAutofit/>
          </a:bodyPr>
          <a:lstStyle/>
          <a:p>
            <a:r>
              <a:rPr lang="en-US" sz="2800" dirty="0" smtClean="0"/>
              <a:t>ADaM defines 4 classes of ADaM datasets</a:t>
            </a:r>
          </a:p>
          <a:p>
            <a:r>
              <a:rPr lang="en-US" sz="2800" dirty="0" smtClean="0"/>
              <a:t>The ADaM has required, conditionally required, and permissible variables</a:t>
            </a:r>
          </a:p>
          <a:p>
            <a:r>
              <a:rPr lang="en-US" sz="2800" dirty="0" smtClean="0"/>
              <a:t>There are many variable and variable name fragments that are provided in the ADaM IG</a:t>
            </a:r>
            <a:endParaRPr lang="en-US" sz="2800" dirty="0"/>
          </a:p>
          <a:p>
            <a:r>
              <a:rPr lang="en-US" sz="2800" dirty="0" smtClean="0"/>
              <a:t>ADSL is a required dataset and is of primary importance for every trial. </a:t>
            </a:r>
            <a:endParaRPr lang="en-US" sz="2800" dirty="0"/>
          </a:p>
          <a:p>
            <a:r>
              <a:rPr lang="en-US" sz="2800" dirty="0" smtClean="0"/>
              <a:t>Understanding the concepts of treatment period and analysis period is fundamental to understanding </a:t>
            </a:r>
            <a:r>
              <a:rPr lang="en-US" sz="2800" dirty="0" err="1" smtClean="0"/>
              <a:t>ADaM</a:t>
            </a:r>
            <a:r>
              <a:rPr lang="en-US" sz="2800" dirty="0" smtClean="0"/>
              <a:t> implementation </a:t>
            </a:r>
            <a:endParaRPr lang="en-US" sz="2800"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57</a:t>
            </a:fld>
            <a:endParaRPr lang="en-US" dirty="0"/>
          </a:p>
        </p:txBody>
      </p:sp>
    </p:spTree>
    <p:extLst>
      <p:ext uri="{BB962C8B-B14F-4D97-AF65-F5344CB8AC3E}">
        <p14:creationId xmlns:p14="http://schemas.microsoft.com/office/powerpoint/2010/main" val="273146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Lilly Module 3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562183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 Class?</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6</a:t>
            </a:fld>
            <a:endParaRPr lang="en-US" dirty="0"/>
          </a:p>
        </p:txBody>
      </p:sp>
      <p:sp>
        <p:nvSpPr>
          <p:cNvPr id="9" name="Content Placeholder 8"/>
          <p:cNvSpPr>
            <a:spLocks noGrp="1"/>
          </p:cNvSpPr>
          <p:nvPr>
            <p:ph idx="1"/>
          </p:nvPr>
        </p:nvSpPr>
        <p:spPr>
          <a:ln>
            <a:solidFill>
              <a:srgbClr val="FF0000"/>
            </a:solidFill>
          </a:ln>
        </p:spPr>
        <p:txBody>
          <a:bodyPr>
            <a:noAutofit/>
          </a:bodyPr>
          <a:lstStyle/>
          <a:p>
            <a:r>
              <a:rPr lang="en-US" sz="2800" dirty="0" smtClean="0"/>
              <a:t>In CDISC standards, a class is a </a:t>
            </a:r>
            <a:r>
              <a:rPr lang="en-US" sz="2800" dirty="0" smtClean="0">
                <a:solidFill>
                  <a:srgbClr val="FF0000"/>
                </a:solidFill>
              </a:rPr>
              <a:t>metadata element</a:t>
            </a:r>
            <a:r>
              <a:rPr lang="en-US" sz="2800" dirty="0" smtClean="0"/>
              <a:t> that describes a data structure </a:t>
            </a:r>
          </a:p>
          <a:p>
            <a:endParaRPr lang="en-US" sz="2400" dirty="0" smtClean="0"/>
          </a:p>
          <a:p>
            <a:r>
              <a:rPr lang="en-US" sz="2800" dirty="0" smtClean="0"/>
              <a:t>If you know the class, then you know:</a:t>
            </a:r>
          </a:p>
          <a:p>
            <a:pPr lvl="1"/>
            <a:r>
              <a:rPr lang="en-US" sz="2400" dirty="0"/>
              <a:t>V</a:t>
            </a:r>
            <a:r>
              <a:rPr lang="en-US" sz="2400" dirty="0" smtClean="0"/>
              <a:t>ariables </a:t>
            </a:r>
          </a:p>
          <a:p>
            <a:pPr lvl="1"/>
            <a:r>
              <a:rPr lang="en-US" sz="2400" dirty="0" smtClean="0"/>
              <a:t>Structure</a:t>
            </a:r>
          </a:p>
          <a:p>
            <a:pPr lvl="1"/>
            <a:endParaRPr lang="en-US" sz="2400" dirty="0" smtClean="0"/>
          </a:p>
          <a:p>
            <a:pPr lvl="1"/>
            <a:endParaRPr lang="en-US" sz="2400" dirty="0" smtClean="0"/>
          </a:p>
          <a:p>
            <a:r>
              <a:rPr lang="en-US" sz="2800" dirty="0" smtClean="0"/>
              <a:t>SDTM includes many classes such as Findings, Events, Interventions, Special Purpose, etc. </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2966611222"/>
              </p:ext>
            </p:extLst>
          </p:nvPr>
        </p:nvGraphicFramePr>
        <p:xfrm>
          <a:off x="2699657" y="3421379"/>
          <a:ext cx="5987141" cy="1531621"/>
        </p:xfrm>
        <a:graphic>
          <a:graphicData uri="http://schemas.openxmlformats.org/drawingml/2006/table">
            <a:tbl>
              <a:tblPr firstRow="1" bandRow="1">
                <a:tableStyleId>{5DA37D80-6434-44D0-A028-1B22A696006F}</a:tableStyleId>
              </a:tblPr>
              <a:tblGrid>
                <a:gridCol w="1753377"/>
                <a:gridCol w="2533843"/>
                <a:gridCol w="1699921"/>
              </a:tblGrid>
              <a:tr h="441930">
                <a:tc>
                  <a:txBody>
                    <a:bodyPr/>
                    <a:lstStyle/>
                    <a:p>
                      <a:r>
                        <a:rPr lang="en-US" sz="2000" dirty="0" smtClean="0"/>
                        <a:t>Data Set Name</a:t>
                      </a:r>
                      <a:endParaRPr lang="en-US" sz="2000" dirty="0"/>
                    </a:p>
                  </a:txBody>
                  <a:tcPr/>
                </a:tc>
                <a:tc>
                  <a:txBody>
                    <a:bodyPr/>
                    <a:lstStyle/>
                    <a:p>
                      <a:r>
                        <a:rPr lang="en-US" sz="2000" dirty="0" smtClean="0"/>
                        <a:t>Data</a:t>
                      </a:r>
                      <a:r>
                        <a:rPr lang="en-US" sz="2000" baseline="0" dirty="0" smtClean="0"/>
                        <a:t> Set Structure</a:t>
                      </a:r>
                      <a:endParaRPr lang="en-US" sz="2000" dirty="0"/>
                    </a:p>
                  </a:txBody>
                  <a:tcPr/>
                </a:tc>
                <a:tc>
                  <a:txBody>
                    <a:bodyPr/>
                    <a:lstStyle/>
                    <a:p>
                      <a:r>
                        <a:rPr lang="en-US" sz="2000" dirty="0" smtClean="0"/>
                        <a:t>Key Variables</a:t>
                      </a:r>
                      <a:endParaRPr lang="en-US" sz="2000" dirty="0"/>
                    </a:p>
                  </a:txBody>
                  <a:tcPr/>
                </a:tc>
              </a:tr>
              <a:tr h="1089691">
                <a:tc>
                  <a:txBody>
                    <a:bodyPr/>
                    <a:lstStyle/>
                    <a:p>
                      <a:r>
                        <a:rPr lang="en-US" sz="2000" dirty="0" smtClean="0"/>
                        <a:t>ADLB</a:t>
                      </a:r>
                      <a:endParaRPr lang="en-US" sz="2000" dirty="0"/>
                    </a:p>
                  </a:txBody>
                  <a:tcPr/>
                </a:tc>
                <a:tc>
                  <a:txBody>
                    <a:bodyPr/>
                    <a:lstStyle/>
                    <a:p>
                      <a:r>
                        <a:rPr lang="en-US" sz="2000" dirty="0" smtClean="0"/>
                        <a:t>One record</a:t>
                      </a:r>
                      <a:r>
                        <a:rPr lang="en-US" sz="2000" baseline="0" dirty="0" smtClean="0"/>
                        <a:t> per subject per parameter per analysis </a:t>
                      </a:r>
                      <a:r>
                        <a:rPr lang="en-US" sz="2000" baseline="0" dirty="0" err="1" smtClean="0"/>
                        <a:t>timepoint</a:t>
                      </a:r>
                      <a:endParaRPr lang="en-US" sz="2000" dirty="0"/>
                    </a:p>
                  </a:txBody>
                  <a:tcPr/>
                </a:tc>
                <a:tc>
                  <a:txBody>
                    <a:bodyPr/>
                    <a:lstStyle/>
                    <a:p>
                      <a:r>
                        <a:rPr lang="en-US" sz="2000" dirty="0" smtClean="0"/>
                        <a:t>USUBJID, PARAM, AVISIT</a:t>
                      </a:r>
                      <a:endParaRPr lang="en-US" sz="2000" dirty="0"/>
                    </a:p>
                  </a:txBody>
                  <a:tcPr/>
                </a:tc>
              </a:tr>
            </a:tbl>
          </a:graphicData>
        </a:graphic>
      </p:graphicFrame>
    </p:spTree>
    <p:extLst>
      <p:ext uri="{BB962C8B-B14F-4D97-AF65-F5344CB8AC3E}">
        <p14:creationId xmlns:p14="http://schemas.microsoft.com/office/powerpoint/2010/main" val="258518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ADaM Classes Overview</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7</a:t>
            </a:fld>
            <a:endParaRPr lang="en-US" dirty="0"/>
          </a:p>
        </p:txBody>
      </p:sp>
      <p:sp>
        <p:nvSpPr>
          <p:cNvPr id="9" name="Content Placeholder 8"/>
          <p:cNvSpPr>
            <a:spLocks noGrp="1"/>
          </p:cNvSpPr>
          <p:nvPr>
            <p:ph idx="1"/>
          </p:nvPr>
        </p:nvSpPr>
        <p:spPr>
          <a:xfrm>
            <a:off x="347471" y="1488532"/>
            <a:ext cx="8491835" cy="3491003"/>
          </a:xfrm>
          <a:ln>
            <a:solidFill>
              <a:srgbClr val="FF0000"/>
            </a:solidFill>
          </a:ln>
        </p:spPr>
        <p:txBody>
          <a:bodyPr>
            <a:normAutofit/>
          </a:bodyPr>
          <a:lstStyle/>
          <a:p>
            <a:r>
              <a:rPr lang="en-US" sz="2800" dirty="0" smtClean="0"/>
              <a:t>The </a:t>
            </a:r>
            <a:r>
              <a:rPr lang="en-US" sz="2800" dirty="0" err="1" smtClean="0"/>
              <a:t>ADaM</a:t>
            </a:r>
            <a:r>
              <a:rPr lang="en-US" sz="2800" dirty="0" smtClean="0"/>
              <a:t> model defines 4 data set classes</a:t>
            </a:r>
          </a:p>
          <a:p>
            <a:r>
              <a:rPr lang="en-US" sz="2800" dirty="0" smtClean="0"/>
              <a:t>These values are used in Define.xml for the element ‘Class’ </a:t>
            </a:r>
          </a:p>
          <a:p>
            <a:pPr lvl="1"/>
            <a:r>
              <a:rPr lang="en-US" sz="2400" dirty="0" smtClean="0"/>
              <a:t>Subject Level Analysis Data Set (ADSL)</a:t>
            </a:r>
          </a:p>
          <a:p>
            <a:pPr lvl="1"/>
            <a:r>
              <a:rPr lang="en-US" sz="2400" dirty="0" smtClean="0"/>
              <a:t>Basic Data Structure (BDS)</a:t>
            </a:r>
          </a:p>
          <a:p>
            <a:pPr lvl="1"/>
            <a:r>
              <a:rPr lang="en-US" sz="2400" dirty="0" smtClean="0"/>
              <a:t>Occurrence </a:t>
            </a:r>
            <a:r>
              <a:rPr lang="en-US" sz="2400" dirty="0"/>
              <a:t>Data Structure (</a:t>
            </a:r>
            <a:r>
              <a:rPr lang="en-US" sz="2400" dirty="0" smtClean="0"/>
              <a:t>OCCDS)</a:t>
            </a:r>
            <a:r>
              <a:rPr lang="en-US" sz="2400" b="1" dirty="0" smtClean="0">
                <a:solidFill>
                  <a:srgbClr val="FF0000"/>
                </a:solidFill>
              </a:rPr>
              <a:t>*</a:t>
            </a:r>
          </a:p>
          <a:p>
            <a:pPr lvl="1"/>
            <a:r>
              <a:rPr lang="en-US" sz="2400" dirty="0" smtClean="0"/>
              <a:t>ADaM Other (OTHER)</a:t>
            </a:r>
          </a:p>
          <a:p>
            <a:endParaRPr lang="en-US" dirty="0"/>
          </a:p>
        </p:txBody>
      </p:sp>
      <p:sp>
        <p:nvSpPr>
          <p:cNvPr id="3" name="TextBox 2"/>
          <p:cNvSpPr txBox="1"/>
          <p:nvPr/>
        </p:nvSpPr>
        <p:spPr>
          <a:xfrm>
            <a:off x="317421" y="5325252"/>
            <a:ext cx="8521885" cy="707886"/>
          </a:xfrm>
          <a:prstGeom prst="rect">
            <a:avLst/>
          </a:prstGeom>
          <a:noFill/>
          <a:ln>
            <a:solidFill>
              <a:srgbClr val="FF0000"/>
            </a:solidFill>
          </a:ln>
        </p:spPr>
        <p:txBody>
          <a:bodyPr wrap="none" rtlCol="0">
            <a:spAutoFit/>
          </a:bodyPr>
          <a:lstStyle/>
          <a:p>
            <a:r>
              <a:rPr lang="en-US" sz="2000" b="1" dirty="0" smtClean="0">
                <a:solidFill>
                  <a:srgbClr val="FF0000"/>
                </a:solidFill>
              </a:rPr>
              <a:t>*</a:t>
            </a:r>
            <a:r>
              <a:rPr lang="en-US" sz="2000" dirty="0" smtClean="0">
                <a:solidFill>
                  <a:srgbClr val="86786F"/>
                </a:solidFill>
              </a:rPr>
              <a:t>This value of Class is not yet part of controlled terminology for Define.xml.  The</a:t>
            </a:r>
          </a:p>
          <a:p>
            <a:r>
              <a:rPr lang="en-US" sz="2000" dirty="0" smtClean="0">
                <a:solidFill>
                  <a:srgbClr val="86786F"/>
                </a:solidFill>
              </a:rPr>
              <a:t>current allowed value is ‘Adverse Event Analysis Dataset </a:t>
            </a:r>
            <a:endParaRPr lang="en-US" sz="2000" dirty="0">
              <a:solidFill>
                <a:srgbClr val="86786F"/>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3943" y="2743201"/>
            <a:ext cx="1443038" cy="198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131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ADSL</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8</a:t>
            </a:fld>
            <a:endParaRPr lang="en-US" dirty="0"/>
          </a:p>
        </p:txBody>
      </p:sp>
      <p:sp>
        <p:nvSpPr>
          <p:cNvPr id="9" name="Content Placeholder 8"/>
          <p:cNvSpPr>
            <a:spLocks noGrp="1"/>
          </p:cNvSpPr>
          <p:nvPr>
            <p:ph idx="1"/>
          </p:nvPr>
        </p:nvSpPr>
        <p:spPr>
          <a:xfrm>
            <a:off x="347471" y="1488532"/>
            <a:ext cx="8491835" cy="2735125"/>
          </a:xfrm>
          <a:ln>
            <a:solidFill>
              <a:srgbClr val="FF0000"/>
            </a:solidFill>
          </a:ln>
        </p:spPr>
        <p:txBody>
          <a:bodyPr>
            <a:normAutofit/>
          </a:bodyPr>
          <a:lstStyle/>
          <a:p>
            <a:pPr marL="342900" lvl="1" indent="-342900">
              <a:buFont typeface="Arial"/>
              <a:buChar char="•"/>
            </a:pPr>
            <a:r>
              <a:rPr lang="en-US" dirty="0" smtClean="0"/>
              <a:t>Subject </a:t>
            </a:r>
            <a:r>
              <a:rPr lang="en-US" dirty="0"/>
              <a:t>Level Analysis Data Set (ADSL</a:t>
            </a:r>
            <a:r>
              <a:rPr lang="en-US" dirty="0" smtClean="0"/>
              <a:t>)</a:t>
            </a:r>
          </a:p>
          <a:p>
            <a:pPr lvl="1"/>
            <a:r>
              <a:rPr lang="en-US" sz="2400" dirty="0" smtClean="0"/>
              <a:t>1 record per subject</a:t>
            </a:r>
          </a:p>
          <a:p>
            <a:pPr lvl="1"/>
            <a:r>
              <a:rPr lang="en-US" sz="2400" dirty="0" smtClean="0"/>
              <a:t>10 required variables (open ADaMIG – what are these?)</a:t>
            </a:r>
          </a:p>
          <a:p>
            <a:pPr lvl="1"/>
            <a:r>
              <a:rPr lang="en-US" sz="2400" dirty="0" smtClean="0"/>
              <a:t>There can be only 1 data set with this class and is required to be present –both by </a:t>
            </a:r>
            <a:r>
              <a:rPr lang="en-US" sz="2400" dirty="0" err="1" smtClean="0"/>
              <a:t>ADaM</a:t>
            </a:r>
            <a:r>
              <a:rPr lang="en-US" sz="2400" dirty="0" smtClean="0"/>
              <a:t> and by FDA (when doing a CDISC submission)</a:t>
            </a:r>
          </a:p>
          <a:p>
            <a:pPr marL="457200" lvl="1" indent="0">
              <a:buNone/>
            </a:pPr>
            <a:endParaRPr lang="en-US" sz="2600" dirty="0"/>
          </a:p>
        </p:txBody>
      </p:sp>
      <p:graphicFrame>
        <p:nvGraphicFramePr>
          <p:cNvPr id="3" name="Table 2"/>
          <p:cNvGraphicFramePr>
            <a:graphicFrameLocks noGrp="1"/>
          </p:cNvGraphicFramePr>
          <p:nvPr>
            <p:extLst>
              <p:ext uri="{D42A27DB-BD31-4B8C-83A1-F6EECF244321}">
                <p14:modId xmlns:p14="http://schemas.microsoft.com/office/powerpoint/2010/main" val="2877424825"/>
              </p:ext>
            </p:extLst>
          </p:nvPr>
        </p:nvGraphicFramePr>
        <p:xfrm>
          <a:off x="347469" y="4434114"/>
          <a:ext cx="8491838" cy="1574799"/>
        </p:xfrm>
        <a:graphic>
          <a:graphicData uri="http://schemas.openxmlformats.org/drawingml/2006/table">
            <a:tbl>
              <a:tblPr firstRow="1" bandRow="1">
                <a:tableStyleId>{21E4AEA4-8DFA-4A89-87EB-49C32662AFE0}</a:tableStyleId>
              </a:tblPr>
              <a:tblGrid>
                <a:gridCol w="2667874"/>
                <a:gridCol w="391886"/>
                <a:gridCol w="653142"/>
                <a:gridCol w="838200"/>
                <a:gridCol w="805543"/>
                <a:gridCol w="947057"/>
                <a:gridCol w="1045029"/>
                <a:gridCol w="1143107"/>
              </a:tblGrid>
              <a:tr h="524933">
                <a:tc>
                  <a:txBody>
                    <a:bodyPr/>
                    <a:lstStyle/>
                    <a:p>
                      <a:r>
                        <a:rPr lang="en-US" sz="2000" dirty="0" smtClean="0"/>
                        <a:t>USUBJID</a:t>
                      </a:r>
                      <a:endParaRPr lang="en-US" sz="2000" dirty="0"/>
                    </a:p>
                  </a:txBody>
                  <a:tcPr/>
                </a:tc>
                <a:tc>
                  <a:txBody>
                    <a:bodyPr/>
                    <a:lstStyle/>
                    <a:p>
                      <a:r>
                        <a:rPr lang="en-US" sz="2000" dirty="0" smtClean="0"/>
                        <a:t>…</a:t>
                      </a:r>
                      <a:endParaRPr lang="en-US" sz="2000" dirty="0"/>
                    </a:p>
                  </a:txBody>
                  <a:tcPr/>
                </a:tc>
                <a:tc>
                  <a:txBody>
                    <a:bodyPr/>
                    <a:lstStyle/>
                    <a:p>
                      <a:r>
                        <a:rPr lang="en-US" sz="2000" dirty="0" smtClean="0"/>
                        <a:t>AGE</a:t>
                      </a:r>
                      <a:endParaRPr lang="en-US" sz="2000" dirty="0"/>
                    </a:p>
                  </a:txBody>
                  <a:tcPr/>
                </a:tc>
                <a:tc>
                  <a:txBody>
                    <a:bodyPr/>
                    <a:lstStyle/>
                    <a:p>
                      <a:r>
                        <a:rPr lang="en-US" sz="2000" dirty="0" smtClean="0"/>
                        <a:t>AGEU</a:t>
                      </a:r>
                      <a:endParaRPr lang="en-US" sz="2000" dirty="0"/>
                    </a:p>
                  </a:txBody>
                  <a:tcPr/>
                </a:tc>
                <a:tc>
                  <a:txBody>
                    <a:bodyPr/>
                    <a:lstStyle/>
                    <a:p>
                      <a:r>
                        <a:rPr lang="en-US" sz="2000" dirty="0" smtClean="0"/>
                        <a:t>SEX</a:t>
                      </a:r>
                      <a:endParaRPr lang="en-US" sz="2000" dirty="0"/>
                    </a:p>
                  </a:txBody>
                  <a:tcPr/>
                </a:tc>
                <a:tc>
                  <a:txBody>
                    <a:bodyPr/>
                    <a:lstStyle/>
                    <a:p>
                      <a:r>
                        <a:rPr lang="en-US" sz="2000" dirty="0" smtClean="0"/>
                        <a:t>RACE</a:t>
                      </a:r>
                      <a:endParaRPr lang="en-US" sz="2000" dirty="0"/>
                    </a:p>
                  </a:txBody>
                  <a:tcPr/>
                </a:tc>
                <a:tc>
                  <a:txBody>
                    <a:bodyPr/>
                    <a:lstStyle/>
                    <a:p>
                      <a:r>
                        <a:rPr lang="en-US" sz="2000" dirty="0" smtClean="0"/>
                        <a:t>ARM</a:t>
                      </a:r>
                      <a:endParaRPr lang="en-US" sz="2000" dirty="0"/>
                    </a:p>
                  </a:txBody>
                  <a:tcPr/>
                </a:tc>
                <a:tc>
                  <a:txBody>
                    <a:bodyPr/>
                    <a:lstStyle/>
                    <a:p>
                      <a:r>
                        <a:rPr lang="en-US" sz="2000" dirty="0" smtClean="0"/>
                        <a:t>TRT01P</a:t>
                      </a:r>
                      <a:endParaRPr lang="en-US" sz="2000" dirty="0"/>
                    </a:p>
                  </a:txBody>
                  <a:tcPr/>
                </a:tc>
              </a:tr>
              <a:tr h="524933">
                <a:tc>
                  <a:txBody>
                    <a:bodyPr/>
                    <a:lstStyle/>
                    <a:p>
                      <a:pPr algn="l" fontAlgn="t"/>
                      <a:r>
                        <a:rPr lang="en-US" sz="2000" b="0" i="0" u="none" strike="noStrike" dirty="0" smtClean="0">
                          <a:solidFill>
                            <a:srgbClr val="000000"/>
                          </a:solidFill>
                          <a:effectLst/>
                          <a:latin typeface="Calibri" panose="020F0502020204030204" pitchFamily="34" charset="0"/>
                        </a:rPr>
                        <a:t>ABC123-01-00001</a:t>
                      </a:r>
                      <a:endParaRPr lang="en-US" sz="2000" b="0" i="0" u="none" strike="noStrike" dirty="0">
                        <a:solidFill>
                          <a:srgbClr val="000000"/>
                        </a:solidFill>
                        <a:effectLst/>
                        <a:latin typeface="Calibri" panose="020F0502020204030204" pitchFamily="34" charset="0"/>
                      </a:endParaRPr>
                    </a:p>
                  </a:txBody>
                  <a:tcPr/>
                </a:tc>
                <a:tc>
                  <a:txBody>
                    <a:bodyPr/>
                    <a:lstStyle/>
                    <a:p>
                      <a:endParaRPr lang="en-US" sz="2000" dirty="0"/>
                    </a:p>
                  </a:txBody>
                  <a:tcPr/>
                </a:tc>
                <a:tc>
                  <a:txBody>
                    <a:bodyPr/>
                    <a:lstStyle/>
                    <a:p>
                      <a:r>
                        <a:rPr lang="en-US" sz="2000" dirty="0" smtClean="0"/>
                        <a:t>53</a:t>
                      </a:r>
                      <a:endParaRPr lang="en-US" sz="2000" dirty="0"/>
                    </a:p>
                  </a:txBody>
                  <a:tcPr/>
                </a:tc>
                <a:tc>
                  <a:txBody>
                    <a:bodyPr/>
                    <a:lstStyle/>
                    <a:p>
                      <a:r>
                        <a:rPr lang="en-US" sz="2000" dirty="0" smtClean="0"/>
                        <a:t>Years</a:t>
                      </a:r>
                      <a:endParaRPr lang="en-US" sz="2000" dirty="0"/>
                    </a:p>
                  </a:txBody>
                  <a:tcPr/>
                </a:tc>
                <a:tc>
                  <a:txBody>
                    <a:bodyPr/>
                    <a:lstStyle/>
                    <a:p>
                      <a:r>
                        <a:rPr lang="en-US" sz="2000" dirty="0" smtClean="0"/>
                        <a:t>F</a:t>
                      </a:r>
                      <a:endParaRPr lang="en-US" sz="2000" dirty="0"/>
                    </a:p>
                  </a:txBody>
                  <a:tcPr/>
                </a:tc>
                <a:tc>
                  <a:txBody>
                    <a:bodyPr/>
                    <a:lstStyle/>
                    <a:p>
                      <a:r>
                        <a:rPr lang="en-US" sz="2000" dirty="0" smtClean="0"/>
                        <a:t>WHITE</a:t>
                      </a:r>
                      <a:endParaRPr lang="en-US" sz="2000" dirty="0"/>
                    </a:p>
                  </a:txBody>
                  <a:tcPr/>
                </a:tc>
                <a:tc>
                  <a:txBody>
                    <a:bodyPr/>
                    <a:lstStyle/>
                    <a:p>
                      <a:r>
                        <a:rPr lang="en-US" sz="2000" dirty="0" smtClean="0"/>
                        <a:t>Drug A</a:t>
                      </a:r>
                      <a:endParaRPr lang="en-US" sz="2000" dirty="0"/>
                    </a:p>
                  </a:txBody>
                  <a:tcPr/>
                </a:tc>
                <a:tc>
                  <a:txBody>
                    <a:bodyPr/>
                    <a:lstStyle/>
                    <a:p>
                      <a:r>
                        <a:rPr lang="en-US" sz="2000" dirty="0" smtClean="0"/>
                        <a:t>Drug A</a:t>
                      </a:r>
                      <a:endParaRPr lang="en-US" sz="2000" dirty="0"/>
                    </a:p>
                  </a:txBody>
                  <a:tcPr/>
                </a:tc>
              </a:tr>
              <a:tr h="52493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0" i="0" u="none" strike="noStrike" dirty="0" smtClean="0">
                          <a:solidFill>
                            <a:srgbClr val="000000"/>
                          </a:solidFill>
                          <a:effectLst/>
                          <a:latin typeface="Calibri" panose="020F0502020204030204" pitchFamily="34" charset="0"/>
                        </a:rPr>
                        <a:t>ABC123-02-00005</a:t>
                      </a:r>
                    </a:p>
                  </a:txBody>
                  <a:tcPr/>
                </a:tc>
                <a:tc>
                  <a:txBody>
                    <a:bodyPr/>
                    <a:lstStyle/>
                    <a:p>
                      <a:endParaRPr lang="en-US" sz="2000"/>
                    </a:p>
                  </a:txBody>
                  <a:tcPr/>
                </a:tc>
                <a:tc>
                  <a:txBody>
                    <a:bodyPr/>
                    <a:lstStyle/>
                    <a:p>
                      <a:r>
                        <a:rPr lang="en-US" sz="2000" dirty="0" smtClean="0"/>
                        <a:t>47</a:t>
                      </a:r>
                      <a:endParaRPr lang="en-US" sz="2000" dirty="0"/>
                    </a:p>
                  </a:txBody>
                  <a:tcPr/>
                </a:tc>
                <a:tc>
                  <a:txBody>
                    <a:bodyPr/>
                    <a:lstStyle/>
                    <a:p>
                      <a:r>
                        <a:rPr lang="en-US" sz="2000" dirty="0" smtClean="0"/>
                        <a:t>Years</a:t>
                      </a:r>
                      <a:endParaRPr lang="en-US" sz="2000" dirty="0"/>
                    </a:p>
                  </a:txBody>
                  <a:tcPr/>
                </a:tc>
                <a:tc>
                  <a:txBody>
                    <a:bodyPr/>
                    <a:lstStyle/>
                    <a:p>
                      <a:r>
                        <a:rPr lang="en-US" sz="2000" dirty="0" smtClean="0"/>
                        <a:t>M</a:t>
                      </a:r>
                      <a:endParaRPr lang="en-US" sz="2000" dirty="0"/>
                    </a:p>
                  </a:txBody>
                  <a:tcPr/>
                </a:tc>
                <a:tc>
                  <a:txBody>
                    <a:bodyPr/>
                    <a:lstStyle/>
                    <a:p>
                      <a:r>
                        <a:rPr lang="en-US" sz="2000" dirty="0" smtClean="0"/>
                        <a:t>ASIAN</a:t>
                      </a:r>
                      <a:endParaRPr lang="en-US" sz="2000" dirty="0"/>
                    </a:p>
                  </a:txBody>
                  <a:tcPr/>
                </a:tc>
                <a:tc>
                  <a:txBody>
                    <a:bodyPr/>
                    <a:lstStyle/>
                    <a:p>
                      <a:r>
                        <a:rPr lang="en-US" sz="2000" dirty="0" smtClean="0"/>
                        <a:t>Drug B</a:t>
                      </a:r>
                      <a:endParaRPr lang="en-US" sz="2000" dirty="0"/>
                    </a:p>
                  </a:txBody>
                  <a:tcPr/>
                </a:tc>
                <a:tc>
                  <a:txBody>
                    <a:bodyPr/>
                    <a:lstStyle/>
                    <a:p>
                      <a:r>
                        <a:rPr lang="en-US" sz="2000" dirty="0" smtClean="0"/>
                        <a:t>Drug B</a:t>
                      </a:r>
                      <a:endParaRPr lang="en-US" sz="2000" dirty="0"/>
                    </a:p>
                  </a:txBody>
                  <a:tcPr/>
                </a:tc>
              </a:tr>
            </a:tbl>
          </a:graphicData>
        </a:graphic>
      </p:graphicFrame>
    </p:spTree>
    <p:extLst>
      <p:ext uri="{BB962C8B-B14F-4D97-AF65-F5344CB8AC3E}">
        <p14:creationId xmlns:p14="http://schemas.microsoft.com/office/powerpoint/2010/main" val="1753138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BDS</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9</a:t>
            </a:fld>
            <a:endParaRPr lang="en-US" dirty="0"/>
          </a:p>
        </p:txBody>
      </p:sp>
      <p:sp>
        <p:nvSpPr>
          <p:cNvPr id="9" name="Content Placeholder 8"/>
          <p:cNvSpPr>
            <a:spLocks noGrp="1"/>
          </p:cNvSpPr>
          <p:nvPr>
            <p:ph idx="1"/>
          </p:nvPr>
        </p:nvSpPr>
        <p:spPr>
          <a:xfrm>
            <a:off x="347471" y="1488533"/>
            <a:ext cx="8491835" cy="2648038"/>
          </a:xfrm>
          <a:ln>
            <a:solidFill>
              <a:srgbClr val="FF0000"/>
            </a:solidFill>
          </a:ln>
        </p:spPr>
        <p:txBody>
          <a:bodyPr>
            <a:normAutofit lnSpcReduction="10000"/>
          </a:bodyPr>
          <a:lstStyle/>
          <a:p>
            <a:r>
              <a:rPr lang="en-US" sz="2800" dirty="0" smtClean="0"/>
              <a:t>Basic </a:t>
            </a:r>
            <a:r>
              <a:rPr lang="en-US" sz="2800" dirty="0"/>
              <a:t>Data Structure (</a:t>
            </a:r>
            <a:r>
              <a:rPr lang="en-US" sz="2800" dirty="0" smtClean="0"/>
              <a:t>BDS)</a:t>
            </a:r>
          </a:p>
          <a:p>
            <a:pPr lvl="1"/>
            <a:r>
              <a:rPr lang="en-US" sz="2400" dirty="0"/>
              <a:t>Characterized by 1 or more records per subject per parameter per time </a:t>
            </a:r>
            <a:r>
              <a:rPr lang="en-US" sz="2400" dirty="0" smtClean="0"/>
              <a:t>point (as needed)</a:t>
            </a:r>
            <a:endParaRPr lang="en-US" sz="2400" dirty="0"/>
          </a:p>
          <a:p>
            <a:pPr lvl="1"/>
            <a:r>
              <a:rPr lang="en-US" sz="2400" dirty="0"/>
              <a:t>6 required variables (open ADaMIG – what are these</a:t>
            </a:r>
            <a:r>
              <a:rPr lang="en-US" sz="2400" dirty="0" smtClean="0"/>
              <a:t>?)</a:t>
            </a:r>
          </a:p>
          <a:p>
            <a:pPr lvl="1"/>
            <a:endParaRPr lang="en-US" sz="2800" dirty="0" smtClean="0"/>
          </a:p>
          <a:p>
            <a:r>
              <a:rPr lang="en-US" sz="2800" dirty="0" smtClean="0"/>
              <a:t>Time-to-Event is a BDS (BDS-TTE)</a:t>
            </a:r>
          </a:p>
        </p:txBody>
      </p:sp>
      <p:graphicFrame>
        <p:nvGraphicFramePr>
          <p:cNvPr id="8" name="Table 7"/>
          <p:cNvGraphicFramePr>
            <a:graphicFrameLocks noGrp="1"/>
          </p:cNvGraphicFramePr>
          <p:nvPr>
            <p:extLst>
              <p:ext uri="{D42A27DB-BD31-4B8C-83A1-F6EECF244321}">
                <p14:modId xmlns:p14="http://schemas.microsoft.com/office/powerpoint/2010/main" val="1219565411"/>
              </p:ext>
            </p:extLst>
          </p:nvPr>
        </p:nvGraphicFramePr>
        <p:xfrm>
          <a:off x="457200" y="4390572"/>
          <a:ext cx="8415532" cy="1798320"/>
        </p:xfrm>
        <a:graphic>
          <a:graphicData uri="http://schemas.openxmlformats.org/drawingml/2006/table">
            <a:tbl>
              <a:tblPr firstRow="1" bandRow="1">
                <a:tableStyleId>{21E4AEA4-8DFA-4A89-87EB-49C32662AFE0}</a:tableStyleId>
              </a:tblPr>
              <a:tblGrid>
                <a:gridCol w="1220076"/>
                <a:gridCol w="1360714"/>
                <a:gridCol w="914399"/>
                <a:gridCol w="2580597"/>
                <a:gridCol w="1436233"/>
                <a:gridCol w="903513"/>
              </a:tblGrid>
              <a:tr h="370840">
                <a:tc>
                  <a:txBody>
                    <a:bodyPr/>
                    <a:lstStyle/>
                    <a:p>
                      <a:r>
                        <a:rPr lang="en-US" sz="2000" dirty="0" smtClean="0"/>
                        <a:t>STUDYID</a:t>
                      </a:r>
                      <a:endParaRPr lang="en-US" sz="2000" dirty="0"/>
                    </a:p>
                  </a:txBody>
                  <a:tcPr/>
                </a:tc>
                <a:tc>
                  <a:txBody>
                    <a:bodyPr/>
                    <a:lstStyle/>
                    <a:p>
                      <a:r>
                        <a:rPr lang="en-US" sz="2000" dirty="0" smtClean="0"/>
                        <a:t>USUBJID</a:t>
                      </a:r>
                      <a:endParaRPr lang="en-US" sz="2000" dirty="0"/>
                    </a:p>
                  </a:txBody>
                  <a:tcPr/>
                </a:tc>
                <a:tc>
                  <a:txBody>
                    <a:bodyPr/>
                    <a:lstStyle/>
                    <a:p>
                      <a:r>
                        <a:rPr lang="en-US" sz="2000" dirty="0" smtClean="0"/>
                        <a:t>TRTP</a:t>
                      </a:r>
                      <a:endParaRPr lang="en-US" sz="2000" dirty="0"/>
                    </a:p>
                  </a:txBody>
                  <a:tcPr/>
                </a:tc>
                <a:tc>
                  <a:txBody>
                    <a:bodyPr/>
                    <a:lstStyle/>
                    <a:p>
                      <a:r>
                        <a:rPr lang="en-US" sz="2000" dirty="0" smtClean="0"/>
                        <a:t>PARAM</a:t>
                      </a:r>
                      <a:endParaRPr lang="en-US" sz="2000" dirty="0"/>
                    </a:p>
                  </a:txBody>
                  <a:tcPr/>
                </a:tc>
                <a:tc>
                  <a:txBody>
                    <a:bodyPr/>
                    <a:lstStyle/>
                    <a:p>
                      <a:r>
                        <a:rPr lang="en-US" sz="2000" dirty="0" smtClean="0"/>
                        <a:t>PARAMCD</a:t>
                      </a:r>
                      <a:endParaRPr lang="en-US" sz="2000" dirty="0"/>
                    </a:p>
                  </a:txBody>
                  <a:tcPr/>
                </a:tc>
                <a:tc>
                  <a:txBody>
                    <a:bodyPr/>
                    <a:lstStyle/>
                    <a:p>
                      <a:r>
                        <a:rPr lang="en-US" sz="2000" dirty="0" smtClean="0"/>
                        <a:t>AVAL</a:t>
                      </a:r>
                      <a:endParaRPr lang="en-US" sz="2000" dirty="0"/>
                    </a:p>
                  </a:txBody>
                  <a:tcPr/>
                </a:tc>
              </a:tr>
              <a:tr h="370840">
                <a:tc>
                  <a:txBody>
                    <a:bodyPr/>
                    <a:lstStyle/>
                    <a:p>
                      <a:r>
                        <a:rPr lang="en-US" sz="2000" b="0" i="0" u="none" strike="noStrike" smtClean="0">
                          <a:solidFill>
                            <a:srgbClr val="000000"/>
                          </a:solidFill>
                          <a:effectLst/>
                          <a:latin typeface="Calibri" panose="020F0502020204030204" pitchFamily="34" charset="0"/>
                        </a:rPr>
                        <a:t>ABC123</a:t>
                      </a:r>
                      <a:endParaRPr lang="en-US" dirty="0"/>
                    </a:p>
                  </a:txBody>
                  <a:tcPr/>
                </a:tc>
                <a:tc>
                  <a:txBody>
                    <a:bodyPr/>
                    <a:lstStyle/>
                    <a:p>
                      <a:pPr algn="l" fontAlgn="t"/>
                      <a:r>
                        <a:rPr lang="en-US" sz="2000" b="0" i="0" u="none" strike="noStrike" dirty="0" smtClean="0">
                          <a:solidFill>
                            <a:srgbClr val="000000"/>
                          </a:solidFill>
                          <a:effectLst/>
                          <a:latin typeface="Calibri" panose="020F0502020204030204" pitchFamily="34" charset="0"/>
                        </a:rPr>
                        <a:t>ABC123-01-00001</a:t>
                      </a:r>
                      <a:endParaRPr lang="en-US" sz="2000" b="0" i="0" u="none" strike="noStrike" dirty="0">
                        <a:solidFill>
                          <a:srgbClr val="000000"/>
                        </a:solidFill>
                        <a:effectLst/>
                        <a:latin typeface="Calibri" panose="020F0502020204030204" pitchFamily="34" charset="0"/>
                      </a:endParaRPr>
                    </a:p>
                  </a:txBody>
                  <a:tcPr/>
                </a:tc>
                <a:tc>
                  <a:txBody>
                    <a:bodyPr/>
                    <a:lstStyle/>
                    <a:p>
                      <a:r>
                        <a:rPr lang="en-US" sz="2000" dirty="0" smtClean="0"/>
                        <a:t>Drug A</a:t>
                      </a:r>
                      <a:endParaRPr lang="en-US" sz="2000" dirty="0"/>
                    </a:p>
                  </a:txBody>
                  <a:tcPr/>
                </a:tc>
                <a:tc>
                  <a:txBody>
                    <a:bodyPr/>
                    <a:lstStyle/>
                    <a:p>
                      <a:r>
                        <a:rPr lang="en-US" sz="2000" dirty="0" smtClean="0"/>
                        <a:t>Sitting Systolic Blood</a:t>
                      </a:r>
                      <a:r>
                        <a:rPr lang="en-US" sz="2000" baseline="0" dirty="0" smtClean="0"/>
                        <a:t> Pressure (mmHg)</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t>SYSBPSI</a:t>
                      </a:r>
                    </a:p>
                  </a:txBody>
                  <a:tcPr/>
                </a:tc>
                <a:tc>
                  <a:txBody>
                    <a:bodyPr/>
                    <a:lstStyle/>
                    <a:p>
                      <a:r>
                        <a:rPr lang="en-US" sz="2000" dirty="0" smtClean="0"/>
                        <a:t>145</a:t>
                      </a:r>
                      <a:endParaRPr lang="en-US" sz="2000" dirty="0"/>
                    </a:p>
                  </a:txBody>
                  <a:tcPr/>
                </a:tc>
              </a:tr>
              <a:tr h="370840">
                <a:tc>
                  <a:txBody>
                    <a:bodyPr/>
                    <a:lstStyle/>
                    <a:p>
                      <a:r>
                        <a:rPr lang="en-US" sz="2000" b="0" i="0" u="none" strike="noStrike" dirty="0" smtClean="0">
                          <a:solidFill>
                            <a:srgbClr val="000000"/>
                          </a:solidFill>
                          <a:effectLst/>
                          <a:latin typeface="Calibri" panose="020F0502020204030204" pitchFamily="34" charset="0"/>
                        </a:rPr>
                        <a:t>ABC123</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0" i="0" u="none" strike="noStrike" dirty="0" smtClean="0">
                          <a:solidFill>
                            <a:srgbClr val="000000"/>
                          </a:solidFill>
                          <a:effectLst/>
                          <a:latin typeface="Calibri" panose="020F0502020204030204" pitchFamily="34" charset="0"/>
                        </a:rPr>
                        <a:t>ABC123-02-00005</a:t>
                      </a:r>
                    </a:p>
                  </a:txBody>
                  <a:tcPr/>
                </a:tc>
                <a:tc>
                  <a:txBody>
                    <a:bodyPr/>
                    <a:lstStyle/>
                    <a:p>
                      <a:r>
                        <a:rPr lang="en-US" sz="2000" dirty="0" smtClean="0"/>
                        <a:t>Drug B</a:t>
                      </a:r>
                      <a:endParaRPr lang="en-US" sz="2000" dirty="0"/>
                    </a:p>
                  </a:txBody>
                  <a:tcPr/>
                </a:tc>
                <a:tc>
                  <a:txBody>
                    <a:bodyPr/>
                    <a:lstStyle/>
                    <a:p>
                      <a:r>
                        <a:rPr lang="en-US" sz="2000" dirty="0" smtClean="0"/>
                        <a:t>Sitting Diastolic Blood</a:t>
                      </a:r>
                      <a:r>
                        <a:rPr lang="en-US" sz="2000" baseline="0" dirty="0" smtClean="0"/>
                        <a:t> Pressure (mmHg)</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t>DIABPSI</a:t>
                      </a:r>
                    </a:p>
                  </a:txBody>
                  <a:tcPr/>
                </a:tc>
                <a:tc>
                  <a:txBody>
                    <a:bodyPr/>
                    <a:lstStyle/>
                    <a:p>
                      <a:r>
                        <a:rPr lang="en-US" sz="2000" dirty="0" smtClean="0"/>
                        <a:t>86</a:t>
                      </a:r>
                      <a:endParaRPr lang="en-US" sz="2000" dirty="0"/>
                    </a:p>
                  </a:txBody>
                  <a:tcPr/>
                </a:tc>
              </a:tr>
            </a:tbl>
          </a:graphicData>
        </a:graphic>
      </p:graphicFrame>
    </p:spTree>
    <p:extLst>
      <p:ext uri="{BB962C8B-B14F-4D97-AF65-F5344CB8AC3E}">
        <p14:creationId xmlns:p14="http://schemas.microsoft.com/office/powerpoint/2010/main" val="196430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Lst>
  </p:timing>
</p:sld>
</file>

<file path=ppt/theme/theme1.xml><?xml version="1.0" encoding="utf-8"?>
<a:theme xmlns:a="http://schemas.openxmlformats.org/drawingml/2006/main" name="CorporatePresentation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dc7d05db-9a88-43f7-9979-b3027636d983" ContentTypeId="0x0101" PreviousValue="false"/>
</file>

<file path=customXml/item2.xml><?xml version="1.0" encoding="utf-8"?>
<p:properties xmlns:p="http://schemas.microsoft.com/office/2006/metadata/properties" xmlns:xsi="http://www.w3.org/2001/XMLSchema-instance" xmlns:pc="http://schemas.microsoft.com/office/infopath/2007/PartnerControls">
  <documentManagement>
    <EnterpriseDocumentLanguageTaxHTField0 xmlns="33648e8c-5399-4ce0-994e-2f4ddb1c4614">
      <Terms xmlns="http://schemas.microsoft.com/office/infopath/2007/PartnerControls">
        <TermInfo xmlns="http://schemas.microsoft.com/office/infopath/2007/PartnerControls">
          <TermName xmlns="http://schemas.microsoft.com/office/infopath/2007/PartnerControls">eng</TermName>
          <TermId xmlns="http://schemas.microsoft.com/office/infopath/2007/PartnerControls">39540796-0396-4e54-afe9-a602f28bbe8f</TermId>
        </TermInfo>
      </Terms>
    </EnterpriseDocumentLanguageTaxHTField0>
    <EnterpriseRecordSeriesCodeTaxHTField0 xmlns="33648e8c-5399-4ce0-994e-2f4ddb1c4614">
      <Terms xmlns="http://schemas.microsoft.com/office/infopath/2007/PartnerControls">
        <TermInfo xmlns="http://schemas.microsoft.com/office/infopath/2007/PartnerControls">
          <TermName xmlns="http://schemas.microsoft.com/office/infopath/2007/PartnerControls">ADM140</TermName>
          <TermId xmlns="http://schemas.microsoft.com/office/infopath/2007/PartnerControls">fdc85ba1-0671-407c-9ace-d011131f3a70</TermId>
        </TermInfo>
      </Terms>
    </EnterpriseRecordSeriesCodeTaxHTField0>
    <TaxCatchAll xmlns="33648e8c-5399-4ce0-994e-2f4ddb1c4614">
      <Value>4</Value>
      <Value>2</Value>
    </TaxCatchAll>
    <Module xmlns="467766b2-5b09-49cc-864a-86a421e0dfc7">Mod 3</Module>
    <Material_x0020_Category xmlns="467766b2-5b09-49cc-864a-86a421e0dfc7">Day 1 Final Presentation Content</Material_x0020_Category>
    <Draft_x003f_ xmlns="467766b2-5b09-49cc-864a-86a421e0dfc7">false</Draft_x003f_>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CFBE31390F0C648A360F80ECB8D22B5" ma:contentTypeVersion="6" ma:contentTypeDescription="Create a new document." ma:contentTypeScope="" ma:versionID="ebeda0c7280e4b0f33070c6e4161a539">
  <xsd:schema xmlns:xsd="http://www.w3.org/2001/XMLSchema" xmlns:xs="http://www.w3.org/2001/XMLSchema" xmlns:p="http://schemas.microsoft.com/office/2006/metadata/properties" xmlns:ns2="33648e8c-5399-4ce0-994e-2f4ddb1c4614" xmlns:ns3="467766b2-5b09-49cc-864a-86a421e0dfc7" targetNamespace="http://schemas.microsoft.com/office/2006/metadata/properties" ma:root="true" ma:fieldsID="500bed168e6d3f98aad0f158594a4de4" ns2:_="" ns3:_="">
    <xsd:import namespace="33648e8c-5399-4ce0-994e-2f4ddb1c4614"/>
    <xsd:import namespace="467766b2-5b09-49cc-864a-86a421e0dfc7"/>
    <xsd:element name="properties">
      <xsd:complexType>
        <xsd:sequence>
          <xsd:element name="documentManagement">
            <xsd:complexType>
              <xsd:all>
                <xsd:element ref="ns2:TaxCatchAll" minOccurs="0"/>
                <xsd:element ref="ns2:TaxCatchAllLabel" minOccurs="0"/>
                <xsd:element ref="ns2:EnterpriseDocumentLanguageTaxHTField0" minOccurs="0"/>
                <xsd:element ref="ns2:EnterpriseRecordSeriesCodeTaxHTField0" minOccurs="0"/>
                <xsd:element ref="ns3:Material_x0020_Category" minOccurs="0"/>
                <xsd:element ref="ns3:Draft_x003f_" minOccurs="0"/>
                <xsd:element ref="ns3:Modu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648e8c-5399-4ce0-994e-2f4ddb1c4614" elementFormDefault="qualified">
    <xsd:import namespace="http://schemas.microsoft.com/office/2006/documentManagement/types"/>
    <xsd:import namespace="http://schemas.microsoft.com/office/infopath/2007/PartnerControls"/>
    <xsd:element name="TaxCatchAll" ma:index="7" nillable="true" ma:displayName="Taxonomy Catch All Column" ma:hidden="true" ma:list="{9e2544b8-8d1d-46e8-9928-48fb20a64101}" ma:internalName="TaxCatchAll" ma:showField="CatchAllData" ma:web="98184e42-8508-4a03-b6bc-f984b222826e">
      <xsd:complexType>
        <xsd:complexContent>
          <xsd:extension base="dms:MultiChoiceLookup">
            <xsd:sequence>
              <xsd:element name="Value" type="dms:Lookup" maxOccurs="unbounded" minOccurs="0" nillable="true"/>
            </xsd:sequence>
          </xsd:extension>
        </xsd:complexContent>
      </xsd:complexType>
    </xsd:element>
    <xsd:element name="TaxCatchAllLabel" ma:index="8" nillable="true" ma:displayName="Taxonomy Catch All Column1" ma:hidden="true" ma:list="{9e2544b8-8d1d-46e8-9928-48fb20a64101}" ma:internalName="TaxCatchAllLabel" ma:readOnly="true" ma:showField="CatchAllDataLabel" ma:web="98184e42-8508-4a03-b6bc-f984b222826e">
      <xsd:complexType>
        <xsd:complexContent>
          <xsd:extension base="dms:MultiChoiceLookup">
            <xsd:sequence>
              <xsd:element name="Value" type="dms:Lookup" maxOccurs="unbounded" minOccurs="0" nillable="true"/>
            </xsd:sequence>
          </xsd:extension>
        </xsd:complexContent>
      </xsd:complexType>
    </xsd:element>
    <xsd:element name="EnterpriseDocumentLanguageTaxHTField0" ma:index="9" ma:taxonomy="true" ma:internalName="EnterpriseDocumentLanguageTaxHTField0" ma:taxonomyFieldName="EnterpriseDocumentLanguage" ma:displayName="Lilly Document Language" ma:readOnly="false" ma:default="2;#eng|39540796-0396-4e54-afe9-a602f28bbe8f" ma:fieldId="{93e5a5e9-0ea5-4512-9a61-30e562d954b4}" ma:sspId="dc7d05db-9a88-43f7-9979-b3027636d983" ma:termSetId="29d92dd9-4caf-4659-961a-1591fcb1f2f5" ma:anchorId="00000000-0000-0000-0000-000000000000" ma:open="false" ma:isKeyword="false">
      <xsd:complexType>
        <xsd:sequence>
          <xsd:element ref="pc:Terms" minOccurs="0" maxOccurs="1"/>
        </xsd:sequence>
      </xsd:complexType>
    </xsd:element>
    <xsd:element name="EnterpriseRecordSeriesCodeTaxHTField0" ma:index="11" ma:taxonomy="true" ma:internalName="EnterpriseRecordSeriesCodeTaxHTField0" ma:taxonomyFieldName="EnterpriseRecordSeriesCode" ma:displayName="Lilly Record Series Code" ma:readOnly="false" ma:default="1;#ADM130|70dc3311-3e76-421c-abfa-d108df48853c" ma:fieldId="{23eb9118-512f-4e30-ae67-b759512ccd2b}" ma:sspId="dc7d05db-9a88-43f7-9979-b3027636d983" ma:termSetId="596d0819-e4b3-4e25-8f9b-94317537e497"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67766b2-5b09-49cc-864a-86a421e0dfc7" elementFormDefault="qualified">
    <xsd:import namespace="http://schemas.microsoft.com/office/2006/documentManagement/types"/>
    <xsd:import namespace="http://schemas.microsoft.com/office/infopath/2007/PartnerControls"/>
    <xsd:element name="Material_x0020_Category" ma:index="14" nillable="true" ma:displayName="Category" ma:default="Day 1 Draft Training Content" ma:format="RadioButtons" ma:internalName="Material_x0020_Category">
      <xsd:simpleType>
        <xsd:restriction base="dms:Choice">
          <xsd:enumeration value="Day 1 Draft Training Content"/>
          <xsd:enumeration value="Day 1 Final Presentation Content"/>
          <xsd:enumeration value="Day 1 Participants' Content for Exercises"/>
        </xsd:restriction>
      </xsd:simpleType>
    </xsd:element>
    <xsd:element name="Draft_x003f_" ma:index="15" nillable="true" ma:displayName="Draft?" ma:default="0" ma:internalName="Draft_x003f_">
      <xsd:simpleType>
        <xsd:restriction base="dms:Boolean"/>
      </xsd:simpleType>
    </xsd:element>
    <xsd:element name="Module" ma:index="16" nillable="true" ma:displayName="Module" ma:default="Choose a Module" ma:format="Dropdown" ma:internalName="Module">
      <xsd:simpleType>
        <xsd:restriction base="dms:Choice">
          <xsd:enumeration value="Choose a Module"/>
          <xsd:enumeration value="Mod 1"/>
          <xsd:enumeration value="Mod 2"/>
          <xsd:enumeration value="Mod 3"/>
          <xsd:enumeration value="Mod 4"/>
          <xsd:enumeration value="Mod 5"/>
          <xsd:enumeration value="Mod 6"/>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24C485-403B-41FF-BAF3-B6BC02CC29EF}"/>
</file>

<file path=customXml/itemProps2.xml><?xml version="1.0" encoding="utf-8"?>
<ds:datastoreItem xmlns:ds="http://schemas.openxmlformats.org/officeDocument/2006/customXml" ds:itemID="{94A53384-59FE-46DD-A266-F5738D83A6F5}"/>
</file>

<file path=customXml/itemProps3.xml><?xml version="1.0" encoding="utf-8"?>
<ds:datastoreItem xmlns:ds="http://schemas.openxmlformats.org/officeDocument/2006/customXml" ds:itemID="{3974048E-43C8-4D24-919B-AE87B4D5C657}"/>
</file>

<file path=customXml/itemProps4.xml><?xml version="1.0" encoding="utf-8"?>
<ds:datastoreItem xmlns:ds="http://schemas.openxmlformats.org/officeDocument/2006/customXml" ds:itemID="{7275F84F-35CC-4A75-B838-893AF206A057}"/>
</file>

<file path=docProps/app.xml><?xml version="1.0" encoding="utf-8"?>
<Properties xmlns="http://schemas.openxmlformats.org/officeDocument/2006/extended-properties" xmlns:vt="http://schemas.openxmlformats.org/officeDocument/2006/docPropsVTypes">
  <Template>CorporatePresentation1</Template>
  <TotalTime>21078</TotalTime>
  <Words>3314</Words>
  <Application>Microsoft Office PowerPoint</Application>
  <PresentationFormat>On-screen Show (4:3)</PresentationFormat>
  <Paragraphs>712</Paragraphs>
  <Slides>58</Slides>
  <Notes>17</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CorporatePresentation1</vt:lpstr>
      <vt:lpstr>Notes to Instructor</vt:lpstr>
      <vt:lpstr>Electronic Documents Required</vt:lpstr>
      <vt:lpstr>Lilly Workshop Module 3  ADaM Class Structures and ADSL</vt:lpstr>
      <vt:lpstr>Objectives</vt:lpstr>
      <vt:lpstr>ADaM Data Structures</vt:lpstr>
      <vt:lpstr>What is a Class?</vt:lpstr>
      <vt:lpstr>ADaM Classes Overview</vt:lpstr>
      <vt:lpstr>ADSL</vt:lpstr>
      <vt:lpstr>BDS</vt:lpstr>
      <vt:lpstr>OCCDS</vt:lpstr>
      <vt:lpstr>ADaM OTHER</vt:lpstr>
      <vt:lpstr>General ADaM Variables</vt:lpstr>
      <vt:lpstr>ADaM Variables</vt:lpstr>
      <vt:lpstr>Meaning of ADaMIG “CORE”</vt:lpstr>
      <vt:lpstr>“CORE”: SDTM vs. ADaM</vt:lpstr>
      <vt:lpstr>General ADaM Variables</vt:lpstr>
      <vt:lpstr>Character and Numeric Variables</vt:lpstr>
      <vt:lpstr>Imputation and Traceability</vt:lpstr>
      <vt:lpstr>ADaM Variables: y, xx, zz, w</vt:lpstr>
      <vt:lpstr>Creating New ADaM Variables</vt:lpstr>
      <vt:lpstr>ADaM Variables for Analysis</vt:lpstr>
      <vt:lpstr>Subject Level Analysis Dataset (ADSL)</vt:lpstr>
      <vt:lpstr>ADSL – “Subject Level” Overview</vt:lpstr>
      <vt:lpstr>ADSL: Purpose</vt:lpstr>
      <vt:lpstr>ADSL: Purpose Continued</vt:lpstr>
      <vt:lpstr>ADSL – Lilly Standard TABLES</vt:lpstr>
      <vt:lpstr>ADSL – Lilly Standard COLUMNS</vt:lpstr>
      <vt:lpstr>ADSL – Lilly Standard EXAMPLE</vt:lpstr>
      <vt:lpstr>Lilly Module 3 Exercise #1 </vt:lpstr>
      <vt:lpstr>Lilly Mod 3 Exercise #1</vt:lpstr>
      <vt:lpstr>Exercise #1 Getting Started (Q1)</vt:lpstr>
      <vt:lpstr>Exercise #1 Getting Started (Q2)</vt:lpstr>
      <vt:lpstr>Exercise #1 Q1 Answer</vt:lpstr>
      <vt:lpstr>Exercise #1 Q1 Answer</vt:lpstr>
      <vt:lpstr>Exercise #1 Q1 Answer</vt:lpstr>
      <vt:lpstr>Exercise #1 Q2 Answer</vt:lpstr>
      <vt:lpstr>Exercise #1 Q2 Answer</vt:lpstr>
      <vt:lpstr>Treatment Period and Analysis Period</vt:lpstr>
      <vt:lpstr>Concept of Treatment Periods</vt:lpstr>
      <vt:lpstr>ADSL and 1 Treatment Period</vt:lpstr>
      <vt:lpstr>Trial Design with 2 Treatment Periods</vt:lpstr>
      <vt:lpstr>Concept of Analysis Period</vt:lpstr>
      <vt:lpstr>Treatment Period</vt:lpstr>
      <vt:lpstr>Analysis Period</vt:lpstr>
      <vt:lpstr>Treatment Period and Analysis Period</vt:lpstr>
      <vt:lpstr>Analysis Phase</vt:lpstr>
      <vt:lpstr>Trials Design Variables in ADaM</vt:lpstr>
      <vt:lpstr>Lilly Module 3 Exercise #2 </vt:lpstr>
      <vt:lpstr>Lilly Mod 3 Exercise #2</vt:lpstr>
      <vt:lpstr>Lilly Protocol Schema #1</vt:lpstr>
      <vt:lpstr>Lilly Protocol Schema #2</vt:lpstr>
      <vt:lpstr>Exercise #2 Answer  Lilly Protocol Schema #1</vt:lpstr>
      <vt:lpstr>Exercise #2 Answer  Lilly Protocol Schema # 2</vt:lpstr>
      <vt:lpstr>Exercise #2 Answer  Lilly Protocol Schema # 2</vt:lpstr>
      <vt:lpstr>Group Discussion </vt:lpstr>
      <vt:lpstr>Group Discussion</vt:lpstr>
      <vt:lpstr>Module 3 Summary</vt:lpstr>
      <vt:lpstr>End of Lilly Module 3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to Instructor</dc:title>
  <dc:creator>Shelley Dunn</dc:creator>
  <cp:lastModifiedBy>Susan Kenny</cp:lastModifiedBy>
  <cp:revision>616</cp:revision>
  <dcterms:created xsi:type="dcterms:W3CDTF">2014-11-26T22:50:11Z</dcterms:created>
  <dcterms:modified xsi:type="dcterms:W3CDTF">2016-07-31T19:43:58Z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600</vt:r8>
  </property>
  <property fmtid="{D5CDD505-2E9C-101B-9397-08002B2CF9AE}" pid="3" name="EnterpriseDocumentLanguage">
    <vt:lpwstr>2;#eng|39540796-0396-4e54-afe9-a602f28bbe8f</vt:lpwstr>
  </property>
  <property fmtid="{D5CDD505-2E9C-101B-9397-08002B2CF9AE}" pid="4" name="EnterpriseRecordSeriesCode">
    <vt:lpwstr>4;#ADM140|fdc85ba1-0671-407c-9ace-d011131f3a70</vt:lpwstr>
  </property>
  <property fmtid="{D5CDD505-2E9C-101B-9397-08002B2CF9AE}" pid="5" name="ContentTypeId">
    <vt:lpwstr>0x0101008CFBE31390F0C648A360F80ECB8D22B5</vt:lpwstr>
  </property>
  <property fmtid="{D5CDD505-2E9C-101B-9397-08002B2CF9AE}" pid="6" name="EnterpriseSensitivityClassification">
    <vt:lpwstr>3;#GREEN|ec74153f-63be-46a4-ae5f-1b86c809897d</vt:lpwstr>
  </property>
  <property fmtid="{D5CDD505-2E9C-101B-9397-08002B2CF9AE}" pid="7" name="EnterpriseSensitivityClassificationTaxHTField0">
    <vt:lpwstr>GREEN|ec74153f-63be-46a4-ae5f-1b86c809897d</vt:lpwstr>
  </property>
</Properties>
</file>