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62"/>
  </p:notesMasterIdLst>
  <p:handoutMasterIdLst>
    <p:handoutMasterId r:id="rId63"/>
  </p:handoutMasterIdLst>
  <p:sldIdLst>
    <p:sldId id="658" r:id="rId6"/>
    <p:sldId id="659" r:id="rId7"/>
    <p:sldId id="256" r:id="rId8"/>
    <p:sldId id="262" r:id="rId9"/>
    <p:sldId id="434" r:id="rId10"/>
    <p:sldId id="641" r:id="rId11"/>
    <p:sldId id="656" r:id="rId12"/>
    <p:sldId id="643" r:id="rId13"/>
    <p:sldId id="644" r:id="rId14"/>
    <p:sldId id="645" r:id="rId15"/>
    <p:sldId id="662" r:id="rId16"/>
    <p:sldId id="669" r:id="rId17"/>
    <p:sldId id="647" r:id="rId18"/>
    <p:sldId id="648" r:id="rId19"/>
    <p:sldId id="649" r:id="rId20"/>
    <p:sldId id="671" r:id="rId21"/>
    <p:sldId id="650" r:id="rId22"/>
    <p:sldId id="651" r:id="rId23"/>
    <p:sldId id="652" r:id="rId24"/>
    <p:sldId id="653" r:id="rId25"/>
    <p:sldId id="686" r:id="rId26"/>
    <p:sldId id="687" r:id="rId27"/>
    <p:sldId id="688" r:id="rId28"/>
    <p:sldId id="690" r:id="rId29"/>
    <p:sldId id="689" r:id="rId30"/>
    <p:sldId id="654" r:id="rId31"/>
    <p:sldId id="476" r:id="rId32"/>
    <p:sldId id="601" r:id="rId33"/>
    <p:sldId id="602" r:id="rId34"/>
    <p:sldId id="603" r:id="rId35"/>
    <p:sldId id="676" r:id="rId36"/>
    <p:sldId id="677" r:id="rId37"/>
    <p:sldId id="606" r:id="rId38"/>
    <p:sldId id="608" r:id="rId39"/>
    <p:sldId id="678" r:id="rId40"/>
    <p:sldId id="679" r:id="rId41"/>
    <p:sldId id="575" r:id="rId42"/>
    <p:sldId id="577" r:id="rId43"/>
    <p:sldId id="610" r:id="rId44"/>
    <p:sldId id="611" r:id="rId45"/>
    <p:sldId id="612" r:id="rId46"/>
    <p:sldId id="613" r:id="rId47"/>
    <p:sldId id="614" r:id="rId48"/>
    <p:sldId id="661" r:id="rId49"/>
    <p:sldId id="636" r:id="rId50"/>
    <p:sldId id="674" r:id="rId51"/>
    <p:sldId id="635" r:id="rId52"/>
    <p:sldId id="637" r:id="rId53"/>
    <p:sldId id="639" r:id="rId54"/>
    <p:sldId id="615" r:id="rId55"/>
    <p:sldId id="681" r:id="rId56"/>
    <p:sldId id="682" r:id="rId57"/>
    <p:sldId id="683" r:id="rId58"/>
    <p:sldId id="684" r:id="rId59"/>
    <p:sldId id="685" r:id="rId60"/>
    <p:sldId id="62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2904"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786F"/>
    <a:srgbClr val="E2231A"/>
    <a:srgbClr val="FEE4CA"/>
    <a:srgbClr val="349C83"/>
    <a:srgbClr val="339D9A"/>
    <a:srgbClr val="B3EA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5435" autoAdjust="0"/>
  </p:normalViewPr>
  <p:slideViewPr>
    <p:cSldViewPr snapToGrid="0" snapToObjects="1">
      <p:cViewPr>
        <p:scale>
          <a:sx n="70" d="100"/>
          <a:sy n="70" d="100"/>
        </p:scale>
        <p:origin x="-1260" y="-54"/>
      </p:cViewPr>
      <p:guideLst>
        <p:guide orient="horz" pos="2184"/>
        <p:guide pos="2904"/>
      </p:guideLst>
    </p:cSldViewPr>
  </p:slideViewPr>
  <p:notesTextViewPr>
    <p:cViewPr>
      <p:scale>
        <a:sx n="3" d="2"/>
        <a:sy n="3" d="2"/>
      </p:scale>
      <p:origin x="0" y="0"/>
    </p:cViewPr>
  </p:notesTextViewPr>
  <p:sorterViewPr>
    <p:cViewPr>
      <p:scale>
        <a:sx n="120" d="100"/>
        <a:sy n="120" d="100"/>
      </p:scale>
      <p:origin x="0" y="17880"/>
    </p:cViewPr>
  </p:sorterViewPr>
  <p:notesViewPr>
    <p:cSldViewPr snapToGrid="0" snapToObjects="1">
      <p:cViewPr varScale="1">
        <p:scale>
          <a:sx n="142" d="100"/>
          <a:sy n="142" d="100"/>
        </p:scale>
        <p:origin x="-416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98E059-A5F7-45D8-A832-E1243CFA2E31}"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E1F57A03-D9C1-45A6-BA28-387AA266C417}">
      <dgm:prSet phldrT="[Text]" custT="1"/>
      <dgm:spPr>
        <a:solidFill>
          <a:schemeClr val="accent2">
            <a:lumMod val="40000"/>
            <a:lumOff val="60000"/>
          </a:schemeClr>
        </a:solidFill>
      </dgm:spPr>
      <dgm:t>
        <a:bodyPr/>
        <a:lstStyle/>
        <a:p>
          <a:r>
            <a:rPr lang="en-US" sz="2400" dirty="0" smtClean="0"/>
            <a:t>Sponsor defined subject level variables that will appear in most analysis datasets</a:t>
          </a:r>
          <a:endParaRPr lang="en-US" sz="2400" dirty="0"/>
        </a:p>
      </dgm:t>
    </dgm:pt>
    <dgm:pt modelId="{28BA8BF1-F039-43ED-A3A7-730306807B54}" type="parTrans" cxnId="{546EAA71-444F-4302-ADC5-72B49BA5E013}">
      <dgm:prSet/>
      <dgm:spPr/>
      <dgm:t>
        <a:bodyPr/>
        <a:lstStyle/>
        <a:p>
          <a:endParaRPr lang="en-US"/>
        </a:p>
      </dgm:t>
    </dgm:pt>
    <dgm:pt modelId="{29E39A10-583B-4066-91DA-AAD2C4924A19}" type="sibTrans" cxnId="{546EAA71-444F-4302-ADC5-72B49BA5E013}">
      <dgm:prSet/>
      <dgm:spPr/>
      <dgm:t>
        <a:bodyPr/>
        <a:lstStyle/>
        <a:p>
          <a:endParaRPr lang="en-US"/>
        </a:p>
      </dgm:t>
    </dgm:pt>
    <dgm:pt modelId="{07640F68-69CB-47F8-96ED-15FCC01D5907}">
      <dgm:prSet phldrT="[Text]" custT="1"/>
      <dgm:spPr/>
      <dgm:t>
        <a:bodyPr/>
        <a:lstStyle/>
        <a:p>
          <a:r>
            <a:rPr lang="en-US" sz="2000" dirty="0" smtClean="0"/>
            <a:t>Example:  USUBJID</a:t>
          </a:r>
          <a:endParaRPr lang="en-US" sz="2000" dirty="0"/>
        </a:p>
      </dgm:t>
    </dgm:pt>
    <dgm:pt modelId="{C3203D84-D80A-4CE2-A46E-F6BA202A87B2}" type="parTrans" cxnId="{0F280417-705C-43C8-9EBD-CBEC15CDAC8A}">
      <dgm:prSet/>
      <dgm:spPr/>
      <dgm:t>
        <a:bodyPr/>
        <a:lstStyle/>
        <a:p>
          <a:endParaRPr lang="en-US"/>
        </a:p>
      </dgm:t>
    </dgm:pt>
    <dgm:pt modelId="{32DC3018-6788-4786-A59D-0F61E4025211}" type="sibTrans" cxnId="{0F280417-705C-43C8-9EBD-CBEC15CDAC8A}">
      <dgm:prSet/>
      <dgm:spPr/>
      <dgm:t>
        <a:bodyPr/>
        <a:lstStyle/>
        <a:p>
          <a:endParaRPr lang="en-US"/>
        </a:p>
      </dgm:t>
    </dgm:pt>
    <dgm:pt modelId="{3EB5EB61-F536-4C5A-BF57-7EE39FF6721F}">
      <dgm:prSet phldrT="[Text]" custT="1"/>
      <dgm:spPr>
        <a:solidFill>
          <a:schemeClr val="accent2">
            <a:lumMod val="40000"/>
            <a:lumOff val="60000"/>
          </a:schemeClr>
        </a:solidFill>
      </dgm:spPr>
      <dgm:t>
        <a:bodyPr/>
        <a:lstStyle/>
        <a:p>
          <a:r>
            <a:rPr lang="en-US" sz="2400" dirty="0" smtClean="0"/>
            <a:t>ADaM standard variables that are applicable for multiple structures</a:t>
          </a:r>
          <a:endParaRPr lang="en-US" sz="2400" dirty="0"/>
        </a:p>
      </dgm:t>
    </dgm:pt>
    <dgm:pt modelId="{7CCCC31C-B548-4722-9A9E-0CD686AB34E1}" type="parTrans" cxnId="{71F2F62F-3F03-4B91-AE7C-B3D6F7560657}">
      <dgm:prSet/>
      <dgm:spPr/>
      <dgm:t>
        <a:bodyPr/>
        <a:lstStyle/>
        <a:p>
          <a:endParaRPr lang="en-US"/>
        </a:p>
      </dgm:t>
    </dgm:pt>
    <dgm:pt modelId="{AA9DD0BD-9A1C-4823-BD72-23C1D65C8F4F}" type="sibTrans" cxnId="{71F2F62F-3F03-4B91-AE7C-B3D6F7560657}">
      <dgm:prSet/>
      <dgm:spPr/>
      <dgm:t>
        <a:bodyPr/>
        <a:lstStyle/>
        <a:p>
          <a:endParaRPr lang="en-US"/>
        </a:p>
      </dgm:t>
    </dgm:pt>
    <dgm:pt modelId="{2574A167-9533-4C6B-A037-F41ED6D28E90}">
      <dgm:prSet phldrT="[Text]" custT="1"/>
      <dgm:spPr/>
      <dgm:t>
        <a:bodyPr/>
        <a:lstStyle/>
        <a:p>
          <a:r>
            <a:rPr lang="en-US" sz="2000" dirty="0" smtClean="0"/>
            <a:t>Examples:  TRTP, TRTA, SAFFL</a:t>
          </a:r>
          <a:endParaRPr lang="en-US" sz="2000" dirty="0"/>
        </a:p>
      </dgm:t>
    </dgm:pt>
    <dgm:pt modelId="{88056876-E4C8-47ED-BC9C-EDF00F9476C6}" type="parTrans" cxnId="{3A853AEE-1C0B-469A-A1F0-030A7733E736}">
      <dgm:prSet/>
      <dgm:spPr/>
      <dgm:t>
        <a:bodyPr/>
        <a:lstStyle/>
        <a:p>
          <a:endParaRPr lang="en-US"/>
        </a:p>
      </dgm:t>
    </dgm:pt>
    <dgm:pt modelId="{74B5D6F0-C2E2-4E96-9834-01B933376F62}" type="sibTrans" cxnId="{3A853AEE-1C0B-469A-A1F0-030A7733E736}">
      <dgm:prSet/>
      <dgm:spPr/>
      <dgm:t>
        <a:bodyPr/>
        <a:lstStyle/>
        <a:p>
          <a:endParaRPr lang="en-US"/>
        </a:p>
      </dgm:t>
    </dgm:pt>
    <dgm:pt modelId="{4E04318C-102B-40CA-B920-1E38125A66B6}" type="pres">
      <dgm:prSet presAssocID="{1298E059-A5F7-45D8-A832-E1243CFA2E31}" presName="linear" presStyleCnt="0">
        <dgm:presLayoutVars>
          <dgm:animLvl val="lvl"/>
          <dgm:resizeHandles val="exact"/>
        </dgm:presLayoutVars>
      </dgm:prSet>
      <dgm:spPr/>
      <dgm:t>
        <a:bodyPr/>
        <a:lstStyle/>
        <a:p>
          <a:endParaRPr lang="en-US"/>
        </a:p>
      </dgm:t>
    </dgm:pt>
    <dgm:pt modelId="{207A6DC4-9D02-4876-861B-09E56DE5A0F7}" type="pres">
      <dgm:prSet presAssocID="{E1F57A03-D9C1-45A6-BA28-387AA266C417}" presName="parentText" presStyleLbl="node1" presStyleIdx="0" presStyleCnt="2" custLinFactY="-30333" custLinFactNeighborX="708" custLinFactNeighborY="-100000">
        <dgm:presLayoutVars>
          <dgm:chMax val="0"/>
          <dgm:bulletEnabled val="1"/>
        </dgm:presLayoutVars>
      </dgm:prSet>
      <dgm:spPr/>
      <dgm:t>
        <a:bodyPr/>
        <a:lstStyle/>
        <a:p>
          <a:endParaRPr lang="en-US"/>
        </a:p>
      </dgm:t>
    </dgm:pt>
    <dgm:pt modelId="{647B20EC-51FE-41F3-945E-343611A7508D}" type="pres">
      <dgm:prSet presAssocID="{E1F57A03-D9C1-45A6-BA28-387AA266C417}" presName="childText" presStyleLbl="revTx" presStyleIdx="0" presStyleCnt="2">
        <dgm:presLayoutVars>
          <dgm:bulletEnabled val="1"/>
        </dgm:presLayoutVars>
      </dgm:prSet>
      <dgm:spPr/>
      <dgm:t>
        <a:bodyPr/>
        <a:lstStyle/>
        <a:p>
          <a:endParaRPr lang="en-US"/>
        </a:p>
      </dgm:t>
    </dgm:pt>
    <dgm:pt modelId="{67F1E0D7-BEDD-4F74-9F3A-EE4902978FD5}" type="pres">
      <dgm:prSet presAssocID="{3EB5EB61-F536-4C5A-BF57-7EE39FF6721F}" presName="parentText" presStyleLbl="node1" presStyleIdx="1" presStyleCnt="2" custLinFactNeighborY="-11322">
        <dgm:presLayoutVars>
          <dgm:chMax val="0"/>
          <dgm:bulletEnabled val="1"/>
        </dgm:presLayoutVars>
      </dgm:prSet>
      <dgm:spPr/>
      <dgm:t>
        <a:bodyPr/>
        <a:lstStyle/>
        <a:p>
          <a:endParaRPr lang="en-US"/>
        </a:p>
      </dgm:t>
    </dgm:pt>
    <dgm:pt modelId="{BB2748ED-8E3B-4DF6-A2A4-9AA0566BA90D}" type="pres">
      <dgm:prSet presAssocID="{3EB5EB61-F536-4C5A-BF57-7EE39FF6721F}" presName="childText" presStyleLbl="revTx" presStyleIdx="1" presStyleCnt="2" custLinFactNeighborY="-7452">
        <dgm:presLayoutVars>
          <dgm:bulletEnabled val="1"/>
        </dgm:presLayoutVars>
      </dgm:prSet>
      <dgm:spPr/>
      <dgm:t>
        <a:bodyPr/>
        <a:lstStyle/>
        <a:p>
          <a:endParaRPr lang="en-US"/>
        </a:p>
      </dgm:t>
    </dgm:pt>
  </dgm:ptLst>
  <dgm:cxnLst>
    <dgm:cxn modelId="{9387DA59-4A68-41A3-9BAD-B23EF7AFB83A}" type="presOf" srcId="{2574A167-9533-4C6B-A037-F41ED6D28E90}" destId="{BB2748ED-8E3B-4DF6-A2A4-9AA0566BA90D}" srcOrd="0" destOrd="0" presId="urn:microsoft.com/office/officeart/2005/8/layout/vList2"/>
    <dgm:cxn modelId="{50768CA0-D414-4B4D-9AA2-B5D8B0996D7A}" type="presOf" srcId="{E1F57A03-D9C1-45A6-BA28-387AA266C417}" destId="{207A6DC4-9D02-4876-861B-09E56DE5A0F7}" srcOrd="0" destOrd="0" presId="urn:microsoft.com/office/officeart/2005/8/layout/vList2"/>
    <dgm:cxn modelId="{4E383F95-81F2-4FD5-872E-2878C0B5201D}" type="presOf" srcId="{07640F68-69CB-47F8-96ED-15FCC01D5907}" destId="{647B20EC-51FE-41F3-945E-343611A7508D}" srcOrd="0" destOrd="0" presId="urn:microsoft.com/office/officeart/2005/8/layout/vList2"/>
    <dgm:cxn modelId="{546EAA71-444F-4302-ADC5-72B49BA5E013}" srcId="{1298E059-A5F7-45D8-A832-E1243CFA2E31}" destId="{E1F57A03-D9C1-45A6-BA28-387AA266C417}" srcOrd="0" destOrd="0" parTransId="{28BA8BF1-F039-43ED-A3A7-730306807B54}" sibTransId="{29E39A10-583B-4066-91DA-AAD2C4924A19}"/>
    <dgm:cxn modelId="{2EED014C-830F-426D-944E-56404957C5C1}" type="presOf" srcId="{3EB5EB61-F536-4C5A-BF57-7EE39FF6721F}" destId="{67F1E0D7-BEDD-4F74-9F3A-EE4902978FD5}" srcOrd="0" destOrd="0" presId="urn:microsoft.com/office/officeart/2005/8/layout/vList2"/>
    <dgm:cxn modelId="{21427DF6-43D4-4ECC-B47D-A3E864DAFD1A}" type="presOf" srcId="{1298E059-A5F7-45D8-A832-E1243CFA2E31}" destId="{4E04318C-102B-40CA-B920-1E38125A66B6}" srcOrd="0" destOrd="0" presId="urn:microsoft.com/office/officeart/2005/8/layout/vList2"/>
    <dgm:cxn modelId="{71F2F62F-3F03-4B91-AE7C-B3D6F7560657}" srcId="{1298E059-A5F7-45D8-A832-E1243CFA2E31}" destId="{3EB5EB61-F536-4C5A-BF57-7EE39FF6721F}" srcOrd="1" destOrd="0" parTransId="{7CCCC31C-B548-4722-9A9E-0CD686AB34E1}" sibTransId="{AA9DD0BD-9A1C-4823-BD72-23C1D65C8F4F}"/>
    <dgm:cxn modelId="{3A853AEE-1C0B-469A-A1F0-030A7733E736}" srcId="{3EB5EB61-F536-4C5A-BF57-7EE39FF6721F}" destId="{2574A167-9533-4C6B-A037-F41ED6D28E90}" srcOrd="0" destOrd="0" parTransId="{88056876-E4C8-47ED-BC9C-EDF00F9476C6}" sibTransId="{74B5D6F0-C2E2-4E96-9834-01B933376F62}"/>
    <dgm:cxn modelId="{0F280417-705C-43C8-9EBD-CBEC15CDAC8A}" srcId="{E1F57A03-D9C1-45A6-BA28-387AA266C417}" destId="{07640F68-69CB-47F8-96ED-15FCC01D5907}" srcOrd="0" destOrd="0" parTransId="{C3203D84-D80A-4CE2-A46E-F6BA202A87B2}" sibTransId="{32DC3018-6788-4786-A59D-0F61E4025211}"/>
    <dgm:cxn modelId="{AC936576-2B8C-4F2E-AB79-6D2A6E2EA932}" type="presParOf" srcId="{4E04318C-102B-40CA-B920-1E38125A66B6}" destId="{207A6DC4-9D02-4876-861B-09E56DE5A0F7}" srcOrd="0" destOrd="0" presId="urn:microsoft.com/office/officeart/2005/8/layout/vList2"/>
    <dgm:cxn modelId="{8854D7C0-FC1B-471D-8636-5F1D845EFDF4}" type="presParOf" srcId="{4E04318C-102B-40CA-B920-1E38125A66B6}" destId="{647B20EC-51FE-41F3-945E-343611A7508D}" srcOrd="1" destOrd="0" presId="urn:microsoft.com/office/officeart/2005/8/layout/vList2"/>
    <dgm:cxn modelId="{66E4D10A-FB62-42DF-829A-C6BE6B286E5E}" type="presParOf" srcId="{4E04318C-102B-40CA-B920-1E38125A66B6}" destId="{67F1E0D7-BEDD-4F74-9F3A-EE4902978FD5}" srcOrd="2" destOrd="0" presId="urn:microsoft.com/office/officeart/2005/8/layout/vList2"/>
    <dgm:cxn modelId="{09A96189-D5DE-432F-AEDE-F961D68E4AD6}" type="presParOf" srcId="{4E04318C-102B-40CA-B920-1E38125A66B6}" destId="{BB2748ED-8E3B-4DF6-A2A4-9AA0566BA9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471BF-CF80-45D1-B4F3-3A9CE66375ED}" type="doc">
      <dgm:prSet loTypeId="urn:microsoft.com/office/officeart/2005/8/layout/hList2" loCatId="list" qsTypeId="urn:microsoft.com/office/officeart/2005/8/quickstyle/simple1" qsCatId="simple" csTypeId="urn:microsoft.com/office/officeart/2005/8/colors/accent2_1" csCatId="accent2" phldr="1"/>
      <dgm:spPr/>
      <dgm:t>
        <a:bodyPr/>
        <a:lstStyle/>
        <a:p>
          <a:endParaRPr lang="en-US"/>
        </a:p>
      </dgm:t>
    </dgm:pt>
    <dgm:pt modelId="{331F92F6-1B81-4314-93D6-7621B0857959}">
      <dgm:prSet phldrT="[Text]" custT="1"/>
      <dgm:spPr/>
      <dgm:t>
        <a:bodyPr/>
        <a:lstStyle/>
        <a:p>
          <a:r>
            <a:rPr lang="en-US" sz="2000" dirty="0" smtClean="0">
              <a:solidFill>
                <a:srgbClr val="FF0000"/>
              </a:solidFill>
            </a:rPr>
            <a:t>Descriptive Text </a:t>
          </a:r>
          <a:endParaRPr lang="en-US" sz="2000" dirty="0">
            <a:solidFill>
              <a:srgbClr val="FF0000"/>
            </a:solidFill>
          </a:endParaRPr>
        </a:p>
      </dgm:t>
    </dgm:pt>
    <dgm:pt modelId="{D45172FE-7CEA-4C42-B964-97FEF483647B}" type="parTrans" cxnId="{85A835F9-50E6-4B11-A92F-1AE26E680D55}">
      <dgm:prSet/>
      <dgm:spPr/>
      <dgm:t>
        <a:bodyPr/>
        <a:lstStyle/>
        <a:p>
          <a:endParaRPr lang="en-US"/>
        </a:p>
      </dgm:t>
    </dgm:pt>
    <dgm:pt modelId="{E3CE8CEC-8FA0-4055-A75E-DC5570F020FB}" type="sibTrans" cxnId="{85A835F9-50E6-4B11-A92F-1AE26E680D55}">
      <dgm:prSet/>
      <dgm:spPr/>
      <dgm:t>
        <a:bodyPr/>
        <a:lstStyle/>
        <a:p>
          <a:endParaRPr lang="en-US"/>
        </a:p>
      </dgm:t>
    </dgm:pt>
    <dgm:pt modelId="{181BFB4A-EC51-4B10-8AB8-5985E759A101}">
      <dgm:prSet phldrT="[Text]" custT="1"/>
      <dgm:spPr/>
      <dgm:t>
        <a:bodyPr/>
        <a:lstStyle/>
        <a:p>
          <a:r>
            <a:rPr lang="en-US" sz="2000" dirty="0" smtClean="0"/>
            <a:t>‘Visit 3’ in SDTM </a:t>
          </a:r>
          <a:r>
            <a:rPr lang="en-US" sz="2000" dirty="0" smtClean="0">
              <a:sym typeface="Wingdings" panose="05000000000000000000" pitchFamily="2" charset="2"/>
            </a:rPr>
            <a:t></a:t>
          </a:r>
          <a:r>
            <a:rPr lang="en-US" sz="2000" dirty="0" smtClean="0"/>
            <a:t> ‘Month 3’ in ADaM</a:t>
          </a:r>
          <a:endParaRPr lang="en-US" sz="2000" dirty="0"/>
        </a:p>
      </dgm:t>
    </dgm:pt>
    <dgm:pt modelId="{B722EC83-99AA-42E3-9A31-BC9F49BB4997}" type="parTrans" cxnId="{D7D759E3-DEAA-463E-B475-F658630CFA1D}">
      <dgm:prSet/>
      <dgm:spPr/>
      <dgm:t>
        <a:bodyPr/>
        <a:lstStyle/>
        <a:p>
          <a:endParaRPr lang="en-US"/>
        </a:p>
      </dgm:t>
    </dgm:pt>
    <dgm:pt modelId="{91D636CF-4AC4-43F5-8A6A-24D6E92610E5}" type="sibTrans" cxnId="{D7D759E3-DEAA-463E-B475-F658630CFA1D}">
      <dgm:prSet/>
      <dgm:spPr/>
      <dgm:t>
        <a:bodyPr/>
        <a:lstStyle/>
        <a:p>
          <a:endParaRPr lang="en-US"/>
        </a:p>
      </dgm:t>
    </dgm:pt>
    <dgm:pt modelId="{BFF2EFFA-A4CF-4B59-A117-8E5CC8873A55}">
      <dgm:prSet phldrT="[Text]"/>
      <dgm:spPr/>
      <dgm:t>
        <a:bodyPr/>
        <a:lstStyle/>
        <a:p>
          <a:r>
            <a:rPr lang="en-US" dirty="0" smtClean="0">
              <a:solidFill>
                <a:srgbClr val="FF0000"/>
              </a:solidFill>
            </a:rPr>
            <a:t>Visit Windows</a:t>
          </a:r>
          <a:endParaRPr lang="en-US" dirty="0">
            <a:solidFill>
              <a:srgbClr val="FF0000"/>
            </a:solidFill>
          </a:endParaRPr>
        </a:p>
      </dgm:t>
    </dgm:pt>
    <dgm:pt modelId="{7D3DC630-E37A-4F39-A5DA-D91322104949}" type="parTrans" cxnId="{DD914FBC-D84E-4936-B68B-FBE0D7DA74D4}">
      <dgm:prSet/>
      <dgm:spPr/>
      <dgm:t>
        <a:bodyPr/>
        <a:lstStyle/>
        <a:p>
          <a:endParaRPr lang="en-US"/>
        </a:p>
      </dgm:t>
    </dgm:pt>
    <dgm:pt modelId="{DE587D40-C620-4C4E-99FA-1DF2B34EDE7C}" type="sibTrans" cxnId="{DD914FBC-D84E-4936-B68B-FBE0D7DA74D4}">
      <dgm:prSet/>
      <dgm:spPr/>
      <dgm:t>
        <a:bodyPr/>
        <a:lstStyle/>
        <a:p>
          <a:endParaRPr lang="en-US"/>
        </a:p>
      </dgm:t>
    </dgm:pt>
    <dgm:pt modelId="{A980D865-06A1-43BC-A644-212731E12B4E}">
      <dgm:prSet phldrT="[Text]" custT="1"/>
      <dgm:spPr/>
      <dgm:t>
        <a:bodyPr/>
        <a:lstStyle/>
        <a:p>
          <a:r>
            <a:rPr lang="en-US" sz="2000" dirty="0" smtClean="0"/>
            <a:t>‘Week 5’ in SDTM </a:t>
          </a:r>
          <a:r>
            <a:rPr lang="en-US" sz="2000" dirty="0" smtClean="0">
              <a:sym typeface="Wingdings" panose="05000000000000000000" pitchFamily="2" charset="2"/>
            </a:rPr>
            <a:t>  </a:t>
          </a:r>
          <a:r>
            <a:rPr lang="en-US" sz="2000" dirty="0" smtClean="0"/>
            <a:t> ‘Week 6’ in ADaM</a:t>
          </a:r>
          <a:endParaRPr lang="en-US" sz="2000" dirty="0"/>
        </a:p>
      </dgm:t>
    </dgm:pt>
    <dgm:pt modelId="{BBBDCB0B-E8F8-4001-8B10-0680B99FE6B6}" type="parTrans" cxnId="{17868491-74D3-4B68-A9C8-92C13A070B39}">
      <dgm:prSet/>
      <dgm:spPr/>
      <dgm:t>
        <a:bodyPr/>
        <a:lstStyle/>
        <a:p>
          <a:endParaRPr lang="en-US"/>
        </a:p>
      </dgm:t>
    </dgm:pt>
    <dgm:pt modelId="{928F1214-54E9-473D-9C8E-49935C5F1FA8}" type="sibTrans" cxnId="{17868491-74D3-4B68-A9C8-92C13A070B39}">
      <dgm:prSet/>
      <dgm:spPr/>
      <dgm:t>
        <a:bodyPr/>
        <a:lstStyle/>
        <a:p>
          <a:endParaRPr lang="en-US"/>
        </a:p>
      </dgm:t>
    </dgm:pt>
    <dgm:pt modelId="{16224D50-214E-499F-8225-B9DE3935AB7D}">
      <dgm:prSet phldrT="[Text]"/>
      <dgm:spPr/>
      <dgm:t>
        <a:bodyPr/>
        <a:lstStyle/>
        <a:p>
          <a:r>
            <a:rPr lang="en-US" dirty="0" smtClean="0">
              <a:solidFill>
                <a:srgbClr val="FF0000"/>
              </a:solidFill>
            </a:rPr>
            <a:t>Imputing Missing Visits</a:t>
          </a:r>
          <a:endParaRPr lang="en-US" dirty="0">
            <a:solidFill>
              <a:srgbClr val="FF0000"/>
            </a:solidFill>
          </a:endParaRPr>
        </a:p>
      </dgm:t>
    </dgm:pt>
    <dgm:pt modelId="{E5756293-8D62-4AF6-99DE-2507156B47BB}" type="parTrans" cxnId="{A08933CB-1090-4205-9AFB-9FA2528FCB48}">
      <dgm:prSet/>
      <dgm:spPr/>
      <dgm:t>
        <a:bodyPr/>
        <a:lstStyle/>
        <a:p>
          <a:endParaRPr lang="en-US"/>
        </a:p>
      </dgm:t>
    </dgm:pt>
    <dgm:pt modelId="{9380108C-9E56-498E-9001-C1703DB8C962}" type="sibTrans" cxnId="{A08933CB-1090-4205-9AFB-9FA2528FCB48}">
      <dgm:prSet/>
      <dgm:spPr/>
      <dgm:t>
        <a:bodyPr/>
        <a:lstStyle/>
        <a:p>
          <a:endParaRPr lang="en-US"/>
        </a:p>
      </dgm:t>
    </dgm:pt>
    <dgm:pt modelId="{8A576FCC-CF89-4FF8-9894-DDED74F48C5F}">
      <dgm:prSet phldrT="[Text]" custT="1"/>
      <dgm:spPr/>
      <dgm:t>
        <a:bodyPr/>
        <a:lstStyle/>
        <a:p>
          <a:r>
            <a:rPr lang="en-US" sz="2000" dirty="0" smtClean="0"/>
            <a:t>‘Month 6 Endpoint’ in ADaM</a:t>
          </a:r>
          <a:endParaRPr lang="en-US" sz="2000" dirty="0"/>
        </a:p>
      </dgm:t>
    </dgm:pt>
    <dgm:pt modelId="{1BF89BBE-0445-4372-B9DE-E419865CDD5B}" type="parTrans" cxnId="{76A12F6F-7339-48DF-832C-B155BB66165D}">
      <dgm:prSet/>
      <dgm:spPr/>
      <dgm:t>
        <a:bodyPr/>
        <a:lstStyle/>
        <a:p>
          <a:endParaRPr lang="en-US"/>
        </a:p>
      </dgm:t>
    </dgm:pt>
    <dgm:pt modelId="{F0DE358D-CC03-4DB4-A9FE-2ED0ECF0222A}" type="sibTrans" cxnId="{76A12F6F-7339-48DF-832C-B155BB66165D}">
      <dgm:prSet/>
      <dgm:spPr/>
      <dgm:t>
        <a:bodyPr/>
        <a:lstStyle/>
        <a:p>
          <a:endParaRPr lang="en-US"/>
        </a:p>
      </dgm:t>
    </dgm:pt>
    <dgm:pt modelId="{00B10C4F-5BDC-4519-821A-C65FABCDE6DD}">
      <dgm:prSet phldrT="[Text]"/>
      <dgm:spPr/>
      <dgm:t>
        <a:bodyPr/>
        <a:lstStyle/>
        <a:p>
          <a:r>
            <a:rPr lang="en-US" dirty="0" smtClean="0">
              <a:solidFill>
                <a:srgbClr val="FF0000"/>
              </a:solidFill>
            </a:rPr>
            <a:t>New Time Point</a:t>
          </a:r>
          <a:endParaRPr lang="en-US" dirty="0">
            <a:solidFill>
              <a:srgbClr val="FF0000"/>
            </a:solidFill>
          </a:endParaRPr>
        </a:p>
      </dgm:t>
    </dgm:pt>
    <dgm:pt modelId="{C7F8ABE2-40AB-49BF-A60A-A1E44B7AE4AE}" type="parTrans" cxnId="{89D84EBE-D343-4311-93E7-5EB4AC4A592D}">
      <dgm:prSet/>
      <dgm:spPr/>
      <dgm:t>
        <a:bodyPr/>
        <a:lstStyle/>
        <a:p>
          <a:endParaRPr lang="en-US"/>
        </a:p>
      </dgm:t>
    </dgm:pt>
    <dgm:pt modelId="{D86848BA-1792-4196-BDA3-B5CF5EC3611C}" type="sibTrans" cxnId="{89D84EBE-D343-4311-93E7-5EB4AC4A592D}">
      <dgm:prSet/>
      <dgm:spPr/>
      <dgm:t>
        <a:bodyPr/>
        <a:lstStyle/>
        <a:p>
          <a:endParaRPr lang="en-US"/>
        </a:p>
      </dgm:t>
    </dgm:pt>
    <dgm:pt modelId="{DAB577CA-5D13-4BCD-BE8D-32259A33893F}">
      <dgm:prSet custT="1"/>
      <dgm:spPr/>
      <dgm:t>
        <a:bodyPr/>
        <a:lstStyle/>
        <a:p>
          <a:r>
            <a:rPr lang="en-US" sz="2000" dirty="0" smtClean="0"/>
            <a:t>‘Month 2’ in SDTM carried forward to impute ‘Month 3’ in ADaM</a:t>
          </a:r>
          <a:endParaRPr lang="en-US" sz="2000" dirty="0"/>
        </a:p>
      </dgm:t>
    </dgm:pt>
    <dgm:pt modelId="{710A129E-5F55-42EA-A323-AE9A3E46B370}" type="parTrans" cxnId="{23BAAF4A-2FC8-4721-8A35-1C616548121C}">
      <dgm:prSet/>
      <dgm:spPr/>
      <dgm:t>
        <a:bodyPr/>
        <a:lstStyle/>
        <a:p>
          <a:endParaRPr lang="en-US"/>
        </a:p>
      </dgm:t>
    </dgm:pt>
    <dgm:pt modelId="{53FE6989-8E0F-4E39-A395-56BDE625DA96}" type="sibTrans" cxnId="{23BAAF4A-2FC8-4721-8A35-1C616548121C}">
      <dgm:prSet/>
      <dgm:spPr/>
      <dgm:t>
        <a:bodyPr/>
        <a:lstStyle/>
        <a:p>
          <a:endParaRPr lang="en-US"/>
        </a:p>
      </dgm:t>
    </dgm:pt>
    <dgm:pt modelId="{383439F4-C975-457A-A855-E1E14F3D64EB}" type="pres">
      <dgm:prSet presAssocID="{D56471BF-CF80-45D1-B4F3-3A9CE66375ED}" presName="linearFlow" presStyleCnt="0">
        <dgm:presLayoutVars>
          <dgm:dir/>
          <dgm:animLvl val="lvl"/>
          <dgm:resizeHandles/>
        </dgm:presLayoutVars>
      </dgm:prSet>
      <dgm:spPr/>
      <dgm:t>
        <a:bodyPr/>
        <a:lstStyle/>
        <a:p>
          <a:endParaRPr lang="en-US"/>
        </a:p>
      </dgm:t>
    </dgm:pt>
    <dgm:pt modelId="{04B43FFE-B15A-4820-BC0E-D663B606EF6D}" type="pres">
      <dgm:prSet presAssocID="{331F92F6-1B81-4314-93D6-7621B0857959}" presName="compositeNode" presStyleCnt="0">
        <dgm:presLayoutVars>
          <dgm:bulletEnabled val="1"/>
        </dgm:presLayoutVars>
      </dgm:prSet>
      <dgm:spPr/>
    </dgm:pt>
    <dgm:pt modelId="{C454B1B1-08EB-4EF4-BD6F-0CEC346C3B49}" type="pres">
      <dgm:prSet presAssocID="{331F92F6-1B81-4314-93D6-7621B0857959}" presName="imag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62B7024B-00CD-4090-ABF4-C7F96E0335D7}" type="pres">
      <dgm:prSet presAssocID="{331F92F6-1B81-4314-93D6-7621B0857959}" presName="childNode" presStyleLbl="node1" presStyleIdx="0" presStyleCnt="4">
        <dgm:presLayoutVars>
          <dgm:bulletEnabled val="1"/>
        </dgm:presLayoutVars>
      </dgm:prSet>
      <dgm:spPr/>
      <dgm:t>
        <a:bodyPr/>
        <a:lstStyle/>
        <a:p>
          <a:endParaRPr lang="en-US"/>
        </a:p>
      </dgm:t>
    </dgm:pt>
    <dgm:pt modelId="{6D581532-BFB4-4B21-8EE6-4C54B53D1E1E}" type="pres">
      <dgm:prSet presAssocID="{331F92F6-1B81-4314-93D6-7621B0857959}" presName="parentNode" presStyleLbl="revTx" presStyleIdx="0" presStyleCnt="4">
        <dgm:presLayoutVars>
          <dgm:chMax val="0"/>
          <dgm:bulletEnabled val="1"/>
        </dgm:presLayoutVars>
      </dgm:prSet>
      <dgm:spPr/>
      <dgm:t>
        <a:bodyPr/>
        <a:lstStyle/>
        <a:p>
          <a:endParaRPr lang="en-US"/>
        </a:p>
      </dgm:t>
    </dgm:pt>
    <dgm:pt modelId="{2AAF618F-E888-47C1-9356-CB91E82FD195}" type="pres">
      <dgm:prSet presAssocID="{E3CE8CEC-8FA0-4055-A75E-DC5570F020FB}" presName="sibTrans" presStyleCnt="0"/>
      <dgm:spPr/>
    </dgm:pt>
    <dgm:pt modelId="{5FB82565-247A-4BED-9872-A6970626C5F8}" type="pres">
      <dgm:prSet presAssocID="{BFF2EFFA-A4CF-4B59-A117-8E5CC8873A55}" presName="compositeNode" presStyleCnt="0">
        <dgm:presLayoutVars>
          <dgm:bulletEnabled val="1"/>
        </dgm:presLayoutVars>
      </dgm:prSet>
      <dgm:spPr/>
    </dgm:pt>
    <dgm:pt modelId="{0FEF9618-4BF5-47FE-864D-7A1066BAC205}" type="pres">
      <dgm:prSet presAssocID="{BFF2EFFA-A4CF-4B59-A117-8E5CC8873A55}" presName="imag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dgm:spPr>
    </dgm:pt>
    <dgm:pt modelId="{370E4693-E57D-48B9-B4A0-A7C08D8D2FDB}" type="pres">
      <dgm:prSet presAssocID="{BFF2EFFA-A4CF-4B59-A117-8E5CC8873A55}" presName="childNode" presStyleLbl="node1" presStyleIdx="1" presStyleCnt="4">
        <dgm:presLayoutVars>
          <dgm:bulletEnabled val="1"/>
        </dgm:presLayoutVars>
      </dgm:prSet>
      <dgm:spPr/>
      <dgm:t>
        <a:bodyPr/>
        <a:lstStyle/>
        <a:p>
          <a:endParaRPr lang="en-US"/>
        </a:p>
      </dgm:t>
    </dgm:pt>
    <dgm:pt modelId="{8F7FEA01-C177-4F5A-9AB7-DDE35B141838}" type="pres">
      <dgm:prSet presAssocID="{BFF2EFFA-A4CF-4B59-A117-8E5CC8873A55}" presName="parentNode" presStyleLbl="revTx" presStyleIdx="1" presStyleCnt="4">
        <dgm:presLayoutVars>
          <dgm:chMax val="0"/>
          <dgm:bulletEnabled val="1"/>
        </dgm:presLayoutVars>
      </dgm:prSet>
      <dgm:spPr/>
      <dgm:t>
        <a:bodyPr/>
        <a:lstStyle/>
        <a:p>
          <a:endParaRPr lang="en-US"/>
        </a:p>
      </dgm:t>
    </dgm:pt>
    <dgm:pt modelId="{89C29FC5-8443-4074-89D1-F13345275294}" type="pres">
      <dgm:prSet presAssocID="{DE587D40-C620-4C4E-99FA-1DF2B34EDE7C}" presName="sibTrans" presStyleCnt="0"/>
      <dgm:spPr/>
    </dgm:pt>
    <dgm:pt modelId="{B0A00571-CAC3-47A3-ABC1-67FABD2C2E71}" type="pres">
      <dgm:prSet presAssocID="{16224D50-214E-499F-8225-B9DE3935AB7D}" presName="compositeNode" presStyleCnt="0">
        <dgm:presLayoutVars>
          <dgm:bulletEnabled val="1"/>
        </dgm:presLayoutVars>
      </dgm:prSet>
      <dgm:spPr/>
    </dgm:pt>
    <dgm:pt modelId="{3AD1DC2A-7853-4F50-9640-FD2ADB6BEB4E}" type="pres">
      <dgm:prSet presAssocID="{16224D50-214E-499F-8225-B9DE3935AB7D}" presName="imag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dgm:spPr>
    </dgm:pt>
    <dgm:pt modelId="{D101708D-8447-41C7-845D-E48DF84BF5DE}" type="pres">
      <dgm:prSet presAssocID="{16224D50-214E-499F-8225-B9DE3935AB7D}" presName="childNode" presStyleLbl="node1" presStyleIdx="2" presStyleCnt="4">
        <dgm:presLayoutVars>
          <dgm:bulletEnabled val="1"/>
        </dgm:presLayoutVars>
      </dgm:prSet>
      <dgm:spPr/>
      <dgm:t>
        <a:bodyPr/>
        <a:lstStyle/>
        <a:p>
          <a:endParaRPr lang="en-US"/>
        </a:p>
      </dgm:t>
    </dgm:pt>
    <dgm:pt modelId="{E3D15F2E-41E5-4FEC-81DE-36C671FC1AA3}" type="pres">
      <dgm:prSet presAssocID="{16224D50-214E-499F-8225-B9DE3935AB7D}" presName="parentNode" presStyleLbl="revTx" presStyleIdx="2" presStyleCnt="4">
        <dgm:presLayoutVars>
          <dgm:chMax val="0"/>
          <dgm:bulletEnabled val="1"/>
        </dgm:presLayoutVars>
      </dgm:prSet>
      <dgm:spPr/>
      <dgm:t>
        <a:bodyPr/>
        <a:lstStyle/>
        <a:p>
          <a:endParaRPr lang="en-US"/>
        </a:p>
      </dgm:t>
    </dgm:pt>
    <dgm:pt modelId="{1EC533E2-E463-4E4A-9B66-83F4666BDC7D}" type="pres">
      <dgm:prSet presAssocID="{9380108C-9E56-498E-9001-C1703DB8C962}" presName="sibTrans" presStyleCnt="0"/>
      <dgm:spPr/>
    </dgm:pt>
    <dgm:pt modelId="{85218E34-8665-4769-AA2D-B4FEE59D0170}" type="pres">
      <dgm:prSet presAssocID="{00B10C4F-5BDC-4519-821A-C65FABCDE6DD}" presName="compositeNode" presStyleCnt="0">
        <dgm:presLayoutVars>
          <dgm:bulletEnabled val="1"/>
        </dgm:presLayoutVars>
      </dgm:prSet>
      <dgm:spPr/>
    </dgm:pt>
    <dgm:pt modelId="{6EA4160A-F4E6-4A1F-AE0A-F58A79539313}" type="pres">
      <dgm:prSet presAssocID="{00B10C4F-5BDC-4519-821A-C65FABCDE6DD}" presName="imag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F88DF1C3-E0E4-4CD9-B577-71DF5BCAE989}" type="pres">
      <dgm:prSet presAssocID="{00B10C4F-5BDC-4519-821A-C65FABCDE6DD}" presName="childNode" presStyleLbl="node1" presStyleIdx="3" presStyleCnt="4">
        <dgm:presLayoutVars>
          <dgm:bulletEnabled val="1"/>
        </dgm:presLayoutVars>
      </dgm:prSet>
      <dgm:spPr/>
      <dgm:t>
        <a:bodyPr/>
        <a:lstStyle/>
        <a:p>
          <a:endParaRPr lang="en-US"/>
        </a:p>
      </dgm:t>
    </dgm:pt>
    <dgm:pt modelId="{CFA4E865-EF78-4598-9BB9-4AEA86C5232B}" type="pres">
      <dgm:prSet presAssocID="{00B10C4F-5BDC-4519-821A-C65FABCDE6DD}" presName="parentNode" presStyleLbl="revTx" presStyleIdx="3" presStyleCnt="4">
        <dgm:presLayoutVars>
          <dgm:chMax val="0"/>
          <dgm:bulletEnabled val="1"/>
        </dgm:presLayoutVars>
      </dgm:prSet>
      <dgm:spPr/>
      <dgm:t>
        <a:bodyPr/>
        <a:lstStyle/>
        <a:p>
          <a:endParaRPr lang="en-US"/>
        </a:p>
      </dgm:t>
    </dgm:pt>
  </dgm:ptLst>
  <dgm:cxnLst>
    <dgm:cxn modelId="{DD914FBC-D84E-4936-B68B-FBE0D7DA74D4}" srcId="{D56471BF-CF80-45D1-B4F3-3A9CE66375ED}" destId="{BFF2EFFA-A4CF-4B59-A117-8E5CC8873A55}" srcOrd="1" destOrd="0" parTransId="{7D3DC630-E37A-4F39-A5DA-D91322104949}" sibTransId="{DE587D40-C620-4C4E-99FA-1DF2B34EDE7C}"/>
    <dgm:cxn modelId="{D7D759E3-DEAA-463E-B475-F658630CFA1D}" srcId="{331F92F6-1B81-4314-93D6-7621B0857959}" destId="{181BFB4A-EC51-4B10-8AB8-5985E759A101}" srcOrd="0" destOrd="0" parTransId="{B722EC83-99AA-42E3-9A31-BC9F49BB4997}" sibTransId="{91D636CF-4AC4-43F5-8A6A-24D6E92610E5}"/>
    <dgm:cxn modelId="{85A835F9-50E6-4B11-A92F-1AE26E680D55}" srcId="{D56471BF-CF80-45D1-B4F3-3A9CE66375ED}" destId="{331F92F6-1B81-4314-93D6-7621B0857959}" srcOrd="0" destOrd="0" parTransId="{D45172FE-7CEA-4C42-B964-97FEF483647B}" sibTransId="{E3CE8CEC-8FA0-4055-A75E-DC5570F020FB}"/>
    <dgm:cxn modelId="{6B966652-1977-44AA-A371-CADE5838848C}" type="presOf" srcId="{8A576FCC-CF89-4FF8-9894-DDED74F48C5F}" destId="{F88DF1C3-E0E4-4CD9-B577-71DF5BCAE989}" srcOrd="0" destOrd="0" presId="urn:microsoft.com/office/officeart/2005/8/layout/hList2"/>
    <dgm:cxn modelId="{A08933CB-1090-4205-9AFB-9FA2528FCB48}" srcId="{D56471BF-CF80-45D1-B4F3-3A9CE66375ED}" destId="{16224D50-214E-499F-8225-B9DE3935AB7D}" srcOrd="2" destOrd="0" parTransId="{E5756293-8D62-4AF6-99DE-2507156B47BB}" sibTransId="{9380108C-9E56-498E-9001-C1703DB8C962}"/>
    <dgm:cxn modelId="{2E57B02B-FAC7-4395-B903-BD9B48D89C58}" type="presOf" srcId="{A980D865-06A1-43BC-A644-212731E12B4E}" destId="{370E4693-E57D-48B9-B4A0-A7C08D8D2FDB}" srcOrd="0" destOrd="0" presId="urn:microsoft.com/office/officeart/2005/8/layout/hList2"/>
    <dgm:cxn modelId="{23BAAF4A-2FC8-4721-8A35-1C616548121C}" srcId="{16224D50-214E-499F-8225-B9DE3935AB7D}" destId="{DAB577CA-5D13-4BCD-BE8D-32259A33893F}" srcOrd="0" destOrd="0" parTransId="{710A129E-5F55-42EA-A323-AE9A3E46B370}" sibTransId="{53FE6989-8E0F-4E39-A395-56BDE625DA96}"/>
    <dgm:cxn modelId="{89D84EBE-D343-4311-93E7-5EB4AC4A592D}" srcId="{D56471BF-CF80-45D1-B4F3-3A9CE66375ED}" destId="{00B10C4F-5BDC-4519-821A-C65FABCDE6DD}" srcOrd="3" destOrd="0" parTransId="{C7F8ABE2-40AB-49BF-A60A-A1E44B7AE4AE}" sibTransId="{D86848BA-1792-4196-BDA3-B5CF5EC3611C}"/>
    <dgm:cxn modelId="{17868491-74D3-4B68-A9C8-92C13A070B39}" srcId="{BFF2EFFA-A4CF-4B59-A117-8E5CC8873A55}" destId="{A980D865-06A1-43BC-A644-212731E12B4E}" srcOrd="0" destOrd="0" parTransId="{BBBDCB0B-E8F8-4001-8B10-0680B99FE6B6}" sibTransId="{928F1214-54E9-473D-9C8E-49935C5F1FA8}"/>
    <dgm:cxn modelId="{76A12F6F-7339-48DF-832C-B155BB66165D}" srcId="{00B10C4F-5BDC-4519-821A-C65FABCDE6DD}" destId="{8A576FCC-CF89-4FF8-9894-DDED74F48C5F}" srcOrd="0" destOrd="0" parTransId="{1BF89BBE-0445-4372-B9DE-E419865CDD5B}" sibTransId="{F0DE358D-CC03-4DB4-A9FE-2ED0ECF0222A}"/>
    <dgm:cxn modelId="{A6A703AE-990D-4E1A-A2D1-5B5DCC465C4C}" type="presOf" srcId="{181BFB4A-EC51-4B10-8AB8-5985E759A101}" destId="{62B7024B-00CD-4090-ABF4-C7F96E0335D7}" srcOrd="0" destOrd="0" presId="urn:microsoft.com/office/officeart/2005/8/layout/hList2"/>
    <dgm:cxn modelId="{1059C91B-3DFD-46DF-A63D-0148BBC6DDD8}" type="presOf" srcId="{16224D50-214E-499F-8225-B9DE3935AB7D}" destId="{E3D15F2E-41E5-4FEC-81DE-36C671FC1AA3}" srcOrd="0" destOrd="0" presId="urn:microsoft.com/office/officeart/2005/8/layout/hList2"/>
    <dgm:cxn modelId="{D7057167-A268-4290-A1D2-E3FDE5275999}" type="presOf" srcId="{D56471BF-CF80-45D1-B4F3-3A9CE66375ED}" destId="{383439F4-C975-457A-A855-E1E14F3D64EB}" srcOrd="0" destOrd="0" presId="urn:microsoft.com/office/officeart/2005/8/layout/hList2"/>
    <dgm:cxn modelId="{6CA64FD5-DFF6-45AB-89ED-0A62B523268A}" type="presOf" srcId="{DAB577CA-5D13-4BCD-BE8D-32259A33893F}" destId="{D101708D-8447-41C7-845D-E48DF84BF5DE}" srcOrd="0" destOrd="0" presId="urn:microsoft.com/office/officeart/2005/8/layout/hList2"/>
    <dgm:cxn modelId="{C6EA837B-B480-497E-8A89-AC0D90F4A662}" type="presOf" srcId="{331F92F6-1B81-4314-93D6-7621B0857959}" destId="{6D581532-BFB4-4B21-8EE6-4C54B53D1E1E}" srcOrd="0" destOrd="0" presId="urn:microsoft.com/office/officeart/2005/8/layout/hList2"/>
    <dgm:cxn modelId="{42B17EC6-BC2E-443E-9505-3859804AEF1F}" type="presOf" srcId="{BFF2EFFA-A4CF-4B59-A117-8E5CC8873A55}" destId="{8F7FEA01-C177-4F5A-9AB7-DDE35B141838}" srcOrd="0" destOrd="0" presId="urn:microsoft.com/office/officeart/2005/8/layout/hList2"/>
    <dgm:cxn modelId="{D975C978-A1A1-41ED-A441-CF8822E85064}" type="presOf" srcId="{00B10C4F-5BDC-4519-821A-C65FABCDE6DD}" destId="{CFA4E865-EF78-4598-9BB9-4AEA86C5232B}" srcOrd="0" destOrd="0" presId="urn:microsoft.com/office/officeart/2005/8/layout/hList2"/>
    <dgm:cxn modelId="{F882F958-8496-4EB7-A2FB-94B61F1352F7}" type="presParOf" srcId="{383439F4-C975-457A-A855-E1E14F3D64EB}" destId="{04B43FFE-B15A-4820-BC0E-D663B606EF6D}" srcOrd="0" destOrd="0" presId="urn:microsoft.com/office/officeart/2005/8/layout/hList2"/>
    <dgm:cxn modelId="{278A83AD-EA81-41D1-98B6-F109EE85DA9B}" type="presParOf" srcId="{04B43FFE-B15A-4820-BC0E-D663B606EF6D}" destId="{C454B1B1-08EB-4EF4-BD6F-0CEC346C3B49}" srcOrd="0" destOrd="0" presId="urn:microsoft.com/office/officeart/2005/8/layout/hList2"/>
    <dgm:cxn modelId="{4ABFF124-4F17-439C-BDDB-905706395DCA}" type="presParOf" srcId="{04B43FFE-B15A-4820-BC0E-D663B606EF6D}" destId="{62B7024B-00CD-4090-ABF4-C7F96E0335D7}" srcOrd="1" destOrd="0" presId="urn:microsoft.com/office/officeart/2005/8/layout/hList2"/>
    <dgm:cxn modelId="{54973A6C-D710-4B33-A694-56DC2764BDC8}" type="presParOf" srcId="{04B43FFE-B15A-4820-BC0E-D663B606EF6D}" destId="{6D581532-BFB4-4B21-8EE6-4C54B53D1E1E}" srcOrd="2" destOrd="0" presId="urn:microsoft.com/office/officeart/2005/8/layout/hList2"/>
    <dgm:cxn modelId="{E3717778-E694-4EA0-BEEB-A6F33B303BC9}" type="presParOf" srcId="{383439F4-C975-457A-A855-E1E14F3D64EB}" destId="{2AAF618F-E888-47C1-9356-CB91E82FD195}" srcOrd="1" destOrd="0" presId="urn:microsoft.com/office/officeart/2005/8/layout/hList2"/>
    <dgm:cxn modelId="{B2A5B134-9B3D-48F9-B94C-E35921D790EC}" type="presParOf" srcId="{383439F4-C975-457A-A855-E1E14F3D64EB}" destId="{5FB82565-247A-4BED-9872-A6970626C5F8}" srcOrd="2" destOrd="0" presId="urn:microsoft.com/office/officeart/2005/8/layout/hList2"/>
    <dgm:cxn modelId="{398C2810-09F5-4998-8D66-5D34C02848F3}" type="presParOf" srcId="{5FB82565-247A-4BED-9872-A6970626C5F8}" destId="{0FEF9618-4BF5-47FE-864D-7A1066BAC205}" srcOrd="0" destOrd="0" presId="urn:microsoft.com/office/officeart/2005/8/layout/hList2"/>
    <dgm:cxn modelId="{2AC63394-89A3-4872-A818-454FFE0CF7F1}" type="presParOf" srcId="{5FB82565-247A-4BED-9872-A6970626C5F8}" destId="{370E4693-E57D-48B9-B4A0-A7C08D8D2FDB}" srcOrd="1" destOrd="0" presId="urn:microsoft.com/office/officeart/2005/8/layout/hList2"/>
    <dgm:cxn modelId="{45DC0366-6F01-4B26-A468-7610ECB2153D}" type="presParOf" srcId="{5FB82565-247A-4BED-9872-A6970626C5F8}" destId="{8F7FEA01-C177-4F5A-9AB7-DDE35B141838}" srcOrd="2" destOrd="0" presId="urn:microsoft.com/office/officeart/2005/8/layout/hList2"/>
    <dgm:cxn modelId="{C0FB24E2-048C-443A-B5F9-8C8D8EAC7CED}" type="presParOf" srcId="{383439F4-C975-457A-A855-E1E14F3D64EB}" destId="{89C29FC5-8443-4074-89D1-F13345275294}" srcOrd="3" destOrd="0" presId="urn:microsoft.com/office/officeart/2005/8/layout/hList2"/>
    <dgm:cxn modelId="{F0A81F8E-61C5-4867-AF1F-075A0E175983}" type="presParOf" srcId="{383439F4-C975-457A-A855-E1E14F3D64EB}" destId="{B0A00571-CAC3-47A3-ABC1-67FABD2C2E71}" srcOrd="4" destOrd="0" presId="urn:microsoft.com/office/officeart/2005/8/layout/hList2"/>
    <dgm:cxn modelId="{6D0229C0-FDA0-4449-BDE0-2048995E872E}" type="presParOf" srcId="{B0A00571-CAC3-47A3-ABC1-67FABD2C2E71}" destId="{3AD1DC2A-7853-4F50-9640-FD2ADB6BEB4E}" srcOrd="0" destOrd="0" presId="urn:microsoft.com/office/officeart/2005/8/layout/hList2"/>
    <dgm:cxn modelId="{487A8CA1-E93D-4790-BB72-A9280B77A1AE}" type="presParOf" srcId="{B0A00571-CAC3-47A3-ABC1-67FABD2C2E71}" destId="{D101708D-8447-41C7-845D-E48DF84BF5DE}" srcOrd="1" destOrd="0" presId="urn:microsoft.com/office/officeart/2005/8/layout/hList2"/>
    <dgm:cxn modelId="{E9512EB0-9BC8-43E5-A502-9570933DB8EB}" type="presParOf" srcId="{B0A00571-CAC3-47A3-ABC1-67FABD2C2E71}" destId="{E3D15F2E-41E5-4FEC-81DE-36C671FC1AA3}" srcOrd="2" destOrd="0" presId="urn:microsoft.com/office/officeart/2005/8/layout/hList2"/>
    <dgm:cxn modelId="{3AD51A10-9140-4979-A948-48DC8242BC0C}" type="presParOf" srcId="{383439F4-C975-457A-A855-E1E14F3D64EB}" destId="{1EC533E2-E463-4E4A-9B66-83F4666BDC7D}" srcOrd="5" destOrd="0" presId="urn:microsoft.com/office/officeart/2005/8/layout/hList2"/>
    <dgm:cxn modelId="{79E52A87-D11D-49CC-BD0D-F840063E5918}" type="presParOf" srcId="{383439F4-C975-457A-A855-E1E14F3D64EB}" destId="{85218E34-8665-4769-AA2D-B4FEE59D0170}" srcOrd="6" destOrd="0" presId="urn:microsoft.com/office/officeart/2005/8/layout/hList2"/>
    <dgm:cxn modelId="{E3F1883F-9352-431E-B122-E8CFC67823D7}" type="presParOf" srcId="{85218E34-8665-4769-AA2D-B4FEE59D0170}" destId="{6EA4160A-F4E6-4A1F-AE0A-F58A79539313}" srcOrd="0" destOrd="0" presId="urn:microsoft.com/office/officeart/2005/8/layout/hList2"/>
    <dgm:cxn modelId="{67D116FB-5074-404B-B895-F0D61CA60683}" type="presParOf" srcId="{85218E34-8665-4769-AA2D-B4FEE59D0170}" destId="{F88DF1C3-E0E4-4CD9-B577-71DF5BCAE989}" srcOrd="1" destOrd="0" presId="urn:microsoft.com/office/officeart/2005/8/layout/hList2"/>
    <dgm:cxn modelId="{0499C00E-D937-48CA-A8E1-BEE825D64EC4}" type="presParOf" srcId="{85218E34-8665-4769-AA2D-B4FEE59D0170}" destId="{CFA4E865-EF78-4598-9BB9-4AEA86C5232B}"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165E9A-D3FA-4BBF-B5CC-F40A83C9D5EA}"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en-US"/>
        </a:p>
      </dgm:t>
    </dgm:pt>
    <dgm:pt modelId="{647B2699-B0C5-459A-BFEF-A246B1FC9E3F}">
      <dgm:prSet phldrT="[Text]" custT="1"/>
      <dgm:spPr/>
      <dgm:t>
        <a:bodyPr/>
        <a:lstStyle/>
        <a:p>
          <a:r>
            <a:rPr lang="en-US" sz="2400" dirty="0" smtClean="0"/>
            <a:t>Subject Identifiers</a:t>
          </a:r>
          <a:endParaRPr lang="en-US" sz="2400" dirty="0"/>
        </a:p>
      </dgm:t>
    </dgm:pt>
    <dgm:pt modelId="{20F84072-3966-4822-9F8F-CA1DCCCE5FD5}" type="parTrans" cxnId="{8902AEA6-8D06-401B-805D-BD99AA679DFA}">
      <dgm:prSet/>
      <dgm:spPr/>
      <dgm:t>
        <a:bodyPr/>
        <a:lstStyle/>
        <a:p>
          <a:endParaRPr lang="en-US" sz="2000"/>
        </a:p>
      </dgm:t>
    </dgm:pt>
    <dgm:pt modelId="{D22F3ABB-BD4E-4C0A-B456-4094DAF0CF23}" type="sibTrans" cxnId="{8902AEA6-8D06-401B-805D-BD99AA679DFA}">
      <dgm:prSet/>
      <dgm:spPr/>
      <dgm:t>
        <a:bodyPr/>
        <a:lstStyle/>
        <a:p>
          <a:endParaRPr lang="en-US" sz="2000"/>
        </a:p>
      </dgm:t>
    </dgm:pt>
    <dgm:pt modelId="{EFDCC982-213A-4937-838E-59D2447EF06C}">
      <dgm:prSet phldrT="[Text]" custT="1"/>
      <dgm:spPr/>
      <dgm:t>
        <a:bodyPr/>
        <a:lstStyle/>
        <a:p>
          <a:r>
            <a:rPr lang="en-US" sz="2000" dirty="0" smtClean="0"/>
            <a:t>STUDYID, USUBJID, SUBJID</a:t>
          </a:r>
          <a:endParaRPr lang="en-US" sz="2000" dirty="0"/>
        </a:p>
      </dgm:t>
    </dgm:pt>
    <dgm:pt modelId="{81BCC831-D6F1-44AE-9A01-1F5268D09B66}" type="parTrans" cxnId="{7988E60F-3C6F-4BCF-8E03-0EF46FD12216}">
      <dgm:prSet/>
      <dgm:spPr/>
      <dgm:t>
        <a:bodyPr/>
        <a:lstStyle/>
        <a:p>
          <a:endParaRPr lang="en-US" sz="2000"/>
        </a:p>
      </dgm:t>
    </dgm:pt>
    <dgm:pt modelId="{BA7F957C-C8F4-447D-B696-056E38608265}" type="sibTrans" cxnId="{7988E60F-3C6F-4BCF-8E03-0EF46FD12216}">
      <dgm:prSet/>
      <dgm:spPr/>
      <dgm:t>
        <a:bodyPr/>
        <a:lstStyle/>
        <a:p>
          <a:endParaRPr lang="en-US" sz="2000"/>
        </a:p>
      </dgm:t>
    </dgm:pt>
    <dgm:pt modelId="{B16A9E6C-8E61-4256-8927-1EA9FE0D54F5}">
      <dgm:prSet phldrT="[Text]" custT="1"/>
      <dgm:spPr/>
      <dgm:t>
        <a:bodyPr/>
        <a:lstStyle/>
        <a:p>
          <a:r>
            <a:rPr lang="en-US" sz="2400" dirty="0" smtClean="0"/>
            <a:t>Analysis Parameter Variables</a:t>
          </a:r>
          <a:endParaRPr lang="en-US" sz="2400" dirty="0"/>
        </a:p>
      </dgm:t>
    </dgm:pt>
    <dgm:pt modelId="{19F0C7C4-4BCE-42BE-92F5-184118BF75A0}" type="parTrans" cxnId="{B70544E9-4CE6-45DC-A56A-36DD2EDED346}">
      <dgm:prSet/>
      <dgm:spPr/>
      <dgm:t>
        <a:bodyPr/>
        <a:lstStyle/>
        <a:p>
          <a:endParaRPr lang="en-US" sz="2000"/>
        </a:p>
      </dgm:t>
    </dgm:pt>
    <dgm:pt modelId="{0FEA39A8-456E-4D69-8623-3D347C0B8A68}" type="sibTrans" cxnId="{B70544E9-4CE6-45DC-A56A-36DD2EDED346}">
      <dgm:prSet/>
      <dgm:spPr/>
      <dgm:t>
        <a:bodyPr/>
        <a:lstStyle/>
        <a:p>
          <a:endParaRPr lang="en-US" sz="2000"/>
        </a:p>
      </dgm:t>
    </dgm:pt>
    <dgm:pt modelId="{654CCCB6-59F0-4FC3-9443-4DF8C8A7B3C8}">
      <dgm:prSet phldrT="[Text]" custT="1"/>
      <dgm:spPr/>
      <dgm:t>
        <a:bodyPr/>
        <a:lstStyle/>
        <a:p>
          <a:r>
            <a:rPr lang="en-US" sz="2000" dirty="0" smtClean="0"/>
            <a:t>PARAM/PARAMN/PARAMCD</a:t>
          </a:r>
          <a:endParaRPr lang="en-US" sz="2000" dirty="0"/>
        </a:p>
      </dgm:t>
    </dgm:pt>
    <dgm:pt modelId="{ED121EE4-F543-4279-8194-0F69F0092E3F}" type="parTrans" cxnId="{E2299C66-82EC-43DE-9645-5FAAD4936467}">
      <dgm:prSet/>
      <dgm:spPr/>
      <dgm:t>
        <a:bodyPr/>
        <a:lstStyle/>
        <a:p>
          <a:endParaRPr lang="en-US" sz="2000"/>
        </a:p>
      </dgm:t>
    </dgm:pt>
    <dgm:pt modelId="{93AC73A3-3309-4726-9CA9-9F0719518AAD}" type="sibTrans" cxnId="{E2299C66-82EC-43DE-9645-5FAAD4936467}">
      <dgm:prSet/>
      <dgm:spPr/>
      <dgm:t>
        <a:bodyPr/>
        <a:lstStyle/>
        <a:p>
          <a:endParaRPr lang="en-US" sz="2000"/>
        </a:p>
      </dgm:t>
    </dgm:pt>
    <dgm:pt modelId="{78695448-AB46-4EFD-B351-58691F27E2B1}">
      <dgm:prSet phldrT="[Text]" custT="1"/>
      <dgm:spPr/>
      <dgm:t>
        <a:bodyPr/>
        <a:lstStyle/>
        <a:p>
          <a:r>
            <a:rPr lang="en-US" sz="2000" dirty="0" smtClean="0"/>
            <a:t>AVAL/AVALC</a:t>
          </a:r>
          <a:endParaRPr lang="en-US" sz="2000" dirty="0"/>
        </a:p>
      </dgm:t>
    </dgm:pt>
    <dgm:pt modelId="{073FACF7-386D-4336-8358-3885486FE8B3}" type="parTrans" cxnId="{13343408-EA96-4FE1-9E02-65495B1246BB}">
      <dgm:prSet/>
      <dgm:spPr/>
      <dgm:t>
        <a:bodyPr/>
        <a:lstStyle/>
        <a:p>
          <a:endParaRPr lang="en-US" sz="2000"/>
        </a:p>
      </dgm:t>
    </dgm:pt>
    <dgm:pt modelId="{6D233FF5-3143-427A-8A3F-9D2B547FCB21}" type="sibTrans" cxnId="{13343408-EA96-4FE1-9E02-65495B1246BB}">
      <dgm:prSet/>
      <dgm:spPr/>
      <dgm:t>
        <a:bodyPr/>
        <a:lstStyle/>
        <a:p>
          <a:endParaRPr lang="en-US" sz="2000"/>
        </a:p>
      </dgm:t>
    </dgm:pt>
    <dgm:pt modelId="{6557CBDF-CE70-4CF3-BBB0-EB67DFA31FB4}">
      <dgm:prSet phldrT="[Text]" custT="1"/>
      <dgm:spPr/>
      <dgm:t>
        <a:bodyPr/>
        <a:lstStyle/>
        <a:p>
          <a:r>
            <a:rPr lang="en-US" sz="2400" dirty="0" smtClean="0"/>
            <a:t>Functions of AVAL</a:t>
          </a:r>
          <a:endParaRPr lang="en-US" sz="2400" dirty="0"/>
        </a:p>
      </dgm:t>
    </dgm:pt>
    <dgm:pt modelId="{07B39FD6-DE1D-4F9D-8BA4-2F6359C4A889}" type="parTrans" cxnId="{F241E76D-06FD-4506-9178-FADE305E5F60}">
      <dgm:prSet/>
      <dgm:spPr/>
      <dgm:t>
        <a:bodyPr/>
        <a:lstStyle/>
        <a:p>
          <a:endParaRPr lang="en-US" sz="2000"/>
        </a:p>
      </dgm:t>
    </dgm:pt>
    <dgm:pt modelId="{68B95C6B-7ACD-4740-AF5D-E4FAD7BBE026}" type="sibTrans" cxnId="{F241E76D-06FD-4506-9178-FADE305E5F60}">
      <dgm:prSet/>
      <dgm:spPr/>
      <dgm:t>
        <a:bodyPr/>
        <a:lstStyle/>
        <a:p>
          <a:endParaRPr lang="en-US" sz="2000"/>
        </a:p>
      </dgm:t>
    </dgm:pt>
    <dgm:pt modelId="{8AED8245-1FAA-43A0-AD79-D70527D27380}">
      <dgm:prSet phldrT="[Text]" custT="1"/>
      <dgm:spPr/>
      <dgm:t>
        <a:bodyPr/>
        <a:lstStyle/>
        <a:p>
          <a:r>
            <a:rPr lang="en-US" sz="2000" dirty="0" smtClean="0"/>
            <a:t>BASE/BASEC, R2BASE</a:t>
          </a:r>
          <a:endParaRPr lang="en-US" sz="2000" dirty="0"/>
        </a:p>
      </dgm:t>
    </dgm:pt>
    <dgm:pt modelId="{5C748F7E-2330-4A4B-BEEE-743C81546C94}" type="parTrans" cxnId="{7BFA0C13-A920-4C13-B36D-CCB1CC8CD132}">
      <dgm:prSet/>
      <dgm:spPr/>
      <dgm:t>
        <a:bodyPr/>
        <a:lstStyle/>
        <a:p>
          <a:endParaRPr lang="en-US" sz="2000"/>
        </a:p>
      </dgm:t>
    </dgm:pt>
    <dgm:pt modelId="{29FEDAC5-FD02-4966-B92C-8D7623826E74}" type="sibTrans" cxnId="{7BFA0C13-A920-4C13-B36D-CCB1CC8CD132}">
      <dgm:prSet/>
      <dgm:spPr/>
      <dgm:t>
        <a:bodyPr/>
        <a:lstStyle/>
        <a:p>
          <a:endParaRPr lang="en-US" sz="2000"/>
        </a:p>
      </dgm:t>
    </dgm:pt>
    <dgm:pt modelId="{371D9CD9-6936-4761-951D-494696EA96A1}">
      <dgm:prSet phldrT="[Text]" custT="1"/>
      <dgm:spPr/>
      <dgm:t>
        <a:bodyPr/>
        <a:lstStyle/>
        <a:p>
          <a:r>
            <a:rPr lang="en-US" sz="2000" dirty="0" smtClean="0"/>
            <a:t>CHG/PCHG</a:t>
          </a:r>
          <a:endParaRPr lang="en-US" sz="2000" dirty="0"/>
        </a:p>
      </dgm:t>
    </dgm:pt>
    <dgm:pt modelId="{16EE6175-E40B-44C2-A6CC-DE2F622A4566}" type="parTrans" cxnId="{D2208CE5-B400-4F68-98A8-B68B373BCF54}">
      <dgm:prSet/>
      <dgm:spPr/>
      <dgm:t>
        <a:bodyPr/>
        <a:lstStyle/>
        <a:p>
          <a:endParaRPr lang="en-US" sz="2000"/>
        </a:p>
      </dgm:t>
    </dgm:pt>
    <dgm:pt modelId="{5F615F51-22BE-41FE-8F60-F382228D073F}" type="sibTrans" cxnId="{D2208CE5-B400-4F68-98A8-B68B373BCF54}">
      <dgm:prSet/>
      <dgm:spPr/>
      <dgm:t>
        <a:bodyPr/>
        <a:lstStyle/>
        <a:p>
          <a:endParaRPr lang="en-US" sz="2000"/>
        </a:p>
      </dgm:t>
    </dgm:pt>
    <dgm:pt modelId="{F4A41863-F365-4CEA-8EBA-FCAA976CC6C1}">
      <dgm:prSet phldrT="[Text]" custT="1"/>
      <dgm:spPr/>
      <dgm:t>
        <a:bodyPr/>
        <a:lstStyle/>
        <a:p>
          <a:r>
            <a:rPr lang="en-US" sz="2400" dirty="0" smtClean="0"/>
            <a:t>Categorical Variables</a:t>
          </a:r>
          <a:endParaRPr lang="en-US" sz="2400" dirty="0"/>
        </a:p>
      </dgm:t>
    </dgm:pt>
    <dgm:pt modelId="{3FAB8F6E-9377-4AB5-9A7A-040EB37835EC}" type="parTrans" cxnId="{AC0E4273-C237-45BE-ACFB-149DB9C41681}">
      <dgm:prSet/>
      <dgm:spPr/>
      <dgm:t>
        <a:bodyPr/>
        <a:lstStyle/>
        <a:p>
          <a:endParaRPr lang="en-US" sz="2000"/>
        </a:p>
      </dgm:t>
    </dgm:pt>
    <dgm:pt modelId="{4002DE34-9109-44F9-8EE4-65BCA1505DD4}" type="sibTrans" cxnId="{AC0E4273-C237-45BE-ACFB-149DB9C41681}">
      <dgm:prSet/>
      <dgm:spPr/>
      <dgm:t>
        <a:bodyPr/>
        <a:lstStyle/>
        <a:p>
          <a:endParaRPr lang="en-US" sz="2000"/>
        </a:p>
      </dgm:t>
    </dgm:pt>
    <dgm:pt modelId="{96058755-E60E-4F70-954E-AF4816BCFD55}">
      <dgm:prSet phldrT="[Text]" custT="1"/>
      <dgm:spPr/>
      <dgm:t>
        <a:bodyPr/>
        <a:lstStyle/>
        <a:p>
          <a:r>
            <a:rPr lang="en-US" sz="2000" dirty="0" smtClean="0"/>
            <a:t>AVALCATy, BASECATy, CHGCATy, PCHGCATy, SHIFTy</a:t>
          </a:r>
          <a:endParaRPr lang="en-US" sz="2000" dirty="0"/>
        </a:p>
      </dgm:t>
    </dgm:pt>
    <dgm:pt modelId="{77A6D1A7-D051-4B37-B660-4F8F150942B6}" type="parTrans" cxnId="{6A1ACE1E-EBB8-4237-95F7-E7C3A8EEB51B}">
      <dgm:prSet/>
      <dgm:spPr/>
      <dgm:t>
        <a:bodyPr/>
        <a:lstStyle/>
        <a:p>
          <a:endParaRPr lang="en-US" sz="2000"/>
        </a:p>
      </dgm:t>
    </dgm:pt>
    <dgm:pt modelId="{56666659-3738-4673-B1A5-C007794C6638}" type="sibTrans" cxnId="{6A1ACE1E-EBB8-4237-95F7-E7C3A8EEB51B}">
      <dgm:prSet/>
      <dgm:spPr/>
      <dgm:t>
        <a:bodyPr/>
        <a:lstStyle/>
        <a:p>
          <a:endParaRPr lang="en-US" sz="2000"/>
        </a:p>
      </dgm:t>
    </dgm:pt>
    <dgm:pt modelId="{D74B9050-CEA7-4CA3-A9BD-5BD044CE8ECC}" type="pres">
      <dgm:prSet presAssocID="{C4165E9A-D3FA-4BBF-B5CC-F40A83C9D5EA}" presName="Name0" presStyleCnt="0">
        <dgm:presLayoutVars>
          <dgm:dir/>
          <dgm:animLvl val="lvl"/>
          <dgm:resizeHandles/>
        </dgm:presLayoutVars>
      </dgm:prSet>
      <dgm:spPr/>
      <dgm:t>
        <a:bodyPr/>
        <a:lstStyle/>
        <a:p>
          <a:endParaRPr lang="en-US"/>
        </a:p>
      </dgm:t>
    </dgm:pt>
    <dgm:pt modelId="{F11A1FA8-C07E-4297-A772-82047904B043}" type="pres">
      <dgm:prSet presAssocID="{647B2699-B0C5-459A-BFEF-A246B1FC9E3F}" presName="linNode" presStyleCnt="0"/>
      <dgm:spPr/>
      <dgm:t>
        <a:bodyPr/>
        <a:lstStyle/>
        <a:p>
          <a:endParaRPr lang="en-US"/>
        </a:p>
      </dgm:t>
    </dgm:pt>
    <dgm:pt modelId="{0375D786-FF40-4980-84F0-489931C62980}" type="pres">
      <dgm:prSet presAssocID="{647B2699-B0C5-459A-BFEF-A246B1FC9E3F}" presName="parentShp" presStyleLbl="node1" presStyleIdx="0" presStyleCnt="4">
        <dgm:presLayoutVars>
          <dgm:bulletEnabled val="1"/>
        </dgm:presLayoutVars>
      </dgm:prSet>
      <dgm:spPr/>
      <dgm:t>
        <a:bodyPr/>
        <a:lstStyle/>
        <a:p>
          <a:endParaRPr lang="en-US"/>
        </a:p>
      </dgm:t>
    </dgm:pt>
    <dgm:pt modelId="{12C82045-3558-47F7-8BC7-C57BAD5FA4E5}" type="pres">
      <dgm:prSet presAssocID="{647B2699-B0C5-459A-BFEF-A246B1FC9E3F}" presName="childShp" presStyleLbl="bgAccFollowNode1" presStyleIdx="0" presStyleCnt="4">
        <dgm:presLayoutVars>
          <dgm:bulletEnabled val="1"/>
        </dgm:presLayoutVars>
      </dgm:prSet>
      <dgm:spPr/>
      <dgm:t>
        <a:bodyPr/>
        <a:lstStyle/>
        <a:p>
          <a:endParaRPr lang="en-US"/>
        </a:p>
      </dgm:t>
    </dgm:pt>
    <dgm:pt modelId="{BE439522-660C-4002-97F9-80EDE568F218}" type="pres">
      <dgm:prSet presAssocID="{D22F3ABB-BD4E-4C0A-B456-4094DAF0CF23}" presName="spacing" presStyleCnt="0"/>
      <dgm:spPr/>
      <dgm:t>
        <a:bodyPr/>
        <a:lstStyle/>
        <a:p>
          <a:endParaRPr lang="en-US"/>
        </a:p>
      </dgm:t>
    </dgm:pt>
    <dgm:pt modelId="{F1721363-3852-4821-B5E9-C425F0CED63B}" type="pres">
      <dgm:prSet presAssocID="{B16A9E6C-8E61-4256-8927-1EA9FE0D54F5}" presName="linNode" presStyleCnt="0"/>
      <dgm:spPr/>
      <dgm:t>
        <a:bodyPr/>
        <a:lstStyle/>
        <a:p>
          <a:endParaRPr lang="en-US"/>
        </a:p>
      </dgm:t>
    </dgm:pt>
    <dgm:pt modelId="{575BC583-AF7F-4FA8-8AFB-A58B1861CAF6}" type="pres">
      <dgm:prSet presAssocID="{B16A9E6C-8E61-4256-8927-1EA9FE0D54F5}" presName="parentShp" presStyleLbl="node1" presStyleIdx="1" presStyleCnt="4">
        <dgm:presLayoutVars>
          <dgm:bulletEnabled val="1"/>
        </dgm:presLayoutVars>
      </dgm:prSet>
      <dgm:spPr/>
      <dgm:t>
        <a:bodyPr/>
        <a:lstStyle/>
        <a:p>
          <a:endParaRPr lang="en-US"/>
        </a:p>
      </dgm:t>
    </dgm:pt>
    <dgm:pt modelId="{124CECB8-6060-4D44-9C23-6FE43ECB6EBD}" type="pres">
      <dgm:prSet presAssocID="{B16A9E6C-8E61-4256-8927-1EA9FE0D54F5}" presName="childShp" presStyleLbl="bgAccFollowNode1" presStyleIdx="1" presStyleCnt="4">
        <dgm:presLayoutVars>
          <dgm:bulletEnabled val="1"/>
        </dgm:presLayoutVars>
      </dgm:prSet>
      <dgm:spPr/>
      <dgm:t>
        <a:bodyPr/>
        <a:lstStyle/>
        <a:p>
          <a:endParaRPr lang="en-US"/>
        </a:p>
      </dgm:t>
    </dgm:pt>
    <dgm:pt modelId="{FF4E0BA9-9FA5-458F-BC9E-834DA2544475}" type="pres">
      <dgm:prSet presAssocID="{0FEA39A8-456E-4D69-8623-3D347C0B8A68}" presName="spacing" presStyleCnt="0"/>
      <dgm:spPr/>
      <dgm:t>
        <a:bodyPr/>
        <a:lstStyle/>
        <a:p>
          <a:endParaRPr lang="en-US"/>
        </a:p>
      </dgm:t>
    </dgm:pt>
    <dgm:pt modelId="{67D7A397-BCFA-47EB-8707-6C5E3DFD4EA6}" type="pres">
      <dgm:prSet presAssocID="{6557CBDF-CE70-4CF3-BBB0-EB67DFA31FB4}" presName="linNode" presStyleCnt="0"/>
      <dgm:spPr/>
      <dgm:t>
        <a:bodyPr/>
        <a:lstStyle/>
        <a:p>
          <a:endParaRPr lang="en-US"/>
        </a:p>
      </dgm:t>
    </dgm:pt>
    <dgm:pt modelId="{8C9E38AB-D9AA-4E7C-A992-6E2CE59DEE6A}" type="pres">
      <dgm:prSet presAssocID="{6557CBDF-CE70-4CF3-BBB0-EB67DFA31FB4}" presName="parentShp" presStyleLbl="node1" presStyleIdx="2" presStyleCnt="4">
        <dgm:presLayoutVars>
          <dgm:bulletEnabled val="1"/>
        </dgm:presLayoutVars>
      </dgm:prSet>
      <dgm:spPr/>
      <dgm:t>
        <a:bodyPr/>
        <a:lstStyle/>
        <a:p>
          <a:endParaRPr lang="en-US"/>
        </a:p>
      </dgm:t>
    </dgm:pt>
    <dgm:pt modelId="{0C25CCAD-1EC9-4CCF-B506-08701A426E5F}" type="pres">
      <dgm:prSet presAssocID="{6557CBDF-CE70-4CF3-BBB0-EB67DFA31FB4}" presName="childShp" presStyleLbl="bgAccFollowNode1" presStyleIdx="2" presStyleCnt="4">
        <dgm:presLayoutVars>
          <dgm:bulletEnabled val="1"/>
        </dgm:presLayoutVars>
      </dgm:prSet>
      <dgm:spPr/>
      <dgm:t>
        <a:bodyPr/>
        <a:lstStyle/>
        <a:p>
          <a:endParaRPr lang="en-US"/>
        </a:p>
      </dgm:t>
    </dgm:pt>
    <dgm:pt modelId="{0F1CE151-A4F4-4E83-9467-92B6A60DE2CB}" type="pres">
      <dgm:prSet presAssocID="{68B95C6B-7ACD-4740-AF5D-E4FAD7BBE026}" presName="spacing" presStyleCnt="0"/>
      <dgm:spPr/>
      <dgm:t>
        <a:bodyPr/>
        <a:lstStyle/>
        <a:p>
          <a:endParaRPr lang="en-US"/>
        </a:p>
      </dgm:t>
    </dgm:pt>
    <dgm:pt modelId="{5F42F3D9-B167-42F3-9FCA-D797D06A2AE9}" type="pres">
      <dgm:prSet presAssocID="{F4A41863-F365-4CEA-8EBA-FCAA976CC6C1}" presName="linNode" presStyleCnt="0"/>
      <dgm:spPr/>
      <dgm:t>
        <a:bodyPr/>
        <a:lstStyle/>
        <a:p>
          <a:endParaRPr lang="en-US"/>
        </a:p>
      </dgm:t>
    </dgm:pt>
    <dgm:pt modelId="{5E5CA4A3-689A-4432-81F5-5B5662348E20}" type="pres">
      <dgm:prSet presAssocID="{F4A41863-F365-4CEA-8EBA-FCAA976CC6C1}" presName="parentShp" presStyleLbl="node1" presStyleIdx="3" presStyleCnt="4" custLinFactNeighborY="126">
        <dgm:presLayoutVars>
          <dgm:bulletEnabled val="1"/>
        </dgm:presLayoutVars>
      </dgm:prSet>
      <dgm:spPr/>
      <dgm:t>
        <a:bodyPr/>
        <a:lstStyle/>
        <a:p>
          <a:endParaRPr lang="en-US"/>
        </a:p>
      </dgm:t>
    </dgm:pt>
    <dgm:pt modelId="{B692D5CD-ACA6-4326-B2B2-98CEF8823BA6}" type="pres">
      <dgm:prSet presAssocID="{F4A41863-F365-4CEA-8EBA-FCAA976CC6C1}" presName="childShp" presStyleLbl="bgAccFollowNode1" presStyleIdx="3" presStyleCnt="4">
        <dgm:presLayoutVars>
          <dgm:bulletEnabled val="1"/>
        </dgm:presLayoutVars>
      </dgm:prSet>
      <dgm:spPr/>
      <dgm:t>
        <a:bodyPr/>
        <a:lstStyle/>
        <a:p>
          <a:endParaRPr lang="en-US"/>
        </a:p>
      </dgm:t>
    </dgm:pt>
  </dgm:ptLst>
  <dgm:cxnLst>
    <dgm:cxn modelId="{30577BA8-3226-46F1-958C-912AF63853B9}" type="presOf" srcId="{96058755-E60E-4F70-954E-AF4816BCFD55}" destId="{B692D5CD-ACA6-4326-B2B2-98CEF8823BA6}" srcOrd="0" destOrd="0" presId="urn:microsoft.com/office/officeart/2005/8/layout/vList6"/>
    <dgm:cxn modelId="{7BB5BCAD-6293-4AD4-B9F6-98C441D056F6}" type="presOf" srcId="{B16A9E6C-8E61-4256-8927-1EA9FE0D54F5}" destId="{575BC583-AF7F-4FA8-8AFB-A58B1861CAF6}" srcOrd="0" destOrd="0" presId="urn:microsoft.com/office/officeart/2005/8/layout/vList6"/>
    <dgm:cxn modelId="{1653A8EB-1627-451C-B3CB-BC710D47D5B7}" type="presOf" srcId="{6557CBDF-CE70-4CF3-BBB0-EB67DFA31FB4}" destId="{8C9E38AB-D9AA-4E7C-A992-6E2CE59DEE6A}" srcOrd="0" destOrd="0" presId="urn:microsoft.com/office/officeart/2005/8/layout/vList6"/>
    <dgm:cxn modelId="{8902AEA6-8D06-401B-805D-BD99AA679DFA}" srcId="{C4165E9A-D3FA-4BBF-B5CC-F40A83C9D5EA}" destId="{647B2699-B0C5-459A-BFEF-A246B1FC9E3F}" srcOrd="0" destOrd="0" parTransId="{20F84072-3966-4822-9F8F-CA1DCCCE5FD5}" sibTransId="{D22F3ABB-BD4E-4C0A-B456-4094DAF0CF23}"/>
    <dgm:cxn modelId="{6A1ACE1E-EBB8-4237-95F7-E7C3A8EEB51B}" srcId="{F4A41863-F365-4CEA-8EBA-FCAA976CC6C1}" destId="{96058755-E60E-4F70-954E-AF4816BCFD55}" srcOrd="0" destOrd="0" parTransId="{77A6D1A7-D051-4B37-B660-4F8F150942B6}" sibTransId="{56666659-3738-4673-B1A5-C007794C6638}"/>
    <dgm:cxn modelId="{05BDDA0E-D317-42EE-91E9-8FB64A41F162}" type="presOf" srcId="{371D9CD9-6936-4761-951D-494696EA96A1}" destId="{0C25CCAD-1EC9-4CCF-B506-08701A426E5F}" srcOrd="0" destOrd="1" presId="urn:microsoft.com/office/officeart/2005/8/layout/vList6"/>
    <dgm:cxn modelId="{3E9A16F0-D1BE-4783-B125-C17086507A8A}" type="presOf" srcId="{F4A41863-F365-4CEA-8EBA-FCAA976CC6C1}" destId="{5E5CA4A3-689A-4432-81F5-5B5662348E20}" srcOrd="0" destOrd="0" presId="urn:microsoft.com/office/officeart/2005/8/layout/vList6"/>
    <dgm:cxn modelId="{B70544E9-4CE6-45DC-A56A-36DD2EDED346}" srcId="{C4165E9A-D3FA-4BBF-B5CC-F40A83C9D5EA}" destId="{B16A9E6C-8E61-4256-8927-1EA9FE0D54F5}" srcOrd="1" destOrd="0" parTransId="{19F0C7C4-4BCE-42BE-92F5-184118BF75A0}" sibTransId="{0FEA39A8-456E-4D69-8623-3D347C0B8A68}"/>
    <dgm:cxn modelId="{DFE479CB-16BA-4A33-AB02-14D4B2B44D75}" type="presOf" srcId="{C4165E9A-D3FA-4BBF-B5CC-F40A83C9D5EA}" destId="{D74B9050-CEA7-4CA3-A9BD-5BD044CE8ECC}" srcOrd="0" destOrd="0" presId="urn:microsoft.com/office/officeart/2005/8/layout/vList6"/>
    <dgm:cxn modelId="{13343408-EA96-4FE1-9E02-65495B1246BB}" srcId="{B16A9E6C-8E61-4256-8927-1EA9FE0D54F5}" destId="{78695448-AB46-4EFD-B351-58691F27E2B1}" srcOrd="1" destOrd="0" parTransId="{073FACF7-386D-4336-8358-3885486FE8B3}" sibTransId="{6D233FF5-3143-427A-8A3F-9D2B547FCB21}"/>
    <dgm:cxn modelId="{2A7264D2-8F5E-4885-BFA2-0F0E8AD39AB1}" type="presOf" srcId="{654CCCB6-59F0-4FC3-9443-4DF8C8A7B3C8}" destId="{124CECB8-6060-4D44-9C23-6FE43ECB6EBD}" srcOrd="0" destOrd="0" presId="urn:microsoft.com/office/officeart/2005/8/layout/vList6"/>
    <dgm:cxn modelId="{E2299C66-82EC-43DE-9645-5FAAD4936467}" srcId="{B16A9E6C-8E61-4256-8927-1EA9FE0D54F5}" destId="{654CCCB6-59F0-4FC3-9443-4DF8C8A7B3C8}" srcOrd="0" destOrd="0" parTransId="{ED121EE4-F543-4279-8194-0F69F0092E3F}" sibTransId="{93AC73A3-3309-4726-9CA9-9F0719518AAD}"/>
    <dgm:cxn modelId="{F241E76D-06FD-4506-9178-FADE305E5F60}" srcId="{C4165E9A-D3FA-4BBF-B5CC-F40A83C9D5EA}" destId="{6557CBDF-CE70-4CF3-BBB0-EB67DFA31FB4}" srcOrd="2" destOrd="0" parTransId="{07B39FD6-DE1D-4F9D-8BA4-2F6359C4A889}" sibTransId="{68B95C6B-7ACD-4740-AF5D-E4FAD7BBE026}"/>
    <dgm:cxn modelId="{AC0E4273-C237-45BE-ACFB-149DB9C41681}" srcId="{C4165E9A-D3FA-4BBF-B5CC-F40A83C9D5EA}" destId="{F4A41863-F365-4CEA-8EBA-FCAA976CC6C1}" srcOrd="3" destOrd="0" parTransId="{3FAB8F6E-9377-4AB5-9A7A-040EB37835EC}" sibTransId="{4002DE34-9109-44F9-8EE4-65BCA1505DD4}"/>
    <dgm:cxn modelId="{4C263635-9E1B-43F4-A5FC-18413D2529BE}" type="presOf" srcId="{EFDCC982-213A-4937-838E-59D2447EF06C}" destId="{12C82045-3558-47F7-8BC7-C57BAD5FA4E5}" srcOrd="0" destOrd="0" presId="urn:microsoft.com/office/officeart/2005/8/layout/vList6"/>
    <dgm:cxn modelId="{7BFA0C13-A920-4C13-B36D-CCB1CC8CD132}" srcId="{6557CBDF-CE70-4CF3-BBB0-EB67DFA31FB4}" destId="{8AED8245-1FAA-43A0-AD79-D70527D27380}" srcOrd="0" destOrd="0" parTransId="{5C748F7E-2330-4A4B-BEEE-743C81546C94}" sibTransId="{29FEDAC5-FD02-4966-B92C-8D7623826E74}"/>
    <dgm:cxn modelId="{8412D496-EA73-48A4-AFA3-9C6BA9205535}" type="presOf" srcId="{8AED8245-1FAA-43A0-AD79-D70527D27380}" destId="{0C25CCAD-1EC9-4CCF-B506-08701A426E5F}" srcOrd="0" destOrd="0" presId="urn:microsoft.com/office/officeart/2005/8/layout/vList6"/>
    <dgm:cxn modelId="{7988E60F-3C6F-4BCF-8E03-0EF46FD12216}" srcId="{647B2699-B0C5-459A-BFEF-A246B1FC9E3F}" destId="{EFDCC982-213A-4937-838E-59D2447EF06C}" srcOrd="0" destOrd="0" parTransId="{81BCC831-D6F1-44AE-9A01-1F5268D09B66}" sibTransId="{BA7F957C-C8F4-447D-B696-056E38608265}"/>
    <dgm:cxn modelId="{3519772A-0F3B-4669-8101-682D1AFE0DFB}" type="presOf" srcId="{78695448-AB46-4EFD-B351-58691F27E2B1}" destId="{124CECB8-6060-4D44-9C23-6FE43ECB6EBD}" srcOrd="0" destOrd="1" presId="urn:microsoft.com/office/officeart/2005/8/layout/vList6"/>
    <dgm:cxn modelId="{96FBCCDB-9174-4AEA-98EC-7AB1318FA421}" type="presOf" srcId="{647B2699-B0C5-459A-BFEF-A246B1FC9E3F}" destId="{0375D786-FF40-4980-84F0-489931C62980}" srcOrd="0" destOrd="0" presId="urn:microsoft.com/office/officeart/2005/8/layout/vList6"/>
    <dgm:cxn modelId="{D2208CE5-B400-4F68-98A8-B68B373BCF54}" srcId="{6557CBDF-CE70-4CF3-BBB0-EB67DFA31FB4}" destId="{371D9CD9-6936-4761-951D-494696EA96A1}" srcOrd="1" destOrd="0" parTransId="{16EE6175-E40B-44C2-A6CC-DE2F622A4566}" sibTransId="{5F615F51-22BE-41FE-8F60-F382228D073F}"/>
    <dgm:cxn modelId="{A128F127-83D9-48D4-AB4B-19AB691A3215}" type="presParOf" srcId="{D74B9050-CEA7-4CA3-A9BD-5BD044CE8ECC}" destId="{F11A1FA8-C07E-4297-A772-82047904B043}" srcOrd="0" destOrd="0" presId="urn:microsoft.com/office/officeart/2005/8/layout/vList6"/>
    <dgm:cxn modelId="{5D72B9B5-1DD1-4B86-ABC5-0DFDBE50AB67}" type="presParOf" srcId="{F11A1FA8-C07E-4297-A772-82047904B043}" destId="{0375D786-FF40-4980-84F0-489931C62980}" srcOrd="0" destOrd="0" presId="urn:microsoft.com/office/officeart/2005/8/layout/vList6"/>
    <dgm:cxn modelId="{270D3957-CCB5-4937-AF6A-DB7A388B6DB0}" type="presParOf" srcId="{F11A1FA8-C07E-4297-A772-82047904B043}" destId="{12C82045-3558-47F7-8BC7-C57BAD5FA4E5}" srcOrd="1" destOrd="0" presId="urn:microsoft.com/office/officeart/2005/8/layout/vList6"/>
    <dgm:cxn modelId="{A7DA7B7B-848C-4807-A9C1-FD15C5C6EDB4}" type="presParOf" srcId="{D74B9050-CEA7-4CA3-A9BD-5BD044CE8ECC}" destId="{BE439522-660C-4002-97F9-80EDE568F218}" srcOrd="1" destOrd="0" presId="urn:microsoft.com/office/officeart/2005/8/layout/vList6"/>
    <dgm:cxn modelId="{B811DD03-EF2E-4618-82A9-58F4B3F57FDF}" type="presParOf" srcId="{D74B9050-CEA7-4CA3-A9BD-5BD044CE8ECC}" destId="{F1721363-3852-4821-B5E9-C425F0CED63B}" srcOrd="2" destOrd="0" presId="urn:microsoft.com/office/officeart/2005/8/layout/vList6"/>
    <dgm:cxn modelId="{5B5C1E46-B3E9-4EFD-907A-943FF044D7C4}" type="presParOf" srcId="{F1721363-3852-4821-B5E9-C425F0CED63B}" destId="{575BC583-AF7F-4FA8-8AFB-A58B1861CAF6}" srcOrd="0" destOrd="0" presId="urn:microsoft.com/office/officeart/2005/8/layout/vList6"/>
    <dgm:cxn modelId="{1D49E443-E28F-4C1A-B796-CF2A42CD253E}" type="presParOf" srcId="{F1721363-3852-4821-B5E9-C425F0CED63B}" destId="{124CECB8-6060-4D44-9C23-6FE43ECB6EBD}" srcOrd="1" destOrd="0" presId="urn:microsoft.com/office/officeart/2005/8/layout/vList6"/>
    <dgm:cxn modelId="{67C62C22-19F5-4580-B5AD-B5E1A0164AE3}" type="presParOf" srcId="{D74B9050-CEA7-4CA3-A9BD-5BD044CE8ECC}" destId="{FF4E0BA9-9FA5-458F-BC9E-834DA2544475}" srcOrd="3" destOrd="0" presId="urn:microsoft.com/office/officeart/2005/8/layout/vList6"/>
    <dgm:cxn modelId="{9CAC11D5-FE64-4851-995F-74942C7CA1F5}" type="presParOf" srcId="{D74B9050-CEA7-4CA3-A9BD-5BD044CE8ECC}" destId="{67D7A397-BCFA-47EB-8707-6C5E3DFD4EA6}" srcOrd="4" destOrd="0" presId="urn:microsoft.com/office/officeart/2005/8/layout/vList6"/>
    <dgm:cxn modelId="{3318B335-8693-47CA-B67F-9B9A661330C6}" type="presParOf" srcId="{67D7A397-BCFA-47EB-8707-6C5E3DFD4EA6}" destId="{8C9E38AB-D9AA-4E7C-A992-6E2CE59DEE6A}" srcOrd="0" destOrd="0" presId="urn:microsoft.com/office/officeart/2005/8/layout/vList6"/>
    <dgm:cxn modelId="{6A538D49-AFD6-440C-9EAD-292428A6335A}" type="presParOf" srcId="{67D7A397-BCFA-47EB-8707-6C5E3DFD4EA6}" destId="{0C25CCAD-1EC9-4CCF-B506-08701A426E5F}" srcOrd="1" destOrd="0" presId="urn:microsoft.com/office/officeart/2005/8/layout/vList6"/>
    <dgm:cxn modelId="{4140D847-E76A-4707-9E11-534BE77609B2}" type="presParOf" srcId="{D74B9050-CEA7-4CA3-A9BD-5BD044CE8ECC}" destId="{0F1CE151-A4F4-4E83-9467-92B6A60DE2CB}" srcOrd="5" destOrd="0" presId="urn:microsoft.com/office/officeart/2005/8/layout/vList6"/>
    <dgm:cxn modelId="{356AB7A3-B39D-44DB-A306-1A5F70F65F0F}" type="presParOf" srcId="{D74B9050-CEA7-4CA3-A9BD-5BD044CE8ECC}" destId="{5F42F3D9-B167-42F3-9FCA-D797D06A2AE9}" srcOrd="6" destOrd="0" presId="urn:microsoft.com/office/officeart/2005/8/layout/vList6"/>
    <dgm:cxn modelId="{7DBBFF6F-FDFE-4B17-A49F-319739005BBA}" type="presParOf" srcId="{5F42F3D9-B167-42F3-9FCA-D797D06A2AE9}" destId="{5E5CA4A3-689A-4432-81F5-5B5662348E20}" srcOrd="0" destOrd="0" presId="urn:microsoft.com/office/officeart/2005/8/layout/vList6"/>
    <dgm:cxn modelId="{BC104420-4282-43A7-83E5-8EF4DAF09C71}" type="presParOf" srcId="{5F42F3D9-B167-42F3-9FCA-D797D06A2AE9}" destId="{B692D5CD-ACA6-4326-B2B2-98CEF8823BA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A6DC4-9D02-4876-861B-09E56DE5A0F7}">
      <dsp:nvSpPr>
        <dsp:cNvPr id="0" name=""/>
        <dsp:cNvSpPr/>
      </dsp:nvSpPr>
      <dsp:spPr>
        <a:xfrm>
          <a:off x="0" y="0"/>
          <a:ext cx="8197280" cy="955890"/>
        </a:xfrm>
        <a:prstGeom prst="roundRect">
          <a:avLst/>
        </a:prstGeom>
        <a:solidFill>
          <a:schemeClr val="accent2">
            <a:lumMod val="40000"/>
            <a:lumOff val="6000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Sponsor defined subject level variables that will appear in most analysis datasets</a:t>
          </a:r>
          <a:endParaRPr lang="en-US" sz="2400" kern="1200" dirty="0"/>
        </a:p>
      </dsp:txBody>
      <dsp:txXfrm>
        <a:off x="46663" y="46663"/>
        <a:ext cx="8103954" cy="862564"/>
      </dsp:txXfrm>
    </dsp:sp>
    <dsp:sp modelId="{647B20EC-51FE-41F3-945E-343611A7508D}">
      <dsp:nvSpPr>
        <dsp:cNvPr id="0" name=""/>
        <dsp:cNvSpPr/>
      </dsp:nvSpPr>
      <dsp:spPr>
        <a:xfrm>
          <a:off x="0" y="961193"/>
          <a:ext cx="819728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26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Example:  USUBJID</a:t>
          </a:r>
          <a:endParaRPr lang="en-US" sz="2000" kern="1200" dirty="0"/>
        </a:p>
      </dsp:txBody>
      <dsp:txXfrm>
        <a:off x="0" y="961193"/>
        <a:ext cx="8197280" cy="629280"/>
      </dsp:txXfrm>
    </dsp:sp>
    <dsp:sp modelId="{67F1E0D7-BEDD-4F74-9F3A-EE4902978FD5}">
      <dsp:nvSpPr>
        <dsp:cNvPr id="0" name=""/>
        <dsp:cNvSpPr/>
      </dsp:nvSpPr>
      <dsp:spPr>
        <a:xfrm>
          <a:off x="0" y="1519225"/>
          <a:ext cx="8197280" cy="955890"/>
        </a:xfrm>
        <a:prstGeom prst="roundRect">
          <a:avLst/>
        </a:prstGeom>
        <a:solidFill>
          <a:schemeClr val="accent2">
            <a:lumMod val="40000"/>
            <a:lumOff val="6000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ADaM standard variables that are applicable for multiple structures</a:t>
          </a:r>
          <a:endParaRPr lang="en-US" sz="2400" kern="1200" dirty="0"/>
        </a:p>
      </dsp:txBody>
      <dsp:txXfrm>
        <a:off x="46663" y="1565888"/>
        <a:ext cx="8103954" cy="862564"/>
      </dsp:txXfrm>
    </dsp:sp>
    <dsp:sp modelId="{BB2748ED-8E3B-4DF6-A2A4-9AA0566BA90D}">
      <dsp:nvSpPr>
        <dsp:cNvPr id="0" name=""/>
        <dsp:cNvSpPr/>
      </dsp:nvSpPr>
      <dsp:spPr>
        <a:xfrm>
          <a:off x="0" y="2475130"/>
          <a:ext cx="819728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26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Examples:  TRTP, TRTA, SAFFL</a:t>
          </a:r>
          <a:endParaRPr lang="en-US" sz="2000" kern="1200" dirty="0"/>
        </a:p>
      </dsp:txBody>
      <dsp:txXfrm>
        <a:off x="0" y="2475130"/>
        <a:ext cx="8197280" cy="62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6BA3A-A2F9-2242-B760-7D43E414986C}" type="datetimeFigureOut">
              <a:rPr lang="en-US" smtClean="0"/>
              <a:t>7/31/2016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0CA6A6-B3A7-1D4C-B504-759EFE177DF9}" type="slidenum">
              <a:rPr lang="en-US" smtClean="0"/>
              <a:t>‹#›</a:t>
            </a:fld>
            <a:endParaRPr lang="en-US" dirty="0"/>
          </a:p>
        </p:txBody>
      </p:sp>
    </p:spTree>
    <p:extLst>
      <p:ext uri="{BB962C8B-B14F-4D97-AF65-F5344CB8AC3E}">
        <p14:creationId xmlns:p14="http://schemas.microsoft.com/office/powerpoint/2010/main" val="1380224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B3993-9AEE-F044-890A-4ABC643069DC}" type="datetimeFigureOut">
              <a:rPr lang="en-US" smtClean="0"/>
              <a:t>7/31/2016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603AD-7BE0-C14A-AD8F-20F052A5AD58}" type="slidenum">
              <a:rPr lang="en-US" smtClean="0"/>
              <a:t>‹#›</a:t>
            </a:fld>
            <a:endParaRPr lang="en-US" dirty="0"/>
          </a:p>
        </p:txBody>
      </p:sp>
    </p:spTree>
    <p:extLst>
      <p:ext uri="{BB962C8B-B14F-4D97-AF65-F5344CB8AC3E}">
        <p14:creationId xmlns:p14="http://schemas.microsoft.com/office/powerpoint/2010/main" val="4873413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a:t>
            </a:fld>
            <a:endParaRPr lang="en-US" dirty="0"/>
          </a:p>
        </p:txBody>
      </p:sp>
    </p:spTree>
    <p:extLst>
      <p:ext uri="{BB962C8B-B14F-4D97-AF65-F5344CB8AC3E}">
        <p14:creationId xmlns:p14="http://schemas.microsoft.com/office/powerpoint/2010/main" val="340046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core standards </a:t>
            </a:r>
            <a:r>
              <a:rPr lang="en-US" dirty="0" err="1" smtClean="0"/>
              <a:t>TRTxxP</a:t>
            </a:r>
            <a:r>
              <a:rPr lang="en-US" dirty="0" smtClean="0"/>
              <a:t> are not included in AD’s.  Just</a:t>
            </a:r>
            <a:r>
              <a:rPr lang="en-US" baseline="0" dirty="0" smtClean="0"/>
              <a:t> say this is an example for discussion purposes and is something that can be done</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19</a:t>
            </a:fld>
            <a:endParaRPr lang="en-US" dirty="0"/>
          </a:p>
        </p:txBody>
      </p:sp>
    </p:spTree>
    <p:extLst>
      <p:ext uri="{BB962C8B-B14F-4D97-AF65-F5344CB8AC3E}">
        <p14:creationId xmlns:p14="http://schemas.microsoft.com/office/powerpoint/2010/main" val="169554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that </a:t>
            </a:r>
            <a:r>
              <a:rPr lang="en-US" dirty="0" err="1" smtClean="0"/>
              <a:t>lilly</a:t>
            </a:r>
            <a:r>
              <a:rPr lang="en-US" dirty="0" smtClean="0"/>
              <a:t> core standards use TRTP.  Study teams can add additional variables *if needed*</a:t>
            </a:r>
          </a:p>
          <a:p>
            <a:endParaRPr lang="en-US" dirty="0" smtClean="0"/>
          </a:p>
          <a:p>
            <a:r>
              <a:rPr lang="en-US" dirty="0" smtClean="0"/>
              <a:t>Show</a:t>
            </a:r>
            <a:r>
              <a:rPr lang="en-US" baseline="0" dirty="0" smtClean="0"/>
              <a:t> data examples along with these concepts</a:t>
            </a:r>
            <a:endParaRPr lang="en-US"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20</a:t>
            </a:fld>
            <a:endParaRPr lang="en-US" dirty="0"/>
          </a:p>
        </p:txBody>
      </p:sp>
    </p:spTree>
    <p:extLst>
      <p:ext uri="{BB962C8B-B14F-4D97-AF65-F5344CB8AC3E}">
        <p14:creationId xmlns:p14="http://schemas.microsoft.com/office/powerpoint/2010/main" val="2635585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22</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23</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24</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25</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27</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28</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29</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30</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a:t>
            </a:fld>
            <a:endParaRPr lang="en-US" dirty="0"/>
          </a:p>
        </p:txBody>
      </p:sp>
    </p:spTree>
    <p:extLst>
      <p:ext uri="{BB962C8B-B14F-4D97-AF65-F5344CB8AC3E}">
        <p14:creationId xmlns:p14="http://schemas.microsoft.com/office/powerpoint/2010/main" val="3476644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31</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34</a:t>
            </a:fld>
            <a:endParaRPr lang="en-US" dirty="0"/>
          </a:p>
        </p:txBody>
      </p:sp>
    </p:spTree>
    <p:extLst>
      <p:ext uri="{BB962C8B-B14F-4D97-AF65-F5344CB8AC3E}">
        <p14:creationId xmlns:p14="http://schemas.microsoft.com/office/powerpoint/2010/main" val="1527306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35</a:t>
            </a:fld>
            <a:endParaRPr lang="en-US" dirty="0"/>
          </a:p>
        </p:txBody>
      </p:sp>
    </p:spTree>
    <p:extLst>
      <p:ext uri="{BB962C8B-B14F-4D97-AF65-F5344CB8AC3E}">
        <p14:creationId xmlns:p14="http://schemas.microsoft.com/office/powerpoint/2010/main" val="1527306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36</a:t>
            </a:fld>
            <a:endParaRPr lang="en-US" dirty="0"/>
          </a:p>
        </p:txBody>
      </p:sp>
    </p:spTree>
    <p:extLst>
      <p:ext uri="{BB962C8B-B14F-4D97-AF65-F5344CB8AC3E}">
        <p14:creationId xmlns:p14="http://schemas.microsoft.com/office/powerpoint/2010/main" val="1527306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42</a:t>
            </a:fld>
            <a:endParaRPr lang="en-US" dirty="0"/>
          </a:p>
        </p:txBody>
      </p:sp>
    </p:spTree>
    <p:extLst>
      <p:ext uri="{BB962C8B-B14F-4D97-AF65-F5344CB8AC3E}">
        <p14:creationId xmlns:p14="http://schemas.microsoft.com/office/powerpoint/2010/main" val="4278521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rgbClr val="0070C0"/>
                </a:solidFill>
              </a:rPr>
              <a:t>AVAL does not have to be the value used for an analysis.  It often is but other columns also may be the focus of an analysis</a:t>
            </a:r>
          </a:p>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44</a:t>
            </a:fld>
            <a:endParaRPr lang="en-US" dirty="0"/>
          </a:p>
        </p:txBody>
      </p:sp>
    </p:spTree>
    <p:extLst>
      <p:ext uri="{BB962C8B-B14F-4D97-AF65-F5344CB8AC3E}">
        <p14:creationId xmlns:p14="http://schemas.microsoft.com/office/powerpoint/2010/main" val="1543340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50</a:t>
            </a:fld>
            <a:endParaRPr lang="en-US" dirty="0"/>
          </a:p>
        </p:txBody>
      </p:sp>
    </p:spTree>
    <p:extLst>
      <p:ext uri="{BB962C8B-B14F-4D97-AF65-F5344CB8AC3E}">
        <p14:creationId xmlns:p14="http://schemas.microsoft.com/office/powerpoint/2010/main" val="2495502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51</a:t>
            </a:fld>
            <a:endParaRPr lang="en-US" dirty="0"/>
          </a:p>
        </p:txBody>
      </p:sp>
    </p:spTree>
    <p:extLst>
      <p:ext uri="{BB962C8B-B14F-4D97-AF65-F5344CB8AC3E}">
        <p14:creationId xmlns:p14="http://schemas.microsoft.com/office/powerpoint/2010/main" val="2495502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52</a:t>
            </a:fld>
            <a:endParaRPr lang="en-US" dirty="0"/>
          </a:p>
        </p:txBody>
      </p:sp>
    </p:spTree>
    <p:extLst>
      <p:ext uri="{BB962C8B-B14F-4D97-AF65-F5344CB8AC3E}">
        <p14:creationId xmlns:p14="http://schemas.microsoft.com/office/powerpoint/2010/main" val="2495502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53</a:t>
            </a:fld>
            <a:endParaRPr lang="en-US" dirty="0"/>
          </a:p>
        </p:txBody>
      </p:sp>
    </p:spTree>
    <p:extLst>
      <p:ext uri="{BB962C8B-B14F-4D97-AF65-F5344CB8AC3E}">
        <p14:creationId xmlns:p14="http://schemas.microsoft.com/office/powerpoint/2010/main" val="249550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Bottom line is that nearly all AD’s have a set of variables that come from ADSL and are included for analysis and/or support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There is a set of variables but not a set that is intended to be in every data set every time.  </a:t>
            </a:r>
          </a:p>
        </p:txBody>
      </p:sp>
      <p:sp>
        <p:nvSpPr>
          <p:cNvPr id="4" name="Slide Number Placeholder 3"/>
          <p:cNvSpPr>
            <a:spLocks noGrp="1"/>
          </p:cNvSpPr>
          <p:nvPr>
            <p:ph type="sldNum" sz="quarter" idx="10"/>
          </p:nvPr>
        </p:nvSpPr>
        <p:spPr/>
        <p:txBody>
          <a:bodyPr/>
          <a:lstStyle/>
          <a:p>
            <a:fld id="{38C603AD-7BE0-C14A-AD8F-20F052A5AD58}" type="slidenum">
              <a:rPr lang="en-US" smtClean="0"/>
              <a:t>7</a:t>
            </a:fld>
            <a:endParaRPr lang="en-US" dirty="0"/>
          </a:p>
        </p:txBody>
      </p:sp>
    </p:spTree>
    <p:extLst>
      <p:ext uri="{BB962C8B-B14F-4D97-AF65-F5344CB8AC3E}">
        <p14:creationId xmlns:p14="http://schemas.microsoft.com/office/powerpoint/2010/main" val="984529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54</a:t>
            </a:fld>
            <a:endParaRPr lang="en-US" dirty="0"/>
          </a:p>
        </p:txBody>
      </p:sp>
    </p:spTree>
    <p:extLst>
      <p:ext uri="{BB962C8B-B14F-4D97-AF65-F5344CB8AC3E}">
        <p14:creationId xmlns:p14="http://schemas.microsoft.com/office/powerpoint/2010/main" val="2495502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55</a:t>
            </a:fld>
            <a:endParaRPr lang="en-US" dirty="0"/>
          </a:p>
        </p:txBody>
      </p:sp>
    </p:spTree>
    <p:extLst>
      <p:ext uri="{BB962C8B-B14F-4D97-AF65-F5344CB8AC3E}">
        <p14:creationId xmlns:p14="http://schemas.microsoft.com/office/powerpoint/2010/main" val="165024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9</a:t>
            </a:fld>
            <a:endParaRPr lang="en-US" dirty="0"/>
          </a:p>
        </p:txBody>
      </p:sp>
    </p:spTree>
    <p:extLst>
      <p:ext uri="{BB962C8B-B14F-4D97-AF65-F5344CB8AC3E}">
        <p14:creationId xmlns:p14="http://schemas.microsoft.com/office/powerpoint/2010/main" val="385756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Mario needs to update this data to show real</a:t>
            </a:r>
            <a:r>
              <a:rPr lang="en-US" baseline="0" dirty="0" smtClean="0"/>
              <a:t> “week” values….show how VISIT is different than AVISIT</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12</a:t>
            </a:fld>
            <a:endParaRPr lang="en-US" dirty="0"/>
          </a:p>
        </p:txBody>
      </p:sp>
    </p:spTree>
    <p:extLst>
      <p:ext uri="{BB962C8B-B14F-4D97-AF65-F5344CB8AC3E}">
        <p14:creationId xmlns:p14="http://schemas.microsoft.com/office/powerpoint/2010/main" val="545213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 reminder that dates of </a:t>
            </a:r>
            <a:r>
              <a:rPr lang="en-US" dirty="0" err="1" smtClean="0"/>
              <a:t>aperiod</a:t>
            </a:r>
            <a:r>
              <a:rPr lang="en-US" dirty="0" smtClean="0"/>
              <a:t> and </a:t>
            </a:r>
            <a:r>
              <a:rPr lang="en-US" dirty="0" err="1" smtClean="0"/>
              <a:t>trtperiod</a:t>
            </a:r>
            <a:r>
              <a:rPr lang="en-US" dirty="0" smtClean="0"/>
              <a:t> can differ</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15</a:t>
            </a:fld>
            <a:endParaRPr lang="en-US" dirty="0"/>
          </a:p>
        </p:txBody>
      </p:sp>
    </p:spTree>
    <p:extLst>
      <p:ext uri="{BB962C8B-B14F-4D97-AF65-F5344CB8AC3E}">
        <p14:creationId xmlns:p14="http://schemas.microsoft.com/office/powerpoint/2010/main" val="84809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 reminder that dates of </a:t>
            </a:r>
            <a:r>
              <a:rPr lang="en-US" dirty="0" err="1" smtClean="0"/>
              <a:t>aperiod</a:t>
            </a:r>
            <a:r>
              <a:rPr lang="en-US" dirty="0" smtClean="0"/>
              <a:t> and </a:t>
            </a:r>
            <a:r>
              <a:rPr lang="en-US" dirty="0" err="1" smtClean="0"/>
              <a:t>trtperiod</a:t>
            </a:r>
            <a:r>
              <a:rPr lang="en-US" dirty="0" smtClean="0"/>
              <a:t> can differ</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16</a:t>
            </a:fld>
            <a:endParaRPr lang="en-US" dirty="0"/>
          </a:p>
        </p:txBody>
      </p:sp>
    </p:spTree>
    <p:extLst>
      <p:ext uri="{BB962C8B-B14F-4D97-AF65-F5344CB8AC3E}">
        <p14:creationId xmlns:p14="http://schemas.microsoft.com/office/powerpoint/2010/main" val="84809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17</a:t>
            </a:fld>
            <a:endParaRPr lang="en-US" dirty="0"/>
          </a:p>
        </p:txBody>
      </p:sp>
    </p:spTree>
    <p:extLst>
      <p:ext uri="{BB962C8B-B14F-4D97-AF65-F5344CB8AC3E}">
        <p14:creationId xmlns:p14="http://schemas.microsoft.com/office/powerpoint/2010/main" val="326014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18</a:t>
            </a:fld>
            <a:endParaRPr lang="en-US" dirty="0"/>
          </a:p>
        </p:txBody>
      </p:sp>
    </p:spTree>
    <p:extLst>
      <p:ext uri="{BB962C8B-B14F-4D97-AF65-F5344CB8AC3E}">
        <p14:creationId xmlns:p14="http://schemas.microsoft.com/office/powerpoint/2010/main" val="159165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orporateSl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779048"/>
            <a:ext cx="9144000" cy="11676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246306" y="2779048"/>
            <a:ext cx="6740650" cy="1162802"/>
          </a:xfrm>
        </p:spPr>
        <p:txBody>
          <a:bodyPr bIns="91440">
            <a:normAutofit/>
          </a:bodyPr>
          <a:lstStyle>
            <a:lvl1pPr>
              <a:defRPr sz="4000">
                <a:solidFill>
                  <a:srgbClr val="000000"/>
                </a:solidFill>
              </a:defRPr>
            </a:lvl1pPr>
          </a:lstStyle>
          <a:p>
            <a:r>
              <a:rPr lang="en-US" smtClean="0"/>
              <a:t>Click to edit Master title style</a:t>
            </a:r>
            <a:endParaRPr lang="en-US" dirty="0"/>
          </a:p>
        </p:txBody>
      </p:sp>
      <p:pic>
        <p:nvPicPr>
          <p:cNvPr id="9" name="Picture 8" descr="Lill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319" y="3065127"/>
            <a:ext cx="1230284" cy="670560"/>
          </a:xfrm>
          <a:prstGeom prst="rect">
            <a:avLst/>
          </a:prstGeom>
        </p:spPr>
      </p:pic>
      <p:cxnSp>
        <p:nvCxnSpPr>
          <p:cNvPr id="11" name="Straight Connector 10"/>
          <p:cNvCxnSpPr/>
          <p:nvPr userDrawn="1"/>
        </p:nvCxnSpPr>
        <p:spPr>
          <a:xfrm>
            <a:off x="2014169" y="2826845"/>
            <a:ext cx="0" cy="1051531"/>
          </a:xfrm>
          <a:prstGeom prst="line">
            <a:avLst/>
          </a:prstGeom>
          <a:ln w="6350">
            <a:solidFill>
              <a:srgbClr val="E2231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1985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tIns="91440" bIns="91440"/>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3324747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CorporateSlides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949750"/>
            <a:ext cx="9144000" cy="1167609"/>
          </a:xfrm>
          <a:prstGeom prst="rect">
            <a:avLst/>
          </a:prstGeom>
          <a:solidFill>
            <a:schemeClr val="bg1">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2313" y="2949750"/>
            <a:ext cx="7772400" cy="1167609"/>
          </a:xfrm>
        </p:spPr>
        <p:txBody>
          <a:bodyPr anchor="ctr" anchorCtr="0">
            <a:normAutofit/>
          </a:bodyPr>
          <a:lstStyle>
            <a:lvl1pPr algn="l">
              <a:defRPr sz="3200" b="0" cap="none"/>
            </a:lvl1pPr>
          </a:lstStyle>
          <a:p>
            <a:r>
              <a:rPr lang="en-US" smtClean="0"/>
              <a:t>Click to edit Master title style</a:t>
            </a:r>
            <a:endParaRPr lang="en-US" dirty="0"/>
          </a:p>
        </p:txBody>
      </p:sp>
    </p:spTree>
    <p:extLst>
      <p:ext uri="{BB962C8B-B14F-4D97-AF65-F5344CB8AC3E}">
        <p14:creationId xmlns:p14="http://schemas.microsoft.com/office/powerpoint/2010/main" val="3647106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683B3F-78FC-2747-B528-78983EAFC25E}" type="datetime1">
              <a:rPr lang="en-US" smtClean="0"/>
              <a:t>7/31/2016</a:t>
            </a:fld>
            <a:endParaRPr lang="en-US" dirty="0"/>
          </a:p>
        </p:txBody>
      </p:sp>
      <p:sp>
        <p:nvSpPr>
          <p:cNvPr id="6" name="Footer Placeholder 5"/>
          <p:cNvSpPr>
            <a:spLocks noGrp="1"/>
          </p:cNvSpPr>
          <p:nvPr>
            <p:ph type="ftr" sz="quarter" idx="11"/>
          </p:nvPr>
        </p:nvSpPr>
        <p:spPr/>
        <p:txBody>
          <a:bodyPr/>
          <a:lstStyle/>
          <a:p>
            <a:r>
              <a:rPr lang="en-US" dirty="0" smtClean="0"/>
              <a:t>Company Confidential  ©2014 Eli Lilly and Company </a:t>
            </a:r>
            <a:endParaRPr lang="en-US" dirty="0"/>
          </a:p>
        </p:txBody>
      </p:sp>
      <p:sp>
        <p:nvSpPr>
          <p:cNvPr id="7" name="Slide Number Placeholder 6"/>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25575336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4696F5-E4F5-4222-AE7F-4FC2639D8C3A}" type="datetimeFigureOut">
              <a:rPr lang="en-US" smtClean="0"/>
              <a:t>7/31/2016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330783-4276-4477-A466-AB16E78123A8}" type="slidenum">
              <a:rPr lang="en-US" smtClean="0"/>
              <a:t>‹#›</a:t>
            </a:fld>
            <a:endParaRPr lang="en-US" dirty="0"/>
          </a:p>
        </p:txBody>
      </p:sp>
    </p:spTree>
    <p:extLst>
      <p:ext uri="{BB962C8B-B14F-4D97-AF65-F5344CB8AC3E}">
        <p14:creationId xmlns:p14="http://schemas.microsoft.com/office/powerpoint/2010/main" val="305262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1377699"/>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7471" y="117594"/>
            <a:ext cx="849183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7471" y="1488532"/>
            <a:ext cx="8491835" cy="46376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3F1151-A80F-1E43-83FD-99842F626044}" type="datetime1">
              <a:rPr lang="en-US" smtClean="0"/>
              <a:t>7/31/2016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130605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p:txStyles>
    <p:titleStyle>
      <a:lvl1pPr algn="l" defTabSz="457200" rtl="0" eaLnBrk="1" latinLnBrk="0" hangingPunct="1">
        <a:spcBef>
          <a:spcPct val="0"/>
        </a:spcBef>
        <a:buNone/>
        <a:defRPr sz="4400" kern="1200">
          <a:solidFill>
            <a:srgbClr val="FFFFFF"/>
          </a:solidFill>
          <a:latin typeface="DIN-Bold"/>
          <a:ea typeface="+mj-ea"/>
          <a:cs typeface="DIN-Bold"/>
        </a:defRPr>
      </a:lvl1pPr>
    </p:titleStyle>
    <p:body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to Instructor</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Material Needed</a:t>
            </a:r>
            <a:endParaRPr lang="en-US" sz="2000" dirty="0"/>
          </a:p>
          <a:p>
            <a:pPr lvl="1"/>
            <a:r>
              <a:rPr lang="en-US" sz="2000" dirty="0"/>
              <a:t>H</a:t>
            </a:r>
            <a:r>
              <a:rPr lang="en-US" sz="2000" dirty="0" smtClean="0"/>
              <a:t>ard </a:t>
            </a:r>
            <a:r>
              <a:rPr lang="en-US" sz="2000" dirty="0"/>
              <a:t>copies of </a:t>
            </a:r>
            <a:r>
              <a:rPr lang="en-US" sz="2000" dirty="0" smtClean="0"/>
              <a:t>the following:</a:t>
            </a:r>
          </a:p>
          <a:p>
            <a:pPr lvl="2"/>
            <a:r>
              <a:rPr lang="en-US" sz="1900" dirty="0" smtClean="0"/>
              <a:t>ADaM Model Document v2.1 </a:t>
            </a:r>
          </a:p>
          <a:p>
            <a:pPr lvl="2"/>
            <a:r>
              <a:rPr lang="en-US" sz="1900" dirty="0" smtClean="0"/>
              <a:t>ADaM IG </a:t>
            </a:r>
            <a:r>
              <a:rPr lang="en-US" sz="1900" dirty="0" smtClean="0"/>
              <a:t>v1.1</a:t>
            </a:r>
            <a:endParaRPr lang="en-US" sz="1900" dirty="0" smtClean="0"/>
          </a:p>
          <a:p>
            <a:pPr lvl="2"/>
            <a:r>
              <a:rPr lang="en-US" sz="1900" dirty="0" smtClean="0"/>
              <a:t>ADaM Data Structure for Occurrence Data v1.0 </a:t>
            </a:r>
          </a:p>
          <a:p>
            <a:pPr lvl="2"/>
            <a:r>
              <a:rPr lang="en-US" sz="1900" dirty="0" smtClean="0"/>
              <a:t>ADaM Basic Data Structure for Time to Event </a:t>
            </a:r>
            <a:r>
              <a:rPr lang="en-US" sz="1900" dirty="0"/>
              <a:t>v</a:t>
            </a:r>
            <a:r>
              <a:rPr lang="en-US" sz="1900" dirty="0" smtClean="0"/>
              <a:t>1.0</a:t>
            </a:r>
          </a:p>
          <a:p>
            <a:pPr lvl="2"/>
            <a:r>
              <a:rPr lang="en-US" sz="1900" dirty="0" smtClean="0"/>
              <a:t>FDA Study Data Technical Conformance Guide</a:t>
            </a:r>
            <a:endParaRPr lang="en-US" sz="1900" dirty="0"/>
          </a:p>
          <a:p>
            <a:pPr marL="914400" lvl="2" indent="0">
              <a:buNone/>
            </a:pPr>
            <a:r>
              <a:rPr lang="en-US" sz="2000" dirty="0" smtClean="0"/>
              <a:t>with labelled Post-It notes attached to the first page of each document</a:t>
            </a:r>
            <a:endParaRPr lang="en-US" sz="2000" dirty="0"/>
          </a:p>
          <a:p>
            <a:pPr lvl="1"/>
            <a:endParaRPr lang="en-US" sz="2000" dirty="0" smtClean="0"/>
          </a:p>
          <a:p>
            <a:pPr marL="457200" lvl="1" indent="0">
              <a:buNone/>
            </a:pPr>
            <a:endParaRPr lang="en-US" sz="2000" dirty="0" smtClean="0"/>
          </a:p>
          <a:p>
            <a:pPr marL="457200" lvl="1" indent="0">
              <a:buNone/>
            </a:pPr>
            <a:endParaRPr lang="en-US" sz="2000" dirty="0" smtClean="0"/>
          </a:p>
          <a:p>
            <a:pPr lvl="1"/>
            <a:r>
              <a:rPr lang="en-US" sz="2000" dirty="0" smtClean="0"/>
              <a:t>Each </a:t>
            </a:r>
            <a:r>
              <a:rPr lang="en-US" sz="2000" dirty="0"/>
              <a:t>participant will need to bring their laptop to access workshop templates needed to complete workshop </a:t>
            </a:r>
            <a:r>
              <a:rPr lang="en-US" sz="2000" dirty="0" smtClean="0"/>
              <a:t>exercises</a:t>
            </a:r>
          </a:p>
          <a:p>
            <a:pPr lvl="1"/>
            <a:r>
              <a:rPr lang="en-US" sz="2000" dirty="0" smtClean="0"/>
              <a:t>Excel file Exercise </a:t>
            </a:r>
            <a:r>
              <a:rPr lang="en-US" sz="2000" dirty="0"/>
              <a:t>Templates </a:t>
            </a:r>
            <a:r>
              <a:rPr lang="en-US" sz="2000" dirty="0" smtClean="0"/>
              <a:t>and additional </a:t>
            </a:r>
            <a:r>
              <a:rPr lang="en-US" sz="2000" dirty="0"/>
              <a:t>electronic </a:t>
            </a:r>
            <a:r>
              <a:rPr lang="en-US" sz="2000" dirty="0" smtClean="0"/>
              <a:t>resources on the External SharePoint site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3764564"/>
            <a:ext cx="1428750" cy="984679"/>
          </a:xfrm>
          <a:prstGeom prst="rect">
            <a:avLst/>
          </a:prstGeom>
          <a:noFill/>
          <a:ln w="9525">
            <a:solidFill>
              <a:srgbClr val="86786F"/>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2361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Timing Variables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10</a:t>
            </a:fld>
            <a:endParaRPr lang="en-US" dirty="0"/>
          </a:p>
        </p:txBody>
      </p:sp>
      <p:sp>
        <p:nvSpPr>
          <p:cNvPr id="8" name="Content Placeholder 7"/>
          <p:cNvSpPr>
            <a:spLocks noGrp="1"/>
          </p:cNvSpPr>
          <p:nvPr>
            <p:ph idx="1"/>
          </p:nvPr>
        </p:nvSpPr>
        <p:spPr>
          <a:xfrm>
            <a:off x="347471" y="1488532"/>
            <a:ext cx="8491835" cy="867393"/>
          </a:xfrm>
          <a:ln>
            <a:solidFill>
              <a:srgbClr val="FF0000"/>
            </a:solidFill>
          </a:ln>
        </p:spPr>
        <p:txBody>
          <a:bodyPr>
            <a:normAutofit lnSpcReduction="10000"/>
          </a:bodyPr>
          <a:lstStyle/>
          <a:p>
            <a:r>
              <a:rPr lang="en-US" sz="2800" dirty="0" smtClean="0"/>
              <a:t>Variables for describing the analysis time point of a given row</a:t>
            </a:r>
            <a:endParaRPr lang="en-US" sz="2800" dirty="0"/>
          </a:p>
        </p:txBody>
      </p:sp>
      <p:graphicFrame>
        <p:nvGraphicFramePr>
          <p:cNvPr id="9" name="Content Placeholder 6"/>
          <p:cNvGraphicFramePr>
            <a:graphicFrameLocks/>
          </p:cNvGraphicFramePr>
          <p:nvPr>
            <p:extLst>
              <p:ext uri="{D42A27DB-BD31-4B8C-83A1-F6EECF244321}">
                <p14:modId xmlns:p14="http://schemas.microsoft.com/office/powerpoint/2010/main" val="2512481936"/>
              </p:ext>
            </p:extLst>
          </p:nvPr>
        </p:nvGraphicFramePr>
        <p:xfrm>
          <a:off x="562707" y="2489347"/>
          <a:ext cx="8011552" cy="3867003"/>
        </p:xfrm>
        <a:graphic>
          <a:graphicData uri="http://schemas.openxmlformats.org/drawingml/2006/table">
            <a:tbl>
              <a:tblPr firstRow="1" bandRow="1">
                <a:tableStyleId>{0E3FDE45-AF77-4B5C-9715-49D594BDF05E}</a:tableStyleId>
              </a:tblPr>
              <a:tblGrid>
                <a:gridCol w="2236764"/>
                <a:gridCol w="5774788"/>
              </a:tblGrid>
              <a:tr h="370840">
                <a:tc>
                  <a:txBody>
                    <a:bodyPr/>
                    <a:lstStyle/>
                    <a:p>
                      <a:r>
                        <a:rPr lang="en-US" sz="2400" dirty="0" smtClean="0"/>
                        <a:t>ADaM Variable</a:t>
                      </a:r>
                      <a:endParaRPr lang="en-US" sz="2400" dirty="0"/>
                    </a:p>
                  </a:txBody>
                  <a:tcPr/>
                </a:tc>
                <a:tc>
                  <a:txBody>
                    <a:bodyPr/>
                    <a:lstStyle/>
                    <a:p>
                      <a:r>
                        <a:rPr lang="en-US" sz="2400" dirty="0" smtClean="0"/>
                        <a:t>Description</a:t>
                      </a:r>
                      <a:endParaRPr lang="en-US" sz="2400" dirty="0"/>
                    </a:p>
                  </a:txBody>
                  <a:tcPr/>
                </a:tc>
              </a:tr>
              <a:tr h="370840">
                <a:tc>
                  <a:txBody>
                    <a:bodyPr/>
                    <a:lstStyle/>
                    <a:p>
                      <a:r>
                        <a:rPr lang="en-US" sz="2400" dirty="0" smtClean="0"/>
                        <a:t>AVISIT</a:t>
                      </a:r>
                      <a:endParaRPr lang="en-US" sz="2400" dirty="0"/>
                    </a:p>
                  </a:txBody>
                  <a:tcPr/>
                </a:tc>
                <a:tc>
                  <a:txBody>
                    <a:bodyPr/>
                    <a:lstStyle/>
                    <a:p>
                      <a:r>
                        <a:rPr lang="en-US" sz="2400" dirty="0" smtClean="0"/>
                        <a:t>Text</a:t>
                      </a:r>
                      <a:r>
                        <a:rPr lang="en-US" sz="2400" baseline="0" dirty="0" smtClean="0"/>
                        <a:t> variable that describes the visit used to analyze the record</a:t>
                      </a:r>
                      <a:endParaRPr lang="en-US" sz="2400" dirty="0"/>
                    </a:p>
                  </a:txBody>
                  <a:tcPr/>
                </a:tc>
              </a:tr>
              <a:tr h="940923">
                <a:tc>
                  <a:txBody>
                    <a:bodyPr/>
                    <a:lstStyle/>
                    <a:p>
                      <a:r>
                        <a:rPr lang="en-US" sz="2400" dirty="0" smtClean="0"/>
                        <a:t>ATPT</a:t>
                      </a:r>
                      <a:endParaRPr lang="en-US" sz="2400" dirty="0"/>
                    </a:p>
                  </a:txBody>
                  <a:tcPr/>
                </a:tc>
                <a:tc>
                  <a:txBody>
                    <a:bodyPr/>
                    <a:lstStyle/>
                    <a:p>
                      <a:r>
                        <a:rPr lang="en-US" sz="2400" dirty="0" smtClean="0"/>
                        <a:t>Text variable that describes the time point within the visit that a record was analyzed</a:t>
                      </a:r>
                      <a:endParaRPr lang="en-US" sz="2400" dirty="0"/>
                    </a:p>
                  </a:txBody>
                  <a:tcPr/>
                </a:tc>
              </a:tr>
              <a:tr h="370840">
                <a:tc>
                  <a:txBody>
                    <a:bodyPr/>
                    <a:lstStyle/>
                    <a:p>
                      <a:r>
                        <a:rPr lang="en-US" sz="2400" dirty="0" smtClean="0"/>
                        <a:t>ADT, ADTM</a:t>
                      </a:r>
                      <a:endParaRPr lang="en-US" sz="2400" dirty="0"/>
                    </a:p>
                  </a:txBody>
                  <a:tcPr/>
                </a:tc>
                <a:tc>
                  <a:txBody>
                    <a:bodyPr/>
                    <a:lstStyle/>
                    <a:p>
                      <a:r>
                        <a:rPr lang="en-US" sz="2400" dirty="0" smtClean="0"/>
                        <a:t>The date or</a:t>
                      </a:r>
                      <a:r>
                        <a:rPr lang="en-US" sz="2400" baseline="0" dirty="0" smtClean="0"/>
                        <a:t> datetime </a:t>
                      </a:r>
                      <a:r>
                        <a:rPr lang="en-US" sz="2400" dirty="0" smtClean="0"/>
                        <a:t>associated with</a:t>
                      </a:r>
                      <a:r>
                        <a:rPr lang="en-US" sz="2400" baseline="0" dirty="0" smtClean="0"/>
                        <a:t> AVAL</a:t>
                      </a:r>
                      <a:endParaRPr lang="en-US" sz="2400" dirty="0"/>
                    </a:p>
                  </a:txBody>
                  <a:tcPr/>
                </a:tc>
              </a:tr>
              <a:tr h="370840">
                <a:tc>
                  <a:txBody>
                    <a:bodyPr/>
                    <a:lstStyle/>
                    <a:p>
                      <a:r>
                        <a:rPr lang="en-US" sz="2400" dirty="0" smtClean="0"/>
                        <a:t>ADY</a:t>
                      </a:r>
                      <a:endParaRPr lang="en-US" sz="2400" dirty="0"/>
                    </a:p>
                  </a:txBody>
                  <a:tcPr/>
                </a:tc>
                <a:tc>
                  <a:txBody>
                    <a:bodyPr/>
                    <a:lstStyle/>
                    <a:p>
                      <a:r>
                        <a:rPr lang="en-US" sz="2400" dirty="0" smtClean="0"/>
                        <a:t>The analysis day associated</a:t>
                      </a:r>
                      <a:r>
                        <a:rPr lang="en-US" sz="2400" baseline="0" dirty="0" smtClean="0"/>
                        <a:t> with AVAL.  Is consistently defined for all analysis datasets using a reference date</a:t>
                      </a:r>
                      <a:endParaRPr lang="en-US" sz="2400" dirty="0"/>
                    </a:p>
                  </a:txBody>
                  <a:tcPr/>
                </a:tc>
              </a:tr>
            </a:tbl>
          </a:graphicData>
        </a:graphic>
      </p:graphicFrame>
    </p:spTree>
    <p:extLst>
      <p:ext uri="{BB962C8B-B14F-4D97-AF65-F5344CB8AC3E}">
        <p14:creationId xmlns:p14="http://schemas.microsoft.com/office/powerpoint/2010/main" val="176240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SDTM versus ADaM Timing Variables</a:t>
            </a:r>
            <a:endParaRPr lang="en-US" sz="3600" dirty="0"/>
          </a:p>
        </p:txBody>
      </p:sp>
      <p:sp>
        <p:nvSpPr>
          <p:cNvPr id="3" name="Content Placeholder 2"/>
          <p:cNvSpPr>
            <a:spLocks noGrp="1"/>
          </p:cNvSpPr>
          <p:nvPr>
            <p:ph idx="1"/>
          </p:nvPr>
        </p:nvSpPr>
        <p:spPr>
          <a:xfrm>
            <a:off x="347471" y="1540163"/>
            <a:ext cx="8417150" cy="619377"/>
          </a:xfrm>
          <a:ln>
            <a:solidFill>
              <a:srgbClr val="FF0000"/>
            </a:solidFill>
          </a:ln>
        </p:spPr>
        <p:txBody>
          <a:bodyPr>
            <a:noAutofit/>
          </a:bodyPr>
          <a:lstStyle/>
          <a:p>
            <a:r>
              <a:rPr lang="en-US" sz="2800" dirty="0" smtClean="0"/>
              <a:t>Reasons these may differ with examples</a:t>
            </a:r>
            <a:endParaRPr lang="en-US" sz="2800" dirty="0" smtClean="0">
              <a:solidFill>
                <a:srgbClr val="FF0000"/>
              </a:solidFill>
            </a:endParaRP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11</a:t>
            </a:fld>
            <a:endParaRPr lang="en-US" dirty="0"/>
          </a:p>
        </p:txBody>
      </p:sp>
      <p:graphicFrame>
        <p:nvGraphicFramePr>
          <p:cNvPr id="7" name="Diagram 6"/>
          <p:cNvGraphicFramePr/>
          <p:nvPr>
            <p:extLst>
              <p:ext uri="{D42A27DB-BD31-4B8C-83A1-F6EECF244321}">
                <p14:modId xmlns:p14="http://schemas.microsoft.com/office/powerpoint/2010/main" val="1959005890"/>
              </p:ext>
            </p:extLst>
          </p:nvPr>
        </p:nvGraphicFramePr>
        <p:xfrm>
          <a:off x="201557" y="2290524"/>
          <a:ext cx="8777074" cy="4124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1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65" y="117594"/>
            <a:ext cx="8491835" cy="1143000"/>
          </a:xfrm>
        </p:spPr>
        <p:txBody>
          <a:bodyPr/>
          <a:lstStyle/>
          <a:p>
            <a:r>
              <a:rPr lang="en-US" dirty="0" smtClean="0">
                <a:solidFill>
                  <a:schemeClr val="bg1"/>
                </a:solidFill>
              </a:rPr>
              <a:t>Timing Variables in a Dataset</a:t>
            </a:r>
            <a:endParaRPr lang="en-US" dirty="0">
              <a:solidFill>
                <a:schemeClr val="bg1"/>
              </a:solidFill>
            </a:endParaRP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12</a:t>
            </a:fld>
            <a:endParaRPr lang="en-US" dirty="0"/>
          </a:p>
        </p:txBody>
      </p:sp>
      <p:pic>
        <p:nvPicPr>
          <p:cNvPr id="3" name="Picture 2"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65" y="1791696"/>
            <a:ext cx="8601075" cy="369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365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Timing Variables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13</a:t>
            </a:fld>
            <a:endParaRPr lang="en-US" dirty="0"/>
          </a:p>
        </p:txBody>
      </p:sp>
      <p:sp>
        <p:nvSpPr>
          <p:cNvPr id="8" name="Content Placeholder 7"/>
          <p:cNvSpPr>
            <a:spLocks noGrp="1"/>
          </p:cNvSpPr>
          <p:nvPr>
            <p:ph idx="1"/>
          </p:nvPr>
        </p:nvSpPr>
        <p:spPr>
          <a:xfrm>
            <a:off x="347471" y="1488533"/>
            <a:ext cx="8491835" cy="953454"/>
          </a:xfrm>
          <a:ln>
            <a:solidFill>
              <a:srgbClr val="FF0000"/>
            </a:solidFill>
          </a:ln>
        </p:spPr>
        <p:txBody>
          <a:bodyPr>
            <a:normAutofit/>
          </a:bodyPr>
          <a:lstStyle/>
          <a:p>
            <a:r>
              <a:rPr lang="en-US" sz="2800" dirty="0" smtClean="0"/>
              <a:t>Variables for describing a higher-level analysis time frame of a set of rows</a:t>
            </a:r>
            <a:endParaRPr lang="en-US" sz="2800" dirty="0"/>
          </a:p>
        </p:txBody>
      </p:sp>
      <p:graphicFrame>
        <p:nvGraphicFramePr>
          <p:cNvPr id="9" name="Content Placeholder 6"/>
          <p:cNvGraphicFramePr>
            <a:graphicFrameLocks/>
          </p:cNvGraphicFramePr>
          <p:nvPr>
            <p:extLst>
              <p:ext uri="{D42A27DB-BD31-4B8C-83A1-F6EECF244321}">
                <p14:modId xmlns:p14="http://schemas.microsoft.com/office/powerpoint/2010/main" val="4286172820"/>
              </p:ext>
            </p:extLst>
          </p:nvPr>
        </p:nvGraphicFramePr>
        <p:xfrm>
          <a:off x="675248" y="2835936"/>
          <a:ext cx="8011552" cy="2468880"/>
        </p:xfrm>
        <a:graphic>
          <a:graphicData uri="http://schemas.openxmlformats.org/drawingml/2006/table">
            <a:tbl>
              <a:tblPr firstRow="1" bandRow="1">
                <a:tableStyleId>{5DA37D80-6434-44D0-A028-1B22A696006F}</a:tableStyleId>
              </a:tblPr>
              <a:tblGrid>
                <a:gridCol w="2236764"/>
                <a:gridCol w="5774788"/>
              </a:tblGrid>
              <a:tr h="370840">
                <a:tc>
                  <a:txBody>
                    <a:bodyPr/>
                    <a:lstStyle/>
                    <a:p>
                      <a:r>
                        <a:rPr lang="en-US" sz="2400" dirty="0" smtClean="0"/>
                        <a:t>ADaM Variable</a:t>
                      </a:r>
                      <a:endParaRPr lang="en-US" sz="2400" dirty="0"/>
                    </a:p>
                  </a:txBody>
                  <a:tcPr/>
                </a:tc>
                <a:tc>
                  <a:txBody>
                    <a:bodyPr/>
                    <a:lstStyle/>
                    <a:p>
                      <a:r>
                        <a:rPr lang="en-US" sz="2400" dirty="0" smtClean="0"/>
                        <a:t>Description</a:t>
                      </a:r>
                      <a:endParaRPr lang="en-US" sz="2400" dirty="0"/>
                    </a:p>
                  </a:txBody>
                  <a:tcPr/>
                </a:tc>
              </a:tr>
              <a:tr h="370840">
                <a:tc>
                  <a:txBody>
                    <a:bodyPr/>
                    <a:lstStyle/>
                    <a:p>
                      <a:r>
                        <a:rPr lang="en-US" sz="2400" dirty="0" smtClean="0"/>
                        <a:t>APERIOD</a:t>
                      </a:r>
                      <a:endParaRPr lang="en-US" sz="2400" dirty="0"/>
                    </a:p>
                  </a:txBody>
                  <a:tcPr/>
                </a:tc>
                <a:tc>
                  <a:txBody>
                    <a:bodyPr/>
                    <a:lstStyle/>
                    <a:p>
                      <a:r>
                        <a:rPr lang="en-US" sz="2400" dirty="0" smtClean="0"/>
                        <a:t>Used to describe a</a:t>
                      </a:r>
                      <a:r>
                        <a:rPr lang="en-US" sz="2400" baseline="0" dirty="0" smtClean="0"/>
                        <a:t> span of time that is associated with a given treatment</a:t>
                      </a:r>
                      <a:endParaRPr lang="en-US" sz="2400" dirty="0"/>
                    </a:p>
                  </a:txBody>
                  <a:tcPr/>
                </a:tc>
              </a:tr>
              <a:tr h="940923">
                <a:tc>
                  <a:txBody>
                    <a:bodyPr/>
                    <a:lstStyle/>
                    <a:p>
                      <a:r>
                        <a:rPr lang="en-US" sz="2400" dirty="0" smtClean="0"/>
                        <a:t>APHASE</a:t>
                      </a:r>
                      <a:endParaRPr lang="en-US" sz="2400" dirty="0"/>
                    </a:p>
                  </a:txBody>
                  <a:tcPr/>
                </a:tc>
                <a:tc>
                  <a:txBody>
                    <a:bodyPr/>
                    <a:lstStyle/>
                    <a:p>
                      <a:r>
                        <a:rPr lang="en-US" sz="2400" dirty="0" smtClean="0"/>
                        <a:t>Used to describe a span</a:t>
                      </a:r>
                      <a:r>
                        <a:rPr lang="en-US" sz="2400" baseline="0" dirty="0" smtClean="0"/>
                        <a:t> of time that may be associated with one or more values of APERIOD or other periods of time</a:t>
                      </a:r>
                      <a:endParaRPr lang="en-US" sz="2400" dirty="0"/>
                    </a:p>
                  </a:txBody>
                  <a:tcPr/>
                </a:tc>
              </a:tr>
            </a:tbl>
          </a:graphicData>
        </a:graphic>
      </p:graphicFrame>
    </p:spTree>
    <p:extLst>
      <p:ext uri="{BB962C8B-B14F-4D97-AF65-F5344CB8AC3E}">
        <p14:creationId xmlns:p14="http://schemas.microsoft.com/office/powerpoint/2010/main" val="222608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Variables</a:t>
            </a:r>
            <a:endParaRPr lang="en-US" dirty="0"/>
          </a:p>
        </p:txBody>
      </p:sp>
    </p:spTree>
    <p:extLst>
      <p:ext uri="{BB962C8B-B14F-4D97-AF65-F5344CB8AC3E}">
        <p14:creationId xmlns:p14="http://schemas.microsoft.com/office/powerpoint/2010/main" val="1252432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ADSL and APERIOD Recap</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800" dirty="0" smtClean="0"/>
              <a:t>Recall from Module 3:  In ADSL we define TRTxxP variables for every ‘xx’ treatment period</a:t>
            </a:r>
          </a:p>
          <a:p>
            <a:endParaRPr lang="en-US" sz="2800" dirty="0" smtClean="0"/>
          </a:p>
          <a:p>
            <a:r>
              <a:rPr lang="en-US" sz="2800" dirty="0" smtClean="0"/>
              <a:t>We analyze a set of records that fall within an Analysis Period (APERIOD) with a given treatment</a:t>
            </a:r>
          </a:p>
          <a:p>
            <a:endParaRPr lang="en-US" sz="2800" dirty="0"/>
          </a:p>
          <a:p>
            <a:r>
              <a:rPr lang="en-US" sz="2800" dirty="0" smtClean="0"/>
              <a:t>The start and stop dates of a treatment period can differ from the start and stop dates of an analysis period</a:t>
            </a:r>
          </a:p>
          <a:p>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15</a:t>
            </a:fld>
            <a:endParaRPr lang="en-US" dirty="0"/>
          </a:p>
        </p:txBody>
      </p:sp>
    </p:spTree>
    <p:extLst>
      <p:ext uri="{BB962C8B-B14F-4D97-AF65-F5344CB8AC3E}">
        <p14:creationId xmlns:p14="http://schemas.microsoft.com/office/powerpoint/2010/main" val="144039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ADSL and APERIOD Recap</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We cannot define more analysis periods than we have treatment periods</a:t>
            </a:r>
          </a:p>
          <a:p>
            <a:pPr lvl="1"/>
            <a:r>
              <a:rPr lang="en-US" sz="2400" dirty="0" smtClean="0"/>
              <a:t>If TRT01P, TRT02P, TRT03P are defined in ADSL, then APERIOD can only take on values of 1, 2, or 3</a:t>
            </a:r>
            <a:endParaRPr lang="en-US" sz="24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16</a:t>
            </a:fld>
            <a:endParaRPr lang="en-US" dirty="0"/>
          </a:p>
        </p:txBody>
      </p:sp>
    </p:spTree>
    <p:extLst>
      <p:ext uri="{BB962C8B-B14F-4D97-AF65-F5344CB8AC3E}">
        <p14:creationId xmlns:p14="http://schemas.microsoft.com/office/powerpoint/2010/main" val="160046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Treatment Variables in non-ADSL</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800" dirty="0" smtClean="0"/>
              <a:t>Non-ADSL datasets using BDS and other structures generally have multiple records per subject and may have more than one value of APERIOD</a:t>
            </a:r>
          </a:p>
          <a:p>
            <a:endParaRPr lang="en-US" sz="2400" dirty="0" smtClean="0"/>
          </a:p>
          <a:p>
            <a:r>
              <a:rPr lang="en-US" sz="2800" dirty="0" smtClean="0"/>
              <a:t>We may wish to summarize a given record more than once under different treatments. For example, analyze open label records twice::  </a:t>
            </a:r>
          </a:p>
          <a:p>
            <a:pPr marL="1371600" lvl="2" indent="-457200">
              <a:buFont typeface="+mj-lt"/>
              <a:buAutoNum type="arabicParenR"/>
            </a:pPr>
            <a:r>
              <a:rPr lang="en-US" dirty="0" smtClean="0"/>
              <a:t>Summarizing using open label treatment</a:t>
            </a:r>
          </a:p>
          <a:p>
            <a:pPr marL="1371600" lvl="2" indent="-457200">
              <a:buFont typeface="+mj-lt"/>
              <a:buAutoNum type="arabicParenR"/>
            </a:pPr>
            <a:r>
              <a:rPr lang="en-US" dirty="0" smtClean="0"/>
              <a:t>Summarizing using sequence of treatments from DB and OL</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17</a:t>
            </a:fld>
            <a:endParaRPr lang="en-US" dirty="0"/>
          </a:p>
        </p:txBody>
      </p:sp>
    </p:spTree>
    <p:extLst>
      <p:ext uri="{BB962C8B-B14F-4D97-AF65-F5344CB8AC3E}">
        <p14:creationId xmlns:p14="http://schemas.microsoft.com/office/powerpoint/2010/main" val="396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Study with 2 APERIODs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2444710"/>
              </p:ext>
            </p:extLst>
          </p:nvPr>
        </p:nvGraphicFramePr>
        <p:xfrm>
          <a:off x="565518" y="1551139"/>
          <a:ext cx="8121281" cy="3510280"/>
        </p:xfrm>
        <a:graphic>
          <a:graphicData uri="http://schemas.openxmlformats.org/drawingml/2006/table">
            <a:tbl>
              <a:tblPr firstRow="1" bandRow="1">
                <a:tableStyleId>{5C22544A-7EE6-4342-B048-85BDC9FD1C3A}</a:tableStyleId>
              </a:tblPr>
              <a:tblGrid>
                <a:gridCol w="1160183"/>
                <a:gridCol w="1235863"/>
                <a:gridCol w="1084503"/>
                <a:gridCol w="1160183"/>
                <a:gridCol w="1160183"/>
                <a:gridCol w="1160183"/>
                <a:gridCol w="1160183"/>
              </a:tblGrid>
              <a:tr h="370840">
                <a:tc>
                  <a:txBody>
                    <a:bodyPr/>
                    <a:lstStyle/>
                    <a:p>
                      <a:r>
                        <a:rPr lang="en-US" dirty="0" smtClean="0"/>
                        <a:t>USUBJID</a:t>
                      </a:r>
                      <a:endParaRPr lang="en-US" dirty="0"/>
                    </a:p>
                  </a:txBody>
                  <a:tcPr/>
                </a:tc>
                <a:tc>
                  <a:txBody>
                    <a:bodyPr/>
                    <a:lstStyle/>
                    <a:p>
                      <a:r>
                        <a:rPr lang="en-US" dirty="0" smtClean="0"/>
                        <a:t>APERIODC </a:t>
                      </a:r>
                      <a:endParaRPr lang="en-US" dirty="0"/>
                    </a:p>
                  </a:txBody>
                  <a:tcPr/>
                </a:tc>
                <a:tc>
                  <a:txBody>
                    <a:bodyPr/>
                    <a:lstStyle/>
                    <a:p>
                      <a:r>
                        <a:rPr lang="en-US" dirty="0" smtClean="0"/>
                        <a:t>APERIOD</a:t>
                      </a:r>
                      <a:endParaRPr lang="en-US" dirty="0"/>
                    </a:p>
                  </a:txBody>
                  <a:tcPr/>
                </a:tc>
                <a:tc>
                  <a:txBody>
                    <a:bodyPr/>
                    <a:lstStyle/>
                    <a:p>
                      <a:r>
                        <a:rPr lang="en-US" dirty="0" smtClean="0"/>
                        <a:t>AVISIT</a:t>
                      </a:r>
                      <a:endParaRPr lang="en-US" dirty="0"/>
                    </a:p>
                  </a:txBody>
                  <a:tcPr/>
                </a:tc>
                <a:tc>
                  <a:txBody>
                    <a:bodyPr/>
                    <a:lstStyle/>
                    <a:p>
                      <a:pPr algn="ctr"/>
                      <a:r>
                        <a:rPr lang="en-US" dirty="0" smtClean="0"/>
                        <a:t>..analysis</a:t>
                      </a:r>
                      <a:r>
                        <a:rPr lang="en-US" baseline="0" dirty="0" smtClean="0"/>
                        <a:t> variables…</a:t>
                      </a:r>
                      <a:endParaRPr lang="en-US" dirty="0"/>
                    </a:p>
                  </a:txBody>
                  <a:tcPr/>
                </a:tc>
                <a:tc>
                  <a:txBody>
                    <a:bodyPr/>
                    <a:lstStyle/>
                    <a:p>
                      <a:r>
                        <a:rPr lang="en-US" dirty="0" smtClean="0"/>
                        <a:t>TRT01P</a:t>
                      </a:r>
                      <a:endParaRPr lang="en-US" dirty="0"/>
                    </a:p>
                  </a:txBody>
                  <a:tcPr/>
                </a:tc>
                <a:tc>
                  <a:txBody>
                    <a:bodyPr/>
                    <a:lstStyle/>
                    <a:p>
                      <a:r>
                        <a:rPr lang="en-US" dirty="0" smtClean="0"/>
                        <a:t>TRT02P</a:t>
                      </a:r>
                      <a:endParaRPr lang="en-US" dirty="0"/>
                    </a:p>
                  </a:txBody>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1</a:t>
                      </a:r>
                      <a:endParaRPr lang="en-US" dirty="0"/>
                    </a:p>
                  </a:txBody>
                  <a:tcPr>
                    <a:solidFill>
                      <a:schemeClr val="accent4">
                        <a:lumMod val="20000"/>
                        <a:lumOff val="80000"/>
                      </a:schemeClr>
                    </a:solidFill>
                  </a:tcPr>
                </a:tc>
                <a:tc>
                  <a:txBody>
                    <a:bodyPr/>
                    <a:lstStyle/>
                    <a:p>
                      <a:r>
                        <a:rPr lang="en-US" dirty="0" smtClean="0"/>
                        <a:t>Baseline</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c>
                  <a:txBody>
                    <a:bodyPr/>
                    <a:lstStyle/>
                    <a:p>
                      <a:r>
                        <a:rPr lang="en-US" dirty="0" smtClean="0"/>
                        <a:t>Active</a:t>
                      </a:r>
                      <a:endParaRPr lang="en-US" dirty="0"/>
                    </a:p>
                  </a:txBody>
                  <a:tcPr>
                    <a:solidFill>
                      <a:schemeClr val="accent3">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1</a:t>
                      </a:r>
                      <a:endParaRPr lang="en-US" dirty="0"/>
                    </a:p>
                  </a:txBody>
                  <a:tcPr>
                    <a:solidFill>
                      <a:schemeClr val="accent4">
                        <a:lumMod val="20000"/>
                        <a:lumOff val="80000"/>
                      </a:schemeClr>
                    </a:solidFill>
                  </a:tcPr>
                </a:tc>
                <a:tc>
                  <a:txBody>
                    <a:bodyPr/>
                    <a:lstStyle/>
                    <a:p>
                      <a:r>
                        <a:rPr lang="en-US" dirty="0" smtClean="0"/>
                        <a:t>Month</a:t>
                      </a:r>
                      <a:r>
                        <a:rPr lang="en-US" baseline="0" dirty="0" smtClean="0"/>
                        <a:t> 1</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c>
                  <a:txBody>
                    <a:bodyPr/>
                    <a:lstStyle/>
                    <a:p>
                      <a:r>
                        <a:rPr lang="en-US" dirty="0" smtClean="0"/>
                        <a:t>Active</a:t>
                      </a:r>
                      <a:endParaRPr lang="en-US" dirty="0"/>
                    </a:p>
                  </a:txBody>
                  <a:tcPr>
                    <a:solidFill>
                      <a:schemeClr val="accent3">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1</a:t>
                      </a:r>
                      <a:endParaRPr lang="en-US" dirty="0"/>
                    </a:p>
                  </a:txBody>
                  <a:tcPr>
                    <a:solidFill>
                      <a:schemeClr val="accent4">
                        <a:lumMod val="20000"/>
                        <a:lumOff val="80000"/>
                      </a:schemeClr>
                    </a:solidFill>
                  </a:tcPr>
                </a:tc>
                <a:tc>
                  <a:txBody>
                    <a:bodyPr/>
                    <a:lstStyle/>
                    <a:p>
                      <a:r>
                        <a:rPr lang="en-US" dirty="0" smtClean="0"/>
                        <a:t>Month 2</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c>
                  <a:txBody>
                    <a:bodyPr/>
                    <a:lstStyle/>
                    <a:p>
                      <a:r>
                        <a:rPr lang="en-US" dirty="0" smtClean="0"/>
                        <a:t>Active</a:t>
                      </a:r>
                      <a:endParaRPr lang="en-US" dirty="0"/>
                    </a:p>
                  </a:txBody>
                  <a:tcPr>
                    <a:solidFill>
                      <a:schemeClr val="accent3">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1</a:t>
                      </a:r>
                      <a:endParaRPr lang="en-US" dirty="0"/>
                    </a:p>
                  </a:txBody>
                  <a:tcPr>
                    <a:solidFill>
                      <a:schemeClr val="accent4">
                        <a:lumMod val="20000"/>
                        <a:lumOff val="80000"/>
                      </a:schemeClr>
                    </a:solidFill>
                  </a:tcPr>
                </a:tc>
                <a:tc>
                  <a:txBody>
                    <a:bodyPr/>
                    <a:lstStyle/>
                    <a:p>
                      <a:r>
                        <a:rPr lang="en-US" dirty="0" smtClean="0"/>
                        <a:t>Month 3</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c>
                  <a:txBody>
                    <a:bodyPr/>
                    <a:lstStyle/>
                    <a:p>
                      <a:r>
                        <a:rPr lang="en-US" dirty="0" smtClean="0"/>
                        <a:t>Active</a:t>
                      </a:r>
                      <a:endParaRPr lang="en-US" dirty="0"/>
                    </a:p>
                  </a:txBody>
                  <a:tcPr>
                    <a:solidFill>
                      <a:schemeClr val="accent3">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OL</a:t>
                      </a:r>
                      <a:endParaRPr lang="en-US" dirty="0"/>
                    </a:p>
                  </a:txBody>
                  <a:tcPr>
                    <a:solidFill>
                      <a:schemeClr val="accent5">
                        <a:lumMod val="20000"/>
                        <a:lumOff val="80000"/>
                      </a:schemeClr>
                    </a:solidFill>
                  </a:tcPr>
                </a:tc>
                <a:tc>
                  <a:txBody>
                    <a:bodyPr/>
                    <a:lstStyle/>
                    <a:p>
                      <a:r>
                        <a:rPr lang="en-US" dirty="0" smtClean="0"/>
                        <a:t>2</a:t>
                      </a:r>
                      <a:endParaRPr lang="en-US" dirty="0"/>
                    </a:p>
                  </a:txBody>
                  <a:tcPr>
                    <a:solidFill>
                      <a:schemeClr val="accent5">
                        <a:lumMod val="20000"/>
                        <a:lumOff val="80000"/>
                      </a:schemeClr>
                    </a:solidFill>
                  </a:tcPr>
                </a:tc>
                <a:tc>
                  <a:txBody>
                    <a:bodyPr/>
                    <a:lstStyle/>
                    <a:p>
                      <a:r>
                        <a:rPr lang="en-US" dirty="0" smtClean="0"/>
                        <a:t>Month 1</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3">
                        <a:lumMod val="20000"/>
                        <a:lumOff val="80000"/>
                      </a:schemeClr>
                    </a:solidFill>
                  </a:tcPr>
                </a:tc>
                <a:tc>
                  <a:txBody>
                    <a:bodyPr/>
                    <a:lstStyle/>
                    <a:p>
                      <a:r>
                        <a:rPr lang="en-US" dirty="0" smtClean="0"/>
                        <a:t>Active</a:t>
                      </a:r>
                      <a:endParaRPr lang="en-US" dirty="0"/>
                    </a:p>
                  </a:txBody>
                  <a:tcPr>
                    <a:solidFill>
                      <a:schemeClr val="accent5">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OL</a:t>
                      </a:r>
                      <a:endParaRPr lang="en-US" dirty="0"/>
                    </a:p>
                  </a:txBody>
                  <a:tcPr>
                    <a:solidFill>
                      <a:schemeClr val="accent5">
                        <a:lumMod val="20000"/>
                        <a:lumOff val="80000"/>
                      </a:schemeClr>
                    </a:solidFill>
                  </a:tcPr>
                </a:tc>
                <a:tc>
                  <a:txBody>
                    <a:bodyPr/>
                    <a:lstStyle/>
                    <a:p>
                      <a:r>
                        <a:rPr lang="en-US" dirty="0" smtClean="0"/>
                        <a:t>2</a:t>
                      </a:r>
                      <a:endParaRPr lang="en-US" dirty="0"/>
                    </a:p>
                  </a:txBody>
                  <a:tcPr>
                    <a:solidFill>
                      <a:schemeClr val="accent5">
                        <a:lumMod val="20000"/>
                        <a:lumOff val="80000"/>
                      </a:schemeClr>
                    </a:solidFill>
                  </a:tcPr>
                </a:tc>
                <a:tc>
                  <a:txBody>
                    <a:bodyPr/>
                    <a:lstStyle/>
                    <a:p>
                      <a:r>
                        <a:rPr lang="en-US" dirty="0" smtClean="0"/>
                        <a:t>Month 2</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3">
                        <a:lumMod val="20000"/>
                        <a:lumOff val="80000"/>
                      </a:schemeClr>
                    </a:solidFill>
                  </a:tcPr>
                </a:tc>
                <a:tc>
                  <a:txBody>
                    <a:bodyPr/>
                    <a:lstStyle/>
                    <a:p>
                      <a:r>
                        <a:rPr lang="en-US" dirty="0" smtClean="0"/>
                        <a:t>Active</a:t>
                      </a:r>
                      <a:endParaRPr lang="en-US" dirty="0"/>
                    </a:p>
                  </a:txBody>
                  <a:tcPr>
                    <a:solidFill>
                      <a:schemeClr val="accent5">
                        <a:lumMod val="20000"/>
                        <a:lumOff val="80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123-1001</a:t>
                      </a:r>
                    </a:p>
                  </a:txBody>
                  <a:tcPr>
                    <a:solidFill>
                      <a:schemeClr val="accent3">
                        <a:lumMod val="20000"/>
                        <a:lumOff val="80000"/>
                      </a:schemeClr>
                    </a:solidFill>
                  </a:tcPr>
                </a:tc>
                <a:tc>
                  <a:txBody>
                    <a:bodyPr/>
                    <a:lstStyle/>
                    <a:p>
                      <a:r>
                        <a:rPr lang="en-US" dirty="0" smtClean="0"/>
                        <a:t>OL</a:t>
                      </a:r>
                      <a:endParaRPr lang="en-US" dirty="0"/>
                    </a:p>
                  </a:txBody>
                  <a:tcPr>
                    <a:solidFill>
                      <a:schemeClr val="accent5">
                        <a:lumMod val="20000"/>
                        <a:lumOff val="80000"/>
                      </a:schemeClr>
                    </a:solidFill>
                  </a:tcPr>
                </a:tc>
                <a:tc>
                  <a:txBody>
                    <a:bodyPr/>
                    <a:lstStyle/>
                    <a:p>
                      <a:r>
                        <a:rPr lang="en-US" dirty="0" smtClean="0"/>
                        <a:t>2</a:t>
                      </a:r>
                      <a:endParaRPr lang="en-US" dirty="0"/>
                    </a:p>
                  </a:txBody>
                  <a:tcPr>
                    <a:solidFill>
                      <a:schemeClr val="accent5">
                        <a:lumMod val="20000"/>
                        <a:lumOff val="80000"/>
                      </a:schemeClr>
                    </a:solidFill>
                  </a:tcPr>
                </a:tc>
                <a:tc>
                  <a:txBody>
                    <a:bodyPr/>
                    <a:lstStyle/>
                    <a:p>
                      <a:r>
                        <a:rPr lang="en-US" dirty="0" smtClean="0"/>
                        <a:t>Month 3</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3">
                        <a:lumMod val="20000"/>
                        <a:lumOff val="80000"/>
                      </a:schemeClr>
                    </a:solidFill>
                  </a:tcPr>
                </a:tc>
                <a:tc>
                  <a:txBody>
                    <a:bodyPr/>
                    <a:lstStyle/>
                    <a:p>
                      <a:r>
                        <a:rPr lang="en-US" dirty="0" smtClean="0"/>
                        <a:t>Active</a:t>
                      </a:r>
                      <a:endParaRPr lang="en-US" dirty="0"/>
                    </a:p>
                  </a:txBody>
                  <a:tcPr>
                    <a:solidFill>
                      <a:schemeClr val="accent5">
                        <a:lumMod val="20000"/>
                        <a:lumOff val="80000"/>
                      </a:schemeClr>
                    </a:solidFill>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18</a:t>
            </a:fld>
            <a:endParaRPr lang="en-US" dirty="0"/>
          </a:p>
        </p:txBody>
      </p:sp>
      <p:sp>
        <p:nvSpPr>
          <p:cNvPr id="8" name="TextBox 7"/>
          <p:cNvSpPr txBox="1"/>
          <p:nvPr/>
        </p:nvSpPr>
        <p:spPr>
          <a:xfrm>
            <a:off x="675247" y="5402243"/>
            <a:ext cx="8011553" cy="954107"/>
          </a:xfrm>
          <a:prstGeom prst="rect">
            <a:avLst/>
          </a:prstGeom>
          <a:noFill/>
          <a:ln>
            <a:solidFill>
              <a:srgbClr val="FF0000"/>
            </a:solidFill>
          </a:ln>
        </p:spPr>
        <p:txBody>
          <a:bodyPr wrap="square" rtlCol="0">
            <a:spAutoFit/>
          </a:bodyPr>
          <a:lstStyle/>
          <a:p>
            <a:r>
              <a:rPr lang="en-US" sz="2800" dirty="0" smtClean="0">
                <a:solidFill>
                  <a:srgbClr val="86786F"/>
                </a:solidFill>
              </a:rPr>
              <a:t>Records in DB period are analyzed with TRT01P</a:t>
            </a:r>
          </a:p>
          <a:p>
            <a:r>
              <a:rPr lang="en-US" sz="2800" dirty="0" smtClean="0">
                <a:solidFill>
                  <a:srgbClr val="86786F"/>
                </a:solidFill>
              </a:rPr>
              <a:t>Records in OL period are analyzed with TRT02P</a:t>
            </a:r>
            <a:endParaRPr lang="en-US" sz="2800" dirty="0">
              <a:solidFill>
                <a:srgbClr val="86786F"/>
              </a:solidFill>
            </a:endParaRPr>
          </a:p>
        </p:txBody>
      </p:sp>
    </p:spTree>
    <p:extLst>
      <p:ext uri="{BB962C8B-B14F-4D97-AF65-F5344CB8AC3E}">
        <p14:creationId xmlns:p14="http://schemas.microsoft.com/office/powerpoint/2010/main" val="1679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Record Level Treatment Variables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087571"/>
              </p:ext>
            </p:extLst>
          </p:nvPr>
        </p:nvGraphicFramePr>
        <p:xfrm>
          <a:off x="495183" y="1490730"/>
          <a:ext cx="7666180" cy="3235960"/>
        </p:xfrm>
        <a:graphic>
          <a:graphicData uri="http://schemas.openxmlformats.org/drawingml/2006/table">
            <a:tbl>
              <a:tblPr firstRow="1" bandRow="1">
                <a:tableStyleId>{5C22544A-7EE6-4342-B048-85BDC9FD1C3A}</a:tableStyleId>
              </a:tblPr>
              <a:tblGrid>
                <a:gridCol w="1533236"/>
                <a:gridCol w="1533236"/>
                <a:gridCol w="1533236"/>
                <a:gridCol w="1533236"/>
                <a:gridCol w="1533236"/>
              </a:tblGrid>
              <a:tr h="370840">
                <a:tc>
                  <a:txBody>
                    <a:bodyPr/>
                    <a:lstStyle/>
                    <a:p>
                      <a:r>
                        <a:rPr lang="en-US" dirty="0" smtClean="0"/>
                        <a:t>USUBJID</a:t>
                      </a:r>
                      <a:endParaRPr lang="en-US" dirty="0"/>
                    </a:p>
                  </a:txBody>
                  <a:tcPr/>
                </a:tc>
                <a:tc>
                  <a:txBody>
                    <a:bodyPr/>
                    <a:lstStyle/>
                    <a:p>
                      <a:r>
                        <a:rPr lang="en-US" dirty="0" smtClean="0"/>
                        <a:t>APERIODC </a:t>
                      </a:r>
                      <a:endParaRPr lang="en-US" dirty="0"/>
                    </a:p>
                  </a:txBody>
                  <a:tcPr/>
                </a:tc>
                <a:tc>
                  <a:txBody>
                    <a:bodyPr/>
                    <a:lstStyle/>
                    <a:p>
                      <a:r>
                        <a:rPr lang="en-US" dirty="0" smtClean="0"/>
                        <a:t>AVISIT</a:t>
                      </a:r>
                      <a:endParaRPr lang="en-US" dirty="0"/>
                    </a:p>
                  </a:txBody>
                  <a:tcPr/>
                </a:tc>
                <a:tc>
                  <a:txBody>
                    <a:bodyPr/>
                    <a:lstStyle/>
                    <a:p>
                      <a:pPr algn="ctr"/>
                      <a:r>
                        <a:rPr lang="en-US" dirty="0" smtClean="0"/>
                        <a:t>..analysis</a:t>
                      </a:r>
                      <a:r>
                        <a:rPr lang="en-US" baseline="0" dirty="0" smtClean="0"/>
                        <a:t> variables…</a:t>
                      </a:r>
                      <a:endParaRPr lang="en-US" dirty="0"/>
                    </a:p>
                  </a:txBody>
                  <a:tcPr/>
                </a:tc>
                <a:tc>
                  <a:txBody>
                    <a:bodyPr/>
                    <a:lstStyle/>
                    <a:p>
                      <a:r>
                        <a:rPr lang="en-US" dirty="0" smtClean="0"/>
                        <a:t>TRTP</a:t>
                      </a:r>
                      <a:endParaRPr lang="en-US" dirty="0"/>
                    </a:p>
                  </a:txBody>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Baseline</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Month</a:t>
                      </a:r>
                      <a:r>
                        <a:rPr lang="en-US" baseline="0" dirty="0" smtClean="0"/>
                        <a:t> 1</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Month 2</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DB</a:t>
                      </a:r>
                      <a:endParaRPr lang="en-US" dirty="0"/>
                    </a:p>
                  </a:txBody>
                  <a:tcPr>
                    <a:solidFill>
                      <a:schemeClr val="accent4">
                        <a:lumMod val="20000"/>
                        <a:lumOff val="80000"/>
                      </a:schemeClr>
                    </a:solidFill>
                  </a:tcPr>
                </a:tc>
                <a:tc>
                  <a:txBody>
                    <a:bodyPr/>
                    <a:lstStyle/>
                    <a:p>
                      <a:r>
                        <a:rPr lang="en-US" dirty="0" smtClean="0"/>
                        <a:t>Month 3</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Placebo</a:t>
                      </a:r>
                      <a:endParaRPr lang="en-US" dirty="0"/>
                    </a:p>
                  </a:txBody>
                  <a:tcPr>
                    <a:solidFill>
                      <a:schemeClr val="accent4">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OL</a:t>
                      </a:r>
                      <a:endParaRPr lang="en-US" dirty="0"/>
                    </a:p>
                  </a:txBody>
                  <a:tcPr>
                    <a:solidFill>
                      <a:schemeClr val="accent5">
                        <a:lumMod val="20000"/>
                        <a:lumOff val="80000"/>
                      </a:schemeClr>
                    </a:solidFill>
                  </a:tcPr>
                </a:tc>
                <a:tc>
                  <a:txBody>
                    <a:bodyPr/>
                    <a:lstStyle/>
                    <a:p>
                      <a:r>
                        <a:rPr lang="en-US" dirty="0" smtClean="0"/>
                        <a:t>Month 1</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Active</a:t>
                      </a:r>
                      <a:endParaRPr lang="en-US" dirty="0"/>
                    </a:p>
                  </a:txBody>
                  <a:tcPr>
                    <a:solidFill>
                      <a:schemeClr val="accent5">
                        <a:lumMod val="20000"/>
                        <a:lumOff val="80000"/>
                      </a:schemeClr>
                    </a:solidFill>
                  </a:tcPr>
                </a:tc>
              </a:tr>
              <a:tr h="370840">
                <a:tc>
                  <a:txBody>
                    <a:bodyPr/>
                    <a:lstStyle/>
                    <a:p>
                      <a:r>
                        <a:rPr lang="en-US" dirty="0" smtClean="0"/>
                        <a:t>123-1001</a:t>
                      </a:r>
                      <a:endParaRPr lang="en-US" dirty="0"/>
                    </a:p>
                  </a:txBody>
                  <a:tcPr>
                    <a:solidFill>
                      <a:schemeClr val="accent3">
                        <a:lumMod val="20000"/>
                        <a:lumOff val="80000"/>
                      </a:schemeClr>
                    </a:solidFill>
                  </a:tcPr>
                </a:tc>
                <a:tc>
                  <a:txBody>
                    <a:bodyPr/>
                    <a:lstStyle/>
                    <a:p>
                      <a:r>
                        <a:rPr lang="en-US" dirty="0" smtClean="0"/>
                        <a:t>OL</a:t>
                      </a:r>
                      <a:endParaRPr lang="en-US" dirty="0"/>
                    </a:p>
                  </a:txBody>
                  <a:tcPr>
                    <a:solidFill>
                      <a:schemeClr val="accent5">
                        <a:lumMod val="20000"/>
                        <a:lumOff val="80000"/>
                      </a:schemeClr>
                    </a:solidFill>
                  </a:tcPr>
                </a:tc>
                <a:tc>
                  <a:txBody>
                    <a:bodyPr/>
                    <a:lstStyle/>
                    <a:p>
                      <a:r>
                        <a:rPr lang="en-US" dirty="0" smtClean="0"/>
                        <a:t>Month 2</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Active</a:t>
                      </a:r>
                      <a:endParaRPr lang="en-US" dirty="0"/>
                    </a:p>
                  </a:txBody>
                  <a:tcPr>
                    <a:solidFill>
                      <a:schemeClr val="accent5">
                        <a:lumMod val="20000"/>
                        <a:lumOff val="80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123-1001</a:t>
                      </a:r>
                    </a:p>
                  </a:txBody>
                  <a:tcPr>
                    <a:solidFill>
                      <a:schemeClr val="accent3">
                        <a:lumMod val="20000"/>
                        <a:lumOff val="80000"/>
                      </a:schemeClr>
                    </a:solidFill>
                  </a:tcPr>
                </a:tc>
                <a:tc>
                  <a:txBody>
                    <a:bodyPr/>
                    <a:lstStyle/>
                    <a:p>
                      <a:r>
                        <a:rPr lang="en-US" dirty="0" smtClean="0"/>
                        <a:t>OL</a:t>
                      </a:r>
                      <a:endParaRPr lang="en-US" dirty="0"/>
                    </a:p>
                  </a:txBody>
                  <a:tcPr>
                    <a:solidFill>
                      <a:schemeClr val="accent5">
                        <a:lumMod val="20000"/>
                        <a:lumOff val="80000"/>
                      </a:schemeClr>
                    </a:solidFill>
                  </a:tcPr>
                </a:tc>
                <a:tc>
                  <a:txBody>
                    <a:bodyPr/>
                    <a:lstStyle/>
                    <a:p>
                      <a:r>
                        <a:rPr lang="en-US" dirty="0" smtClean="0"/>
                        <a:t>Month 3</a:t>
                      </a:r>
                      <a:endParaRPr lang="en-US" dirty="0"/>
                    </a:p>
                  </a:txBody>
                  <a:tcPr>
                    <a:solidFill>
                      <a:schemeClr val="accent3">
                        <a:lumMod val="20000"/>
                        <a:lumOff val="80000"/>
                      </a:schemeClr>
                    </a:solidFill>
                  </a:tcPr>
                </a:tc>
                <a:tc>
                  <a:txBody>
                    <a:bodyPr/>
                    <a:lstStyle/>
                    <a:p>
                      <a:pPr algn="ctr"/>
                      <a:r>
                        <a:rPr lang="en-US" dirty="0" smtClean="0"/>
                        <a:t>…</a:t>
                      </a:r>
                      <a:endParaRPr lang="en-US" dirty="0"/>
                    </a:p>
                  </a:txBody>
                  <a:tcPr>
                    <a:solidFill>
                      <a:schemeClr val="accent3">
                        <a:lumMod val="20000"/>
                        <a:lumOff val="80000"/>
                      </a:schemeClr>
                    </a:solidFill>
                  </a:tcPr>
                </a:tc>
                <a:tc>
                  <a:txBody>
                    <a:bodyPr/>
                    <a:lstStyle/>
                    <a:p>
                      <a:r>
                        <a:rPr lang="en-US" dirty="0" smtClean="0"/>
                        <a:t>Active</a:t>
                      </a:r>
                      <a:endParaRPr lang="en-US" dirty="0"/>
                    </a:p>
                  </a:txBody>
                  <a:tcPr>
                    <a:solidFill>
                      <a:schemeClr val="accent5">
                        <a:lumMod val="20000"/>
                        <a:lumOff val="80000"/>
                      </a:schemeClr>
                    </a:solidFill>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19</a:t>
            </a:fld>
            <a:endParaRPr lang="en-US" dirty="0"/>
          </a:p>
        </p:txBody>
      </p:sp>
      <p:sp>
        <p:nvSpPr>
          <p:cNvPr id="8" name="TextBox 7"/>
          <p:cNvSpPr txBox="1"/>
          <p:nvPr/>
        </p:nvSpPr>
        <p:spPr>
          <a:xfrm>
            <a:off x="457200" y="5077609"/>
            <a:ext cx="8191617" cy="1384995"/>
          </a:xfrm>
          <a:prstGeom prst="rect">
            <a:avLst/>
          </a:prstGeom>
          <a:noFill/>
          <a:ln>
            <a:solidFill>
              <a:srgbClr val="FF0000"/>
            </a:solidFill>
          </a:ln>
        </p:spPr>
        <p:txBody>
          <a:bodyPr wrap="square" rtlCol="0">
            <a:spAutoFit/>
          </a:bodyPr>
          <a:lstStyle/>
          <a:p>
            <a:pPr marL="342900" indent="-342900">
              <a:buFont typeface="Arial" panose="020B0604020202020204" pitchFamily="34" charset="0"/>
              <a:buChar char="•"/>
            </a:pPr>
            <a:r>
              <a:rPr lang="en-US" sz="2800" dirty="0" smtClean="0">
                <a:solidFill>
                  <a:srgbClr val="86786F"/>
                </a:solidFill>
              </a:rPr>
              <a:t>TRTP – a record level treatment variable used to indicate</a:t>
            </a:r>
            <a:r>
              <a:rPr lang="en-US" sz="2800" dirty="0">
                <a:solidFill>
                  <a:srgbClr val="86786F"/>
                </a:solidFill>
              </a:rPr>
              <a:t> </a:t>
            </a:r>
            <a:r>
              <a:rPr lang="en-US" sz="2800" dirty="0" smtClean="0">
                <a:solidFill>
                  <a:srgbClr val="86786F"/>
                </a:solidFill>
              </a:rPr>
              <a:t>the value of treatment used for the analysis of that record</a:t>
            </a:r>
          </a:p>
        </p:txBody>
      </p:sp>
    </p:spTree>
    <p:extLst>
      <p:ext uri="{BB962C8B-B14F-4D97-AF65-F5344CB8AC3E}">
        <p14:creationId xmlns:p14="http://schemas.microsoft.com/office/powerpoint/2010/main" val="17521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Documents Required</a:t>
            </a:r>
            <a:endParaRPr lang="en-US" dirty="0"/>
          </a:p>
        </p:txBody>
      </p:sp>
      <p:sp>
        <p:nvSpPr>
          <p:cNvPr id="3" name="Content Placeholder 2"/>
          <p:cNvSpPr>
            <a:spLocks noGrp="1"/>
          </p:cNvSpPr>
          <p:nvPr>
            <p:ph idx="1"/>
          </p:nvPr>
        </p:nvSpPr>
        <p:spPr/>
        <p:txBody>
          <a:bodyPr>
            <a:normAutofit/>
          </a:bodyPr>
          <a:lstStyle/>
          <a:p>
            <a:r>
              <a:rPr lang="en-US" sz="2000" dirty="0" smtClean="0"/>
              <a:t>ADaM Workshop Module 4.pptx </a:t>
            </a:r>
            <a:r>
              <a:rPr lang="en-US" sz="2000" dirty="0"/>
              <a:t>(this power point)</a:t>
            </a:r>
          </a:p>
          <a:p>
            <a:pPr marL="0" indent="0">
              <a:buNone/>
            </a:pPr>
            <a:endParaRPr lang="en-US" sz="2000" dirty="0"/>
          </a:p>
          <a:p>
            <a:r>
              <a:rPr lang="en-US" sz="2000" dirty="0"/>
              <a:t>Participants will need the following for exercises:</a:t>
            </a:r>
          </a:p>
          <a:p>
            <a:pPr lvl="1"/>
            <a:r>
              <a:rPr lang="en-US" sz="1600" dirty="0" smtClean="0"/>
              <a:t>Lilly ADaM </a:t>
            </a:r>
            <a:r>
              <a:rPr lang="en-US" sz="1600" dirty="0"/>
              <a:t>Mod </a:t>
            </a:r>
            <a:r>
              <a:rPr lang="en-US" sz="1600" dirty="0" smtClean="0"/>
              <a:t>4 Exercise.xlsx</a:t>
            </a:r>
          </a:p>
          <a:p>
            <a:pPr marL="457200" lvl="1" indent="0">
              <a:buNone/>
            </a:pPr>
            <a:endParaRPr lang="en-US" sz="2000" dirty="0"/>
          </a:p>
          <a:p>
            <a:r>
              <a:rPr lang="en-US" sz="2000" dirty="0"/>
              <a:t>For </a:t>
            </a:r>
            <a:r>
              <a:rPr lang="en-US" sz="2000" dirty="0" smtClean="0"/>
              <a:t>Reference:</a:t>
            </a:r>
          </a:p>
          <a:p>
            <a:pPr lvl="1"/>
            <a:r>
              <a:rPr lang="en-US" sz="1600" dirty="0" smtClean="0"/>
              <a:t>ADaM </a:t>
            </a:r>
            <a:r>
              <a:rPr lang="en-US" sz="1600" dirty="0"/>
              <a:t>Model Document </a:t>
            </a:r>
            <a:r>
              <a:rPr lang="en-US" sz="1600" dirty="0" smtClean="0"/>
              <a:t>v2.1</a:t>
            </a:r>
          </a:p>
          <a:p>
            <a:pPr lvl="1"/>
            <a:r>
              <a:rPr lang="en-US" sz="1600" dirty="0" smtClean="0"/>
              <a:t>ADaM </a:t>
            </a:r>
            <a:r>
              <a:rPr lang="en-US" sz="1600" dirty="0"/>
              <a:t>IG </a:t>
            </a:r>
            <a:r>
              <a:rPr lang="en-US" sz="1600" dirty="0" smtClean="0"/>
              <a:t>v1.1 </a:t>
            </a:r>
          </a:p>
          <a:p>
            <a:pPr lvl="1"/>
            <a:r>
              <a:rPr lang="en-US" sz="1600" dirty="0" smtClean="0"/>
              <a:t>ADaM </a:t>
            </a:r>
            <a:r>
              <a:rPr lang="en-US" sz="1600" dirty="0"/>
              <a:t>Data Structure for Occurrence Data </a:t>
            </a:r>
            <a:r>
              <a:rPr lang="en-US" sz="1600" dirty="0" smtClean="0"/>
              <a:t>v1.0</a:t>
            </a:r>
          </a:p>
          <a:p>
            <a:pPr lvl="1"/>
            <a:r>
              <a:rPr lang="en-US" sz="1600" dirty="0" smtClean="0"/>
              <a:t>ADaM </a:t>
            </a:r>
            <a:r>
              <a:rPr lang="en-US" sz="1600" dirty="0"/>
              <a:t>Basic Data Structure for Time to Event </a:t>
            </a:r>
            <a:r>
              <a:rPr lang="en-US" sz="1600" dirty="0" smtClean="0"/>
              <a:t>v1.0</a:t>
            </a:r>
          </a:p>
          <a:p>
            <a:pPr lvl="1"/>
            <a:r>
              <a:rPr lang="en-US" sz="1600" dirty="0" smtClean="0"/>
              <a:t>FDA </a:t>
            </a:r>
            <a:r>
              <a:rPr lang="en-US" sz="1600" dirty="0"/>
              <a:t>Study Data Technical Conformance </a:t>
            </a:r>
            <a:r>
              <a:rPr lang="en-US" sz="1600" dirty="0" smtClean="0"/>
              <a:t>Guide</a:t>
            </a:r>
            <a:endParaRPr lang="en-US" sz="16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a:t>
            </a:fld>
            <a:endParaRPr lang="en-US" dirty="0"/>
          </a:p>
        </p:txBody>
      </p:sp>
    </p:spTree>
    <p:extLst>
      <p:ext uri="{BB962C8B-B14F-4D97-AF65-F5344CB8AC3E}">
        <p14:creationId xmlns:p14="http://schemas.microsoft.com/office/powerpoint/2010/main" val="336832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Choices for Treatment Variables</a:t>
            </a:r>
            <a:endParaRPr lang="en-US" dirty="0"/>
          </a:p>
        </p:txBody>
      </p:sp>
      <p:sp>
        <p:nvSpPr>
          <p:cNvPr id="3" name="Content Placeholder 2"/>
          <p:cNvSpPr>
            <a:spLocks noGrp="1"/>
          </p:cNvSpPr>
          <p:nvPr>
            <p:ph idx="1"/>
          </p:nvPr>
        </p:nvSpPr>
        <p:spPr>
          <a:ln>
            <a:solidFill>
              <a:srgbClr val="FF0000"/>
            </a:solidFill>
          </a:ln>
        </p:spPr>
        <p:txBody>
          <a:bodyPr>
            <a:normAutofit fontScale="77500" lnSpcReduction="20000"/>
          </a:bodyPr>
          <a:lstStyle/>
          <a:p>
            <a:r>
              <a:rPr lang="en-US" sz="3000" dirty="0" smtClean="0"/>
              <a:t>If TRTP exists, the value has to match a value of a treatment variable in ADSL.  This can include the treatment sequence variables</a:t>
            </a:r>
          </a:p>
          <a:p>
            <a:endParaRPr lang="en-US" sz="2600" dirty="0" smtClean="0"/>
          </a:p>
          <a:p>
            <a:r>
              <a:rPr lang="en-US" sz="3000" dirty="0" smtClean="0"/>
              <a:t>The value of TRTP  does not have to correspond to the value of TRTxxP defined by the value of APERIOD on that record</a:t>
            </a:r>
          </a:p>
          <a:p>
            <a:endParaRPr lang="en-US" sz="2600" dirty="0" smtClean="0"/>
          </a:p>
          <a:p>
            <a:r>
              <a:rPr lang="en-US" sz="3000" dirty="0" smtClean="0"/>
              <a:t>Other ADSL treatment variable can be copied into an AD if needed</a:t>
            </a:r>
          </a:p>
          <a:p>
            <a:endParaRPr lang="en-US" sz="2600" dirty="0" smtClean="0"/>
          </a:p>
          <a:p>
            <a:r>
              <a:rPr lang="en-US" sz="3000" dirty="0" smtClean="0"/>
              <a:t>TRTA can be defined as well</a:t>
            </a:r>
          </a:p>
          <a:p>
            <a:endParaRPr lang="en-US" sz="3000" dirty="0"/>
          </a:p>
          <a:p>
            <a:r>
              <a:rPr lang="en-US" sz="3000" dirty="0" smtClean="0"/>
              <a:t>Talk with your </a:t>
            </a:r>
            <a:r>
              <a:rPr lang="en-US" sz="3000" dirty="0" err="1" smtClean="0"/>
              <a:t>ADaM</a:t>
            </a:r>
            <a:r>
              <a:rPr lang="en-US" sz="3000" dirty="0" smtClean="0"/>
              <a:t> SME if there is a treatment variable you need but don’t see it in the standard</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20</a:t>
            </a:fld>
            <a:endParaRPr lang="en-US" dirty="0"/>
          </a:p>
        </p:txBody>
      </p:sp>
    </p:spTree>
    <p:extLst>
      <p:ext uri="{BB962C8B-B14F-4D97-AF65-F5344CB8AC3E}">
        <p14:creationId xmlns:p14="http://schemas.microsoft.com/office/powerpoint/2010/main" val="193482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Point Traceability Variables</a:t>
            </a:r>
            <a:endParaRPr lang="en-US" dirty="0"/>
          </a:p>
        </p:txBody>
      </p:sp>
    </p:spTree>
    <p:extLst>
      <p:ext uri="{BB962C8B-B14F-4D97-AF65-F5344CB8AC3E}">
        <p14:creationId xmlns:p14="http://schemas.microsoft.com/office/powerpoint/2010/main" val="177283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Achieving Traceability</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22</a:t>
            </a:fld>
            <a:endParaRPr lang="en-US" dirty="0"/>
          </a:p>
        </p:txBody>
      </p:sp>
      <p:sp>
        <p:nvSpPr>
          <p:cNvPr id="9" name="Content Placeholder 8"/>
          <p:cNvSpPr>
            <a:spLocks noGrp="1"/>
          </p:cNvSpPr>
          <p:nvPr>
            <p:ph idx="1"/>
          </p:nvPr>
        </p:nvSpPr>
        <p:spPr>
          <a:ln>
            <a:solidFill>
              <a:srgbClr val="FF0000"/>
            </a:solidFill>
          </a:ln>
        </p:spPr>
        <p:txBody>
          <a:bodyPr>
            <a:normAutofit/>
          </a:bodyPr>
          <a:lstStyle/>
          <a:p>
            <a:r>
              <a:rPr lang="en-US" dirty="0" smtClean="0"/>
              <a:t>Recall in Module 1, the importance of traceability was discussed</a:t>
            </a:r>
          </a:p>
          <a:p>
            <a:r>
              <a:rPr lang="en-US" dirty="0" smtClean="0"/>
              <a:t>There are two ways to achieve traceability: </a:t>
            </a:r>
          </a:p>
          <a:p>
            <a:pPr lvl="1"/>
            <a:r>
              <a:rPr lang="en-US" dirty="0" smtClean="0"/>
              <a:t>Metadata Traceability - required</a:t>
            </a:r>
          </a:p>
          <a:p>
            <a:pPr lvl="1"/>
            <a:r>
              <a:rPr lang="en-US" dirty="0" smtClean="0"/>
              <a:t>Data point Traceability – advisable where feasible</a:t>
            </a:r>
          </a:p>
          <a:p>
            <a:endParaRPr lang="en-US" dirty="0" smtClean="0"/>
          </a:p>
          <a:p>
            <a:pPr marL="457200" lvl="1" indent="0">
              <a:buNone/>
            </a:pPr>
            <a:endParaRPr lang="en-US" dirty="0"/>
          </a:p>
        </p:txBody>
      </p:sp>
    </p:spTree>
    <p:extLst>
      <p:ext uri="{BB962C8B-B14F-4D97-AF65-F5344CB8AC3E}">
        <p14:creationId xmlns:p14="http://schemas.microsoft.com/office/powerpoint/2010/main" val="371128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Point Traceability</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23</a:t>
            </a:fld>
            <a:endParaRPr lang="en-US" dirty="0"/>
          </a:p>
        </p:txBody>
      </p:sp>
      <p:sp>
        <p:nvSpPr>
          <p:cNvPr id="9" name="Content Placeholder 8"/>
          <p:cNvSpPr>
            <a:spLocks noGrp="1"/>
          </p:cNvSpPr>
          <p:nvPr>
            <p:ph idx="1"/>
          </p:nvPr>
        </p:nvSpPr>
        <p:spPr>
          <a:ln>
            <a:solidFill>
              <a:srgbClr val="FF0000"/>
            </a:solidFill>
          </a:ln>
        </p:spPr>
        <p:txBody>
          <a:bodyPr>
            <a:normAutofit/>
          </a:bodyPr>
          <a:lstStyle/>
          <a:p>
            <a:r>
              <a:rPr lang="en-US" dirty="0" smtClean="0"/>
              <a:t>Data Point Traceability Defined: </a:t>
            </a:r>
          </a:p>
          <a:p>
            <a:pPr lvl="1"/>
            <a:r>
              <a:rPr lang="en-US" dirty="0" smtClean="0"/>
              <a:t>Achieved by retaining variables or records which will provide a link between the </a:t>
            </a:r>
            <a:r>
              <a:rPr lang="en-US" dirty="0" smtClean="0">
                <a:solidFill>
                  <a:schemeClr val="tx1">
                    <a:lumMod val="50000"/>
                    <a:lumOff val="50000"/>
                  </a:schemeClr>
                </a:solidFill>
              </a:rPr>
              <a:t>analysis</a:t>
            </a:r>
            <a:r>
              <a:rPr lang="en-US" dirty="0" smtClean="0">
                <a:solidFill>
                  <a:srgbClr val="7030A0"/>
                </a:solidFill>
              </a:rPr>
              <a:t> </a:t>
            </a:r>
            <a:r>
              <a:rPr lang="en-US" dirty="0" smtClean="0"/>
              <a:t>data values back to their source data</a:t>
            </a:r>
          </a:p>
          <a:p>
            <a:endParaRPr lang="en-US" dirty="0" smtClean="0"/>
          </a:p>
          <a:p>
            <a:pPr marL="457200" lvl="1" indent="0">
              <a:buNone/>
            </a:pPr>
            <a:endParaRPr lang="en-US" dirty="0"/>
          </a:p>
        </p:txBody>
      </p:sp>
    </p:spTree>
    <p:extLst>
      <p:ext uri="{BB962C8B-B14F-4D97-AF65-F5344CB8AC3E}">
        <p14:creationId xmlns:p14="http://schemas.microsoft.com/office/powerpoint/2010/main" val="288247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Point Traceability</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24</a:t>
            </a:fld>
            <a:endParaRPr lang="en-US" dirty="0"/>
          </a:p>
        </p:txBody>
      </p:sp>
      <p:sp>
        <p:nvSpPr>
          <p:cNvPr id="9" name="Content Placeholder 8"/>
          <p:cNvSpPr>
            <a:spLocks noGrp="1"/>
          </p:cNvSpPr>
          <p:nvPr>
            <p:ph idx="1"/>
          </p:nvPr>
        </p:nvSpPr>
        <p:spPr>
          <a:ln>
            <a:solidFill>
              <a:srgbClr val="FF0000"/>
            </a:solidFill>
          </a:ln>
        </p:spPr>
        <p:txBody>
          <a:bodyPr>
            <a:normAutofit/>
          </a:bodyPr>
          <a:lstStyle/>
          <a:p>
            <a:r>
              <a:rPr lang="en-US" dirty="0" smtClean="0"/>
              <a:t>When the source data are SDTM, the following variables are good candidates for providing data point traceability: </a:t>
            </a:r>
          </a:p>
          <a:p>
            <a:pPr lvl="1"/>
            <a:r>
              <a:rPr lang="en-US" dirty="0" err="1" smtClean="0"/>
              <a:t>xxSEQ</a:t>
            </a:r>
            <a:endParaRPr lang="en-US" dirty="0" smtClean="0"/>
          </a:p>
          <a:p>
            <a:pPr lvl="1"/>
            <a:r>
              <a:rPr lang="en-US" dirty="0" smtClean="0"/>
              <a:t>VISIT</a:t>
            </a:r>
          </a:p>
          <a:p>
            <a:pPr lvl="1"/>
            <a:r>
              <a:rPr lang="en-US" dirty="0" smtClean="0"/>
              <a:t>EPOCH</a:t>
            </a:r>
          </a:p>
          <a:p>
            <a:pPr lvl="1"/>
            <a:r>
              <a:rPr lang="en-US" dirty="0" err="1" smtClean="0"/>
              <a:t>xxSTRESC</a:t>
            </a:r>
            <a:r>
              <a:rPr lang="en-US" dirty="0" smtClean="0"/>
              <a:t> when imputation is done for missing </a:t>
            </a:r>
            <a:r>
              <a:rPr lang="en-US" dirty="0" err="1" smtClean="0"/>
              <a:t>xxSTRESN</a:t>
            </a:r>
            <a:endParaRPr lang="en-US" dirty="0" smtClean="0"/>
          </a:p>
          <a:p>
            <a:pPr lvl="1"/>
            <a:r>
              <a:rPr lang="en-US" dirty="0" err="1" smtClean="0"/>
              <a:t>xxSTDTC</a:t>
            </a:r>
            <a:r>
              <a:rPr lang="en-US" dirty="0" smtClean="0"/>
              <a:t> when imputation is done</a:t>
            </a:r>
          </a:p>
          <a:p>
            <a:pPr marL="457200" lvl="1" indent="0">
              <a:buNone/>
            </a:pPr>
            <a:endParaRPr lang="en-US" dirty="0" smtClean="0"/>
          </a:p>
          <a:p>
            <a:endParaRPr lang="en-US" dirty="0" smtClean="0"/>
          </a:p>
          <a:p>
            <a:pPr marL="457200" lvl="1" indent="0">
              <a:buNone/>
            </a:pPr>
            <a:endParaRPr lang="en-US" dirty="0"/>
          </a:p>
        </p:txBody>
      </p:sp>
    </p:spTree>
    <p:extLst>
      <p:ext uri="{BB962C8B-B14F-4D97-AF65-F5344CB8AC3E}">
        <p14:creationId xmlns:p14="http://schemas.microsoft.com/office/powerpoint/2010/main" val="40203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Point Traceability</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25</a:t>
            </a:fld>
            <a:endParaRPr lang="en-US" dirty="0"/>
          </a:p>
        </p:txBody>
      </p:sp>
      <p:sp>
        <p:nvSpPr>
          <p:cNvPr id="9" name="Content Placeholder 8"/>
          <p:cNvSpPr>
            <a:spLocks noGrp="1"/>
          </p:cNvSpPr>
          <p:nvPr>
            <p:ph idx="1"/>
          </p:nvPr>
        </p:nvSpPr>
        <p:spPr>
          <a:ln>
            <a:solidFill>
              <a:srgbClr val="FF0000"/>
            </a:solidFill>
          </a:ln>
        </p:spPr>
        <p:txBody>
          <a:bodyPr>
            <a:normAutofit/>
          </a:bodyPr>
          <a:lstStyle/>
          <a:p>
            <a:r>
              <a:rPr lang="en-US" dirty="0" smtClean="0"/>
              <a:t>It is advisable to keep all records from SDTM that were candidates for analysis</a:t>
            </a:r>
          </a:p>
          <a:p>
            <a:r>
              <a:rPr lang="en-US" dirty="0" smtClean="0"/>
              <a:t>Use </a:t>
            </a:r>
            <a:r>
              <a:rPr lang="en-US" dirty="0" err="1" smtClean="0"/>
              <a:t>ANLzzFL</a:t>
            </a:r>
            <a:r>
              <a:rPr lang="en-US" dirty="0" smtClean="0"/>
              <a:t> to indicate records used for analysis versus those that are included for support</a:t>
            </a:r>
          </a:p>
          <a:p>
            <a:endParaRPr lang="en-US" dirty="0" smtClean="0"/>
          </a:p>
          <a:p>
            <a:endParaRPr lang="en-US" dirty="0" smtClean="0"/>
          </a:p>
          <a:p>
            <a:endParaRPr lang="en-US" dirty="0" smtClean="0"/>
          </a:p>
          <a:p>
            <a:pPr marL="457200" lvl="1" indent="0">
              <a:buNone/>
            </a:pPr>
            <a:endParaRPr lang="en-US" dirty="0"/>
          </a:p>
        </p:txBody>
      </p:sp>
    </p:spTree>
    <p:extLst>
      <p:ext uri="{BB962C8B-B14F-4D97-AF65-F5344CB8AC3E}">
        <p14:creationId xmlns:p14="http://schemas.microsoft.com/office/powerpoint/2010/main" val="181450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ADaM Basic Data Structure</a:t>
            </a:r>
            <a:endParaRPr lang="en-US" dirty="0"/>
          </a:p>
        </p:txBody>
      </p:sp>
    </p:spTree>
    <p:extLst>
      <p:ext uri="{BB962C8B-B14F-4D97-AF65-F5344CB8AC3E}">
        <p14:creationId xmlns:p14="http://schemas.microsoft.com/office/powerpoint/2010/main" val="1157710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Basic Data Structure</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27</a:t>
            </a:fld>
            <a:endParaRPr lang="en-US" dirty="0"/>
          </a:p>
        </p:txBody>
      </p:sp>
      <p:sp>
        <p:nvSpPr>
          <p:cNvPr id="9" name="Content Placeholder 8"/>
          <p:cNvSpPr>
            <a:spLocks noGrp="1"/>
          </p:cNvSpPr>
          <p:nvPr>
            <p:ph idx="1"/>
          </p:nvPr>
        </p:nvSpPr>
        <p:spPr>
          <a:ln>
            <a:solidFill>
              <a:srgbClr val="FF0000"/>
            </a:solidFill>
          </a:ln>
        </p:spPr>
        <p:txBody>
          <a:bodyPr>
            <a:normAutofit/>
          </a:bodyPr>
          <a:lstStyle/>
          <a:p>
            <a:r>
              <a:rPr lang="en-US" dirty="0" smtClean="0"/>
              <a:t>In the last module, we learned that the Basic Data Structure is a Class of ADaM structures</a:t>
            </a:r>
          </a:p>
          <a:p>
            <a:endParaRPr lang="en-US" dirty="0" smtClean="0"/>
          </a:p>
          <a:p>
            <a:r>
              <a:rPr lang="en-US" dirty="0" smtClean="0"/>
              <a:t>What makes it a recognized structure?</a:t>
            </a:r>
          </a:p>
          <a:p>
            <a:endParaRPr lang="en-US" dirty="0" smtClean="0"/>
          </a:p>
          <a:p>
            <a:r>
              <a:rPr lang="en-US" dirty="0" smtClean="0"/>
              <a:t>What is basic about it?</a:t>
            </a:r>
            <a:endParaRPr lang="en-US" dirty="0"/>
          </a:p>
        </p:txBody>
      </p:sp>
    </p:spTree>
    <p:extLst>
      <p:ext uri="{BB962C8B-B14F-4D97-AF65-F5344CB8AC3E}">
        <p14:creationId xmlns:p14="http://schemas.microsoft.com/office/powerpoint/2010/main" val="25851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Analysis Parameter</a:t>
            </a:r>
            <a:endParaRPr lang="en-US" dirty="0"/>
          </a:p>
        </p:txBody>
      </p:sp>
      <p:sp>
        <p:nvSpPr>
          <p:cNvPr id="4" name="Date Placeholder 3"/>
          <p:cNvSpPr>
            <a:spLocks noGrp="1"/>
          </p:cNvSpPr>
          <p:nvPr>
            <p:ph type="dt" sz="half" idx="10"/>
          </p:nvPr>
        </p:nvSpPr>
        <p:spPr>
          <a:xfrm>
            <a:off x="457200" y="6568778"/>
            <a:ext cx="2133600" cy="365125"/>
          </a:xfrm>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a:xfrm>
            <a:off x="3124200" y="6568778"/>
            <a:ext cx="2895600" cy="365125"/>
          </a:xfrm>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a:xfrm>
            <a:off x="6553200" y="6568778"/>
            <a:ext cx="2133600" cy="365125"/>
          </a:xfrm>
        </p:spPr>
        <p:txBody>
          <a:bodyPr/>
          <a:lstStyle/>
          <a:p>
            <a:fld id="{433333A3-4547-F444-B56E-77A7C57F984C}" type="slidenum">
              <a:rPr lang="en-US" smtClean="0"/>
              <a:pPr/>
              <a:t>28</a:t>
            </a:fld>
            <a:endParaRPr lang="en-US" dirty="0"/>
          </a:p>
        </p:txBody>
      </p:sp>
      <p:sp>
        <p:nvSpPr>
          <p:cNvPr id="9" name="Content Placeholder 8"/>
          <p:cNvSpPr>
            <a:spLocks noGrp="1"/>
          </p:cNvSpPr>
          <p:nvPr>
            <p:ph idx="1"/>
          </p:nvPr>
        </p:nvSpPr>
        <p:spPr>
          <a:xfrm>
            <a:off x="347471" y="1488532"/>
            <a:ext cx="8491835" cy="5080246"/>
          </a:xfrm>
          <a:ln>
            <a:solidFill>
              <a:srgbClr val="FF0000"/>
            </a:solidFill>
          </a:ln>
        </p:spPr>
        <p:txBody>
          <a:bodyPr>
            <a:normAutofit/>
          </a:bodyPr>
          <a:lstStyle/>
          <a:p>
            <a:pPr>
              <a:lnSpc>
                <a:spcPts val="2500"/>
              </a:lnSpc>
              <a:spcBef>
                <a:spcPts val="400"/>
              </a:spcBef>
            </a:pPr>
            <a:r>
              <a:rPr lang="en-US" sz="2400" dirty="0" smtClean="0"/>
              <a:t>BDS is characterized by the concept of an analysis parameter </a:t>
            </a:r>
            <a:r>
              <a:rPr lang="en-US" sz="2400" dirty="0" smtClean="0">
                <a:solidFill>
                  <a:srgbClr val="FF0000"/>
                </a:solidFill>
              </a:rPr>
              <a:t>(PARAM)</a:t>
            </a:r>
            <a:endParaRPr lang="en-US" sz="2400" dirty="0" smtClean="0"/>
          </a:p>
          <a:p>
            <a:pPr>
              <a:lnSpc>
                <a:spcPts val="2500"/>
              </a:lnSpc>
              <a:spcBef>
                <a:spcPts val="400"/>
              </a:spcBef>
            </a:pPr>
            <a:r>
              <a:rPr lang="en-US" sz="2400" dirty="0" smtClean="0"/>
              <a:t>In simple terms, an analysis parameter is text variable that uniquely describes a group of related variables that share a common </a:t>
            </a:r>
            <a:r>
              <a:rPr lang="en-US" sz="2400" dirty="0"/>
              <a:t>concept</a:t>
            </a:r>
          </a:p>
          <a:p>
            <a:pPr>
              <a:lnSpc>
                <a:spcPts val="2500"/>
              </a:lnSpc>
              <a:spcBef>
                <a:spcPts val="400"/>
              </a:spcBef>
            </a:pPr>
            <a:r>
              <a:rPr lang="en-US" sz="2400" dirty="0" smtClean="0"/>
              <a:t>As the term suggests, an analysis parameter is something that is analyzed</a:t>
            </a:r>
          </a:p>
        </p:txBody>
      </p:sp>
      <p:grpSp>
        <p:nvGrpSpPr>
          <p:cNvPr id="7" name="Group 6"/>
          <p:cNvGrpSpPr>
            <a:grpSpLocks noChangeAspect="1"/>
          </p:cNvGrpSpPr>
          <p:nvPr/>
        </p:nvGrpSpPr>
        <p:grpSpPr>
          <a:xfrm>
            <a:off x="3124200" y="3720317"/>
            <a:ext cx="5358779" cy="2711672"/>
            <a:chOff x="1343025" y="3454400"/>
            <a:chExt cx="6456363" cy="3267075"/>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3454400"/>
              <a:ext cx="6456363"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20145" y="3694545"/>
              <a:ext cx="2479243" cy="302693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851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Every PARAM has a Value</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29</a:t>
            </a:fld>
            <a:endParaRPr lang="en-US" dirty="0"/>
          </a:p>
        </p:txBody>
      </p:sp>
      <p:sp>
        <p:nvSpPr>
          <p:cNvPr id="9" name="Content Placeholder 8"/>
          <p:cNvSpPr>
            <a:spLocks noGrp="1"/>
          </p:cNvSpPr>
          <p:nvPr>
            <p:ph idx="1"/>
          </p:nvPr>
        </p:nvSpPr>
        <p:spPr>
          <a:ln>
            <a:solidFill>
              <a:srgbClr val="FF0000"/>
            </a:solidFill>
          </a:ln>
        </p:spPr>
        <p:txBody>
          <a:bodyPr>
            <a:normAutofit/>
          </a:bodyPr>
          <a:lstStyle/>
          <a:p>
            <a:r>
              <a:rPr lang="en-US" dirty="0" smtClean="0"/>
              <a:t>PARAM describes an analysis concept</a:t>
            </a:r>
          </a:p>
          <a:p>
            <a:r>
              <a:rPr lang="en-US" dirty="0" smtClean="0"/>
              <a:t>The required variable AVAL (numeric) or AVALC (character) contain the value of the PARAM for the record</a:t>
            </a:r>
          </a:p>
          <a:p>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796380701"/>
              </p:ext>
            </p:extLst>
          </p:nvPr>
        </p:nvGraphicFramePr>
        <p:xfrm>
          <a:off x="573202" y="3799005"/>
          <a:ext cx="7738284" cy="1854200"/>
        </p:xfrm>
        <a:graphic>
          <a:graphicData uri="http://schemas.openxmlformats.org/drawingml/2006/table">
            <a:tbl>
              <a:tblPr firstRow="1" bandRow="1">
                <a:tableStyleId>{5C22544A-7EE6-4342-B048-85BDC9FD1C3A}</a:tableStyleId>
              </a:tblPr>
              <a:tblGrid>
                <a:gridCol w="1934571"/>
                <a:gridCol w="1641146"/>
                <a:gridCol w="2688609"/>
                <a:gridCol w="1473958"/>
              </a:tblGrid>
              <a:tr h="370840">
                <a:tc>
                  <a:txBody>
                    <a:bodyPr/>
                    <a:lstStyle/>
                    <a:p>
                      <a:r>
                        <a:rPr lang="en-US" dirty="0" smtClean="0"/>
                        <a:t>USUBJID</a:t>
                      </a:r>
                      <a:endParaRPr lang="en-US" dirty="0"/>
                    </a:p>
                  </a:txBody>
                  <a:tcPr/>
                </a:tc>
                <a:tc>
                  <a:txBody>
                    <a:bodyPr/>
                    <a:lstStyle/>
                    <a:p>
                      <a:r>
                        <a:rPr lang="en-US" dirty="0" smtClean="0"/>
                        <a:t>AVISIT</a:t>
                      </a:r>
                      <a:endParaRPr lang="en-US" dirty="0"/>
                    </a:p>
                  </a:txBody>
                  <a:tcPr/>
                </a:tc>
                <a:tc>
                  <a:txBody>
                    <a:bodyPr/>
                    <a:lstStyle/>
                    <a:p>
                      <a:r>
                        <a:rPr lang="en-US" dirty="0" smtClean="0"/>
                        <a:t>PARAM</a:t>
                      </a:r>
                      <a:endParaRPr lang="en-US" dirty="0"/>
                    </a:p>
                  </a:txBody>
                  <a:tcPr/>
                </a:tc>
                <a:tc>
                  <a:txBody>
                    <a:bodyPr/>
                    <a:lstStyle/>
                    <a:p>
                      <a:r>
                        <a:rPr lang="en-US" dirty="0" smtClean="0"/>
                        <a:t>AVAL</a:t>
                      </a:r>
                      <a:endParaRPr lang="en-US" dirty="0"/>
                    </a:p>
                  </a:txBody>
                  <a:tcPr/>
                </a:tc>
              </a:tr>
              <a:tr h="370840">
                <a:tc>
                  <a:txBody>
                    <a:bodyPr/>
                    <a:lstStyle/>
                    <a:p>
                      <a:r>
                        <a:rPr lang="en-US" sz="1800" b="0" kern="1200" dirty="0" smtClean="0">
                          <a:solidFill>
                            <a:schemeClr val="dk1"/>
                          </a:solidFill>
                          <a:effectLst/>
                          <a:latin typeface="+mn-lt"/>
                          <a:ea typeface="+mn-ea"/>
                          <a:cs typeface="+mn-cs"/>
                        </a:rPr>
                        <a:t>ABC123-01-00001</a:t>
                      </a:r>
                      <a:endParaRPr lang="en-US" b="0" dirty="0"/>
                    </a:p>
                  </a:txBody>
                  <a:tcPr/>
                </a:tc>
                <a:tc>
                  <a:txBody>
                    <a:bodyPr/>
                    <a:lstStyle/>
                    <a:p>
                      <a:r>
                        <a:rPr lang="en-US" dirty="0" smtClean="0"/>
                        <a:t>Baseline</a:t>
                      </a:r>
                      <a:endParaRPr lang="en-US" dirty="0"/>
                    </a:p>
                  </a:txBody>
                  <a:tcPr/>
                </a:tc>
                <a:tc>
                  <a:txBody>
                    <a:bodyPr/>
                    <a:lstStyle/>
                    <a:p>
                      <a:r>
                        <a:rPr lang="en-US" dirty="0" smtClean="0"/>
                        <a:t>Serum</a:t>
                      </a:r>
                      <a:r>
                        <a:rPr lang="en-US" baseline="0" dirty="0" smtClean="0"/>
                        <a:t> Glucose (mg/dl)</a:t>
                      </a:r>
                      <a:endParaRPr lang="en-US" dirty="0"/>
                    </a:p>
                  </a:txBody>
                  <a:tcPr/>
                </a:tc>
                <a:tc>
                  <a:txBody>
                    <a:bodyPr/>
                    <a:lstStyle/>
                    <a:p>
                      <a:pPr algn="just"/>
                      <a:r>
                        <a:rPr lang="en-US" dirty="0" smtClean="0"/>
                        <a:t>115</a:t>
                      </a:r>
                      <a:endParaRPr lang="en-US" dirty="0"/>
                    </a:p>
                  </a:txBody>
                  <a:tcPr/>
                </a:tc>
              </a:tr>
              <a:tr h="370840">
                <a:tc>
                  <a:txBody>
                    <a:bodyPr/>
                    <a:lstStyle/>
                    <a:p>
                      <a:r>
                        <a:rPr lang="en-US" sz="1800" b="0" kern="1200" dirty="0" smtClean="0">
                          <a:solidFill>
                            <a:schemeClr val="dk1"/>
                          </a:solidFill>
                          <a:effectLst/>
                          <a:latin typeface="+mn-lt"/>
                          <a:ea typeface="+mn-ea"/>
                          <a:cs typeface="+mn-cs"/>
                        </a:rPr>
                        <a:t>ABC123-01-00001</a:t>
                      </a:r>
                      <a:endParaRPr lang="en-US" b="0" dirty="0"/>
                    </a:p>
                  </a:txBody>
                  <a:tcPr/>
                </a:tc>
                <a:tc>
                  <a:txBody>
                    <a:bodyPr/>
                    <a:lstStyle/>
                    <a:p>
                      <a:r>
                        <a:rPr lang="en-US" dirty="0" smtClean="0"/>
                        <a:t>Week 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Serum</a:t>
                      </a:r>
                      <a:r>
                        <a:rPr lang="en-US" baseline="0" dirty="0" smtClean="0"/>
                        <a:t> Glucose (mg/dl)</a:t>
                      </a:r>
                      <a:endParaRPr lang="en-US" dirty="0" smtClean="0"/>
                    </a:p>
                  </a:txBody>
                  <a:tcPr/>
                </a:tc>
                <a:tc>
                  <a:txBody>
                    <a:bodyPr/>
                    <a:lstStyle/>
                    <a:p>
                      <a:pPr algn="just"/>
                      <a:r>
                        <a:rPr lang="en-US" dirty="0" smtClean="0"/>
                        <a:t>92</a:t>
                      </a:r>
                      <a:endParaRPr lang="en-US" dirty="0"/>
                    </a:p>
                  </a:txBody>
                  <a:tcPr/>
                </a:tc>
              </a:tr>
              <a:tr h="370840">
                <a:tc>
                  <a:txBody>
                    <a:bodyPr/>
                    <a:lstStyle/>
                    <a:p>
                      <a:r>
                        <a:rPr lang="en-US" sz="1800" b="0" kern="1200" dirty="0" smtClean="0">
                          <a:solidFill>
                            <a:schemeClr val="dk1"/>
                          </a:solidFill>
                          <a:effectLst/>
                          <a:latin typeface="+mn-lt"/>
                          <a:ea typeface="+mn-ea"/>
                          <a:cs typeface="+mn-cs"/>
                        </a:rPr>
                        <a:t>ABC123-01-00001</a:t>
                      </a:r>
                      <a:endParaRPr lang="en-US" b="0" dirty="0"/>
                    </a:p>
                  </a:txBody>
                  <a:tcPr/>
                </a:tc>
                <a:tc>
                  <a:txBody>
                    <a:bodyPr/>
                    <a:lstStyle/>
                    <a:p>
                      <a:r>
                        <a:rPr lang="en-US" dirty="0" smtClean="0"/>
                        <a:t>Month</a:t>
                      </a:r>
                      <a:r>
                        <a:rPr lang="en-US" baseline="0" dirty="0" smtClean="0"/>
                        <a:t> 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Serum</a:t>
                      </a:r>
                      <a:r>
                        <a:rPr lang="en-US" baseline="0" dirty="0" smtClean="0"/>
                        <a:t> Glucose (mg/dl)</a:t>
                      </a:r>
                      <a:endParaRPr lang="en-US" dirty="0" smtClean="0"/>
                    </a:p>
                  </a:txBody>
                  <a:tcPr/>
                </a:tc>
                <a:tc>
                  <a:txBody>
                    <a:bodyPr/>
                    <a:lstStyle/>
                    <a:p>
                      <a:pPr algn="just"/>
                      <a:r>
                        <a:rPr lang="en-US" dirty="0" smtClean="0"/>
                        <a:t>140</a:t>
                      </a:r>
                      <a:endParaRPr lang="en-US" dirty="0"/>
                    </a:p>
                  </a:txBody>
                  <a:tcPr/>
                </a:tc>
              </a:tr>
              <a:tr h="370840">
                <a:tc>
                  <a:txBody>
                    <a:bodyPr/>
                    <a:lstStyle/>
                    <a:p>
                      <a:r>
                        <a:rPr lang="en-US" sz="1800" b="0" kern="1200" dirty="0" smtClean="0">
                          <a:solidFill>
                            <a:schemeClr val="dk1"/>
                          </a:solidFill>
                          <a:effectLst/>
                          <a:latin typeface="+mn-lt"/>
                          <a:ea typeface="+mn-ea"/>
                          <a:cs typeface="+mn-cs"/>
                        </a:rPr>
                        <a:t>ABC123-01-00001</a:t>
                      </a:r>
                      <a:endParaRPr lang="en-US" b="0" dirty="0"/>
                    </a:p>
                  </a:txBody>
                  <a:tcPr/>
                </a:tc>
                <a:tc>
                  <a:txBody>
                    <a:bodyPr/>
                    <a:lstStyle/>
                    <a:p>
                      <a:r>
                        <a:rPr lang="en-US" dirty="0" smtClean="0"/>
                        <a:t>Month 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Serum</a:t>
                      </a:r>
                      <a:r>
                        <a:rPr lang="en-US" baseline="0" dirty="0" smtClean="0"/>
                        <a:t> Glucose (mg/dl)</a:t>
                      </a:r>
                      <a:endParaRPr lang="en-US" dirty="0" smtClean="0"/>
                    </a:p>
                  </a:txBody>
                  <a:tcPr/>
                </a:tc>
                <a:tc>
                  <a:txBody>
                    <a:bodyPr/>
                    <a:lstStyle/>
                    <a:p>
                      <a:pPr algn="just"/>
                      <a:r>
                        <a:rPr lang="en-US" dirty="0" smtClean="0"/>
                        <a:t>123</a:t>
                      </a:r>
                      <a:endParaRPr lang="en-US" dirty="0"/>
                    </a:p>
                  </a:txBody>
                  <a:tcPr/>
                </a:tc>
              </a:tr>
            </a:tbl>
          </a:graphicData>
        </a:graphic>
      </p:graphicFrame>
    </p:spTree>
    <p:extLst>
      <p:ext uri="{BB962C8B-B14F-4D97-AF65-F5344CB8AC3E}">
        <p14:creationId xmlns:p14="http://schemas.microsoft.com/office/powerpoint/2010/main" val="112256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Lilly </a:t>
            </a:r>
            <a:r>
              <a:rPr lang="en-US" sz="2800" dirty="0"/>
              <a:t>Workshop Module </a:t>
            </a:r>
            <a:r>
              <a:rPr lang="en-US" sz="2800" dirty="0" smtClean="0"/>
              <a:t>4 </a:t>
            </a:r>
            <a:br>
              <a:rPr lang="en-US" sz="2800" dirty="0" smtClean="0"/>
            </a:br>
            <a:r>
              <a:rPr lang="en-US" sz="2400" dirty="0" smtClean="0"/>
              <a:t>Common ADaM Variables and The ADaM Basic Data Structure</a:t>
            </a:r>
            <a:endParaRPr lang="en-US" sz="2400" dirty="0"/>
          </a:p>
        </p:txBody>
      </p:sp>
    </p:spTree>
    <p:extLst>
      <p:ext uri="{BB962C8B-B14F-4D97-AF65-F5344CB8AC3E}">
        <p14:creationId xmlns:p14="http://schemas.microsoft.com/office/powerpoint/2010/main" val="3672761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Recognize BDS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30</a:t>
            </a:fld>
            <a:endParaRPr lang="en-US" dirty="0"/>
          </a:p>
        </p:txBody>
      </p:sp>
      <p:sp>
        <p:nvSpPr>
          <p:cNvPr id="9" name="Content Placeholder 8"/>
          <p:cNvSpPr>
            <a:spLocks noGrp="1"/>
          </p:cNvSpPr>
          <p:nvPr>
            <p:ph idx="1"/>
          </p:nvPr>
        </p:nvSpPr>
        <p:spPr>
          <a:ln>
            <a:solidFill>
              <a:srgbClr val="FF0000"/>
            </a:solidFill>
          </a:ln>
        </p:spPr>
        <p:txBody>
          <a:bodyPr>
            <a:normAutofit fontScale="92500"/>
          </a:bodyPr>
          <a:lstStyle/>
          <a:p>
            <a:r>
              <a:rPr lang="en-US" sz="3000" dirty="0" smtClean="0">
                <a:solidFill>
                  <a:schemeClr val="tx1"/>
                </a:solidFill>
              </a:rPr>
              <a:t>The focus of each record in a BDS dataset is captured by the paired variables of PARAM and PARAMCD</a:t>
            </a:r>
          </a:p>
          <a:p>
            <a:pPr marL="0" indent="0">
              <a:buNone/>
            </a:pPr>
            <a:endParaRPr lang="en-US" sz="3000" dirty="0" smtClean="0">
              <a:solidFill>
                <a:schemeClr val="tx1"/>
              </a:solidFill>
            </a:endParaRPr>
          </a:p>
          <a:p>
            <a:r>
              <a:rPr lang="en-US" sz="3000" dirty="0" smtClean="0">
                <a:solidFill>
                  <a:schemeClr val="tx1"/>
                </a:solidFill>
              </a:rPr>
              <a:t>The value of the parameter is captured by the variable AVAL (numeric) and/or AVALC (character)</a:t>
            </a:r>
          </a:p>
          <a:p>
            <a:endParaRPr lang="en-US" sz="3000" dirty="0" smtClean="0">
              <a:solidFill>
                <a:schemeClr val="tx1"/>
              </a:solidFill>
            </a:endParaRPr>
          </a:p>
          <a:p>
            <a:r>
              <a:rPr lang="en-US" sz="3000" dirty="0" smtClean="0">
                <a:solidFill>
                  <a:schemeClr val="tx1"/>
                </a:solidFill>
              </a:rPr>
              <a:t>A BDS dataset is therefore characterized by the presence of PARAM, PARAMCD, AVAL / AVALC</a:t>
            </a:r>
          </a:p>
          <a:p>
            <a:pPr lvl="1"/>
            <a:endParaRPr lang="en-US" dirty="0" smtClean="0">
              <a:solidFill>
                <a:schemeClr val="tx1"/>
              </a:solidFill>
            </a:endParaRPr>
          </a:p>
        </p:txBody>
      </p:sp>
    </p:spTree>
    <p:extLst>
      <p:ext uri="{BB962C8B-B14F-4D97-AF65-F5344CB8AC3E}">
        <p14:creationId xmlns:p14="http://schemas.microsoft.com/office/powerpoint/2010/main" val="421578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Concepts Beyond AVAL</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31</a:t>
            </a:fld>
            <a:endParaRPr lang="en-US" dirty="0"/>
          </a:p>
        </p:txBody>
      </p:sp>
      <p:sp>
        <p:nvSpPr>
          <p:cNvPr id="9" name="Content Placeholder 8"/>
          <p:cNvSpPr>
            <a:spLocks noGrp="1"/>
          </p:cNvSpPr>
          <p:nvPr>
            <p:ph idx="1"/>
          </p:nvPr>
        </p:nvSpPr>
        <p:spPr>
          <a:ln>
            <a:solidFill>
              <a:srgbClr val="FF0000"/>
            </a:solidFill>
          </a:ln>
        </p:spPr>
        <p:txBody>
          <a:bodyPr>
            <a:normAutofit/>
          </a:bodyPr>
          <a:lstStyle/>
          <a:p>
            <a:r>
              <a:rPr lang="en-US" sz="3000" dirty="0"/>
              <a:t>What other variable concepts might be important for the analysis of a parameter?</a:t>
            </a:r>
          </a:p>
          <a:p>
            <a:pPr lvl="1"/>
            <a:r>
              <a:rPr lang="en-US" sz="2400" dirty="0"/>
              <a:t>A categorical grouping of the continuous </a:t>
            </a:r>
            <a:r>
              <a:rPr lang="en-US" sz="2400" dirty="0" smtClean="0"/>
              <a:t>value (AVAL)</a:t>
            </a:r>
            <a:endParaRPr lang="en-US" sz="2400" dirty="0"/>
          </a:p>
          <a:p>
            <a:pPr lvl="1"/>
            <a:r>
              <a:rPr lang="en-US" sz="2400" dirty="0"/>
              <a:t>The date it was collected</a:t>
            </a:r>
          </a:p>
          <a:p>
            <a:pPr lvl="1"/>
            <a:r>
              <a:rPr lang="en-US" sz="2400" dirty="0"/>
              <a:t>Whether </a:t>
            </a:r>
            <a:r>
              <a:rPr lang="en-US" sz="2400" dirty="0" smtClean="0"/>
              <a:t>the value of a specified threshold was observed</a:t>
            </a:r>
            <a:endParaRPr lang="en-US" sz="2400" dirty="0"/>
          </a:p>
          <a:p>
            <a:pPr lvl="1"/>
            <a:r>
              <a:rPr lang="en-US" sz="2400" dirty="0"/>
              <a:t>The baseline value</a:t>
            </a:r>
          </a:p>
          <a:p>
            <a:pPr lvl="1"/>
            <a:r>
              <a:rPr lang="en-US" sz="2400" dirty="0"/>
              <a:t>The change from baseline value</a:t>
            </a:r>
          </a:p>
          <a:p>
            <a:pPr lvl="1"/>
            <a:r>
              <a:rPr lang="en-US" sz="2400" dirty="0"/>
              <a:t>Indication of whether the value of the parameter was derived</a:t>
            </a:r>
          </a:p>
          <a:p>
            <a:pPr marL="457200" lvl="1" indent="0">
              <a:buNone/>
            </a:pPr>
            <a:endParaRPr lang="en-US" dirty="0" smtClean="0">
              <a:solidFill>
                <a:schemeClr val="tx1"/>
              </a:solidFill>
            </a:endParaRPr>
          </a:p>
        </p:txBody>
      </p:sp>
    </p:spTree>
    <p:extLst>
      <p:ext uri="{BB962C8B-B14F-4D97-AF65-F5344CB8AC3E}">
        <p14:creationId xmlns:p14="http://schemas.microsoft.com/office/powerpoint/2010/main" val="64638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 + AVAL + other columns</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Other columns that relate to the concept in PARAM can be added to BDS</a:t>
            </a:r>
          </a:p>
          <a:p>
            <a:endParaRPr lang="en-US" sz="2800" dirty="0"/>
          </a:p>
          <a:p>
            <a:r>
              <a:rPr lang="en-US" sz="2800" dirty="0" smtClean="0"/>
              <a:t>The ability to add columns related to PARAM is what makes BDS powerful and flexible</a:t>
            </a:r>
          </a:p>
          <a:p>
            <a:endParaRPr lang="en-US" sz="2400" dirty="0" smtClean="0"/>
          </a:p>
          <a:p>
            <a:r>
              <a:rPr lang="en-US" sz="2800" dirty="0" smtClean="0"/>
              <a:t>There are rules about adding columns and these will be discussed in Module 4</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32</a:t>
            </a:fld>
            <a:endParaRPr lang="en-US" dirty="0"/>
          </a:p>
        </p:txBody>
      </p:sp>
    </p:spTree>
    <p:extLst>
      <p:ext uri="{BB962C8B-B14F-4D97-AF65-F5344CB8AC3E}">
        <p14:creationId xmlns:p14="http://schemas.microsoft.com/office/powerpoint/2010/main" val="241948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called Basic?</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sz="2800" dirty="0" smtClean="0"/>
              <a:t>The structure is ‘topic’ agnostic in that the parameter can be any type of concept and use different types of SDTM source data </a:t>
            </a:r>
          </a:p>
          <a:p>
            <a:pPr lvl="1"/>
            <a:r>
              <a:rPr lang="en-US" sz="2400" dirty="0" smtClean="0"/>
              <a:t>“Serum Glucose (mg/dl)” – </a:t>
            </a:r>
            <a:r>
              <a:rPr lang="en-US" sz="2400" dirty="0" smtClean="0">
                <a:solidFill>
                  <a:srgbClr val="FF0000"/>
                </a:solidFill>
              </a:rPr>
              <a:t>Findings</a:t>
            </a:r>
          </a:p>
          <a:p>
            <a:pPr lvl="1"/>
            <a:r>
              <a:rPr lang="en-US" sz="2400" dirty="0" smtClean="0"/>
              <a:t>“Time to Death (days)” – </a:t>
            </a:r>
            <a:r>
              <a:rPr lang="en-US" sz="2400" dirty="0">
                <a:solidFill>
                  <a:srgbClr val="FF0000"/>
                </a:solidFill>
              </a:rPr>
              <a:t>E</a:t>
            </a:r>
            <a:r>
              <a:rPr lang="en-US" sz="2400" dirty="0" smtClean="0">
                <a:solidFill>
                  <a:srgbClr val="FF0000"/>
                </a:solidFill>
              </a:rPr>
              <a:t>vent</a:t>
            </a:r>
          </a:p>
          <a:p>
            <a:pPr lvl="1"/>
            <a:r>
              <a:rPr lang="en-US" sz="2400" dirty="0" smtClean="0"/>
              <a:t>“Duration of Rescue Medication (days)” – </a:t>
            </a:r>
            <a:r>
              <a:rPr lang="en-US" sz="2400" dirty="0">
                <a:solidFill>
                  <a:srgbClr val="FF0000"/>
                </a:solidFill>
              </a:rPr>
              <a:t>I</a:t>
            </a:r>
            <a:r>
              <a:rPr lang="en-US" sz="2400" dirty="0" smtClean="0">
                <a:solidFill>
                  <a:srgbClr val="FF0000"/>
                </a:solidFill>
              </a:rPr>
              <a:t>ntervention</a:t>
            </a:r>
          </a:p>
          <a:p>
            <a:pPr lvl="1"/>
            <a:endParaRPr lang="en-US" sz="2400" dirty="0" smtClean="0"/>
          </a:p>
          <a:p>
            <a:r>
              <a:rPr lang="en-US" sz="2800" dirty="0" smtClean="0"/>
              <a:t>Parameter concept can be something that was collected or be wholly derived</a:t>
            </a:r>
          </a:p>
          <a:p>
            <a:pPr lvl="1"/>
            <a:r>
              <a:rPr lang="en-US" sz="2400" dirty="0" smtClean="0"/>
              <a:t>Generally for concepts that are collected, the full parameter concept requires the use of multiple SDTM variables (e.g. </a:t>
            </a:r>
            <a:r>
              <a:rPr lang="en-US" sz="2400" dirty="0" err="1" smtClean="0"/>
              <a:t>xxTEST</a:t>
            </a:r>
            <a:r>
              <a:rPr lang="en-US" sz="2400" dirty="0" smtClean="0"/>
              <a:t>, units, position, laterality, etc.)</a:t>
            </a:r>
          </a:p>
          <a:p>
            <a:endParaRPr lang="en-US" sz="2800" dirty="0" smtClean="0"/>
          </a:p>
          <a:p>
            <a:pPr marL="457200" lvl="1"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33</a:t>
            </a:fld>
            <a:endParaRPr lang="en-US" dirty="0"/>
          </a:p>
        </p:txBody>
      </p:sp>
    </p:spTree>
    <p:extLst>
      <p:ext uri="{BB962C8B-B14F-4D97-AF65-F5344CB8AC3E}">
        <p14:creationId xmlns:p14="http://schemas.microsoft.com/office/powerpoint/2010/main" val="284681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called Basic?</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The </a:t>
            </a:r>
            <a:r>
              <a:rPr lang="en-US" sz="2800" dirty="0"/>
              <a:t>allowable columns provide the ability to express a wide array of concepts that are all related to the parameter</a:t>
            </a:r>
          </a:p>
          <a:p>
            <a:endParaRPr lang="en-US" sz="2800" b="1" dirty="0" smtClean="0"/>
          </a:p>
          <a:p>
            <a:r>
              <a:rPr lang="en-US" sz="2800" dirty="0"/>
              <a:t>This structure is can be used to perform a variety of statistical methodologies</a:t>
            </a:r>
          </a:p>
          <a:p>
            <a:pPr marL="0" indent="0">
              <a:buNone/>
            </a:pPr>
            <a:endParaRPr lang="en-US" sz="2800" b="1" dirty="0" smtClean="0"/>
          </a:p>
          <a:p>
            <a:r>
              <a:rPr lang="en-US" sz="2800" dirty="0" smtClean="0"/>
              <a:t>BDS is Basic But Flexible</a:t>
            </a:r>
          </a:p>
          <a:p>
            <a:pPr marL="0" indent="0">
              <a:buNone/>
            </a:pPr>
            <a:endParaRPr lang="en-US" sz="2800" dirty="0" smtClean="0"/>
          </a:p>
          <a:p>
            <a:pPr lvl="1"/>
            <a:endParaRPr lang="en-US" sz="2400" dirty="0"/>
          </a:p>
          <a:p>
            <a:pPr lvl="1"/>
            <a:endParaRPr lang="en-US" sz="2400" dirty="0" smtClean="0"/>
          </a:p>
          <a:p>
            <a:pPr marL="457200" lvl="1"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34</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815191"/>
            <a:ext cx="1750641" cy="175064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370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Module 4 Exercise </a:t>
            </a:r>
            <a:r>
              <a:rPr lang="en-US" dirty="0"/>
              <a:t>#1</a:t>
            </a:r>
          </a:p>
        </p:txBody>
      </p:sp>
      <p:sp>
        <p:nvSpPr>
          <p:cNvPr id="3" name="Content Placeholder 2"/>
          <p:cNvSpPr>
            <a:spLocks noGrp="1"/>
          </p:cNvSpPr>
          <p:nvPr>
            <p:ph idx="1"/>
          </p:nvPr>
        </p:nvSpPr>
        <p:spPr>
          <a:ln>
            <a:solidFill>
              <a:srgbClr val="FF0000"/>
            </a:solidFill>
          </a:ln>
        </p:spPr>
        <p:txBody>
          <a:bodyPr>
            <a:normAutofit fontScale="92500"/>
          </a:bodyPr>
          <a:lstStyle/>
          <a:p>
            <a:r>
              <a:rPr lang="en-US" dirty="0"/>
              <a:t>Materials Needed: </a:t>
            </a:r>
          </a:p>
          <a:p>
            <a:pPr lvl="1"/>
            <a:r>
              <a:rPr lang="en-US" dirty="0" err="1"/>
              <a:t>ADaM</a:t>
            </a:r>
            <a:r>
              <a:rPr lang="en-US" dirty="0"/>
              <a:t> IG and go to section 3.3</a:t>
            </a:r>
          </a:p>
          <a:p>
            <a:pPr lvl="1"/>
            <a:r>
              <a:rPr lang="en-US" dirty="0"/>
              <a:t>Lilly Module </a:t>
            </a:r>
            <a:r>
              <a:rPr lang="en-US" dirty="0" smtClean="0"/>
              <a:t>4 </a:t>
            </a:r>
            <a:r>
              <a:rPr lang="en-US" dirty="0"/>
              <a:t>Exercise.xls</a:t>
            </a:r>
          </a:p>
          <a:p>
            <a:pPr lvl="1"/>
            <a:endParaRPr lang="en-US" dirty="0"/>
          </a:p>
          <a:p>
            <a:r>
              <a:rPr lang="en-US" dirty="0"/>
              <a:t>In column A enter a description for 8-9 groups of variables that can be added as columns to BDS</a:t>
            </a:r>
          </a:p>
          <a:p>
            <a:r>
              <a:rPr lang="en-US" dirty="0"/>
              <a:t>In column B, enter 2-3 variable names or concepts that belong to this group of variables</a:t>
            </a:r>
          </a:p>
          <a:p>
            <a:pPr lvl="1"/>
            <a:endParaRPr lang="en-US" sz="2400" dirty="0"/>
          </a:p>
          <a:p>
            <a:pPr lvl="1"/>
            <a:endParaRPr lang="en-US" sz="2400" dirty="0" smtClean="0"/>
          </a:p>
          <a:p>
            <a:pPr marL="457200" lvl="1"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35</a:t>
            </a:fld>
            <a:endParaRPr lang="en-US" dirty="0"/>
          </a:p>
        </p:txBody>
      </p:sp>
    </p:spTree>
    <p:extLst>
      <p:ext uri="{BB962C8B-B14F-4D97-AF65-F5344CB8AC3E}">
        <p14:creationId xmlns:p14="http://schemas.microsoft.com/office/powerpoint/2010/main" val="70769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Exercise </a:t>
            </a:r>
            <a:r>
              <a:rPr lang="en-US" dirty="0"/>
              <a:t>#</a:t>
            </a:r>
            <a:r>
              <a:rPr lang="en-US" dirty="0" smtClean="0"/>
              <a:t>1 Answers </a:t>
            </a:r>
            <a:endParaRPr lang="en-US" dirty="0"/>
          </a:p>
        </p:txBody>
      </p:sp>
      <p:sp>
        <p:nvSpPr>
          <p:cNvPr id="3" name="Content Placeholder 2"/>
          <p:cNvSpPr>
            <a:spLocks noGrp="1"/>
          </p:cNvSpPr>
          <p:nvPr>
            <p:ph idx="1"/>
          </p:nvPr>
        </p:nvSpPr>
        <p:spPr>
          <a:ln>
            <a:solidFill>
              <a:srgbClr val="FF0000"/>
            </a:solidFill>
          </a:ln>
        </p:spPr>
        <p:txBody>
          <a:bodyPr>
            <a:normAutofit/>
          </a:bodyPr>
          <a:lstStyle/>
          <a:p>
            <a:pPr marL="457200" lvl="1" indent="0">
              <a:buNone/>
            </a:pPr>
            <a:endParaRPr lang="en-US" sz="2400" dirty="0"/>
          </a:p>
          <a:p>
            <a:pPr lvl="1"/>
            <a:endParaRPr lang="en-US" sz="2400" dirty="0" smtClean="0"/>
          </a:p>
          <a:p>
            <a:pPr marL="457200" lvl="1"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81888988"/>
              </p:ext>
            </p:extLst>
          </p:nvPr>
        </p:nvGraphicFramePr>
        <p:xfrm>
          <a:off x="470850" y="1706895"/>
          <a:ext cx="8368456" cy="4118610"/>
        </p:xfrm>
        <a:graphic>
          <a:graphicData uri="http://schemas.openxmlformats.org/drawingml/2006/table">
            <a:tbl>
              <a:tblPr>
                <a:tableStyleId>{5C22544A-7EE6-4342-B048-85BDC9FD1C3A}</a:tableStyleId>
              </a:tblPr>
              <a:tblGrid>
                <a:gridCol w="528354"/>
                <a:gridCol w="4141619"/>
                <a:gridCol w="3698483"/>
              </a:tblGrid>
              <a:tr h="695112">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BDS Standard Variable Categories</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2-3 Examples of Variables in the Category</a:t>
                      </a:r>
                      <a:endParaRPr lang="en-US" sz="2400" b="1" i="0" u="none" strike="noStrike" dirty="0">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1</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Identifier Variables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SITEID, SUBJID</a:t>
                      </a:r>
                      <a:endParaRPr lang="en-US" sz="2400" b="0" i="0" u="none" strike="noStrike">
                        <a:solidFill>
                          <a:srgbClr val="000000"/>
                        </a:solidFill>
                        <a:effectLst/>
                        <a:latin typeface="Calibri"/>
                      </a:endParaRPr>
                    </a:p>
                  </a:txBody>
                  <a:tcPr marL="9525" marR="9525" marT="9525" marB="0" anchor="b"/>
                </a:tc>
              </a:tr>
              <a:tr h="374846">
                <a:tc>
                  <a:txBody>
                    <a:bodyPr/>
                    <a:lstStyle/>
                    <a:p>
                      <a:pPr algn="r" fontAlgn="b"/>
                      <a:r>
                        <a:rPr lang="en-US" sz="2000" b="1" u="none" strike="noStrike">
                          <a:effectLst/>
                        </a:rPr>
                        <a:t>2</a:t>
                      </a:r>
                      <a:endParaRPr lang="en-US" sz="2000" b="1"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Record Level Treatment Variables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TRTP, TRTSEQP</a:t>
                      </a:r>
                      <a:endParaRPr lang="en-US" sz="2400" b="0" i="0" u="none" strike="noStrike">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3</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Timing Variables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ATPT, ADTM</a:t>
                      </a:r>
                      <a:endParaRPr lang="en-US" sz="2400" b="0" i="0" u="none" strike="noStrike">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4</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Analysis Parameter Variables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a:effectLst/>
                        </a:rPr>
                        <a:t>PARAMN, PCHG</a:t>
                      </a:r>
                      <a:endParaRPr lang="en-US" sz="2400" b="0" i="0" u="none" strike="noStrike">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5</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Analysis Descriptor Variables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DTYPE, AWTARGET</a:t>
                      </a:r>
                      <a:endParaRPr lang="en-US" sz="2400" b="0" i="0" u="none" strike="noStrike" dirty="0">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6</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Time to Event Variables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CNSR, STARTDT</a:t>
                      </a:r>
                      <a:endParaRPr lang="en-US" sz="2400" b="0" i="0" u="none" strike="noStrike" dirty="0">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7</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Toxicty and Range Variables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ATOXGR, BNRIND</a:t>
                      </a:r>
                      <a:endParaRPr lang="en-US" sz="2400" b="0" i="0" u="none" strike="noStrike" dirty="0">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8</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Indicator Variables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err="1">
                          <a:effectLst/>
                        </a:rPr>
                        <a:t>ANLzzFL</a:t>
                      </a:r>
                      <a:r>
                        <a:rPr lang="en-US" sz="2400" u="none" strike="noStrike" dirty="0">
                          <a:effectLst/>
                        </a:rPr>
                        <a:t>, ONTRTFL</a:t>
                      </a:r>
                      <a:endParaRPr lang="en-US" sz="2400" b="0" i="0" u="none" strike="noStrike" dirty="0">
                        <a:solidFill>
                          <a:srgbClr val="000000"/>
                        </a:solidFill>
                        <a:effectLst/>
                        <a:latin typeface="Calibri"/>
                      </a:endParaRPr>
                    </a:p>
                  </a:txBody>
                  <a:tcPr marL="9525" marR="9525" marT="9525" marB="0" anchor="b"/>
                </a:tc>
              </a:tr>
              <a:tr h="374846">
                <a:tc>
                  <a:txBody>
                    <a:bodyPr/>
                    <a:lstStyle/>
                    <a:p>
                      <a:pPr algn="r" fontAlgn="b"/>
                      <a:r>
                        <a:rPr lang="en-US" sz="2000" b="1" u="none" strike="noStrike" dirty="0">
                          <a:effectLst/>
                        </a:rPr>
                        <a:t>9</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Data Point Traceability</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err="1">
                          <a:effectLst/>
                        </a:rPr>
                        <a:t>xxSEQ</a:t>
                      </a:r>
                      <a:r>
                        <a:rPr lang="en-US" sz="2400" u="none" strike="noStrike" dirty="0">
                          <a:effectLst/>
                        </a:rPr>
                        <a:t>, </a:t>
                      </a:r>
                      <a:r>
                        <a:rPr lang="en-US" sz="2400" u="none" strike="noStrike" dirty="0" smtClean="0">
                          <a:effectLst/>
                        </a:rPr>
                        <a:t>SRCSEQ</a:t>
                      </a:r>
                      <a:endParaRPr lang="en-US" sz="2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634030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BDS Variables</a:t>
            </a:r>
            <a:endParaRPr lang="en-US" dirty="0"/>
          </a:p>
        </p:txBody>
      </p:sp>
    </p:spTree>
    <p:extLst>
      <p:ext uri="{BB962C8B-B14F-4D97-AF65-F5344CB8AC3E}">
        <p14:creationId xmlns:p14="http://schemas.microsoft.com/office/powerpoint/2010/main" val="3304414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PARAM and PARAMCD</a:t>
            </a:r>
            <a:endParaRPr lang="en-US" dirty="0"/>
          </a:p>
        </p:txBody>
      </p:sp>
      <p:sp>
        <p:nvSpPr>
          <p:cNvPr id="3" name="Content Placeholder 2"/>
          <p:cNvSpPr>
            <a:spLocks noGrp="1"/>
          </p:cNvSpPr>
          <p:nvPr>
            <p:ph idx="1"/>
          </p:nvPr>
        </p:nvSpPr>
        <p:spPr>
          <a:xfrm>
            <a:off x="347471" y="1488532"/>
            <a:ext cx="8491835" cy="1598913"/>
          </a:xfrm>
          <a:ln>
            <a:solidFill>
              <a:srgbClr val="FF0000"/>
            </a:solidFill>
          </a:ln>
        </p:spPr>
        <p:txBody>
          <a:bodyPr>
            <a:normAutofit/>
          </a:bodyPr>
          <a:lstStyle/>
          <a:p>
            <a:r>
              <a:rPr lang="en-US" sz="2800" dirty="0" smtClean="0"/>
              <a:t>PARAM and PARAMCD are required</a:t>
            </a:r>
          </a:p>
          <a:p>
            <a:r>
              <a:rPr lang="en-US" sz="2800" dirty="0" smtClean="0"/>
              <a:t>PARAMN is permitted</a:t>
            </a:r>
          </a:p>
          <a:p>
            <a:r>
              <a:rPr lang="en-US" sz="2800" dirty="0" smtClean="0"/>
              <a:t>There must be a 1:1:1 correspondence</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77835876"/>
              </p:ext>
            </p:extLst>
          </p:nvPr>
        </p:nvGraphicFramePr>
        <p:xfrm>
          <a:off x="2240816" y="3343060"/>
          <a:ext cx="4525745" cy="792480"/>
        </p:xfrm>
        <a:graphic>
          <a:graphicData uri="http://schemas.openxmlformats.org/drawingml/2006/table">
            <a:tbl>
              <a:tblPr firstRow="1" bandRow="1">
                <a:tableStyleId>{5DA37D80-6434-44D0-A028-1B22A696006F}</a:tableStyleId>
              </a:tblPr>
              <a:tblGrid>
                <a:gridCol w="1416784"/>
                <a:gridCol w="1645920"/>
                <a:gridCol w="1463041"/>
              </a:tblGrid>
              <a:tr h="370840">
                <a:tc>
                  <a:txBody>
                    <a:bodyPr/>
                    <a:lstStyle/>
                    <a:p>
                      <a:r>
                        <a:rPr lang="en-US" sz="2000" dirty="0" smtClean="0"/>
                        <a:t>PARAM</a:t>
                      </a:r>
                      <a:endParaRPr lang="en-US" sz="2000" dirty="0"/>
                    </a:p>
                  </a:txBody>
                  <a:tcPr/>
                </a:tc>
                <a:tc>
                  <a:txBody>
                    <a:bodyPr/>
                    <a:lstStyle/>
                    <a:p>
                      <a:r>
                        <a:rPr lang="en-US" sz="2000" dirty="0" smtClean="0"/>
                        <a:t>PARAMCD</a:t>
                      </a:r>
                      <a:endParaRPr lang="en-US" sz="2000" dirty="0"/>
                    </a:p>
                  </a:txBody>
                  <a:tcPr/>
                </a:tc>
                <a:tc>
                  <a:txBody>
                    <a:bodyPr/>
                    <a:lstStyle/>
                    <a:p>
                      <a:r>
                        <a:rPr lang="en-US" sz="2000" dirty="0" smtClean="0"/>
                        <a:t>PARAMN</a:t>
                      </a:r>
                      <a:endParaRPr lang="en-US" sz="2000" dirty="0"/>
                    </a:p>
                  </a:txBody>
                  <a:tcPr/>
                </a:tc>
              </a:tr>
              <a:tr h="370840">
                <a:tc>
                  <a:txBody>
                    <a:bodyPr/>
                    <a:lstStyle/>
                    <a:p>
                      <a:r>
                        <a:rPr lang="en-US" sz="2000" dirty="0" smtClean="0"/>
                        <a:t>$200</a:t>
                      </a:r>
                      <a:endParaRPr lang="en-US" sz="2000" dirty="0"/>
                    </a:p>
                  </a:txBody>
                  <a:tcPr/>
                </a:tc>
                <a:tc>
                  <a:txBody>
                    <a:bodyPr/>
                    <a:lstStyle/>
                    <a:p>
                      <a:r>
                        <a:rPr lang="en-US" sz="2000" dirty="0" smtClean="0"/>
                        <a:t>$8</a:t>
                      </a:r>
                      <a:endParaRPr lang="en-US" sz="2000" dirty="0"/>
                    </a:p>
                  </a:txBody>
                  <a:tcPr/>
                </a:tc>
                <a:tc>
                  <a:txBody>
                    <a:bodyPr/>
                    <a:lstStyle/>
                    <a:p>
                      <a:r>
                        <a:rPr lang="en-US" sz="2000" dirty="0" smtClean="0"/>
                        <a:t>float</a:t>
                      </a:r>
                      <a:endParaRPr lang="en-US" sz="20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39425019"/>
              </p:ext>
            </p:extLst>
          </p:nvPr>
        </p:nvGraphicFramePr>
        <p:xfrm>
          <a:off x="457200" y="4671195"/>
          <a:ext cx="8471647" cy="1402080"/>
        </p:xfrm>
        <a:graphic>
          <a:graphicData uri="http://schemas.openxmlformats.org/drawingml/2006/table">
            <a:tbl>
              <a:tblPr firstRow="1" bandRow="1">
                <a:tableStyleId>{5DA37D80-6434-44D0-A028-1B22A696006F}</a:tableStyleId>
              </a:tblPr>
              <a:tblGrid>
                <a:gridCol w="2845398"/>
                <a:gridCol w="3119717"/>
                <a:gridCol w="2506532"/>
              </a:tblGrid>
              <a:tr h="370840">
                <a:tc>
                  <a:txBody>
                    <a:bodyPr/>
                    <a:lstStyle/>
                    <a:p>
                      <a:r>
                        <a:rPr lang="en-US" sz="2000" dirty="0" smtClean="0"/>
                        <a:t>PARAM = </a:t>
                      </a:r>
                      <a:r>
                        <a:rPr lang="en-US" sz="2000" b="0" baseline="0" dirty="0" smtClean="0"/>
                        <a:t>FULLY describes AVAL</a:t>
                      </a:r>
                      <a:endParaRPr lang="en-US" sz="2000" b="0" dirty="0">
                        <a:solidFill>
                          <a:schemeClr val="tx1"/>
                        </a:solidFill>
                      </a:endParaRPr>
                    </a:p>
                  </a:txBody>
                  <a:tcPr/>
                </a:tc>
                <a:tc>
                  <a:txBody>
                    <a:bodyPr/>
                    <a:lstStyle/>
                    <a:p>
                      <a:r>
                        <a:rPr lang="en-US" sz="2000" dirty="0" smtClean="0"/>
                        <a:t>PARAMCD = </a:t>
                      </a:r>
                      <a:r>
                        <a:rPr lang="en-US" sz="2000" b="0" dirty="0" smtClean="0"/>
                        <a:t>Short Term for PARAM</a:t>
                      </a:r>
                      <a:endParaRPr lang="en-US" sz="2000" b="0" dirty="0">
                        <a:solidFill>
                          <a:schemeClr val="tx1"/>
                        </a:solidFill>
                      </a:endParaRPr>
                    </a:p>
                  </a:txBody>
                  <a:tcPr/>
                </a:tc>
                <a:tc>
                  <a:txBody>
                    <a:bodyPr/>
                    <a:lstStyle/>
                    <a:p>
                      <a:r>
                        <a:rPr lang="en-US" sz="2000" dirty="0" smtClean="0"/>
                        <a:t>PARAMN = </a:t>
                      </a:r>
                      <a:r>
                        <a:rPr lang="en-US" sz="2000" b="0" dirty="0" smtClean="0"/>
                        <a:t>Unique Number</a:t>
                      </a:r>
                      <a:endParaRPr lang="en-US" sz="2000" b="0" dirty="0">
                        <a:solidFill>
                          <a:schemeClr val="tx1"/>
                        </a:solidFill>
                      </a:endParaRPr>
                    </a:p>
                  </a:txBody>
                  <a:tcPr/>
                </a:tc>
              </a:tr>
              <a:tr h="370840">
                <a:tc>
                  <a:txBody>
                    <a:bodyPr/>
                    <a:lstStyle/>
                    <a:p>
                      <a:r>
                        <a:rPr lang="en-US" sz="2000" dirty="0" smtClean="0"/>
                        <a:t>Left Triceps Skinfold Thickness (cm)</a:t>
                      </a:r>
                      <a:endParaRPr lang="en-US" sz="2000" dirty="0"/>
                    </a:p>
                  </a:txBody>
                  <a:tcPr/>
                </a:tc>
                <a:tc>
                  <a:txBody>
                    <a:bodyPr/>
                    <a:lstStyle/>
                    <a:p>
                      <a:r>
                        <a:rPr lang="en-US" sz="2000" dirty="0" smtClean="0"/>
                        <a:t>TRSKNLCM</a:t>
                      </a:r>
                      <a:endParaRPr lang="en-US" sz="2000" dirty="0"/>
                    </a:p>
                  </a:txBody>
                  <a:tcPr/>
                </a:tc>
                <a:tc>
                  <a:txBody>
                    <a:bodyPr/>
                    <a:lstStyle/>
                    <a:p>
                      <a:pPr algn="ctr"/>
                      <a:r>
                        <a:rPr lang="en-US" sz="2000" dirty="0" smtClean="0"/>
                        <a:t>77</a:t>
                      </a:r>
                      <a:endParaRPr lang="en-US" sz="2000" dirty="0"/>
                    </a:p>
                  </a:txBody>
                  <a:tcPr/>
                </a:tc>
              </a:tr>
            </a:tbl>
          </a:graphicData>
        </a:graphic>
      </p:graphicFrame>
    </p:spTree>
    <p:extLst>
      <p:ext uri="{BB962C8B-B14F-4D97-AF65-F5344CB8AC3E}">
        <p14:creationId xmlns:p14="http://schemas.microsoft.com/office/powerpoint/2010/main" val="345414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Controlled Terminology for PARAM</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There is no industry wide controlled terminology for ADaM parameters (yet)</a:t>
            </a:r>
            <a:endParaRPr lang="en-US" sz="1600" dirty="0" smtClean="0"/>
          </a:p>
          <a:p>
            <a:r>
              <a:rPr lang="en-US" sz="2800" dirty="0" smtClean="0"/>
              <a:t>Many sponsors are creating their own to support internal standards development</a:t>
            </a:r>
            <a:endParaRPr lang="en-US" sz="1600" dirty="0" smtClean="0"/>
          </a:p>
          <a:p>
            <a:r>
              <a:rPr lang="en-US" sz="2800" dirty="0" smtClean="0"/>
              <a:t>Lilly is ahead of the curve – Refer to Global Library </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202" y="4213793"/>
            <a:ext cx="6637375" cy="223755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69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Content Placeholder 3"/>
          <p:cNvSpPr>
            <a:spLocks noGrp="1"/>
          </p:cNvSpPr>
          <p:nvPr>
            <p:ph idx="1"/>
          </p:nvPr>
        </p:nvSpPr>
        <p:spPr>
          <a:xfrm>
            <a:off x="347471" y="1488532"/>
            <a:ext cx="8491835" cy="4784677"/>
          </a:xfrm>
          <a:ln>
            <a:solidFill>
              <a:srgbClr val="E2231A"/>
            </a:solidFill>
          </a:ln>
        </p:spPr>
        <p:txBody>
          <a:bodyPr>
            <a:noAutofit/>
          </a:bodyPr>
          <a:lstStyle/>
          <a:p>
            <a:r>
              <a:rPr lang="en-US" sz="2400" dirty="0"/>
              <a:t>Encourage participation to enhance learning in this hands-on </a:t>
            </a:r>
            <a:r>
              <a:rPr lang="en-US" sz="2400" dirty="0" smtClean="0"/>
              <a:t>workshop</a:t>
            </a:r>
          </a:p>
          <a:p>
            <a:r>
              <a:rPr lang="en-US" sz="2400" dirty="0" smtClean="0"/>
              <a:t>Identify variables that are common to many analysis datasets including </a:t>
            </a:r>
            <a:r>
              <a:rPr lang="en-US" sz="2400" dirty="0"/>
              <a:t>variables to support data point traceability</a:t>
            </a:r>
            <a:endParaRPr lang="en-US" sz="2400" dirty="0" smtClean="0"/>
          </a:p>
          <a:p>
            <a:r>
              <a:rPr lang="en-US" sz="2400" dirty="0" smtClean="0"/>
              <a:t>Recognize the primary features and rules of the ADaM Basic Data Structure (BDS) </a:t>
            </a:r>
          </a:p>
          <a:p>
            <a:r>
              <a:rPr lang="en-US" sz="2400" dirty="0" smtClean="0"/>
              <a:t>Understand the proper use of the BDS variables</a:t>
            </a:r>
          </a:p>
          <a:p>
            <a:r>
              <a:rPr lang="en-US" sz="2400" dirty="0" smtClean="0"/>
              <a:t>Be familiar with the Lilly standard templates that govern the creation of common BDS datasets</a:t>
            </a:r>
          </a:p>
          <a:p>
            <a:endParaRPr lang="en-US" sz="2000" dirty="0" smtClean="0"/>
          </a:p>
          <a:p>
            <a:pPr marL="0" indent="0">
              <a:buNone/>
            </a:pPr>
            <a:endParaRPr lang="en-US" sz="2400" dirty="0" smtClean="0"/>
          </a:p>
          <a:p>
            <a:endParaRPr lang="en-US" sz="2400" dirty="0" smtClean="0"/>
          </a:p>
        </p:txBody>
      </p:sp>
      <p:sp>
        <p:nvSpPr>
          <p:cNvPr id="7" name="Date Placeholder 6"/>
          <p:cNvSpPr>
            <a:spLocks noGrp="1"/>
          </p:cNvSpPr>
          <p:nvPr>
            <p:ph type="dt" sz="half" idx="10"/>
          </p:nvPr>
        </p:nvSpPr>
        <p:spPr/>
        <p:txBody>
          <a:bodyPr/>
          <a:lstStyle/>
          <a:p>
            <a:fld id="{8D9E3813-FB93-2A44-AC08-324D96C9FA92}" type="datetime1">
              <a:rPr lang="en-US" smtClean="0"/>
              <a:t>7/31/2016</a:t>
            </a:fld>
            <a:endParaRPr lang="en-US" dirty="0"/>
          </a:p>
        </p:txBody>
      </p:sp>
      <p:sp>
        <p:nvSpPr>
          <p:cNvPr id="8" name="Footer Placeholder 7"/>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11" name="Slide Number Placeholder 10"/>
          <p:cNvSpPr>
            <a:spLocks noGrp="1"/>
          </p:cNvSpPr>
          <p:nvPr>
            <p:ph type="sldNum" sz="quarter" idx="12"/>
          </p:nvPr>
        </p:nvSpPr>
        <p:spPr/>
        <p:txBody>
          <a:bodyPr/>
          <a:lstStyle/>
          <a:p>
            <a:fld id="{433333A3-4547-F444-B56E-77A7C57F984C}" type="slidenum">
              <a:rPr lang="en-US" smtClean="0"/>
              <a:pPr/>
              <a:t>4</a:t>
            </a:fld>
            <a:endParaRPr lang="en-US" dirty="0"/>
          </a:p>
        </p:txBody>
      </p:sp>
      <p:sp>
        <p:nvSpPr>
          <p:cNvPr id="3" name="TextBox 2"/>
          <p:cNvSpPr txBox="1"/>
          <p:nvPr/>
        </p:nvSpPr>
        <p:spPr>
          <a:xfrm>
            <a:off x="1621614" y="65584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97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AVAL and AVALC</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As noted, AVAL and/or AVALC represent the value of PARAM</a:t>
            </a:r>
          </a:p>
          <a:p>
            <a:endParaRPr lang="en-US" sz="1800" dirty="0" smtClean="0"/>
          </a:p>
          <a:p>
            <a:r>
              <a:rPr lang="en-US" sz="2800" dirty="0" smtClean="0"/>
              <a:t>Original intent was to have AVAL </a:t>
            </a:r>
            <a:r>
              <a:rPr lang="en-US" sz="2800" u="sng" dirty="0" smtClean="0"/>
              <a:t>OR</a:t>
            </a:r>
            <a:r>
              <a:rPr lang="en-US" sz="2800" dirty="0" smtClean="0"/>
              <a:t> AVALC</a:t>
            </a:r>
          </a:p>
          <a:p>
            <a:pPr lvl="1"/>
            <a:r>
              <a:rPr lang="en-US" sz="2400" dirty="0" smtClean="0"/>
              <a:t>But if both are populated, then need to be 1:1 </a:t>
            </a:r>
          </a:p>
          <a:p>
            <a:pPr lvl="1"/>
            <a:r>
              <a:rPr lang="en-US" sz="2400" dirty="0" smtClean="0"/>
              <a:t>Useful for parameters where numeric score can be equated to a character </a:t>
            </a:r>
            <a:r>
              <a:rPr lang="en-US" sz="2400" dirty="0"/>
              <a:t>description, e.g., questionnaires</a:t>
            </a:r>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36348016"/>
              </p:ext>
            </p:extLst>
          </p:nvPr>
        </p:nvGraphicFramePr>
        <p:xfrm>
          <a:off x="2720503" y="4634555"/>
          <a:ext cx="3908612" cy="1371600"/>
        </p:xfrm>
        <a:graphic>
          <a:graphicData uri="http://schemas.openxmlformats.org/drawingml/2006/table">
            <a:tbl>
              <a:tblPr firstRow="1" bandRow="1">
                <a:tableStyleId>{9DCAF9ED-07DC-4A11-8D7F-57B35C25682E}</a:tableStyleId>
              </a:tblPr>
              <a:tblGrid>
                <a:gridCol w="1954306"/>
                <a:gridCol w="1954306"/>
              </a:tblGrid>
              <a:tr h="370840">
                <a:tc>
                  <a:txBody>
                    <a:bodyPr/>
                    <a:lstStyle/>
                    <a:p>
                      <a:pPr algn="ctr"/>
                      <a:r>
                        <a:rPr lang="en-US" sz="2400" dirty="0" smtClean="0"/>
                        <a:t>AVAL</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AVALC</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Seldom</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Often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2920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BASEC</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800" dirty="0" smtClean="0"/>
              <a:t>Fundamentally, BASE is just a given AVAL at a time point designated as baseline</a:t>
            </a:r>
          </a:p>
          <a:p>
            <a:endParaRPr lang="en-US" sz="2800" dirty="0" smtClean="0"/>
          </a:p>
          <a:p>
            <a:r>
              <a:rPr lang="en-US" sz="2800" dirty="0" smtClean="0"/>
              <a:t>BASE is added as a column primarily when it is needed for the calculation of functions of AVAL, such as change from baseline</a:t>
            </a:r>
          </a:p>
          <a:p>
            <a:endParaRPr lang="en-US" sz="2800" dirty="0" smtClean="0"/>
          </a:p>
          <a:p>
            <a:r>
              <a:rPr lang="en-US" sz="2800" dirty="0" smtClean="0"/>
              <a:t>Because BASE is just a particular example of AVAL, same rules as for AVAL apply to BASE and BASEC</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41</a:t>
            </a:fld>
            <a:endParaRPr lang="en-US" dirty="0"/>
          </a:p>
        </p:txBody>
      </p:sp>
    </p:spTree>
    <p:extLst>
      <p:ext uri="{BB962C8B-B14F-4D97-AF65-F5344CB8AC3E}">
        <p14:creationId xmlns:p14="http://schemas.microsoft.com/office/powerpoint/2010/main" val="25283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BASE and AVAL</a:t>
            </a:r>
            <a:endParaRPr lang="en-US" dirty="0"/>
          </a:p>
        </p:txBody>
      </p:sp>
      <p:sp>
        <p:nvSpPr>
          <p:cNvPr id="3" name="Content Placeholder 2"/>
          <p:cNvSpPr>
            <a:spLocks noGrp="1"/>
          </p:cNvSpPr>
          <p:nvPr>
            <p:ph idx="1"/>
          </p:nvPr>
        </p:nvSpPr>
        <p:spPr>
          <a:xfrm>
            <a:off x="347471" y="1488532"/>
            <a:ext cx="8491835" cy="4707551"/>
          </a:xfrm>
          <a:ln>
            <a:solidFill>
              <a:srgbClr val="FF0000"/>
            </a:solidFill>
          </a:ln>
        </p:spPr>
        <p:txBody>
          <a:bodyPr/>
          <a:lstStyle/>
          <a:p>
            <a:r>
              <a:rPr lang="en-US" sz="2800" dirty="0" smtClean="0"/>
              <a:t>Columns that are functions of AVAL and BASE can be added</a:t>
            </a:r>
          </a:p>
          <a:p>
            <a:pPr lvl="1"/>
            <a:r>
              <a:rPr lang="en-US" sz="2400" dirty="0" smtClean="0"/>
              <a:t>CHG – change from baseline</a:t>
            </a:r>
          </a:p>
          <a:p>
            <a:pPr lvl="1"/>
            <a:r>
              <a:rPr lang="en-US" sz="2400" dirty="0" smtClean="0"/>
              <a:t>PCHG – percent change from baseline</a:t>
            </a:r>
          </a:p>
          <a:p>
            <a:pPr lvl="1"/>
            <a:r>
              <a:rPr lang="en-US" sz="2400" dirty="0" smtClean="0"/>
              <a:t>R2BASE – ratio of AVAL / BASE</a:t>
            </a:r>
          </a:p>
          <a:p>
            <a:pPr lvl="1"/>
            <a:endParaRPr lang="en-US" sz="2400" dirty="0"/>
          </a:p>
          <a:p>
            <a:pPr marL="0"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42</a:t>
            </a:fld>
            <a:endParaRPr lang="en-US" dirty="0"/>
          </a:p>
        </p:txBody>
      </p:sp>
      <p:grpSp>
        <p:nvGrpSpPr>
          <p:cNvPr id="8" name="Group 7"/>
          <p:cNvGrpSpPr/>
          <p:nvPr/>
        </p:nvGrpSpPr>
        <p:grpSpPr>
          <a:xfrm>
            <a:off x="6318912" y="3848666"/>
            <a:ext cx="2101755" cy="1746913"/>
            <a:chOff x="5732059" y="3835021"/>
            <a:chExt cx="2101755" cy="1746913"/>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842" y="4141172"/>
              <a:ext cx="1794286" cy="11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732059" y="3835021"/>
              <a:ext cx="2101755" cy="174691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24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Variables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43</a:t>
            </a:fld>
            <a:endParaRPr lang="en-US" dirty="0"/>
          </a:p>
        </p:txBody>
      </p:sp>
      <p:sp>
        <p:nvSpPr>
          <p:cNvPr id="7" name="Rectangle 6"/>
          <p:cNvSpPr/>
          <p:nvPr/>
        </p:nvSpPr>
        <p:spPr>
          <a:xfrm>
            <a:off x="351430" y="1725335"/>
            <a:ext cx="7724632" cy="4324261"/>
          </a:xfrm>
          <a:prstGeom prst="rect">
            <a:avLst/>
          </a:prstGeom>
        </p:spPr>
        <p:txBody>
          <a:bodyPr wrap="square">
            <a:spAutoFit/>
          </a:bodyPr>
          <a:lstStyle/>
          <a:p>
            <a:pPr marL="285750" indent="-285750">
              <a:lnSpc>
                <a:spcPts val="3000"/>
              </a:lnSpc>
              <a:buFont typeface="Arial" panose="020B0604020202020204" pitchFamily="34" charset="0"/>
              <a:buChar char="•"/>
            </a:pPr>
            <a:r>
              <a:rPr lang="en-US" sz="2800" dirty="0">
                <a:solidFill>
                  <a:srgbClr val="86786F"/>
                </a:solidFill>
                <a:latin typeface="DIN-Regular"/>
                <a:cs typeface="DIN-Regular"/>
              </a:rPr>
              <a:t>There are many use cases where analysis requires categorization of continuous values of AVAL, BASE, CHG, PCHG</a:t>
            </a:r>
          </a:p>
          <a:p>
            <a:pPr marL="285750" indent="-285750">
              <a:lnSpc>
                <a:spcPts val="3000"/>
              </a:lnSpc>
              <a:buFont typeface="Arial" panose="020B0604020202020204" pitchFamily="34" charset="0"/>
              <a:buChar char="•"/>
            </a:pPr>
            <a:endParaRPr lang="en-US" sz="2800" dirty="0">
              <a:solidFill>
                <a:srgbClr val="86786F"/>
              </a:solidFill>
              <a:latin typeface="DIN-Regular"/>
              <a:cs typeface="DIN-Regular"/>
            </a:endParaRPr>
          </a:p>
          <a:p>
            <a:pPr marL="285750" indent="-285750">
              <a:lnSpc>
                <a:spcPts val="3000"/>
              </a:lnSpc>
              <a:buFont typeface="Arial" panose="020B0604020202020204" pitchFamily="34" charset="0"/>
              <a:buChar char="•"/>
            </a:pPr>
            <a:r>
              <a:rPr lang="en-US" sz="2800" dirty="0">
                <a:solidFill>
                  <a:srgbClr val="86786F"/>
                </a:solidFill>
                <a:latin typeface="DIN-Regular"/>
                <a:cs typeface="DIN-Regular"/>
              </a:rPr>
              <a:t>There can be more than one way to categorize a given variable</a:t>
            </a:r>
          </a:p>
          <a:p>
            <a:pPr marL="285750" indent="-285750">
              <a:lnSpc>
                <a:spcPts val="3000"/>
              </a:lnSpc>
              <a:buFont typeface="Arial" panose="020B0604020202020204" pitchFamily="34" charset="0"/>
              <a:buChar char="•"/>
            </a:pPr>
            <a:endParaRPr lang="en-US" sz="2800" dirty="0">
              <a:solidFill>
                <a:srgbClr val="86786F"/>
              </a:solidFill>
              <a:latin typeface="DIN-Regular"/>
              <a:cs typeface="DIN-Regular"/>
            </a:endParaRPr>
          </a:p>
          <a:p>
            <a:pPr marL="285750" indent="-285750">
              <a:lnSpc>
                <a:spcPts val="3000"/>
              </a:lnSpc>
              <a:buFont typeface="Arial" panose="020B0604020202020204" pitchFamily="34" charset="0"/>
              <a:buChar char="•"/>
            </a:pPr>
            <a:r>
              <a:rPr lang="en-US" sz="2800" dirty="0" err="1">
                <a:solidFill>
                  <a:srgbClr val="86786F"/>
                </a:solidFill>
                <a:latin typeface="DIN-Regular"/>
                <a:cs typeface="DIN-Regular"/>
              </a:rPr>
              <a:t>AVALCATy</a:t>
            </a:r>
            <a:r>
              <a:rPr lang="en-US" sz="2800" dirty="0">
                <a:solidFill>
                  <a:srgbClr val="86786F"/>
                </a:solidFill>
                <a:latin typeface="DIN-Regular"/>
                <a:cs typeface="DIN-Regular"/>
              </a:rPr>
              <a:t>, </a:t>
            </a:r>
            <a:r>
              <a:rPr lang="en-US" sz="2800" dirty="0" err="1">
                <a:solidFill>
                  <a:srgbClr val="86786F"/>
                </a:solidFill>
                <a:latin typeface="DIN-Regular"/>
                <a:cs typeface="DIN-Regular"/>
              </a:rPr>
              <a:t>BASECATy</a:t>
            </a:r>
            <a:r>
              <a:rPr lang="en-US" sz="2800" dirty="0">
                <a:solidFill>
                  <a:srgbClr val="86786F"/>
                </a:solidFill>
                <a:latin typeface="DIN-Regular"/>
                <a:cs typeface="DIN-Regular"/>
              </a:rPr>
              <a:t>, </a:t>
            </a:r>
            <a:r>
              <a:rPr lang="en-US" sz="2800" dirty="0" err="1">
                <a:solidFill>
                  <a:srgbClr val="86786F"/>
                </a:solidFill>
                <a:latin typeface="DIN-Regular"/>
                <a:cs typeface="DIN-Regular"/>
              </a:rPr>
              <a:t>CHGCATy</a:t>
            </a:r>
            <a:r>
              <a:rPr lang="en-US" sz="2800" dirty="0">
                <a:solidFill>
                  <a:srgbClr val="86786F"/>
                </a:solidFill>
                <a:latin typeface="DIN-Regular"/>
                <a:cs typeface="DIN-Regular"/>
              </a:rPr>
              <a:t>, </a:t>
            </a:r>
            <a:r>
              <a:rPr lang="en-US" sz="2800" dirty="0" err="1">
                <a:solidFill>
                  <a:srgbClr val="86786F"/>
                </a:solidFill>
                <a:latin typeface="DIN-Regular"/>
                <a:cs typeface="DIN-Regular"/>
              </a:rPr>
              <a:t>PCHGCATy</a:t>
            </a:r>
            <a:endParaRPr lang="en-US" sz="2800" dirty="0">
              <a:solidFill>
                <a:srgbClr val="86786F"/>
              </a:solidFill>
              <a:latin typeface="DIN-Regular"/>
              <a:cs typeface="DIN-Regular"/>
            </a:endParaRPr>
          </a:p>
          <a:p>
            <a:pPr marL="285750" indent="-285750">
              <a:lnSpc>
                <a:spcPts val="3000"/>
              </a:lnSpc>
              <a:buFont typeface="Arial" panose="020B0604020202020204" pitchFamily="34" charset="0"/>
              <a:buChar char="•"/>
            </a:pPr>
            <a:endParaRPr lang="en-US" sz="2800" dirty="0">
              <a:solidFill>
                <a:srgbClr val="86786F"/>
              </a:solidFill>
              <a:latin typeface="DIN-Regular"/>
              <a:cs typeface="DIN-Regular"/>
            </a:endParaRPr>
          </a:p>
          <a:p>
            <a:pPr marL="285750" indent="-285750">
              <a:lnSpc>
                <a:spcPts val="3000"/>
              </a:lnSpc>
              <a:buFont typeface="Arial" panose="020B0604020202020204" pitchFamily="34" charset="0"/>
              <a:buChar char="•"/>
            </a:pPr>
            <a:r>
              <a:rPr lang="en-US" sz="2800" dirty="0" err="1">
                <a:solidFill>
                  <a:srgbClr val="86786F"/>
                </a:solidFill>
                <a:latin typeface="DIN-Regular"/>
                <a:cs typeface="DIN-Regular"/>
              </a:rPr>
              <a:t>SHIFTy</a:t>
            </a:r>
            <a:r>
              <a:rPr lang="en-US" sz="2800" dirty="0">
                <a:solidFill>
                  <a:srgbClr val="86786F"/>
                </a:solidFill>
                <a:latin typeface="DIN-Regular"/>
                <a:cs typeface="DIN-Regular"/>
              </a:rPr>
              <a:t> is used to describe a shift from baseline</a:t>
            </a:r>
          </a:p>
        </p:txBody>
      </p:sp>
      <p:sp>
        <p:nvSpPr>
          <p:cNvPr id="8" name="Rectangle 7"/>
          <p:cNvSpPr/>
          <p:nvPr/>
        </p:nvSpPr>
        <p:spPr>
          <a:xfrm>
            <a:off x="245660" y="1524258"/>
            <a:ext cx="7936172" cy="47264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2408" y="5239635"/>
            <a:ext cx="1437714" cy="1175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89386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Visual Recap</a:t>
            </a:r>
            <a:endParaRPr lang="en-US" dirty="0"/>
          </a:p>
        </p:txBody>
      </p:sp>
      <p:sp>
        <p:nvSpPr>
          <p:cNvPr id="3" name="Date Placeholder 2"/>
          <p:cNvSpPr>
            <a:spLocks noGrp="1"/>
          </p:cNvSpPr>
          <p:nvPr>
            <p:ph type="dt" sz="half" idx="10"/>
          </p:nvPr>
        </p:nvSpPr>
        <p:spPr/>
        <p:txBody>
          <a:bodyPr/>
          <a:lstStyle/>
          <a:p>
            <a:fld id="{6375BD01-CC08-4BA6-9950-9345FA6FA4EB}" type="datetime1">
              <a:rPr lang="en-US" smtClean="0"/>
              <a:t>7/31/2016</a:t>
            </a:fld>
            <a:endParaRPr lang="en-US" dirty="0"/>
          </a:p>
        </p:txBody>
      </p:sp>
      <p:sp>
        <p:nvSpPr>
          <p:cNvPr id="5" name="Slide Number Placeholder 4"/>
          <p:cNvSpPr>
            <a:spLocks noGrp="1"/>
          </p:cNvSpPr>
          <p:nvPr>
            <p:ph type="sldNum" sz="quarter" idx="12"/>
          </p:nvPr>
        </p:nvSpPr>
        <p:spPr/>
        <p:txBody>
          <a:bodyPr/>
          <a:lstStyle/>
          <a:p>
            <a:fld id="{7A330783-4276-4477-A466-AB16E78123A8}" type="slidenum">
              <a:rPr lang="en-US" smtClean="0"/>
              <a:t>44</a:t>
            </a:fld>
            <a:endParaRPr lang="en-US" dirty="0"/>
          </a:p>
        </p:txBody>
      </p:sp>
      <p:sp>
        <p:nvSpPr>
          <p:cNvPr id="7" name="Footer Placeholder 4"/>
          <p:cNvSpPr txBox="1">
            <a:spLocks/>
          </p:cNvSpPr>
          <p:nvPr/>
        </p:nvSpPr>
        <p:spPr>
          <a:xfrm>
            <a:off x="3219450" y="6379894"/>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86786F"/>
                </a:solidFill>
                <a:latin typeface="DIN-Regular"/>
                <a:cs typeface="DIN-Regular"/>
              </a:rPr>
              <a:t>Company Confidential  ©2015 Eli Lilly and Company </a:t>
            </a:r>
            <a:endParaRPr lang="en-US" dirty="0"/>
          </a:p>
        </p:txBody>
      </p:sp>
      <p:graphicFrame>
        <p:nvGraphicFramePr>
          <p:cNvPr id="4" name="Diagram 3"/>
          <p:cNvGraphicFramePr/>
          <p:nvPr>
            <p:extLst>
              <p:ext uri="{D42A27DB-BD31-4B8C-83A1-F6EECF244321}">
                <p14:modId xmlns:p14="http://schemas.microsoft.com/office/powerpoint/2010/main" val="2590419318"/>
              </p:ext>
            </p:extLst>
          </p:nvPr>
        </p:nvGraphicFramePr>
        <p:xfrm>
          <a:off x="347471" y="1538344"/>
          <a:ext cx="8116645" cy="4818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rot="1303314">
            <a:off x="7397173" y="1990082"/>
            <a:ext cx="1093934" cy="1096572"/>
            <a:chOff x="7383830" y="2221318"/>
            <a:chExt cx="1093934" cy="1096572"/>
          </a:xfrm>
        </p:grpSpPr>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7478" y="2221318"/>
              <a:ext cx="1080286" cy="1096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383830" y="2221318"/>
              <a:ext cx="1080286" cy="109657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6310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 Variables</a:t>
            </a:r>
            <a:endParaRPr lang="en-US" dirty="0"/>
          </a:p>
        </p:txBody>
      </p:sp>
    </p:spTree>
    <p:extLst>
      <p:ext uri="{BB962C8B-B14F-4D97-AF65-F5344CB8AC3E}">
        <p14:creationId xmlns:p14="http://schemas.microsoft.com/office/powerpoint/2010/main" val="4010561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 Variables</a:t>
            </a:r>
            <a:endParaRPr lang="en-US" dirty="0"/>
          </a:p>
        </p:txBody>
      </p:sp>
      <p:sp>
        <p:nvSpPr>
          <p:cNvPr id="3" name="Content Placeholder 2"/>
          <p:cNvSpPr>
            <a:spLocks noGrp="1"/>
          </p:cNvSpPr>
          <p:nvPr>
            <p:ph idx="1"/>
          </p:nvPr>
        </p:nvSpPr>
        <p:spPr>
          <a:xfrm>
            <a:off x="347471" y="1488532"/>
            <a:ext cx="6653830" cy="4637631"/>
          </a:xfrm>
          <a:ln>
            <a:solidFill>
              <a:srgbClr val="FF0000"/>
            </a:solidFill>
          </a:ln>
        </p:spPr>
        <p:txBody>
          <a:bodyPr>
            <a:normAutofit fontScale="92500" lnSpcReduction="10000"/>
          </a:bodyPr>
          <a:lstStyle/>
          <a:p>
            <a:r>
              <a:rPr lang="en-US" sz="2800" dirty="0" smtClean="0"/>
              <a:t>An Indicator Variable is a flag variable that is used to convey something important about a given record</a:t>
            </a:r>
          </a:p>
          <a:p>
            <a:r>
              <a:rPr lang="en-US" sz="2800" dirty="0" smtClean="0"/>
              <a:t>*FL is the suffix used for character indicator (flag) variables with *FN used for numeric companion variable if needed</a:t>
            </a:r>
          </a:p>
          <a:p>
            <a:r>
              <a:rPr lang="en-US" sz="2800" dirty="0" smtClean="0"/>
              <a:t>Values for character indicator variables are Y, N, or null</a:t>
            </a:r>
          </a:p>
          <a:p>
            <a:r>
              <a:rPr lang="en-US" sz="2800" dirty="0" smtClean="0"/>
              <a:t>We discussed population flag variables in ADSL but there are many indicator variables defined for use in BDS</a:t>
            </a:r>
            <a:endParaRPr lang="en-US" sz="24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382" y="1802431"/>
            <a:ext cx="2362286" cy="1302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593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 Variables - ABLFL</a:t>
            </a:r>
            <a:endParaRPr lang="en-US" dirty="0"/>
          </a:p>
        </p:txBody>
      </p:sp>
      <p:sp>
        <p:nvSpPr>
          <p:cNvPr id="3" name="Content Placeholder 2"/>
          <p:cNvSpPr>
            <a:spLocks noGrp="1"/>
          </p:cNvSpPr>
          <p:nvPr>
            <p:ph idx="1"/>
          </p:nvPr>
        </p:nvSpPr>
        <p:spPr>
          <a:ln>
            <a:solidFill>
              <a:srgbClr val="FF0000"/>
            </a:solidFill>
          </a:ln>
        </p:spPr>
        <p:txBody>
          <a:bodyPr>
            <a:normAutofit fontScale="85000" lnSpcReduction="20000"/>
          </a:bodyPr>
          <a:lstStyle/>
          <a:p>
            <a:r>
              <a:rPr lang="en-US" sz="3300" dirty="0" smtClean="0"/>
              <a:t>Flagging the record that contains the value of baseline provides traceability, is required and may be useful for programming</a:t>
            </a:r>
          </a:p>
          <a:p>
            <a:endParaRPr lang="en-US" sz="3300" dirty="0" smtClean="0"/>
          </a:p>
          <a:p>
            <a:endParaRPr lang="en-US" sz="3300" dirty="0"/>
          </a:p>
          <a:p>
            <a:endParaRPr lang="en-US" sz="3300" dirty="0"/>
          </a:p>
          <a:p>
            <a:endParaRPr lang="en-US" sz="3300" dirty="0" smtClean="0"/>
          </a:p>
          <a:p>
            <a:pPr marL="0" indent="0">
              <a:buNone/>
            </a:pPr>
            <a:endParaRPr lang="en-US" sz="3300" dirty="0" smtClean="0"/>
          </a:p>
          <a:p>
            <a:r>
              <a:rPr lang="en-US" sz="3300" dirty="0" smtClean="0"/>
              <a:t>Sponsor decision on whether to populate values of CHG on records that are at baseline or prior to baseline</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35853564"/>
              </p:ext>
            </p:extLst>
          </p:nvPr>
        </p:nvGraphicFramePr>
        <p:xfrm>
          <a:off x="1444007" y="2710289"/>
          <a:ext cx="5905989" cy="1731790"/>
        </p:xfrm>
        <a:graphic>
          <a:graphicData uri="http://schemas.openxmlformats.org/drawingml/2006/table">
            <a:tbl>
              <a:tblPr>
                <a:tableStyleId>{5C22544A-7EE6-4342-B048-85BDC9FD1C3A}</a:tableStyleId>
              </a:tblPr>
              <a:tblGrid>
                <a:gridCol w="1256960"/>
                <a:gridCol w="1343053"/>
                <a:gridCol w="826494"/>
                <a:gridCol w="826494"/>
                <a:gridCol w="826494"/>
                <a:gridCol w="826494"/>
              </a:tblGrid>
              <a:tr h="346358">
                <a:tc>
                  <a:txBody>
                    <a:bodyPr/>
                    <a:lstStyle/>
                    <a:p>
                      <a:pPr algn="ctr" fontAlgn="b"/>
                      <a:r>
                        <a:rPr lang="en-US" sz="2000" b="1" u="none" strike="noStrike" dirty="0">
                          <a:effectLst/>
                        </a:rPr>
                        <a:t>USUBJID</a:t>
                      </a:r>
                      <a:endParaRPr lang="en-US" sz="2000" b="1" i="0" u="none" strike="noStrike" dirty="0">
                        <a:solidFill>
                          <a:srgbClr val="000000"/>
                        </a:solidFill>
                        <a:effectLst/>
                        <a:latin typeface="Calibri"/>
                      </a:endParaRPr>
                    </a:p>
                  </a:txBody>
                  <a:tcPr marL="9525" marR="9525" marT="9525" marB="0" anchor="b">
                    <a:solidFill>
                      <a:schemeClr val="accent3">
                        <a:lumMod val="20000"/>
                        <a:lumOff val="80000"/>
                      </a:schemeClr>
                    </a:solidFill>
                  </a:tcPr>
                </a:tc>
                <a:tc>
                  <a:txBody>
                    <a:bodyPr/>
                    <a:lstStyle/>
                    <a:p>
                      <a:pPr algn="ctr" fontAlgn="b"/>
                      <a:r>
                        <a:rPr lang="en-US" sz="2000" b="1" u="none" strike="noStrike" dirty="0">
                          <a:effectLst/>
                        </a:rPr>
                        <a:t>PARAMCD</a:t>
                      </a:r>
                      <a:endParaRPr lang="en-US" sz="2000" b="1" i="0" u="none" strike="noStrike" dirty="0">
                        <a:solidFill>
                          <a:srgbClr val="000000"/>
                        </a:solidFill>
                        <a:effectLst/>
                        <a:latin typeface="Calibri"/>
                      </a:endParaRPr>
                    </a:p>
                  </a:txBody>
                  <a:tcPr marL="9525" marR="9525" marT="9525" marB="0" anchor="b">
                    <a:solidFill>
                      <a:schemeClr val="accent3">
                        <a:lumMod val="20000"/>
                        <a:lumOff val="80000"/>
                      </a:schemeClr>
                    </a:solidFill>
                  </a:tcPr>
                </a:tc>
                <a:tc>
                  <a:txBody>
                    <a:bodyPr/>
                    <a:lstStyle/>
                    <a:p>
                      <a:pPr algn="ctr" fontAlgn="b"/>
                      <a:r>
                        <a:rPr lang="en-US" sz="2000" b="1" u="none" strike="noStrike" dirty="0">
                          <a:effectLst/>
                        </a:rPr>
                        <a:t>AVAL</a:t>
                      </a:r>
                      <a:endParaRPr lang="en-US" sz="2000" b="1" i="0" u="none" strike="noStrike" dirty="0">
                        <a:solidFill>
                          <a:srgbClr val="000000"/>
                        </a:solidFill>
                        <a:effectLst/>
                        <a:latin typeface="Calibri"/>
                      </a:endParaRPr>
                    </a:p>
                  </a:txBody>
                  <a:tcPr marL="9525" marR="9525" marT="9525" marB="0" anchor="b">
                    <a:solidFill>
                      <a:schemeClr val="accent3">
                        <a:lumMod val="20000"/>
                        <a:lumOff val="80000"/>
                      </a:schemeClr>
                    </a:solidFill>
                  </a:tcPr>
                </a:tc>
                <a:tc>
                  <a:txBody>
                    <a:bodyPr/>
                    <a:lstStyle/>
                    <a:p>
                      <a:pPr algn="ctr" fontAlgn="b"/>
                      <a:r>
                        <a:rPr lang="en-US" sz="2000" b="1" u="none" strike="noStrike" dirty="0">
                          <a:effectLst/>
                        </a:rPr>
                        <a:t>BASE</a:t>
                      </a:r>
                      <a:endParaRPr lang="en-US" sz="2000" b="1" i="0" u="none" strike="noStrike" dirty="0">
                        <a:solidFill>
                          <a:srgbClr val="000000"/>
                        </a:solidFill>
                        <a:effectLst/>
                        <a:latin typeface="Calibri"/>
                      </a:endParaRPr>
                    </a:p>
                  </a:txBody>
                  <a:tcPr marL="9525" marR="9525" marT="9525" marB="0" anchor="b">
                    <a:solidFill>
                      <a:schemeClr val="accent3">
                        <a:lumMod val="20000"/>
                        <a:lumOff val="80000"/>
                      </a:schemeClr>
                    </a:solidFill>
                  </a:tcPr>
                </a:tc>
                <a:tc>
                  <a:txBody>
                    <a:bodyPr/>
                    <a:lstStyle/>
                    <a:p>
                      <a:pPr algn="ctr" fontAlgn="b"/>
                      <a:r>
                        <a:rPr lang="en-US" sz="2000" b="1" u="none" strike="noStrike" dirty="0">
                          <a:effectLst/>
                        </a:rPr>
                        <a:t>CHG</a:t>
                      </a:r>
                      <a:endParaRPr lang="en-US" sz="2000" b="1" i="0" u="none" strike="noStrike" dirty="0">
                        <a:solidFill>
                          <a:srgbClr val="000000"/>
                        </a:solidFill>
                        <a:effectLst/>
                        <a:latin typeface="Calibri"/>
                      </a:endParaRPr>
                    </a:p>
                  </a:txBody>
                  <a:tcPr marL="9525" marR="9525" marT="9525" marB="0" anchor="b">
                    <a:solidFill>
                      <a:schemeClr val="accent3">
                        <a:lumMod val="20000"/>
                        <a:lumOff val="80000"/>
                      </a:schemeClr>
                    </a:solidFill>
                  </a:tcPr>
                </a:tc>
                <a:tc>
                  <a:txBody>
                    <a:bodyPr/>
                    <a:lstStyle/>
                    <a:p>
                      <a:pPr algn="ctr" fontAlgn="b"/>
                      <a:r>
                        <a:rPr lang="en-US" sz="2000" b="1" u="none" strike="noStrike" dirty="0">
                          <a:effectLst/>
                        </a:rPr>
                        <a:t>ABLFL</a:t>
                      </a:r>
                      <a:endParaRPr lang="en-US" sz="2000" b="1" i="0" u="none" strike="noStrike" dirty="0">
                        <a:solidFill>
                          <a:srgbClr val="000000"/>
                        </a:solidFill>
                        <a:effectLst/>
                        <a:latin typeface="Calibri"/>
                      </a:endParaRPr>
                    </a:p>
                  </a:txBody>
                  <a:tcPr marL="9525" marR="9525" marT="9525" marB="0" anchor="b">
                    <a:solidFill>
                      <a:schemeClr val="accent3">
                        <a:lumMod val="20000"/>
                        <a:lumOff val="80000"/>
                      </a:schemeClr>
                    </a:solidFill>
                  </a:tcPr>
                </a:tc>
              </a:tr>
              <a:tr h="346358">
                <a:tc>
                  <a:txBody>
                    <a:bodyPr/>
                    <a:lstStyle/>
                    <a:p>
                      <a:pPr algn="ctr" fontAlgn="b"/>
                      <a:r>
                        <a:rPr lang="en-US" sz="1800" u="none" strike="noStrike" dirty="0">
                          <a:effectLst/>
                        </a:rPr>
                        <a:t>123-1001</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GLUCOSE</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143</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122</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r>
              <a:tr h="346358">
                <a:tc>
                  <a:txBody>
                    <a:bodyPr/>
                    <a:lstStyle/>
                    <a:p>
                      <a:pPr algn="ctr" fontAlgn="b"/>
                      <a:r>
                        <a:rPr lang="en-US" sz="1800" u="none" strike="noStrike" dirty="0">
                          <a:effectLst/>
                        </a:rPr>
                        <a:t>123-1001</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GLUCOSE</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122</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122</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46358">
                <a:tc>
                  <a:txBody>
                    <a:bodyPr/>
                    <a:lstStyle/>
                    <a:p>
                      <a:pPr algn="ctr" fontAlgn="b"/>
                      <a:r>
                        <a:rPr lang="en-US" sz="1800" u="none" strike="noStrike" dirty="0">
                          <a:effectLst/>
                        </a:rPr>
                        <a:t>123-1001</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GLUCOSE</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138</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122</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16</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r>
              <a:tr h="346358">
                <a:tc>
                  <a:txBody>
                    <a:bodyPr/>
                    <a:lstStyle/>
                    <a:p>
                      <a:pPr algn="ctr" fontAlgn="b"/>
                      <a:r>
                        <a:rPr lang="en-US" sz="1800" u="none" strike="noStrike" dirty="0">
                          <a:effectLst/>
                        </a:rPr>
                        <a:t>123-1001</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GLUCOSE</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153</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122</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31</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c>
                  <a:txBody>
                    <a:bodyPr/>
                    <a:lstStyle/>
                    <a:p>
                      <a:pPr algn="ctr"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accent5">
                        <a:lumMod val="20000"/>
                        <a:lumOff val="80000"/>
                      </a:schemeClr>
                    </a:solidFill>
                  </a:tcPr>
                </a:tc>
              </a:tr>
            </a:tbl>
          </a:graphicData>
        </a:graphic>
      </p:graphicFrame>
    </p:spTree>
    <p:extLst>
      <p:ext uri="{BB962C8B-B14F-4D97-AF65-F5344CB8AC3E}">
        <p14:creationId xmlns:p14="http://schemas.microsoft.com/office/powerpoint/2010/main" val="195557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 Variables - Criteria</a:t>
            </a:r>
            <a:endParaRPr lang="en-US" dirty="0"/>
          </a:p>
        </p:txBody>
      </p:sp>
      <p:sp>
        <p:nvSpPr>
          <p:cNvPr id="3" name="Content Placeholder 2"/>
          <p:cNvSpPr>
            <a:spLocks noGrp="1"/>
          </p:cNvSpPr>
          <p:nvPr>
            <p:ph idx="1"/>
          </p:nvPr>
        </p:nvSpPr>
        <p:spPr>
          <a:ln>
            <a:solidFill>
              <a:srgbClr val="FF0000"/>
            </a:solidFill>
          </a:ln>
        </p:spPr>
        <p:txBody>
          <a:bodyPr>
            <a:noAutofit/>
          </a:bodyPr>
          <a:lstStyle/>
          <a:p>
            <a:r>
              <a:rPr lang="en-US" sz="2000" dirty="0" smtClean="0"/>
              <a:t>Analyses may require indication of whether a pre-specified criteria was met on a given record</a:t>
            </a:r>
          </a:p>
          <a:p>
            <a:pPr lvl="1"/>
            <a:r>
              <a:rPr lang="en-US" sz="1800" dirty="0" smtClean="0"/>
              <a:t>For example, was a Glucose value of “&lt; 120” achieved?</a:t>
            </a:r>
          </a:p>
          <a:p>
            <a:pPr lvl="1"/>
            <a:endParaRPr lang="en-US" sz="1800" dirty="0" smtClean="0"/>
          </a:p>
          <a:p>
            <a:r>
              <a:rPr lang="en-US" sz="2000" dirty="0" smtClean="0"/>
              <a:t>ADaM has a set of paired variables for this purpose</a:t>
            </a:r>
          </a:p>
          <a:p>
            <a:pPr lvl="1"/>
            <a:r>
              <a:rPr lang="en-US" sz="1800" dirty="0" err="1" smtClean="0"/>
              <a:t>CRITy</a:t>
            </a:r>
            <a:r>
              <a:rPr lang="en-US" sz="1800" dirty="0" smtClean="0"/>
              <a:t> , </a:t>
            </a:r>
            <a:r>
              <a:rPr lang="en-US" sz="1800" dirty="0" err="1" smtClean="0"/>
              <a:t>MCRITy</a:t>
            </a:r>
            <a:r>
              <a:rPr lang="en-US" sz="1800" dirty="0" smtClean="0"/>
              <a:t> = text description of criteria</a:t>
            </a:r>
          </a:p>
          <a:p>
            <a:pPr lvl="1"/>
            <a:r>
              <a:rPr lang="en-US" sz="1800" dirty="0" err="1" smtClean="0"/>
              <a:t>CRITyFL</a:t>
            </a:r>
            <a:r>
              <a:rPr lang="en-US" sz="1800" dirty="0" smtClean="0"/>
              <a:t>, </a:t>
            </a:r>
            <a:r>
              <a:rPr lang="en-US" sz="1800" dirty="0" err="1" smtClean="0"/>
              <a:t>MCRITyML</a:t>
            </a:r>
            <a:r>
              <a:rPr lang="en-US" sz="1800" dirty="0" smtClean="0"/>
              <a:t> = indication of whether this criteria was met on the given record</a:t>
            </a:r>
          </a:p>
          <a:p>
            <a:pPr lvl="1"/>
            <a:endParaRPr lang="en-US" sz="1800" dirty="0" smtClean="0"/>
          </a:p>
          <a:p>
            <a:r>
              <a:rPr lang="en-US" sz="2000" dirty="0" err="1" smtClean="0"/>
              <a:t>CRITy</a:t>
            </a:r>
            <a:r>
              <a:rPr lang="en-US" sz="2000" dirty="0" smtClean="0"/>
              <a:t> and </a:t>
            </a:r>
            <a:r>
              <a:rPr lang="en-US" sz="2000" dirty="0" err="1" smtClean="0"/>
              <a:t>CRITyFL</a:t>
            </a:r>
            <a:r>
              <a:rPr lang="en-US" sz="2000" dirty="0" smtClean="0"/>
              <a:t> are used for binary criteria allowable values of </a:t>
            </a:r>
            <a:r>
              <a:rPr lang="en-US" sz="2000" dirty="0" err="1" smtClean="0"/>
              <a:t>CRITyFL</a:t>
            </a:r>
            <a:r>
              <a:rPr lang="en-US" sz="2000" dirty="0" smtClean="0"/>
              <a:t> are Y/N/null</a:t>
            </a:r>
          </a:p>
          <a:p>
            <a:endParaRPr lang="en-US" sz="2000" dirty="0"/>
          </a:p>
          <a:p>
            <a:r>
              <a:rPr lang="en-US" sz="2000" dirty="0" err="1" smtClean="0"/>
              <a:t>MCRITy</a:t>
            </a:r>
            <a:r>
              <a:rPr lang="en-US" sz="2000" dirty="0" smtClean="0"/>
              <a:t> and </a:t>
            </a:r>
            <a:r>
              <a:rPr lang="en-US" sz="2000" dirty="0" err="1" smtClean="0"/>
              <a:t>MCRITyML</a:t>
            </a:r>
            <a:r>
              <a:rPr lang="en-US" sz="2000" dirty="0" smtClean="0"/>
              <a:t> are used for multinomial criteria and allowable values of </a:t>
            </a:r>
            <a:r>
              <a:rPr lang="en-US" sz="2000" smtClean="0"/>
              <a:t>MCRITyML</a:t>
            </a:r>
            <a:r>
              <a:rPr lang="en-US" sz="2000" dirty="0" smtClean="0"/>
              <a:t> are sponsor defined</a:t>
            </a:r>
            <a:endParaRPr lang="en-US" sz="2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48</a:t>
            </a:fld>
            <a:endParaRPr lang="en-US" dirty="0"/>
          </a:p>
        </p:txBody>
      </p:sp>
    </p:spTree>
    <p:extLst>
      <p:ext uri="{BB962C8B-B14F-4D97-AF65-F5344CB8AC3E}">
        <p14:creationId xmlns:p14="http://schemas.microsoft.com/office/powerpoint/2010/main" val="385428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Indicator Variables </a:t>
            </a:r>
            <a:r>
              <a:rPr lang="en-US" dirty="0" smtClean="0"/>
              <a:t>– Criteria</a:t>
            </a:r>
            <a:endParaRPr lang="en-US" dirty="0"/>
          </a:p>
        </p:txBody>
      </p:sp>
      <p:sp>
        <p:nvSpPr>
          <p:cNvPr id="3" name="Content Placeholder 2"/>
          <p:cNvSpPr>
            <a:spLocks noGrp="1"/>
          </p:cNvSpPr>
          <p:nvPr>
            <p:ph idx="1"/>
          </p:nvPr>
        </p:nvSpPr>
        <p:spPr>
          <a:xfrm>
            <a:off x="347471" y="1488532"/>
            <a:ext cx="8491835" cy="1760277"/>
          </a:xfrm>
          <a:ln>
            <a:solidFill>
              <a:srgbClr val="FF0000"/>
            </a:solidFill>
          </a:ln>
        </p:spPr>
        <p:txBody>
          <a:bodyPr/>
          <a:lstStyle/>
          <a:p>
            <a:r>
              <a:rPr lang="en-US" dirty="0" smtClean="0"/>
              <a:t>Both paired variables must be present</a:t>
            </a:r>
          </a:p>
          <a:p>
            <a:r>
              <a:rPr lang="en-US" dirty="0" err="1" smtClean="0"/>
              <a:t>CRITy</a:t>
            </a:r>
            <a:r>
              <a:rPr lang="en-US" dirty="0" smtClean="0"/>
              <a:t> and </a:t>
            </a:r>
            <a:r>
              <a:rPr lang="en-US" dirty="0" err="1" smtClean="0"/>
              <a:t>CRITyFL</a:t>
            </a:r>
            <a:r>
              <a:rPr lang="en-US" dirty="0" smtClean="0"/>
              <a:t> can be populated on every record or only on the ‘Y’ records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49</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2677601855"/>
              </p:ext>
            </p:extLst>
          </p:nvPr>
        </p:nvGraphicFramePr>
        <p:xfrm>
          <a:off x="457200" y="3840481"/>
          <a:ext cx="8492303" cy="2355925"/>
        </p:xfrm>
        <a:graphic>
          <a:graphicData uri="http://schemas.openxmlformats.org/drawingml/2006/table">
            <a:tbl>
              <a:tblPr>
                <a:tableStyleId>{5C22544A-7EE6-4342-B048-85BDC9FD1C3A}</a:tableStyleId>
              </a:tblPr>
              <a:tblGrid>
                <a:gridCol w="1526265"/>
                <a:gridCol w="939241"/>
                <a:gridCol w="939241"/>
                <a:gridCol w="880538"/>
                <a:gridCol w="1389295"/>
                <a:gridCol w="939241"/>
                <a:gridCol w="939241"/>
                <a:gridCol w="939241"/>
              </a:tblGrid>
              <a:tr h="471185">
                <a:tc>
                  <a:txBody>
                    <a:bodyPr/>
                    <a:lstStyle/>
                    <a:p>
                      <a:pPr algn="ctr" fontAlgn="b"/>
                      <a:r>
                        <a:rPr lang="en-US" sz="2000" b="1" u="none" strike="noStrike" dirty="0">
                          <a:effectLst/>
                        </a:rPr>
                        <a:t>PARAMCD</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c>
                  <a:txBody>
                    <a:bodyPr/>
                    <a:lstStyle/>
                    <a:p>
                      <a:pPr algn="ctr" fontAlgn="b"/>
                      <a:r>
                        <a:rPr lang="en-US" sz="2000" b="1" u="none" strike="noStrike" dirty="0">
                          <a:effectLst/>
                        </a:rPr>
                        <a:t>AVAL</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c>
                  <a:txBody>
                    <a:bodyPr/>
                    <a:lstStyle/>
                    <a:p>
                      <a:pPr algn="ctr" fontAlgn="b"/>
                      <a:r>
                        <a:rPr lang="en-US" sz="2000" b="1" u="none" strike="noStrike" dirty="0">
                          <a:effectLst/>
                        </a:rPr>
                        <a:t>BASE</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c>
                  <a:txBody>
                    <a:bodyPr/>
                    <a:lstStyle/>
                    <a:p>
                      <a:pPr algn="ctr" fontAlgn="b"/>
                      <a:r>
                        <a:rPr lang="en-US" sz="2000" b="1" u="none" strike="noStrike" dirty="0">
                          <a:effectLst/>
                        </a:rPr>
                        <a:t>CHG</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c>
                  <a:txBody>
                    <a:bodyPr/>
                    <a:lstStyle/>
                    <a:p>
                      <a:pPr algn="l" fontAlgn="b"/>
                      <a:r>
                        <a:rPr lang="en-US" sz="2000" b="1" u="none" strike="noStrike" dirty="0">
                          <a:effectLst/>
                        </a:rPr>
                        <a:t>CRIT1</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c>
                  <a:txBody>
                    <a:bodyPr/>
                    <a:lstStyle/>
                    <a:p>
                      <a:pPr algn="l" fontAlgn="b"/>
                      <a:r>
                        <a:rPr lang="en-US" sz="2000" b="1" u="none" strike="noStrike" dirty="0">
                          <a:effectLst/>
                        </a:rPr>
                        <a:t>CRIT1FL</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c>
                  <a:txBody>
                    <a:bodyPr/>
                    <a:lstStyle/>
                    <a:p>
                      <a:pPr algn="l" fontAlgn="b"/>
                      <a:r>
                        <a:rPr lang="en-US" sz="2000" b="1" u="none" strike="noStrike" dirty="0">
                          <a:effectLst/>
                        </a:rPr>
                        <a:t>CRIT2</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c>
                  <a:txBody>
                    <a:bodyPr/>
                    <a:lstStyle/>
                    <a:p>
                      <a:pPr algn="l" fontAlgn="b"/>
                      <a:r>
                        <a:rPr lang="en-US" sz="2000" b="1" u="none" strike="noStrike" dirty="0">
                          <a:effectLst/>
                        </a:rPr>
                        <a:t>CRIT2FL</a:t>
                      </a:r>
                      <a:endParaRPr lang="en-US" sz="2000" b="1" i="0" u="none" strike="noStrike" dirty="0">
                        <a:solidFill>
                          <a:srgbClr val="000000"/>
                        </a:solidFill>
                        <a:effectLst/>
                        <a:latin typeface="Calibri"/>
                      </a:endParaRPr>
                    </a:p>
                  </a:txBody>
                  <a:tcPr marL="10079" marR="10079" marT="9525" marB="0" anchor="b">
                    <a:solidFill>
                      <a:schemeClr val="accent3">
                        <a:lumMod val="20000"/>
                        <a:lumOff val="80000"/>
                      </a:schemeClr>
                    </a:solidFill>
                  </a:tcPr>
                </a:tc>
              </a:tr>
              <a:tr h="471185">
                <a:tc>
                  <a:txBody>
                    <a:bodyPr/>
                    <a:lstStyle/>
                    <a:p>
                      <a:pPr algn="ctr" fontAlgn="b"/>
                      <a:r>
                        <a:rPr lang="en-US" sz="2000" u="none" strike="noStrike" dirty="0">
                          <a:effectLst/>
                        </a:rPr>
                        <a:t>GLUCOSE</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122</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122</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 </a:t>
                      </a:r>
                      <a:endParaRPr lang="en-US" sz="2000" b="0" i="0" u="none" strike="noStrike" dirty="0">
                        <a:solidFill>
                          <a:srgbClr val="000000"/>
                        </a:solidFill>
                        <a:effectLst/>
                        <a:latin typeface="Calibri"/>
                      </a:endParaRPr>
                    </a:p>
                  </a:txBody>
                  <a:tcPr marL="10079" marR="10079" marT="9525" marB="0" anchor="b"/>
                </a:tc>
                <a:tc>
                  <a:txBody>
                    <a:bodyPr/>
                    <a:lstStyle/>
                    <a:p>
                      <a:pPr algn="l" fontAlgn="b"/>
                      <a:r>
                        <a:rPr lang="en-US" sz="2000" u="none" strike="noStrike" dirty="0">
                          <a:effectLst/>
                        </a:rPr>
                        <a:t>Glucose&lt;120</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N</a:t>
                      </a:r>
                      <a:endParaRPr lang="en-US" sz="2000" b="0" i="0" u="none" strike="noStrike" dirty="0">
                        <a:solidFill>
                          <a:srgbClr val="000000"/>
                        </a:solidFill>
                        <a:effectLst/>
                        <a:latin typeface="Calibri"/>
                      </a:endParaRPr>
                    </a:p>
                  </a:txBody>
                  <a:tcPr marL="10079" marR="10079" marT="9525" marB="0" anchor="b"/>
                </a:tc>
                <a:tc>
                  <a:txBody>
                    <a:bodyPr/>
                    <a:lstStyle/>
                    <a:p>
                      <a:pPr algn="l" fontAlgn="b"/>
                      <a:endParaRPr lang="en-US" sz="2000" b="0" i="0" u="none" strike="noStrike" dirty="0">
                        <a:solidFill>
                          <a:srgbClr val="000000"/>
                        </a:solidFill>
                        <a:effectLst/>
                        <a:latin typeface="Calibri"/>
                      </a:endParaRPr>
                    </a:p>
                  </a:txBody>
                  <a:tcPr marL="10079" marR="10079" marT="9525" marB="0" anchor="b"/>
                </a:tc>
                <a:tc>
                  <a:txBody>
                    <a:bodyPr/>
                    <a:lstStyle/>
                    <a:p>
                      <a:pPr algn="ctr" fontAlgn="b"/>
                      <a:endParaRPr lang="en-US" sz="2000" b="0" i="0" u="none" strike="noStrike" dirty="0">
                        <a:solidFill>
                          <a:srgbClr val="000000"/>
                        </a:solidFill>
                        <a:effectLst/>
                        <a:latin typeface="Calibri"/>
                      </a:endParaRPr>
                    </a:p>
                  </a:txBody>
                  <a:tcPr marL="10079" marR="10079" marT="9525" marB="0" anchor="b"/>
                </a:tc>
              </a:tr>
              <a:tr h="471185">
                <a:tc>
                  <a:txBody>
                    <a:bodyPr/>
                    <a:lstStyle/>
                    <a:p>
                      <a:pPr algn="ctr" fontAlgn="b"/>
                      <a:r>
                        <a:rPr lang="en-US" sz="2000" u="none" strike="noStrike" dirty="0">
                          <a:effectLst/>
                        </a:rPr>
                        <a:t>GLUCOSE</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115</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122</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-7</a:t>
                      </a:r>
                      <a:endParaRPr lang="en-US" sz="2000" b="0" i="0" u="none" strike="noStrike" dirty="0">
                        <a:solidFill>
                          <a:srgbClr val="000000"/>
                        </a:solidFill>
                        <a:effectLst/>
                        <a:latin typeface="Calibri"/>
                      </a:endParaRPr>
                    </a:p>
                  </a:txBody>
                  <a:tcPr marL="10079" marR="10079" marT="9525" marB="0" anchor="b"/>
                </a:tc>
                <a:tc>
                  <a:txBody>
                    <a:bodyPr/>
                    <a:lstStyle/>
                    <a:p>
                      <a:pPr algn="l" fontAlgn="b"/>
                      <a:r>
                        <a:rPr lang="en-US" sz="2000" u="none" strike="noStrike" dirty="0">
                          <a:effectLst/>
                        </a:rPr>
                        <a:t>Glucose&lt;120</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Y</a:t>
                      </a:r>
                      <a:endParaRPr lang="en-US" sz="2000" b="0" i="0" u="none" strike="noStrike" dirty="0">
                        <a:solidFill>
                          <a:srgbClr val="000000"/>
                        </a:solidFill>
                        <a:effectLst/>
                        <a:latin typeface="Calibri"/>
                      </a:endParaRPr>
                    </a:p>
                  </a:txBody>
                  <a:tcPr marL="10079" marR="10079" marT="9525" marB="0" anchor="b"/>
                </a:tc>
                <a:tc>
                  <a:txBody>
                    <a:bodyPr/>
                    <a:lstStyle/>
                    <a:p>
                      <a:pPr algn="l" fontAlgn="b"/>
                      <a:endParaRPr lang="en-US" sz="2000" b="0" i="0" u="none" strike="noStrike" dirty="0">
                        <a:solidFill>
                          <a:srgbClr val="000000"/>
                        </a:solidFill>
                        <a:effectLst/>
                        <a:latin typeface="Calibri"/>
                      </a:endParaRPr>
                    </a:p>
                  </a:txBody>
                  <a:tcPr marL="10079" marR="10079" marT="9525" marB="0" anchor="b"/>
                </a:tc>
                <a:tc>
                  <a:txBody>
                    <a:bodyPr/>
                    <a:lstStyle/>
                    <a:p>
                      <a:pPr algn="ctr" fontAlgn="b"/>
                      <a:endParaRPr lang="en-US" sz="2000" b="0" i="0" u="none" strike="noStrike" dirty="0">
                        <a:solidFill>
                          <a:srgbClr val="000000"/>
                        </a:solidFill>
                        <a:effectLst/>
                        <a:latin typeface="Calibri"/>
                      </a:endParaRPr>
                    </a:p>
                  </a:txBody>
                  <a:tcPr marL="10079" marR="10079" marT="9525" marB="0" anchor="b"/>
                </a:tc>
              </a:tr>
              <a:tr h="471185">
                <a:tc>
                  <a:txBody>
                    <a:bodyPr/>
                    <a:lstStyle/>
                    <a:p>
                      <a:pPr algn="ctr" fontAlgn="b"/>
                      <a:r>
                        <a:rPr lang="en-US" sz="2000" u="none" strike="noStrike" dirty="0">
                          <a:effectLst/>
                        </a:rPr>
                        <a:t>GLUCOSE</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138</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122</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16</a:t>
                      </a:r>
                      <a:endParaRPr lang="en-US" sz="2000" b="0" i="0" u="none" strike="noStrike" dirty="0">
                        <a:solidFill>
                          <a:srgbClr val="000000"/>
                        </a:solidFill>
                        <a:effectLst/>
                        <a:latin typeface="Calibri"/>
                      </a:endParaRPr>
                    </a:p>
                  </a:txBody>
                  <a:tcPr marL="10079" marR="10079" marT="9525" marB="0" anchor="b"/>
                </a:tc>
                <a:tc>
                  <a:txBody>
                    <a:bodyPr/>
                    <a:lstStyle/>
                    <a:p>
                      <a:pPr algn="l" fontAlgn="b"/>
                      <a:r>
                        <a:rPr lang="en-US" sz="2000" u="none" strike="noStrike" dirty="0">
                          <a:effectLst/>
                        </a:rPr>
                        <a:t>Glucose&lt;120</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N</a:t>
                      </a:r>
                      <a:endParaRPr lang="en-US" sz="2000" b="0" i="0" u="none" strike="noStrike" dirty="0">
                        <a:solidFill>
                          <a:srgbClr val="000000"/>
                        </a:solidFill>
                        <a:effectLst/>
                        <a:latin typeface="Calibri"/>
                      </a:endParaRPr>
                    </a:p>
                  </a:txBody>
                  <a:tcPr marL="10079" marR="10079" marT="9525" marB="0" anchor="b"/>
                </a:tc>
                <a:tc>
                  <a:txBody>
                    <a:bodyPr/>
                    <a:lstStyle/>
                    <a:p>
                      <a:pPr algn="l" fontAlgn="b"/>
                      <a:endParaRPr lang="en-US" sz="2000" b="0" i="0" u="none" strike="noStrike" dirty="0">
                        <a:solidFill>
                          <a:srgbClr val="000000"/>
                        </a:solidFill>
                        <a:effectLst/>
                        <a:latin typeface="Calibri"/>
                      </a:endParaRPr>
                    </a:p>
                  </a:txBody>
                  <a:tcPr marL="10079" marR="10079" marT="9525" marB="0" anchor="b"/>
                </a:tc>
                <a:tc>
                  <a:txBody>
                    <a:bodyPr/>
                    <a:lstStyle/>
                    <a:p>
                      <a:pPr algn="ctr" fontAlgn="b"/>
                      <a:endParaRPr lang="en-US" sz="2000" b="0" i="0" u="none" strike="noStrike" dirty="0">
                        <a:solidFill>
                          <a:srgbClr val="000000"/>
                        </a:solidFill>
                        <a:effectLst/>
                        <a:latin typeface="Calibri"/>
                      </a:endParaRPr>
                    </a:p>
                  </a:txBody>
                  <a:tcPr marL="10079" marR="10079" marT="9525" marB="0" anchor="b"/>
                </a:tc>
              </a:tr>
              <a:tr h="471185">
                <a:tc>
                  <a:txBody>
                    <a:bodyPr/>
                    <a:lstStyle/>
                    <a:p>
                      <a:pPr algn="ctr" fontAlgn="b"/>
                      <a:r>
                        <a:rPr lang="en-US" sz="2000" u="none" strike="noStrike" dirty="0">
                          <a:effectLst/>
                        </a:rPr>
                        <a:t>GLUCOSE</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153</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122</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31</a:t>
                      </a:r>
                      <a:endParaRPr lang="en-US" sz="2000" b="0" i="0" u="none" strike="noStrike" dirty="0">
                        <a:solidFill>
                          <a:srgbClr val="000000"/>
                        </a:solidFill>
                        <a:effectLst/>
                        <a:latin typeface="Calibri"/>
                      </a:endParaRPr>
                    </a:p>
                  </a:txBody>
                  <a:tcPr marL="10079" marR="10079" marT="9525" marB="0" anchor="b"/>
                </a:tc>
                <a:tc>
                  <a:txBody>
                    <a:bodyPr/>
                    <a:lstStyle/>
                    <a:p>
                      <a:pPr algn="l" fontAlgn="b"/>
                      <a:r>
                        <a:rPr lang="en-US" sz="2000" u="none" strike="noStrike" dirty="0">
                          <a:effectLst/>
                        </a:rPr>
                        <a:t>Glucose&lt;120</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N</a:t>
                      </a:r>
                      <a:endParaRPr lang="en-US" sz="2000" b="0" i="0" u="none" strike="noStrike" dirty="0">
                        <a:solidFill>
                          <a:srgbClr val="000000"/>
                        </a:solidFill>
                        <a:effectLst/>
                        <a:latin typeface="Calibri"/>
                      </a:endParaRPr>
                    </a:p>
                  </a:txBody>
                  <a:tcPr marL="10079" marR="10079" marT="9525" marB="0" anchor="b"/>
                </a:tc>
                <a:tc>
                  <a:txBody>
                    <a:bodyPr/>
                    <a:lstStyle/>
                    <a:p>
                      <a:pPr algn="l" fontAlgn="b"/>
                      <a:r>
                        <a:rPr lang="en-US" sz="2000" u="none" strike="noStrike" dirty="0">
                          <a:effectLst/>
                        </a:rPr>
                        <a:t>CFB &gt;20</a:t>
                      </a:r>
                      <a:endParaRPr lang="en-US" sz="2000" b="0" i="0" u="none" strike="noStrike" dirty="0">
                        <a:solidFill>
                          <a:srgbClr val="000000"/>
                        </a:solidFill>
                        <a:effectLst/>
                        <a:latin typeface="Calibri"/>
                      </a:endParaRPr>
                    </a:p>
                  </a:txBody>
                  <a:tcPr marL="10079" marR="10079" marT="9525" marB="0" anchor="b"/>
                </a:tc>
                <a:tc>
                  <a:txBody>
                    <a:bodyPr/>
                    <a:lstStyle/>
                    <a:p>
                      <a:pPr algn="ctr" fontAlgn="b"/>
                      <a:r>
                        <a:rPr lang="en-US" sz="2000" u="none" strike="noStrike" dirty="0">
                          <a:effectLst/>
                        </a:rPr>
                        <a:t>Y</a:t>
                      </a:r>
                      <a:endParaRPr lang="en-US" sz="2000" b="0" i="0" u="none" strike="noStrike" dirty="0">
                        <a:solidFill>
                          <a:srgbClr val="000000"/>
                        </a:solidFill>
                        <a:effectLst/>
                        <a:latin typeface="Calibri"/>
                      </a:endParaRPr>
                    </a:p>
                  </a:txBody>
                  <a:tcPr marL="10079" marR="10079" marT="9525" marB="0" anchor="b"/>
                </a:tc>
              </a:tr>
            </a:tbl>
          </a:graphicData>
        </a:graphic>
      </p:graphicFrame>
    </p:spTree>
    <p:extLst>
      <p:ext uri="{BB962C8B-B14F-4D97-AF65-F5344CB8AC3E}">
        <p14:creationId xmlns:p14="http://schemas.microsoft.com/office/powerpoint/2010/main" val="78100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Variables Common to Many Classes</a:t>
            </a:r>
            <a:endParaRPr lang="en-US" dirty="0"/>
          </a:p>
        </p:txBody>
      </p:sp>
    </p:spTree>
    <p:extLst>
      <p:ext uri="{BB962C8B-B14F-4D97-AF65-F5344CB8AC3E}">
        <p14:creationId xmlns:p14="http://schemas.microsoft.com/office/powerpoint/2010/main" val="372064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Module 4: Exercise #2</a:t>
            </a:r>
            <a:endParaRPr lang="en-US" dirty="0"/>
          </a:p>
        </p:txBody>
      </p:sp>
      <p:sp>
        <p:nvSpPr>
          <p:cNvPr id="3" name="Content Placeholder 2"/>
          <p:cNvSpPr>
            <a:spLocks noGrp="1"/>
          </p:cNvSpPr>
          <p:nvPr>
            <p:ph idx="1"/>
          </p:nvPr>
        </p:nvSpPr>
        <p:spPr>
          <a:ln>
            <a:solidFill>
              <a:srgbClr val="FF0000"/>
            </a:solidFill>
          </a:ln>
        </p:spPr>
        <p:txBody>
          <a:bodyPr>
            <a:normAutofit fontScale="85000" lnSpcReduction="20000"/>
          </a:bodyPr>
          <a:lstStyle/>
          <a:p>
            <a:r>
              <a:rPr lang="en-US" dirty="0"/>
              <a:t>Materials Needed: </a:t>
            </a:r>
          </a:p>
          <a:p>
            <a:pPr lvl="1"/>
            <a:r>
              <a:rPr lang="en-US" dirty="0" err="1"/>
              <a:t>ADaM</a:t>
            </a:r>
            <a:r>
              <a:rPr lang="en-US" dirty="0"/>
              <a:t> IG and go to section 3.3</a:t>
            </a:r>
          </a:p>
          <a:p>
            <a:pPr lvl="1"/>
            <a:r>
              <a:rPr lang="en-US" dirty="0"/>
              <a:t>Lilly Module </a:t>
            </a:r>
            <a:r>
              <a:rPr lang="en-US" dirty="0" smtClean="0"/>
              <a:t>4 Exercise.xls</a:t>
            </a:r>
          </a:p>
          <a:p>
            <a:pPr lvl="1"/>
            <a:endParaRPr lang="en-US" dirty="0"/>
          </a:p>
          <a:p>
            <a:r>
              <a:rPr lang="en-US" dirty="0" smtClean="0"/>
              <a:t>Read paragraph in column A that is an excerpt from a prototype SAP.  Consider the parameters that need to be defined and the additional variables that need to be present on the row in order to analyze the data as stated. Enter your proposed values of PARAM and the additional variables (concepts or variable names) in individual columns (Hint:  there are 5 variable concepts to consider)</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50</a:t>
            </a:fld>
            <a:endParaRPr lang="en-US" dirty="0"/>
          </a:p>
        </p:txBody>
      </p:sp>
    </p:spTree>
    <p:extLst>
      <p:ext uri="{BB962C8B-B14F-4D97-AF65-F5344CB8AC3E}">
        <p14:creationId xmlns:p14="http://schemas.microsoft.com/office/powerpoint/2010/main" val="525194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Module 4 - Exercise #2</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dirty="0" smtClean="0"/>
              <a:t>Let’s do the first question together (column B).</a:t>
            </a:r>
          </a:p>
          <a:p>
            <a:r>
              <a:rPr lang="en-US" dirty="0" smtClean="0"/>
              <a:t>How many parameters would this dataset have?</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51</a:t>
            </a:fld>
            <a:endParaRPr lang="en-US" dirty="0"/>
          </a:p>
        </p:txBody>
      </p:sp>
    </p:spTree>
    <p:extLst>
      <p:ext uri="{BB962C8B-B14F-4D97-AF65-F5344CB8AC3E}">
        <p14:creationId xmlns:p14="http://schemas.microsoft.com/office/powerpoint/2010/main" val="34354124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Module 4 - Exercise #2</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4195649"/>
              </p:ext>
            </p:extLst>
          </p:nvPr>
        </p:nvGraphicFramePr>
        <p:xfrm>
          <a:off x="347471" y="1665027"/>
          <a:ext cx="8577618" cy="4569478"/>
        </p:xfrm>
        <a:graphic>
          <a:graphicData uri="http://schemas.openxmlformats.org/drawingml/2006/table">
            <a:tbl>
              <a:tblPr>
                <a:tableStyleId>{5C22544A-7EE6-4342-B048-85BDC9FD1C3A}</a:tableStyleId>
              </a:tblPr>
              <a:tblGrid>
                <a:gridCol w="6718093"/>
                <a:gridCol w="1859525"/>
              </a:tblGrid>
              <a:tr h="3571590">
                <a:tc>
                  <a:txBody>
                    <a:bodyPr/>
                    <a:lstStyle/>
                    <a:p>
                      <a:pPr algn="l" fontAlgn="b"/>
                      <a:r>
                        <a:rPr lang="en-US" sz="2000" u="none" strike="noStrike" dirty="0">
                          <a:effectLst/>
                        </a:rPr>
                        <a:t>Section 10.6.3</a:t>
                      </a:r>
                      <a:br>
                        <a:rPr lang="en-US" sz="2000" u="none" strike="noStrike" dirty="0">
                          <a:effectLst/>
                        </a:rPr>
                      </a:br>
                      <a:r>
                        <a:rPr lang="en-US" sz="2000" u="none" strike="noStrike" dirty="0">
                          <a:effectLst/>
                        </a:rPr>
                        <a:t>Vital signs of heart rate, respiration, diastolic and systolic pressure  will be summarized by each planned clinic visit.  All vital signs will be </a:t>
                      </a:r>
                      <a:r>
                        <a:rPr lang="en-US" sz="2000" u="none" strike="noStrike" dirty="0" smtClean="0">
                          <a:effectLst/>
                        </a:rPr>
                        <a:t>summarized </a:t>
                      </a:r>
                      <a:r>
                        <a:rPr lang="en-US" sz="2000" u="none" strike="noStrike" dirty="0">
                          <a:effectLst/>
                        </a:rPr>
                        <a:t>using the observed value for each visit and the change from baseline.  For diastolic blood pressure, additional analyses will present the frequency counts at each visit for the following  three categories of diastolic pressure, &gt;0 to 85, &gt;=85 to 95, and &gt;=95.  Additional presentation of frequency counts will be shown using the following two categories of diastolic pressure:  &gt;. to &lt;90 and &gt;=90.  For systolic blood pressure, the count of subjects who experienced a systolic pressure greater than 160 at any time </a:t>
                      </a:r>
                      <a:r>
                        <a:rPr lang="en-US" sz="2000" u="none" strike="noStrike" dirty="0" smtClean="0">
                          <a:effectLst/>
                        </a:rPr>
                        <a:t>during </a:t>
                      </a:r>
                      <a:r>
                        <a:rPr lang="en-US" sz="2000" u="none" strike="noStrike" dirty="0">
                          <a:effectLst/>
                        </a:rPr>
                        <a:t>the study will be presented.  Frequency counts will be presented for the following two categories of systolic pressure:  .&gt; to 130; &gt;=130</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How many parameters would this analysis dataset have? </a:t>
                      </a:r>
                      <a:endParaRPr lang="en-US" sz="2000" b="0" i="0" u="none" strike="noStrike" dirty="0">
                        <a:solidFill>
                          <a:srgbClr val="000000"/>
                        </a:solidFill>
                        <a:effectLst/>
                        <a:latin typeface="Calibri"/>
                      </a:endParaRPr>
                    </a:p>
                  </a:txBody>
                  <a:tcPr marL="9525" marR="9525" marT="9525" marB="0" anchor="b">
                    <a:solidFill>
                      <a:schemeClr val="accent6">
                        <a:lumMod val="20000"/>
                        <a:lumOff val="80000"/>
                      </a:schemeClr>
                    </a:solidFill>
                  </a:tcPr>
                </a:tc>
              </a:tr>
              <a:tr h="292753">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52</a:t>
            </a:fld>
            <a:endParaRPr lang="en-US" dirty="0"/>
          </a:p>
        </p:txBody>
      </p:sp>
    </p:spTree>
    <p:extLst>
      <p:ext uri="{BB962C8B-B14F-4D97-AF65-F5344CB8AC3E}">
        <p14:creationId xmlns:p14="http://schemas.microsoft.com/office/powerpoint/2010/main" val="13231145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 Exercise #2 Answers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53</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53723823"/>
              </p:ext>
            </p:extLst>
          </p:nvPr>
        </p:nvGraphicFramePr>
        <p:xfrm>
          <a:off x="347663" y="2575822"/>
          <a:ext cx="8339137" cy="3136326"/>
        </p:xfrm>
        <a:graphic>
          <a:graphicData uri="http://schemas.openxmlformats.org/drawingml/2006/table">
            <a:tbl>
              <a:tblPr>
                <a:tableStyleId>{5C22544A-7EE6-4342-B048-85BDC9FD1C3A}</a:tableStyleId>
              </a:tblPr>
              <a:tblGrid>
                <a:gridCol w="1892897"/>
                <a:gridCol w="4247478"/>
                <a:gridCol w="2198762"/>
              </a:tblGrid>
              <a:tr h="781527">
                <a:tc>
                  <a:txBody>
                    <a:bodyPr/>
                    <a:lstStyle/>
                    <a:p>
                      <a:pPr algn="l" fontAlgn="b"/>
                      <a:r>
                        <a:rPr lang="en-US" sz="2000" u="none" strike="noStrike" dirty="0">
                          <a:effectLst/>
                        </a:rPr>
                        <a:t>How many parameters would this analysis dataset have? </a:t>
                      </a:r>
                      <a:endParaRPr lang="en-US" sz="2000" b="0" i="0" u="none" strike="noStrike" dirty="0">
                        <a:solidFill>
                          <a:srgbClr val="000000"/>
                        </a:solidFill>
                        <a:effectLst/>
                        <a:latin typeface="Calibri"/>
                      </a:endParaRPr>
                    </a:p>
                  </a:txBody>
                  <a:tcPr marL="8736" marR="8736" marT="8736" marB="0" anchor="b"/>
                </a:tc>
                <a:tc>
                  <a:txBody>
                    <a:bodyPr/>
                    <a:lstStyle/>
                    <a:p>
                      <a:pPr algn="l" fontAlgn="b"/>
                      <a:r>
                        <a:rPr lang="en-US" sz="2000" u="none" strike="noStrike">
                          <a:effectLst/>
                        </a:rPr>
                        <a:t>For each of these parameters, create text for PARAM</a:t>
                      </a:r>
                      <a:endParaRPr lang="en-US" sz="2000" b="0" i="0" u="none" strike="noStrike">
                        <a:solidFill>
                          <a:srgbClr val="000000"/>
                        </a:solidFill>
                        <a:effectLst/>
                        <a:latin typeface="Calibri"/>
                      </a:endParaRPr>
                    </a:p>
                  </a:txBody>
                  <a:tcPr marL="8736" marR="8736" marT="8736" marB="0" anchor="b"/>
                </a:tc>
                <a:tc>
                  <a:txBody>
                    <a:bodyPr/>
                    <a:lstStyle/>
                    <a:p>
                      <a:pPr algn="l" fontAlgn="b"/>
                      <a:r>
                        <a:rPr lang="en-US" sz="2000" u="none" strike="noStrike" dirty="0">
                          <a:effectLst/>
                        </a:rPr>
                        <a:t>For each of these parameters, create text for PARAMCD</a:t>
                      </a:r>
                      <a:endParaRPr lang="en-US" sz="2000" b="0" i="0" u="none" strike="noStrike" dirty="0">
                        <a:solidFill>
                          <a:srgbClr val="000000"/>
                        </a:solidFill>
                        <a:effectLst/>
                        <a:latin typeface="Calibri"/>
                      </a:endParaRPr>
                    </a:p>
                  </a:txBody>
                  <a:tcPr marL="8736" marR="8736" marT="8736" marB="0" anchor="b"/>
                </a:tc>
              </a:tr>
              <a:tr h="218404">
                <a:tc>
                  <a:txBody>
                    <a:bodyPr/>
                    <a:lstStyle/>
                    <a:p>
                      <a:pPr algn="ctr" fontAlgn="b"/>
                      <a:r>
                        <a:rPr lang="en-US" sz="2000" u="none" strike="noStrike">
                          <a:effectLst/>
                        </a:rPr>
                        <a:t>4</a:t>
                      </a:r>
                      <a:endParaRPr lang="en-US" sz="2000" b="0" i="0" u="none" strike="noStrike">
                        <a:solidFill>
                          <a:srgbClr val="000000"/>
                        </a:solidFill>
                        <a:effectLst/>
                        <a:latin typeface="Calibri"/>
                      </a:endParaRPr>
                    </a:p>
                  </a:txBody>
                  <a:tcPr marL="8736" marR="8736" marT="8736" marB="0" anchor="b"/>
                </a:tc>
                <a:tc>
                  <a:txBody>
                    <a:bodyPr/>
                    <a:lstStyle/>
                    <a:p>
                      <a:pPr algn="l" fontAlgn="b"/>
                      <a:r>
                        <a:rPr lang="en-US" sz="2000" u="none" strike="noStrike" dirty="0">
                          <a:effectLst/>
                        </a:rPr>
                        <a:t>PARAM</a:t>
                      </a:r>
                      <a:endParaRPr lang="en-US" sz="2000" b="1" i="0" u="none" strike="noStrike" dirty="0">
                        <a:solidFill>
                          <a:srgbClr val="000000"/>
                        </a:solidFill>
                        <a:effectLst/>
                        <a:latin typeface="Calibri"/>
                      </a:endParaRPr>
                    </a:p>
                  </a:txBody>
                  <a:tcPr marL="8736" marR="8736" marT="8736" marB="0" anchor="b">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PARAMCD</a:t>
                      </a:r>
                      <a:endParaRPr lang="en-US" sz="2000" b="1" i="0" u="none" strike="noStrike" dirty="0">
                        <a:solidFill>
                          <a:srgbClr val="000000"/>
                        </a:solidFill>
                        <a:effectLst/>
                        <a:latin typeface="Calibri"/>
                      </a:endParaRPr>
                    </a:p>
                  </a:txBody>
                  <a:tcPr marL="8736" marR="8736" marT="8736" marB="0" anchor="b">
                    <a:lnB w="12700" cap="flat" cmpd="sng" algn="ctr">
                      <a:solidFill>
                        <a:schemeClr val="tx1"/>
                      </a:solidFill>
                      <a:prstDash val="solid"/>
                      <a:round/>
                      <a:headEnd type="none" w="med" len="med"/>
                      <a:tailEnd type="none" w="med" len="med"/>
                    </a:lnB>
                  </a:tcPr>
                </a:tc>
              </a:tr>
              <a:tr h="174723">
                <a:tc>
                  <a:txBody>
                    <a:bodyPr/>
                    <a:lstStyle/>
                    <a:p>
                      <a:pPr algn="l" fontAlgn="b"/>
                      <a:endParaRPr lang="en-US" sz="2000" b="0" i="0" u="none" strike="noStrike">
                        <a:solidFill>
                          <a:srgbClr val="000000"/>
                        </a:solidFill>
                        <a:effectLst/>
                        <a:latin typeface="Calibri"/>
                      </a:endParaRPr>
                    </a:p>
                  </a:txBody>
                  <a:tcPr marL="8736" marR="8736" marT="8736" marB="0" anchor="b">
                    <a:lnR w="12700" cap="flat" cmpd="sng" algn="ctr">
                      <a:solidFill>
                        <a:schemeClr val="tx1"/>
                      </a:solidFill>
                      <a:prstDash val="solid"/>
                      <a:round/>
                      <a:headEnd type="none" w="med" len="med"/>
                      <a:tailEnd type="none" w="med" len="med"/>
                    </a:lnR>
                  </a:tcPr>
                </a:tc>
                <a:tc>
                  <a:txBody>
                    <a:bodyPr/>
                    <a:lstStyle/>
                    <a:p>
                      <a:pPr algn="l" fontAlgn="b"/>
                      <a:r>
                        <a:rPr lang="en-US" sz="2000" u="none" strike="noStrike" dirty="0">
                          <a:effectLst/>
                        </a:rPr>
                        <a:t>Heart Rate (beats / min)</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HR</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4723">
                <a:tc>
                  <a:txBody>
                    <a:bodyPr/>
                    <a:lstStyle/>
                    <a:p>
                      <a:pPr algn="l" fontAlgn="b"/>
                      <a:endParaRPr lang="en-US" sz="2000" b="0" i="0" u="none" strike="noStrike">
                        <a:solidFill>
                          <a:srgbClr val="000000"/>
                        </a:solidFill>
                        <a:effectLst/>
                        <a:latin typeface="Calibri"/>
                      </a:endParaRPr>
                    </a:p>
                  </a:txBody>
                  <a:tcPr marL="8736" marR="8736" marT="8736" marB="0" anchor="b">
                    <a:lnR w="12700" cap="flat" cmpd="sng" algn="ctr">
                      <a:solidFill>
                        <a:schemeClr val="tx1"/>
                      </a:solidFill>
                      <a:prstDash val="solid"/>
                      <a:round/>
                      <a:headEnd type="none" w="med" len="med"/>
                      <a:tailEnd type="none" w="med" len="med"/>
                    </a:lnR>
                  </a:tcPr>
                </a:tc>
                <a:tc>
                  <a:txBody>
                    <a:bodyPr/>
                    <a:lstStyle/>
                    <a:p>
                      <a:pPr algn="l" fontAlgn="b"/>
                      <a:r>
                        <a:rPr lang="en-US" sz="2000" u="none" strike="noStrike">
                          <a:effectLst/>
                        </a:rPr>
                        <a:t>Respiration (breath/min)</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RESPIR</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446">
                <a:tc>
                  <a:txBody>
                    <a:bodyPr/>
                    <a:lstStyle/>
                    <a:p>
                      <a:pPr algn="l" fontAlgn="b"/>
                      <a:endParaRPr lang="en-US" sz="2000" b="0" i="0" u="none" strike="noStrike">
                        <a:solidFill>
                          <a:srgbClr val="000000"/>
                        </a:solidFill>
                        <a:effectLst/>
                        <a:latin typeface="Calibri"/>
                      </a:endParaRPr>
                    </a:p>
                  </a:txBody>
                  <a:tcPr marL="8736" marR="8736" marT="8736" marB="0" anchor="b">
                    <a:lnR w="12700" cap="flat" cmpd="sng" algn="ctr">
                      <a:solidFill>
                        <a:schemeClr val="tx1"/>
                      </a:solidFill>
                      <a:prstDash val="solid"/>
                      <a:round/>
                      <a:headEnd type="none" w="med" len="med"/>
                      <a:tailEnd type="none" w="med" len="med"/>
                    </a:lnR>
                  </a:tcPr>
                </a:tc>
                <a:tc>
                  <a:txBody>
                    <a:bodyPr/>
                    <a:lstStyle/>
                    <a:p>
                      <a:pPr algn="l" fontAlgn="b"/>
                      <a:r>
                        <a:rPr lang="en-US" sz="2000" u="none" strike="noStrike" dirty="0">
                          <a:effectLst/>
                        </a:rPr>
                        <a:t>Systolic Blood Pressure (mmHg)</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SYSBP</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4723">
                <a:tc>
                  <a:txBody>
                    <a:bodyPr/>
                    <a:lstStyle/>
                    <a:p>
                      <a:pPr algn="l" fontAlgn="b"/>
                      <a:endParaRPr lang="en-US" sz="2000" b="0" i="0" u="none" strike="noStrike" dirty="0">
                        <a:solidFill>
                          <a:srgbClr val="000000"/>
                        </a:solidFill>
                        <a:effectLst/>
                        <a:latin typeface="Calibri"/>
                      </a:endParaRPr>
                    </a:p>
                  </a:txBody>
                  <a:tcPr marL="8736" marR="8736" marT="8736" marB="0" anchor="b">
                    <a:lnR w="12700" cap="flat" cmpd="sng" algn="ctr">
                      <a:solidFill>
                        <a:schemeClr val="tx1"/>
                      </a:solidFill>
                      <a:prstDash val="solid"/>
                      <a:round/>
                      <a:headEnd type="none" w="med" len="med"/>
                      <a:tailEnd type="none" w="med" len="med"/>
                    </a:lnR>
                  </a:tcPr>
                </a:tc>
                <a:tc>
                  <a:txBody>
                    <a:bodyPr/>
                    <a:lstStyle/>
                    <a:p>
                      <a:pPr algn="l" fontAlgn="b"/>
                      <a:r>
                        <a:rPr lang="en-US" sz="2000" u="none" strike="noStrike" dirty="0">
                          <a:effectLst/>
                        </a:rPr>
                        <a:t>Diastolic Blood Pressure (</a:t>
                      </a:r>
                      <a:r>
                        <a:rPr lang="en-US" sz="2000" u="none" strike="noStrike" dirty="0" smtClean="0">
                          <a:effectLst/>
                        </a:rPr>
                        <a:t>mmHg</a:t>
                      </a:r>
                      <a:r>
                        <a:rPr lang="en-US" sz="2000" u="none" strike="noStrike" dirty="0">
                          <a:effectLst/>
                        </a:rPr>
                        <a:t>)</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DIASBP</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500296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3 - Exercise #2 Answers (</a:t>
            </a:r>
            <a:r>
              <a:rPr lang="en-US" dirty="0" err="1" smtClean="0"/>
              <a:t>Con’t</a:t>
            </a:r>
            <a:r>
              <a:rPr lang="en-US" dirty="0" smtClean="0"/>
              <a:t>)</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54</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10044401"/>
              </p:ext>
            </p:extLst>
          </p:nvPr>
        </p:nvGraphicFramePr>
        <p:xfrm>
          <a:off x="290798" y="1470353"/>
          <a:ext cx="8491642" cy="4014816"/>
        </p:xfrm>
        <a:graphic>
          <a:graphicData uri="http://schemas.openxmlformats.org/drawingml/2006/table">
            <a:tbl>
              <a:tblPr>
                <a:tableStyleId>{5C22544A-7EE6-4342-B048-85BDC9FD1C3A}</a:tableStyleId>
              </a:tblPr>
              <a:tblGrid>
                <a:gridCol w="1169512"/>
                <a:gridCol w="1119117"/>
                <a:gridCol w="547002"/>
                <a:gridCol w="747020"/>
                <a:gridCol w="1372078"/>
                <a:gridCol w="1097662"/>
                <a:gridCol w="1463551"/>
                <a:gridCol w="975700"/>
              </a:tblGrid>
              <a:tr h="781527">
                <a:tc>
                  <a:txBody>
                    <a:bodyPr/>
                    <a:lstStyle/>
                    <a:p>
                      <a:pPr algn="l" fontAlgn="b"/>
                      <a:r>
                        <a:rPr lang="en-US" sz="2000" u="none" strike="noStrike" dirty="0">
                          <a:effectLst/>
                        </a:rPr>
                        <a:t>For each of these parameters, create text for PARAMCD</a:t>
                      </a:r>
                      <a:endParaRPr lang="en-US" sz="2000" b="0" i="0" u="none" strike="noStrike" dirty="0">
                        <a:solidFill>
                          <a:srgbClr val="000000"/>
                        </a:solidFill>
                        <a:effectLst/>
                        <a:latin typeface="Calibri"/>
                      </a:endParaRPr>
                    </a:p>
                  </a:txBody>
                  <a:tcPr marL="8736" marR="8736" marT="8736" marB="0" anchor="b"/>
                </a:tc>
                <a:tc>
                  <a:txBody>
                    <a:bodyPr/>
                    <a:lstStyle/>
                    <a:p>
                      <a:pPr algn="l" fontAlgn="b"/>
                      <a:r>
                        <a:rPr lang="en-US" sz="2000" u="none" strike="noStrike" dirty="0">
                          <a:effectLst/>
                        </a:rPr>
                        <a:t>Assume this column is for AVAL</a:t>
                      </a:r>
                      <a:endParaRPr lang="en-US" sz="2000" b="0" i="0" u="none" strike="noStrike" dirty="0">
                        <a:solidFill>
                          <a:srgbClr val="000000"/>
                        </a:solidFill>
                        <a:effectLst/>
                        <a:latin typeface="Calibri"/>
                      </a:endParaRPr>
                    </a:p>
                  </a:txBody>
                  <a:tcPr marL="8736" marR="8736" marT="8736" marB="0" anchor="b"/>
                </a:tc>
                <a:tc gridSpan="6">
                  <a:txBody>
                    <a:bodyPr/>
                    <a:lstStyle/>
                    <a:p>
                      <a:pPr algn="l" fontAlgn="b"/>
                      <a:r>
                        <a:rPr lang="en-US" sz="2000" u="none" strike="noStrike" dirty="0">
                          <a:effectLst/>
                        </a:rPr>
                        <a:t>In these columns, enter the variable name that would need to be present in order to analyze each of the </a:t>
                      </a:r>
                      <a:r>
                        <a:rPr lang="en-US" sz="2000" u="none" strike="noStrike" dirty="0" err="1" smtClean="0">
                          <a:effectLst/>
                        </a:rPr>
                        <a:t>paramters</a:t>
                      </a:r>
                      <a:r>
                        <a:rPr lang="en-US" sz="2000" u="none" strike="noStrike" dirty="0">
                          <a:effectLst/>
                        </a:rPr>
                        <a:t>.  Supply example values where possible.  </a:t>
                      </a:r>
                      <a:endParaRPr lang="en-US" sz="2000" b="0" i="0" u="none" strike="noStrike" dirty="0">
                        <a:solidFill>
                          <a:srgbClr val="000000"/>
                        </a:solidFill>
                        <a:effectLst/>
                        <a:latin typeface="Calibri"/>
                      </a:endParaRPr>
                    </a:p>
                  </a:txBody>
                  <a:tcPr marL="8736" marR="8736" marT="8736"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04">
                <a:tc>
                  <a:txBody>
                    <a:bodyPr/>
                    <a:lstStyle/>
                    <a:p>
                      <a:pPr algn="l" fontAlgn="b"/>
                      <a:r>
                        <a:rPr lang="en-US" sz="2000" u="none" strike="noStrike" dirty="0">
                          <a:effectLst/>
                        </a:rPr>
                        <a:t>PARAMCD</a:t>
                      </a:r>
                      <a:endParaRPr lang="en-US" sz="2000" b="1" i="0" u="none" strike="noStrike" dirty="0">
                        <a:solidFill>
                          <a:srgbClr val="000000"/>
                        </a:solidFill>
                        <a:effectLst/>
                        <a:latin typeface="Calibri"/>
                      </a:endParaRPr>
                    </a:p>
                  </a:txBody>
                  <a:tcPr marL="8736" marR="8736" marT="8736" marB="0" anchor="b">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AVAL</a:t>
                      </a:r>
                      <a:endParaRPr lang="en-US" sz="2000" b="1" i="0" u="none" strike="noStrike" dirty="0">
                        <a:solidFill>
                          <a:srgbClr val="000000"/>
                        </a:solidFill>
                        <a:effectLst/>
                        <a:latin typeface="Calibri"/>
                      </a:endParaRPr>
                    </a:p>
                  </a:txBody>
                  <a:tcPr marL="8736" marR="8736" marT="873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BASE</a:t>
                      </a:r>
                      <a:endParaRPr lang="en-US" sz="2000" b="1"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2000" u="none" strike="noStrike" dirty="0">
                          <a:effectLst/>
                        </a:rPr>
                        <a:t>CHG</a:t>
                      </a:r>
                      <a:endParaRPr lang="en-US" sz="2000" b="1"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2000" u="none" strike="noStrike" dirty="0">
                          <a:effectLst/>
                        </a:rPr>
                        <a:t>AVALCAT1</a:t>
                      </a:r>
                      <a:endParaRPr lang="en-US" sz="2000" b="1"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2000" u="none" strike="noStrike" dirty="0">
                          <a:effectLst/>
                        </a:rPr>
                        <a:t>AVALCAT2</a:t>
                      </a:r>
                      <a:endParaRPr lang="en-US" sz="2000" b="1"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2000" u="none" strike="noStrike" dirty="0">
                          <a:effectLst/>
                        </a:rPr>
                        <a:t>CRIT1</a:t>
                      </a:r>
                      <a:endParaRPr lang="en-US" sz="2000" b="1"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2000" u="none" strike="noStrike" dirty="0">
                          <a:effectLst/>
                        </a:rPr>
                        <a:t>CRIT1FL</a:t>
                      </a:r>
                      <a:endParaRPr lang="en-US" sz="2000" b="1"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174723">
                <a:tc>
                  <a:txBody>
                    <a:bodyPr/>
                    <a:lstStyle/>
                    <a:p>
                      <a:pPr algn="l" fontAlgn="b"/>
                      <a:r>
                        <a:rPr lang="en-US" sz="2000" u="none" strike="noStrike" dirty="0">
                          <a:effectLst/>
                        </a:rPr>
                        <a:t>HR</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65</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 </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 </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 </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4723">
                <a:tc>
                  <a:txBody>
                    <a:bodyPr/>
                    <a:lstStyle/>
                    <a:p>
                      <a:pPr algn="l" fontAlgn="b"/>
                      <a:r>
                        <a:rPr lang="en-US" sz="2000" u="none" strike="noStrike" dirty="0">
                          <a:effectLst/>
                        </a:rPr>
                        <a:t>RESPIR</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34</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446">
                <a:tc>
                  <a:txBody>
                    <a:bodyPr/>
                    <a:lstStyle/>
                    <a:p>
                      <a:pPr algn="l" fontAlgn="b"/>
                      <a:r>
                        <a:rPr lang="en-US" sz="2000" u="none" strike="noStrike" dirty="0">
                          <a:effectLst/>
                        </a:rPr>
                        <a:t>SYSBP</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165</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 </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&gt;=130</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Systolic Pressure &gt;160</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Y</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4723">
                <a:tc>
                  <a:txBody>
                    <a:bodyPr/>
                    <a:lstStyle/>
                    <a:p>
                      <a:pPr algn="l" fontAlgn="b"/>
                      <a:r>
                        <a:rPr lang="en-US" sz="2000" u="none" strike="noStrike" dirty="0">
                          <a:effectLst/>
                        </a:rPr>
                        <a:t>DIASBP</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94</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 </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&gt;=85 TO &lt;95</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&gt;=90</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 </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 </a:t>
                      </a:r>
                      <a:endParaRPr lang="en-US" sz="2000" b="0" i="0" u="none" strike="noStrike" dirty="0">
                        <a:solidFill>
                          <a:srgbClr val="000000"/>
                        </a:solidFill>
                        <a:effectLst/>
                        <a:latin typeface="Calibri"/>
                      </a:endParaRPr>
                    </a:p>
                  </a:txBody>
                  <a:tcPr marL="8736" marR="8736" marT="8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41937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Summary </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sz="2800" dirty="0" err="1" smtClean="0"/>
              <a:t>ADaM</a:t>
            </a:r>
            <a:r>
              <a:rPr lang="en-US" sz="2800" dirty="0" smtClean="0"/>
              <a:t> defines standard variables that can appear in any non-ADSL dataset, such as treatment variables and timing variables</a:t>
            </a:r>
          </a:p>
          <a:p>
            <a:r>
              <a:rPr lang="en-US" sz="2800" dirty="0"/>
              <a:t>Source variables from SDTM may be retained to support data point traceability</a:t>
            </a:r>
          </a:p>
          <a:p>
            <a:r>
              <a:rPr lang="en-US" sz="2800" dirty="0" smtClean="0"/>
              <a:t>BDS is a flexible structure that centers around the concept of an analysis parameter</a:t>
            </a:r>
          </a:p>
          <a:p>
            <a:r>
              <a:rPr lang="en-US" sz="2800" dirty="0" smtClean="0"/>
              <a:t>The value of the analysis parameter is contained in the required variables of AVAL and/or AVALC</a:t>
            </a:r>
          </a:p>
          <a:p>
            <a:r>
              <a:rPr lang="en-US" sz="2800" dirty="0" smtClean="0"/>
              <a:t>BDS has additional columns that can be added, all of which relate to the analysis parameter</a:t>
            </a:r>
          </a:p>
          <a:p>
            <a:endParaRPr lang="en-US" sz="2800" dirty="0" smtClean="0"/>
          </a:p>
          <a:p>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55</a:t>
            </a:fld>
            <a:endParaRPr lang="en-US" dirty="0"/>
          </a:p>
        </p:txBody>
      </p:sp>
    </p:spTree>
    <p:extLst>
      <p:ext uri="{BB962C8B-B14F-4D97-AF65-F5344CB8AC3E}">
        <p14:creationId xmlns:p14="http://schemas.microsoft.com/office/powerpoint/2010/main" val="552364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Lilly Module 4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33525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Commonalities Across Structures</a:t>
            </a:r>
            <a:endParaRPr lang="en-US" dirty="0"/>
          </a:p>
        </p:txBody>
      </p:sp>
      <p:sp>
        <p:nvSpPr>
          <p:cNvPr id="3" name="Content Placeholder 2"/>
          <p:cNvSpPr>
            <a:spLocks noGrp="1"/>
          </p:cNvSpPr>
          <p:nvPr>
            <p:ph idx="1"/>
          </p:nvPr>
        </p:nvSpPr>
        <p:spPr>
          <a:xfrm>
            <a:off x="347471" y="2461988"/>
            <a:ext cx="8491835" cy="874658"/>
          </a:xfrm>
          <a:ln w="19050">
            <a:solidFill>
              <a:schemeClr val="accent2">
                <a:lumMod val="75000"/>
              </a:schemeClr>
            </a:solidFill>
          </a:ln>
        </p:spPr>
        <p:txBody>
          <a:bodyPr>
            <a:normAutofit/>
          </a:bodyPr>
          <a:lstStyle/>
          <a:p>
            <a:r>
              <a:rPr lang="en-US" sz="2400" dirty="0" smtClean="0">
                <a:solidFill>
                  <a:schemeClr val="tx1"/>
                </a:solidFill>
              </a:rPr>
              <a:t>There are 2 types of variables that could appear in any analysis dataset</a:t>
            </a:r>
          </a:p>
        </p:txBody>
      </p:sp>
      <p:sp>
        <p:nvSpPr>
          <p:cNvPr id="4" name="Date Placeholder 3"/>
          <p:cNvSpPr>
            <a:spLocks noGrp="1"/>
          </p:cNvSpPr>
          <p:nvPr>
            <p:ph type="dt" sz="half" idx="10"/>
          </p:nvPr>
        </p:nvSpPr>
        <p:spPr>
          <a:xfrm>
            <a:off x="457200" y="6486975"/>
            <a:ext cx="2133600" cy="365125"/>
          </a:xfrm>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a:xfrm>
            <a:off x="3124200" y="6486975"/>
            <a:ext cx="2895600" cy="365125"/>
          </a:xfrm>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a:xfrm>
            <a:off x="6553200" y="6486975"/>
            <a:ext cx="2133600" cy="365125"/>
          </a:xfrm>
        </p:spPr>
        <p:txBody>
          <a:bodyPr/>
          <a:lstStyle/>
          <a:p>
            <a:fld id="{433333A3-4547-F444-B56E-77A7C57F984C}" type="slidenum">
              <a:rPr lang="en-US" smtClean="0"/>
              <a:pPr/>
              <a:t>6</a:t>
            </a:fld>
            <a:endParaRPr lang="en-US" dirty="0"/>
          </a:p>
        </p:txBody>
      </p:sp>
      <p:graphicFrame>
        <p:nvGraphicFramePr>
          <p:cNvPr id="8" name="Diagram 7"/>
          <p:cNvGraphicFramePr/>
          <p:nvPr>
            <p:extLst>
              <p:ext uri="{D42A27DB-BD31-4B8C-83A1-F6EECF244321}">
                <p14:modId xmlns:p14="http://schemas.microsoft.com/office/powerpoint/2010/main" val="175966881"/>
              </p:ext>
            </p:extLst>
          </p:nvPr>
        </p:nvGraphicFramePr>
        <p:xfrm>
          <a:off x="642026" y="3546715"/>
          <a:ext cx="8197280" cy="3180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a:grpSpLocks noChangeAspect="1"/>
          </p:cNvGrpSpPr>
          <p:nvPr/>
        </p:nvGrpSpPr>
        <p:grpSpPr>
          <a:xfrm rot="588216">
            <a:off x="6613764" y="1290037"/>
            <a:ext cx="1967940" cy="1023605"/>
            <a:chOff x="3124200" y="2260731"/>
            <a:chExt cx="2555905" cy="1329429"/>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2260731"/>
              <a:ext cx="2555905" cy="132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3124200" y="2260732"/>
              <a:ext cx="2555905" cy="1329428"/>
            </a:xfrm>
            <a:prstGeom prst="rect">
              <a:avLst/>
            </a:prstGeom>
            <a:ln w="19050">
              <a:solidFill>
                <a:schemeClr val="accent2">
                  <a:lumMod val="75000"/>
                </a:schemeClr>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400" dirty="0" smtClean="0">
                <a:solidFill>
                  <a:schemeClr val="tx1"/>
                </a:solidFill>
              </a:endParaRPr>
            </a:p>
          </p:txBody>
        </p:sp>
      </p:grpSp>
    </p:spTree>
    <p:extLst>
      <p:ext uri="{BB962C8B-B14F-4D97-AF65-F5344CB8AC3E}">
        <p14:creationId xmlns:p14="http://schemas.microsoft.com/office/powerpoint/2010/main" val="12061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Level Variables</a:t>
            </a:r>
            <a:endParaRPr lang="en-US" dirty="0"/>
          </a:p>
        </p:txBody>
      </p:sp>
      <p:sp>
        <p:nvSpPr>
          <p:cNvPr id="3" name="Content Placeholder 2"/>
          <p:cNvSpPr>
            <a:spLocks noGrp="1"/>
          </p:cNvSpPr>
          <p:nvPr>
            <p:ph idx="1"/>
          </p:nvPr>
        </p:nvSpPr>
        <p:spPr>
          <a:ln>
            <a:solidFill>
              <a:srgbClr val="FF0000"/>
            </a:solidFill>
          </a:ln>
        </p:spPr>
        <p:txBody>
          <a:bodyPr>
            <a:noAutofit/>
          </a:bodyPr>
          <a:lstStyle/>
          <a:p>
            <a:r>
              <a:rPr lang="en-US" sz="2800" dirty="0" smtClean="0"/>
              <a:t>When creating analysis datasets, subject level variables from ADSL are included as needed for analysis</a:t>
            </a:r>
          </a:p>
          <a:p>
            <a:pPr lvl="1"/>
            <a:r>
              <a:rPr lang="en-US" sz="2400" dirty="0" smtClean="0"/>
              <a:t>For example:  ITTFL,  TRTSDT</a:t>
            </a:r>
          </a:p>
          <a:p>
            <a:pPr marL="457200" lvl="1" indent="0">
              <a:buNone/>
            </a:pPr>
            <a:endParaRPr lang="en-US" sz="2000" dirty="0" smtClean="0"/>
          </a:p>
          <a:p>
            <a:r>
              <a:rPr lang="en-US" sz="2800" dirty="0" smtClean="0"/>
              <a:t>The precise list of subject level variables for a given study will determined by the study team based on analysis need</a:t>
            </a:r>
          </a:p>
          <a:p>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7</a:t>
            </a:fld>
            <a:endParaRPr lang="en-US" dirty="0"/>
          </a:p>
        </p:txBody>
      </p:sp>
    </p:spTree>
    <p:extLst>
      <p:ext uri="{BB962C8B-B14F-4D97-AF65-F5344CB8AC3E}">
        <p14:creationId xmlns:p14="http://schemas.microsoft.com/office/powerpoint/2010/main" val="152434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Timing Variables</a:t>
            </a:r>
            <a:endParaRPr lang="en-US" dirty="0"/>
          </a:p>
        </p:txBody>
      </p:sp>
    </p:spTree>
    <p:extLst>
      <p:ext uri="{BB962C8B-B14F-4D97-AF65-F5344CB8AC3E}">
        <p14:creationId xmlns:p14="http://schemas.microsoft.com/office/powerpoint/2010/main" val="1143907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SDTM versus ADaM Timing Variables</a:t>
            </a:r>
            <a:endParaRPr lang="en-US" sz="3600"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800" dirty="0" smtClean="0"/>
              <a:t>SDTM timing variables describe the protocol specified time point at which data were collected</a:t>
            </a:r>
          </a:p>
          <a:p>
            <a:endParaRPr lang="en-US" sz="2800" dirty="0"/>
          </a:p>
          <a:p>
            <a:pPr marL="0" indent="0">
              <a:buNone/>
            </a:pPr>
            <a:endParaRPr lang="en-US" sz="2800" dirty="0" smtClean="0"/>
          </a:p>
          <a:p>
            <a:pPr marL="0" indent="0">
              <a:buNone/>
            </a:pPr>
            <a:endParaRPr lang="en-US" sz="2800" dirty="0" smtClean="0"/>
          </a:p>
          <a:p>
            <a:r>
              <a:rPr lang="en-US" sz="2800" dirty="0" smtClean="0"/>
              <a:t>ADaM timing variables reflect the way the SAP describes time points and may involve visit windowing.  </a:t>
            </a:r>
          </a:p>
          <a:p>
            <a:r>
              <a:rPr lang="en-US" sz="2800" dirty="0" smtClean="0"/>
              <a:t>ADaM variables should always be used for analysis</a:t>
            </a:r>
          </a:p>
          <a:p>
            <a:pPr marL="457200" lvl="1"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9</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647" y="2612282"/>
            <a:ext cx="6486525" cy="93345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711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theme/theme1.xml><?xml version="1.0" encoding="utf-8"?>
<a:theme xmlns:a="http://schemas.openxmlformats.org/drawingml/2006/main" name="Corporat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dc7d05db-9a88-43f7-9979-b3027636d983"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ADM140</TermName>
          <TermId xmlns="http://schemas.microsoft.com/office/infopath/2007/PartnerControls">fdc85ba1-0671-407c-9ace-d011131f3a70</TermId>
        </TermInfo>
      </Terms>
    </EnterpriseRecordSeriesCodeTaxHTField0>
    <TaxCatchAll xmlns="33648e8c-5399-4ce0-994e-2f4ddb1c4614">
      <Value>4</Value>
      <Value>2</Value>
    </TaxCatchAll>
    <Module xmlns="ea8d7ff9-53a1-4d37-b8c7-6ece65a438c0">Mod 4</Module>
    <Draft_x003f_ xmlns="ea8d7ff9-53a1-4d37-b8c7-6ece65a438c0">false</Draft_x003f_>
    <Category xmlns="ea8d7ff9-53a1-4d37-b8c7-6ece65a438c0">Day 2 Final Presentation Content</Category>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6125CBEC4B2C540B98981F13EEDF150" ma:contentTypeVersion="6" ma:contentTypeDescription="Create a new document." ma:contentTypeScope="" ma:versionID="33a711185693b4484063ace2267a9745">
  <xsd:schema xmlns:xsd="http://www.w3.org/2001/XMLSchema" xmlns:xs="http://www.w3.org/2001/XMLSchema" xmlns:p="http://schemas.microsoft.com/office/2006/metadata/properties" xmlns:ns2="33648e8c-5399-4ce0-994e-2f4ddb1c4614" xmlns:ns3="ea8d7ff9-53a1-4d37-b8c7-6ece65a438c0" targetNamespace="http://schemas.microsoft.com/office/2006/metadata/properties" ma:root="true" ma:fieldsID="e3cc954577dd282093b12f382aa3164a" ns2:_="" ns3:_="">
    <xsd:import namespace="33648e8c-5399-4ce0-994e-2f4ddb1c4614"/>
    <xsd:import namespace="ea8d7ff9-53a1-4d37-b8c7-6ece65a438c0"/>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Category" minOccurs="0"/>
                <xsd:element ref="ns3:Draft_x003f_" minOccurs="0"/>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9e2544b8-8d1d-46e8-9928-48fb20a64101}" ma:internalName="TaxCatchAll" ma:showField="CatchAllData"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9e2544b8-8d1d-46e8-9928-48fb20a64101}" ma:internalName="TaxCatchAllLabel" ma:readOnly="true" ma:showField="CatchAllDataLabel"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8d7ff9-53a1-4d37-b8c7-6ece65a438c0" elementFormDefault="qualified">
    <xsd:import namespace="http://schemas.microsoft.com/office/2006/documentManagement/types"/>
    <xsd:import namespace="http://schemas.microsoft.com/office/infopath/2007/PartnerControls"/>
    <xsd:element name="Category" ma:index="14" nillable="true" ma:displayName="Category" ma:default="Day 2 Draft Training Content" ma:format="RadioButtons" ma:internalName="Category">
      <xsd:simpleType>
        <xsd:restriction base="dms:Choice">
          <xsd:enumeration value="Day 2 Draft Training Content"/>
          <xsd:enumeration value="Day 2 Final Presentation Content"/>
          <xsd:enumeration value="Day 2 Participants' Content for Exercises"/>
        </xsd:restriction>
      </xsd:simpleType>
    </xsd:element>
    <xsd:element name="Draft_x003f_" ma:index="15" nillable="true" ma:displayName="Draft?" ma:default="1" ma:internalName="Draft_x003f_">
      <xsd:simpleType>
        <xsd:restriction base="dms:Boolean"/>
      </xsd:simpleType>
    </xsd:element>
    <xsd:element name="Module" ma:index="16" nillable="true" ma:displayName="Module" ma:default="Choose a Module..." ma:format="Dropdown" ma:internalName="Module">
      <xsd:simpleType>
        <xsd:restriction base="dms:Choice">
          <xsd:enumeration value="Choose a Module..."/>
          <xsd:enumeration value="Mod 1"/>
          <xsd:enumeration value="Mod 2"/>
          <xsd:enumeration value="Mod 3"/>
          <xsd:enumeration value="Mod 4"/>
          <xsd:enumeration value="Mod 5"/>
          <xsd:enumeration value="Mod 6"/>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75F84F-35CC-4A75-B838-893AF206A057}"/>
</file>

<file path=customXml/itemProps2.xml><?xml version="1.0" encoding="utf-8"?>
<ds:datastoreItem xmlns:ds="http://schemas.openxmlformats.org/officeDocument/2006/customXml" ds:itemID="{8324C485-403B-41FF-BAF3-B6BC02CC29EF}"/>
</file>

<file path=customXml/itemProps3.xml><?xml version="1.0" encoding="utf-8"?>
<ds:datastoreItem xmlns:ds="http://schemas.openxmlformats.org/officeDocument/2006/customXml" ds:itemID="{94A53384-59FE-46DD-A266-F5738D83A6F5}"/>
</file>

<file path=customXml/itemProps4.xml><?xml version="1.0" encoding="utf-8"?>
<ds:datastoreItem xmlns:ds="http://schemas.openxmlformats.org/officeDocument/2006/customXml" ds:itemID="{2F7F029D-2505-4D5A-A8F9-043285B1D5A4}"/>
</file>

<file path=docProps/app.xml><?xml version="1.0" encoding="utf-8"?>
<Properties xmlns="http://schemas.openxmlformats.org/officeDocument/2006/extended-properties" xmlns:vt="http://schemas.openxmlformats.org/officeDocument/2006/docPropsVTypes">
  <Template>CorporatePresentation1</Template>
  <TotalTime>32056</TotalTime>
  <Words>3396</Words>
  <Application>Microsoft Office PowerPoint</Application>
  <PresentationFormat>On-screen Show (4:3)</PresentationFormat>
  <Paragraphs>758</Paragraphs>
  <Slides>56</Slides>
  <Notes>31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CorporatePresentation1</vt:lpstr>
      <vt:lpstr>Notes to Instructor</vt:lpstr>
      <vt:lpstr>Electronic Documents Required</vt:lpstr>
      <vt:lpstr>Lilly Workshop Module 4  Common ADaM Variables and The ADaM Basic Data Structure</vt:lpstr>
      <vt:lpstr>Objectives</vt:lpstr>
      <vt:lpstr>ADaM Variables Common to Many Classes</vt:lpstr>
      <vt:lpstr>Commonalities Across Structures</vt:lpstr>
      <vt:lpstr>Subject Level Variables</vt:lpstr>
      <vt:lpstr>ADaM Timing Variables</vt:lpstr>
      <vt:lpstr>SDTM versus ADaM Timing Variables</vt:lpstr>
      <vt:lpstr>ADaM Timing Variables</vt:lpstr>
      <vt:lpstr>SDTM versus ADaM Timing Variables</vt:lpstr>
      <vt:lpstr>Timing Variables in a Dataset</vt:lpstr>
      <vt:lpstr>ADaM Timing Variables</vt:lpstr>
      <vt:lpstr>Treatment Variables</vt:lpstr>
      <vt:lpstr>ADSL and APERIOD Recap</vt:lpstr>
      <vt:lpstr>ADSL and APERIOD Recap</vt:lpstr>
      <vt:lpstr>Treatment Variables in non-ADSL</vt:lpstr>
      <vt:lpstr>A Study with 2 APERIODs</vt:lpstr>
      <vt:lpstr>Record Level Treatment Variables</vt:lpstr>
      <vt:lpstr>Choices for Treatment Variables</vt:lpstr>
      <vt:lpstr>Data Point Traceability Variables</vt:lpstr>
      <vt:lpstr>Achieving Traceability</vt:lpstr>
      <vt:lpstr>Data Point Traceability</vt:lpstr>
      <vt:lpstr>Data Point Traceability</vt:lpstr>
      <vt:lpstr>Data Point Traceability</vt:lpstr>
      <vt:lpstr>The ADaM Basic Data Structure</vt:lpstr>
      <vt:lpstr>The Basic Data Structure</vt:lpstr>
      <vt:lpstr>Concept of Analysis Parameter</vt:lpstr>
      <vt:lpstr>Every PARAM has a Value</vt:lpstr>
      <vt:lpstr>How to Recognize BDS</vt:lpstr>
      <vt:lpstr>Variable Concepts Beyond AVAL</vt:lpstr>
      <vt:lpstr>PARAM + AVAL + other columns</vt:lpstr>
      <vt:lpstr>Why is it called Basic?</vt:lpstr>
      <vt:lpstr>Why is it called Basic?</vt:lpstr>
      <vt:lpstr>Lilly Module 4 Exercise #1</vt:lpstr>
      <vt:lpstr>Module 4 Exercise #1 Answers </vt:lpstr>
      <vt:lpstr>BDS Variables</vt:lpstr>
      <vt:lpstr>PARAM and PARAMCD</vt:lpstr>
      <vt:lpstr>Controlled Terminology for PARAM</vt:lpstr>
      <vt:lpstr>AVAL and AVALC</vt:lpstr>
      <vt:lpstr>BASE and BASEC</vt:lpstr>
      <vt:lpstr>Functions of BASE and AVAL</vt:lpstr>
      <vt:lpstr>Categorical Variables</vt:lpstr>
      <vt:lpstr>Quick Visual Recap</vt:lpstr>
      <vt:lpstr>Indicator Variables</vt:lpstr>
      <vt:lpstr>Indicator Variables</vt:lpstr>
      <vt:lpstr>Indicator Variables - ABLFL</vt:lpstr>
      <vt:lpstr>Indicator Variables - Criteria</vt:lpstr>
      <vt:lpstr>Indicator Variables – Criteria</vt:lpstr>
      <vt:lpstr>Lilly Module 4: Exercise #2</vt:lpstr>
      <vt:lpstr>Lilly Module 4 - Exercise #2</vt:lpstr>
      <vt:lpstr>Lilly Module 4 - Exercise #2</vt:lpstr>
      <vt:lpstr>Module 4 - Exercise #2 Answers</vt:lpstr>
      <vt:lpstr>Module 3 - Exercise #2 Answers (Con’t)</vt:lpstr>
      <vt:lpstr>Module 4 Summary </vt:lpstr>
      <vt:lpstr>End of Lilly Module 4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Instructor</dc:title>
  <dc:creator>Shelley Dunn</dc:creator>
  <cp:lastModifiedBy>Susan Kenny</cp:lastModifiedBy>
  <cp:revision>693</cp:revision>
  <dcterms:created xsi:type="dcterms:W3CDTF">2014-11-26T22:50:11Z</dcterms:created>
  <dcterms:modified xsi:type="dcterms:W3CDTF">2016-07-31T19:43:31Z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EnterpriseDocumentLanguage">
    <vt:lpwstr>2;#eng|39540796-0396-4e54-afe9-a602f28bbe8f</vt:lpwstr>
  </property>
  <property fmtid="{D5CDD505-2E9C-101B-9397-08002B2CF9AE}" pid="4" name="EnterpriseRecordSeriesCode">
    <vt:lpwstr>4;#ADM140|fdc85ba1-0671-407c-9ace-d011131f3a70</vt:lpwstr>
  </property>
  <property fmtid="{D5CDD505-2E9C-101B-9397-08002B2CF9AE}" pid="5" name="ContentTypeId">
    <vt:lpwstr>0x010100C6125CBEC4B2C540B98981F13EEDF150</vt:lpwstr>
  </property>
  <property fmtid="{D5CDD505-2E9C-101B-9397-08002B2CF9AE}" pid="6" name="EnterpriseSensitivityClassification">
    <vt:lpwstr>3;#GREEN|ec74153f-63be-46a4-ae5f-1b86c809897d</vt:lpwstr>
  </property>
  <property fmtid="{D5CDD505-2E9C-101B-9397-08002B2CF9AE}" pid="7" name="EnterpriseSensitivityClassificationTaxHTField0">
    <vt:lpwstr>GREEN|ec74153f-63be-46a4-ae5f-1b86c809897d</vt:lpwstr>
  </property>
  <property fmtid="{D5CDD505-2E9C-101B-9397-08002B2CF9AE}" pid="8" name="xd_ProgID">
    <vt:lpwstr/>
  </property>
  <property fmtid="{D5CDD505-2E9C-101B-9397-08002B2CF9AE}" pid="9" name="_CopySource">
    <vt:lpwstr>http://lillynetcollaboration.global.lilly.com/sites/GSS_Standards/ADaM_TFL_standards/ADaM Workshop Day 1/ADaM Workshop Module 4.pptx</vt:lpwstr>
  </property>
  <property fmtid="{D5CDD505-2E9C-101B-9397-08002B2CF9AE}" pid="10" name="_SourceUrl">
    <vt:lpwstr/>
  </property>
  <property fmtid="{D5CDD505-2E9C-101B-9397-08002B2CF9AE}" pid="11" name="_SharedFileIndex">
    <vt:lpwstr/>
  </property>
  <property fmtid="{D5CDD505-2E9C-101B-9397-08002B2CF9AE}" pid="12" name="TemplateUrl">
    <vt:lpwstr/>
  </property>
</Properties>
</file>