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56"/>
  </p:notesMasterIdLst>
  <p:handoutMasterIdLst>
    <p:handoutMasterId r:id="rId57"/>
  </p:handoutMasterIdLst>
  <p:sldIdLst>
    <p:sldId id="658" r:id="rId6"/>
    <p:sldId id="659" r:id="rId7"/>
    <p:sldId id="256" r:id="rId8"/>
    <p:sldId id="262" r:id="rId9"/>
    <p:sldId id="643" r:id="rId10"/>
    <p:sldId id="656" r:id="rId11"/>
    <p:sldId id="644" r:id="rId12"/>
    <p:sldId id="663" r:id="rId13"/>
    <p:sldId id="664" r:id="rId14"/>
    <p:sldId id="665" r:id="rId15"/>
    <p:sldId id="666" r:id="rId16"/>
    <p:sldId id="667" r:id="rId17"/>
    <p:sldId id="668" r:id="rId18"/>
    <p:sldId id="704" r:id="rId19"/>
    <p:sldId id="708" r:id="rId20"/>
    <p:sldId id="711" r:id="rId21"/>
    <p:sldId id="709" r:id="rId22"/>
    <p:sldId id="707" r:id="rId23"/>
    <p:sldId id="669" r:id="rId24"/>
    <p:sldId id="670" r:id="rId25"/>
    <p:sldId id="671" r:id="rId26"/>
    <p:sldId id="672" r:id="rId27"/>
    <p:sldId id="674" r:id="rId28"/>
    <p:sldId id="675" r:id="rId29"/>
    <p:sldId id="679" r:id="rId30"/>
    <p:sldId id="681" r:id="rId31"/>
    <p:sldId id="682" r:id="rId32"/>
    <p:sldId id="683" r:id="rId33"/>
    <p:sldId id="686" r:id="rId34"/>
    <p:sldId id="687" r:id="rId35"/>
    <p:sldId id="705" r:id="rId36"/>
    <p:sldId id="712" r:id="rId37"/>
    <p:sldId id="714" r:id="rId38"/>
    <p:sldId id="713" r:id="rId39"/>
    <p:sldId id="723" r:id="rId40"/>
    <p:sldId id="724" r:id="rId41"/>
    <p:sldId id="691" r:id="rId42"/>
    <p:sldId id="693" r:id="rId43"/>
    <p:sldId id="694" r:id="rId44"/>
    <p:sldId id="715" r:id="rId45"/>
    <p:sldId id="696" r:id="rId46"/>
    <p:sldId id="697" r:id="rId47"/>
    <p:sldId id="698" r:id="rId48"/>
    <p:sldId id="706" r:id="rId49"/>
    <p:sldId id="721" r:id="rId50"/>
    <p:sldId id="717" r:id="rId51"/>
    <p:sldId id="718" r:id="rId52"/>
    <p:sldId id="719" r:id="rId53"/>
    <p:sldId id="702" r:id="rId54"/>
    <p:sldId id="703"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2904"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786F"/>
    <a:srgbClr val="E2231A"/>
    <a:srgbClr val="FEE4CA"/>
    <a:srgbClr val="349C83"/>
    <a:srgbClr val="339D9A"/>
    <a:srgbClr val="B3EA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1" autoAdjust="0"/>
    <p:restoredTop sz="91281" autoAdjust="0"/>
  </p:normalViewPr>
  <p:slideViewPr>
    <p:cSldViewPr snapToGrid="0" snapToObjects="1">
      <p:cViewPr>
        <p:scale>
          <a:sx n="75" d="100"/>
          <a:sy n="75" d="100"/>
        </p:scale>
        <p:origin x="-1080" y="228"/>
      </p:cViewPr>
      <p:guideLst>
        <p:guide orient="horz" pos="2184"/>
        <p:guide pos="2904"/>
      </p:guideLst>
    </p:cSldViewPr>
  </p:slideViewPr>
  <p:notesTextViewPr>
    <p:cViewPr>
      <p:scale>
        <a:sx n="3" d="2"/>
        <a:sy n="3" d="2"/>
      </p:scale>
      <p:origin x="0" y="0"/>
    </p:cViewPr>
  </p:notesTextViewPr>
  <p:sorterViewPr>
    <p:cViewPr>
      <p:scale>
        <a:sx n="150" d="100"/>
        <a:sy n="150" d="100"/>
      </p:scale>
      <p:origin x="0" y="0"/>
    </p:cViewPr>
  </p:sorterViewPr>
  <p:notesViewPr>
    <p:cSldViewPr snapToGrid="0" snapToObjects="1">
      <p:cViewPr varScale="1">
        <p:scale>
          <a:sx n="64" d="100"/>
          <a:sy n="64" d="100"/>
        </p:scale>
        <p:origin x="-3096"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4226BB-605A-47F1-962C-C9B61A1B4098}" type="doc">
      <dgm:prSet loTypeId="urn:microsoft.com/office/officeart/2005/8/layout/vList4" loCatId="list" qsTypeId="urn:microsoft.com/office/officeart/2005/8/quickstyle/simple1" qsCatId="simple" csTypeId="urn:microsoft.com/office/officeart/2005/8/colors/accent2_1" csCatId="accent2" phldr="1"/>
      <dgm:spPr/>
      <dgm:t>
        <a:bodyPr/>
        <a:lstStyle/>
        <a:p>
          <a:endParaRPr lang="en-US"/>
        </a:p>
      </dgm:t>
    </dgm:pt>
    <dgm:pt modelId="{B869599B-7FC6-4A74-AA14-92239D00F1E8}">
      <dgm:prSet phldrT="[Text]" custT="1"/>
      <dgm:spPr/>
      <dgm:t>
        <a:bodyPr/>
        <a:lstStyle/>
        <a:p>
          <a:r>
            <a:rPr lang="en-US" sz="2800" dirty="0" smtClean="0"/>
            <a:t>Successful completion of study with </a:t>
          </a:r>
          <a:r>
            <a:rPr lang="en-US" sz="2800" dirty="0" smtClean="0">
              <a:solidFill>
                <a:srgbClr val="86786F"/>
              </a:solidFill>
            </a:rPr>
            <a:t>no event</a:t>
          </a:r>
          <a:endParaRPr lang="en-US" sz="2800" dirty="0">
            <a:solidFill>
              <a:srgbClr val="86786F"/>
            </a:solidFill>
          </a:endParaRPr>
        </a:p>
      </dgm:t>
    </dgm:pt>
    <dgm:pt modelId="{37CFE46C-8C3F-427F-BAFA-880DE259F562}" type="parTrans" cxnId="{C0CA62CC-114A-415B-BD7A-57B1AA72D7D0}">
      <dgm:prSet/>
      <dgm:spPr/>
      <dgm:t>
        <a:bodyPr/>
        <a:lstStyle/>
        <a:p>
          <a:endParaRPr lang="en-US"/>
        </a:p>
      </dgm:t>
    </dgm:pt>
    <dgm:pt modelId="{E465D78E-F0DA-4FB0-844F-BBAF5FEA916F}" type="sibTrans" cxnId="{C0CA62CC-114A-415B-BD7A-57B1AA72D7D0}">
      <dgm:prSet/>
      <dgm:spPr/>
      <dgm:t>
        <a:bodyPr/>
        <a:lstStyle/>
        <a:p>
          <a:endParaRPr lang="en-US"/>
        </a:p>
      </dgm:t>
    </dgm:pt>
    <dgm:pt modelId="{4C63087B-D270-43F3-A691-67C07DD07F64}">
      <dgm:prSet phldrT="[Text]" custT="1"/>
      <dgm:spPr/>
      <dgm:t>
        <a:bodyPr/>
        <a:lstStyle/>
        <a:p>
          <a:r>
            <a:rPr lang="en-US" sz="2800" dirty="0" smtClean="0"/>
            <a:t>Early discontinuation of Study or Treatment with no event</a:t>
          </a:r>
          <a:endParaRPr lang="en-US" sz="2800" dirty="0"/>
        </a:p>
      </dgm:t>
    </dgm:pt>
    <dgm:pt modelId="{E864571A-F446-4AC1-B2A9-623D2276C01B}" type="parTrans" cxnId="{F4A5F41E-5286-4467-ABD8-FC5FA518B118}">
      <dgm:prSet/>
      <dgm:spPr/>
      <dgm:t>
        <a:bodyPr/>
        <a:lstStyle/>
        <a:p>
          <a:endParaRPr lang="en-US"/>
        </a:p>
      </dgm:t>
    </dgm:pt>
    <dgm:pt modelId="{5D9C41A4-462E-496A-98BF-0337739F43CE}" type="sibTrans" cxnId="{F4A5F41E-5286-4467-ABD8-FC5FA518B118}">
      <dgm:prSet/>
      <dgm:spPr/>
      <dgm:t>
        <a:bodyPr/>
        <a:lstStyle/>
        <a:p>
          <a:endParaRPr lang="en-US"/>
        </a:p>
      </dgm:t>
    </dgm:pt>
    <dgm:pt modelId="{54856ECD-68C8-48AE-B2AF-56B234F670A5}">
      <dgm:prSet phldrT="[Text]" custT="1"/>
      <dgm:spPr/>
      <dgm:t>
        <a:bodyPr/>
        <a:lstStyle/>
        <a:p>
          <a:r>
            <a:rPr lang="en-US" sz="2800" dirty="0" smtClean="0"/>
            <a:t>Use of a prohibited concomitant medication</a:t>
          </a:r>
          <a:endParaRPr lang="en-US" sz="2800" dirty="0"/>
        </a:p>
      </dgm:t>
    </dgm:pt>
    <dgm:pt modelId="{A5ACFD74-3C65-4ADD-9BA5-69A7AEF85E24}" type="parTrans" cxnId="{1217B247-C874-4DFC-B623-008E3628A6EC}">
      <dgm:prSet/>
      <dgm:spPr/>
      <dgm:t>
        <a:bodyPr/>
        <a:lstStyle/>
        <a:p>
          <a:endParaRPr lang="en-US"/>
        </a:p>
      </dgm:t>
    </dgm:pt>
    <dgm:pt modelId="{7AB68078-8110-4D69-B210-D2E5F528CBA0}" type="sibTrans" cxnId="{1217B247-C874-4DFC-B623-008E3628A6EC}">
      <dgm:prSet/>
      <dgm:spPr/>
      <dgm:t>
        <a:bodyPr/>
        <a:lstStyle/>
        <a:p>
          <a:endParaRPr lang="en-US"/>
        </a:p>
      </dgm:t>
    </dgm:pt>
    <dgm:pt modelId="{7560FCC6-4134-428D-9CFE-D405B9531AE1}">
      <dgm:prSet phldrT="[Text]" custT="1"/>
      <dgm:spPr/>
      <dgm:t>
        <a:bodyPr/>
        <a:lstStyle/>
        <a:p>
          <a:r>
            <a:rPr lang="en-US" sz="2800" dirty="0" smtClean="0"/>
            <a:t>Death for a reason other than focus of trial (assumes “Death” is not the “event”)</a:t>
          </a:r>
          <a:endParaRPr lang="en-US" sz="2800" dirty="0"/>
        </a:p>
      </dgm:t>
    </dgm:pt>
    <dgm:pt modelId="{AF926608-F180-4AAC-8E91-B5C839C3DCBA}" type="parTrans" cxnId="{0E29B6B0-032A-46CC-8E95-A2F6457E7106}">
      <dgm:prSet/>
      <dgm:spPr/>
      <dgm:t>
        <a:bodyPr/>
        <a:lstStyle/>
        <a:p>
          <a:endParaRPr lang="en-US"/>
        </a:p>
      </dgm:t>
    </dgm:pt>
    <dgm:pt modelId="{26D66E3A-0EC4-4EDC-93AC-AD0B057D0FEE}" type="sibTrans" cxnId="{0E29B6B0-032A-46CC-8E95-A2F6457E7106}">
      <dgm:prSet/>
      <dgm:spPr/>
      <dgm:t>
        <a:bodyPr/>
        <a:lstStyle/>
        <a:p>
          <a:endParaRPr lang="en-US"/>
        </a:p>
      </dgm:t>
    </dgm:pt>
    <dgm:pt modelId="{D4581033-490A-4C2A-AB93-FD04639391E7}" type="pres">
      <dgm:prSet presAssocID="{4F4226BB-605A-47F1-962C-C9B61A1B4098}" presName="linear" presStyleCnt="0">
        <dgm:presLayoutVars>
          <dgm:dir/>
          <dgm:resizeHandles val="exact"/>
        </dgm:presLayoutVars>
      </dgm:prSet>
      <dgm:spPr/>
      <dgm:t>
        <a:bodyPr/>
        <a:lstStyle/>
        <a:p>
          <a:endParaRPr lang="en-US"/>
        </a:p>
      </dgm:t>
    </dgm:pt>
    <dgm:pt modelId="{5BF8D731-8E54-4FE1-8076-68E6986CFDE7}" type="pres">
      <dgm:prSet presAssocID="{B869599B-7FC6-4A74-AA14-92239D00F1E8}" presName="comp" presStyleCnt="0"/>
      <dgm:spPr/>
    </dgm:pt>
    <dgm:pt modelId="{8F0C1011-F2AA-403F-83F0-41156DC927BA}" type="pres">
      <dgm:prSet presAssocID="{B869599B-7FC6-4A74-AA14-92239D00F1E8}" presName="box" presStyleLbl="node1" presStyleIdx="0" presStyleCnt="4"/>
      <dgm:spPr/>
      <dgm:t>
        <a:bodyPr/>
        <a:lstStyle/>
        <a:p>
          <a:endParaRPr lang="en-US"/>
        </a:p>
      </dgm:t>
    </dgm:pt>
    <dgm:pt modelId="{33066C1F-1297-47B5-B4BE-A4ACD7687218}" type="pres">
      <dgm:prSet presAssocID="{B869599B-7FC6-4A74-AA14-92239D00F1E8}" presName="img"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46000" b="-46000"/>
          </a:stretch>
        </a:blipFill>
      </dgm:spPr>
    </dgm:pt>
    <dgm:pt modelId="{6B6B96CF-8D67-4F9E-A681-3D61683BD469}" type="pres">
      <dgm:prSet presAssocID="{B869599B-7FC6-4A74-AA14-92239D00F1E8}" presName="text" presStyleLbl="node1" presStyleIdx="0" presStyleCnt="4">
        <dgm:presLayoutVars>
          <dgm:bulletEnabled val="1"/>
        </dgm:presLayoutVars>
      </dgm:prSet>
      <dgm:spPr/>
      <dgm:t>
        <a:bodyPr/>
        <a:lstStyle/>
        <a:p>
          <a:endParaRPr lang="en-US"/>
        </a:p>
      </dgm:t>
    </dgm:pt>
    <dgm:pt modelId="{D0572274-5F8B-4BA5-AECA-BEA306462361}" type="pres">
      <dgm:prSet presAssocID="{E465D78E-F0DA-4FB0-844F-BBAF5FEA916F}" presName="spacer" presStyleCnt="0"/>
      <dgm:spPr/>
    </dgm:pt>
    <dgm:pt modelId="{9AD0A717-3AAB-49B2-B417-B52609634CE4}" type="pres">
      <dgm:prSet presAssocID="{4C63087B-D270-43F3-A691-67C07DD07F64}" presName="comp" presStyleCnt="0"/>
      <dgm:spPr/>
    </dgm:pt>
    <dgm:pt modelId="{141AE604-09FB-4F3D-9D27-E909D9DB17BE}" type="pres">
      <dgm:prSet presAssocID="{4C63087B-D270-43F3-A691-67C07DD07F64}" presName="box" presStyleLbl="node1" presStyleIdx="1" presStyleCnt="4"/>
      <dgm:spPr/>
      <dgm:t>
        <a:bodyPr/>
        <a:lstStyle/>
        <a:p>
          <a:endParaRPr lang="en-US"/>
        </a:p>
      </dgm:t>
    </dgm:pt>
    <dgm:pt modelId="{0CCECBF8-DB82-455B-8A33-BC00AF6038AD}" type="pres">
      <dgm:prSet presAssocID="{4C63087B-D270-43F3-A691-67C07DD07F64}" presName="img"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47000" b="-47000"/>
          </a:stretch>
        </a:blipFill>
      </dgm:spPr>
    </dgm:pt>
    <dgm:pt modelId="{C5CF901A-65F1-45A8-A2FD-3C6F5B9AB06C}" type="pres">
      <dgm:prSet presAssocID="{4C63087B-D270-43F3-A691-67C07DD07F64}" presName="text" presStyleLbl="node1" presStyleIdx="1" presStyleCnt="4">
        <dgm:presLayoutVars>
          <dgm:bulletEnabled val="1"/>
        </dgm:presLayoutVars>
      </dgm:prSet>
      <dgm:spPr/>
      <dgm:t>
        <a:bodyPr/>
        <a:lstStyle/>
        <a:p>
          <a:endParaRPr lang="en-US"/>
        </a:p>
      </dgm:t>
    </dgm:pt>
    <dgm:pt modelId="{C685DBAD-F017-4120-A350-5CEF63368679}" type="pres">
      <dgm:prSet presAssocID="{5D9C41A4-462E-496A-98BF-0337739F43CE}" presName="spacer" presStyleCnt="0"/>
      <dgm:spPr/>
    </dgm:pt>
    <dgm:pt modelId="{068352C1-AAF8-47BD-BD1A-377AABCF8EC8}" type="pres">
      <dgm:prSet presAssocID="{54856ECD-68C8-48AE-B2AF-56B234F670A5}" presName="comp" presStyleCnt="0"/>
      <dgm:spPr/>
    </dgm:pt>
    <dgm:pt modelId="{B549E248-E2B4-4640-8D33-26239DA87F2D}" type="pres">
      <dgm:prSet presAssocID="{54856ECD-68C8-48AE-B2AF-56B234F670A5}" presName="box" presStyleLbl="node1" presStyleIdx="2" presStyleCnt="4"/>
      <dgm:spPr/>
      <dgm:t>
        <a:bodyPr/>
        <a:lstStyle/>
        <a:p>
          <a:endParaRPr lang="en-US"/>
        </a:p>
      </dgm:t>
    </dgm:pt>
    <dgm:pt modelId="{64606C47-718D-43DF-A902-DBF28274123D}" type="pres">
      <dgm:prSet presAssocID="{54856ECD-68C8-48AE-B2AF-56B234F670A5}" presName="img"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48000" b="-48000"/>
          </a:stretch>
        </a:blipFill>
      </dgm:spPr>
    </dgm:pt>
    <dgm:pt modelId="{31D8EF5A-B249-4E08-BB19-D4355235F40B}" type="pres">
      <dgm:prSet presAssocID="{54856ECD-68C8-48AE-B2AF-56B234F670A5}" presName="text" presStyleLbl="node1" presStyleIdx="2" presStyleCnt="4">
        <dgm:presLayoutVars>
          <dgm:bulletEnabled val="1"/>
        </dgm:presLayoutVars>
      </dgm:prSet>
      <dgm:spPr/>
      <dgm:t>
        <a:bodyPr/>
        <a:lstStyle/>
        <a:p>
          <a:endParaRPr lang="en-US"/>
        </a:p>
      </dgm:t>
    </dgm:pt>
    <dgm:pt modelId="{B1985C58-AAAF-4143-8CAC-BF81681BE475}" type="pres">
      <dgm:prSet presAssocID="{7AB68078-8110-4D69-B210-D2E5F528CBA0}" presName="spacer" presStyleCnt="0"/>
      <dgm:spPr/>
    </dgm:pt>
    <dgm:pt modelId="{5209CA8A-3D3F-4541-820F-B42E3C7D9D6C}" type="pres">
      <dgm:prSet presAssocID="{7560FCC6-4134-428D-9CFE-D405B9531AE1}" presName="comp" presStyleCnt="0"/>
      <dgm:spPr/>
    </dgm:pt>
    <dgm:pt modelId="{0D00827B-AD52-423F-9DB0-9E033E527281}" type="pres">
      <dgm:prSet presAssocID="{7560FCC6-4134-428D-9CFE-D405B9531AE1}" presName="box" presStyleLbl="node1" presStyleIdx="3" presStyleCnt="4"/>
      <dgm:spPr/>
      <dgm:t>
        <a:bodyPr/>
        <a:lstStyle/>
        <a:p>
          <a:endParaRPr lang="en-US"/>
        </a:p>
      </dgm:t>
    </dgm:pt>
    <dgm:pt modelId="{A890C100-EC3B-4F50-B6A3-BB6CBD12DFEC}" type="pres">
      <dgm:prSet presAssocID="{7560FCC6-4134-428D-9CFE-D405B9531AE1}" presName="img"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46000" b="-46000"/>
          </a:stretch>
        </a:blipFill>
      </dgm:spPr>
    </dgm:pt>
    <dgm:pt modelId="{D2D72DAB-DB93-4B97-90C2-D79F3F36EC39}" type="pres">
      <dgm:prSet presAssocID="{7560FCC6-4134-428D-9CFE-D405B9531AE1}" presName="text" presStyleLbl="node1" presStyleIdx="3" presStyleCnt="4">
        <dgm:presLayoutVars>
          <dgm:bulletEnabled val="1"/>
        </dgm:presLayoutVars>
      </dgm:prSet>
      <dgm:spPr/>
      <dgm:t>
        <a:bodyPr/>
        <a:lstStyle/>
        <a:p>
          <a:endParaRPr lang="en-US"/>
        </a:p>
      </dgm:t>
    </dgm:pt>
  </dgm:ptLst>
  <dgm:cxnLst>
    <dgm:cxn modelId="{8BE41BD9-D9A0-4FC8-AB2A-543C6F10FBDD}" type="presOf" srcId="{4C63087B-D270-43F3-A691-67C07DD07F64}" destId="{C5CF901A-65F1-45A8-A2FD-3C6F5B9AB06C}" srcOrd="1" destOrd="0" presId="urn:microsoft.com/office/officeart/2005/8/layout/vList4"/>
    <dgm:cxn modelId="{1217B247-C874-4DFC-B623-008E3628A6EC}" srcId="{4F4226BB-605A-47F1-962C-C9B61A1B4098}" destId="{54856ECD-68C8-48AE-B2AF-56B234F670A5}" srcOrd="2" destOrd="0" parTransId="{A5ACFD74-3C65-4ADD-9BA5-69A7AEF85E24}" sibTransId="{7AB68078-8110-4D69-B210-D2E5F528CBA0}"/>
    <dgm:cxn modelId="{942CE58C-4544-44B5-A9DC-3A209F6FDDC4}" type="presOf" srcId="{4C63087B-D270-43F3-A691-67C07DD07F64}" destId="{141AE604-09FB-4F3D-9D27-E909D9DB17BE}" srcOrd="0" destOrd="0" presId="urn:microsoft.com/office/officeart/2005/8/layout/vList4"/>
    <dgm:cxn modelId="{C0CA62CC-114A-415B-BD7A-57B1AA72D7D0}" srcId="{4F4226BB-605A-47F1-962C-C9B61A1B4098}" destId="{B869599B-7FC6-4A74-AA14-92239D00F1E8}" srcOrd="0" destOrd="0" parTransId="{37CFE46C-8C3F-427F-BAFA-880DE259F562}" sibTransId="{E465D78E-F0DA-4FB0-844F-BBAF5FEA916F}"/>
    <dgm:cxn modelId="{F4A5F41E-5286-4467-ABD8-FC5FA518B118}" srcId="{4F4226BB-605A-47F1-962C-C9B61A1B4098}" destId="{4C63087B-D270-43F3-A691-67C07DD07F64}" srcOrd="1" destOrd="0" parTransId="{E864571A-F446-4AC1-B2A9-623D2276C01B}" sibTransId="{5D9C41A4-462E-496A-98BF-0337739F43CE}"/>
    <dgm:cxn modelId="{701E6F1B-1C3C-4D71-9B35-359E9AB2D053}" type="presOf" srcId="{B869599B-7FC6-4A74-AA14-92239D00F1E8}" destId="{8F0C1011-F2AA-403F-83F0-41156DC927BA}" srcOrd="0" destOrd="0" presId="urn:microsoft.com/office/officeart/2005/8/layout/vList4"/>
    <dgm:cxn modelId="{AFC83FE5-B252-482B-8392-4EA126FB7A4E}" type="presOf" srcId="{54856ECD-68C8-48AE-B2AF-56B234F670A5}" destId="{31D8EF5A-B249-4E08-BB19-D4355235F40B}" srcOrd="1" destOrd="0" presId="urn:microsoft.com/office/officeart/2005/8/layout/vList4"/>
    <dgm:cxn modelId="{0C137591-6EF7-435E-A6C4-05817639FAA8}" type="presOf" srcId="{7560FCC6-4134-428D-9CFE-D405B9531AE1}" destId="{D2D72DAB-DB93-4B97-90C2-D79F3F36EC39}" srcOrd="1" destOrd="0" presId="urn:microsoft.com/office/officeart/2005/8/layout/vList4"/>
    <dgm:cxn modelId="{3DE911D6-BF96-45D4-A4FB-B8E8FF1A14CC}" type="presOf" srcId="{7560FCC6-4134-428D-9CFE-D405B9531AE1}" destId="{0D00827B-AD52-423F-9DB0-9E033E527281}" srcOrd="0" destOrd="0" presId="urn:microsoft.com/office/officeart/2005/8/layout/vList4"/>
    <dgm:cxn modelId="{A0CC479F-E264-4577-B151-F865FE104F3E}" type="presOf" srcId="{B869599B-7FC6-4A74-AA14-92239D00F1E8}" destId="{6B6B96CF-8D67-4F9E-A681-3D61683BD469}" srcOrd="1" destOrd="0" presId="urn:microsoft.com/office/officeart/2005/8/layout/vList4"/>
    <dgm:cxn modelId="{0E29B6B0-032A-46CC-8E95-A2F6457E7106}" srcId="{4F4226BB-605A-47F1-962C-C9B61A1B4098}" destId="{7560FCC6-4134-428D-9CFE-D405B9531AE1}" srcOrd="3" destOrd="0" parTransId="{AF926608-F180-4AAC-8E91-B5C839C3DCBA}" sibTransId="{26D66E3A-0EC4-4EDC-93AC-AD0B057D0FEE}"/>
    <dgm:cxn modelId="{7DC4E3BF-61E2-45B2-A653-41E9602A93BB}" type="presOf" srcId="{4F4226BB-605A-47F1-962C-C9B61A1B4098}" destId="{D4581033-490A-4C2A-AB93-FD04639391E7}" srcOrd="0" destOrd="0" presId="urn:microsoft.com/office/officeart/2005/8/layout/vList4"/>
    <dgm:cxn modelId="{7C6053FC-9F3B-44D9-BE2C-92AE013EFABB}" type="presOf" srcId="{54856ECD-68C8-48AE-B2AF-56B234F670A5}" destId="{B549E248-E2B4-4640-8D33-26239DA87F2D}" srcOrd="0" destOrd="0" presId="urn:microsoft.com/office/officeart/2005/8/layout/vList4"/>
    <dgm:cxn modelId="{C4639B72-7647-49E8-BC9B-D9FC1146A150}" type="presParOf" srcId="{D4581033-490A-4C2A-AB93-FD04639391E7}" destId="{5BF8D731-8E54-4FE1-8076-68E6986CFDE7}" srcOrd="0" destOrd="0" presId="urn:microsoft.com/office/officeart/2005/8/layout/vList4"/>
    <dgm:cxn modelId="{EE2A3998-6625-4FE7-B566-94DF2588ACB5}" type="presParOf" srcId="{5BF8D731-8E54-4FE1-8076-68E6986CFDE7}" destId="{8F0C1011-F2AA-403F-83F0-41156DC927BA}" srcOrd="0" destOrd="0" presId="urn:microsoft.com/office/officeart/2005/8/layout/vList4"/>
    <dgm:cxn modelId="{0F66AA4C-72D4-47E9-ACE6-ACF7417B13B1}" type="presParOf" srcId="{5BF8D731-8E54-4FE1-8076-68E6986CFDE7}" destId="{33066C1F-1297-47B5-B4BE-A4ACD7687218}" srcOrd="1" destOrd="0" presId="urn:microsoft.com/office/officeart/2005/8/layout/vList4"/>
    <dgm:cxn modelId="{7B27FC49-542E-475A-B35F-5EB7E044EB0D}" type="presParOf" srcId="{5BF8D731-8E54-4FE1-8076-68E6986CFDE7}" destId="{6B6B96CF-8D67-4F9E-A681-3D61683BD469}" srcOrd="2" destOrd="0" presId="urn:microsoft.com/office/officeart/2005/8/layout/vList4"/>
    <dgm:cxn modelId="{9B37E516-D640-407E-9C44-056EF1857FA3}" type="presParOf" srcId="{D4581033-490A-4C2A-AB93-FD04639391E7}" destId="{D0572274-5F8B-4BA5-AECA-BEA306462361}" srcOrd="1" destOrd="0" presId="urn:microsoft.com/office/officeart/2005/8/layout/vList4"/>
    <dgm:cxn modelId="{7089A310-7720-470F-B4AB-0092625DCA4C}" type="presParOf" srcId="{D4581033-490A-4C2A-AB93-FD04639391E7}" destId="{9AD0A717-3AAB-49B2-B417-B52609634CE4}" srcOrd="2" destOrd="0" presId="urn:microsoft.com/office/officeart/2005/8/layout/vList4"/>
    <dgm:cxn modelId="{DF723125-5242-471F-BB73-CF9C9620C621}" type="presParOf" srcId="{9AD0A717-3AAB-49B2-B417-B52609634CE4}" destId="{141AE604-09FB-4F3D-9D27-E909D9DB17BE}" srcOrd="0" destOrd="0" presId="urn:microsoft.com/office/officeart/2005/8/layout/vList4"/>
    <dgm:cxn modelId="{54F237A5-FCAE-4D3F-AD07-67A45E2419A5}" type="presParOf" srcId="{9AD0A717-3AAB-49B2-B417-B52609634CE4}" destId="{0CCECBF8-DB82-455B-8A33-BC00AF6038AD}" srcOrd="1" destOrd="0" presId="urn:microsoft.com/office/officeart/2005/8/layout/vList4"/>
    <dgm:cxn modelId="{58D4B2FE-1D1E-469D-8120-B981A2101FBC}" type="presParOf" srcId="{9AD0A717-3AAB-49B2-B417-B52609634CE4}" destId="{C5CF901A-65F1-45A8-A2FD-3C6F5B9AB06C}" srcOrd="2" destOrd="0" presId="urn:microsoft.com/office/officeart/2005/8/layout/vList4"/>
    <dgm:cxn modelId="{CE150B42-64C7-454E-AD01-92F58E8BDE4C}" type="presParOf" srcId="{D4581033-490A-4C2A-AB93-FD04639391E7}" destId="{C685DBAD-F017-4120-A350-5CEF63368679}" srcOrd="3" destOrd="0" presId="urn:microsoft.com/office/officeart/2005/8/layout/vList4"/>
    <dgm:cxn modelId="{C8409A17-86D2-4F90-A029-653651374EBD}" type="presParOf" srcId="{D4581033-490A-4C2A-AB93-FD04639391E7}" destId="{068352C1-AAF8-47BD-BD1A-377AABCF8EC8}" srcOrd="4" destOrd="0" presId="urn:microsoft.com/office/officeart/2005/8/layout/vList4"/>
    <dgm:cxn modelId="{2A042F25-DB94-4132-AE2E-3229E0112881}" type="presParOf" srcId="{068352C1-AAF8-47BD-BD1A-377AABCF8EC8}" destId="{B549E248-E2B4-4640-8D33-26239DA87F2D}" srcOrd="0" destOrd="0" presId="urn:microsoft.com/office/officeart/2005/8/layout/vList4"/>
    <dgm:cxn modelId="{C4A98E4E-853B-42B6-8B63-41270D4F9A55}" type="presParOf" srcId="{068352C1-AAF8-47BD-BD1A-377AABCF8EC8}" destId="{64606C47-718D-43DF-A902-DBF28274123D}" srcOrd="1" destOrd="0" presId="urn:microsoft.com/office/officeart/2005/8/layout/vList4"/>
    <dgm:cxn modelId="{B34DACAD-88B6-4595-AF7C-2A3AA36C3040}" type="presParOf" srcId="{068352C1-AAF8-47BD-BD1A-377AABCF8EC8}" destId="{31D8EF5A-B249-4E08-BB19-D4355235F40B}" srcOrd="2" destOrd="0" presId="urn:microsoft.com/office/officeart/2005/8/layout/vList4"/>
    <dgm:cxn modelId="{9C29BDC1-B4AA-44D2-99CF-F81D609AB2D4}" type="presParOf" srcId="{D4581033-490A-4C2A-AB93-FD04639391E7}" destId="{B1985C58-AAAF-4143-8CAC-BF81681BE475}" srcOrd="5" destOrd="0" presId="urn:microsoft.com/office/officeart/2005/8/layout/vList4"/>
    <dgm:cxn modelId="{961CF5B0-D3DB-4B64-B161-F9D27966D322}" type="presParOf" srcId="{D4581033-490A-4C2A-AB93-FD04639391E7}" destId="{5209CA8A-3D3F-4541-820F-B42E3C7D9D6C}" srcOrd="6" destOrd="0" presId="urn:microsoft.com/office/officeart/2005/8/layout/vList4"/>
    <dgm:cxn modelId="{E4906451-4BAE-40D6-A3A8-70B2825BB10A}" type="presParOf" srcId="{5209CA8A-3D3F-4541-820F-B42E3C7D9D6C}" destId="{0D00827B-AD52-423F-9DB0-9E033E527281}" srcOrd="0" destOrd="0" presId="urn:microsoft.com/office/officeart/2005/8/layout/vList4"/>
    <dgm:cxn modelId="{A767150C-4523-4822-9D8E-D53E8AF71195}" type="presParOf" srcId="{5209CA8A-3D3F-4541-820F-B42E3C7D9D6C}" destId="{A890C100-EC3B-4F50-B6A3-BB6CBD12DFEC}" srcOrd="1" destOrd="0" presId="urn:microsoft.com/office/officeart/2005/8/layout/vList4"/>
    <dgm:cxn modelId="{1D439099-2768-4EB9-8622-C21AD38C4DB9}" type="presParOf" srcId="{5209CA8A-3D3F-4541-820F-B42E3C7D9D6C}" destId="{D2D72DAB-DB93-4B97-90C2-D79F3F36EC39}"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27994F-8232-4498-BEA7-010F7E49DD8E}" type="doc">
      <dgm:prSet loTypeId="urn:microsoft.com/office/officeart/2005/8/layout/hProcess4" loCatId="process" qsTypeId="urn:microsoft.com/office/officeart/2005/8/quickstyle/simple1" qsCatId="simple" csTypeId="urn:microsoft.com/office/officeart/2005/8/colors/accent2_1" csCatId="accent2" phldr="1"/>
      <dgm:spPr/>
    </dgm:pt>
    <dgm:pt modelId="{183DCE88-6CE4-4CFA-BDF0-CE85FF073B35}">
      <dgm:prSet phldrT="[Text]" custT="1"/>
      <dgm:spPr/>
      <dgm:t>
        <a:bodyPr/>
        <a:lstStyle/>
        <a:p>
          <a:r>
            <a:rPr lang="en-US" sz="2400" dirty="0" smtClean="0"/>
            <a:t>Start Observing </a:t>
          </a:r>
          <a:endParaRPr lang="en-US" sz="2400" dirty="0"/>
        </a:p>
      </dgm:t>
    </dgm:pt>
    <dgm:pt modelId="{A08D28C9-545E-49BA-AA43-527675C3DC77}" type="parTrans" cxnId="{3D1D1A17-2518-4018-BF92-0B1B250814C8}">
      <dgm:prSet/>
      <dgm:spPr/>
      <dgm:t>
        <a:bodyPr/>
        <a:lstStyle/>
        <a:p>
          <a:endParaRPr lang="en-US"/>
        </a:p>
      </dgm:t>
    </dgm:pt>
    <dgm:pt modelId="{2E5F2AC2-0456-4C12-AD73-9E8677C1EDF0}" type="sibTrans" cxnId="{3D1D1A17-2518-4018-BF92-0B1B250814C8}">
      <dgm:prSet/>
      <dgm:spPr/>
      <dgm:t>
        <a:bodyPr/>
        <a:lstStyle/>
        <a:p>
          <a:endParaRPr lang="en-US"/>
        </a:p>
      </dgm:t>
    </dgm:pt>
    <dgm:pt modelId="{0CF879F3-F6AD-4EB4-9DEF-EBF5ED806DD1}">
      <dgm:prSet phldrT="[Text]" custT="1"/>
      <dgm:spPr/>
      <dgm:t>
        <a:bodyPr/>
        <a:lstStyle/>
        <a:p>
          <a:r>
            <a:rPr lang="en-US" sz="2400" dirty="0" smtClean="0">
              <a:solidFill>
                <a:srgbClr val="00B0F0"/>
              </a:solidFill>
            </a:rPr>
            <a:t>Subject Has Event</a:t>
          </a:r>
          <a:endParaRPr lang="en-US" sz="2400" dirty="0">
            <a:solidFill>
              <a:srgbClr val="00B0F0"/>
            </a:solidFill>
          </a:endParaRPr>
        </a:p>
      </dgm:t>
    </dgm:pt>
    <dgm:pt modelId="{D10B3587-34E2-4AFB-B805-D5EED5251062}" type="parTrans" cxnId="{CF82915A-CDDC-49A7-BF03-9CCE400402AF}">
      <dgm:prSet/>
      <dgm:spPr/>
      <dgm:t>
        <a:bodyPr/>
        <a:lstStyle/>
        <a:p>
          <a:endParaRPr lang="en-US"/>
        </a:p>
      </dgm:t>
    </dgm:pt>
    <dgm:pt modelId="{5AE50A63-FEF4-4555-A04D-B7602C25519E}" type="sibTrans" cxnId="{CF82915A-CDDC-49A7-BF03-9CCE400402AF}">
      <dgm:prSet/>
      <dgm:spPr/>
      <dgm:t>
        <a:bodyPr/>
        <a:lstStyle/>
        <a:p>
          <a:endParaRPr lang="en-US"/>
        </a:p>
      </dgm:t>
    </dgm:pt>
    <dgm:pt modelId="{4771C3F8-BB18-49CD-B45F-24759B778A90}">
      <dgm:prSet phldrT="[Text]" custT="1"/>
      <dgm:spPr/>
      <dgm:t>
        <a:bodyPr/>
        <a:lstStyle/>
        <a:p>
          <a:r>
            <a:rPr lang="en-US" sz="2400" dirty="0" smtClean="0">
              <a:solidFill>
                <a:srgbClr val="00B050"/>
              </a:solidFill>
            </a:rPr>
            <a:t>Subject Does Not have Event</a:t>
          </a:r>
        </a:p>
      </dgm:t>
    </dgm:pt>
    <dgm:pt modelId="{C7734A97-6EFF-476F-81FC-302BE9D8BBF8}" type="parTrans" cxnId="{A8049274-AF27-4120-8C2A-DDEF75F29AD4}">
      <dgm:prSet/>
      <dgm:spPr/>
      <dgm:t>
        <a:bodyPr/>
        <a:lstStyle/>
        <a:p>
          <a:endParaRPr lang="en-US"/>
        </a:p>
      </dgm:t>
    </dgm:pt>
    <dgm:pt modelId="{5814E4A4-64F9-4E0D-AF85-02A316B872C2}" type="sibTrans" cxnId="{A8049274-AF27-4120-8C2A-DDEF75F29AD4}">
      <dgm:prSet/>
      <dgm:spPr/>
      <dgm:t>
        <a:bodyPr/>
        <a:lstStyle/>
        <a:p>
          <a:endParaRPr lang="en-US"/>
        </a:p>
      </dgm:t>
    </dgm:pt>
    <dgm:pt modelId="{646F3A1C-0C47-4712-97D9-747BE96826A1}">
      <dgm:prSet phldrT="[Text]" custT="1"/>
      <dgm:spPr/>
      <dgm:t>
        <a:bodyPr/>
        <a:lstStyle/>
        <a:p>
          <a:r>
            <a:rPr lang="en-US" sz="2400" dirty="0" smtClean="0"/>
            <a:t>Time To Event</a:t>
          </a:r>
        </a:p>
      </dgm:t>
    </dgm:pt>
    <dgm:pt modelId="{C0746C49-F482-4D95-BADA-CCED6E69241B}" type="parTrans" cxnId="{3B8E3495-9FBF-443D-A2BB-7567414419C9}">
      <dgm:prSet/>
      <dgm:spPr/>
      <dgm:t>
        <a:bodyPr/>
        <a:lstStyle/>
        <a:p>
          <a:endParaRPr lang="en-US"/>
        </a:p>
      </dgm:t>
    </dgm:pt>
    <dgm:pt modelId="{84AA5A55-0BA6-479D-B263-DB6F3EDD2DFC}" type="sibTrans" cxnId="{3B8E3495-9FBF-443D-A2BB-7567414419C9}">
      <dgm:prSet/>
      <dgm:spPr/>
      <dgm:t>
        <a:bodyPr/>
        <a:lstStyle/>
        <a:p>
          <a:endParaRPr lang="en-US"/>
        </a:p>
      </dgm:t>
    </dgm:pt>
    <dgm:pt modelId="{E336092C-0E94-49E3-B5FB-09D0197CD9EB}">
      <dgm:prSet phldrT="[Text]" custT="1"/>
      <dgm:spPr/>
      <dgm:t>
        <a:bodyPr/>
        <a:lstStyle/>
        <a:p>
          <a:r>
            <a:rPr lang="en-US" sz="2000" dirty="0" smtClean="0"/>
            <a:t>(e.g., RANDDT)</a:t>
          </a:r>
          <a:endParaRPr lang="en-US" sz="2000" dirty="0"/>
        </a:p>
      </dgm:t>
    </dgm:pt>
    <dgm:pt modelId="{D73FA584-D8A6-4175-AB85-602BAF47D6FC}" type="parTrans" cxnId="{A609CC40-403C-4BCC-9BA9-F1BBE3D4F97D}">
      <dgm:prSet/>
      <dgm:spPr/>
      <dgm:t>
        <a:bodyPr/>
        <a:lstStyle/>
        <a:p>
          <a:endParaRPr lang="en-US"/>
        </a:p>
      </dgm:t>
    </dgm:pt>
    <dgm:pt modelId="{F630D3E8-52B6-4AD6-8C3F-BFFCC01ADFF8}" type="sibTrans" cxnId="{A609CC40-403C-4BCC-9BA9-F1BBE3D4F97D}">
      <dgm:prSet/>
      <dgm:spPr/>
      <dgm:t>
        <a:bodyPr/>
        <a:lstStyle/>
        <a:p>
          <a:endParaRPr lang="en-US"/>
        </a:p>
      </dgm:t>
    </dgm:pt>
    <dgm:pt modelId="{F38DDEF4-4959-405D-89CC-BC256CD59744}">
      <dgm:prSet phldrT="[Text]" custT="1"/>
      <dgm:spPr/>
      <dgm:t>
        <a:bodyPr/>
        <a:lstStyle/>
        <a:p>
          <a:r>
            <a:rPr lang="en-US" sz="2000" dirty="0" smtClean="0"/>
            <a:t>CNSR = 0 (date of event)</a:t>
          </a:r>
          <a:endParaRPr lang="en-US" sz="2000" dirty="0"/>
        </a:p>
      </dgm:t>
    </dgm:pt>
    <dgm:pt modelId="{5C7638BF-DD6D-4DC1-9BB6-D5DCF5089137}" type="parTrans" cxnId="{E5CDBA2F-016B-4819-BE5F-3F7516F6DAA5}">
      <dgm:prSet/>
      <dgm:spPr/>
      <dgm:t>
        <a:bodyPr/>
        <a:lstStyle/>
        <a:p>
          <a:endParaRPr lang="en-US"/>
        </a:p>
      </dgm:t>
    </dgm:pt>
    <dgm:pt modelId="{2EE3E046-0DE4-491D-957F-27015D59D305}" type="sibTrans" cxnId="{E5CDBA2F-016B-4819-BE5F-3F7516F6DAA5}">
      <dgm:prSet/>
      <dgm:spPr/>
      <dgm:t>
        <a:bodyPr/>
        <a:lstStyle/>
        <a:p>
          <a:endParaRPr lang="en-US"/>
        </a:p>
      </dgm:t>
    </dgm:pt>
    <dgm:pt modelId="{FA4C1E24-E13F-43CD-98CD-A9596DF5B56F}">
      <dgm:prSet phldrT="[Text]" custT="1"/>
      <dgm:spPr/>
      <dgm:t>
        <a:bodyPr/>
        <a:lstStyle/>
        <a:p>
          <a:r>
            <a:rPr lang="en-US" sz="2000" dirty="0" smtClean="0"/>
            <a:t>CNSR &gt;= 1 (Date of censoring)</a:t>
          </a:r>
        </a:p>
      </dgm:t>
    </dgm:pt>
    <dgm:pt modelId="{E1C9C3C2-8399-4B21-B537-26707818C29B}" type="parTrans" cxnId="{5EAD02D7-BC2A-491D-879C-367B327EB054}">
      <dgm:prSet/>
      <dgm:spPr/>
      <dgm:t>
        <a:bodyPr/>
        <a:lstStyle/>
        <a:p>
          <a:endParaRPr lang="en-US"/>
        </a:p>
      </dgm:t>
    </dgm:pt>
    <dgm:pt modelId="{4F845BED-5031-4B62-94F5-8F8D4D2BE7BA}" type="sibTrans" cxnId="{5EAD02D7-BC2A-491D-879C-367B327EB054}">
      <dgm:prSet/>
      <dgm:spPr/>
      <dgm:t>
        <a:bodyPr/>
        <a:lstStyle/>
        <a:p>
          <a:endParaRPr lang="en-US"/>
        </a:p>
      </dgm:t>
    </dgm:pt>
    <dgm:pt modelId="{204C73D5-4972-4F33-8B2A-321EE5801F54}">
      <dgm:prSet phldrT="[Text]" custT="1"/>
      <dgm:spPr/>
      <dgm:t>
        <a:bodyPr/>
        <a:lstStyle/>
        <a:p>
          <a:r>
            <a:rPr lang="en-US" sz="2000" dirty="0" smtClean="0"/>
            <a:t>Calculation (e.g., in Years) </a:t>
          </a:r>
        </a:p>
      </dgm:t>
    </dgm:pt>
    <dgm:pt modelId="{6D5A44BA-C934-4AA0-8A82-F0CFFE1E5474}" type="parTrans" cxnId="{B3AC1C00-4228-413D-B1E7-4A5455183F4E}">
      <dgm:prSet/>
      <dgm:spPr/>
      <dgm:t>
        <a:bodyPr/>
        <a:lstStyle/>
        <a:p>
          <a:endParaRPr lang="en-US"/>
        </a:p>
      </dgm:t>
    </dgm:pt>
    <dgm:pt modelId="{62006F70-5AA7-412B-9B3A-F824294A1EC5}" type="sibTrans" cxnId="{B3AC1C00-4228-413D-B1E7-4A5455183F4E}">
      <dgm:prSet/>
      <dgm:spPr/>
      <dgm:t>
        <a:bodyPr/>
        <a:lstStyle/>
        <a:p>
          <a:endParaRPr lang="en-US"/>
        </a:p>
      </dgm:t>
    </dgm:pt>
    <dgm:pt modelId="{30A154EC-23AE-47CB-8BEB-3E889072D268}" type="pres">
      <dgm:prSet presAssocID="{1327994F-8232-4498-BEA7-010F7E49DD8E}" presName="Name0" presStyleCnt="0">
        <dgm:presLayoutVars>
          <dgm:dir/>
          <dgm:animLvl val="lvl"/>
          <dgm:resizeHandles val="exact"/>
        </dgm:presLayoutVars>
      </dgm:prSet>
      <dgm:spPr/>
    </dgm:pt>
    <dgm:pt modelId="{23758468-7369-4821-9ED6-111DDBC757C8}" type="pres">
      <dgm:prSet presAssocID="{1327994F-8232-4498-BEA7-010F7E49DD8E}" presName="tSp" presStyleCnt="0"/>
      <dgm:spPr/>
    </dgm:pt>
    <dgm:pt modelId="{C0B4ED1B-5687-498C-9001-32739F940AAE}" type="pres">
      <dgm:prSet presAssocID="{1327994F-8232-4498-BEA7-010F7E49DD8E}" presName="bSp" presStyleCnt="0"/>
      <dgm:spPr/>
    </dgm:pt>
    <dgm:pt modelId="{C7CBF374-691C-4A41-8445-272162BAA4C5}" type="pres">
      <dgm:prSet presAssocID="{1327994F-8232-4498-BEA7-010F7E49DD8E}" presName="process" presStyleCnt="0"/>
      <dgm:spPr/>
    </dgm:pt>
    <dgm:pt modelId="{CB29BDDD-365D-4498-A975-5D093442CB69}" type="pres">
      <dgm:prSet presAssocID="{183DCE88-6CE4-4CFA-BDF0-CE85FF073B35}" presName="composite1" presStyleCnt="0"/>
      <dgm:spPr/>
    </dgm:pt>
    <dgm:pt modelId="{729DA120-3297-4973-9B32-BD6A0FC7B9F5}" type="pres">
      <dgm:prSet presAssocID="{183DCE88-6CE4-4CFA-BDF0-CE85FF073B35}" presName="dummyNode1" presStyleLbl="node1" presStyleIdx="0" presStyleCnt="4"/>
      <dgm:spPr/>
    </dgm:pt>
    <dgm:pt modelId="{02DCB758-339F-431F-890B-5BA6F75885EC}" type="pres">
      <dgm:prSet presAssocID="{183DCE88-6CE4-4CFA-BDF0-CE85FF073B35}" presName="childNode1" presStyleLbl="bgAcc1" presStyleIdx="0" presStyleCnt="4" custScaleX="134178" custLinFactNeighborX="-258" custLinFactNeighborY="-3960">
        <dgm:presLayoutVars>
          <dgm:bulletEnabled val="1"/>
        </dgm:presLayoutVars>
      </dgm:prSet>
      <dgm:spPr/>
      <dgm:t>
        <a:bodyPr/>
        <a:lstStyle/>
        <a:p>
          <a:endParaRPr lang="en-US"/>
        </a:p>
      </dgm:t>
    </dgm:pt>
    <dgm:pt modelId="{CB4488F2-D565-4947-A91A-FED0BE2D6E42}" type="pres">
      <dgm:prSet presAssocID="{183DCE88-6CE4-4CFA-BDF0-CE85FF073B35}" presName="childNode1tx" presStyleLbl="bgAcc1" presStyleIdx="0" presStyleCnt="4">
        <dgm:presLayoutVars>
          <dgm:bulletEnabled val="1"/>
        </dgm:presLayoutVars>
      </dgm:prSet>
      <dgm:spPr/>
      <dgm:t>
        <a:bodyPr/>
        <a:lstStyle/>
        <a:p>
          <a:endParaRPr lang="en-US"/>
        </a:p>
      </dgm:t>
    </dgm:pt>
    <dgm:pt modelId="{59C7AA7C-3113-47DD-A148-1C199E841D2D}" type="pres">
      <dgm:prSet presAssocID="{183DCE88-6CE4-4CFA-BDF0-CE85FF073B35}" presName="parentNode1" presStyleLbl="node1" presStyleIdx="0" presStyleCnt="4" custScaleX="122576" custScaleY="140020" custLinFactNeighborX="-15723" custLinFactNeighborY="14715">
        <dgm:presLayoutVars>
          <dgm:chMax val="1"/>
          <dgm:bulletEnabled val="1"/>
        </dgm:presLayoutVars>
      </dgm:prSet>
      <dgm:spPr/>
      <dgm:t>
        <a:bodyPr/>
        <a:lstStyle/>
        <a:p>
          <a:endParaRPr lang="en-US"/>
        </a:p>
      </dgm:t>
    </dgm:pt>
    <dgm:pt modelId="{C60C3558-F65E-4E1B-B7B4-C092D4F3B900}" type="pres">
      <dgm:prSet presAssocID="{183DCE88-6CE4-4CFA-BDF0-CE85FF073B35}" presName="connSite1" presStyleCnt="0"/>
      <dgm:spPr/>
    </dgm:pt>
    <dgm:pt modelId="{B6A0ECCC-56C1-4C9C-85D9-4C9BABB8602C}" type="pres">
      <dgm:prSet presAssocID="{2E5F2AC2-0456-4C12-AD73-9E8677C1EDF0}" presName="Name9" presStyleLbl="sibTrans2D1" presStyleIdx="0" presStyleCnt="3" custLinFactNeighborX="9131" custLinFactNeighborY="-8286"/>
      <dgm:spPr/>
      <dgm:t>
        <a:bodyPr/>
        <a:lstStyle/>
        <a:p>
          <a:endParaRPr lang="en-US"/>
        </a:p>
      </dgm:t>
    </dgm:pt>
    <dgm:pt modelId="{D81FC895-FB0F-4B30-B503-BB0EBE942D40}" type="pres">
      <dgm:prSet presAssocID="{0CF879F3-F6AD-4EB4-9DEF-EBF5ED806DD1}" presName="composite2" presStyleCnt="0"/>
      <dgm:spPr/>
    </dgm:pt>
    <dgm:pt modelId="{3471875F-DB8D-43C3-AAA4-0691A733B79F}" type="pres">
      <dgm:prSet presAssocID="{0CF879F3-F6AD-4EB4-9DEF-EBF5ED806DD1}" presName="dummyNode2" presStyleLbl="node1" presStyleIdx="0" presStyleCnt="4"/>
      <dgm:spPr/>
    </dgm:pt>
    <dgm:pt modelId="{A23187C2-8B02-4A58-8F06-E41B792778CD}" type="pres">
      <dgm:prSet presAssocID="{0CF879F3-F6AD-4EB4-9DEF-EBF5ED806DD1}" presName="childNode2" presStyleLbl="bgAcc1" presStyleIdx="1" presStyleCnt="4" custScaleX="131454" custScaleY="108231" custLinFactNeighborX="852" custLinFactNeighborY="-5357">
        <dgm:presLayoutVars>
          <dgm:bulletEnabled val="1"/>
        </dgm:presLayoutVars>
      </dgm:prSet>
      <dgm:spPr/>
      <dgm:t>
        <a:bodyPr/>
        <a:lstStyle/>
        <a:p>
          <a:endParaRPr lang="en-US"/>
        </a:p>
      </dgm:t>
    </dgm:pt>
    <dgm:pt modelId="{45251F6B-8179-405A-A24E-5EA5CBE90ED1}" type="pres">
      <dgm:prSet presAssocID="{0CF879F3-F6AD-4EB4-9DEF-EBF5ED806DD1}" presName="childNode2tx" presStyleLbl="bgAcc1" presStyleIdx="1" presStyleCnt="4">
        <dgm:presLayoutVars>
          <dgm:bulletEnabled val="1"/>
        </dgm:presLayoutVars>
      </dgm:prSet>
      <dgm:spPr/>
      <dgm:t>
        <a:bodyPr/>
        <a:lstStyle/>
        <a:p>
          <a:endParaRPr lang="en-US"/>
        </a:p>
      </dgm:t>
    </dgm:pt>
    <dgm:pt modelId="{995A6416-198C-4419-8ED3-EC2F0C689336}" type="pres">
      <dgm:prSet presAssocID="{0CF879F3-F6AD-4EB4-9DEF-EBF5ED806DD1}" presName="parentNode2" presStyleLbl="node1" presStyleIdx="1" presStyleCnt="4" custScaleY="180873" custLinFactNeighborX="-20834" custLinFactNeighborY="-39411">
        <dgm:presLayoutVars>
          <dgm:chMax val="0"/>
          <dgm:bulletEnabled val="1"/>
        </dgm:presLayoutVars>
      </dgm:prSet>
      <dgm:spPr/>
      <dgm:t>
        <a:bodyPr/>
        <a:lstStyle/>
        <a:p>
          <a:endParaRPr lang="en-US"/>
        </a:p>
      </dgm:t>
    </dgm:pt>
    <dgm:pt modelId="{217F6B03-7756-4CC6-B931-BCE0574A3265}" type="pres">
      <dgm:prSet presAssocID="{0CF879F3-F6AD-4EB4-9DEF-EBF5ED806DD1}" presName="connSite2" presStyleCnt="0"/>
      <dgm:spPr/>
    </dgm:pt>
    <dgm:pt modelId="{9A114CCF-96AA-430F-8D5C-98EFFC80DD1C}" type="pres">
      <dgm:prSet presAssocID="{5AE50A63-FEF4-4555-A04D-B7602C25519E}" presName="Name18" presStyleLbl="sibTrans2D1" presStyleIdx="1" presStyleCnt="3" custLinFactNeighborX="649" custLinFactNeighborY="3248"/>
      <dgm:spPr/>
      <dgm:t>
        <a:bodyPr/>
        <a:lstStyle/>
        <a:p>
          <a:endParaRPr lang="en-US"/>
        </a:p>
      </dgm:t>
    </dgm:pt>
    <dgm:pt modelId="{82AE5471-D82A-4E66-942C-45EA8FE5E121}" type="pres">
      <dgm:prSet presAssocID="{4771C3F8-BB18-49CD-B45F-24759B778A90}" presName="composite1" presStyleCnt="0"/>
      <dgm:spPr/>
    </dgm:pt>
    <dgm:pt modelId="{DDC946CC-E9AA-4890-BD64-3C2B3C1976A1}" type="pres">
      <dgm:prSet presAssocID="{4771C3F8-BB18-49CD-B45F-24759B778A90}" presName="dummyNode1" presStyleLbl="node1" presStyleIdx="1" presStyleCnt="4"/>
      <dgm:spPr/>
    </dgm:pt>
    <dgm:pt modelId="{92C174B0-962B-46F1-A38D-C72A7C18D2A5}" type="pres">
      <dgm:prSet presAssocID="{4771C3F8-BB18-49CD-B45F-24759B778A90}" presName="childNode1" presStyleLbl="bgAcc1" presStyleIdx="2" presStyleCnt="4" custScaleX="129818" custLinFactNeighborX="3434" custLinFactNeighborY="-12139">
        <dgm:presLayoutVars>
          <dgm:bulletEnabled val="1"/>
        </dgm:presLayoutVars>
      </dgm:prSet>
      <dgm:spPr/>
      <dgm:t>
        <a:bodyPr/>
        <a:lstStyle/>
        <a:p>
          <a:endParaRPr lang="en-US"/>
        </a:p>
      </dgm:t>
    </dgm:pt>
    <dgm:pt modelId="{14912549-FEF8-4B58-9DF9-C5C39F37369A}" type="pres">
      <dgm:prSet presAssocID="{4771C3F8-BB18-49CD-B45F-24759B778A90}" presName="childNode1tx" presStyleLbl="bgAcc1" presStyleIdx="2" presStyleCnt="4">
        <dgm:presLayoutVars>
          <dgm:bulletEnabled val="1"/>
        </dgm:presLayoutVars>
      </dgm:prSet>
      <dgm:spPr/>
      <dgm:t>
        <a:bodyPr/>
        <a:lstStyle/>
        <a:p>
          <a:endParaRPr lang="en-US"/>
        </a:p>
      </dgm:t>
    </dgm:pt>
    <dgm:pt modelId="{5F2206F9-97F5-43A6-ABE8-0423301C9777}" type="pres">
      <dgm:prSet presAssocID="{4771C3F8-BB18-49CD-B45F-24759B778A90}" presName="parentNode1" presStyleLbl="node1" presStyleIdx="2" presStyleCnt="4" custScaleX="115613" custScaleY="265160" custLinFactNeighborX="-12579" custLinFactNeighborY="77488">
        <dgm:presLayoutVars>
          <dgm:chMax val="1"/>
          <dgm:bulletEnabled val="1"/>
        </dgm:presLayoutVars>
      </dgm:prSet>
      <dgm:spPr/>
      <dgm:t>
        <a:bodyPr/>
        <a:lstStyle/>
        <a:p>
          <a:endParaRPr lang="en-US"/>
        </a:p>
      </dgm:t>
    </dgm:pt>
    <dgm:pt modelId="{6AA485D6-3301-4317-8AF4-4F0F15F28045}" type="pres">
      <dgm:prSet presAssocID="{4771C3F8-BB18-49CD-B45F-24759B778A90}" presName="connSite1" presStyleCnt="0"/>
      <dgm:spPr/>
    </dgm:pt>
    <dgm:pt modelId="{68B031F5-E889-4955-9638-63CA73896417}" type="pres">
      <dgm:prSet presAssocID="{5814E4A4-64F9-4E0D-AF85-02A316B872C2}" presName="Name9" presStyleLbl="sibTrans2D1" presStyleIdx="2" presStyleCnt="3" custLinFactNeighborX="11549" custLinFactNeighborY="-4359"/>
      <dgm:spPr/>
      <dgm:t>
        <a:bodyPr/>
        <a:lstStyle/>
        <a:p>
          <a:endParaRPr lang="en-US"/>
        </a:p>
      </dgm:t>
    </dgm:pt>
    <dgm:pt modelId="{5488A901-5B40-427B-BD31-B8214BF2F0F2}" type="pres">
      <dgm:prSet presAssocID="{646F3A1C-0C47-4712-97D9-747BE96826A1}" presName="composite2" presStyleCnt="0"/>
      <dgm:spPr/>
    </dgm:pt>
    <dgm:pt modelId="{99780C29-2673-4ECC-8C09-8DE91E3C2B32}" type="pres">
      <dgm:prSet presAssocID="{646F3A1C-0C47-4712-97D9-747BE96826A1}" presName="dummyNode2" presStyleLbl="node1" presStyleIdx="2" presStyleCnt="4"/>
      <dgm:spPr/>
    </dgm:pt>
    <dgm:pt modelId="{0EEBD24B-33D7-4608-906D-B5F590867699}" type="pres">
      <dgm:prSet presAssocID="{646F3A1C-0C47-4712-97D9-747BE96826A1}" presName="childNode2" presStyleLbl="bgAcc1" presStyleIdx="3" presStyleCnt="4" custScaleX="117794">
        <dgm:presLayoutVars>
          <dgm:bulletEnabled val="1"/>
        </dgm:presLayoutVars>
      </dgm:prSet>
      <dgm:spPr/>
      <dgm:t>
        <a:bodyPr/>
        <a:lstStyle/>
        <a:p>
          <a:endParaRPr lang="en-US"/>
        </a:p>
      </dgm:t>
    </dgm:pt>
    <dgm:pt modelId="{27DE1D0D-1619-4215-87D5-BFE8F59F9370}" type="pres">
      <dgm:prSet presAssocID="{646F3A1C-0C47-4712-97D9-747BE96826A1}" presName="childNode2tx" presStyleLbl="bgAcc1" presStyleIdx="3" presStyleCnt="4">
        <dgm:presLayoutVars>
          <dgm:bulletEnabled val="1"/>
        </dgm:presLayoutVars>
      </dgm:prSet>
      <dgm:spPr/>
      <dgm:t>
        <a:bodyPr/>
        <a:lstStyle/>
        <a:p>
          <a:endParaRPr lang="en-US"/>
        </a:p>
      </dgm:t>
    </dgm:pt>
    <dgm:pt modelId="{CD5652A5-85C5-446F-A168-4E2A37103195}" type="pres">
      <dgm:prSet presAssocID="{646F3A1C-0C47-4712-97D9-747BE96826A1}" presName="parentNode2" presStyleLbl="node1" presStyleIdx="3" presStyleCnt="4">
        <dgm:presLayoutVars>
          <dgm:chMax val="0"/>
          <dgm:bulletEnabled val="1"/>
        </dgm:presLayoutVars>
      </dgm:prSet>
      <dgm:spPr/>
      <dgm:t>
        <a:bodyPr/>
        <a:lstStyle/>
        <a:p>
          <a:endParaRPr lang="en-US"/>
        </a:p>
      </dgm:t>
    </dgm:pt>
    <dgm:pt modelId="{99E7BFAB-BDB2-4905-838F-7A249819D486}" type="pres">
      <dgm:prSet presAssocID="{646F3A1C-0C47-4712-97D9-747BE96826A1}" presName="connSite2" presStyleCnt="0"/>
      <dgm:spPr/>
    </dgm:pt>
  </dgm:ptLst>
  <dgm:cxnLst>
    <dgm:cxn modelId="{37A2522A-ED8A-4B79-B8B9-DF670B038348}" type="presOf" srcId="{E336092C-0E94-49E3-B5FB-09D0197CD9EB}" destId="{02DCB758-339F-431F-890B-5BA6F75885EC}" srcOrd="0" destOrd="0" presId="urn:microsoft.com/office/officeart/2005/8/layout/hProcess4"/>
    <dgm:cxn modelId="{E5CDBA2F-016B-4819-BE5F-3F7516F6DAA5}" srcId="{0CF879F3-F6AD-4EB4-9DEF-EBF5ED806DD1}" destId="{F38DDEF4-4959-405D-89CC-BC256CD59744}" srcOrd="0" destOrd="0" parTransId="{5C7638BF-DD6D-4DC1-9BB6-D5DCF5089137}" sibTransId="{2EE3E046-0DE4-491D-957F-27015D59D305}"/>
    <dgm:cxn modelId="{3D1D1A17-2518-4018-BF92-0B1B250814C8}" srcId="{1327994F-8232-4498-BEA7-010F7E49DD8E}" destId="{183DCE88-6CE4-4CFA-BDF0-CE85FF073B35}" srcOrd="0" destOrd="0" parTransId="{A08D28C9-545E-49BA-AA43-527675C3DC77}" sibTransId="{2E5F2AC2-0456-4C12-AD73-9E8677C1EDF0}"/>
    <dgm:cxn modelId="{C9E7012C-1754-400D-A610-8F52C0F99941}" type="presOf" srcId="{F38DDEF4-4959-405D-89CC-BC256CD59744}" destId="{A23187C2-8B02-4A58-8F06-E41B792778CD}" srcOrd="0" destOrd="0" presId="urn:microsoft.com/office/officeart/2005/8/layout/hProcess4"/>
    <dgm:cxn modelId="{BEAE1BEB-CE4F-45BE-81F5-67C289763056}" type="presOf" srcId="{5AE50A63-FEF4-4555-A04D-B7602C25519E}" destId="{9A114CCF-96AA-430F-8D5C-98EFFC80DD1C}" srcOrd="0" destOrd="0" presId="urn:microsoft.com/office/officeart/2005/8/layout/hProcess4"/>
    <dgm:cxn modelId="{B94D4240-54B4-48DE-938C-7EA662F40011}" type="presOf" srcId="{FA4C1E24-E13F-43CD-98CD-A9596DF5B56F}" destId="{92C174B0-962B-46F1-A38D-C72A7C18D2A5}" srcOrd="0" destOrd="0" presId="urn:microsoft.com/office/officeart/2005/8/layout/hProcess4"/>
    <dgm:cxn modelId="{ABF9ACCE-59B5-4781-9E6A-C7DDB49F3672}" type="presOf" srcId="{0CF879F3-F6AD-4EB4-9DEF-EBF5ED806DD1}" destId="{995A6416-198C-4419-8ED3-EC2F0C689336}" srcOrd="0" destOrd="0" presId="urn:microsoft.com/office/officeart/2005/8/layout/hProcess4"/>
    <dgm:cxn modelId="{96C1491B-663A-4D43-BED4-27D336CB8284}" type="presOf" srcId="{204C73D5-4972-4F33-8B2A-321EE5801F54}" destId="{27DE1D0D-1619-4215-87D5-BFE8F59F9370}" srcOrd="1" destOrd="0" presId="urn:microsoft.com/office/officeart/2005/8/layout/hProcess4"/>
    <dgm:cxn modelId="{5EAD02D7-BC2A-491D-879C-367B327EB054}" srcId="{4771C3F8-BB18-49CD-B45F-24759B778A90}" destId="{FA4C1E24-E13F-43CD-98CD-A9596DF5B56F}" srcOrd="0" destOrd="0" parTransId="{E1C9C3C2-8399-4B21-B537-26707818C29B}" sibTransId="{4F845BED-5031-4B62-94F5-8F8D4D2BE7BA}"/>
    <dgm:cxn modelId="{A609CC40-403C-4BCC-9BA9-F1BBE3D4F97D}" srcId="{183DCE88-6CE4-4CFA-BDF0-CE85FF073B35}" destId="{E336092C-0E94-49E3-B5FB-09D0197CD9EB}" srcOrd="0" destOrd="0" parTransId="{D73FA584-D8A6-4175-AB85-602BAF47D6FC}" sibTransId="{F630D3E8-52B6-4AD6-8C3F-BFFCC01ADFF8}"/>
    <dgm:cxn modelId="{B3AC1C00-4228-413D-B1E7-4A5455183F4E}" srcId="{646F3A1C-0C47-4712-97D9-747BE96826A1}" destId="{204C73D5-4972-4F33-8B2A-321EE5801F54}" srcOrd="0" destOrd="0" parTransId="{6D5A44BA-C934-4AA0-8A82-F0CFFE1E5474}" sibTransId="{62006F70-5AA7-412B-9B3A-F824294A1EC5}"/>
    <dgm:cxn modelId="{0D14BB34-3F23-4603-AA30-B1D762AA3ABE}" type="presOf" srcId="{FA4C1E24-E13F-43CD-98CD-A9596DF5B56F}" destId="{14912549-FEF8-4B58-9DF9-C5C39F37369A}" srcOrd="1" destOrd="0" presId="urn:microsoft.com/office/officeart/2005/8/layout/hProcess4"/>
    <dgm:cxn modelId="{A8049274-AF27-4120-8C2A-DDEF75F29AD4}" srcId="{1327994F-8232-4498-BEA7-010F7E49DD8E}" destId="{4771C3F8-BB18-49CD-B45F-24759B778A90}" srcOrd="2" destOrd="0" parTransId="{C7734A97-6EFF-476F-81FC-302BE9D8BBF8}" sibTransId="{5814E4A4-64F9-4E0D-AF85-02A316B872C2}"/>
    <dgm:cxn modelId="{A0B900D5-674A-4EEE-A9F9-7CAEBA7E3A7D}" type="presOf" srcId="{F38DDEF4-4959-405D-89CC-BC256CD59744}" destId="{45251F6B-8179-405A-A24E-5EA5CBE90ED1}" srcOrd="1" destOrd="0" presId="urn:microsoft.com/office/officeart/2005/8/layout/hProcess4"/>
    <dgm:cxn modelId="{634BCF56-9335-4E7D-BB2A-46F7DA4786BC}" type="presOf" srcId="{204C73D5-4972-4F33-8B2A-321EE5801F54}" destId="{0EEBD24B-33D7-4608-906D-B5F590867699}" srcOrd="0" destOrd="0" presId="urn:microsoft.com/office/officeart/2005/8/layout/hProcess4"/>
    <dgm:cxn modelId="{5BDD8C0F-4214-4DDD-A3EE-D47A3642E04A}" type="presOf" srcId="{E336092C-0E94-49E3-B5FB-09D0197CD9EB}" destId="{CB4488F2-D565-4947-A91A-FED0BE2D6E42}" srcOrd="1" destOrd="0" presId="urn:microsoft.com/office/officeart/2005/8/layout/hProcess4"/>
    <dgm:cxn modelId="{CF82915A-CDDC-49A7-BF03-9CCE400402AF}" srcId="{1327994F-8232-4498-BEA7-010F7E49DD8E}" destId="{0CF879F3-F6AD-4EB4-9DEF-EBF5ED806DD1}" srcOrd="1" destOrd="0" parTransId="{D10B3587-34E2-4AFB-B805-D5EED5251062}" sibTransId="{5AE50A63-FEF4-4555-A04D-B7602C25519E}"/>
    <dgm:cxn modelId="{3B8E3495-9FBF-443D-A2BB-7567414419C9}" srcId="{1327994F-8232-4498-BEA7-010F7E49DD8E}" destId="{646F3A1C-0C47-4712-97D9-747BE96826A1}" srcOrd="3" destOrd="0" parTransId="{C0746C49-F482-4D95-BADA-CCED6E69241B}" sibTransId="{84AA5A55-0BA6-479D-B263-DB6F3EDD2DFC}"/>
    <dgm:cxn modelId="{E1017096-1BDD-4A27-8910-FDEC395A4A1F}" type="presOf" srcId="{5814E4A4-64F9-4E0D-AF85-02A316B872C2}" destId="{68B031F5-E889-4955-9638-63CA73896417}" srcOrd="0" destOrd="0" presId="urn:microsoft.com/office/officeart/2005/8/layout/hProcess4"/>
    <dgm:cxn modelId="{2B414EBF-795A-4C75-BB6B-C989B53A2CF0}" type="presOf" srcId="{1327994F-8232-4498-BEA7-010F7E49DD8E}" destId="{30A154EC-23AE-47CB-8BEB-3E889072D268}" srcOrd="0" destOrd="0" presId="urn:microsoft.com/office/officeart/2005/8/layout/hProcess4"/>
    <dgm:cxn modelId="{8A16B3C3-316B-4704-8186-5CF760471039}" type="presOf" srcId="{4771C3F8-BB18-49CD-B45F-24759B778A90}" destId="{5F2206F9-97F5-43A6-ABE8-0423301C9777}" srcOrd="0" destOrd="0" presId="urn:microsoft.com/office/officeart/2005/8/layout/hProcess4"/>
    <dgm:cxn modelId="{EB738FAB-2ADD-444B-B38E-81D08B3252C4}" type="presOf" srcId="{646F3A1C-0C47-4712-97D9-747BE96826A1}" destId="{CD5652A5-85C5-446F-A168-4E2A37103195}" srcOrd="0" destOrd="0" presId="urn:microsoft.com/office/officeart/2005/8/layout/hProcess4"/>
    <dgm:cxn modelId="{AD8CF24D-2B15-441C-A404-7BE9690BB2DB}" type="presOf" srcId="{183DCE88-6CE4-4CFA-BDF0-CE85FF073B35}" destId="{59C7AA7C-3113-47DD-A148-1C199E841D2D}" srcOrd="0" destOrd="0" presId="urn:microsoft.com/office/officeart/2005/8/layout/hProcess4"/>
    <dgm:cxn modelId="{627ED1D2-8FD3-4D33-AAED-86A1A51BAE2F}" type="presOf" srcId="{2E5F2AC2-0456-4C12-AD73-9E8677C1EDF0}" destId="{B6A0ECCC-56C1-4C9C-85D9-4C9BABB8602C}" srcOrd="0" destOrd="0" presId="urn:microsoft.com/office/officeart/2005/8/layout/hProcess4"/>
    <dgm:cxn modelId="{CAA518A0-48E0-4126-BF1E-6C5164AD4A90}" type="presParOf" srcId="{30A154EC-23AE-47CB-8BEB-3E889072D268}" destId="{23758468-7369-4821-9ED6-111DDBC757C8}" srcOrd="0" destOrd="0" presId="urn:microsoft.com/office/officeart/2005/8/layout/hProcess4"/>
    <dgm:cxn modelId="{C982E1F7-1393-4768-9AA5-D7B98A465185}" type="presParOf" srcId="{30A154EC-23AE-47CB-8BEB-3E889072D268}" destId="{C0B4ED1B-5687-498C-9001-32739F940AAE}" srcOrd="1" destOrd="0" presId="urn:microsoft.com/office/officeart/2005/8/layout/hProcess4"/>
    <dgm:cxn modelId="{0343A494-92F4-49CA-9414-4AEA29366955}" type="presParOf" srcId="{30A154EC-23AE-47CB-8BEB-3E889072D268}" destId="{C7CBF374-691C-4A41-8445-272162BAA4C5}" srcOrd="2" destOrd="0" presId="urn:microsoft.com/office/officeart/2005/8/layout/hProcess4"/>
    <dgm:cxn modelId="{C70E7A4D-B386-4A45-9314-75C7D0A3E03D}" type="presParOf" srcId="{C7CBF374-691C-4A41-8445-272162BAA4C5}" destId="{CB29BDDD-365D-4498-A975-5D093442CB69}" srcOrd="0" destOrd="0" presId="urn:microsoft.com/office/officeart/2005/8/layout/hProcess4"/>
    <dgm:cxn modelId="{BCD24BA1-42D2-4C0F-A1C6-D4CA50A4FBD2}" type="presParOf" srcId="{CB29BDDD-365D-4498-A975-5D093442CB69}" destId="{729DA120-3297-4973-9B32-BD6A0FC7B9F5}" srcOrd="0" destOrd="0" presId="urn:microsoft.com/office/officeart/2005/8/layout/hProcess4"/>
    <dgm:cxn modelId="{595BC92C-7699-4A34-9589-45FBB0ACA8EE}" type="presParOf" srcId="{CB29BDDD-365D-4498-A975-5D093442CB69}" destId="{02DCB758-339F-431F-890B-5BA6F75885EC}" srcOrd="1" destOrd="0" presId="urn:microsoft.com/office/officeart/2005/8/layout/hProcess4"/>
    <dgm:cxn modelId="{14DBE202-D7C5-4450-8ABF-B019F115AA6C}" type="presParOf" srcId="{CB29BDDD-365D-4498-A975-5D093442CB69}" destId="{CB4488F2-D565-4947-A91A-FED0BE2D6E42}" srcOrd="2" destOrd="0" presId="urn:microsoft.com/office/officeart/2005/8/layout/hProcess4"/>
    <dgm:cxn modelId="{A06102D8-D312-485C-B9B2-DCB225262557}" type="presParOf" srcId="{CB29BDDD-365D-4498-A975-5D093442CB69}" destId="{59C7AA7C-3113-47DD-A148-1C199E841D2D}" srcOrd="3" destOrd="0" presId="urn:microsoft.com/office/officeart/2005/8/layout/hProcess4"/>
    <dgm:cxn modelId="{96232D51-D24E-41F9-B3B0-7139C2A3043C}" type="presParOf" srcId="{CB29BDDD-365D-4498-A975-5D093442CB69}" destId="{C60C3558-F65E-4E1B-B7B4-C092D4F3B900}" srcOrd="4" destOrd="0" presId="urn:microsoft.com/office/officeart/2005/8/layout/hProcess4"/>
    <dgm:cxn modelId="{0B7F0FC5-3C58-4AC6-9973-4A9A6470A853}" type="presParOf" srcId="{C7CBF374-691C-4A41-8445-272162BAA4C5}" destId="{B6A0ECCC-56C1-4C9C-85D9-4C9BABB8602C}" srcOrd="1" destOrd="0" presId="urn:microsoft.com/office/officeart/2005/8/layout/hProcess4"/>
    <dgm:cxn modelId="{414EF2A5-275A-4C72-B332-F13A6D1CC561}" type="presParOf" srcId="{C7CBF374-691C-4A41-8445-272162BAA4C5}" destId="{D81FC895-FB0F-4B30-B503-BB0EBE942D40}" srcOrd="2" destOrd="0" presId="urn:microsoft.com/office/officeart/2005/8/layout/hProcess4"/>
    <dgm:cxn modelId="{AAC0F7EA-4977-4430-B01C-DDC50AA3E397}" type="presParOf" srcId="{D81FC895-FB0F-4B30-B503-BB0EBE942D40}" destId="{3471875F-DB8D-43C3-AAA4-0691A733B79F}" srcOrd="0" destOrd="0" presId="urn:microsoft.com/office/officeart/2005/8/layout/hProcess4"/>
    <dgm:cxn modelId="{8A75AA1C-DA98-4D27-809E-9590CFE1204F}" type="presParOf" srcId="{D81FC895-FB0F-4B30-B503-BB0EBE942D40}" destId="{A23187C2-8B02-4A58-8F06-E41B792778CD}" srcOrd="1" destOrd="0" presId="urn:microsoft.com/office/officeart/2005/8/layout/hProcess4"/>
    <dgm:cxn modelId="{94C07CF6-970B-459D-951E-CEA7B60FACDD}" type="presParOf" srcId="{D81FC895-FB0F-4B30-B503-BB0EBE942D40}" destId="{45251F6B-8179-405A-A24E-5EA5CBE90ED1}" srcOrd="2" destOrd="0" presId="urn:microsoft.com/office/officeart/2005/8/layout/hProcess4"/>
    <dgm:cxn modelId="{CABC9814-15F9-4E0F-9E4E-C53590305E1A}" type="presParOf" srcId="{D81FC895-FB0F-4B30-B503-BB0EBE942D40}" destId="{995A6416-198C-4419-8ED3-EC2F0C689336}" srcOrd="3" destOrd="0" presId="urn:microsoft.com/office/officeart/2005/8/layout/hProcess4"/>
    <dgm:cxn modelId="{7FF03D79-9917-4697-81A2-E12BAE253746}" type="presParOf" srcId="{D81FC895-FB0F-4B30-B503-BB0EBE942D40}" destId="{217F6B03-7756-4CC6-B931-BCE0574A3265}" srcOrd="4" destOrd="0" presId="urn:microsoft.com/office/officeart/2005/8/layout/hProcess4"/>
    <dgm:cxn modelId="{3E242DAB-970F-431D-B573-A435512789BA}" type="presParOf" srcId="{C7CBF374-691C-4A41-8445-272162BAA4C5}" destId="{9A114CCF-96AA-430F-8D5C-98EFFC80DD1C}" srcOrd="3" destOrd="0" presId="urn:microsoft.com/office/officeart/2005/8/layout/hProcess4"/>
    <dgm:cxn modelId="{459F28A3-19E5-4934-A611-9EB44AF355DE}" type="presParOf" srcId="{C7CBF374-691C-4A41-8445-272162BAA4C5}" destId="{82AE5471-D82A-4E66-942C-45EA8FE5E121}" srcOrd="4" destOrd="0" presId="urn:microsoft.com/office/officeart/2005/8/layout/hProcess4"/>
    <dgm:cxn modelId="{8F7F5A22-1A5A-431B-A80A-E9C9B91280B8}" type="presParOf" srcId="{82AE5471-D82A-4E66-942C-45EA8FE5E121}" destId="{DDC946CC-E9AA-4890-BD64-3C2B3C1976A1}" srcOrd="0" destOrd="0" presId="urn:microsoft.com/office/officeart/2005/8/layout/hProcess4"/>
    <dgm:cxn modelId="{3FA3695F-062C-471F-9C4F-3103993F4AEB}" type="presParOf" srcId="{82AE5471-D82A-4E66-942C-45EA8FE5E121}" destId="{92C174B0-962B-46F1-A38D-C72A7C18D2A5}" srcOrd="1" destOrd="0" presId="urn:microsoft.com/office/officeart/2005/8/layout/hProcess4"/>
    <dgm:cxn modelId="{1F6781B4-7840-4583-96FE-CCF12E31285A}" type="presParOf" srcId="{82AE5471-D82A-4E66-942C-45EA8FE5E121}" destId="{14912549-FEF8-4B58-9DF9-C5C39F37369A}" srcOrd="2" destOrd="0" presId="urn:microsoft.com/office/officeart/2005/8/layout/hProcess4"/>
    <dgm:cxn modelId="{B52654B3-B2D1-4930-8986-7699118E083B}" type="presParOf" srcId="{82AE5471-D82A-4E66-942C-45EA8FE5E121}" destId="{5F2206F9-97F5-43A6-ABE8-0423301C9777}" srcOrd="3" destOrd="0" presId="urn:microsoft.com/office/officeart/2005/8/layout/hProcess4"/>
    <dgm:cxn modelId="{1018CEA3-D3C0-44C3-9819-9D8A3AE929A8}" type="presParOf" srcId="{82AE5471-D82A-4E66-942C-45EA8FE5E121}" destId="{6AA485D6-3301-4317-8AF4-4F0F15F28045}" srcOrd="4" destOrd="0" presId="urn:microsoft.com/office/officeart/2005/8/layout/hProcess4"/>
    <dgm:cxn modelId="{218487B2-3D6E-4C71-A54C-87762D3F2C4E}" type="presParOf" srcId="{C7CBF374-691C-4A41-8445-272162BAA4C5}" destId="{68B031F5-E889-4955-9638-63CA73896417}" srcOrd="5" destOrd="0" presId="urn:microsoft.com/office/officeart/2005/8/layout/hProcess4"/>
    <dgm:cxn modelId="{034265AC-0853-4B2D-BEFE-6B5E7A2A13C0}" type="presParOf" srcId="{C7CBF374-691C-4A41-8445-272162BAA4C5}" destId="{5488A901-5B40-427B-BD31-B8214BF2F0F2}" srcOrd="6" destOrd="0" presId="urn:microsoft.com/office/officeart/2005/8/layout/hProcess4"/>
    <dgm:cxn modelId="{19E8653C-22FB-4E79-A1D1-97A62D28A27B}" type="presParOf" srcId="{5488A901-5B40-427B-BD31-B8214BF2F0F2}" destId="{99780C29-2673-4ECC-8C09-8DE91E3C2B32}" srcOrd="0" destOrd="0" presId="urn:microsoft.com/office/officeart/2005/8/layout/hProcess4"/>
    <dgm:cxn modelId="{AE0ACBFD-5441-4AB1-B5AD-3FC6AC2554E4}" type="presParOf" srcId="{5488A901-5B40-427B-BD31-B8214BF2F0F2}" destId="{0EEBD24B-33D7-4608-906D-B5F590867699}" srcOrd="1" destOrd="0" presId="urn:microsoft.com/office/officeart/2005/8/layout/hProcess4"/>
    <dgm:cxn modelId="{B6C71E71-4E0C-4A37-9BBB-BB194E597CF6}" type="presParOf" srcId="{5488A901-5B40-427B-BD31-B8214BF2F0F2}" destId="{27DE1D0D-1619-4215-87D5-BFE8F59F9370}" srcOrd="2" destOrd="0" presId="urn:microsoft.com/office/officeart/2005/8/layout/hProcess4"/>
    <dgm:cxn modelId="{A0BD03A1-05A6-4A07-B993-32704555C871}" type="presParOf" srcId="{5488A901-5B40-427B-BD31-B8214BF2F0F2}" destId="{CD5652A5-85C5-446F-A168-4E2A37103195}" srcOrd="3" destOrd="0" presId="urn:microsoft.com/office/officeart/2005/8/layout/hProcess4"/>
    <dgm:cxn modelId="{F78C1690-2CE3-40EA-A372-76E96FCCCD44}" type="presParOf" srcId="{5488A901-5B40-427B-BD31-B8214BF2F0F2}" destId="{99E7BFAB-BDB2-4905-838F-7A249819D486}"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6BA3A-A2F9-2242-B760-7D43E414986C}" type="datetimeFigureOut">
              <a:rPr lang="en-US" smtClean="0"/>
              <a:t>7/31/2016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80CA6A6-B3A7-1D4C-B504-759EFE177DF9}" type="slidenum">
              <a:rPr lang="en-US" smtClean="0"/>
              <a:t>‹#›</a:t>
            </a:fld>
            <a:endParaRPr lang="en-US" dirty="0"/>
          </a:p>
        </p:txBody>
      </p:sp>
    </p:spTree>
    <p:extLst>
      <p:ext uri="{BB962C8B-B14F-4D97-AF65-F5344CB8AC3E}">
        <p14:creationId xmlns:p14="http://schemas.microsoft.com/office/powerpoint/2010/main" val="13802245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5B3993-9AEE-F044-890A-4ABC643069DC}" type="datetimeFigureOut">
              <a:rPr lang="en-US" smtClean="0"/>
              <a:t>7/31/2016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C603AD-7BE0-C14A-AD8F-20F052A5AD58}" type="slidenum">
              <a:rPr lang="en-US" smtClean="0"/>
              <a:t>‹#›</a:t>
            </a:fld>
            <a:endParaRPr lang="en-US" dirty="0"/>
          </a:p>
        </p:txBody>
      </p:sp>
    </p:spTree>
    <p:extLst>
      <p:ext uri="{BB962C8B-B14F-4D97-AF65-F5344CB8AC3E}">
        <p14:creationId xmlns:p14="http://schemas.microsoft.com/office/powerpoint/2010/main" val="48734139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a:t>
            </a:fld>
            <a:endParaRPr lang="en-US" dirty="0"/>
          </a:p>
        </p:txBody>
      </p:sp>
    </p:spTree>
    <p:extLst>
      <p:ext uri="{BB962C8B-B14F-4D97-AF65-F5344CB8AC3E}">
        <p14:creationId xmlns:p14="http://schemas.microsoft.com/office/powerpoint/2010/main" val="3400466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13</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14</a:t>
            </a:fld>
            <a:endParaRPr lang="en-US" dirty="0"/>
          </a:p>
        </p:txBody>
      </p:sp>
    </p:spTree>
    <p:extLst>
      <p:ext uri="{BB962C8B-B14F-4D97-AF65-F5344CB8AC3E}">
        <p14:creationId xmlns:p14="http://schemas.microsoft.com/office/powerpoint/2010/main" val="1815639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19</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20</a:t>
            </a:fld>
            <a:endParaRPr lang="en-US" dirty="0"/>
          </a:p>
        </p:txBody>
      </p:sp>
    </p:spTree>
    <p:extLst>
      <p:ext uri="{BB962C8B-B14F-4D97-AF65-F5344CB8AC3E}">
        <p14:creationId xmlns:p14="http://schemas.microsoft.com/office/powerpoint/2010/main" val="278983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 common use case is to identify the record used for analysis when more than one assessment was done within a visit window</a:t>
            </a:r>
          </a:p>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21</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22</a:t>
            </a:fld>
            <a:endParaRPr lang="en-US" dirty="0"/>
          </a:p>
        </p:txBody>
      </p:sp>
    </p:spTree>
    <p:extLst>
      <p:ext uri="{BB962C8B-B14F-4D97-AF65-F5344CB8AC3E}">
        <p14:creationId xmlns:p14="http://schemas.microsoft.com/office/powerpoint/2010/main" val="278983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24</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25</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Recall that the text of PARAM must contain units!</a:t>
            </a:r>
          </a:p>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26</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27</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4</a:t>
            </a:fld>
            <a:endParaRPr lang="en-US" dirty="0"/>
          </a:p>
        </p:txBody>
      </p:sp>
    </p:spTree>
    <p:extLst>
      <p:ext uri="{BB962C8B-B14F-4D97-AF65-F5344CB8AC3E}">
        <p14:creationId xmlns:p14="http://schemas.microsoft.com/office/powerpoint/2010/main" val="3476644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28</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29</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86786F"/>
                </a:solidFill>
              </a:rPr>
              <a:t>Each row is duplicated so that we can calculate CHG (and add any other variable such as </a:t>
            </a:r>
            <a:r>
              <a:rPr lang="en-US" sz="1200" dirty="0" err="1" smtClean="0">
                <a:solidFill>
                  <a:srgbClr val="86786F"/>
                </a:solidFill>
              </a:rPr>
              <a:t>CRITy</a:t>
            </a:r>
            <a:r>
              <a:rPr lang="en-US" sz="1200" dirty="0" smtClean="0">
                <a:solidFill>
                  <a:srgbClr val="86786F"/>
                </a:solidFill>
              </a:rPr>
              <a:t>)</a:t>
            </a:r>
          </a:p>
          <a:p>
            <a:endParaRPr lang="en-US" sz="1200" dirty="0" smtClean="0">
              <a:solidFill>
                <a:srgbClr val="86786F"/>
              </a:solidFill>
            </a:endParaRPr>
          </a:p>
          <a:p>
            <a:r>
              <a:rPr lang="en-US" sz="1200" dirty="0" smtClean="0">
                <a:solidFill>
                  <a:srgbClr val="86786F"/>
                </a:solidFill>
              </a:rPr>
              <a:t>In order to clearly distinguish between these 2 definitions, we use </a:t>
            </a:r>
            <a:r>
              <a:rPr lang="en-US" sz="1200" dirty="0" smtClean="0">
                <a:solidFill>
                  <a:srgbClr val="FF0000"/>
                </a:solidFill>
              </a:rPr>
              <a:t>BASETYPE</a:t>
            </a:r>
            <a:r>
              <a:rPr lang="en-US" sz="1200" dirty="0" smtClean="0">
                <a:solidFill>
                  <a:srgbClr val="86786F"/>
                </a:solidFill>
              </a:rPr>
              <a:t> that contains a text description of the BASE definition.  This is a requirement</a:t>
            </a:r>
          </a:p>
          <a:p>
            <a:endParaRPr lang="en-US" sz="1200" dirty="0" smtClean="0">
              <a:solidFill>
                <a:srgbClr val="86786F"/>
              </a:solidFill>
            </a:endParaRPr>
          </a:p>
          <a:p>
            <a:r>
              <a:rPr lang="en-US" b="1" dirty="0" smtClean="0"/>
              <a:t>Summary:  </a:t>
            </a:r>
            <a:r>
              <a:rPr lang="en-US" sz="1200" dirty="0" smtClean="0"/>
              <a:t>You have probably noticed that most of the time we add sets of rows, not additional columns</a:t>
            </a:r>
          </a:p>
          <a:p>
            <a:endParaRPr lang="en-US" sz="1200" dirty="0" smtClean="0"/>
          </a:p>
          <a:p>
            <a:r>
              <a:rPr lang="en-US" sz="1200" dirty="0" smtClean="0"/>
              <a:t>We can only add columns that are functions of AVAL (and BASE) when the same function applies to ALL parameters in a dataset</a:t>
            </a:r>
          </a:p>
          <a:p>
            <a:endParaRPr lang="en-US" sz="1200" dirty="0" smtClean="0"/>
          </a:p>
          <a:p>
            <a:r>
              <a:rPr lang="en-US" sz="1200" dirty="0" smtClean="0"/>
              <a:t>This does not apply to columns that are supportive or used for categorization or flagging or criteria</a:t>
            </a:r>
          </a:p>
        </p:txBody>
      </p:sp>
      <p:sp>
        <p:nvSpPr>
          <p:cNvPr id="4" name="Slide Number Placeholder 3"/>
          <p:cNvSpPr>
            <a:spLocks noGrp="1"/>
          </p:cNvSpPr>
          <p:nvPr>
            <p:ph type="sldNum" sz="quarter" idx="10"/>
          </p:nvPr>
        </p:nvSpPr>
        <p:spPr/>
        <p:txBody>
          <a:bodyPr/>
          <a:lstStyle/>
          <a:p>
            <a:fld id="{38C603AD-7BE0-C14A-AD8F-20F052A5AD58}" type="slidenum">
              <a:rPr lang="en-US" smtClean="0"/>
              <a:t>30</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31</a:t>
            </a:fld>
            <a:endParaRPr lang="en-US" dirty="0"/>
          </a:p>
        </p:txBody>
      </p:sp>
    </p:spTree>
    <p:extLst>
      <p:ext uri="{BB962C8B-B14F-4D97-AF65-F5344CB8AC3E}">
        <p14:creationId xmlns:p14="http://schemas.microsoft.com/office/powerpoint/2010/main" val="1815639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We start observing all subjects at the same time, such as first dose date</a:t>
            </a:r>
          </a:p>
          <a:p>
            <a:r>
              <a:rPr lang="en-US" sz="1200" dirty="0" smtClean="0"/>
              <a:t>For subjects who have the event, we determine a date when the event first occurred</a:t>
            </a:r>
          </a:p>
          <a:p>
            <a:r>
              <a:rPr lang="en-US" sz="1200" dirty="0" smtClean="0"/>
              <a:t>For subjects who did not have the event (censored), we determine a date when we stop observing them</a:t>
            </a:r>
          </a:p>
          <a:p>
            <a:r>
              <a:rPr lang="en-US" sz="1200" dirty="0" smtClean="0"/>
              <a:t>For all subjects, we calculate amount of time between these two dates</a:t>
            </a:r>
          </a:p>
          <a:p>
            <a:r>
              <a:rPr lang="en-US" sz="1200" dirty="0" smtClean="0"/>
              <a:t>We use an indicator to identify subjects with the event versus those that were censored</a:t>
            </a:r>
          </a:p>
          <a:p>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Emphasize the</a:t>
            </a:r>
            <a:r>
              <a:rPr lang="en-US" baseline="0" dirty="0" smtClean="0"/>
              <a:t> determining when an event occurs and/or when censoring occurs is not always easy to do.  This can be complex based on SAP.</a:t>
            </a:r>
            <a:endParaRPr lang="en-US" dirty="0" smtClean="0"/>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40</a:t>
            </a:fld>
            <a:endParaRPr lang="en-US" dirty="0"/>
          </a:p>
        </p:txBody>
      </p:sp>
    </p:spTree>
    <p:extLst>
      <p:ext uri="{BB962C8B-B14F-4D97-AF65-F5344CB8AC3E}">
        <p14:creationId xmlns:p14="http://schemas.microsoft.com/office/powerpoint/2010/main" val="16816990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smtClean="0"/>
              <a:t>Time to event is often both an efficacy and a safety endpoint</a:t>
            </a:r>
          </a:p>
          <a:p>
            <a:endParaRPr lang="en-US" sz="2800" dirty="0" smtClean="0"/>
          </a:p>
          <a:p>
            <a:r>
              <a:rPr lang="en-US" sz="2800" dirty="0" smtClean="0"/>
              <a:t>Because censoring rules and subject population may differ, it is recommended to create separate analysis datasets </a:t>
            </a:r>
          </a:p>
          <a:p>
            <a:pPr lvl="1"/>
            <a:r>
              <a:rPr lang="en-US" sz="2400" dirty="0" smtClean="0"/>
              <a:t>Mentioned by FDA reviewer in recent FDA Industry Workshop</a:t>
            </a:r>
          </a:p>
        </p:txBody>
      </p:sp>
      <p:sp>
        <p:nvSpPr>
          <p:cNvPr id="4" name="Slide Number Placeholder 3"/>
          <p:cNvSpPr>
            <a:spLocks noGrp="1"/>
          </p:cNvSpPr>
          <p:nvPr>
            <p:ph type="sldNum" sz="quarter" idx="10"/>
          </p:nvPr>
        </p:nvSpPr>
        <p:spPr/>
        <p:txBody>
          <a:bodyPr/>
          <a:lstStyle/>
          <a:p>
            <a:fld id="{38C603AD-7BE0-C14A-AD8F-20F052A5AD58}" type="slidenum">
              <a:rPr lang="en-US" smtClean="0"/>
              <a:t>41</a:t>
            </a:fld>
            <a:endParaRPr lang="en-US" dirty="0"/>
          </a:p>
        </p:txBody>
      </p:sp>
    </p:spTree>
    <p:extLst>
      <p:ext uri="{BB962C8B-B14F-4D97-AF65-F5344CB8AC3E}">
        <p14:creationId xmlns:p14="http://schemas.microsoft.com/office/powerpoint/2010/main" val="2733891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smtClean="0"/>
              <a:t>Events may be adjudicated which results in  different ‘versions’ of the same event for a subject and PARAM should clearly distinguish the difference: </a:t>
            </a:r>
          </a:p>
          <a:p>
            <a:pPr lvl="1"/>
            <a:r>
              <a:rPr lang="en-US" sz="2400" dirty="0" smtClean="0"/>
              <a:t>“Time to Progression (days) – Investigator”</a:t>
            </a:r>
          </a:p>
          <a:p>
            <a:pPr lvl="1"/>
            <a:r>
              <a:rPr lang="en-US" sz="2400" dirty="0" smtClean="0"/>
              <a:t>“Time to Progression (days) – Adjudicator”</a:t>
            </a:r>
          </a:p>
        </p:txBody>
      </p:sp>
      <p:sp>
        <p:nvSpPr>
          <p:cNvPr id="4" name="Slide Number Placeholder 3"/>
          <p:cNvSpPr>
            <a:spLocks noGrp="1"/>
          </p:cNvSpPr>
          <p:nvPr>
            <p:ph type="sldNum" sz="quarter" idx="10"/>
          </p:nvPr>
        </p:nvSpPr>
        <p:spPr/>
        <p:txBody>
          <a:bodyPr/>
          <a:lstStyle/>
          <a:p>
            <a:fld id="{38C603AD-7BE0-C14A-AD8F-20F052A5AD58}" type="slidenum">
              <a:rPr lang="en-US" smtClean="0"/>
              <a:t>42</a:t>
            </a:fld>
            <a:endParaRPr lang="en-US" dirty="0"/>
          </a:p>
        </p:txBody>
      </p:sp>
    </p:spTree>
    <p:extLst>
      <p:ext uri="{BB962C8B-B14F-4D97-AF65-F5344CB8AC3E}">
        <p14:creationId xmlns:p14="http://schemas.microsoft.com/office/powerpoint/2010/main" val="1410905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When the event of interest is based on the first event within a set of events, it may be the best practice to have a PARAM for each of the individual components and then a PARAM that represents the first event</a:t>
            </a:r>
          </a:p>
          <a:p>
            <a:endParaRPr lang="en-US" sz="1200" dirty="0" smtClean="0"/>
          </a:p>
          <a:p>
            <a:r>
              <a:rPr lang="en-US" sz="1200" dirty="0" smtClean="0"/>
              <a:t>This allows for sensitivity analysis and supports traceability</a:t>
            </a:r>
          </a:p>
        </p:txBody>
      </p:sp>
      <p:sp>
        <p:nvSpPr>
          <p:cNvPr id="4" name="Slide Number Placeholder 3"/>
          <p:cNvSpPr>
            <a:spLocks noGrp="1"/>
          </p:cNvSpPr>
          <p:nvPr>
            <p:ph type="sldNum" sz="quarter" idx="10"/>
          </p:nvPr>
        </p:nvSpPr>
        <p:spPr/>
        <p:txBody>
          <a:bodyPr/>
          <a:lstStyle/>
          <a:p>
            <a:fld id="{38C603AD-7BE0-C14A-AD8F-20F052A5AD58}" type="slidenum">
              <a:rPr lang="en-US" smtClean="0"/>
              <a:t>43</a:t>
            </a:fld>
            <a:endParaRPr lang="en-US" dirty="0"/>
          </a:p>
        </p:txBody>
      </p:sp>
    </p:spTree>
    <p:extLst>
      <p:ext uri="{BB962C8B-B14F-4D97-AF65-F5344CB8AC3E}">
        <p14:creationId xmlns:p14="http://schemas.microsoft.com/office/powerpoint/2010/main" val="1644763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44</a:t>
            </a:fld>
            <a:endParaRPr lang="en-US" dirty="0"/>
          </a:p>
        </p:txBody>
      </p:sp>
    </p:spTree>
    <p:extLst>
      <p:ext uri="{BB962C8B-B14F-4D97-AF65-F5344CB8AC3E}">
        <p14:creationId xmlns:p14="http://schemas.microsoft.com/office/powerpoint/2010/main" val="1815639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6</a:t>
            </a:fld>
            <a:endParaRPr lang="en-US" dirty="0"/>
          </a:p>
        </p:txBody>
      </p:sp>
    </p:spTree>
    <p:extLst>
      <p:ext uri="{BB962C8B-B14F-4D97-AF65-F5344CB8AC3E}">
        <p14:creationId xmlns:p14="http://schemas.microsoft.com/office/powerpoint/2010/main" val="984529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Screen</a:t>
            </a:r>
            <a:r>
              <a:rPr lang="en-US" baseline="0" dirty="0" smtClean="0"/>
              <a:t> shot is from ADaMIG v1.0 – CDISC notes are very small and are not intended to be read as part of training workshop</a:t>
            </a:r>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7</a:t>
            </a:fld>
            <a:endParaRPr lang="en-US" dirty="0"/>
          </a:p>
        </p:txBody>
      </p:sp>
    </p:spTree>
    <p:extLst>
      <p:ext uri="{BB962C8B-B14F-4D97-AF65-F5344CB8AC3E}">
        <p14:creationId xmlns:p14="http://schemas.microsoft.com/office/powerpoint/2010/main" val="3299709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8</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9</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10</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11</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12</a:t>
            </a:fld>
            <a:endParaRPr lang="en-US" dirty="0"/>
          </a:p>
        </p:txBody>
      </p:sp>
    </p:spTree>
    <p:extLst>
      <p:ext uri="{BB962C8B-B14F-4D97-AF65-F5344CB8AC3E}">
        <p14:creationId xmlns:p14="http://schemas.microsoft.com/office/powerpoint/2010/main" val="2945442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CorporateSl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Rectangle 7"/>
          <p:cNvSpPr/>
          <p:nvPr userDrawn="1"/>
        </p:nvSpPr>
        <p:spPr>
          <a:xfrm>
            <a:off x="0" y="2779048"/>
            <a:ext cx="9144000" cy="11676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2246306" y="2779048"/>
            <a:ext cx="6740650" cy="1162802"/>
          </a:xfrm>
        </p:spPr>
        <p:txBody>
          <a:bodyPr bIns="91440">
            <a:normAutofit/>
          </a:bodyPr>
          <a:lstStyle>
            <a:lvl1pPr>
              <a:defRPr sz="4000">
                <a:solidFill>
                  <a:srgbClr val="000000"/>
                </a:solidFill>
              </a:defRPr>
            </a:lvl1pPr>
          </a:lstStyle>
          <a:p>
            <a:r>
              <a:rPr lang="en-US" smtClean="0"/>
              <a:t>Click to edit Master title style</a:t>
            </a:r>
            <a:endParaRPr lang="en-US" dirty="0"/>
          </a:p>
        </p:txBody>
      </p:sp>
      <p:pic>
        <p:nvPicPr>
          <p:cNvPr id="9" name="Picture 8" descr="Lill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319" y="3065127"/>
            <a:ext cx="1230284" cy="670560"/>
          </a:xfrm>
          <a:prstGeom prst="rect">
            <a:avLst/>
          </a:prstGeom>
        </p:spPr>
      </p:pic>
      <p:cxnSp>
        <p:nvCxnSpPr>
          <p:cNvPr id="11" name="Straight Connector 10"/>
          <p:cNvCxnSpPr/>
          <p:nvPr userDrawn="1"/>
        </p:nvCxnSpPr>
        <p:spPr>
          <a:xfrm>
            <a:off x="2014169" y="2826845"/>
            <a:ext cx="0" cy="1051531"/>
          </a:xfrm>
          <a:prstGeom prst="line">
            <a:avLst/>
          </a:prstGeom>
          <a:ln w="6350">
            <a:solidFill>
              <a:srgbClr val="E2231A"/>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41985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tIns="91440" bIns="91440"/>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a:t>
            </a:fld>
            <a:endParaRPr lang="en-US" dirty="0"/>
          </a:p>
        </p:txBody>
      </p:sp>
    </p:spTree>
    <p:extLst>
      <p:ext uri="{BB962C8B-B14F-4D97-AF65-F5344CB8AC3E}">
        <p14:creationId xmlns:p14="http://schemas.microsoft.com/office/powerpoint/2010/main" val="33247479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descr="CorporateSlides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Rectangle 7"/>
          <p:cNvSpPr/>
          <p:nvPr userDrawn="1"/>
        </p:nvSpPr>
        <p:spPr>
          <a:xfrm>
            <a:off x="0" y="2949750"/>
            <a:ext cx="9144000" cy="1167609"/>
          </a:xfrm>
          <a:prstGeom prst="rect">
            <a:avLst/>
          </a:prstGeom>
          <a:solidFill>
            <a:schemeClr val="bg1">
              <a:alpha val="3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22313" y="2949750"/>
            <a:ext cx="7772400" cy="1167609"/>
          </a:xfrm>
        </p:spPr>
        <p:txBody>
          <a:bodyPr anchor="ctr" anchorCtr="0">
            <a:normAutofit/>
          </a:bodyPr>
          <a:lstStyle>
            <a:lvl1pPr algn="l">
              <a:defRPr sz="3200" b="0" cap="none"/>
            </a:lvl1pPr>
          </a:lstStyle>
          <a:p>
            <a:r>
              <a:rPr lang="en-US" smtClean="0"/>
              <a:t>Click to edit Master title style</a:t>
            </a:r>
            <a:endParaRPr lang="en-US" dirty="0"/>
          </a:p>
        </p:txBody>
      </p:sp>
    </p:spTree>
    <p:extLst>
      <p:ext uri="{BB962C8B-B14F-4D97-AF65-F5344CB8AC3E}">
        <p14:creationId xmlns:p14="http://schemas.microsoft.com/office/powerpoint/2010/main" val="36471067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1143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51143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683B3F-78FC-2747-B528-78983EAFC25E}" type="datetime1">
              <a:rPr lang="en-US" smtClean="0"/>
              <a:t>7/31/2016</a:t>
            </a:fld>
            <a:endParaRPr lang="en-US" dirty="0"/>
          </a:p>
        </p:txBody>
      </p:sp>
      <p:sp>
        <p:nvSpPr>
          <p:cNvPr id="6" name="Footer Placeholder 5"/>
          <p:cNvSpPr>
            <a:spLocks noGrp="1"/>
          </p:cNvSpPr>
          <p:nvPr>
            <p:ph type="ftr" sz="quarter" idx="11"/>
          </p:nvPr>
        </p:nvSpPr>
        <p:spPr/>
        <p:txBody>
          <a:bodyPr/>
          <a:lstStyle/>
          <a:p>
            <a:r>
              <a:rPr lang="en-US" dirty="0" smtClean="0"/>
              <a:t>Company Confidential  ©2014 Eli Lilly and Company </a:t>
            </a:r>
            <a:endParaRPr lang="en-US" dirty="0"/>
          </a:p>
        </p:txBody>
      </p:sp>
      <p:sp>
        <p:nvSpPr>
          <p:cNvPr id="7" name="Slide Number Placeholder 6"/>
          <p:cNvSpPr>
            <a:spLocks noGrp="1"/>
          </p:cNvSpPr>
          <p:nvPr>
            <p:ph type="sldNum" sz="quarter" idx="12"/>
          </p:nvPr>
        </p:nvSpPr>
        <p:spPr/>
        <p:txBody>
          <a:bodyPr/>
          <a:lstStyle/>
          <a:p>
            <a:fld id="{433333A3-4547-F444-B56E-77A7C57F984C}" type="slidenum">
              <a:rPr lang="en-US" smtClean="0"/>
              <a:pPr/>
              <a:t>‹#›</a:t>
            </a:fld>
            <a:endParaRPr lang="en-US" dirty="0"/>
          </a:p>
        </p:txBody>
      </p:sp>
    </p:spTree>
    <p:extLst>
      <p:ext uri="{BB962C8B-B14F-4D97-AF65-F5344CB8AC3E}">
        <p14:creationId xmlns:p14="http://schemas.microsoft.com/office/powerpoint/2010/main" val="25575336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1377699"/>
          </a:xfrm>
          <a:prstGeom prst="rect">
            <a:avLst/>
          </a:prstGeom>
          <a:solidFill>
            <a:srgbClr val="E223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47471" y="117594"/>
            <a:ext cx="8491835"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7471" y="1488532"/>
            <a:ext cx="8491835" cy="463763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D3F1151-A80F-1E43-83FD-99842F626044}" type="datetime1">
              <a:rPr lang="en-US" smtClean="0"/>
              <a:t>7/31/2016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3333A3-4547-F444-B56E-77A7C57F984C}" type="slidenum">
              <a:rPr lang="en-US" smtClean="0"/>
              <a:pPr/>
              <a:t>‹#›</a:t>
            </a:fld>
            <a:endParaRPr lang="en-US" dirty="0"/>
          </a:p>
        </p:txBody>
      </p:sp>
    </p:spTree>
    <p:extLst>
      <p:ext uri="{BB962C8B-B14F-4D97-AF65-F5344CB8AC3E}">
        <p14:creationId xmlns:p14="http://schemas.microsoft.com/office/powerpoint/2010/main" val="1306059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hdr="0"/>
  <p:txStyles>
    <p:titleStyle>
      <a:lvl1pPr algn="l" defTabSz="457200" rtl="0" eaLnBrk="1" latinLnBrk="0" hangingPunct="1">
        <a:spcBef>
          <a:spcPct val="0"/>
        </a:spcBef>
        <a:buNone/>
        <a:defRPr sz="4400" kern="1200">
          <a:solidFill>
            <a:srgbClr val="FFFFFF"/>
          </a:solidFill>
          <a:latin typeface="DIN-Bold"/>
          <a:ea typeface="+mj-ea"/>
          <a:cs typeface="DIN-Bold"/>
        </a:defRPr>
      </a:lvl1pPr>
    </p:titleStyle>
    <p:bodyStyle>
      <a:lvl1pPr marL="342900" indent="-342900" algn="l" defTabSz="457200" rtl="0" eaLnBrk="1" latinLnBrk="0" hangingPunct="1">
        <a:spcBef>
          <a:spcPct val="20000"/>
        </a:spcBef>
        <a:buFont typeface="Arial"/>
        <a:buChar char="•"/>
        <a:defRPr sz="3200" kern="1200">
          <a:solidFill>
            <a:srgbClr val="86786F"/>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rgbClr val="86786F"/>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rgbClr val="86786F"/>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to Instructor</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smtClean="0"/>
              <a:t>Material Needed</a:t>
            </a:r>
            <a:endParaRPr lang="en-US" sz="2000" dirty="0"/>
          </a:p>
          <a:p>
            <a:pPr lvl="1"/>
            <a:r>
              <a:rPr lang="en-US" sz="2000" dirty="0"/>
              <a:t>H</a:t>
            </a:r>
            <a:r>
              <a:rPr lang="en-US" sz="2000" dirty="0" smtClean="0"/>
              <a:t>ard </a:t>
            </a:r>
            <a:r>
              <a:rPr lang="en-US" sz="2000" dirty="0"/>
              <a:t>copies of </a:t>
            </a:r>
            <a:r>
              <a:rPr lang="en-US" sz="2000" dirty="0" smtClean="0"/>
              <a:t>the following:</a:t>
            </a:r>
          </a:p>
          <a:p>
            <a:pPr lvl="2"/>
            <a:r>
              <a:rPr lang="en-US" sz="1900" dirty="0" smtClean="0"/>
              <a:t>ADaM Model Document v2.1 </a:t>
            </a:r>
          </a:p>
          <a:p>
            <a:pPr lvl="2"/>
            <a:r>
              <a:rPr lang="en-US" sz="1900" dirty="0" smtClean="0"/>
              <a:t>ADaM IG v1.1 </a:t>
            </a:r>
          </a:p>
          <a:p>
            <a:pPr lvl="2"/>
            <a:r>
              <a:rPr lang="en-US" sz="1900" dirty="0" smtClean="0"/>
              <a:t>ADaM Basic Data Structure for Time to Event </a:t>
            </a:r>
            <a:r>
              <a:rPr lang="en-US" sz="1900" dirty="0"/>
              <a:t>v</a:t>
            </a:r>
            <a:r>
              <a:rPr lang="en-US" sz="1900" dirty="0" smtClean="0"/>
              <a:t>1.0</a:t>
            </a:r>
          </a:p>
          <a:p>
            <a:pPr marL="914400" lvl="2" indent="0">
              <a:buNone/>
            </a:pPr>
            <a:r>
              <a:rPr lang="en-US" sz="2000" dirty="0" smtClean="0"/>
              <a:t>with labelled Post-It notes attached to the first page of each document</a:t>
            </a:r>
            <a:endParaRPr lang="en-US" sz="2000" dirty="0"/>
          </a:p>
          <a:p>
            <a:pPr lvl="1"/>
            <a:endParaRPr lang="en-US" sz="2000" dirty="0" smtClean="0"/>
          </a:p>
          <a:p>
            <a:pPr marL="457200" lvl="1" indent="0">
              <a:buNone/>
            </a:pPr>
            <a:endParaRPr lang="en-US" sz="2000" dirty="0" smtClean="0"/>
          </a:p>
          <a:p>
            <a:pPr marL="457200" lvl="1" indent="0">
              <a:buNone/>
            </a:pPr>
            <a:endParaRPr lang="en-US" sz="2000" dirty="0" smtClean="0"/>
          </a:p>
          <a:p>
            <a:pPr lvl="1"/>
            <a:r>
              <a:rPr lang="en-US" sz="2000" dirty="0" smtClean="0"/>
              <a:t>Each </a:t>
            </a:r>
            <a:r>
              <a:rPr lang="en-US" sz="2000" dirty="0"/>
              <a:t>participant will need to bring their laptop to access workshop templates needed to complete workshop </a:t>
            </a:r>
            <a:r>
              <a:rPr lang="en-US" sz="2000" dirty="0" smtClean="0"/>
              <a:t>exercises</a:t>
            </a:r>
          </a:p>
          <a:p>
            <a:pPr lvl="1"/>
            <a:r>
              <a:rPr lang="en-US" sz="2000" dirty="0" smtClean="0"/>
              <a:t>Excel file Exercise </a:t>
            </a:r>
            <a:r>
              <a:rPr lang="en-US" sz="2000" dirty="0"/>
              <a:t>Templates </a:t>
            </a:r>
            <a:r>
              <a:rPr lang="en-US" sz="2000" dirty="0" smtClean="0"/>
              <a:t>and additional </a:t>
            </a:r>
            <a:r>
              <a:rPr lang="en-US" sz="2000" dirty="0"/>
              <a:t>electronic </a:t>
            </a:r>
            <a:r>
              <a:rPr lang="en-US" sz="2000" dirty="0" smtClean="0"/>
              <a:t>resources on the External SharePoint site</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a:t>
            </a:fld>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275" y="3419124"/>
            <a:ext cx="1428750" cy="984679"/>
          </a:xfrm>
          <a:prstGeom prst="rect">
            <a:avLst/>
          </a:prstGeom>
          <a:noFill/>
          <a:ln w="9525">
            <a:solidFill>
              <a:srgbClr val="86786F"/>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23616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smtClean="0"/>
              <a:t>2:  </a:t>
            </a:r>
            <a:r>
              <a:rPr lang="en-US" dirty="0"/>
              <a:t>SDTM.LB</a:t>
            </a:r>
          </a:p>
        </p:txBody>
      </p:sp>
      <p:sp>
        <p:nvSpPr>
          <p:cNvPr id="3" name="Content Placeholder 2"/>
          <p:cNvSpPr>
            <a:spLocks noGrp="1"/>
          </p:cNvSpPr>
          <p:nvPr>
            <p:ph idx="1"/>
          </p:nvPr>
        </p:nvSpPr>
        <p:spPr>
          <a:ln>
            <a:solidFill>
              <a:srgbClr val="FF0000"/>
            </a:solidFill>
          </a:ln>
        </p:spPr>
        <p:txBody>
          <a:bodyPr>
            <a:normAutofit fontScale="92500"/>
          </a:bodyPr>
          <a:lstStyle/>
          <a:p>
            <a:r>
              <a:rPr lang="en-US" sz="3000" dirty="0" smtClean="0"/>
              <a:t>SDTM LB Data:</a:t>
            </a:r>
          </a:p>
          <a:p>
            <a:endParaRPr lang="en-US" dirty="0"/>
          </a:p>
          <a:p>
            <a:endParaRPr lang="en-US" dirty="0" smtClean="0"/>
          </a:p>
          <a:p>
            <a:endParaRPr lang="en-US" dirty="0"/>
          </a:p>
          <a:p>
            <a:pPr marL="0" indent="0">
              <a:buNone/>
            </a:pPr>
            <a:endParaRPr lang="en-US" dirty="0"/>
          </a:p>
          <a:p>
            <a:pPr marL="0" indent="0">
              <a:buNone/>
            </a:pPr>
            <a:endParaRPr lang="en-US" dirty="0" smtClean="0"/>
          </a:p>
          <a:p>
            <a:r>
              <a:rPr lang="en-US" sz="3000" dirty="0" smtClean="0"/>
              <a:t>SAP language:  </a:t>
            </a:r>
          </a:p>
          <a:p>
            <a:pPr lvl="1"/>
            <a:r>
              <a:rPr lang="en-US" sz="2600" dirty="0" smtClean="0"/>
              <a:t>If hemoglobin is not collected at a visit, use method of last observation carried forward to impute missing value</a:t>
            </a:r>
          </a:p>
          <a:p>
            <a:endParaRPr lang="en-US" sz="30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10</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45343734"/>
              </p:ext>
            </p:extLst>
          </p:nvPr>
        </p:nvGraphicFramePr>
        <p:xfrm>
          <a:off x="457199" y="2120900"/>
          <a:ext cx="8229602" cy="2377440"/>
        </p:xfrm>
        <a:graphic>
          <a:graphicData uri="http://schemas.openxmlformats.org/drawingml/2006/table">
            <a:tbl>
              <a:tblPr firstRow="1" bandRow="1">
                <a:tableStyleId>{9DCAF9ED-07DC-4A11-8D7F-57B35C25682E}</a:tableStyleId>
              </a:tblPr>
              <a:tblGrid>
                <a:gridCol w="2124296"/>
                <a:gridCol w="1168636"/>
                <a:gridCol w="1218109"/>
                <a:gridCol w="1198880"/>
                <a:gridCol w="1290320"/>
                <a:gridCol w="1229361"/>
              </a:tblGrid>
              <a:tr h="370840">
                <a:tc>
                  <a:txBody>
                    <a:bodyPr/>
                    <a:lstStyle/>
                    <a:p>
                      <a:r>
                        <a:rPr lang="en-US" sz="2000" dirty="0" smtClean="0"/>
                        <a:t>USUBJID</a:t>
                      </a:r>
                      <a:endParaRPr lang="en-US" sz="2000" dirty="0"/>
                    </a:p>
                  </a:txBody>
                  <a:tcPr/>
                </a:tc>
                <a:tc>
                  <a:txBody>
                    <a:bodyPr/>
                    <a:lstStyle/>
                    <a:p>
                      <a:r>
                        <a:rPr lang="en-US" sz="2000" dirty="0" smtClean="0"/>
                        <a:t>VISIT</a:t>
                      </a:r>
                      <a:endParaRPr lang="en-US" sz="2000" dirty="0"/>
                    </a:p>
                  </a:txBody>
                  <a:tcPr/>
                </a:tc>
                <a:tc>
                  <a:txBody>
                    <a:bodyPr/>
                    <a:lstStyle/>
                    <a:p>
                      <a:r>
                        <a:rPr lang="en-US" sz="2000" dirty="0" smtClean="0"/>
                        <a:t>LBTESTCD</a:t>
                      </a:r>
                      <a:endParaRPr lang="en-US" sz="2000" dirty="0"/>
                    </a:p>
                  </a:txBody>
                  <a:tcPr/>
                </a:tc>
                <a:tc>
                  <a:txBody>
                    <a:bodyPr/>
                    <a:lstStyle/>
                    <a:p>
                      <a:r>
                        <a:rPr lang="en-US" sz="2000" dirty="0" smtClean="0"/>
                        <a:t>LBSTRESC</a:t>
                      </a:r>
                      <a:endParaRPr lang="en-US" sz="2000" dirty="0"/>
                    </a:p>
                  </a:txBody>
                  <a:tcPr/>
                </a:tc>
                <a:tc>
                  <a:txBody>
                    <a:bodyPr/>
                    <a:lstStyle/>
                    <a:p>
                      <a:r>
                        <a:rPr lang="en-US" sz="2000" dirty="0" smtClean="0"/>
                        <a:t>LBSTRESN</a:t>
                      </a:r>
                      <a:endParaRPr lang="en-US" sz="2000" dirty="0"/>
                    </a:p>
                  </a:txBody>
                  <a:tcPr/>
                </a:tc>
                <a:tc>
                  <a:txBody>
                    <a:bodyPr/>
                    <a:lstStyle/>
                    <a:p>
                      <a:r>
                        <a:rPr lang="en-US" sz="2000" dirty="0" smtClean="0"/>
                        <a:t>LBSTAT</a:t>
                      </a:r>
                      <a:endParaRPr lang="en-US" sz="2000" dirty="0"/>
                    </a:p>
                  </a:txBody>
                  <a:tcPr/>
                </a:tc>
              </a:tr>
              <a:tr h="370840">
                <a:tc>
                  <a:txBody>
                    <a:bodyPr/>
                    <a:lstStyle/>
                    <a:p>
                      <a:r>
                        <a:rPr lang="en-US" sz="2000" dirty="0" smtClean="0"/>
                        <a:t>L445-1001-00003</a:t>
                      </a:r>
                      <a:endParaRPr lang="en-US" sz="2000" dirty="0"/>
                    </a:p>
                  </a:txBody>
                  <a:tcPr/>
                </a:tc>
                <a:tc>
                  <a:txBody>
                    <a:bodyPr/>
                    <a:lstStyle/>
                    <a:p>
                      <a:r>
                        <a:rPr lang="en-US" sz="2000" dirty="0" smtClean="0"/>
                        <a:t>Week</a:t>
                      </a:r>
                      <a:r>
                        <a:rPr lang="en-US" sz="2000" baseline="0" dirty="0" smtClean="0"/>
                        <a:t> 2</a:t>
                      </a:r>
                      <a:endParaRPr lang="en-US" sz="2000" dirty="0"/>
                    </a:p>
                  </a:txBody>
                  <a:tcPr/>
                </a:tc>
                <a:tc>
                  <a:txBody>
                    <a:bodyPr/>
                    <a:lstStyle/>
                    <a:p>
                      <a:r>
                        <a:rPr lang="en-US" sz="2000" dirty="0" smtClean="0"/>
                        <a:t>HGB</a:t>
                      </a:r>
                      <a:endParaRPr lang="en-US" sz="2000" dirty="0"/>
                    </a:p>
                  </a:txBody>
                  <a:tcPr/>
                </a:tc>
                <a:tc>
                  <a:txBody>
                    <a:bodyPr/>
                    <a:lstStyle/>
                    <a:p>
                      <a:pPr lvl="1"/>
                      <a:r>
                        <a:rPr lang="en-US" sz="2000" dirty="0" smtClean="0"/>
                        <a:t>10.6</a:t>
                      </a:r>
                      <a:endParaRPr lang="en-US" sz="2000" dirty="0"/>
                    </a:p>
                  </a:txBody>
                  <a:tcPr/>
                </a:tc>
                <a:tc>
                  <a:txBody>
                    <a:bodyPr/>
                    <a:lstStyle/>
                    <a:p>
                      <a:r>
                        <a:rPr lang="en-US" sz="2000" dirty="0" smtClean="0"/>
                        <a:t>10.6</a:t>
                      </a:r>
                      <a:endParaRPr lang="en-US" sz="2000" dirty="0"/>
                    </a:p>
                  </a:txBody>
                  <a:tcPr/>
                </a:tc>
                <a:tc>
                  <a:txBody>
                    <a:bodyPr/>
                    <a:lstStyle/>
                    <a:p>
                      <a:endParaRPr lang="en-US" sz="2000" dirty="0"/>
                    </a:p>
                  </a:txBody>
                  <a:tcPr/>
                </a:tc>
              </a:tr>
              <a:tr h="370840">
                <a:tc>
                  <a:txBody>
                    <a:bodyPr/>
                    <a:lstStyle/>
                    <a:p>
                      <a:r>
                        <a:rPr lang="en-US" sz="2000" smtClean="0"/>
                        <a:t>L445-1001-00003</a:t>
                      </a:r>
                      <a:endParaRPr lang="en-US" sz="2000" dirty="0"/>
                    </a:p>
                  </a:txBody>
                  <a:tcPr/>
                </a:tc>
                <a:tc>
                  <a:txBody>
                    <a:bodyPr/>
                    <a:lstStyle/>
                    <a:p>
                      <a:r>
                        <a:rPr lang="en-US" sz="2000" dirty="0" smtClean="0"/>
                        <a:t>Week</a:t>
                      </a:r>
                      <a:r>
                        <a:rPr lang="en-US" sz="2000" baseline="0" dirty="0" smtClean="0"/>
                        <a:t> 4</a:t>
                      </a:r>
                      <a:endParaRPr lang="en-US" sz="2000" dirty="0"/>
                    </a:p>
                  </a:txBody>
                  <a:tcPr/>
                </a:tc>
                <a:tc>
                  <a:txBody>
                    <a:bodyPr/>
                    <a:lstStyle/>
                    <a:p>
                      <a:r>
                        <a:rPr lang="en-US" sz="2000" smtClean="0"/>
                        <a:t>HGB</a:t>
                      </a:r>
                      <a:endParaRPr lang="en-US" sz="2000" dirty="0"/>
                    </a:p>
                  </a:txBody>
                  <a:tcPr/>
                </a:tc>
                <a:tc>
                  <a:txBody>
                    <a:bodyPr/>
                    <a:lstStyle/>
                    <a:p>
                      <a:pPr lvl="1"/>
                      <a:r>
                        <a:rPr lang="en-US" sz="2000" dirty="0" smtClean="0"/>
                        <a:t>14.6</a:t>
                      </a:r>
                      <a:endParaRPr lang="en-US" sz="2000" dirty="0"/>
                    </a:p>
                  </a:txBody>
                  <a:tcPr/>
                </a:tc>
                <a:tc>
                  <a:txBody>
                    <a:bodyPr/>
                    <a:lstStyle/>
                    <a:p>
                      <a:r>
                        <a:rPr lang="en-US" sz="2000" dirty="0" smtClean="0"/>
                        <a:t>14.6</a:t>
                      </a:r>
                      <a:endParaRPr lang="en-US" sz="2000" dirty="0"/>
                    </a:p>
                  </a:txBody>
                  <a:tcPr/>
                </a:tc>
                <a:tc>
                  <a:txBody>
                    <a:bodyPr/>
                    <a:lstStyle/>
                    <a:p>
                      <a:endParaRPr lang="en-US" sz="2000" dirty="0"/>
                    </a:p>
                  </a:txBody>
                  <a:tcPr/>
                </a:tc>
              </a:tr>
              <a:tr h="370840">
                <a:tc>
                  <a:txBody>
                    <a:bodyPr/>
                    <a:lstStyle/>
                    <a:p>
                      <a:r>
                        <a:rPr lang="en-US" sz="2000" smtClean="0">
                          <a:solidFill>
                            <a:srgbClr val="FF0000"/>
                          </a:solidFill>
                        </a:rPr>
                        <a:t>L445-1001-00003</a:t>
                      </a:r>
                      <a:endParaRPr lang="en-US" sz="2000" dirty="0">
                        <a:solidFill>
                          <a:srgbClr val="FF0000"/>
                        </a:solidFill>
                      </a:endParaRPr>
                    </a:p>
                  </a:txBody>
                  <a:tcPr/>
                </a:tc>
                <a:tc>
                  <a:txBody>
                    <a:bodyPr/>
                    <a:lstStyle/>
                    <a:p>
                      <a:r>
                        <a:rPr lang="en-US" sz="2000" dirty="0" smtClean="0">
                          <a:solidFill>
                            <a:srgbClr val="FF0000"/>
                          </a:solidFill>
                        </a:rPr>
                        <a:t>Week 6</a:t>
                      </a:r>
                      <a:endParaRPr lang="en-US" sz="2000" dirty="0">
                        <a:solidFill>
                          <a:srgbClr val="FF0000"/>
                        </a:solidFill>
                      </a:endParaRPr>
                    </a:p>
                  </a:txBody>
                  <a:tcPr/>
                </a:tc>
                <a:tc>
                  <a:txBody>
                    <a:bodyPr/>
                    <a:lstStyle/>
                    <a:p>
                      <a:r>
                        <a:rPr lang="en-US" sz="2000" smtClean="0">
                          <a:solidFill>
                            <a:srgbClr val="FF0000"/>
                          </a:solidFill>
                        </a:rPr>
                        <a:t>HGB</a:t>
                      </a:r>
                      <a:endParaRPr lang="en-US" sz="2000" dirty="0">
                        <a:solidFill>
                          <a:srgbClr val="FF0000"/>
                        </a:solidFill>
                      </a:endParaRPr>
                    </a:p>
                  </a:txBody>
                  <a:tcPr/>
                </a:tc>
                <a:tc>
                  <a:txBody>
                    <a:bodyPr/>
                    <a:lstStyle/>
                    <a:p>
                      <a:pPr lvl="1"/>
                      <a:endParaRPr lang="en-US" sz="2000" dirty="0">
                        <a:solidFill>
                          <a:srgbClr val="FF0000"/>
                        </a:solidFill>
                      </a:endParaRPr>
                    </a:p>
                  </a:txBody>
                  <a:tcPr/>
                </a:tc>
                <a:tc>
                  <a:txBody>
                    <a:bodyPr/>
                    <a:lstStyle/>
                    <a:p>
                      <a:endParaRPr lang="en-US" sz="2000" dirty="0">
                        <a:solidFill>
                          <a:srgbClr val="FF0000"/>
                        </a:solidFill>
                      </a:endParaRPr>
                    </a:p>
                  </a:txBody>
                  <a:tcPr/>
                </a:tc>
                <a:tc>
                  <a:txBody>
                    <a:bodyPr/>
                    <a:lstStyle/>
                    <a:p>
                      <a:r>
                        <a:rPr lang="en-US" sz="2000" dirty="0" smtClean="0">
                          <a:solidFill>
                            <a:srgbClr val="FF0000"/>
                          </a:solidFill>
                        </a:rPr>
                        <a:t>Not</a:t>
                      </a:r>
                      <a:r>
                        <a:rPr lang="en-US" sz="2000" baseline="0" dirty="0" smtClean="0">
                          <a:solidFill>
                            <a:srgbClr val="FF0000"/>
                          </a:solidFill>
                        </a:rPr>
                        <a:t> Done</a:t>
                      </a:r>
                      <a:endParaRPr lang="en-US" sz="2000" dirty="0">
                        <a:solidFill>
                          <a:srgbClr val="FF0000"/>
                        </a:solidFill>
                      </a:endParaRPr>
                    </a:p>
                  </a:txBody>
                  <a:tcPr/>
                </a:tc>
              </a:tr>
              <a:tr h="370840">
                <a:tc>
                  <a:txBody>
                    <a:bodyPr/>
                    <a:lstStyle/>
                    <a:p>
                      <a:r>
                        <a:rPr lang="en-US" sz="2000" smtClean="0"/>
                        <a:t>L445-1001-00003</a:t>
                      </a:r>
                      <a:endParaRPr lang="en-US" sz="2000" dirty="0"/>
                    </a:p>
                  </a:txBody>
                  <a:tcPr/>
                </a:tc>
                <a:tc>
                  <a:txBody>
                    <a:bodyPr/>
                    <a:lstStyle/>
                    <a:p>
                      <a:r>
                        <a:rPr lang="en-US" sz="2000" dirty="0" smtClean="0"/>
                        <a:t>Week 8</a:t>
                      </a:r>
                      <a:endParaRPr lang="en-US" sz="2000" dirty="0"/>
                    </a:p>
                  </a:txBody>
                  <a:tcPr/>
                </a:tc>
                <a:tc>
                  <a:txBody>
                    <a:bodyPr/>
                    <a:lstStyle/>
                    <a:p>
                      <a:r>
                        <a:rPr lang="en-US" sz="2000" smtClean="0"/>
                        <a:t>HGB</a:t>
                      </a:r>
                      <a:endParaRPr lang="en-US" sz="2000" dirty="0"/>
                    </a:p>
                  </a:txBody>
                  <a:tcPr/>
                </a:tc>
                <a:tc>
                  <a:txBody>
                    <a:bodyPr/>
                    <a:lstStyle/>
                    <a:p>
                      <a:pPr lvl="1"/>
                      <a:r>
                        <a:rPr lang="en-US" sz="2000" dirty="0" smtClean="0"/>
                        <a:t>13.0</a:t>
                      </a:r>
                      <a:endParaRPr lang="en-US" sz="2000" dirty="0"/>
                    </a:p>
                  </a:txBody>
                  <a:tcPr/>
                </a:tc>
                <a:tc>
                  <a:txBody>
                    <a:bodyPr/>
                    <a:lstStyle/>
                    <a:p>
                      <a:r>
                        <a:rPr lang="en-US" sz="2000" dirty="0" smtClean="0"/>
                        <a:t>13.0</a:t>
                      </a:r>
                      <a:endParaRPr lang="en-US" sz="2000" dirty="0"/>
                    </a:p>
                  </a:txBody>
                  <a:tcPr/>
                </a:tc>
                <a:tc>
                  <a:txBody>
                    <a:bodyPr/>
                    <a:lstStyle/>
                    <a:p>
                      <a:endParaRPr lang="en-US" sz="2000" dirty="0"/>
                    </a:p>
                  </a:txBody>
                  <a:tcPr/>
                </a:tc>
              </a:tr>
              <a:tr h="370840">
                <a:tc>
                  <a:txBody>
                    <a:bodyPr/>
                    <a:lstStyle/>
                    <a:p>
                      <a:r>
                        <a:rPr lang="en-US" sz="2000" dirty="0" smtClean="0"/>
                        <a:t>L445-1001-00003</a:t>
                      </a:r>
                      <a:endParaRPr lang="en-US" sz="2000" dirty="0"/>
                    </a:p>
                  </a:txBody>
                  <a:tcPr/>
                </a:tc>
                <a:tc>
                  <a:txBody>
                    <a:bodyPr/>
                    <a:lstStyle/>
                    <a:p>
                      <a:r>
                        <a:rPr lang="en-US" sz="2000" dirty="0" smtClean="0"/>
                        <a:t>Week 10</a:t>
                      </a:r>
                      <a:endParaRPr lang="en-US" sz="2000" dirty="0"/>
                    </a:p>
                  </a:txBody>
                  <a:tcPr/>
                </a:tc>
                <a:tc>
                  <a:txBody>
                    <a:bodyPr/>
                    <a:lstStyle/>
                    <a:p>
                      <a:r>
                        <a:rPr lang="en-US" sz="2000" dirty="0" smtClean="0"/>
                        <a:t>HGB</a:t>
                      </a:r>
                      <a:endParaRPr lang="en-US" sz="2000" dirty="0"/>
                    </a:p>
                  </a:txBody>
                  <a:tcPr/>
                </a:tc>
                <a:tc>
                  <a:txBody>
                    <a:bodyPr/>
                    <a:lstStyle/>
                    <a:p>
                      <a:pPr lvl="1"/>
                      <a:r>
                        <a:rPr lang="en-US" sz="2000" dirty="0" smtClean="0"/>
                        <a:t>14.2</a:t>
                      </a:r>
                      <a:endParaRPr lang="en-US" sz="2000" dirty="0"/>
                    </a:p>
                  </a:txBody>
                  <a:tcPr/>
                </a:tc>
                <a:tc>
                  <a:txBody>
                    <a:bodyPr/>
                    <a:lstStyle/>
                    <a:p>
                      <a:r>
                        <a:rPr lang="en-US" sz="2000" dirty="0" smtClean="0"/>
                        <a:t>14.2</a:t>
                      </a:r>
                      <a:endParaRPr lang="en-US" sz="2000" dirty="0"/>
                    </a:p>
                  </a:txBody>
                  <a:tcPr/>
                </a:tc>
                <a:tc>
                  <a:txBody>
                    <a:bodyPr/>
                    <a:lstStyle/>
                    <a:p>
                      <a:endParaRPr lang="en-US" sz="2000" dirty="0"/>
                    </a:p>
                  </a:txBody>
                  <a:tcPr/>
                </a:tc>
              </a:tr>
            </a:tbl>
          </a:graphicData>
        </a:graphic>
      </p:graphicFrame>
    </p:spTree>
    <p:extLst>
      <p:ext uri="{BB962C8B-B14F-4D97-AF65-F5344CB8AC3E}">
        <p14:creationId xmlns:p14="http://schemas.microsoft.com/office/powerpoint/2010/main" val="337308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smtClean="0"/>
              <a:t>2: </a:t>
            </a:r>
            <a:r>
              <a:rPr lang="en-US" dirty="0"/>
              <a:t>DTYPE </a:t>
            </a:r>
            <a:r>
              <a:rPr lang="en-US" dirty="0" err="1"/>
              <a:t>ADaM.ADLB</a:t>
            </a:r>
            <a:endParaRPr lang="en-US" dirty="0"/>
          </a:p>
        </p:txBody>
      </p:sp>
      <p:sp>
        <p:nvSpPr>
          <p:cNvPr id="3" name="Content Placeholder 2"/>
          <p:cNvSpPr>
            <a:spLocks noGrp="1"/>
          </p:cNvSpPr>
          <p:nvPr>
            <p:ph idx="1"/>
          </p:nvPr>
        </p:nvSpPr>
        <p:spPr>
          <a:xfrm>
            <a:off x="347471" y="4487227"/>
            <a:ext cx="8491835" cy="1858963"/>
          </a:xfrm>
          <a:ln>
            <a:solidFill>
              <a:srgbClr val="FF0000"/>
            </a:solidFill>
          </a:ln>
        </p:spPr>
        <p:txBody>
          <a:bodyPr>
            <a:normAutofit fontScale="92500" lnSpcReduction="10000"/>
          </a:bodyPr>
          <a:lstStyle/>
          <a:p>
            <a:r>
              <a:rPr lang="en-US" sz="3000" dirty="0" smtClean="0"/>
              <a:t>AVAL is imputed for Week 6 </a:t>
            </a:r>
          </a:p>
          <a:p>
            <a:r>
              <a:rPr lang="en-US" sz="3000" dirty="0" smtClean="0"/>
              <a:t>Population of </a:t>
            </a:r>
            <a:r>
              <a:rPr lang="en-US" sz="3000" dirty="0" smtClean="0">
                <a:solidFill>
                  <a:srgbClr val="FF0000"/>
                </a:solidFill>
              </a:rPr>
              <a:t>DTYPE</a:t>
            </a:r>
            <a:r>
              <a:rPr lang="en-US" sz="3000" dirty="0" smtClean="0"/>
              <a:t> indicates it was derived and derived by carrying forward last available value for the subject</a:t>
            </a:r>
            <a:endParaRPr lang="en-US" sz="26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13447527"/>
              </p:ext>
            </p:extLst>
          </p:nvPr>
        </p:nvGraphicFramePr>
        <p:xfrm>
          <a:off x="505462" y="1635756"/>
          <a:ext cx="8110220" cy="2580642"/>
        </p:xfrm>
        <a:graphic>
          <a:graphicData uri="http://schemas.openxmlformats.org/drawingml/2006/table">
            <a:tbl>
              <a:tblPr firstRow="1" bandRow="1">
                <a:tableStyleId>{9DCAF9ED-07DC-4A11-8D7F-57B35C25682E}</a:tableStyleId>
              </a:tblPr>
              <a:tblGrid>
                <a:gridCol w="2156458"/>
                <a:gridCol w="1452880"/>
                <a:gridCol w="1666240"/>
                <a:gridCol w="1212598"/>
                <a:gridCol w="1622044"/>
              </a:tblGrid>
              <a:tr h="430107">
                <a:tc>
                  <a:txBody>
                    <a:bodyPr/>
                    <a:lstStyle/>
                    <a:p>
                      <a:r>
                        <a:rPr lang="en-US" sz="2000" dirty="0" smtClean="0"/>
                        <a:t>USUBJID</a:t>
                      </a:r>
                      <a:endParaRPr lang="en-US" sz="2000" dirty="0"/>
                    </a:p>
                  </a:txBody>
                  <a:tcPr/>
                </a:tc>
                <a:tc>
                  <a:txBody>
                    <a:bodyPr/>
                    <a:lstStyle/>
                    <a:p>
                      <a:r>
                        <a:rPr lang="en-US" sz="2000" dirty="0" smtClean="0"/>
                        <a:t>AVISIT</a:t>
                      </a:r>
                      <a:endParaRPr lang="en-US" sz="2000" dirty="0"/>
                    </a:p>
                  </a:txBody>
                  <a:tcPr/>
                </a:tc>
                <a:tc>
                  <a:txBody>
                    <a:bodyPr/>
                    <a:lstStyle/>
                    <a:p>
                      <a:r>
                        <a:rPr lang="en-US" sz="2000" dirty="0" smtClean="0"/>
                        <a:t>PARAMCD</a:t>
                      </a:r>
                      <a:endParaRPr lang="en-US" sz="2000" dirty="0"/>
                    </a:p>
                  </a:txBody>
                  <a:tcPr/>
                </a:tc>
                <a:tc>
                  <a:txBody>
                    <a:bodyPr/>
                    <a:lstStyle/>
                    <a:p>
                      <a:r>
                        <a:rPr lang="en-US" sz="2000" dirty="0" smtClean="0"/>
                        <a:t>AVAL</a:t>
                      </a:r>
                      <a:endParaRPr lang="en-US" sz="2000" dirty="0"/>
                    </a:p>
                  </a:txBody>
                  <a:tcPr/>
                </a:tc>
                <a:tc>
                  <a:txBody>
                    <a:bodyPr/>
                    <a:lstStyle/>
                    <a:p>
                      <a:r>
                        <a:rPr lang="en-US" sz="2000" dirty="0" smtClean="0"/>
                        <a:t>DTYPE</a:t>
                      </a:r>
                      <a:endParaRPr lang="en-US" sz="2000" dirty="0"/>
                    </a:p>
                  </a:txBody>
                  <a:tcPr/>
                </a:tc>
              </a:tr>
              <a:tr h="430107">
                <a:tc>
                  <a:txBody>
                    <a:bodyPr/>
                    <a:lstStyle/>
                    <a:p>
                      <a:r>
                        <a:rPr lang="en-US" sz="2000" dirty="0" smtClean="0"/>
                        <a:t>L445-1001-00003</a:t>
                      </a:r>
                      <a:endParaRPr lang="en-US" sz="2000" dirty="0"/>
                    </a:p>
                  </a:txBody>
                  <a:tcPr/>
                </a:tc>
                <a:tc>
                  <a:txBody>
                    <a:bodyPr/>
                    <a:lstStyle/>
                    <a:p>
                      <a:r>
                        <a:rPr lang="en-US" sz="2000" dirty="0" smtClean="0"/>
                        <a:t>Week</a:t>
                      </a:r>
                      <a:r>
                        <a:rPr lang="en-US" sz="2000" baseline="0" dirty="0" smtClean="0"/>
                        <a:t> 2</a:t>
                      </a:r>
                      <a:endParaRPr lang="en-US" sz="2000" dirty="0"/>
                    </a:p>
                  </a:txBody>
                  <a:tcPr/>
                </a:tc>
                <a:tc>
                  <a:txBody>
                    <a:bodyPr/>
                    <a:lstStyle/>
                    <a:p>
                      <a:r>
                        <a:rPr lang="en-US" sz="2000" dirty="0" smtClean="0"/>
                        <a:t>HGB1</a:t>
                      </a:r>
                      <a:endParaRPr lang="en-US" sz="2000" dirty="0"/>
                    </a:p>
                  </a:txBody>
                  <a:tcPr/>
                </a:tc>
                <a:tc>
                  <a:txBody>
                    <a:bodyPr/>
                    <a:lstStyle/>
                    <a:p>
                      <a:r>
                        <a:rPr lang="en-US" sz="2000" dirty="0" smtClean="0"/>
                        <a:t>10.6</a:t>
                      </a:r>
                      <a:endParaRPr lang="en-US" sz="2000" dirty="0"/>
                    </a:p>
                  </a:txBody>
                  <a:tcPr/>
                </a:tc>
                <a:tc>
                  <a:txBody>
                    <a:bodyPr/>
                    <a:lstStyle/>
                    <a:p>
                      <a:endParaRPr lang="en-US" sz="2000" dirty="0"/>
                    </a:p>
                  </a:txBody>
                  <a:tcPr/>
                </a:tc>
              </a:tr>
              <a:tr h="430107">
                <a:tc>
                  <a:txBody>
                    <a:bodyPr/>
                    <a:lstStyle/>
                    <a:p>
                      <a:r>
                        <a:rPr lang="en-US" sz="2000" smtClean="0"/>
                        <a:t>L445-1001-00003</a:t>
                      </a:r>
                      <a:endParaRPr lang="en-US" sz="2000" dirty="0"/>
                    </a:p>
                  </a:txBody>
                  <a:tcPr/>
                </a:tc>
                <a:tc>
                  <a:txBody>
                    <a:bodyPr/>
                    <a:lstStyle/>
                    <a:p>
                      <a:r>
                        <a:rPr lang="en-US" sz="2000" dirty="0" smtClean="0"/>
                        <a:t>Week</a:t>
                      </a:r>
                      <a:r>
                        <a:rPr lang="en-US" sz="2000" baseline="0" dirty="0" smtClean="0"/>
                        <a:t> 4</a:t>
                      </a:r>
                      <a:endParaRPr lang="en-US" sz="2000" dirty="0"/>
                    </a:p>
                  </a:txBody>
                  <a:tcPr/>
                </a:tc>
                <a:tc>
                  <a:txBody>
                    <a:bodyPr/>
                    <a:lstStyle/>
                    <a:p>
                      <a:r>
                        <a:rPr lang="en-US" sz="2000" dirty="0" smtClean="0"/>
                        <a:t>HGB1</a:t>
                      </a:r>
                      <a:endParaRPr lang="en-US" sz="2000" dirty="0"/>
                    </a:p>
                  </a:txBody>
                  <a:tcPr/>
                </a:tc>
                <a:tc>
                  <a:txBody>
                    <a:bodyPr/>
                    <a:lstStyle/>
                    <a:p>
                      <a:r>
                        <a:rPr lang="en-US" sz="2000" dirty="0" smtClean="0"/>
                        <a:t>14.6</a:t>
                      </a:r>
                      <a:endParaRPr lang="en-US" sz="2000" dirty="0"/>
                    </a:p>
                  </a:txBody>
                  <a:tcPr/>
                </a:tc>
                <a:tc>
                  <a:txBody>
                    <a:bodyPr/>
                    <a:lstStyle/>
                    <a:p>
                      <a:endParaRPr lang="en-US" sz="2000" dirty="0"/>
                    </a:p>
                  </a:txBody>
                  <a:tcPr/>
                </a:tc>
              </a:tr>
              <a:tr h="430107">
                <a:tc>
                  <a:txBody>
                    <a:bodyPr/>
                    <a:lstStyle/>
                    <a:p>
                      <a:r>
                        <a:rPr lang="en-US" sz="2000" smtClean="0">
                          <a:solidFill>
                            <a:srgbClr val="FF0000"/>
                          </a:solidFill>
                        </a:rPr>
                        <a:t>L445-1001-00003</a:t>
                      </a:r>
                      <a:endParaRPr lang="en-US" sz="2000" dirty="0">
                        <a:solidFill>
                          <a:srgbClr val="FF0000"/>
                        </a:solidFill>
                      </a:endParaRPr>
                    </a:p>
                  </a:txBody>
                  <a:tcPr/>
                </a:tc>
                <a:tc>
                  <a:txBody>
                    <a:bodyPr/>
                    <a:lstStyle/>
                    <a:p>
                      <a:r>
                        <a:rPr lang="en-US" sz="2000" dirty="0" smtClean="0">
                          <a:solidFill>
                            <a:srgbClr val="FF0000"/>
                          </a:solidFill>
                        </a:rPr>
                        <a:t>Week 6</a:t>
                      </a:r>
                      <a:endParaRPr lang="en-US" sz="2000" dirty="0">
                        <a:solidFill>
                          <a:srgbClr val="FF0000"/>
                        </a:solidFill>
                      </a:endParaRPr>
                    </a:p>
                  </a:txBody>
                  <a:tcPr/>
                </a:tc>
                <a:tc>
                  <a:txBody>
                    <a:bodyPr/>
                    <a:lstStyle/>
                    <a:p>
                      <a:r>
                        <a:rPr lang="en-US" sz="2000" dirty="0" smtClean="0">
                          <a:solidFill>
                            <a:srgbClr val="FF0000"/>
                          </a:solidFill>
                        </a:rPr>
                        <a:t>HGB1</a:t>
                      </a:r>
                      <a:endParaRPr lang="en-US" sz="2000" dirty="0">
                        <a:solidFill>
                          <a:srgbClr val="FF0000"/>
                        </a:solidFill>
                      </a:endParaRPr>
                    </a:p>
                  </a:txBody>
                  <a:tcPr/>
                </a:tc>
                <a:tc>
                  <a:txBody>
                    <a:bodyPr/>
                    <a:lstStyle/>
                    <a:p>
                      <a:r>
                        <a:rPr lang="en-US" sz="2000" dirty="0" smtClean="0">
                          <a:solidFill>
                            <a:srgbClr val="FF0000"/>
                          </a:solidFill>
                        </a:rPr>
                        <a:t>14.6</a:t>
                      </a:r>
                      <a:endParaRPr lang="en-US" sz="200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rPr>
                        <a:t>LOCF</a:t>
                      </a:r>
                    </a:p>
                  </a:txBody>
                  <a:tcPr/>
                </a:tc>
              </a:tr>
              <a:tr h="430107">
                <a:tc>
                  <a:txBody>
                    <a:bodyPr/>
                    <a:lstStyle/>
                    <a:p>
                      <a:r>
                        <a:rPr lang="en-US" sz="2000" smtClean="0"/>
                        <a:t>L445-1001-00003</a:t>
                      </a:r>
                      <a:endParaRPr lang="en-US" sz="2000" dirty="0"/>
                    </a:p>
                  </a:txBody>
                  <a:tcPr/>
                </a:tc>
                <a:tc>
                  <a:txBody>
                    <a:bodyPr/>
                    <a:lstStyle/>
                    <a:p>
                      <a:r>
                        <a:rPr lang="en-US" sz="2000" dirty="0" smtClean="0"/>
                        <a:t>Week 8</a:t>
                      </a:r>
                      <a:endParaRPr lang="en-US" sz="2000" dirty="0"/>
                    </a:p>
                  </a:txBody>
                  <a:tcPr/>
                </a:tc>
                <a:tc>
                  <a:txBody>
                    <a:bodyPr/>
                    <a:lstStyle/>
                    <a:p>
                      <a:r>
                        <a:rPr lang="en-US" sz="2000" dirty="0" smtClean="0"/>
                        <a:t>HGB1</a:t>
                      </a:r>
                      <a:endParaRPr lang="en-US" sz="2000" dirty="0"/>
                    </a:p>
                  </a:txBody>
                  <a:tcPr/>
                </a:tc>
                <a:tc>
                  <a:txBody>
                    <a:bodyPr/>
                    <a:lstStyle/>
                    <a:p>
                      <a:r>
                        <a:rPr lang="en-US" sz="2000" dirty="0" smtClean="0"/>
                        <a:t>13.0</a:t>
                      </a:r>
                      <a:endParaRPr lang="en-US" sz="2000" dirty="0"/>
                    </a:p>
                  </a:txBody>
                  <a:tcPr/>
                </a:tc>
                <a:tc>
                  <a:txBody>
                    <a:bodyPr/>
                    <a:lstStyle/>
                    <a:p>
                      <a:endParaRPr lang="en-US" sz="2000" dirty="0"/>
                    </a:p>
                  </a:txBody>
                  <a:tcPr/>
                </a:tc>
              </a:tr>
              <a:tr h="430107">
                <a:tc>
                  <a:txBody>
                    <a:bodyPr/>
                    <a:lstStyle/>
                    <a:p>
                      <a:r>
                        <a:rPr lang="en-US" sz="2000" dirty="0" smtClean="0">
                          <a:solidFill>
                            <a:schemeClr val="tx1"/>
                          </a:solidFill>
                        </a:rPr>
                        <a:t>L445-1001-00003</a:t>
                      </a:r>
                      <a:endParaRPr lang="en-US" sz="2000" dirty="0">
                        <a:solidFill>
                          <a:schemeClr val="tx1"/>
                        </a:solidFill>
                      </a:endParaRPr>
                    </a:p>
                  </a:txBody>
                  <a:tcPr/>
                </a:tc>
                <a:tc>
                  <a:txBody>
                    <a:bodyPr/>
                    <a:lstStyle/>
                    <a:p>
                      <a:r>
                        <a:rPr lang="en-US" sz="2000" dirty="0" smtClean="0">
                          <a:solidFill>
                            <a:schemeClr val="tx1"/>
                          </a:solidFill>
                        </a:rPr>
                        <a:t>Week</a:t>
                      </a:r>
                      <a:r>
                        <a:rPr lang="en-US" sz="2000" baseline="0" dirty="0" smtClean="0">
                          <a:solidFill>
                            <a:schemeClr val="tx1"/>
                          </a:solidFill>
                        </a:rPr>
                        <a:t> 10</a:t>
                      </a:r>
                      <a:endParaRPr lang="en-US" sz="2000" dirty="0">
                        <a:solidFill>
                          <a:schemeClr val="tx1"/>
                        </a:solidFill>
                      </a:endParaRPr>
                    </a:p>
                  </a:txBody>
                  <a:tcPr/>
                </a:tc>
                <a:tc>
                  <a:txBody>
                    <a:bodyPr/>
                    <a:lstStyle/>
                    <a:p>
                      <a:r>
                        <a:rPr lang="en-US" sz="2000" dirty="0" smtClean="0">
                          <a:solidFill>
                            <a:schemeClr val="tx1"/>
                          </a:solidFill>
                        </a:rPr>
                        <a:t>HGB1</a:t>
                      </a:r>
                      <a:endParaRPr lang="en-US" sz="2000" dirty="0">
                        <a:solidFill>
                          <a:schemeClr val="tx1"/>
                        </a:solidFill>
                      </a:endParaRPr>
                    </a:p>
                  </a:txBody>
                  <a:tcPr/>
                </a:tc>
                <a:tc>
                  <a:txBody>
                    <a:bodyPr/>
                    <a:lstStyle/>
                    <a:p>
                      <a:r>
                        <a:rPr lang="en-US" sz="2000" dirty="0" smtClean="0">
                          <a:solidFill>
                            <a:schemeClr val="tx1"/>
                          </a:solidFill>
                        </a:rPr>
                        <a:t>14.2</a:t>
                      </a:r>
                      <a:endParaRPr lang="en-US" sz="2000" dirty="0">
                        <a:solidFill>
                          <a:schemeClr val="tx1"/>
                        </a:solidFill>
                      </a:endParaRPr>
                    </a:p>
                  </a:txBody>
                  <a:tcPr/>
                </a:tc>
                <a:tc>
                  <a:txBody>
                    <a:bodyPr/>
                    <a:lstStyle/>
                    <a:p>
                      <a:endParaRPr lang="en-US" sz="2000" dirty="0">
                        <a:solidFill>
                          <a:schemeClr val="tx1"/>
                        </a:solidFill>
                      </a:endParaRPr>
                    </a:p>
                  </a:txBody>
                  <a:tcPr/>
                </a:tc>
              </a:tr>
            </a:tbl>
          </a:graphicData>
        </a:graphic>
      </p:graphicFrame>
    </p:spTree>
    <p:extLst>
      <p:ext uri="{BB962C8B-B14F-4D97-AF65-F5344CB8AC3E}">
        <p14:creationId xmlns:p14="http://schemas.microsoft.com/office/powerpoint/2010/main" val="428584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DTYPE – Other Examples</a:t>
            </a:r>
            <a:endParaRPr lang="en-US" dirty="0"/>
          </a:p>
        </p:txBody>
      </p:sp>
      <p:sp>
        <p:nvSpPr>
          <p:cNvPr id="3" name="Content Placeholder 2"/>
          <p:cNvSpPr>
            <a:spLocks noGrp="1"/>
          </p:cNvSpPr>
          <p:nvPr>
            <p:ph idx="1"/>
          </p:nvPr>
        </p:nvSpPr>
        <p:spPr>
          <a:ln>
            <a:solidFill>
              <a:srgbClr val="FF0000"/>
            </a:solidFill>
          </a:ln>
        </p:spPr>
        <p:txBody>
          <a:bodyPr>
            <a:normAutofit/>
          </a:bodyPr>
          <a:lstStyle/>
          <a:p>
            <a:r>
              <a:rPr lang="en-US" sz="2800" dirty="0" smtClean="0"/>
              <a:t>Creation of Derived </a:t>
            </a:r>
            <a:r>
              <a:rPr lang="en-US" sz="2800" dirty="0"/>
              <a:t>V</a:t>
            </a:r>
            <a:r>
              <a:rPr lang="en-US" sz="2800" dirty="0" smtClean="0"/>
              <a:t>isits such as </a:t>
            </a:r>
          </a:p>
          <a:p>
            <a:pPr lvl="1"/>
            <a:r>
              <a:rPr lang="en-US" sz="2400" dirty="0" smtClean="0"/>
              <a:t>AVISIT = “Month 3 Endpoint”</a:t>
            </a:r>
            <a:endParaRPr lang="en-US" sz="2400" dirty="0"/>
          </a:p>
          <a:p>
            <a:pPr lvl="1"/>
            <a:r>
              <a:rPr lang="en-US" sz="2400" dirty="0" smtClean="0"/>
              <a:t>AVISIT = “Post Baseline Maximum”</a:t>
            </a:r>
          </a:p>
          <a:p>
            <a:pPr marL="457200" lvl="1" indent="0">
              <a:buNone/>
            </a:pPr>
            <a:endParaRPr lang="en-US" sz="2200" dirty="0" smtClean="0"/>
          </a:p>
          <a:p>
            <a:r>
              <a:rPr lang="en-US" sz="2800" dirty="0" smtClean="0"/>
              <a:t>Imputation of AVAL due to collected assessment value being below quantifiable limits or in a range, </a:t>
            </a:r>
            <a:endParaRPr lang="en-US" sz="2400" dirty="0" smtClean="0"/>
          </a:p>
          <a:p>
            <a:endParaRPr lang="en-US" sz="26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098998"/>
              </p:ext>
            </p:extLst>
          </p:nvPr>
        </p:nvGraphicFramePr>
        <p:xfrm>
          <a:off x="2222500" y="4592320"/>
          <a:ext cx="4064001" cy="1112520"/>
        </p:xfrm>
        <a:graphic>
          <a:graphicData uri="http://schemas.openxmlformats.org/drawingml/2006/table">
            <a:tbl>
              <a:tblPr firstRow="1" bandRow="1">
                <a:tableStyleId>{21E4AEA4-8DFA-4A89-87EB-49C32662AFE0}</a:tableStyleId>
              </a:tblPr>
              <a:tblGrid>
                <a:gridCol w="1354667"/>
                <a:gridCol w="1354667"/>
                <a:gridCol w="1354667"/>
              </a:tblGrid>
              <a:tr h="370840">
                <a:tc>
                  <a:txBody>
                    <a:bodyPr/>
                    <a:lstStyle/>
                    <a:p>
                      <a:pPr algn="ctr"/>
                      <a:r>
                        <a:rPr lang="en-US" dirty="0" smtClean="0"/>
                        <a:t>LBORRES</a:t>
                      </a:r>
                      <a:endParaRPr lang="en-US" dirty="0"/>
                    </a:p>
                  </a:txBody>
                  <a:tcPr/>
                </a:tc>
                <a:tc>
                  <a:txBody>
                    <a:bodyPr/>
                    <a:lstStyle/>
                    <a:p>
                      <a:pPr algn="ctr"/>
                      <a:r>
                        <a:rPr lang="en-US" dirty="0" smtClean="0"/>
                        <a:t>AVAL</a:t>
                      </a:r>
                      <a:endParaRPr lang="en-US" dirty="0"/>
                    </a:p>
                  </a:txBody>
                  <a:tcPr/>
                </a:tc>
                <a:tc>
                  <a:txBody>
                    <a:bodyPr/>
                    <a:lstStyle/>
                    <a:p>
                      <a:pPr algn="ctr"/>
                      <a:r>
                        <a:rPr lang="en-US" dirty="0" smtClean="0"/>
                        <a:t>DTYPE</a:t>
                      </a:r>
                      <a:endParaRPr lang="en-US" dirty="0"/>
                    </a:p>
                  </a:txBody>
                  <a:tcPr/>
                </a:tc>
              </a:tr>
              <a:tr h="370840">
                <a:tc>
                  <a:txBody>
                    <a:bodyPr/>
                    <a:lstStyle/>
                    <a:p>
                      <a:pPr algn="ctr"/>
                      <a:r>
                        <a:rPr lang="en-US" dirty="0" smtClean="0"/>
                        <a:t>&lt;10</a:t>
                      </a:r>
                      <a:endParaRPr lang="en-US" dirty="0"/>
                    </a:p>
                  </a:txBody>
                  <a:tcPr/>
                </a:tc>
                <a:tc>
                  <a:txBody>
                    <a:bodyPr/>
                    <a:lstStyle/>
                    <a:p>
                      <a:pPr algn="ctr"/>
                      <a:r>
                        <a:rPr lang="en-US" dirty="0" smtClean="0"/>
                        <a:t>10</a:t>
                      </a:r>
                      <a:endParaRPr lang="en-US" dirty="0"/>
                    </a:p>
                  </a:txBody>
                  <a:tcPr/>
                </a:tc>
                <a:tc>
                  <a:txBody>
                    <a:bodyPr/>
                    <a:lstStyle/>
                    <a:p>
                      <a:pPr algn="ctr"/>
                      <a:r>
                        <a:rPr lang="en-US" dirty="0" smtClean="0"/>
                        <a:t>BQL</a:t>
                      </a:r>
                      <a:endParaRPr lang="en-US" dirty="0"/>
                    </a:p>
                  </a:txBody>
                  <a:tcPr/>
                </a:tc>
              </a:tr>
              <a:tr h="370840">
                <a:tc>
                  <a:txBody>
                    <a:bodyPr/>
                    <a:lstStyle/>
                    <a:p>
                      <a:pPr algn="ctr"/>
                      <a:r>
                        <a:rPr lang="en-US" dirty="0" smtClean="0"/>
                        <a:t>2-6</a:t>
                      </a:r>
                      <a:endParaRPr lang="en-US" dirty="0"/>
                    </a:p>
                  </a:txBody>
                  <a:tcPr/>
                </a:tc>
                <a:tc>
                  <a:txBody>
                    <a:bodyPr/>
                    <a:lstStyle/>
                    <a:p>
                      <a:pPr algn="ctr"/>
                      <a:r>
                        <a:rPr lang="en-US" dirty="0" smtClean="0"/>
                        <a:t>4</a:t>
                      </a:r>
                      <a:endParaRPr lang="en-US" dirty="0"/>
                    </a:p>
                  </a:txBody>
                  <a:tcPr/>
                </a:tc>
                <a:tc>
                  <a:txBody>
                    <a:bodyPr/>
                    <a:lstStyle/>
                    <a:p>
                      <a:pPr algn="ctr"/>
                      <a:r>
                        <a:rPr lang="en-US" dirty="0" smtClean="0"/>
                        <a:t>INTERP</a:t>
                      </a:r>
                      <a:endParaRPr lang="en-US" dirty="0"/>
                    </a:p>
                  </a:txBody>
                  <a:tcPr/>
                </a:tc>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1848" y="1624120"/>
            <a:ext cx="1240152" cy="1650282"/>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9858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DTYPE Controlled Terminology</a:t>
            </a:r>
            <a:endParaRPr lang="en-US" dirty="0"/>
          </a:p>
        </p:txBody>
      </p:sp>
      <p:sp>
        <p:nvSpPr>
          <p:cNvPr id="3" name="Content Placeholder 2"/>
          <p:cNvSpPr>
            <a:spLocks noGrp="1"/>
          </p:cNvSpPr>
          <p:nvPr>
            <p:ph idx="1"/>
          </p:nvPr>
        </p:nvSpPr>
        <p:spPr>
          <a:xfrm>
            <a:off x="347471" y="2140790"/>
            <a:ext cx="4244849" cy="3256188"/>
          </a:xfrm>
          <a:ln>
            <a:solidFill>
              <a:srgbClr val="FF0000"/>
            </a:solidFill>
          </a:ln>
        </p:spPr>
        <p:txBody>
          <a:bodyPr>
            <a:noAutofit/>
          </a:bodyPr>
          <a:lstStyle/>
          <a:p>
            <a:r>
              <a:rPr lang="en-US" sz="2800" dirty="0" smtClean="0"/>
              <a:t>DTYPE is one of the few ADaM variables that has published CT</a:t>
            </a:r>
            <a:endParaRPr lang="en-US" sz="2800" dirty="0"/>
          </a:p>
          <a:p>
            <a:pPr marL="0" indent="0">
              <a:buNone/>
            </a:pPr>
            <a:endParaRPr lang="en-US" sz="2800" dirty="0" smtClean="0"/>
          </a:p>
          <a:p>
            <a:r>
              <a:rPr lang="en-US" sz="2800" dirty="0" smtClean="0"/>
              <a:t>The code list for DTYPE is </a:t>
            </a:r>
            <a:r>
              <a:rPr lang="en-US" sz="2800" dirty="0">
                <a:solidFill>
                  <a:srgbClr val="FF0000"/>
                </a:solidFill>
              </a:rPr>
              <a:t>E</a:t>
            </a:r>
            <a:r>
              <a:rPr lang="en-US" sz="2800" dirty="0" smtClean="0">
                <a:solidFill>
                  <a:srgbClr val="FF0000"/>
                </a:solidFill>
              </a:rPr>
              <a:t>xtensible</a:t>
            </a:r>
          </a:p>
          <a:p>
            <a:pPr marL="0" indent="0">
              <a:buNone/>
            </a:pPr>
            <a:endParaRPr lang="en-US" sz="28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13</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527" y="1858328"/>
            <a:ext cx="4105779" cy="3821112"/>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7" name="Oval 6"/>
          <p:cNvSpPr/>
          <p:nvPr/>
        </p:nvSpPr>
        <p:spPr>
          <a:xfrm>
            <a:off x="4511040" y="2550160"/>
            <a:ext cx="883920" cy="477520"/>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endCxn id="7" idx="3"/>
          </p:cNvCxnSpPr>
          <p:nvPr/>
        </p:nvCxnSpPr>
        <p:spPr>
          <a:xfrm flipV="1">
            <a:off x="3992880" y="2957749"/>
            <a:ext cx="647607" cy="160409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774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 Exercise / Discussion</a:t>
            </a:r>
            <a:br>
              <a:rPr lang="en-US" dirty="0" smtClean="0"/>
            </a:br>
            <a:endParaRPr lang="en-US" dirty="0"/>
          </a:p>
        </p:txBody>
      </p:sp>
    </p:spTree>
    <p:extLst>
      <p:ext uri="{BB962C8B-B14F-4D97-AF65-F5344CB8AC3E}">
        <p14:creationId xmlns:p14="http://schemas.microsoft.com/office/powerpoint/2010/main" val="27015049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Group Exercise – </a:t>
            </a:r>
            <a:r>
              <a:rPr lang="en-US" dirty="0"/>
              <a:t>DTYPE Review</a:t>
            </a:r>
          </a:p>
        </p:txBody>
      </p:sp>
      <p:sp>
        <p:nvSpPr>
          <p:cNvPr id="3" name="Content Placeholder 2"/>
          <p:cNvSpPr>
            <a:spLocks noGrp="1"/>
          </p:cNvSpPr>
          <p:nvPr>
            <p:ph idx="1"/>
          </p:nvPr>
        </p:nvSpPr>
        <p:spPr>
          <a:ln>
            <a:solidFill>
              <a:srgbClr val="FF0000"/>
            </a:solidFill>
          </a:ln>
        </p:spPr>
        <p:txBody>
          <a:bodyPr>
            <a:normAutofit/>
          </a:bodyPr>
          <a:lstStyle/>
          <a:p>
            <a:r>
              <a:rPr lang="en-US" sz="2800" dirty="0" smtClean="0"/>
              <a:t>Open the </a:t>
            </a:r>
            <a:r>
              <a:rPr lang="en-US" sz="2800" dirty="0"/>
              <a:t>Excel document entitled </a:t>
            </a:r>
            <a:r>
              <a:rPr lang="en-US" sz="2800" dirty="0" smtClean="0">
                <a:solidFill>
                  <a:srgbClr val="FF0000"/>
                </a:solidFill>
              </a:rPr>
              <a:t>“adam_ct_vl.xlsx” </a:t>
            </a:r>
            <a:r>
              <a:rPr lang="en-US" sz="2800" dirty="0" smtClean="0"/>
              <a:t>and open the CT tab</a:t>
            </a:r>
            <a:endParaRPr lang="en-US" sz="2800" dirty="0">
              <a:solidFill>
                <a:srgbClr val="FF0000"/>
              </a:solidFill>
            </a:endParaRPr>
          </a:p>
          <a:p>
            <a:endParaRPr lang="en-US" sz="2800" dirty="0" smtClean="0"/>
          </a:p>
          <a:p>
            <a:endParaRPr lang="en-US" sz="2800" dirty="0"/>
          </a:p>
          <a:p>
            <a:r>
              <a:rPr lang="en-US" sz="2800" dirty="0"/>
              <a:t>Filter </a:t>
            </a:r>
            <a:r>
              <a:rPr lang="en-US" sz="2800" dirty="0" smtClean="0"/>
              <a:t>Column </a:t>
            </a:r>
            <a:r>
              <a:rPr lang="en-US" sz="2800" dirty="0"/>
              <a:t>B</a:t>
            </a:r>
            <a:r>
              <a:rPr lang="en-US" sz="2800" dirty="0" smtClean="0"/>
              <a:t> “CTLIST” </a:t>
            </a:r>
            <a:r>
              <a:rPr lang="en-US" sz="2800" dirty="0"/>
              <a:t>for the value </a:t>
            </a:r>
            <a:r>
              <a:rPr lang="en-US" sz="2800" dirty="0" smtClean="0"/>
              <a:t>“CTA.DTYPE”</a:t>
            </a:r>
          </a:p>
          <a:p>
            <a:pPr lvl="1"/>
            <a:r>
              <a:rPr lang="en-US" sz="2400" dirty="0" smtClean="0"/>
              <a:t>Read </a:t>
            </a:r>
            <a:r>
              <a:rPr lang="en-US" sz="2400" dirty="0"/>
              <a:t>the </a:t>
            </a:r>
            <a:r>
              <a:rPr lang="en-US" sz="2400" dirty="0" smtClean="0">
                <a:solidFill>
                  <a:srgbClr val="FF0000"/>
                </a:solidFill>
              </a:rPr>
              <a:t>DECODE</a:t>
            </a:r>
            <a:r>
              <a:rPr lang="en-US" sz="2400" dirty="0" smtClean="0"/>
              <a:t> of </a:t>
            </a:r>
            <a:r>
              <a:rPr lang="en-US" sz="2400" dirty="0"/>
              <a:t>each DTYPE </a:t>
            </a:r>
            <a:r>
              <a:rPr lang="en-US" sz="2400" dirty="0" smtClean="0"/>
              <a:t>value</a:t>
            </a:r>
          </a:p>
          <a:p>
            <a:pPr lvl="1"/>
            <a:r>
              <a:rPr lang="en-US" sz="2400" dirty="0" smtClean="0"/>
              <a:t>Which </a:t>
            </a:r>
            <a:r>
              <a:rPr lang="en-US" sz="2400" dirty="0"/>
              <a:t>entries describe imputations that you seen before in your project </a:t>
            </a:r>
            <a:r>
              <a:rPr lang="en-US" sz="2400" dirty="0" smtClean="0"/>
              <a:t>work?</a:t>
            </a:r>
          </a:p>
          <a:p>
            <a:pPr lvl="1"/>
            <a:r>
              <a:rPr lang="en-US" sz="2400" dirty="0" smtClean="0"/>
              <a:t>Are </a:t>
            </a:r>
            <a:r>
              <a:rPr lang="en-US" sz="2400" dirty="0"/>
              <a:t>there imputation methods that are not on this list? </a:t>
            </a:r>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15</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810" y="2505075"/>
            <a:ext cx="3314700" cy="923925"/>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6"/>
          <p:cNvSpPr/>
          <p:nvPr/>
        </p:nvSpPr>
        <p:spPr>
          <a:xfrm>
            <a:off x="2926080" y="2505075"/>
            <a:ext cx="1097280" cy="923925"/>
          </a:xfrm>
          <a:prstGeom prst="rect">
            <a:avLst/>
          </a:prstGeom>
          <a:noFill/>
          <a:ln w="1905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006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CTA.DTYPE</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32" y="1593850"/>
            <a:ext cx="9030203" cy="476250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60348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Group </a:t>
            </a:r>
            <a:r>
              <a:rPr lang="en-US" dirty="0" smtClean="0"/>
              <a:t>Discussion </a:t>
            </a:r>
            <a:r>
              <a:rPr lang="en-US" dirty="0"/>
              <a:t>– DTYPE Review</a:t>
            </a:r>
          </a:p>
        </p:txBody>
      </p:sp>
      <p:sp>
        <p:nvSpPr>
          <p:cNvPr id="3" name="Content Placeholder 2"/>
          <p:cNvSpPr>
            <a:spLocks noGrp="1"/>
          </p:cNvSpPr>
          <p:nvPr>
            <p:ph idx="1"/>
          </p:nvPr>
        </p:nvSpPr>
        <p:spPr>
          <a:ln>
            <a:solidFill>
              <a:srgbClr val="FF0000"/>
            </a:solidFill>
          </a:ln>
        </p:spPr>
        <p:txBody>
          <a:bodyPr>
            <a:normAutofit/>
          </a:bodyPr>
          <a:lstStyle/>
          <a:p>
            <a:r>
              <a:rPr lang="en-US" dirty="0" smtClean="0"/>
              <a:t>Open Discussion…</a:t>
            </a:r>
          </a:p>
          <a:p>
            <a:endParaRPr lang="en-US" dirty="0" smtClean="0"/>
          </a:p>
          <a:p>
            <a:r>
              <a:rPr lang="en-US" dirty="0" smtClean="0"/>
              <a:t>What is the process for deciding which value of DTYPE is appropriate?</a:t>
            </a:r>
          </a:p>
          <a:p>
            <a:r>
              <a:rPr lang="en-US" dirty="0" smtClean="0"/>
              <a:t>What is the difference between WC, WOCF, WOV, WORST? </a:t>
            </a:r>
          </a:p>
          <a:p>
            <a:r>
              <a:rPr lang="en-US" dirty="0" smtClean="0"/>
              <a:t>What is the process for deciding a new value of DTYPE is needed?  </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17</a:t>
            </a:fld>
            <a:endParaRPr lang="en-US" dirty="0"/>
          </a:p>
        </p:txBody>
      </p:sp>
    </p:spTree>
    <p:extLst>
      <p:ext uri="{BB962C8B-B14F-4D97-AF65-F5344CB8AC3E}">
        <p14:creationId xmlns:p14="http://schemas.microsoft.com/office/powerpoint/2010/main" val="3012402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Descriptor Variables: </a:t>
            </a:r>
            <a:br>
              <a:rPr lang="en-US" dirty="0" smtClean="0"/>
            </a:br>
            <a:r>
              <a:rPr lang="en-US" dirty="0" smtClean="0"/>
              <a:t>Visit Windows and Analysis Record Flags</a:t>
            </a:r>
            <a:endParaRPr lang="en-US" dirty="0"/>
          </a:p>
        </p:txBody>
      </p:sp>
    </p:spTree>
    <p:extLst>
      <p:ext uri="{BB962C8B-B14F-4D97-AF65-F5344CB8AC3E}">
        <p14:creationId xmlns:p14="http://schemas.microsoft.com/office/powerpoint/2010/main" val="395711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Visit “Windowing” for Analysis</a:t>
            </a:r>
            <a:endParaRPr lang="en-US" dirty="0"/>
          </a:p>
        </p:txBody>
      </p:sp>
      <p:sp>
        <p:nvSpPr>
          <p:cNvPr id="3" name="Content Placeholder 2"/>
          <p:cNvSpPr>
            <a:spLocks noGrp="1"/>
          </p:cNvSpPr>
          <p:nvPr>
            <p:ph idx="1"/>
          </p:nvPr>
        </p:nvSpPr>
        <p:spPr>
          <a:ln>
            <a:solidFill>
              <a:srgbClr val="FF0000"/>
            </a:solidFill>
          </a:ln>
        </p:spPr>
        <p:txBody>
          <a:bodyPr>
            <a:normAutofit fontScale="92500" lnSpcReduction="10000"/>
          </a:bodyPr>
          <a:lstStyle/>
          <a:p>
            <a:r>
              <a:rPr lang="en-US" sz="2800" dirty="0" smtClean="0"/>
              <a:t>Analysis </a:t>
            </a:r>
            <a:r>
              <a:rPr lang="en-US" sz="2800" dirty="0">
                <a:solidFill>
                  <a:srgbClr val="FF0000"/>
                </a:solidFill>
              </a:rPr>
              <a:t>V</a:t>
            </a:r>
            <a:r>
              <a:rPr lang="en-US" sz="2800" dirty="0" smtClean="0">
                <a:solidFill>
                  <a:srgbClr val="FF0000"/>
                </a:solidFill>
              </a:rPr>
              <a:t>isit </a:t>
            </a:r>
            <a:r>
              <a:rPr lang="en-US" sz="2800" dirty="0">
                <a:solidFill>
                  <a:srgbClr val="FF0000"/>
                </a:solidFill>
              </a:rPr>
              <a:t>W</a:t>
            </a:r>
            <a:r>
              <a:rPr lang="en-US" sz="2800" dirty="0" smtClean="0">
                <a:solidFill>
                  <a:srgbClr val="FF0000"/>
                </a:solidFill>
              </a:rPr>
              <a:t>indows</a:t>
            </a:r>
          </a:p>
          <a:p>
            <a:pPr lvl="1"/>
            <a:r>
              <a:rPr lang="en-US" sz="2400" dirty="0"/>
              <a:t>D</a:t>
            </a:r>
            <a:r>
              <a:rPr lang="en-US" sz="2400" dirty="0" smtClean="0"/>
              <a:t>efined in the SAP </a:t>
            </a:r>
            <a:endParaRPr lang="en-US" sz="2400" dirty="0"/>
          </a:p>
          <a:p>
            <a:pPr lvl="1"/>
            <a:r>
              <a:rPr lang="en-US" sz="2400" dirty="0"/>
              <a:t>D</a:t>
            </a:r>
            <a:r>
              <a:rPr lang="en-US" sz="2400" dirty="0" smtClean="0"/>
              <a:t>escribe the allowable span of time that </a:t>
            </a:r>
            <a:r>
              <a:rPr lang="en-US" sz="2400" dirty="0" smtClean="0">
                <a:solidFill>
                  <a:schemeClr val="tx1"/>
                </a:solidFill>
              </a:rPr>
              <a:t>given assessment </a:t>
            </a:r>
            <a:r>
              <a:rPr lang="en-US" sz="2400" dirty="0" smtClean="0"/>
              <a:t>can be made and considered analyzable as a value for a given defined visit</a:t>
            </a:r>
            <a:endParaRPr lang="en-US" sz="2800" dirty="0"/>
          </a:p>
          <a:p>
            <a:pPr marL="0" indent="0">
              <a:buNone/>
            </a:pPr>
            <a:r>
              <a:rPr lang="en-US" sz="2800" dirty="0" smtClean="0"/>
              <a:t>           </a:t>
            </a:r>
            <a:r>
              <a:rPr lang="en-US" sz="2000" dirty="0" smtClean="0">
                <a:solidFill>
                  <a:srgbClr val="FF0000"/>
                </a:solidFill>
              </a:rPr>
              <a:t>Visit </a:t>
            </a:r>
            <a:r>
              <a:rPr lang="en-US" sz="2000" dirty="0">
                <a:solidFill>
                  <a:srgbClr val="FF0000"/>
                </a:solidFill>
              </a:rPr>
              <a:t>Window 1 </a:t>
            </a:r>
            <a:r>
              <a:rPr lang="en-US" sz="2000" dirty="0" smtClean="0">
                <a:solidFill>
                  <a:srgbClr val="FF0000"/>
                </a:solidFill>
              </a:rPr>
              <a:t>          Visit </a:t>
            </a:r>
            <a:r>
              <a:rPr lang="en-US" sz="2000" dirty="0">
                <a:solidFill>
                  <a:srgbClr val="FF0000"/>
                </a:solidFill>
              </a:rPr>
              <a:t>Window </a:t>
            </a:r>
            <a:r>
              <a:rPr lang="en-US" sz="2000" dirty="0" smtClean="0">
                <a:solidFill>
                  <a:srgbClr val="FF0000"/>
                </a:solidFill>
              </a:rPr>
              <a:t>2           Visit </a:t>
            </a:r>
            <a:r>
              <a:rPr lang="en-US" sz="2000" dirty="0">
                <a:solidFill>
                  <a:srgbClr val="FF0000"/>
                </a:solidFill>
              </a:rPr>
              <a:t>Window </a:t>
            </a:r>
            <a:r>
              <a:rPr lang="en-US" sz="2000" dirty="0" smtClean="0">
                <a:solidFill>
                  <a:srgbClr val="FF0000"/>
                </a:solidFill>
              </a:rPr>
              <a:t>3</a:t>
            </a:r>
          </a:p>
          <a:p>
            <a:pPr marL="0" indent="0">
              <a:buNone/>
            </a:pPr>
            <a:r>
              <a:rPr lang="en-US" sz="2000" dirty="0" smtClean="0">
                <a:solidFill>
                  <a:schemeClr val="tx1"/>
                </a:solidFill>
              </a:rPr>
              <a:t>     Visit 1            Visit 2                                                  Visit 3</a:t>
            </a:r>
          </a:p>
          <a:p>
            <a:pPr marL="0" indent="0">
              <a:buNone/>
            </a:pPr>
            <a:r>
              <a:rPr lang="en-US" sz="2000" dirty="0" smtClean="0"/>
              <a:t>			</a:t>
            </a:r>
          </a:p>
          <a:p>
            <a:pPr marL="0" indent="0">
              <a:buNone/>
            </a:pPr>
            <a:r>
              <a:rPr lang="en-US" sz="2000" dirty="0"/>
              <a:t> </a:t>
            </a:r>
            <a:r>
              <a:rPr lang="en-US" sz="2000" dirty="0" smtClean="0"/>
              <a:t>                   </a:t>
            </a:r>
            <a:r>
              <a:rPr lang="en-US" sz="2000" dirty="0" smtClean="0">
                <a:solidFill>
                  <a:srgbClr val="00B0F0"/>
                </a:solidFill>
              </a:rPr>
              <a:t>Target 1                      Target 2                      Target 3       </a:t>
            </a:r>
          </a:p>
          <a:p>
            <a:r>
              <a:rPr lang="en-US" sz="2800" dirty="0" smtClean="0"/>
              <a:t>Every visit window has a </a:t>
            </a:r>
            <a:r>
              <a:rPr lang="en-US" sz="2800" dirty="0" smtClean="0">
                <a:solidFill>
                  <a:schemeClr val="accent1"/>
                </a:solidFill>
              </a:rPr>
              <a:t>target time </a:t>
            </a:r>
            <a:r>
              <a:rPr lang="en-US" sz="2800" dirty="0" smtClean="0"/>
              <a:t>for the assessment and an allowable amount of time on either side of this target </a:t>
            </a:r>
          </a:p>
          <a:p>
            <a:endParaRPr lang="en-US" sz="28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19</a:t>
            </a:fld>
            <a:endParaRPr lang="en-US" dirty="0"/>
          </a:p>
        </p:txBody>
      </p:sp>
      <p:cxnSp>
        <p:nvCxnSpPr>
          <p:cNvPr id="15" name="Straight Arrow Connector 14"/>
          <p:cNvCxnSpPr/>
          <p:nvPr/>
        </p:nvCxnSpPr>
        <p:spPr>
          <a:xfrm flipV="1">
            <a:off x="690880" y="4130040"/>
            <a:ext cx="7620000" cy="16114"/>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2111071" y="4040785"/>
            <a:ext cx="0" cy="232806"/>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516341" y="4046302"/>
            <a:ext cx="0" cy="232806"/>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956081" y="4026419"/>
            <a:ext cx="0" cy="232806"/>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5" name="Right Brace 44"/>
          <p:cNvSpPr/>
          <p:nvPr/>
        </p:nvSpPr>
        <p:spPr>
          <a:xfrm rot="16200000">
            <a:off x="1963753" y="2727496"/>
            <a:ext cx="294639" cy="2422504"/>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Right Brace 46"/>
          <p:cNvSpPr/>
          <p:nvPr/>
        </p:nvSpPr>
        <p:spPr>
          <a:xfrm rot="16200000">
            <a:off x="4386259" y="2580176"/>
            <a:ext cx="294639" cy="2422504"/>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Right Brace 47"/>
          <p:cNvSpPr/>
          <p:nvPr/>
        </p:nvSpPr>
        <p:spPr>
          <a:xfrm rot="16200000">
            <a:off x="6808762" y="2727496"/>
            <a:ext cx="294639" cy="2422504"/>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057" name="Straight Connector 2056"/>
          <p:cNvCxnSpPr/>
          <p:nvPr/>
        </p:nvCxnSpPr>
        <p:spPr>
          <a:xfrm>
            <a:off x="1046480" y="4046302"/>
            <a:ext cx="0" cy="2725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2448560" y="4026419"/>
            <a:ext cx="0" cy="2725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6553200" y="4033247"/>
            <a:ext cx="0" cy="2725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161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5" grpId="0" animBg="1"/>
      <p:bldP spid="47" grpId="0" animBg="1"/>
      <p:bldP spid="4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Electronic Documents Required</a:t>
            </a:r>
            <a:endParaRPr lang="en-US" dirty="0"/>
          </a:p>
        </p:txBody>
      </p:sp>
      <p:sp>
        <p:nvSpPr>
          <p:cNvPr id="3" name="Content Placeholder 2"/>
          <p:cNvSpPr>
            <a:spLocks noGrp="1"/>
          </p:cNvSpPr>
          <p:nvPr>
            <p:ph idx="1"/>
          </p:nvPr>
        </p:nvSpPr>
        <p:spPr/>
        <p:txBody>
          <a:bodyPr>
            <a:normAutofit/>
          </a:bodyPr>
          <a:lstStyle/>
          <a:p>
            <a:r>
              <a:rPr lang="en-US" sz="2000" dirty="0" smtClean="0"/>
              <a:t>ADaM Workshop Module 5.pptx </a:t>
            </a:r>
            <a:r>
              <a:rPr lang="en-US" sz="2000" dirty="0"/>
              <a:t>(this power point)</a:t>
            </a:r>
          </a:p>
          <a:p>
            <a:pPr marL="0" indent="0">
              <a:buNone/>
            </a:pPr>
            <a:endParaRPr lang="en-US" sz="2000" dirty="0"/>
          </a:p>
          <a:p>
            <a:r>
              <a:rPr lang="en-US" sz="2000" dirty="0"/>
              <a:t>Participants will need the following for exercises:</a:t>
            </a:r>
          </a:p>
          <a:p>
            <a:pPr lvl="1"/>
            <a:r>
              <a:rPr lang="en-US" sz="1600" dirty="0" smtClean="0"/>
              <a:t>Lilly ADaM </a:t>
            </a:r>
            <a:r>
              <a:rPr lang="en-US" sz="1600" dirty="0"/>
              <a:t>Mod </a:t>
            </a:r>
            <a:r>
              <a:rPr lang="en-US" sz="1600" dirty="0" smtClean="0"/>
              <a:t>5 Exercise.xlsx</a:t>
            </a:r>
          </a:p>
          <a:p>
            <a:pPr lvl="1"/>
            <a:r>
              <a:rPr lang="en-US" sz="1600" dirty="0" smtClean="0"/>
              <a:t>adam_ct_vl.xlsx</a:t>
            </a:r>
          </a:p>
          <a:p>
            <a:pPr lvl="1"/>
            <a:r>
              <a:rPr lang="en-US" sz="1600" dirty="0"/>
              <a:t>o</a:t>
            </a:r>
            <a:r>
              <a:rPr lang="en-US" sz="1600" dirty="0" smtClean="0"/>
              <a:t>nc_tfl_tte_summ_OS.xlsx </a:t>
            </a:r>
          </a:p>
          <a:p>
            <a:pPr lvl="1"/>
            <a:r>
              <a:rPr lang="en-US" sz="1600" dirty="0"/>
              <a:t>o</a:t>
            </a:r>
            <a:r>
              <a:rPr lang="en-US" sz="1600" dirty="0" smtClean="0"/>
              <a:t>nc_ADaM_ADTTE.xlsx</a:t>
            </a:r>
          </a:p>
          <a:p>
            <a:pPr lvl="1"/>
            <a:endParaRPr lang="en-US" sz="2000" dirty="0"/>
          </a:p>
          <a:p>
            <a:r>
              <a:rPr lang="en-US" sz="2000" dirty="0"/>
              <a:t>For </a:t>
            </a:r>
            <a:r>
              <a:rPr lang="en-US" sz="2000" dirty="0" smtClean="0"/>
              <a:t>Reference:</a:t>
            </a:r>
          </a:p>
          <a:p>
            <a:pPr lvl="1"/>
            <a:r>
              <a:rPr lang="en-US" sz="1600" dirty="0" smtClean="0"/>
              <a:t>ADaM </a:t>
            </a:r>
            <a:r>
              <a:rPr lang="en-US" sz="1600" dirty="0"/>
              <a:t>Model Document </a:t>
            </a:r>
            <a:r>
              <a:rPr lang="en-US" sz="1600" dirty="0" smtClean="0"/>
              <a:t>v2.1</a:t>
            </a:r>
          </a:p>
          <a:p>
            <a:pPr lvl="1"/>
            <a:r>
              <a:rPr lang="en-US" sz="1600" dirty="0" smtClean="0"/>
              <a:t>ADaM </a:t>
            </a:r>
            <a:r>
              <a:rPr lang="en-US" sz="1600" dirty="0"/>
              <a:t>IG </a:t>
            </a:r>
            <a:r>
              <a:rPr lang="en-US" sz="1600" dirty="0" smtClean="0"/>
              <a:t>v1.1 </a:t>
            </a:r>
          </a:p>
          <a:p>
            <a:pPr lvl="1"/>
            <a:r>
              <a:rPr lang="en-US" sz="1600" dirty="0" smtClean="0"/>
              <a:t>ADaM </a:t>
            </a:r>
            <a:r>
              <a:rPr lang="en-US" sz="1600" dirty="0"/>
              <a:t>Basic Data Structure for Time to Event </a:t>
            </a:r>
            <a:r>
              <a:rPr lang="en-US" sz="1600" dirty="0" smtClean="0"/>
              <a:t>v1.0</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a:t>
            </a:fld>
            <a:endParaRPr lang="en-US" dirty="0"/>
          </a:p>
        </p:txBody>
      </p:sp>
    </p:spTree>
    <p:extLst>
      <p:ext uri="{BB962C8B-B14F-4D97-AF65-F5344CB8AC3E}">
        <p14:creationId xmlns:p14="http://schemas.microsoft.com/office/powerpoint/2010/main" val="3368324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Allowable Windowing Variables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61929811"/>
              </p:ext>
            </p:extLst>
          </p:nvPr>
        </p:nvGraphicFramePr>
        <p:xfrm>
          <a:off x="347663" y="1489075"/>
          <a:ext cx="8491536" cy="2377440"/>
        </p:xfrm>
        <a:graphic>
          <a:graphicData uri="http://schemas.openxmlformats.org/drawingml/2006/table">
            <a:tbl>
              <a:tblPr firstRow="1" bandRow="1">
                <a:tableStyleId>{5C22544A-7EE6-4342-B048-85BDC9FD1C3A}</a:tableStyleId>
              </a:tblPr>
              <a:tblGrid>
                <a:gridCol w="1288097"/>
                <a:gridCol w="985520"/>
                <a:gridCol w="660400"/>
                <a:gridCol w="1391920"/>
                <a:gridCol w="1158240"/>
                <a:gridCol w="884475"/>
                <a:gridCol w="1061442"/>
                <a:gridCol w="1061442"/>
              </a:tblGrid>
              <a:tr h="370840">
                <a:tc>
                  <a:txBody>
                    <a:bodyPr/>
                    <a:lstStyle/>
                    <a:p>
                      <a:r>
                        <a:rPr lang="en-US" sz="2000" dirty="0" smtClean="0"/>
                        <a:t>PARAMCD</a:t>
                      </a:r>
                      <a:endParaRPr lang="en-US" sz="2000" dirty="0"/>
                    </a:p>
                  </a:txBody>
                  <a:tcPr/>
                </a:tc>
                <a:tc>
                  <a:txBody>
                    <a:bodyPr/>
                    <a:lstStyle/>
                    <a:p>
                      <a:r>
                        <a:rPr lang="en-US" sz="2000" dirty="0" smtClean="0"/>
                        <a:t>AVISIT</a:t>
                      </a:r>
                      <a:endParaRPr lang="en-US" sz="2000" dirty="0"/>
                    </a:p>
                  </a:txBody>
                  <a:tcPr/>
                </a:tc>
                <a:tc>
                  <a:txBody>
                    <a:bodyPr/>
                    <a:lstStyle/>
                    <a:p>
                      <a:r>
                        <a:rPr lang="en-US" sz="2000" dirty="0" smtClean="0"/>
                        <a:t>ADY</a:t>
                      </a:r>
                      <a:endParaRPr lang="en-US" sz="2000" dirty="0"/>
                    </a:p>
                  </a:txBody>
                  <a:tcPr/>
                </a:tc>
                <a:tc>
                  <a:txBody>
                    <a:bodyPr/>
                    <a:lstStyle/>
                    <a:p>
                      <a:pPr algn="ctr"/>
                      <a:r>
                        <a:rPr lang="en-US" sz="2000" dirty="0" smtClean="0"/>
                        <a:t>AWTARGET</a:t>
                      </a:r>
                      <a:endParaRPr lang="en-US" sz="2000" dirty="0"/>
                    </a:p>
                  </a:txBody>
                  <a:tcPr>
                    <a:solidFill>
                      <a:srgbClr val="00B050"/>
                    </a:solidFill>
                  </a:tcPr>
                </a:tc>
                <a:tc>
                  <a:txBody>
                    <a:bodyPr/>
                    <a:lstStyle/>
                    <a:p>
                      <a:pPr algn="ctr"/>
                      <a:r>
                        <a:rPr lang="en-US" sz="2000" dirty="0" smtClean="0"/>
                        <a:t>AWTDIFF</a:t>
                      </a:r>
                      <a:endParaRPr lang="en-US" sz="2000" dirty="0"/>
                    </a:p>
                  </a:txBody>
                  <a:tcPr>
                    <a:solidFill>
                      <a:schemeClr val="accent1"/>
                    </a:solidFill>
                  </a:tcPr>
                </a:tc>
                <a:tc>
                  <a:txBody>
                    <a:bodyPr/>
                    <a:lstStyle/>
                    <a:p>
                      <a:pPr algn="ctr"/>
                      <a:r>
                        <a:rPr lang="en-US" sz="2000" dirty="0" smtClean="0"/>
                        <a:t>AWLO</a:t>
                      </a:r>
                      <a:endParaRPr lang="en-US" sz="2000" dirty="0"/>
                    </a:p>
                  </a:txBody>
                  <a:tcPr>
                    <a:solidFill>
                      <a:srgbClr val="00B050"/>
                    </a:solidFill>
                  </a:tcPr>
                </a:tc>
                <a:tc>
                  <a:txBody>
                    <a:bodyPr/>
                    <a:lstStyle/>
                    <a:p>
                      <a:pPr algn="ctr"/>
                      <a:r>
                        <a:rPr lang="en-US" sz="2000" dirty="0" smtClean="0"/>
                        <a:t>AWHI</a:t>
                      </a:r>
                      <a:endParaRPr lang="en-US" sz="2000" dirty="0"/>
                    </a:p>
                  </a:txBody>
                  <a:tcPr>
                    <a:solidFill>
                      <a:srgbClr val="00B050"/>
                    </a:solidFill>
                  </a:tcPr>
                </a:tc>
                <a:tc>
                  <a:txBody>
                    <a:bodyPr/>
                    <a:lstStyle/>
                    <a:p>
                      <a:pPr algn="ctr"/>
                      <a:r>
                        <a:rPr lang="en-US" sz="2000" dirty="0" smtClean="0"/>
                        <a:t>AWU</a:t>
                      </a:r>
                      <a:endParaRPr lang="en-US" sz="2000" dirty="0"/>
                    </a:p>
                  </a:txBody>
                  <a:tcPr>
                    <a:solidFill>
                      <a:srgbClr val="00B050"/>
                    </a:solidFill>
                  </a:tcPr>
                </a:tc>
              </a:tr>
              <a:tr h="370840">
                <a:tc>
                  <a:txBody>
                    <a:bodyPr/>
                    <a:lstStyle/>
                    <a:p>
                      <a:r>
                        <a:rPr lang="en-US" sz="2000" dirty="0" smtClean="0"/>
                        <a:t>DIABP</a:t>
                      </a:r>
                      <a:endParaRPr lang="en-US" sz="2000" dirty="0"/>
                    </a:p>
                  </a:txBody>
                  <a:tcPr/>
                </a:tc>
                <a:tc>
                  <a:txBody>
                    <a:bodyPr/>
                    <a:lstStyle/>
                    <a:p>
                      <a:r>
                        <a:rPr lang="en-US" sz="2000" dirty="0" smtClean="0"/>
                        <a:t>Week 2</a:t>
                      </a:r>
                      <a:endParaRPr lang="en-US" sz="2000" dirty="0"/>
                    </a:p>
                  </a:txBody>
                  <a:tcPr/>
                </a:tc>
                <a:tc>
                  <a:txBody>
                    <a:bodyPr/>
                    <a:lstStyle/>
                    <a:p>
                      <a:pPr algn="ctr"/>
                      <a:r>
                        <a:rPr lang="en-US" sz="2000" dirty="0" smtClean="0"/>
                        <a:t>12</a:t>
                      </a:r>
                      <a:endParaRPr lang="en-US" sz="2000" dirty="0"/>
                    </a:p>
                  </a:txBody>
                  <a:tcPr/>
                </a:tc>
                <a:tc>
                  <a:txBody>
                    <a:bodyPr/>
                    <a:lstStyle/>
                    <a:p>
                      <a:pPr algn="ctr"/>
                      <a:r>
                        <a:rPr lang="en-US" sz="2000" dirty="0" smtClean="0"/>
                        <a:t>14</a:t>
                      </a:r>
                      <a:endParaRPr lang="en-US" sz="2000" dirty="0"/>
                    </a:p>
                  </a:txBody>
                  <a:tcPr/>
                </a:tc>
                <a:tc>
                  <a:txBody>
                    <a:bodyPr/>
                    <a:lstStyle/>
                    <a:p>
                      <a:pPr algn="ctr"/>
                      <a:r>
                        <a:rPr lang="en-US" sz="2000" dirty="0" smtClean="0"/>
                        <a:t>-2</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DAYS</a:t>
                      </a:r>
                      <a:endParaRPr lang="en-US" sz="2000" dirty="0"/>
                    </a:p>
                  </a:txBody>
                  <a:tcPr/>
                </a:tc>
              </a:tr>
              <a:tr h="370840">
                <a:tc>
                  <a:txBody>
                    <a:bodyPr/>
                    <a:lstStyle/>
                    <a:p>
                      <a:r>
                        <a:rPr lang="en-US" sz="2000" dirty="0" smtClean="0"/>
                        <a:t>DIABP</a:t>
                      </a:r>
                      <a:endParaRPr lang="en-US" sz="2000" dirty="0"/>
                    </a:p>
                  </a:txBody>
                  <a:tcPr/>
                </a:tc>
                <a:tc>
                  <a:txBody>
                    <a:bodyPr/>
                    <a:lstStyle/>
                    <a:p>
                      <a:r>
                        <a:rPr lang="en-US" sz="2000" dirty="0" smtClean="0"/>
                        <a:t>Week 4</a:t>
                      </a:r>
                      <a:endParaRPr lang="en-US" sz="2000" dirty="0"/>
                    </a:p>
                  </a:txBody>
                  <a:tcPr/>
                </a:tc>
                <a:tc>
                  <a:txBody>
                    <a:bodyPr/>
                    <a:lstStyle/>
                    <a:p>
                      <a:pPr algn="ctr"/>
                      <a:r>
                        <a:rPr lang="en-US" sz="2000" dirty="0" smtClean="0"/>
                        <a:t>23</a:t>
                      </a:r>
                      <a:endParaRPr lang="en-US" sz="2000" dirty="0"/>
                    </a:p>
                  </a:txBody>
                  <a:tcPr/>
                </a:tc>
                <a:tc>
                  <a:txBody>
                    <a:bodyPr/>
                    <a:lstStyle/>
                    <a:p>
                      <a:pPr algn="ctr"/>
                      <a:r>
                        <a:rPr lang="en-US" sz="2000" dirty="0" smtClean="0"/>
                        <a:t>28</a:t>
                      </a:r>
                      <a:endParaRPr lang="en-US" sz="2000" dirty="0"/>
                    </a:p>
                  </a:txBody>
                  <a:tcPr/>
                </a:tc>
                <a:tc>
                  <a:txBody>
                    <a:bodyPr/>
                    <a:lstStyle/>
                    <a:p>
                      <a:pPr algn="ctr"/>
                      <a:r>
                        <a:rPr lang="en-US" sz="2000" dirty="0" smtClean="0"/>
                        <a:t>-5</a:t>
                      </a:r>
                      <a:endParaRPr lang="en-US" sz="2000" dirty="0"/>
                    </a:p>
                  </a:txBody>
                  <a:tcPr/>
                </a:tc>
                <a:tc>
                  <a:txBody>
                    <a:bodyPr/>
                    <a:lstStyle/>
                    <a:p>
                      <a:pPr algn="ctr"/>
                      <a:r>
                        <a:rPr lang="en-US" sz="2000" dirty="0" smtClean="0"/>
                        <a:t>21</a:t>
                      </a:r>
                      <a:endParaRPr lang="en-US" sz="2000" dirty="0"/>
                    </a:p>
                  </a:txBody>
                  <a:tcPr/>
                </a:tc>
                <a:tc>
                  <a:txBody>
                    <a:bodyPr/>
                    <a:lstStyle/>
                    <a:p>
                      <a:pPr algn="ctr"/>
                      <a:r>
                        <a:rPr lang="en-US" sz="2000" dirty="0" smtClean="0"/>
                        <a:t>34</a:t>
                      </a:r>
                      <a:endParaRPr lang="en-US" sz="2000" dirty="0"/>
                    </a:p>
                  </a:txBody>
                  <a:tcPr/>
                </a:tc>
                <a:tc>
                  <a:txBody>
                    <a:bodyPr/>
                    <a:lstStyle/>
                    <a:p>
                      <a:pPr algn="ctr"/>
                      <a:r>
                        <a:rPr lang="en-US" sz="2000" smtClean="0"/>
                        <a:t>DAYS</a:t>
                      </a:r>
                      <a:endParaRPr lang="en-US" sz="2000" dirty="0"/>
                    </a:p>
                  </a:txBody>
                  <a:tcPr/>
                </a:tc>
              </a:tr>
              <a:tr h="370840">
                <a:tc>
                  <a:txBody>
                    <a:bodyPr/>
                    <a:lstStyle/>
                    <a:p>
                      <a:r>
                        <a:rPr lang="en-US" sz="2000" dirty="0" smtClean="0"/>
                        <a:t>DIABP</a:t>
                      </a:r>
                      <a:endParaRPr lang="en-US" sz="2000" dirty="0"/>
                    </a:p>
                  </a:txBody>
                  <a:tcPr/>
                </a:tc>
                <a:tc>
                  <a:txBody>
                    <a:bodyPr/>
                    <a:lstStyle/>
                    <a:p>
                      <a:r>
                        <a:rPr lang="en-US" sz="2000" dirty="0" smtClean="0"/>
                        <a:t>Week 4</a:t>
                      </a:r>
                      <a:endParaRPr lang="en-US" sz="2000" dirty="0"/>
                    </a:p>
                  </a:txBody>
                  <a:tcPr/>
                </a:tc>
                <a:tc>
                  <a:txBody>
                    <a:bodyPr/>
                    <a:lstStyle/>
                    <a:p>
                      <a:pPr algn="ctr"/>
                      <a:r>
                        <a:rPr lang="en-US" sz="2000" dirty="0" smtClean="0"/>
                        <a:t>29</a:t>
                      </a:r>
                      <a:endParaRPr lang="en-US" sz="2000" dirty="0"/>
                    </a:p>
                  </a:txBody>
                  <a:tcPr/>
                </a:tc>
                <a:tc>
                  <a:txBody>
                    <a:bodyPr/>
                    <a:lstStyle/>
                    <a:p>
                      <a:pPr algn="ctr"/>
                      <a:r>
                        <a:rPr lang="en-US" sz="2000" dirty="0" smtClean="0"/>
                        <a:t>28</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21</a:t>
                      </a:r>
                      <a:endParaRPr lang="en-US" sz="2000" dirty="0"/>
                    </a:p>
                  </a:txBody>
                  <a:tcPr/>
                </a:tc>
                <a:tc>
                  <a:txBody>
                    <a:bodyPr/>
                    <a:lstStyle/>
                    <a:p>
                      <a:pPr algn="ctr"/>
                      <a:r>
                        <a:rPr lang="en-US" sz="2000" dirty="0" smtClean="0"/>
                        <a:t>34</a:t>
                      </a:r>
                      <a:endParaRPr lang="en-US" sz="2000" dirty="0"/>
                    </a:p>
                  </a:txBody>
                  <a:tcPr/>
                </a:tc>
                <a:tc>
                  <a:txBody>
                    <a:bodyPr/>
                    <a:lstStyle/>
                    <a:p>
                      <a:pPr algn="ctr"/>
                      <a:r>
                        <a:rPr lang="en-US" sz="2000" smtClean="0"/>
                        <a:t>DAYS</a:t>
                      </a:r>
                      <a:endParaRPr lang="en-US" sz="2000" dirty="0"/>
                    </a:p>
                  </a:txBody>
                  <a:tcPr/>
                </a:tc>
              </a:tr>
              <a:tr h="370840">
                <a:tc>
                  <a:txBody>
                    <a:bodyPr/>
                    <a:lstStyle/>
                    <a:p>
                      <a:r>
                        <a:rPr lang="en-US" sz="2000" dirty="0" smtClean="0"/>
                        <a:t>DIABP</a:t>
                      </a:r>
                      <a:endParaRPr lang="en-US" sz="2000" dirty="0"/>
                    </a:p>
                  </a:txBody>
                  <a:tcPr/>
                </a:tc>
                <a:tc>
                  <a:txBody>
                    <a:bodyPr/>
                    <a:lstStyle/>
                    <a:p>
                      <a:r>
                        <a:rPr lang="en-US" sz="2000" dirty="0" smtClean="0"/>
                        <a:t>Week 6</a:t>
                      </a:r>
                      <a:endParaRPr lang="en-US" sz="2000" dirty="0"/>
                    </a:p>
                  </a:txBody>
                  <a:tcPr/>
                </a:tc>
                <a:tc>
                  <a:txBody>
                    <a:bodyPr/>
                    <a:lstStyle/>
                    <a:p>
                      <a:pPr algn="ctr"/>
                      <a:r>
                        <a:rPr lang="en-US" sz="2000" dirty="0" smtClean="0"/>
                        <a:t>43</a:t>
                      </a:r>
                      <a:endParaRPr lang="en-US" sz="2000" dirty="0"/>
                    </a:p>
                  </a:txBody>
                  <a:tcPr/>
                </a:tc>
                <a:tc>
                  <a:txBody>
                    <a:bodyPr/>
                    <a:lstStyle/>
                    <a:p>
                      <a:pPr algn="ctr"/>
                      <a:r>
                        <a:rPr lang="en-US" sz="2000" dirty="0" smtClean="0"/>
                        <a:t>42</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35</a:t>
                      </a:r>
                      <a:endParaRPr lang="en-US" sz="2000" dirty="0"/>
                    </a:p>
                  </a:txBody>
                  <a:tcPr/>
                </a:tc>
                <a:tc>
                  <a:txBody>
                    <a:bodyPr/>
                    <a:lstStyle/>
                    <a:p>
                      <a:pPr algn="ctr"/>
                      <a:r>
                        <a:rPr lang="en-US" sz="2000" dirty="0" smtClean="0"/>
                        <a:t>49</a:t>
                      </a:r>
                      <a:endParaRPr lang="en-US" sz="2000" dirty="0"/>
                    </a:p>
                  </a:txBody>
                  <a:tcPr/>
                </a:tc>
                <a:tc>
                  <a:txBody>
                    <a:bodyPr/>
                    <a:lstStyle/>
                    <a:p>
                      <a:pPr algn="ctr"/>
                      <a:r>
                        <a:rPr lang="en-US" sz="2000" smtClean="0"/>
                        <a:t>DAYS</a:t>
                      </a:r>
                      <a:endParaRPr lang="en-US" sz="20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DIABP</a:t>
                      </a:r>
                    </a:p>
                  </a:txBody>
                  <a:tcPr/>
                </a:tc>
                <a:tc>
                  <a:txBody>
                    <a:bodyPr/>
                    <a:lstStyle/>
                    <a:p>
                      <a:r>
                        <a:rPr lang="en-US" sz="2000" dirty="0" smtClean="0"/>
                        <a:t>Week 8</a:t>
                      </a:r>
                      <a:endParaRPr lang="en-US" sz="2000" dirty="0"/>
                    </a:p>
                  </a:txBody>
                  <a:tcPr/>
                </a:tc>
                <a:tc>
                  <a:txBody>
                    <a:bodyPr/>
                    <a:lstStyle/>
                    <a:p>
                      <a:pPr algn="ctr"/>
                      <a:r>
                        <a:rPr lang="en-US" sz="2000" dirty="0" smtClean="0"/>
                        <a:t>58</a:t>
                      </a:r>
                      <a:endParaRPr lang="en-US" sz="2000" dirty="0"/>
                    </a:p>
                  </a:txBody>
                  <a:tcPr/>
                </a:tc>
                <a:tc>
                  <a:txBody>
                    <a:bodyPr/>
                    <a:lstStyle/>
                    <a:p>
                      <a:pPr algn="ctr"/>
                      <a:r>
                        <a:rPr lang="en-US" sz="2000" dirty="0" smtClean="0"/>
                        <a:t>56</a:t>
                      </a:r>
                      <a:endParaRPr lang="en-US" sz="2000" dirty="0"/>
                    </a:p>
                  </a:txBody>
                  <a:tcPr/>
                </a:tc>
                <a:tc>
                  <a:txBody>
                    <a:bodyPr/>
                    <a:lstStyle/>
                    <a:p>
                      <a:pPr algn="ctr"/>
                      <a:r>
                        <a:rPr lang="en-US" sz="2000" dirty="0" smtClean="0"/>
                        <a:t>2</a:t>
                      </a:r>
                      <a:endParaRPr lang="en-US" sz="2000" dirty="0"/>
                    </a:p>
                  </a:txBody>
                  <a:tcPr/>
                </a:tc>
                <a:tc>
                  <a:txBody>
                    <a:bodyPr/>
                    <a:lstStyle/>
                    <a:p>
                      <a:pPr algn="ctr"/>
                      <a:r>
                        <a:rPr lang="en-US" sz="2000" dirty="0" smtClean="0"/>
                        <a:t>50</a:t>
                      </a:r>
                      <a:endParaRPr lang="en-US" sz="2000" dirty="0"/>
                    </a:p>
                  </a:txBody>
                  <a:tcPr/>
                </a:tc>
                <a:tc>
                  <a:txBody>
                    <a:bodyPr/>
                    <a:lstStyle/>
                    <a:p>
                      <a:pPr algn="ctr"/>
                      <a:r>
                        <a:rPr lang="en-US" sz="2000" dirty="0" smtClean="0"/>
                        <a:t>62</a:t>
                      </a:r>
                      <a:endParaRPr lang="en-US" sz="2000" dirty="0"/>
                    </a:p>
                  </a:txBody>
                  <a:tcPr/>
                </a:tc>
                <a:tc>
                  <a:txBody>
                    <a:bodyPr/>
                    <a:lstStyle/>
                    <a:p>
                      <a:pPr algn="ctr"/>
                      <a:r>
                        <a:rPr lang="en-US" sz="2000" dirty="0" smtClean="0"/>
                        <a:t>DAYS</a:t>
                      </a:r>
                      <a:endParaRPr lang="en-US" sz="2000" dirty="0"/>
                    </a:p>
                  </a:txBody>
                  <a:tcPr/>
                </a:tc>
              </a:tr>
            </a:tbl>
          </a:graphicData>
        </a:graphic>
      </p:graphicFrame>
      <p:sp>
        <p:nvSpPr>
          <p:cNvPr id="4" name="Date Placeholder 3"/>
          <p:cNvSpPr>
            <a:spLocks noGrp="1"/>
          </p:cNvSpPr>
          <p:nvPr>
            <p:ph type="dt" sz="half" idx="10"/>
          </p:nvPr>
        </p:nvSpPr>
        <p:spPr/>
        <p:txBody>
          <a:bodyPr/>
          <a:lstStyle/>
          <a:p>
            <a:fld id="{B6E77149-9EEC-F946-A4DC-2C4382C03DF0}" type="datetime1">
              <a:rPr lang="en-US" smtClean="0"/>
              <a:pPr/>
              <a:t>7/31/2016</a:t>
            </a:fld>
            <a:endParaRPr lang="en-US" dirty="0"/>
          </a:p>
        </p:txBody>
      </p:sp>
      <p:sp>
        <p:nvSpPr>
          <p:cNvPr id="5" name="Footer Placeholder 4"/>
          <p:cNvSpPr>
            <a:spLocks noGrp="1"/>
          </p:cNvSpPr>
          <p:nvPr>
            <p:ph type="ftr" sz="quarter" idx="11"/>
          </p:nvPr>
        </p:nvSpPr>
        <p:spPr/>
        <p:txBody>
          <a:bodyPr/>
          <a:lstStyle/>
          <a:p>
            <a:r>
              <a:rPr lang="en-US" smtClean="0"/>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20</a:t>
            </a:fld>
            <a:endParaRPr lang="en-US" dirty="0"/>
          </a:p>
        </p:txBody>
      </p:sp>
      <p:sp>
        <p:nvSpPr>
          <p:cNvPr id="14" name="TextBox 13"/>
          <p:cNvSpPr txBox="1"/>
          <p:nvPr/>
        </p:nvSpPr>
        <p:spPr>
          <a:xfrm>
            <a:off x="457198" y="4152900"/>
            <a:ext cx="8381999" cy="1815882"/>
          </a:xfrm>
          <a:prstGeom prst="rect">
            <a:avLst/>
          </a:prstGeom>
          <a:noFill/>
          <a:ln>
            <a:solidFill>
              <a:srgbClr val="FF0000"/>
            </a:solidFill>
          </a:ln>
        </p:spPr>
        <p:txBody>
          <a:bodyPr wrap="square" rtlCol="0">
            <a:spAutoFit/>
          </a:bodyPr>
          <a:lstStyle/>
          <a:p>
            <a:pPr marL="457200" indent="-457200">
              <a:buFont typeface="Arial" panose="020B0604020202020204" pitchFamily="34" charset="0"/>
              <a:buChar char="•"/>
            </a:pPr>
            <a:r>
              <a:rPr lang="en-US" sz="2800" dirty="0" smtClean="0">
                <a:solidFill>
                  <a:srgbClr val="86786F"/>
                </a:solidFill>
              </a:rPr>
              <a:t>Values of </a:t>
            </a:r>
            <a:r>
              <a:rPr lang="en-US" sz="2800" dirty="0" smtClean="0">
                <a:solidFill>
                  <a:srgbClr val="00B050"/>
                </a:solidFill>
              </a:rPr>
              <a:t>green variables </a:t>
            </a:r>
            <a:r>
              <a:rPr lang="en-US" sz="2800" dirty="0" smtClean="0">
                <a:solidFill>
                  <a:srgbClr val="86786F"/>
                </a:solidFill>
              </a:rPr>
              <a:t>come from SAP</a:t>
            </a:r>
          </a:p>
          <a:p>
            <a:pPr marL="457200" indent="-457200">
              <a:buFont typeface="Arial" panose="020B0604020202020204" pitchFamily="34" charset="0"/>
              <a:buChar char="•"/>
            </a:pPr>
            <a:r>
              <a:rPr lang="en-US" sz="2800" dirty="0" smtClean="0">
                <a:solidFill>
                  <a:srgbClr val="86786F"/>
                </a:solidFill>
              </a:rPr>
              <a:t>These are useful for programming to slot visits into the defined visit windows</a:t>
            </a:r>
          </a:p>
          <a:p>
            <a:pPr marL="457200" indent="-457200">
              <a:buFont typeface="Arial" panose="020B0604020202020204" pitchFamily="34" charset="0"/>
              <a:buChar char="•"/>
            </a:pPr>
            <a:r>
              <a:rPr lang="en-US" sz="2800" dirty="0" smtClean="0">
                <a:solidFill>
                  <a:srgbClr val="86786F"/>
                </a:solidFill>
              </a:rPr>
              <a:t>All variables are permissible</a:t>
            </a:r>
            <a:endParaRPr lang="en-US" sz="2800" dirty="0">
              <a:solidFill>
                <a:srgbClr val="86786F"/>
              </a:solidFill>
            </a:endParaRPr>
          </a:p>
        </p:txBody>
      </p:sp>
    </p:spTree>
    <p:extLst>
      <p:ext uri="{BB962C8B-B14F-4D97-AF65-F5344CB8AC3E}">
        <p14:creationId xmlns:p14="http://schemas.microsoft.com/office/powerpoint/2010/main" val="188590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ANLzzFL</a:t>
            </a:r>
            <a:r>
              <a:rPr lang="en-US" dirty="0" smtClean="0"/>
              <a:t> – Analysis Record Flag</a:t>
            </a:r>
            <a:endParaRPr lang="en-US" dirty="0"/>
          </a:p>
        </p:txBody>
      </p:sp>
      <p:sp>
        <p:nvSpPr>
          <p:cNvPr id="3" name="Content Placeholder 2"/>
          <p:cNvSpPr>
            <a:spLocks noGrp="1"/>
          </p:cNvSpPr>
          <p:nvPr>
            <p:ph idx="1"/>
          </p:nvPr>
        </p:nvSpPr>
        <p:spPr>
          <a:xfrm>
            <a:off x="347471" y="1488533"/>
            <a:ext cx="8491835" cy="2717708"/>
          </a:xfrm>
          <a:ln>
            <a:solidFill>
              <a:srgbClr val="FF0000"/>
            </a:solidFill>
          </a:ln>
        </p:spPr>
        <p:txBody>
          <a:bodyPr>
            <a:normAutofit/>
          </a:bodyPr>
          <a:lstStyle/>
          <a:p>
            <a:r>
              <a:rPr lang="en-US" sz="2600" dirty="0" err="1" smtClean="0">
                <a:solidFill>
                  <a:srgbClr val="FF0000"/>
                </a:solidFill>
              </a:rPr>
              <a:t>ANLzzFL</a:t>
            </a:r>
            <a:r>
              <a:rPr lang="en-US" sz="2600" dirty="0" smtClean="0"/>
              <a:t> is an indicator variable that is highly flexible and useful</a:t>
            </a:r>
          </a:p>
          <a:p>
            <a:r>
              <a:rPr lang="en-US" sz="2600" dirty="0" smtClean="0"/>
              <a:t>When </a:t>
            </a:r>
            <a:r>
              <a:rPr lang="en-US" sz="2600" dirty="0" err="1" smtClean="0"/>
              <a:t>ANLzzFL</a:t>
            </a:r>
            <a:r>
              <a:rPr lang="en-US" sz="2600" dirty="0" smtClean="0"/>
              <a:t> = </a:t>
            </a:r>
            <a:r>
              <a:rPr lang="en-US" sz="2600" dirty="0" smtClean="0">
                <a:solidFill>
                  <a:srgbClr val="FF0000"/>
                </a:solidFill>
              </a:rPr>
              <a:t>“Y” </a:t>
            </a:r>
            <a:r>
              <a:rPr lang="en-US" sz="2600" dirty="0" smtClean="0"/>
              <a:t>it indicates that the record satisfies the “</a:t>
            </a:r>
            <a:r>
              <a:rPr lang="en-US" sz="2600" dirty="0" err="1" smtClean="0"/>
              <a:t>zz</a:t>
            </a:r>
            <a:r>
              <a:rPr lang="en-US" sz="2600" dirty="0" smtClean="0"/>
              <a:t>” analysis algorithm </a:t>
            </a:r>
          </a:p>
          <a:p>
            <a:pPr lvl="1"/>
            <a:r>
              <a:rPr lang="en-US" sz="2200" dirty="0" smtClean="0"/>
              <a:t>This algorithm is described in metadata for </a:t>
            </a:r>
            <a:r>
              <a:rPr lang="en-US" sz="2200" dirty="0" err="1" smtClean="0"/>
              <a:t>ANLzzFL</a:t>
            </a:r>
            <a:endParaRPr lang="en-US" sz="2200" dirty="0" smtClean="0"/>
          </a:p>
          <a:p>
            <a:pPr lvl="1"/>
            <a:endParaRPr lang="en-US" sz="22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21</a:t>
            </a:fld>
            <a:endParaRPr lang="en-US" dirty="0"/>
          </a:p>
        </p:txBody>
      </p:sp>
      <p:graphicFrame>
        <p:nvGraphicFramePr>
          <p:cNvPr id="7" name="Content Placeholder 6"/>
          <p:cNvGraphicFramePr>
            <a:graphicFrameLocks/>
          </p:cNvGraphicFramePr>
          <p:nvPr>
            <p:extLst>
              <p:ext uri="{D42A27DB-BD31-4B8C-83A1-F6EECF244321}">
                <p14:modId xmlns:p14="http://schemas.microsoft.com/office/powerpoint/2010/main" val="4095145595"/>
              </p:ext>
            </p:extLst>
          </p:nvPr>
        </p:nvGraphicFramePr>
        <p:xfrm>
          <a:off x="609601" y="4547870"/>
          <a:ext cx="7995918" cy="1584960"/>
        </p:xfrm>
        <a:graphic>
          <a:graphicData uri="http://schemas.openxmlformats.org/drawingml/2006/table">
            <a:tbl>
              <a:tblPr firstRow="1" bandRow="1">
                <a:tableStyleId>{5C22544A-7EE6-4342-B048-85BDC9FD1C3A}</a:tableStyleId>
              </a:tblPr>
              <a:tblGrid>
                <a:gridCol w="1332653"/>
                <a:gridCol w="1332653"/>
                <a:gridCol w="1091734"/>
                <a:gridCol w="1573572"/>
                <a:gridCol w="1332653"/>
                <a:gridCol w="1332653"/>
              </a:tblGrid>
              <a:tr h="370840">
                <a:tc>
                  <a:txBody>
                    <a:bodyPr/>
                    <a:lstStyle/>
                    <a:p>
                      <a:r>
                        <a:rPr lang="en-US" sz="2000" dirty="0" smtClean="0"/>
                        <a:t>PARAMCD</a:t>
                      </a:r>
                      <a:endParaRPr lang="en-US" sz="2000" dirty="0"/>
                    </a:p>
                  </a:txBody>
                  <a:tcPr/>
                </a:tc>
                <a:tc>
                  <a:txBody>
                    <a:bodyPr/>
                    <a:lstStyle/>
                    <a:p>
                      <a:r>
                        <a:rPr lang="en-US" sz="2000" dirty="0" smtClean="0"/>
                        <a:t>AVISIT</a:t>
                      </a:r>
                      <a:endParaRPr lang="en-US" sz="2000" dirty="0"/>
                    </a:p>
                  </a:txBody>
                  <a:tcPr/>
                </a:tc>
                <a:tc>
                  <a:txBody>
                    <a:bodyPr/>
                    <a:lstStyle/>
                    <a:p>
                      <a:r>
                        <a:rPr lang="en-US" sz="2000" dirty="0" smtClean="0"/>
                        <a:t>ADY</a:t>
                      </a:r>
                      <a:endParaRPr lang="en-US" sz="2000" dirty="0"/>
                    </a:p>
                  </a:txBody>
                  <a:tcPr/>
                </a:tc>
                <a:tc>
                  <a:txBody>
                    <a:bodyPr/>
                    <a:lstStyle/>
                    <a:p>
                      <a:r>
                        <a:rPr lang="en-US" sz="2000" dirty="0" smtClean="0"/>
                        <a:t>AWTARGET</a:t>
                      </a:r>
                      <a:endParaRPr lang="en-US" sz="2000" dirty="0"/>
                    </a:p>
                  </a:txBody>
                  <a:tcPr>
                    <a:solidFill>
                      <a:schemeClr val="accent1"/>
                    </a:solidFill>
                  </a:tcPr>
                </a:tc>
                <a:tc>
                  <a:txBody>
                    <a:bodyPr/>
                    <a:lstStyle/>
                    <a:p>
                      <a:r>
                        <a:rPr lang="en-US" sz="2000" dirty="0" smtClean="0"/>
                        <a:t>AWTDIFF</a:t>
                      </a:r>
                      <a:endParaRPr lang="en-US" sz="2000" dirty="0"/>
                    </a:p>
                  </a:txBody>
                  <a:tcPr>
                    <a:solidFill>
                      <a:schemeClr val="accent1"/>
                    </a:solidFill>
                  </a:tcPr>
                </a:tc>
                <a:tc>
                  <a:txBody>
                    <a:bodyPr/>
                    <a:lstStyle/>
                    <a:p>
                      <a:r>
                        <a:rPr lang="en-US" sz="2000" dirty="0" smtClean="0"/>
                        <a:t>ANL01FL</a:t>
                      </a:r>
                      <a:endParaRPr lang="en-US" sz="2000" dirty="0"/>
                    </a:p>
                  </a:txBody>
                  <a:tcPr>
                    <a:solidFill>
                      <a:srgbClr val="7030A0"/>
                    </a:solidFill>
                  </a:tcPr>
                </a:tc>
              </a:tr>
              <a:tr h="370840">
                <a:tc>
                  <a:txBody>
                    <a:bodyPr/>
                    <a:lstStyle/>
                    <a:p>
                      <a:r>
                        <a:rPr lang="en-US" sz="2000" dirty="0" smtClean="0"/>
                        <a:t>DIABP</a:t>
                      </a:r>
                      <a:endParaRPr lang="en-US" sz="2000" dirty="0"/>
                    </a:p>
                  </a:txBody>
                  <a:tcPr/>
                </a:tc>
                <a:tc>
                  <a:txBody>
                    <a:bodyPr/>
                    <a:lstStyle/>
                    <a:p>
                      <a:r>
                        <a:rPr lang="en-US" sz="2000" dirty="0" smtClean="0"/>
                        <a:t>Week 2</a:t>
                      </a:r>
                      <a:endParaRPr lang="en-US" sz="2000" dirty="0"/>
                    </a:p>
                  </a:txBody>
                  <a:tcPr/>
                </a:tc>
                <a:tc>
                  <a:txBody>
                    <a:bodyPr/>
                    <a:lstStyle/>
                    <a:p>
                      <a:pPr algn="ctr"/>
                      <a:r>
                        <a:rPr lang="en-US" sz="2000" dirty="0" smtClean="0"/>
                        <a:t>12</a:t>
                      </a:r>
                      <a:endParaRPr lang="en-US" sz="2000" dirty="0"/>
                    </a:p>
                  </a:txBody>
                  <a:tcPr/>
                </a:tc>
                <a:tc>
                  <a:txBody>
                    <a:bodyPr/>
                    <a:lstStyle/>
                    <a:p>
                      <a:pPr algn="ctr"/>
                      <a:r>
                        <a:rPr lang="en-US" sz="2000" dirty="0" smtClean="0"/>
                        <a:t>14</a:t>
                      </a:r>
                      <a:endParaRPr lang="en-US" sz="2000" dirty="0"/>
                    </a:p>
                  </a:txBody>
                  <a:tcPr/>
                </a:tc>
                <a:tc>
                  <a:txBody>
                    <a:bodyPr/>
                    <a:lstStyle/>
                    <a:p>
                      <a:pPr algn="ctr"/>
                      <a:r>
                        <a:rPr lang="en-US" sz="2000" dirty="0" smtClean="0"/>
                        <a:t>-2</a:t>
                      </a:r>
                      <a:endParaRPr lang="en-US" sz="2000" dirty="0"/>
                    </a:p>
                  </a:txBody>
                  <a:tcPr/>
                </a:tc>
                <a:tc>
                  <a:txBody>
                    <a:bodyPr/>
                    <a:lstStyle/>
                    <a:p>
                      <a:pPr algn="ctr"/>
                      <a:endParaRPr lang="en-US" sz="2000" dirty="0"/>
                    </a:p>
                  </a:txBody>
                  <a:tcPr/>
                </a:tc>
              </a:tr>
              <a:tr h="370840">
                <a:tc>
                  <a:txBody>
                    <a:bodyPr/>
                    <a:lstStyle/>
                    <a:p>
                      <a:r>
                        <a:rPr lang="en-US" sz="2000" dirty="0" smtClean="0"/>
                        <a:t>DIABP</a:t>
                      </a:r>
                      <a:endParaRPr lang="en-US" sz="2000" dirty="0"/>
                    </a:p>
                  </a:txBody>
                  <a:tcPr/>
                </a:tc>
                <a:tc>
                  <a:txBody>
                    <a:bodyPr/>
                    <a:lstStyle/>
                    <a:p>
                      <a:r>
                        <a:rPr lang="en-US" sz="2000" dirty="0" smtClean="0"/>
                        <a:t>Week 4</a:t>
                      </a:r>
                      <a:endParaRPr lang="en-US" sz="2000" dirty="0"/>
                    </a:p>
                  </a:txBody>
                  <a:tcPr/>
                </a:tc>
                <a:tc>
                  <a:txBody>
                    <a:bodyPr/>
                    <a:lstStyle/>
                    <a:p>
                      <a:pPr algn="ctr"/>
                      <a:r>
                        <a:rPr lang="en-US" sz="2000" dirty="0" smtClean="0"/>
                        <a:t>23</a:t>
                      </a:r>
                      <a:endParaRPr lang="en-US" sz="2000" dirty="0"/>
                    </a:p>
                  </a:txBody>
                  <a:tcPr/>
                </a:tc>
                <a:tc>
                  <a:txBody>
                    <a:bodyPr/>
                    <a:lstStyle/>
                    <a:p>
                      <a:pPr algn="ctr"/>
                      <a:r>
                        <a:rPr lang="en-US" sz="2000" dirty="0" smtClean="0"/>
                        <a:t>28</a:t>
                      </a:r>
                      <a:endParaRPr lang="en-US" sz="2000" dirty="0"/>
                    </a:p>
                  </a:txBody>
                  <a:tcPr/>
                </a:tc>
                <a:tc>
                  <a:txBody>
                    <a:bodyPr/>
                    <a:lstStyle/>
                    <a:p>
                      <a:pPr algn="ctr"/>
                      <a:r>
                        <a:rPr lang="en-US" sz="2000" dirty="0" smtClean="0"/>
                        <a:t>-5</a:t>
                      </a:r>
                      <a:endParaRPr lang="en-US" sz="2000" dirty="0"/>
                    </a:p>
                  </a:txBody>
                  <a:tcPr/>
                </a:tc>
                <a:tc>
                  <a:txBody>
                    <a:bodyPr/>
                    <a:lstStyle/>
                    <a:p>
                      <a:pPr algn="ctr"/>
                      <a:endParaRPr lang="en-US" sz="2000" dirty="0"/>
                    </a:p>
                  </a:txBody>
                  <a:tcPr/>
                </a:tc>
              </a:tr>
              <a:tr h="370840">
                <a:tc>
                  <a:txBody>
                    <a:bodyPr/>
                    <a:lstStyle/>
                    <a:p>
                      <a:r>
                        <a:rPr lang="en-US" sz="2000" dirty="0" smtClean="0"/>
                        <a:t>DIABP</a:t>
                      </a:r>
                      <a:endParaRPr lang="en-US" sz="2000" dirty="0"/>
                    </a:p>
                  </a:txBody>
                  <a:tcPr/>
                </a:tc>
                <a:tc>
                  <a:txBody>
                    <a:bodyPr/>
                    <a:lstStyle/>
                    <a:p>
                      <a:r>
                        <a:rPr lang="en-US" sz="2000" dirty="0" smtClean="0"/>
                        <a:t>Week 4</a:t>
                      </a:r>
                      <a:endParaRPr lang="en-US" sz="2000" dirty="0"/>
                    </a:p>
                  </a:txBody>
                  <a:tcPr/>
                </a:tc>
                <a:tc>
                  <a:txBody>
                    <a:bodyPr/>
                    <a:lstStyle/>
                    <a:p>
                      <a:pPr algn="ctr"/>
                      <a:r>
                        <a:rPr lang="en-US" sz="2000" dirty="0" smtClean="0"/>
                        <a:t>29</a:t>
                      </a:r>
                      <a:endParaRPr lang="en-US" sz="2000" dirty="0"/>
                    </a:p>
                  </a:txBody>
                  <a:tcPr/>
                </a:tc>
                <a:tc>
                  <a:txBody>
                    <a:bodyPr/>
                    <a:lstStyle/>
                    <a:p>
                      <a:pPr algn="ctr"/>
                      <a:r>
                        <a:rPr lang="en-US" sz="2000" dirty="0" smtClean="0"/>
                        <a:t>28</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solidFill>
                            <a:srgbClr val="FF0000"/>
                          </a:solidFill>
                        </a:rPr>
                        <a:t>Y</a:t>
                      </a:r>
                      <a:endParaRPr lang="en-US" sz="2000" dirty="0">
                        <a:solidFill>
                          <a:srgbClr val="FF0000"/>
                        </a:solidFill>
                      </a:endParaRPr>
                    </a:p>
                  </a:txBody>
                  <a:tcPr/>
                </a:tc>
              </a:tr>
            </a:tbl>
          </a:graphicData>
        </a:graphic>
      </p:graphicFrame>
    </p:spTree>
    <p:extLst>
      <p:ext uri="{BB962C8B-B14F-4D97-AF65-F5344CB8AC3E}">
        <p14:creationId xmlns:p14="http://schemas.microsoft.com/office/powerpoint/2010/main" val="131901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ANLzzFL</a:t>
            </a:r>
            <a:r>
              <a:rPr lang="en-US" dirty="0" smtClean="0"/>
              <a:t> Example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53159481"/>
              </p:ext>
            </p:extLst>
          </p:nvPr>
        </p:nvGraphicFramePr>
        <p:xfrm>
          <a:off x="347663" y="1489075"/>
          <a:ext cx="8491536" cy="2225040"/>
        </p:xfrm>
        <a:graphic>
          <a:graphicData uri="http://schemas.openxmlformats.org/drawingml/2006/table">
            <a:tbl>
              <a:tblPr firstRow="1" bandRow="1">
                <a:tableStyleId>{5C22544A-7EE6-4342-B048-85BDC9FD1C3A}</a:tableStyleId>
              </a:tblPr>
              <a:tblGrid>
                <a:gridCol w="1061442"/>
                <a:gridCol w="1061442"/>
                <a:gridCol w="869553"/>
                <a:gridCol w="1253331"/>
                <a:gridCol w="1061442"/>
                <a:gridCol w="1061442"/>
                <a:gridCol w="1061442"/>
                <a:gridCol w="1061442"/>
              </a:tblGrid>
              <a:tr h="370840">
                <a:tc>
                  <a:txBody>
                    <a:bodyPr/>
                    <a:lstStyle/>
                    <a:p>
                      <a:r>
                        <a:rPr lang="en-US" sz="1600" dirty="0" smtClean="0"/>
                        <a:t>PARAMCD</a:t>
                      </a:r>
                      <a:endParaRPr lang="en-US" sz="1600" dirty="0"/>
                    </a:p>
                  </a:txBody>
                  <a:tcPr/>
                </a:tc>
                <a:tc>
                  <a:txBody>
                    <a:bodyPr/>
                    <a:lstStyle/>
                    <a:p>
                      <a:r>
                        <a:rPr lang="en-US" sz="1600" dirty="0" smtClean="0"/>
                        <a:t>AVISIT</a:t>
                      </a:r>
                      <a:endParaRPr lang="en-US" sz="1600" dirty="0"/>
                    </a:p>
                  </a:txBody>
                  <a:tcPr/>
                </a:tc>
                <a:tc>
                  <a:txBody>
                    <a:bodyPr/>
                    <a:lstStyle/>
                    <a:p>
                      <a:r>
                        <a:rPr lang="en-US" sz="1600" dirty="0" smtClean="0"/>
                        <a:t>ADY</a:t>
                      </a:r>
                      <a:endParaRPr lang="en-US" sz="1600" dirty="0"/>
                    </a:p>
                  </a:txBody>
                  <a:tcPr/>
                </a:tc>
                <a:tc>
                  <a:txBody>
                    <a:bodyPr/>
                    <a:lstStyle/>
                    <a:p>
                      <a:r>
                        <a:rPr lang="en-US" sz="1600" dirty="0" smtClean="0"/>
                        <a:t>AWTARGET</a:t>
                      </a:r>
                      <a:endParaRPr lang="en-US" sz="1600" dirty="0"/>
                    </a:p>
                  </a:txBody>
                  <a:tcPr>
                    <a:solidFill>
                      <a:srgbClr val="00B050"/>
                    </a:solidFill>
                  </a:tcPr>
                </a:tc>
                <a:tc>
                  <a:txBody>
                    <a:bodyPr/>
                    <a:lstStyle/>
                    <a:p>
                      <a:r>
                        <a:rPr lang="en-US" sz="1600" dirty="0" smtClean="0"/>
                        <a:t>AWTDIFF</a:t>
                      </a:r>
                      <a:endParaRPr lang="en-US" sz="1600" dirty="0"/>
                    </a:p>
                  </a:txBody>
                  <a:tcPr>
                    <a:solidFill>
                      <a:srgbClr val="00B050"/>
                    </a:solidFill>
                  </a:tcPr>
                </a:tc>
                <a:tc>
                  <a:txBody>
                    <a:bodyPr/>
                    <a:lstStyle/>
                    <a:p>
                      <a:r>
                        <a:rPr lang="en-US" sz="1600" dirty="0" smtClean="0"/>
                        <a:t>AWLO</a:t>
                      </a:r>
                      <a:endParaRPr lang="en-US" sz="1600" dirty="0"/>
                    </a:p>
                  </a:txBody>
                  <a:tcPr>
                    <a:solidFill>
                      <a:srgbClr val="00B050"/>
                    </a:solidFill>
                  </a:tcPr>
                </a:tc>
                <a:tc>
                  <a:txBody>
                    <a:bodyPr/>
                    <a:lstStyle/>
                    <a:p>
                      <a:r>
                        <a:rPr lang="en-US" sz="1600" dirty="0" smtClean="0"/>
                        <a:t>AWHI</a:t>
                      </a:r>
                      <a:endParaRPr lang="en-US" sz="1600" dirty="0"/>
                    </a:p>
                  </a:txBody>
                  <a:tcPr>
                    <a:solidFill>
                      <a:srgbClr val="00B050"/>
                    </a:solidFill>
                  </a:tcPr>
                </a:tc>
                <a:tc>
                  <a:txBody>
                    <a:bodyPr/>
                    <a:lstStyle/>
                    <a:p>
                      <a:r>
                        <a:rPr lang="en-US" sz="1600" dirty="0" smtClean="0"/>
                        <a:t>ANL20FL</a:t>
                      </a:r>
                      <a:endParaRPr lang="en-US" sz="1600" dirty="0"/>
                    </a:p>
                  </a:txBody>
                  <a:tcPr>
                    <a:solidFill>
                      <a:srgbClr val="00B050"/>
                    </a:solidFill>
                  </a:tcPr>
                </a:tc>
              </a:tr>
              <a:tr h="370840">
                <a:tc>
                  <a:txBody>
                    <a:bodyPr/>
                    <a:lstStyle/>
                    <a:p>
                      <a:r>
                        <a:rPr lang="en-US" dirty="0" smtClean="0"/>
                        <a:t>DIABP</a:t>
                      </a:r>
                      <a:endParaRPr lang="en-US" dirty="0"/>
                    </a:p>
                  </a:txBody>
                  <a:tcPr/>
                </a:tc>
                <a:tc>
                  <a:txBody>
                    <a:bodyPr/>
                    <a:lstStyle/>
                    <a:p>
                      <a:r>
                        <a:rPr lang="en-US" dirty="0" smtClean="0"/>
                        <a:t>Week 2</a:t>
                      </a:r>
                      <a:endParaRPr lang="en-US" dirty="0"/>
                    </a:p>
                  </a:txBody>
                  <a:tcPr/>
                </a:tc>
                <a:tc>
                  <a:txBody>
                    <a:bodyPr/>
                    <a:lstStyle/>
                    <a:p>
                      <a:pPr algn="ctr"/>
                      <a:r>
                        <a:rPr lang="en-US" dirty="0" smtClean="0"/>
                        <a:t>12</a:t>
                      </a:r>
                      <a:endParaRPr lang="en-US" dirty="0"/>
                    </a:p>
                  </a:txBody>
                  <a:tcPr/>
                </a:tc>
                <a:tc>
                  <a:txBody>
                    <a:bodyPr/>
                    <a:lstStyle/>
                    <a:p>
                      <a:pPr algn="ctr"/>
                      <a:r>
                        <a:rPr lang="en-US" dirty="0" smtClean="0"/>
                        <a:t>14</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20</a:t>
                      </a:r>
                      <a:endParaRPr lang="en-US" dirty="0"/>
                    </a:p>
                  </a:txBody>
                  <a:tcPr/>
                </a:tc>
                <a:tc>
                  <a:txBody>
                    <a:bodyPr/>
                    <a:lstStyle/>
                    <a:p>
                      <a:pPr algn="ctr"/>
                      <a:r>
                        <a:rPr lang="en-US" dirty="0" smtClean="0"/>
                        <a:t>Y</a:t>
                      </a:r>
                      <a:endParaRPr lang="en-US" dirty="0"/>
                    </a:p>
                  </a:txBody>
                  <a:tcPr/>
                </a:tc>
              </a:tr>
              <a:tr h="370840">
                <a:tc>
                  <a:txBody>
                    <a:bodyPr/>
                    <a:lstStyle/>
                    <a:p>
                      <a:r>
                        <a:rPr lang="en-US" dirty="0" smtClean="0">
                          <a:solidFill>
                            <a:srgbClr val="00B0F0"/>
                          </a:solidFill>
                        </a:rPr>
                        <a:t>DIABP</a:t>
                      </a:r>
                      <a:endParaRPr lang="en-US" dirty="0">
                        <a:solidFill>
                          <a:srgbClr val="00B0F0"/>
                        </a:solidFill>
                      </a:endParaRPr>
                    </a:p>
                  </a:txBody>
                  <a:tcPr/>
                </a:tc>
                <a:tc>
                  <a:txBody>
                    <a:bodyPr/>
                    <a:lstStyle/>
                    <a:p>
                      <a:r>
                        <a:rPr lang="en-US" dirty="0" smtClean="0">
                          <a:solidFill>
                            <a:srgbClr val="00B0F0"/>
                          </a:solidFill>
                        </a:rPr>
                        <a:t>Week 4</a:t>
                      </a:r>
                      <a:endParaRPr lang="en-US" dirty="0">
                        <a:solidFill>
                          <a:srgbClr val="00B0F0"/>
                        </a:solidFill>
                      </a:endParaRPr>
                    </a:p>
                  </a:txBody>
                  <a:tcPr/>
                </a:tc>
                <a:tc>
                  <a:txBody>
                    <a:bodyPr/>
                    <a:lstStyle/>
                    <a:p>
                      <a:pPr algn="ctr"/>
                      <a:r>
                        <a:rPr lang="en-US" dirty="0" smtClean="0">
                          <a:solidFill>
                            <a:srgbClr val="00B0F0"/>
                          </a:solidFill>
                        </a:rPr>
                        <a:t>23</a:t>
                      </a:r>
                      <a:endParaRPr lang="en-US" dirty="0">
                        <a:solidFill>
                          <a:srgbClr val="00B0F0"/>
                        </a:solidFill>
                      </a:endParaRPr>
                    </a:p>
                  </a:txBody>
                  <a:tcPr/>
                </a:tc>
                <a:tc>
                  <a:txBody>
                    <a:bodyPr/>
                    <a:lstStyle/>
                    <a:p>
                      <a:pPr algn="ctr"/>
                      <a:r>
                        <a:rPr lang="en-US" dirty="0" smtClean="0">
                          <a:solidFill>
                            <a:srgbClr val="00B0F0"/>
                          </a:solidFill>
                        </a:rPr>
                        <a:t>28</a:t>
                      </a:r>
                      <a:endParaRPr lang="en-US" dirty="0">
                        <a:solidFill>
                          <a:srgbClr val="00B0F0"/>
                        </a:solidFill>
                      </a:endParaRPr>
                    </a:p>
                  </a:txBody>
                  <a:tcPr/>
                </a:tc>
                <a:tc>
                  <a:txBody>
                    <a:bodyPr/>
                    <a:lstStyle/>
                    <a:p>
                      <a:pPr algn="ctr"/>
                      <a:r>
                        <a:rPr lang="en-US" dirty="0" smtClean="0">
                          <a:solidFill>
                            <a:srgbClr val="00B0F0"/>
                          </a:solidFill>
                        </a:rPr>
                        <a:t>-5</a:t>
                      </a:r>
                      <a:endParaRPr lang="en-US" dirty="0">
                        <a:solidFill>
                          <a:srgbClr val="00B0F0"/>
                        </a:solidFill>
                      </a:endParaRPr>
                    </a:p>
                  </a:txBody>
                  <a:tcPr/>
                </a:tc>
                <a:tc>
                  <a:txBody>
                    <a:bodyPr/>
                    <a:lstStyle/>
                    <a:p>
                      <a:pPr algn="ctr"/>
                      <a:r>
                        <a:rPr lang="en-US" dirty="0" smtClean="0">
                          <a:solidFill>
                            <a:srgbClr val="00B0F0"/>
                          </a:solidFill>
                        </a:rPr>
                        <a:t>21</a:t>
                      </a:r>
                      <a:endParaRPr lang="en-US" dirty="0">
                        <a:solidFill>
                          <a:srgbClr val="00B0F0"/>
                        </a:solidFill>
                      </a:endParaRPr>
                    </a:p>
                  </a:txBody>
                  <a:tcPr/>
                </a:tc>
                <a:tc>
                  <a:txBody>
                    <a:bodyPr/>
                    <a:lstStyle/>
                    <a:p>
                      <a:pPr algn="ctr"/>
                      <a:r>
                        <a:rPr lang="en-US" dirty="0" smtClean="0">
                          <a:solidFill>
                            <a:srgbClr val="00B0F0"/>
                          </a:solidFill>
                        </a:rPr>
                        <a:t>34</a:t>
                      </a:r>
                      <a:endParaRPr lang="en-US" dirty="0">
                        <a:solidFill>
                          <a:srgbClr val="00B0F0"/>
                        </a:solidFill>
                      </a:endParaRPr>
                    </a:p>
                  </a:txBody>
                  <a:tcPr/>
                </a:tc>
                <a:tc>
                  <a:txBody>
                    <a:bodyPr/>
                    <a:lstStyle/>
                    <a:p>
                      <a:pPr algn="ctr"/>
                      <a:endParaRPr lang="en-US" dirty="0">
                        <a:solidFill>
                          <a:srgbClr val="00B0F0"/>
                        </a:solidFill>
                      </a:endParaRPr>
                    </a:p>
                  </a:txBody>
                  <a:tcPr/>
                </a:tc>
              </a:tr>
              <a:tr h="370840">
                <a:tc>
                  <a:txBody>
                    <a:bodyPr/>
                    <a:lstStyle/>
                    <a:p>
                      <a:r>
                        <a:rPr lang="en-US" dirty="0" smtClean="0">
                          <a:solidFill>
                            <a:srgbClr val="00B0F0"/>
                          </a:solidFill>
                        </a:rPr>
                        <a:t>DIABP</a:t>
                      </a:r>
                      <a:endParaRPr lang="en-US" dirty="0">
                        <a:solidFill>
                          <a:srgbClr val="00B0F0"/>
                        </a:solidFill>
                      </a:endParaRPr>
                    </a:p>
                  </a:txBody>
                  <a:tcPr/>
                </a:tc>
                <a:tc>
                  <a:txBody>
                    <a:bodyPr/>
                    <a:lstStyle/>
                    <a:p>
                      <a:r>
                        <a:rPr lang="en-US" dirty="0" smtClean="0">
                          <a:solidFill>
                            <a:srgbClr val="00B0F0"/>
                          </a:solidFill>
                        </a:rPr>
                        <a:t>Week 4</a:t>
                      </a:r>
                      <a:endParaRPr lang="en-US" dirty="0">
                        <a:solidFill>
                          <a:srgbClr val="00B0F0"/>
                        </a:solidFill>
                      </a:endParaRPr>
                    </a:p>
                  </a:txBody>
                  <a:tcPr/>
                </a:tc>
                <a:tc>
                  <a:txBody>
                    <a:bodyPr/>
                    <a:lstStyle/>
                    <a:p>
                      <a:pPr algn="ctr"/>
                      <a:r>
                        <a:rPr lang="en-US" dirty="0" smtClean="0">
                          <a:solidFill>
                            <a:srgbClr val="00B0F0"/>
                          </a:solidFill>
                        </a:rPr>
                        <a:t>29</a:t>
                      </a:r>
                      <a:endParaRPr lang="en-US" dirty="0">
                        <a:solidFill>
                          <a:srgbClr val="00B0F0"/>
                        </a:solidFill>
                      </a:endParaRPr>
                    </a:p>
                  </a:txBody>
                  <a:tcPr/>
                </a:tc>
                <a:tc>
                  <a:txBody>
                    <a:bodyPr/>
                    <a:lstStyle/>
                    <a:p>
                      <a:pPr algn="ctr"/>
                      <a:r>
                        <a:rPr lang="en-US" dirty="0" smtClean="0">
                          <a:solidFill>
                            <a:srgbClr val="00B0F0"/>
                          </a:solidFill>
                        </a:rPr>
                        <a:t>28</a:t>
                      </a:r>
                      <a:endParaRPr lang="en-US" dirty="0">
                        <a:solidFill>
                          <a:srgbClr val="00B0F0"/>
                        </a:solidFill>
                      </a:endParaRPr>
                    </a:p>
                  </a:txBody>
                  <a:tcPr/>
                </a:tc>
                <a:tc>
                  <a:txBody>
                    <a:bodyPr/>
                    <a:lstStyle/>
                    <a:p>
                      <a:pPr algn="ctr"/>
                      <a:r>
                        <a:rPr lang="en-US" dirty="0" smtClean="0">
                          <a:solidFill>
                            <a:srgbClr val="00B0F0"/>
                          </a:solidFill>
                        </a:rPr>
                        <a:t>1</a:t>
                      </a:r>
                      <a:endParaRPr lang="en-US" dirty="0">
                        <a:solidFill>
                          <a:srgbClr val="00B0F0"/>
                        </a:solidFill>
                      </a:endParaRPr>
                    </a:p>
                  </a:txBody>
                  <a:tcPr/>
                </a:tc>
                <a:tc>
                  <a:txBody>
                    <a:bodyPr/>
                    <a:lstStyle/>
                    <a:p>
                      <a:pPr algn="ctr"/>
                      <a:r>
                        <a:rPr lang="en-US" dirty="0" smtClean="0">
                          <a:solidFill>
                            <a:srgbClr val="00B0F0"/>
                          </a:solidFill>
                        </a:rPr>
                        <a:t>21</a:t>
                      </a:r>
                      <a:endParaRPr lang="en-US" dirty="0">
                        <a:solidFill>
                          <a:srgbClr val="00B0F0"/>
                        </a:solidFill>
                      </a:endParaRPr>
                    </a:p>
                  </a:txBody>
                  <a:tcPr/>
                </a:tc>
                <a:tc>
                  <a:txBody>
                    <a:bodyPr/>
                    <a:lstStyle/>
                    <a:p>
                      <a:pPr algn="ctr"/>
                      <a:r>
                        <a:rPr lang="en-US" dirty="0" smtClean="0">
                          <a:solidFill>
                            <a:srgbClr val="00B0F0"/>
                          </a:solidFill>
                        </a:rPr>
                        <a:t>34</a:t>
                      </a:r>
                      <a:endParaRPr lang="en-US" dirty="0">
                        <a:solidFill>
                          <a:srgbClr val="00B0F0"/>
                        </a:solidFill>
                      </a:endParaRPr>
                    </a:p>
                  </a:txBody>
                  <a:tcPr/>
                </a:tc>
                <a:tc>
                  <a:txBody>
                    <a:bodyPr/>
                    <a:lstStyle/>
                    <a:p>
                      <a:pPr algn="ctr"/>
                      <a:r>
                        <a:rPr lang="en-US" dirty="0" smtClean="0">
                          <a:solidFill>
                            <a:srgbClr val="00B0F0"/>
                          </a:solidFill>
                        </a:rPr>
                        <a:t>Y</a:t>
                      </a:r>
                      <a:endParaRPr lang="en-US" dirty="0">
                        <a:solidFill>
                          <a:srgbClr val="00B0F0"/>
                        </a:solidFill>
                      </a:endParaRPr>
                    </a:p>
                  </a:txBody>
                  <a:tcPr/>
                </a:tc>
              </a:tr>
              <a:tr h="370840">
                <a:tc>
                  <a:txBody>
                    <a:bodyPr/>
                    <a:lstStyle/>
                    <a:p>
                      <a:r>
                        <a:rPr lang="en-US" dirty="0" smtClean="0"/>
                        <a:t>DIABP</a:t>
                      </a:r>
                      <a:endParaRPr lang="en-US" dirty="0"/>
                    </a:p>
                  </a:txBody>
                  <a:tcPr/>
                </a:tc>
                <a:tc>
                  <a:txBody>
                    <a:bodyPr/>
                    <a:lstStyle/>
                    <a:p>
                      <a:r>
                        <a:rPr lang="en-US" dirty="0" smtClean="0"/>
                        <a:t>Week 6</a:t>
                      </a:r>
                      <a:endParaRPr lang="en-US" dirty="0"/>
                    </a:p>
                  </a:txBody>
                  <a:tcPr/>
                </a:tc>
                <a:tc>
                  <a:txBody>
                    <a:bodyPr/>
                    <a:lstStyle/>
                    <a:p>
                      <a:pPr algn="ctr"/>
                      <a:r>
                        <a:rPr lang="en-US" dirty="0" smtClean="0"/>
                        <a:t>43</a:t>
                      </a:r>
                      <a:endParaRPr lang="en-US" dirty="0"/>
                    </a:p>
                  </a:txBody>
                  <a:tcPr/>
                </a:tc>
                <a:tc>
                  <a:txBody>
                    <a:bodyPr/>
                    <a:lstStyle/>
                    <a:p>
                      <a:pPr algn="ctr"/>
                      <a:r>
                        <a:rPr lang="en-US" dirty="0" smtClean="0"/>
                        <a:t>42</a:t>
                      </a:r>
                      <a:endParaRPr lang="en-US" dirty="0"/>
                    </a:p>
                  </a:txBody>
                  <a:tcPr/>
                </a:tc>
                <a:tc>
                  <a:txBody>
                    <a:bodyPr/>
                    <a:lstStyle/>
                    <a:p>
                      <a:pPr algn="ctr"/>
                      <a:r>
                        <a:rPr lang="en-US" dirty="0" smtClean="0"/>
                        <a:t>1</a:t>
                      </a:r>
                      <a:endParaRPr lang="en-US" dirty="0"/>
                    </a:p>
                  </a:txBody>
                  <a:tcPr/>
                </a:tc>
                <a:tc>
                  <a:txBody>
                    <a:bodyPr/>
                    <a:lstStyle/>
                    <a:p>
                      <a:pPr algn="ctr"/>
                      <a:r>
                        <a:rPr lang="en-US" dirty="0" smtClean="0"/>
                        <a:t>35</a:t>
                      </a:r>
                      <a:endParaRPr lang="en-US" dirty="0"/>
                    </a:p>
                  </a:txBody>
                  <a:tcPr/>
                </a:tc>
                <a:tc>
                  <a:txBody>
                    <a:bodyPr/>
                    <a:lstStyle/>
                    <a:p>
                      <a:pPr algn="ctr"/>
                      <a:r>
                        <a:rPr lang="en-US" dirty="0" smtClean="0"/>
                        <a:t>49</a:t>
                      </a:r>
                      <a:endParaRPr lang="en-US" dirty="0"/>
                    </a:p>
                  </a:txBody>
                  <a:tcPr/>
                </a:tc>
                <a:tc>
                  <a:txBody>
                    <a:bodyPr/>
                    <a:lstStyle/>
                    <a:p>
                      <a:pPr algn="ctr"/>
                      <a:r>
                        <a:rPr lang="en-US" dirty="0" smtClean="0"/>
                        <a:t>Y</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DIABP</a:t>
                      </a:r>
                    </a:p>
                  </a:txBody>
                  <a:tcPr/>
                </a:tc>
                <a:tc>
                  <a:txBody>
                    <a:bodyPr/>
                    <a:lstStyle/>
                    <a:p>
                      <a:r>
                        <a:rPr lang="en-US" dirty="0" smtClean="0"/>
                        <a:t>Week 8</a:t>
                      </a:r>
                      <a:endParaRPr lang="en-US" dirty="0"/>
                    </a:p>
                  </a:txBody>
                  <a:tcPr/>
                </a:tc>
                <a:tc>
                  <a:txBody>
                    <a:bodyPr/>
                    <a:lstStyle/>
                    <a:p>
                      <a:pPr algn="ctr"/>
                      <a:r>
                        <a:rPr lang="en-US" dirty="0" smtClean="0"/>
                        <a:t>58</a:t>
                      </a:r>
                      <a:endParaRPr lang="en-US" dirty="0"/>
                    </a:p>
                  </a:txBody>
                  <a:tcPr/>
                </a:tc>
                <a:tc>
                  <a:txBody>
                    <a:bodyPr/>
                    <a:lstStyle/>
                    <a:p>
                      <a:pPr algn="ctr"/>
                      <a:r>
                        <a:rPr lang="en-US" dirty="0" smtClean="0"/>
                        <a:t>56</a:t>
                      </a:r>
                      <a:endParaRPr lang="en-US" dirty="0"/>
                    </a:p>
                  </a:txBody>
                  <a:tcPr/>
                </a:tc>
                <a:tc>
                  <a:txBody>
                    <a:bodyPr/>
                    <a:lstStyle/>
                    <a:p>
                      <a:pPr algn="ctr"/>
                      <a:r>
                        <a:rPr lang="en-US" dirty="0" smtClean="0"/>
                        <a:t>2</a:t>
                      </a:r>
                      <a:endParaRPr lang="en-US" dirty="0"/>
                    </a:p>
                  </a:txBody>
                  <a:tcPr/>
                </a:tc>
                <a:tc>
                  <a:txBody>
                    <a:bodyPr/>
                    <a:lstStyle/>
                    <a:p>
                      <a:pPr algn="ctr"/>
                      <a:r>
                        <a:rPr lang="en-US" dirty="0" smtClean="0"/>
                        <a:t>50</a:t>
                      </a:r>
                      <a:endParaRPr lang="en-US" dirty="0"/>
                    </a:p>
                  </a:txBody>
                  <a:tcPr/>
                </a:tc>
                <a:tc>
                  <a:txBody>
                    <a:bodyPr/>
                    <a:lstStyle/>
                    <a:p>
                      <a:pPr algn="ctr"/>
                      <a:r>
                        <a:rPr lang="en-US" dirty="0" smtClean="0"/>
                        <a:t>62</a:t>
                      </a:r>
                      <a:endParaRPr lang="en-US" dirty="0"/>
                    </a:p>
                  </a:txBody>
                  <a:tcPr/>
                </a:tc>
                <a:tc>
                  <a:txBody>
                    <a:bodyPr/>
                    <a:lstStyle/>
                    <a:p>
                      <a:pPr algn="ctr"/>
                      <a:r>
                        <a:rPr lang="en-US" dirty="0" smtClean="0"/>
                        <a:t>Y</a:t>
                      </a:r>
                      <a:endParaRPr lang="en-US" dirty="0"/>
                    </a:p>
                  </a:txBody>
                  <a:tcPr/>
                </a:tc>
              </a:tr>
            </a:tbl>
          </a:graphicData>
        </a:graphic>
      </p:graphicFrame>
      <p:sp>
        <p:nvSpPr>
          <p:cNvPr id="4" name="Date Placeholder 3"/>
          <p:cNvSpPr>
            <a:spLocks noGrp="1"/>
          </p:cNvSpPr>
          <p:nvPr>
            <p:ph type="dt" sz="half" idx="10"/>
          </p:nvPr>
        </p:nvSpPr>
        <p:spPr/>
        <p:txBody>
          <a:bodyPr/>
          <a:lstStyle/>
          <a:p>
            <a:fld id="{B6E77149-9EEC-F946-A4DC-2C4382C03DF0}" type="datetime1">
              <a:rPr lang="en-US" smtClean="0"/>
              <a:pPr/>
              <a:t>7/31/2016</a:t>
            </a:fld>
            <a:endParaRPr lang="en-US" dirty="0"/>
          </a:p>
        </p:txBody>
      </p:sp>
      <p:sp>
        <p:nvSpPr>
          <p:cNvPr id="5" name="Footer Placeholder 4"/>
          <p:cNvSpPr>
            <a:spLocks noGrp="1"/>
          </p:cNvSpPr>
          <p:nvPr>
            <p:ph type="ftr" sz="quarter" idx="11"/>
          </p:nvPr>
        </p:nvSpPr>
        <p:spPr/>
        <p:txBody>
          <a:bodyPr/>
          <a:lstStyle/>
          <a:p>
            <a:r>
              <a:rPr lang="en-US" smtClean="0"/>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22</a:t>
            </a:fld>
            <a:endParaRPr lang="en-US" dirty="0"/>
          </a:p>
        </p:txBody>
      </p:sp>
      <p:sp>
        <p:nvSpPr>
          <p:cNvPr id="14" name="TextBox 13"/>
          <p:cNvSpPr txBox="1"/>
          <p:nvPr/>
        </p:nvSpPr>
        <p:spPr>
          <a:xfrm>
            <a:off x="594457" y="4000500"/>
            <a:ext cx="8092344" cy="2246769"/>
          </a:xfrm>
          <a:prstGeom prst="rect">
            <a:avLst/>
          </a:prstGeom>
          <a:noFill/>
          <a:ln>
            <a:solidFill>
              <a:srgbClr val="FF0000"/>
            </a:solidFill>
          </a:ln>
        </p:spPr>
        <p:txBody>
          <a:bodyPr wrap="square" rtlCol="0">
            <a:spAutoFit/>
          </a:bodyPr>
          <a:lstStyle/>
          <a:p>
            <a:pPr marL="457200" indent="-457200">
              <a:buFont typeface="Arial" panose="020B0604020202020204" pitchFamily="34" charset="0"/>
              <a:buChar char="•"/>
            </a:pPr>
            <a:r>
              <a:rPr lang="en-US" sz="2800" dirty="0" smtClean="0">
                <a:solidFill>
                  <a:srgbClr val="86786F"/>
                </a:solidFill>
              </a:rPr>
              <a:t>In this example, the record closest to the </a:t>
            </a:r>
            <a:r>
              <a:rPr lang="en-US" sz="2800" dirty="0" smtClean="0">
                <a:solidFill>
                  <a:srgbClr val="00B0F0"/>
                </a:solidFill>
              </a:rPr>
              <a:t>target day </a:t>
            </a:r>
            <a:r>
              <a:rPr lang="en-US" sz="2800" dirty="0" smtClean="0">
                <a:solidFill>
                  <a:srgbClr val="86786F"/>
                </a:solidFill>
              </a:rPr>
              <a:t>is selected for analysis for Week 4 </a:t>
            </a:r>
          </a:p>
          <a:p>
            <a:pPr marL="457200" indent="-457200">
              <a:buFont typeface="Arial" panose="020B0604020202020204" pitchFamily="34" charset="0"/>
              <a:buChar char="•"/>
            </a:pPr>
            <a:endParaRPr lang="en-US" sz="2800" dirty="0">
              <a:solidFill>
                <a:srgbClr val="86786F"/>
              </a:solidFill>
            </a:endParaRPr>
          </a:p>
          <a:p>
            <a:pPr marL="457200" indent="-457200">
              <a:buFont typeface="Arial" panose="020B0604020202020204" pitchFamily="34" charset="0"/>
              <a:buChar char="•"/>
            </a:pPr>
            <a:r>
              <a:rPr lang="en-US" sz="2800" dirty="0" smtClean="0">
                <a:solidFill>
                  <a:srgbClr val="86786F"/>
                </a:solidFill>
              </a:rPr>
              <a:t>The non-selected record remains in the data for traceability and support of alternate analyses</a:t>
            </a:r>
            <a:endParaRPr lang="en-US" sz="2800" dirty="0">
              <a:solidFill>
                <a:srgbClr val="86786F"/>
              </a:solidFill>
            </a:endParaRPr>
          </a:p>
        </p:txBody>
      </p:sp>
    </p:spTree>
    <p:extLst>
      <p:ext uri="{BB962C8B-B14F-4D97-AF65-F5344CB8AC3E}">
        <p14:creationId xmlns:p14="http://schemas.microsoft.com/office/powerpoint/2010/main" val="83345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BDS</a:t>
            </a:r>
            <a:endParaRPr lang="en-US" dirty="0"/>
          </a:p>
        </p:txBody>
      </p:sp>
    </p:spTree>
    <p:extLst>
      <p:ext uri="{BB962C8B-B14F-4D97-AF65-F5344CB8AC3E}">
        <p14:creationId xmlns:p14="http://schemas.microsoft.com/office/powerpoint/2010/main" val="482449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BDS Rule #1 - #6 </a:t>
            </a:r>
            <a:endParaRPr lang="en-US" dirty="0"/>
          </a:p>
        </p:txBody>
      </p:sp>
      <p:sp>
        <p:nvSpPr>
          <p:cNvPr id="3" name="Content Placeholder 2"/>
          <p:cNvSpPr>
            <a:spLocks noGrp="1"/>
          </p:cNvSpPr>
          <p:nvPr>
            <p:ph idx="1"/>
          </p:nvPr>
        </p:nvSpPr>
        <p:spPr>
          <a:ln>
            <a:solidFill>
              <a:srgbClr val="FF0000"/>
            </a:solidFill>
          </a:ln>
        </p:spPr>
        <p:txBody>
          <a:bodyPr>
            <a:normAutofit fontScale="92500"/>
          </a:bodyPr>
          <a:lstStyle/>
          <a:p>
            <a:r>
              <a:rPr lang="en-US" sz="2800" dirty="0" smtClean="0"/>
              <a:t>Open </a:t>
            </a:r>
            <a:r>
              <a:rPr lang="en-US" sz="2800" dirty="0" err="1" smtClean="0"/>
              <a:t>ADaMIG</a:t>
            </a:r>
            <a:r>
              <a:rPr lang="en-US" sz="2800" dirty="0" smtClean="0"/>
              <a:t> v1.1(pages 58 – 70) and follow along!</a:t>
            </a:r>
          </a:p>
          <a:p>
            <a:endParaRPr lang="en-US" sz="2800" dirty="0"/>
          </a:p>
          <a:p>
            <a:endParaRPr lang="en-US" sz="2800" dirty="0" smtClean="0"/>
          </a:p>
          <a:p>
            <a:endParaRPr lang="en-US" sz="2800" dirty="0"/>
          </a:p>
          <a:p>
            <a:r>
              <a:rPr lang="en-US" sz="2800" dirty="0" smtClean="0"/>
              <a:t>BDS has a definable structure but also has flexibility </a:t>
            </a:r>
          </a:p>
          <a:p>
            <a:pPr lvl="1"/>
            <a:r>
              <a:rPr lang="en-US" sz="2400" dirty="0" smtClean="0"/>
              <a:t>Too much flexibility can lead to lack of standardization and loss of efficiency</a:t>
            </a:r>
          </a:p>
          <a:p>
            <a:endParaRPr lang="en-US" sz="2800" dirty="0" smtClean="0"/>
          </a:p>
          <a:p>
            <a:r>
              <a:rPr lang="en-US" sz="2800" dirty="0" smtClean="0"/>
              <a:t>Primarily the rules address when it is allowable to </a:t>
            </a:r>
            <a:r>
              <a:rPr lang="en-US" sz="2800" b="1" dirty="0" smtClean="0"/>
              <a:t>add derived columns</a:t>
            </a:r>
            <a:r>
              <a:rPr lang="en-US" sz="2800" dirty="0" smtClean="0"/>
              <a:t> versus </a:t>
            </a:r>
            <a:r>
              <a:rPr lang="en-US" sz="2800" b="1" dirty="0" smtClean="0"/>
              <a:t>add rows </a:t>
            </a:r>
            <a:r>
              <a:rPr lang="en-US" sz="2800" dirty="0" smtClean="0"/>
              <a:t>to BDS</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24</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5838" y="1960880"/>
            <a:ext cx="2212642" cy="1432893"/>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3778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Rule #1: AVAL Parameter Invariant</a:t>
            </a:r>
            <a:endParaRPr lang="en-US" dirty="0"/>
          </a:p>
        </p:txBody>
      </p:sp>
      <p:sp>
        <p:nvSpPr>
          <p:cNvPr id="3" name="Content Placeholder 2"/>
          <p:cNvSpPr>
            <a:spLocks noGrp="1"/>
          </p:cNvSpPr>
          <p:nvPr>
            <p:ph idx="1"/>
          </p:nvPr>
        </p:nvSpPr>
        <p:spPr>
          <a:xfrm>
            <a:off x="347471" y="1488533"/>
            <a:ext cx="8491835" cy="2819308"/>
          </a:xfrm>
          <a:ln>
            <a:solidFill>
              <a:srgbClr val="FF0000"/>
            </a:solidFill>
          </a:ln>
        </p:spPr>
        <p:txBody>
          <a:bodyPr>
            <a:normAutofit/>
          </a:bodyPr>
          <a:lstStyle/>
          <a:p>
            <a:r>
              <a:rPr lang="en-US" sz="2800" dirty="0"/>
              <a:t>We can </a:t>
            </a:r>
            <a:r>
              <a:rPr lang="en-US" sz="2800" dirty="0">
                <a:solidFill>
                  <a:srgbClr val="FF0000"/>
                </a:solidFill>
              </a:rPr>
              <a:t>add derived columns that are functions of AVAL </a:t>
            </a:r>
            <a:r>
              <a:rPr lang="en-US" sz="2800" dirty="0"/>
              <a:t>and optionally BASE if that column is derived the same way for all parameters in that data set</a:t>
            </a:r>
          </a:p>
          <a:p>
            <a:pPr lvl="1"/>
            <a:r>
              <a:rPr lang="en-US" sz="2400" dirty="0"/>
              <a:t>This is the concept of </a:t>
            </a:r>
            <a:r>
              <a:rPr lang="en-US" sz="2400" dirty="0" smtClean="0">
                <a:solidFill>
                  <a:srgbClr val="FF0000"/>
                </a:solidFill>
              </a:rPr>
              <a:t>“Parameter-Invariant”</a:t>
            </a:r>
            <a:endParaRPr lang="en-US" sz="2400" dirty="0">
              <a:solidFill>
                <a:srgbClr val="FF0000"/>
              </a:solidFill>
            </a:endParaRPr>
          </a:p>
          <a:p>
            <a:pPr lvl="1"/>
            <a:r>
              <a:rPr lang="en-US" sz="2400" dirty="0"/>
              <a:t>No transformations of AVAL or BASE are allowed</a:t>
            </a:r>
          </a:p>
          <a:p>
            <a:pPr marL="0" indent="0">
              <a:buNone/>
            </a:pPr>
            <a:endParaRPr lang="en-US" sz="24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93694952"/>
              </p:ext>
            </p:extLst>
          </p:nvPr>
        </p:nvGraphicFramePr>
        <p:xfrm>
          <a:off x="472387" y="4511041"/>
          <a:ext cx="8280506" cy="1493520"/>
        </p:xfrm>
        <a:graphic>
          <a:graphicData uri="http://schemas.openxmlformats.org/drawingml/2006/table">
            <a:tbl>
              <a:tblPr firstRow="1" bandRow="1">
                <a:tableStyleId>{9DCAF9ED-07DC-4A11-8D7F-57B35C25682E}</a:tableStyleId>
              </a:tblPr>
              <a:tblGrid>
                <a:gridCol w="2588313"/>
                <a:gridCol w="1676400"/>
                <a:gridCol w="1539187"/>
                <a:gridCol w="1143000"/>
                <a:gridCol w="1333606"/>
              </a:tblGrid>
              <a:tr h="388621">
                <a:tc>
                  <a:txBody>
                    <a:bodyPr/>
                    <a:lstStyle/>
                    <a:p>
                      <a:r>
                        <a:rPr lang="en-US" sz="2000" dirty="0" smtClean="0"/>
                        <a:t>PARAM</a:t>
                      </a:r>
                      <a:endParaRPr lang="en-US" sz="2000" dirty="0"/>
                    </a:p>
                  </a:txBody>
                  <a:tcPr/>
                </a:tc>
                <a:tc>
                  <a:txBody>
                    <a:bodyPr/>
                    <a:lstStyle/>
                    <a:p>
                      <a:pPr algn="ctr"/>
                      <a:r>
                        <a:rPr lang="en-US" sz="2000" dirty="0" smtClean="0"/>
                        <a:t>PARAMCD</a:t>
                      </a:r>
                      <a:endParaRPr lang="en-US" sz="2000" dirty="0"/>
                    </a:p>
                  </a:txBody>
                  <a:tcPr/>
                </a:tc>
                <a:tc>
                  <a:txBody>
                    <a:bodyPr/>
                    <a:lstStyle/>
                    <a:p>
                      <a:pPr algn="ctr"/>
                      <a:r>
                        <a:rPr lang="en-US" sz="2000" dirty="0" smtClean="0"/>
                        <a:t>AVAL</a:t>
                      </a:r>
                      <a:endParaRPr lang="en-US" sz="2000" dirty="0"/>
                    </a:p>
                  </a:txBody>
                  <a:tcPr/>
                </a:tc>
                <a:tc>
                  <a:txBody>
                    <a:bodyPr/>
                    <a:lstStyle/>
                    <a:p>
                      <a:pPr algn="ctr"/>
                      <a:r>
                        <a:rPr lang="en-US" sz="2000" dirty="0" smtClean="0"/>
                        <a:t>BASE</a:t>
                      </a:r>
                      <a:endParaRPr lang="en-US" sz="2000" dirty="0"/>
                    </a:p>
                  </a:txBody>
                  <a:tcPr/>
                </a:tc>
                <a:tc>
                  <a:txBody>
                    <a:bodyPr/>
                    <a:lstStyle/>
                    <a:p>
                      <a:pPr algn="ctr"/>
                      <a:r>
                        <a:rPr lang="en-US" sz="2000" dirty="0" smtClean="0"/>
                        <a:t>CHG</a:t>
                      </a:r>
                      <a:endParaRPr lang="en-US" sz="2000" dirty="0"/>
                    </a:p>
                  </a:txBody>
                  <a:tcPr/>
                </a:tc>
              </a:tr>
              <a:tr h="370840">
                <a:tc>
                  <a:txBody>
                    <a:bodyPr/>
                    <a:lstStyle/>
                    <a:p>
                      <a:r>
                        <a:rPr lang="en-US" sz="2000" dirty="0" smtClean="0"/>
                        <a:t>Pulse Rate (bpm)</a:t>
                      </a:r>
                      <a:endParaRPr lang="en-US" sz="2000" dirty="0"/>
                    </a:p>
                  </a:txBody>
                  <a:tcPr/>
                </a:tc>
                <a:tc>
                  <a:txBody>
                    <a:bodyPr/>
                    <a:lstStyle/>
                    <a:p>
                      <a:pPr algn="ctr"/>
                      <a:r>
                        <a:rPr lang="en-US" sz="2000" dirty="0" smtClean="0"/>
                        <a:t>PULSE</a:t>
                      </a:r>
                      <a:endParaRPr lang="en-US" sz="2000" dirty="0"/>
                    </a:p>
                  </a:txBody>
                  <a:tcPr/>
                </a:tc>
                <a:tc>
                  <a:txBody>
                    <a:bodyPr/>
                    <a:lstStyle/>
                    <a:p>
                      <a:pPr algn="ctr"/>
                      <a:r>
                        <a:rPr lang="en-US" sz="2000" dirty="0" smtClean="0"/>
                        <a:t>70</a:t>
                      </a:r>
                      <a:endParaRPr lang="en-US" sz="2000" dirty="0"/>
                    </a:p>
                  </a:txBody>
                  <a:tcPr/>
                </a:tc>
                <a:tc>
                  <a:txBody>
                    <a:bodyPr/>
                    <a:lstStyle/>
                    <a:p>
                      <a:pPr algn="ctr"/>
                      <a:r>
                        <a:rPr lang="en-US" sz="2000" dirty="0" smtClean="0"/>
                        <a:t>62</a:t>
                      </a:r>
                      <a:endParaRPr lang="en-US" sz="2000" dirty="0"/>
                    </a:p>
                  </a:txBody>
                  <a:tcPr/>
                </a:tc>
                <a:tc>
                  <a:txBody>
                    <a:bodyPr/>
                    <a:lstStyle/>
                    <a:p>
                      <a:pPr algn="ctr"/>
                      <a:r>
                        <a:rPr lang="en-US" sz="2000" dirty="0" smtClean="0">
                          <a:solidFill>
                            <a:srgbClr val="FF0000"/>
                          </a:solidFill>
                        </a:rPr>
                        <a:t>8</a:t>
                      </a:r>
                      <a:endParaRPr lang="en-US" sz="2000" dirty="0">
                        <a:solidFill>
                          <a:srgbClr val="FF0000"/>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Sitting Diastolic</a:t>
                      </a:r>
                      <a:r>
                        <a:rPr lang="en-US" sz="2000" baseline="0" dirty="0" smtClean="0"/>
                        <a:t> Blood Pressure (mmHg)</a:t>
                      </a:r>
                      <a:endParaRPr lang="en-US" sz="2000" dirty="0" smtClean="0"/>
                    </a:p>
                  </a:txBody>
                  <a:tcPr/>
                </a:tc>
                <a:tc>
                  <a:txBody>
                    <a:bodyPr/>
                    <a:lstStyle/>
                    <a:p>
                      <a:pPr algn="ctr"/>
                      <a:r>
                        <a:rPr lang="en-US" sz="2000" dirty="0" smtClean="0"/>
                        <a:t>DIABPSI</a:t>
                      </a:r>
                      <a:endParaRPr lang="en-US" sz="2000" dirty="0"/>
                    </a:p>
                  </a:txBody>
                  <a:tcPr/>
                </a:tc>
                <a:tc>
                  <a:txBody>
                    <a:bodyPr/>
                    <a:lstStyle/>
                    <a:p>
                      <a:pPr algn="ctr"/>
                      <a:r>
                        <a:rPr lang="en-US" sz="2000" dirty="0" smtClean="0"/>
                        <a:t>80</a:t>
                      </a:r>
                      <a:endParaRPr lang="en-US" sz="2000" dirty="0"/>
                    </a:p>
                  </a:txBody>
                  <a:tcPr/>
                </a:tc>
                <a:tc>
                  <a:txBody>
                    <a:bodyPr/>
                    <a:lstStyle/>
                    <a:p>
                      <a:pPr algn="ctr"/>
                      <a:r>
                        <a:rPr lang="en-US" sz="2000" dirty="0" smtClean="0"/>
                        <a:t>71</a:t>
                      </a:r>
                      <a:endParaRPr lang="en-US" sz="2000" dirty="0"/>
                    </a:p>
                  </a:txBody>
                  <a:tcPr/>
                </a:tc>
                <a:tc>
                  <a:txBody>
                    <a:bodyPr/>
                    <a:lstStyle/>
                    <a:p>
                      <a:pPr algn="ctr"/>
                      <a:r>
                        <a:rPr lang="en-US" sz="2000" dirty="0" smtClean="0">
                          <a:solidFill>
                            <a:srgbClr val="FF0000"/>
                          </a:solidFill>
                        </a:rPr>
                        <a:t>9</a:t>
                      </a:r>
                      <a:endParaRPr lang="en-US" sz="2000" dirty="0">
                        <a:solidFill>
                          <a:srgbClr val="FF0000"/>
                        </a:solidFill>
                      </a:endParaRPr>
                    </a:p>
                  </a:txBody>
                  <a:tcPr/>
                </a:tc>
              </a:tr>
            </a:tbl>
          </a:graphicData>
        </a:graphic>
      </p:graphicFrame>
      <p:cxnSp>
        <p:nvCxnSpPr>
          <p:cNvPr id="9" name="Straight Arrow Connector 8"/>
          <p:cNvCxnSpPr/>
          <p:nvPr/>
        </p:nvCxnSpPr>
        <p:spPr>
          <a:xfrm>
            <a:off x="5016500" y="1854200"/>
            <a:ext cx="2933700" cy="272288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36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Rule #</a:t>
            </a:r>
            <a:r>
              <a:rPr lang="en-US" sz="3600" dirty="0"/>
              <a:t>2: AVAL </a:t>
            </a:r>
            <a:r>
              <a:rPr lang="en-US" sz="3600" dirty="0" smtClean="0"/>
              <a:t>Does Not Satisfy Rule #1</a:t>
            </a:r>
            <a:endParaRPr lang="en-US" sz="3600" dirty="0"/>
          </a:p>
        </p:txBody>
      </p:sp>
      <p:sp>
        <p:nvSpPr>
          <p:cNvPr id="3" name="Content Placeholder 2"/>
          <p:cNvSpPr>
            <a:spLocks noGrp="1"/>
          </p:cNvSpPr>
          <p:nvPr>
            <p:ph idx="1"/>
          </p:nvPr>
        </p:nvSpPr>
        <p:spPr>
          <a:xfrm>
            <a:off x="347471" y="1488533"/>
            <a:ext cx="8491835" cy="1661068"/>
          </a:xfrm>
          <a:ln>
            <a:solidFill>
              <a:srgbClr val="FF0000"/>
            </a:solidFill>
          </a:ln>
        </p:spPr>
        <p:txBody>
          <a:bodyPr>
            <a:normAutofit/>
          </a:bodyPr>
          <a:lstStyle/>
          <a:p>
            <a:r>
              <a:rPr lang="en-US" sz="2800" dirty="0" smtClean="0"/>
              <a:t>A </a:t>
            </a:r>
            <a:r>
              <a:rPr lang="en-US" sz="2800" dirty="0" smtClean="0">
                <a:solidFill>
                  <a:srgbClr val="FF0000"/>
                </a:solidFill>
              </a:rPr>
              <a:t>transformation of AVAL that is not parameter invariant</a:t>
            </a:r>
            <a:r>
              <a:rPr lang="en-US" sz="2800" dirty="0" smtClean="0"/>
              <a:t> should be added as a new set of rows with a new PARAM</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26</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803118257"/>
              </p:ext>
            </p:extLst>
          </p:nvPr>
        </p:nvGraphicFramePr>
        <p:xfrm>
          <a:off x="680720" y="3520440"/>
          <a:ext cx="7752080" cy="1981200"/>
        </p:xfrm>
        <a:graphic>
          <a:graphicData uri="http://schemas.openxmlformats.org/drawingml/2006/table">
            <a:tbl>
              <a:tblPr firstRow="1" bandRow="1">
                <a:tableStyleId>{9DCAF9ED-07DC-4A11-8D7F-57B35C25682E}</a:tableStyleId>
              </a:tblPr>
              <a:tblGrid>
                <a:gridCol w="3268980"/>
                <a:gridCol w="1282700"/>
                <a:gridCol w="1537698"/>
                <a:gridCol w="1662702"/>
              </a:tblGrid>
              <a:tr h="370840">
                <a:tc>
                  <a:txBody>
                    <a:bodyPr/>
                    <a:lstStyle/>
                    <a:p>
                      <a:r>
                        <a:rPr lang="en-US" sz="2000" dirty="0" smtClean="0"/>
                        <a:t>PARAM</a:t>
                      </a:r>
                      <a:endParaRPr lang="en-US" sz="2000" dirty="0"/>
                    </a:p>
                  </a:txBody>
                  <a:tcPr/>
                </a:tc>
                <a:tc>
                  <a:txBody>
                    <a:bodyPr/>
                    <a:lstStyle/>
                    <a:p>
                      <a:r>
                        <a:rPr lang="en-US" sz="2000" dirty="0" smtClean="0"/>
                        <a:t>PARAMCD</a:t>
                      </a:r>
                      <a:endParaRPr lang="en-US" sz="2000" dirty="0"/>
                    </a:p>
                  </a:txBody>
                  <a:tcPr/>
                </a:tc>
                <a:tc>
                  <a:txBody>
                    <a:bodyPr/>
                    <a:lstStyle/>
                    <a:p>
                      <a:r>
                        <a:rPr lang="en-US" sz="2000" dirty="0" smtClean="0"/>
                        <a:t>AVAL</a:t>
                      </a:r>
                      <a:endParaRPr lang="en-US" sz="2000" dirty="0"/>
                    </a:p>
                  </a:txBody>
                  <a:tcPr/>
                </a:tc>
                <a:tc>
                  <a:txBody>
                    <a:bodyPr/>
                    <a:lstStyle/>
                    <a:p>
                      <a:r>
                        <a:rPr lang="en-US" sz="2000" dirty="0" smtClean="0"/>
                        <a:t>BASE</a:t>
                      </a:r>
                      <a:endParaRPr lang="en-US" sz="2000" dirty="0"/>
                    </a:p>
                  </a:txBody>
                  <a:tcPr/>
                </a:tc>
              </a:tr>
              <a:tr h="370840">
                <a:tc>
                  <a:txBody>
                    <a:bodyPr/>
                    <a:lstStyle/>
                    <a:p>
                      <a:r>
                        <a:rPr lang="en-US" sz="2000" dirty="0" smtClean="0"/>
                        <a:t>LDL Cholesterol (mg/</a:t>
                      </a:r>
                      <a:r>
                        <a:rPr lang="en-US" sz="2000" dirty="0" err="1" smtClean="0"/>
                        <a:t>dL</a:t>
                      </a:r>
                      <a:r>
                        <a:rPr lang="en-US" sz="2000" dirty="0" smtClean="0"/>
                        <a:t>)</a:t>
                      </a:r>
                      <a:endParaRPr lang="en-US" sz="2000" dirty="0"/>
                    </a:p>
                  </a:txBody>
                  <a:tcPr/>
                </a:tc>
                <a:tc>
                  <a:txBody>
                    <a:bodyPr/>
                    <a:lstStyle/>
                    <a:p>
                      <a:r>
                        <a:rPr lang="en-US" sz="2000" dirty="0" smtClean="0"/>
                        <a:t>LDL</a:t>
                      </a:r>
                      <a:endParaRPr lang="en-US" sz="2000" dirty="0"/>
                    </a:p>
                  </a:txBody>
                  <a:tcPr/>
                </a:tc>
                <a:tc>
                  <a:txBody>
                    <a:bodyPr/>
                    <a:lstStyle/>
                    <a:p>
                      <a:r>
                        <a:rPr lang="en-US" sz="2000" dirty="0" smtClean="0"/>
                        <a:t>107.4</a:t>
                      </a:r>
                      <a:endParaRPr lang="en-US" sz="2000" dirty="0"/>
                    </a:p>
                  </a:txBody>
                  <a:tcPr/>
                </a:tc>
                <a:tc>
                  <a:txBody>
                    <a:bodyPr/>
                    <a:lstStyle/>
                    <a:p>
                      <a:r>
                        <a:rPr lang="en-US" sz="2000" dirty="0" smtClean="0"/>
                        <a:t>213.4</a:t>
                      </a:r>
                      <a:endParaRPr lang="en-US" sz="20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LDL Cholesterol (mg/</a:t>
                      </a:r>
                      <a:r>
                        <a:rPr lang="en-US" sz="2000" dirty="0" err="1" smtClean="0"/>
                        <a:t>dL</a:t>
                      </a:r>
                      <a:r>
                        <a:rPr lang="en-US" sz="2000" dirty="0" smtClean="0"/>
                        <a:t>)</a:t>
                      </a:r>
                    </a:p>
                  </a:txBody>
                  <a:tcPr/>
                </a:tc>
                <a:tc>
                  <a:txBody>
                    <a:bodyPr/>
                    <a:lstStyle/>
                    <a:p>
                      <a:r>
                        <a:rPr lang="en-US" sz="2000" dirty="0" smtClean="0"/>
                        <a:t>LDL</a:t>
                      </a:r>
                      <a:endParaRPr lang="en-US" sz="2000" dirty="0"/>
                    </a:p>
                  </a:txBody>
                  <a:tcPr/>
                </a:tc>
                <a:tc>
                  <a:txBody>
                    <a:bodyPr/>
                    <a:lstStyle/>
                    <a:p>
                      <a:r>
                        <a:rPr lang="en-US" sz="2000" dirty="0" smtClean="0"/>
                        <a:t>90.2</a:t>
                      </a:r>
                      <a:endParaRPr lang="en-US" sz="2000" dirty="0"/>
                    </a:p>
                  </a:txBody>
                  <a:tcPr/>
                </a:tc>
                <a:tc>
                  <a:txBody>
                    <a:bodyPr/>
                    <a:lstStyle/>
                    <a:p>
                      <a:r>
                        <a:rPr lang="en-US" sz="2000" dirty="0" smtClean="0"/>
                        <a:t>213.4</a:t>
                      </a:r>
                      <a:endParaRPr lang="en-US" sz="20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rPr>
                        <a:t>LDL Cholesterol (</a:t>
                      </a:r>
                      <a:r>
                        <a:rPr lang="en-US" sz="2000" dirty="0" err="1" smtClean="0">
                          <a:solidFill>
                            <a:srgbClr val="FF0000"/>
                          </a:solidFill>
                        </a:rPr>
                        <a:t>mmol</a:t>
                      </a:r>
                      <a:r>
                        <a:rPr lang="en-US" sz="2000" dirty="0" smtClean="0">
                          <a:solidFill>
                            <a:srgbClr val="FF0000"/>
                          </a:solidFill>
                        </a:rPr>
                        <a:t>/L)</a:t>
                      </a:r>
                    </a:p>
                  </a:txBody>
                  <a:tcPr/>
                </a:tc>
                <a:tc>
                  <a:txBody>
                    <a:bodyPr/>
                    <a:lstStyle/>
                    <a:p>
                      <a:r>
                        <a:rPr lang="en-US" sz="2000" dirty="0" smtClean="0">
                          <a:solidFill>
                            <a:srgbClr val="FF0000"/>
                          </a:solidFill>
                        </a:rPr>
                        <a:t>LDLT</a:t>
                      </a:r>
                      <a:endParaRPr lang="en-US" sz="2000" dirty="0">
                        <a:solidFill>
                          <a:srgbClr val="FF0000"/>
                        </a:solidFill>
                      </a:endParaRPr>
                    </a:p>
                  </a:txBody>
                  <a:tcPr/>
                </a:tc>
                <a:tc>
                  <a:txBody>
                    <a:bodyPr/>
                    <a:lstStyle/>
                    <a:p>
                      <a:r>
                        <a:rPr lang="en-US" sz="2000" dirty="0" smtClean="0">
                          <a:solidFill>
                            <a:srgbClr val="FF0000"/>
                          </a:solidFill>
                        </a:rPr>
                        <a:t>2.7773</a:t>
                      </a:r>
                      <a:endParaRPr lang="en-US" sz="2000" dirty="0">
                        <a:solidFill>
                          <a:srgbClr val="FF0000"/>
                        </a:solidFill>
                      </a:endParaRPr>
                    </a:p>
                  </a:txBody>
                  <a:tcPr/>
                </a:tc>
                <a:tc>
                  <a:txBody>
                    <a:bodyPr/>
                    <a:lstStyle/>
                    <a:p>
                      <a:r>
                        <a:rPr lang="en-US" sz="2000" dirty="0" smtClean="0">
                          <a:solidFill>
                            <a:srgbClr val="FF0000"/>
                          </a:solidFill>
                        </a:rPr>
                        <a:t>5.5185</a:t>
                      </a:r>
                      <a:endParaRPr lang="en-US" sz="2000" dirty="0">
                        <a:solidFill>
                          <a:srgbClr val="FF0000"/>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rPr>
                        <a:t>LDL Cholesterol (</a:t>
                      </a:r>
                      <a:r>
                        <a:rPr lang="en-US" sz="2000" dirty="0" err="1" smtClean="0">
                          <a:solidFill>
                            <a:srgbClr val="FF0000"/>
                          </a:solidFill>
                        </a:rPr>
                        <a:t>mmol</a:t>
                      </a:r>
                      <a:r>
                        <a:rPr lang="en-US" sz="2000" dirty="0" smtClean="0">
                          <a:solidFill>
                            <a:srgbClr val="FF0000"/>
                          </a:solidFill>
                        </a:rPr>
                        <a:t>/L)</a:t>
                      </a:r>
                    </a:p>
                  </a:txBody>
                  <a:tcPr/>
                </a:tc>
                <a:tc>
                  <a:txBody>
                    <a:bodyPr/>
                    <a:lstStyle/>
                    <a:p>
                      <a:r>
                        <a:rPr lang="en-US" sz="2000" dirty="0" smtClean="0">
                          <a:solidFill>
                            <a:srgbClr val="FF0000"/>
                          </a:solidFill>
                        </a:rPr>
                        <a:t>LDLT</a:t>
                      </a:r>
                      <a:endParaRPr lang="en-US" sz="2000" dirty="0">
                        <a:solidFill>
                          <a:srgbClr val="FF0000"/>
                        </a:solidFill>
                      </a:endParaRPr>
                    </a:p>
                  </a:txBody>
                  <a:tcPr/>
                </a:tc>
                <a:tc>
                  <a:txBody>
                    <a:bodyPr/>
                    <a:lstStyle/>
                    <a:p>
                      <a:r>
                        <a:rPr lang="en-US" sz="2000" dirty="0" smtClean="0">
                          <a:solidFill>
                            <a:srgbClr val="FF0000"/>
                          </a:solidFill>
                        </a:rPr>
                        <a:t>2.3326</a:t>
                      </a:r>
                      <a:endParaRPr lang="en-US" sz="200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rPr>
                        <a:t>5.5185</a:t>
                      </a:r>
                    </a:p>
                  </a:txBody>
                  <a:tcPr/>
                </a:tc>
              </a:tr>
            </a:tbl>
          </a:graphicData>
        </a:graphic>
      </p:graphicFrame>
    </p:spTree>
    <p:extLst>
      <p:ext uri="{BB962C8B-B14F-4D97-AF65-F5344CB8AC3E}">
        <p14:creationId xmlns:p14="http://schemas.microsoft.com/office/powerpoint/2010/main" val="88646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Rule #3: Creating Analysis Time Point</a:t>
            </a:r>
            <a:endParaRPr lang="en-US" sz="3600" dirty="0"/>
          </a:p>
        </p:txBody>
      </p:sp>
      <p:sp>
        <p:nvSpPr>
          <p:cNvPr id="3" name="Content Placeholder 2"/>
          <p:cNvSpPr>
            <a:spLocks noGrp="1"/>
          </p:cNvSpPr>
          <p:nvPr>
            <p:ph idx="1"/>
          </p:nvPr>
        </p:nvSpPr>
        <p:spPr>
          <a:xfrm>
            <a:off x="347471" y="1488533"/>
            <a:ext cx="8491835" cy="2016668"/>
          </a:xfrm>
          <a:ln>
            <a:solidFill>
              <a:srgbClr val="FF0000"/>
            </a:solidFill>
          </a:ln>
        </p:spPr>
        <p:txBody>
          <a:bodyPr>
            <a:normAutofit/>
          </a:bodyPr>
          <a:lstStyle/>
          <a:p>
            <a:r>
              <a:rPr lang="en-US" sz="2800" dirty="0" smtClean="0"/>
              <a:t>When creating a </a:t>
            </a:r>
            <a:r>
              <a:rPr lang="en-US" sz="2800" dirty="0" smtClean="0">
                <a:solidFill>
                  <a:srgbClr val="FF0000"/>
                </a:solidFill>
              </a:rPr>
              <a:t>analysis time point </a:t>
            </a:r>
            <a:r>
              <a:rPr lang="en-US" sz="2800" dirty="0" smtClean="0"/>
              <a:t>that is a function of one or more rows of the same parameter, new row(s) should be added for this parameter</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85193048"/>
              </p:ext>
            </p:extLst>
          </p:nvPr>
        </p:nvGraphicFramePr>
        <p:xfrm>
          <a:off x="457200" y="3957320"/>
          <a:ext cx="8229600" cy="1584960"/>
        </p:xfrm>
        <a:graphic>
          <a:graphicData uri="http://schemas.openxmlformats.org/drawingml/2006/table">
            <a:tbl>
              <a:tblPr firstRow="1" bandRow="1">
                <a:tableStyleId>{9DCAF9ED-07DC-4A11-8D7F-57B35C25682E}</a:tableStyleId>
              </a:tblPr>
              <a:tblGrid>
                <a:gridCol w="1803251"/>
                <a:gridCol w="1275229"/>
                <a:gridCol w="1463040"/>
                <a:gridCol w="1076960"/>
                <a:gridCol w="1210705"/>
                <a:gridCol w="1400415"/>
              </a:tblGrid>
              <a:tr h="370840">
                <a:tc>
                  <a:txBody>
                    <a:bodyPr/>
                    <a:lstStyle/>
                    <a:p>
                      <a:r>
                        <a:rPr lang="en-US" sz="2000" dirty="0" smtClean="0"/>
                        <a:t>PARAM</a:t>
                      </a:r>
                      <a:endParaRPr lang="en-US" sz="2000" dirty="0"/>
                    </a:p>
                  </a:txBody>
                  <a:tcPr/>
                </a:tc>
                <a:tc>
                  <a:txBody>
                    <a:bodyPr/>
                    <a:lstStyle/>
                    <a:p>
                      <a:r>
                        <a:rPr lang="en-US" sz="2000" dirty="0" smtClean="0"/>
                        <a:t>AVISIT</a:t>
                      </a:r>
                      <a:endParaRPr lang="en-US" sz="2000" dirty="0"/>
                    </a:p>
                  </a:txBody>
                  <a:tcPr/>
                </a:tc>
                <a:tc>
                  <a:txBody>
                    <a:bodyPr/>
                    <a:lstStyle/>
                    <a:p>
                      <a:r>
                        <a:rPr lang="en-US" sz="2000" dirty="0" smtClean="0"/>
                        <a:t>VISITNUM</a:t>
                      </a:r>
                      <a:endParaRPr lang="en-US" sz="2000" dirty="0"/>
                    </a:p>
                  </a:txBody>
                  <a:tcPr/>
                </a:tc>
                <a:tc>
                  <a:txBody>
                    <a:bodyPr/>
                    <a:lstStyle/>
                    <a:p>
                      <a:r>
                        <a:rPr lang="en-US" sz="2000" dirty="0" smtClean="0"/>
                        <a:t>AVAL</a:t>
                      </a:r>
                      <a:endParaRPr lang="en-US" sz="2000" dirty="0"/>
                    </a:p>
                  </a:txBody>
                  <a:tcPr/>
                </a:tc>
                <a:tc>
                  <a:txBody>
                    <a:bodyPr/>
                    <a:lstStyle/>
                    <a:p>
                      <a:r>
                        <a:rPr lang="en-US" sz="2000" dirty="0" smtClean="0"/>
                        <a:t>BASE</a:t>
                      </a:r>
                      <a:endParaRPr lang="en-US" sz="2000" dirty="0"/>
                    </a:p>
                  </a:txBody>
                  <a:tcPr/>
                </a:tc>
                <a:tc>
                  <a:txBody>
                    <a:bodyPr/>
                    <a:lstStyle/>
                    <a:p>
                      <a:r>
                        <a:rPr lang="en-US" sz="2000" dirty="0" smtClean="0"/>
                        <a:t>DTYPE</a:t>
                      </a:r>
                      <a:endParaRPr lang="en-US" sz="2000" dirty="0"/>
                    </a:p>
                  </a:txBody>
                  <a:tcPr/>
                </a:tc>
              </a:tr>
              <a:tr h="370840">
                <a:tc>
                  <a:txBody>
                    <a:bodyPr/>
                    <a:lstStyle/>
                    <a:p>
                      <a:r>
                        <a:rPr lang="en-US" sz="2000" dirty="0" smtClean="0"/>
                        <a:t>Weight (kg)</a:t>
                      </a:r>
                      <a:endParaRPr lang="en-US" sz="2000" dirty="0"/>
                    </a:p>
                  </a:txBody>
                  <a:tcPr/>
                </a:tc>
                <a:tc>
                  <a:txBody>
                    <a:bodyPr/>
                    <a:lstStyle/>
                    <a:p>
                      <a:r>
                        <a:rPr lang="en-US" sz="2000" dirty="0" smtClean="0"/>
                        <a:t>Screening</a:t>
                      </a:r>
                      <a:endParaRPr lang="en-US" sz="2000" dirty="0"/>
                    </a:p>
                  </a:txBody>
                  <a:tcPr/>
                </a:tc>
                <a:tc>
                  <a:txBody>
                    <a:bodyPr/>
                    <a:lstStyle/>
                    <a:p>
                      <a:r>
                        <a:rPr lang="en-US" sz="2000" dirty="0" smtClean="0"/>
                        <a:t>1</a:t>
                      </a:r>
                      <a:endParaRPr lang="en-US" sz="2000" dirty="0"/>
                    </a:p>
                  </a:txBody>
                  <a:tcPr/>
                </a:tc>
                <a:tc>
                  <a:txBody>
                    <a:bodyPr/>
                    <a:lstStyle/>
                    <a:p>
                      <a:r>
                        <a:rPr lang="en-US" sz="2000" dirty="0" smtClean="0"/>
                        <a:t>99</a:t>
                      </a:r>
                      <a:endParaRPr lang="en-US" sz="2000" dirty="0"/>
                    </a:p>
                  </a:txBody>
                  <a:tcPr/>
                </a:tc>
                <a:tc>
                  <a:txBody>
                    <a:bodyPr/>
                    <a:lstStyle/>
                    <a:p>
                      <a:r>
                        <a:rPr lang="en-US" sz="2000" dirty="0" smtClean="0"/>
                        <a:t>99</a:t>
                      </a:r>
                      <a:endParaRPr lang="en-US" sz="2000" dirty="0"/>
                    </a:p>
                  </a:txBody>
                  <a:tcPr/>
                </a:tc>
                <a:tc>
                  <a:txBody>
                    <a:bodyPr/>
                    <a:lstStyle/>
                    <a:p>
                      <a:endParaRPr lang="en-US" sz="2000"/>
                    </a:p>
                  </a:txBody>
                  <a:tcPr/>
                </a:tc>
              </a:tr>
              <a:tr h="370840">
                <a:tc>
                  <a:txBody>
                    <a:bodyPr/>
                    <a:lstStyle/>
                    <a:p>
                      <a:r>
                        <a:rPr lang="en-US" sz="2000" dirty="0" smtClean="0"/>
                        <a:t>Weight (kg)</a:t>
                      </a:r>
                      <a:endParaRPr lang="en-US" sz="2000" dirty="0"/>
                    </a:p>
                  </a:txBody>
                  <a:tcPr/>
                </a:tc>
                <a:tc>
                  <a:txBody>
                    <a:bodyPr/>
                    <a:lstStyle/>
                    <a:p>
                      <a:r>
                        <a:rPr lang="en-US" sz="2000" dirty="0" smtClean="0"/>
                        <a:t>Week 1</a:t>
                      </a:r>
                      <a:endParaRPr lang="en-US" sz="2000" dirty="0"/>
                    </a:p>
                  </a:txBody>
                  <a:tcPr/>
                </a:tc>
                <a:tc>
                  <a:txBody>
                    <a:bodyPr/>
                    <a:lstStyle/>
                    <a:p>
                      <a:r>
                        <a:rPr lang="en-US" sz="2000" dirty="0" smtClean="0"/>
                        <a:t>2</a:t>
                      </a:r>
                      <a:endParaRPr lang="en-US" sz="2000" dirty="0"/>
                    </a:p>
                  </a:txBody>
                  <a:tcPr/>
                </a:tc>
                <a:tc>
                  <a:txBody>
                    <a:bodyPr/>
                    <a:lstStyle/>
                    <a:p>
                      <a:r>
                        <a:rPr lang="en-US" sz="2000" dirty="0" smtClean="0"/>
                        <a:t>101</a:t>
                      </a:r>
                      <a:endParaRPr lang="en-US" sz="2000" dirty="0"/>
                    </a:p>
                  </a:txBody>
                  <a:tcPr/>
                </a:tc>
                <a:tc>
                  <a:txBody>
                    <a:bodyPr/>
                    <a:lstStyle/>
                    <a:p>
                      <a:r>
                        <a:rPr lang="en-US" sz="2000" smtClean="0"/>
                        <a:t>99</a:t>
                      </a:r>
                      <a:endParaRPr lang="en-US" sz="2000" dirty="0"/>
                    </a:p>
                  </a:txBody>
                  <a:tcPr/>
                </a:tc>
                <a:tc>
                  <a:txBody>
                    <a:bodyPr/>
                    <a:lstStyle/>
                    <a:p>
                      <a:endParaRPr lang="en-US" sz="2000"/>
                    </a:p>
                  </a:txBody>
                  <a:tcPr/>
                </a:tc>
              </a:tr>
              <a:tr h="370840">
                <a:tc>
                  <a:txBody>
                    <a:bodyPr/>
                    <a:lstStyle/>
                    <a:p>
                      <a:r>
                        <a:rPr lang="en-US" sz="2000" dirty="0" smtClean="0">
                          <a:solidFill>
                            <a:srgbClr val="FF0000"/>
                          </a:solidFill>
                        </a:rPr>
                        <a:t>Weight (kg)</a:t>
                      </a:r>
                      <a:endParaRPr lang="en-US" sz="2000" dirty="0">
                        <a:solidFill>
                          <a:srgbClr val="FF0000"/>
                        </a:solidFill>
                      </a:endParaRPr>
                    </a:p>
                  </a:txBody>
                  <a:tcPr/>
                </a:tc>
                <a:tc>
                  <a:txBody>
                    <a:bodyPr/>
                    <a:lstStyle/>
                    <a:p>
                      <a:r>
                        <a:rPr lang="en-US" sz="2000" dirty="0" smtClean="0">
                          <a:solidFill>
                            <a:srgbClr val="FF0000"/>
                          </a:solidFill>
                        </a:rPr>
                        <a:t>Endpoint</a:t>
                      </a:r>
                      <a:endParaRPr lang="en-US" sz="2000" dirty="0">
                        <a:solidFill>
                          <a:srgbClr val="FF0000"/>
                        </a:solidFill>
                      </a:endParaRPr>
                    </a:p>
                  </a:txBody>
                  <a:tcPr/>
                </a:tc>
                <a:tc>
                  <a:txBody>
                    <a:bodyPr/>
                    <a:lstStyle/>
                    <a:p>
                      <a:r>
                        <a:rPr lang="en-US" sz="2000" dirty="0" smtClean="0">
                          <a:solidFill>
                            <a:srgbClr val="FF0000"/>
                          </a:solidFill>
                        </a:rPr>
                        <a:t>999</a:t>
                      </a:r>
                      <a:endParaRPr lang="en-US" sz="2000" dirty="0">
                        <a:solidFill>
                          <a:srgbClr val="FF0000"/>
                        </a:solidFill>
                      </a:endParaRPr>
                    </a:p>
                  </a:txBody>
                  <a:tcPr/>
                </a:tc>
                <a:tc>
                  <a:txBody>
                    <a:bodyPr/>
                    <a:lstStyle/>
                    <a:p>
                      <a:r>
                        <a:rPr lang="en-US" sz="2000" dirty="0" smtClean="0">
                          <a:solidFill>
                            <a:srgbClr val="FF0000"/>
                          </a:solidFill>
                        </a:rPr>
                        <a:t>100</a:t>
                      </a:r>
                      <a:endParaRPr lang="en-US" sz="2000" dirty="0">
                        <a:solidFill>
                          <a:srgbClr val="FF0000"/>
                        </a:solidFill>
                      </a:endParaRPr>
                    </a:p>
                  </a:txBody>
                  <a:tcPr/>
                </a:tc>
                <a:tc>
                  <a:txBody>
                    <a:bodyPr/>
                    <a:lstStyle/>
                    <a:p>
                      <a:r>
                        <a:rPr lang="en-US" sz="2000" dirty="0" smtClean="0">
                          <a:solidFill>
                            <a:srgbClr val="FF0000"/>
                          </a:solidFill>
                        </a:rPr>
                        <a:t>99</a:t>
                      </a:r>
                      <a:endParaRPr lang="en-US" sz="2000" dirty="0">
                        <a:solidFill>
                          <a:srgbClr val="FF0000"/>
                        </a:solidFill>
                      </a:endParaRPr>
                    </a:p>
                  </a:txBody>
                  <a:tcPr/>
                </a:tc>
                <a:tc>
                  <a:txBody>
                    <a:bodyPr/>
                    <a:lstStyle/>
                    <a:p>
                      <a:r>
                        <a:rPr lang="en-US" sz="2000" dirty="0" smtClean="0">
                          <a:solidFill>
                            <a:srgbClr val="FF0000"/>
                          </a:solidFill>
                        </a:rPr>
                        <a:t>AVERAGE</a:t>
                      </a:r>
                      <a:endParaRPr lang="en-US" sz="2000" dirty="0">
                        <a:solidFill>
                          <a:srgbClr val="FF0000"/>
                        </a:solidFill>
                      </a:endParaRPr>
                    </a:p>
                  </a:txBody>
                  <a:tcPr/>
                </a:tc>
              </a:tr>
            </a:tbl>
          </a:graphicData>
        </a:graphic>
      </p:graphicFrame>
      <p:sp>
        <p:nvSpPr>
          <p:cNvPr id="8" name="Rectangle 7"/>
          <p:cNvSpPr/>
          <p:nvPr/>
        </p:nvSpPr>
        <p:spPr>
          <a:xfrm>
            <a:off x="2326640" y="5130800"/>
            <a:ext cx="2519680" cy="411480"/>
          </a:xfrm>
          <a:prstGeom prst="rect">
            <a:avLst/>
          </a:prstGeom>
          <a:noFill/>
          <a:ln w="1905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2865120" y="1930400"/>
            <a:ext cx="1097280" cy="3200400"/>
          </a:xfrm>
          <a:prstGeom prst="straightConnector1">
            <a:avLst/>
          </a:prstGeom>
          <a:ln>
            <a:solidFill>
              <a:srgbClr val="00B0F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214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Rule #4:  Multiple Rows Within a PARAM</a:t>
            </a:r>
            <a:endParaRPr lang="en-US" sz="3600" dirty="0"/>
          </a:p>
        </p:txBody>
      </p:sp>
      <p:sp>
        <p:nvSpPr>
          <p:cNvPr id="3" name="Content Placeholder 2"/>
          <p:cNvSpPr>
            <a:spLocks noGrp="1"/>
          </p:cNvSpPr>
          <p:nvPr>
            <p:ph idx="1"/>
          </p:nvPr>
        </p:nvSpPr>
        <p:spPr>
          <a:xfrm>
            <a:off x="347471" y="1488533"/>
            <a:ext cx="8491835" cy="1203868"/>
          </a:xfrm>
          <a:ln>
            <a:solidFill>
              <a:srgbClr val="FF0000"/>
            </a:solidFill>
          </a:ln>
        </p:spPr>
        <p:txBody>
          <a:bodyPr>
            <a:normAutofit/>
          </a:bodyPr>
          <a:lstStyle/>
          <a:p>
            <a:r>
              <a:rPr lang="en-US" sz="2800" dirty="0" smtClean="0">
                <a:solidFill>
                  <a:srgbClr val="FF0000"/>
                </a:solidFill>
              </a:rPr>
              <a:t>Functions of multiple rows within a parameter </a:t>
            </a:r>
            <a:r>
              <a:rPr lang="en-US" sz="2800" dirty="0" smtClean="0"/>
              <a:t>should be added as a new parameter</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28</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000156276"/>
              </p:ext>
            </p:extLst>
          </p:nvPr>
        </p:nvGraphicFramePr>
        <p:xfrm>
          <a:off x="457200" y="2790190"/>
          <a:ext cx="7937499" cy="3566160"/>
        </p:xfrm>
        <a:graphic>
          <a:graphicData uri="http://schemas.openxmlformats.org/drawingml/2006/table">
            <a:tbl>
              <a:tblPr firstRow="1" bandRow="1">
                <a:tableStyleId>{9DCAF9ED-07DC-4A11-8D7F-57B35C25682E}</a:tableStyleId>
              </a:tblPr>
              <a:tblGrid>
                <a:gridCol w="3670300"/>
                <a:gridCol w="1714500"/>
                <a:gridCol w="1460500"/>
                <a:gridCol w="1092199"/>
              </a:tblGrid>
              <a:tr h="370840">
                <a:tc>
                  <a:txBody>
                    <a:bodyPr/>
                    <a:lstStyle/>
                    <a:p>
                      <a:r>
                        <a:rPr lang="en-US" sz="2000" dirty="0" smtClean="0"/>
                        <a:t>PARAM</a:t>
                      </a:r>
                      <a:endParaRPr lang="en-US" sz="2000" dirty="0"/>
                    </a:p>
                  </a:txBody>
                  <a:tcPr/>
                </a:tc>
                <a:tc>
                  <a:txBody>
                    <a:bodyPr/>
                    <a:lstStyle/>
                    <a:p>
                      <a:r>
                        <a:rPr lang="en-US" sz="2000" dirty="0" smtClean="0"/>
                        <a:t>PARAMCD</a:t>
                      </a:r>
                      <a:endParaRPr lang="en-US" sz="2000" dirty="0"/>
                    </a:p>
                  </a:txBody>
                  <a:tcPr/>
                </a:tc>
                <a:tc>
                  <a:txBody>
                    <a:bodyPr/>
                    <a:lstStyle/>
                    <a:p>
                      <a:r>
                        <a:rPr lang="en-US" sz="2000" dirty="0" smtClean="0"/>
                        <a:t>AVISIT</a:t>
                      </a:r>
                      <a:endParaRPr lang="en-US" sz="2000" dirty="0"/>
                    </a:p>
                  </a:txBody>
                  <a:tcPr/>
                </a:tc>
                <a:tc>
                  <a:txBody>
                    <a:bodyPr/>
                    <a:lstStyle/>
                    <a:p>
                      <a:r>
                        <a:rPr lang="en-US" sz="2000" dirty="0" smtClean="0"/>
                        <a:t>AVAL</a:t>
                      </a:r>
                      <a:endParaRPr lang="en-US" sz="2000" dirty="0"/>
                    </a:p>
                  </a:txBody>
                  <a:tcPr/>
                </a:tc>
              </a:tr>
              <a:tr h="255270">
                <a:tc>
                  <a:txBody>
                    <a:bodyPr/>
                    <a:lstStyle/>
                    <a:p>
                      <a:r>
                        <a:rPr lang="en-US" sz="2000" dirty="0" smtClean="0"/>
                        <a:t>Number</a:t>
                      </a:r>
                      <a:r>
                        <a:rPr lang="en-US" sz="2000" baseline="0" dirty="0" smtClean="0"/>
                        <a:t> of Episodes</a:t>
                      </a:r>
                      <a:endParaRPr lang="en-US" sz="2000" dirty="0"/>
                    </a:p>
                  </a:txBody>
                  <a:tcPr/>
                </a:tc>
                <a:tc>
                  <a:txBody>
                    <a:bodyPr/>
                    <a:lstStyle/>
                    <a:p>
                      <a:r>
                        <a:rPr lang="en-US" sz="2000" dirty="0" smtClean="0"/>
                        <a:t>NUMEPI</a:t>
                      </a:r>
                      <a:endParaRPr lang="en-US" sz="2000" dirty="0"/>
                    </a:p>
                  </a:txBody>
                  <a:tcPr/>
                </a:tc>
                <a:tc>
                  <a:txBody>
                    <a:bodyPr/>
                    <a:lstStyle/>
                    <a:p>
                      <a:r>
                        <a:rPr lang="en-US" sz="2000" dirty="0" smtClean="0"/>
                        <a:t>Week 1</a:t>
                      </a:r>
                      <a:endParaRPr lang="en-US" sz="2000" dirty="0"/>
                    </a:p>
                  </a:txBody>
                  <a:tcPr/>
                </a:tc>
                <a:tc>
                  <a:txBody>
                    <a:bodyPr/>
                    <a:lstStyle/>
                    <a:p>
                      <a:r>
                        <a:rPr lang="en-US" sz="2000" dirty="0" smtClean="0"/>
                        <a:t>3</a:t>
                      </a:r>
                      <a:endParaRPr lang="en-US" sz="2000" dirty="0"/>
                    </a:p>
                  </a:txBody>
                  <a:tcPr/>
                </a:tc>
              </a:tr>
              <a:tr h="370840">
                <a:tc>
                  <a:txBody>
                    <a:bodyPr/>
                    <a:lstStyle/>
                    <a:p>
                      <a:r>
                        <a:rPr lang="en-US" sz="2000" dirty="0" smtClean="0"/>
                        <a:t>Number</a:t>
                      </a:r>
                      <a:r>
                        <a:rPr lang="en-US" sz="2000" baseline="0" dirty="0" smtClean="0"/>
                        <a:t> of Episodes</a:t>
                      </a:r>
                      <a:endParaRPr lang="en-US" sz="2000" dirty="0"/>
                    </a:p>
                  </a:txBody>
                  <a:tcPr/>
                </a:tc>
                <a:tc>
                  <a:txBody>
                    <a:bodyPr/>
                    <a:lstStyle/>
                    <a:p>
                      <a:r>
                        <a:rPr lang="en-US" sz="2000" dirty="0" smtClean="0"/>
                        <a:t>NUMEPI</a:t>
                      </a:r>
                      <a:endParaRPr lang="en-US" sz="2000" dirty="0"/>
                    </a:p>
                  </a:txBody>
                  <a:tcPr/>
                </a:tc>
                <a:tc>
                  <a:txBody>
                    <a:bodyPr/>
                    <a:lstStyle/>
                    <a:p>
                      <a:r>
                        <a:rPr lang="en-US" sz="2000" dirty="0" smtClean="0"/>
                        <a:t>Week 2</a:t>
                      </a:r>
                      <a:endParaRPr lang="en-US" sz="2000" dirty="0"/>
                    </a:p>
                  </a:txBody>
                  <a:tcPr/>
                </a:tc>
                <a:tc>
                  <a:txBody>
                    <a:bodyPr/>
                    <a:lstStyle/>
                    <a:p>
                      <a:r>
                        <a:rPr lang="en-US" sz="2000" dirty="0" smtClean="0"/>
                        <a:t>5</a:t>
                      </a:r>
                      <a:endParaRPr lang="en-US" sz="2000" dirty="0"/>
                    </a:p>
                  </a:txBody>
                  <a:tcPr/>
                </a:tc>
              </a:tr>
              <a:tr h="370840">
                <a:tc>
                  <a:txBody>
                    <a:bodyPr/>
                    <a:lstStyle/>
                    <a:p>
                      <a:r>
                        <a:rPr lang="en-US" sz="2000" dirty="0" smtClean="0"/>
                        <a:t>Number</a:t>
                      </a:r>
                      <a:r>
                        <a:rPr lang="en-US" sz="2000" baseline="0" dirty="0" smtClean="0"/>
                        <a:t> of Episodes</a:t>
                      </a:r>
                      <a:endParaRPr lang="en-US" sz="2000" dirty="0"/>
                    </a:p>
                  </a:txBody>
                  <a:tcPr/>
                </a:tc>
                <a:tc>
                  <a:txBody>
                    <a:bodyPr/>
                    <a:lstStyle/>
                    <a:p>
                      <a:r>
                        <a:rPr lang="en-US" sz="2000" dirty="0" smtClean="0"/>
                        <a:t>NUMEPI</a:t>
                      </a:r>
                      <a:endParaRPr lang="en-US" sz="2000" dirty="0"/>
                    </a:p>
                  </a:txBody>
                  <a:tcPr/>
                </a:tc>
                <a:tc>
                  <a:txBody>
                    <a:bodyPr/>
                    <a:lstStyle/>
                    <a:p>
                      <a:r>
                        <a:rPr lang="en-US" sz="2000" dirty="0" smtClean="0">
                          <a:solidFill>
                            <a:schemeClr val="tx1"/>
                          </a:solidFill>
                        </a:rPr>
                        <a:t>Week 3</a:t>
                      </a:r>
                      <a:endParaRPr lang="en-US" sz="2000" dirty="0">
                        <a:solidFill>
                          <a:schemeClr val="tx1"/>
                        </a:solidFill>
                      </a:endParaRPr>
                    </a:p>
                  </a:txBody>
                  <a:tcPr/>
                </a:tc>
                <a:tc>
                  <a:txBody>
                    <a:bodyPr/>
                    <a:lstStyle/>
                    <a:p>
                      <a:r>
                        <a:rPr lang="en-US" sz="2000" dirty="0" smtClean="0">
                          <a:solidFill>
                            <a:schemeClr val="tx1"/>
                          </a:solidFill>
                        </a:rPr>
                        <a:t>0</a:t>
                      </a:r>
                      <a:endParaRPr lang="en-US" sz="2000" dirty="0">
                        <a:solidFill>
                          <a:schemeClr val="tx1"/>
                        </a:solidFill>
                      </a:endParaRPr>
                    </a:p>
                  </a:txBody>
                  <a:tcPr/>
                </a:tc>
              </a:tr>
              <a:tr h="370840">
                <a:tc>
                  <a:txBody>
                    <a:bodyPr/>
                    <a:lstStyle/>
                    <a:p>
                      <a:r>
                        <a:rPr lang="en-US" sz="2000" dirty="0" smtClean="0"/>
                        <a:t>Number</a:t>
                      </a:r>
                      <a:r>
                        <a:rPr lang="en-US" sz="2000" baseline="0" dirty="0" smtClean="0"/>
                        <a:t> of Episodes</a:t>
                      </a:r>
                      <a:endParaRPr lang="en-US" sz="2000" dirty="0"/>
                    </a:p>
                  </a:txBody>
                  <a:tcPr/>
                </a:tc>
                <a:tc>
                  <a:txBody>
                    <a:bodyPr/>
                    <a:lstStyle/>
                    <a:p>
                      <a:r>
                        <a:rPr lang="en-US" sz="2000" dirty="0" smtClean="0"/>
                        <a:t>NUMEPI</a:t>
                      </a:r>
                      <a:endParaRPr lang="en-US" sz="2000" dirty="0"/>
                    </a:p>
                  </a:txBody>
                  <a:tcPr/>
                </a:tc>
                <a:tc>
                  <a:txBody>
                    <a:bodyPr/>
                    <a:lstStyle/>
                    <a:p>
                      <a:r>
                        <a:rPr lang="en-US" sz="2000" dirty="0" smtClean="0">
                          <a:solidFill>
                            <a:schemeClr val="tx1"/>
                          </a:solidFill>
                        </a:rPr>
                        <a:t>Week 4</a:t>
                      </a:r>
                      <a:endParaRPr lang="en-US" sz="2000" dirty="0">
                        <a:solidFill>
                          <a:schemeClr val="tx1"/>
                        </a:solidFill>
                      </a:endParaRPr>
                    </a:p>
                  </a:txBody>
                  <a:tcPr/>
                </a:tc>
                <a:tc>
                  <a:txBody>
                    <a:bodyPr/>
                    <a:lstStyle/>
                    <a:p>
                      <a:r>
                        <a:rPr lang="en-US" sz="2000" dirty="0" smtClean="0">
                          <a:solidFill>
                            <a:schemeClr val="tx1"/>
                          </a:solidFill>
                        </a:rPr>
                        <a:t>2</a:t>
                      </a:r>
                      <a:endParaRPr lang="en-US" sz="2000" dirty="0">
                        <a:solidFill>
                          <a:schemeClr val="tx1"/>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rPr>
                        <a:t>Cumulative Number</a:t>
                      </a:r>
                      <a:r>
                        <a:rPr lang="en-US" sz="2000" baseline="0" dirty="0" smtClean="0">
                          <a:solidFill>
                            <a:srgbClr val="FF0000"/>
                          </a:solidFill>
                        </a:rPr>
                        <a:t> </a:t>
                      </a:r>
                      <a:r>
                        <a:rPr lang="en-US" sz="2000" dirty="0" smtClean="0">
                          <a:solidFill>
                            <a:srgbClr val="FF0000"/>
                          </a:solidFill>
                        </a:rPr>
                        <a:t> of Episodes</a:t>
                      </a:r>
                    </a:p>
                  </a:txBody>
                  <a:tcPr/>
                </a:tc>
                <a:tc>
                  <a:txBody>
                    <a:bodyPr/>
                    <a:lstStyle/>
                    <a:p>
                      <a:r>
                        <a:rPr lang="en-US" sz="2000" dirty="0" smtClean="0">
                          <a:solidFill>
                            <a:srgbClr val="FF0000"/>
                          </a:solidFill>
                        </a:rPr>
                        <a:t>CUMUEPI</a:t>
                      </a:r>
                      <a:endParaRPr lang="en-US" sz="2000" dirty="0">
                        <a:solidFill>
                          <a:srgbClr val="FF0000"/>
                        </a:solidFill>
                      </a:endParaRPr>
                    </a:p>
                  </a:txBody>
                  <a:tcPr/>
                </a:tc>
                <a:tc>
                  <a:txBody>
                    <a:bodyPr/>
                    <a:lstStyle/>
                    <a:p>
                      <a:r>
                        <a:rPr lang="en-US" sz="2000" dirty="0" smtClean="0">
                          <a:solidFill>
                            <a:srgbClr val="FF0000"/>
                          </a:solidFill>
                        </a:rPr>
                        <a:t>Week 1</a:t>
                      </a:r>
                      <a:endParaRPr lang="en-US" sz="2000" dirty="0">
                        <a:solidFill>
                          <a:srgbClr val="FF0000"/>
                        </a:solidFill>
                      </a:endParaRPr>
                    </a:p>
                  </a:txBody>
                  <a:tcPr/>
                </a:tc>
                <a:tc>
                  <a:txBody>
                    <a:bodyPr/>
                    <a:lstStyle/>
                    <a:p>
                      <a:r>
                        <a:rPr lang="en-US" sz="2000" dirty="0" smtClean="0">
                          <a:solidFill>
                            <a:srgbClr val="FF0000"/>
                          </a:solidFill>
                        </a:rPr>
                        <a:t>3</a:t>
                      </a:r>
                      <a:endParaRPr lang="en-US" sz="2000" dirty="0">
                        <a:solidFill>
                          <a:srgbClr val="FF0000"/>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rPr>
                        <a:t>Cumulative Number</a:t>
                      </a:r>
                      <a:r>
                        <a:rPr lang="en-US" sz="2000" baseline="0" dirty="0" smtClean="0">
                          <a:solidFill>
                            <a:srgbClr val="FF0000"/>
                          </a:solidFill>
                        </a:rPr>
                        <a:t> </a:t>
                      </a:r>
                      <a:r>
                        <a:rPr lang="en-US" sz="2000" dirty="0" smtClean="0">
                          <a:solidFill>
                            <a:srgbClr val="FF0000"/>
                          </a:solidFill>
                        </a:rPr>
                        <a:t> of Episodes</a:t>
                      </a:r>
                    </a:p>
                  </a:txBody>
                  <a:tcPr/>
                </a:tc>
                <a:tc>
                  <a:txBody>
                    <a:bodyPr/>
                    <a:lstStyle/>
                    <a:p>
                      <a:r>
                        <a:rPr lang="en-US" sz="2000" dirty="0" smtClean="0">
                          <a:solidFill>
                            <a:srgbClr val="FF0000"/>
                          </a:solidFill>
                        </a:rPr>
                        <a:t>CUMUEPI</a:t>
                      </a:r>
                      <a:endParaRPr lang="en-US" sz="2000" dirty="0">
                        <a:solidFill>
                          <a:srgbClr val="FF0000"/>
                        </a:solidFill>
                      </a:endParaRPr>
                    </a:p>
                  </a:txBody>
                  <a:tcPr/>
                </a:tc>
                <a:tc>
                  <a:txBody>
                    <a:bodyPr/>
                    <a:lstStyle/>
                    <a:p>
                      <a:r>
                        <a:rPr lang="en-US" sz="2000" dirty="0" smtClean="0">
                          <a:solidFill>
                            <a:srgbClr val="FF0000"/>
                          </a:solidFill>
                        </a:rPr>
                        <a:t>Week</a:t>
                      </a:r>
                      <a:r>
                        <a:rPr lang="en-US" sz="2000" baseline="0" dirty="0" smtClean="0">
                          <a:solidFill>
                            <a:srgbClr val="FF0000"/>
                          </a:solidFill>
                        </a:rPr>
                        <a:t> 2</a:t>
                      </a:r>
                      <a:endParaRPr lang="en-US" sz="2000" dirty="0">
                        <a:solidFill>
                          <a:srgbClr val="FF0000"/>
                        </a:solidFill>
                      </a:endParaRPr>
                    </a:p>
                  </a:txBody>
                  <a:tcPr/>
                </a:tc>
                <a:tc>
                  <a:txBody>
                    <a:bodyPr/>
                    <a:lstStyle/>
                    <a:p>
                      <a:r>
                        <a:rPr lang="en-US" sz="2000" dirty="0" smtClean="0">
                          <a:solidFill>
                            <a:srgbClr val="FF0000"/>
                          </a:solidFill>
                        </a:rPr>
                        <a:t>8</a:t>
                      </a:r>
                      <a:endParaRPr lang="en-US" sz="2000" dirty="0">
                        <a:solidFill>
                          <a:srgbClr val="FF0000"/>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rPr>
                        <a:t>Cumulative Number</a:t>
                      </a:r>
                      <a:r>
                        <a:rPr lang="en-US" sz="2000" baseline="0" dirty="0" smtClean="0">
                          <a:solidFill>
                            <a:srgbClr val="FF0000"/>
                          </a:solidFill>
                        </a:rPr>
                        <a:t> </a:t>
                      </a:r>
                      <a:r>
                        <a:rPr lang="en-US" sz="2000" dirty="0" smtClean="0">
                          <a:solidFill>
                            <a:srgbClr val="FF0000"/>
                          </a:solidFill>
                        </a:rPr>
                        <a:t> of Episodes</a:t>
                      </a:r>
                    </a:p>
                  </a:txBody>
                  <a:tcPr/>
                </a:tc>
                <a:tc>
                  <a:txBody>
                    <a:bodyPr/>
                    <a:lstStyle/>
                    <a:p>
                      <a:r>
                        <a:rPr lang="en-US" sz="2000" dirty="0" smtClean="0">
                          <a:solidFill>
                            <a:srgbClr val="FF0000"/>
                          </a:solidFill>
                        </a:rPr>
                        <a:t>CUMUEPI</a:t>
                      </a:r>
                      <a:endParaRPr lang="en-US" sz="2000" dirty="0">
                        <a:solidFill>
                          <a:srgbClr val="FF0000"/>
                        </a:solidFill>
                      </a:endParaRPr>
                    </a:p>
                  </a:txBody>
                  <a:tcPr/>
                </a:tc>
                <a:tc>
                  <a:txBody>
                    <a:bodyPr/>
                    <a:lstStyle/>
                    <a:p>
                      <a:r>
                        <a:rPr lang="en-US" sz="2000" dirty="0" smtClean="0">
                          <a:solidFill>
                            <a:srgbClr val="FF0000"/>
                          </a:solidFill>
                        </a:rPr>
                        <a:t>Week 3</a:t>
                      </a:r>
                      <a:endParaRPr lang="en-US" sz="2000" dirty="0">
                        <a:solidFill>
                          <a:srgbClr val="FF0000"/>
                        </a:solidFill>
                      </a:endParaRPr>
                    </a:p>
                  </a:txBody>
                  <a:tcPr/>
                </a:tc>
                <a:tc>
                  <a:txBody>
                    <a:bodyPr/>
                    <a:lstStyle/>
                    <a:p>
                      <a:r>
                        <a:rPr lang="en-US" sz="2000" dirty="0" smtClean="0">
                          <a:solidFill>
                            <a:srgbClr val="FF0000"/>
                          </a:solidFill>
                        </a:rPr>
                        <a:t>8</a:t>
                      </a:r>
                      <a:endParaRPr lang="en-US" sz="2000" dirty="0">
                        <a:solidFill>
                          <a:srgbClr val="FF0000"/>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rPr>
                        <a:t>Cumulative Number</a:t>
                      </a:r>
                      <a:r>
                        <a:rPr lang="en-US" sz="2000" baseline="0" dirty="0" smtClean="0">
                          <a:solidFill>
                            <a:srgbClr val="FF0000"/>
                          </a:solidFill>
                        </a:rPr>
                        <a:t> </a:t>
                      </a:r>
                      <a:r>
                        <a:rPr lang="en-US" sz="2000" dirty="0" smtClean="0">
                          <a:solidFill>
                            <a:srgbClr val="FF0000"/>
                          </a:solidFill>
                        </a:rPr>
                        <a:t> of Episodes</a:t>
                      </a:r>
                    </a:p>
                  </a:txBody>
                  <a:tcPr/>
                </a:tc>
                <a:tc>
                  <a:txBody>
                    <a:bodyPr/>
                    <a:lstStyle/>
                    <a:p>
                      <a:r>
                        <a:rPr lang="en-US" sz="2000" dirty="0" smtClean="0">
                          <a:solidFill>
                            <a:srgbClr val="FF0000"/>
                          </a:solidFill>
                        </a:rPr>
                        <a:t>CUMUEPI</a:t>
                      </a:r>
                      <a:endParaRPr lang="en-US" sz="2000" dirty="0">
                        <a:solidFill>
                          <a:srgbClr val="FF0000"/>
                        </a:solidFill>
                      </a:endParaRPr>
                    </a:p>
                  </a:txBody>
                  <a:tcPr/>
                </a:tc>
                <a:tc>
                  <a:txBody>
                    <a:bodyPr/>
                    <a:lstStyle/>
                    <a:p>
                      <a:r>
                        <a:rPr lang="en-US" sz="2000" dirty="0" smtClean="0">
                          <a:solidFill>
                            <a:srgbClr val="FF0000"/>
                          </a:solidFill>
                        </a:rPr>
                        <a:t>Week 4</a:t>
                      </a:r>
                      <a:endParaRPr lang="en-US" sz="2000" dirty="0">
                        <a:solidFill>
                          <a:srgbClr val="FF0000"/>
                        </a:solidFill>
                      </a:endParaRPr>
                    </a:p>
                  </a:txBody>
                  <a:tcPr/>
                </a:tc>
                <a:tc>
                  <a:txBody>
                    <a:bodyPr/>
                    <a:lstStyle/>
                    <a:p>
                      <a:r>
                        <a:rPr lang="en-US" sz="2000" dirty="0" smtClean="0">
                          <a:solidFill>
                            <a:srgbClr val="FF0000"/>
                          </a:solidFill>
                        </a:rPr>
                        <a:t>10</a:t>
                      </a:r>
                      <a:endParaRPr lang="en-US" sz="2000" dirty="0">
                        <a:solidFill>
                          <a:srgbClr val="FF0000"/>
                        </a:solidFill>
                      </a:endParaRPr>
                    </a:p>
                  </a:txBody>
                  <a:tcPr/>
                </a:tc>
              </a:tr>
            </a:tbl>
          </a:graphicData>
        </a:graphic>
      </p:graphicFrame>
    </p:spTree>
    <p:extLst>
      <p:ext uri="{BB962C8B-B14F-4D97-AF65-F5344CB8AC3E}">
        <p14:creationId xmlns:p14="http://schemas.microsoft.com/office/powerpoint/2010/main" val="313840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Rule #5: Function of &gt; 1 PARAM</a:t>
            </a:r>
            <a:endParaRPr lang="en-US" dirty="0"/>
          </a:p>
        </p:txBody>
      </p:sp>
      <p:sp>
        <p:nvSpPr>
          <p:cNvPr id="3" name="Content Placeholder 2"/>
          <p:cNvSpPr>
            <a:spLocks noGrp="1"/>
          </p:cNvSpPr>
          <p:nvPr>
            <p:ph idx="1"/>
          </p:nvPr>
        </p:nvSpPr>
        <p:spPr>
          <a:xfrm>
            <a:off x="347471" y="1488533"/>
            <a:ext cx="8491835" cy="1193708"/>
          </a:xfrm>
          <a:ln>
            <a:solidFill>
              <a:srgbClr val="FF0000"/>
            </a:solidFill>
          </a:ln>
        </p:spPr>
        <p:txBody>
          <a:bodyPr>
            <a:normAutofit/>
          </a:bodyPr>
          <a:lstStyle/>
          <a:p>
            <a:r>
              <a:rPr lang="en-US" sz="2800" dirty="0" smtClean="0">
                <a:solidFill>
                  <a:srgbClr val="FF0000"/>
                </a:solidFill>
              </a:rPr>
              <a:t>Functions of more than one parameter </a:t>
            </a:r>
            <a:r>
              <a:rPr lang="en-US" sz="2800" dirty="0" smtClean="0"/>
              <a:t>should be added as a new parameter with a new set of rows</a:t>
            </a:r>
          </a:p>
          <a:p>
            <a:pPr marL="457200" lvl="1" indent="0">
              <a:buNone/>
            </a:pPr>
            <a:endParaRPr lang="en-US" sz="20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29</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14930094"/>
              </p:ext>
            </p:extLst>
          </p:nvPr>
        </p:nvGraphicFramePr>
        <p:xfrm>
          <a:off x="304695" y="3235960"/>
          <a:ext cx="8382105" cy="1889760"/>
        </p:xfrm>
        <a:graphic>
          <a:graphicData uri="http://schemas.openxmlformats.org/drawingml/2006/table">
            <a:tbl>
              <a:tblPr firstRow="1" bandRow="1">
                <a:tableStyleId>{9DCAF9ED-07DC-4A11-8D7F-57B35C25682E}</a:tableStyleId>
              </a:tblPr>
              <a:tblGrid>
                <a:gridCol w="3312160"/>
                <a:gridCol w="1574800"/>
                <a:gridCol w="1168400"/>
                <a:gridCol w="1270000"/>
                <a:gridCol w="1056745"/>
              </a:tblGrid>
              <a:tr h="0">
                <a:tc>
                  <a:txBody>
                    <a:bodyPr/>
                    <a:lstStyle/>
                    <a:p>
                      <a:r>
                        <a:rPr lang="en-US" sz="2000" dirty="0" smtClean="0"/>
                        <a:t>PARAM</a:t>
                      </a:r>
                      <a:endParaRPr lang="en-US" sz="2000" dirty="0"/>
                    </a:p>
                  </a:txBody>
                  <a:tcPr/>
                </a:tc>
                <a:tc>
                  <a:txBody>
                    <a:bodyPr/>
                    <a:lstStyle/>
                    <a:p>
                      <a:r>
                        <a:rPr lang="en-US" sz="2000" dirty="0" smtClean="0"/>
                        <a:t>PARAMCD</a:t>
                      </a:r>
                      <a:endParaRPr lang="en-US" sz="2000" dirty="0"/>
                    </a:p>
                  </a:txBody>
                  <a:tcPr/>
                </a:tc>
                <a:tc>
                  <a:txBody>
                    <a:bodyPr/>
                    <a:lstStyle/>
                    <a:p>
                      <a:r>
                        <a:rPr lang="en-US" sz="2000" dirty="0" smtClean="0"/>
                        <a:t>AVISIT</a:t>
                      </a:r>
                      <a:endParaRPr lang="en-US" sz="2000" dirty="0"/>
                    </a:p>
                  </a:txBody>
                  <a:tcPr/>
                </a:tc>
                <a:tc>
                  <a:txBody>
                    <a:bodyPr/>
                    <a:lstStyle/>
                    <a:p>
                      <a:pPr algn="ctr"/>
                      <a:r>
                        <a:rPr lang="en-US" sz="2000" dirty="0" smtClean="0"/>
                        <a:t>AVISITN</a:t>
                      </a:r>
                      <a:endParaRPr lang="en-US" sz="2000" dirty="0"/>
                    </a:p>
                  </a:txBody>
                  <a:tcPr/>
                </a:tc>
                <a:tc>
                  <a:txBody>
                    <a:bodyPr/>
                    <a:lstStyle/>
                    <a:p>
                      <a:r>
                        <a:rPr lang="en-US" sz="2000" dirty="0" smtClean="0"/>
                        <a:t>AVAL</a:t>
                      </a:r>
                      <a:endParaRPr lang="en-US" sz="2000" dirty="0"/>
                    </a:p>
                  </a:txBody>
                  <a:tcPr/>
                </a:tc>
              </a:tr>
              <a:tr h="370840">
                <a:tc>
                  <a:txBody>
                    <a:bodyPr/>
                    <a:lstStyle/>
                    <a:p>
                      <a:r>
                        <a:rPr lang="en-US" sz="2000" dirty="0" smtClean="0"/>
                        <a:t>Total Cholesterol (mg/</a:t>
                      </a:r>
                      <a:r>
                        <a:rPr lang="en-US" sz="2000" dirty="0" err="1" smtClean="0"/>
                        <a:t>dL</a:t>
                      </a:r>
                      <a:r>
                        <a:rPr lang="en-US" sz="2000" dirty="0" smtClean="0"/>
                        <a:t>)</a:t>
                      </a:r>
                      <a:endParaRPr lang="en-US" sz="2000" dirty="0"/>
                    </a:p>
                  </a:txBody>
                  <a:tcPr/>
                </a:tc>
                <a:tc>
                  <a:txBody>
                    <a:bodyPr/>
                    <a:lstStyle/>
                    <a:p>
                      <a:r>
                        <a:rPr lang="en-US" sz="2000" dirty="0" smtClean="0"/>
                        <a:t>CHOL</a:t>
                      </a:r>
                      <a:endParaRPr lang="en-US" sz="2000" dirty="0"/>
                    </a:p>
                  </a:txBody>
                  <a:tcPr/>
                </a:tc>
                <a:tc>
                  <a:txBody>
                    <a:bodyPr/>
                    <a:lstStyle/>
                    <a:p>
                      <a:r>
                        <a:rPr lang="en-US" sz="2000" dirty="0" smtClean="0"/>
                        <a:t>Week 0</a:t>
                      </a:r>
                      <a:endParaRPr lang="en-US" sz="2000" dirty="0"/>
                    </a:p>
                  </a:txBody>
                  <a:tcPr/>
                </a:tc>
                <a:tc>
                  <a:txBody>
                    <a:bodyPr/>
                    <a:lstStyle/>
                    <a:p>
                      <a:pPr algn="ctr"/>
                      <a:r>
                        <a:rPr lang="en-US" sz="2000" dirty="0" smtClean="0"/>
                        <a:t>0</a:t>
                      </a:r>
                      <a:endParaRPr lang="en-US" sz="2000" dirty="0"/>
                    </a:p>
                  </a:txBody>
                  <a:tcPr/>
                </a:tc>
                <a:tc>
                  <a:txBody>
                    <a:bodyPr/>
                    <a:lstStyle/>
                    <a:p>
                      <a:r>
                        <a:rPr lang="en-US" sz="2000" dirty="0" smtClean="0"/>
                        <a:t>266</a:t>
                      </a:r>
                      <a:endParaRPr lang="en-US" sz="2000" dirty="0"/>
                    </a:p>
                  </a:txBody>
                  <a:tcPr/>
                </a:tc>
              </a:tr>
              <a:tr h="370840">
                <a:tc>
                  <a:txBody>
                    <a:bodyPr/>
                    <a:lstStyle/>
                    <a:p>
                      <a:r>
                        <a:rPr lang="en-US" sz="2000" dirty="0" smtClean="0"/>
                        <a:t>High-Density Lipoprotein </a:t>
                      </a:r>
                      <a:r>
                        <a:rPr lang="en-US" sz="2000" dirty="0" err="1" smtClean="0"/>
                        <a:t>Chol</a:t>
                      </a:r>
                      <a:r>
                        <a:rPr lang="en-US" sz="2000" dirty="0" smtClean="0"/>
                        <a:t> (mg/</a:t>
                      </a:r>
                      <a:r>
                        <a:rPr lang="en-US" sz="2000" dirty="0" err="1" smtClean="0"/>
                        <a:t>dL</a:t>
                      </a:r>
                      <a:r>
                        <a:rPr lang="en-US" sz="2000" dirty="0" smtClean="0"/>
                        <a:t>)</a:t>
                      </a:r>
                      <a:endParaRPr lang="en-US" sz="2000" dirty="0"/>
                    </a:p>
                  </a:txBody>
                  <a:tcPr/>
                </a:tc>
                <a:tc>
                  <a:txBody>
                    <a:bodyPr/>
                    <a:lstStyle/>
                    <a:p>
                      <a:r>
                        <a:rPr lang="en-US" sz="2000" dirty="0" smtClean="0"/>
                        <a:t>HDL</a:t>
                      </a:r>
                      <a:endParaRPr lang="en-US" sz="2000" dirty="0"/>
                    </a:p>
                  </a:txBody>
                  <a:tcPr/>
                </a:tc>
                <a:tc>
                  <a:txBody>
                    <a:bodyPr/>
                    <a:lstStyle/>
                    <a:p>
                      <a:r>
                        <a:rPr lang="en-US" sz="2000" smtClean="0"/>
                        <a:t>Week 0</a:t>
                      </a:r>
                      <a:endParaRPr lang="en-US" sz="2000" dirty="0"/>
                    </a:p>
                  </a:txBody>
                  <a:tcPr/>
                </a:tc>
                <a:tc>
                  <a:txBody>
                    <a:bodyPr/>
                    <a:lstStyle/>
                    <a:p>
                      <a:pPr algn="ctr"/>
                      <a:r>
                        <a:rPr lang="en-US" sz="2000" dirty="0" smtClean="0"/>
                        <a:t>0</a:t>
                      </a:r>
                      <a:endParaRPr lang="en-US" sz="2000" dirty="0"/>
                    </a:p>
                  </a:txBody>
                  <a:tcPr/>
                </a:tc>
                <a:tc>
                  <a:txBody>
                    <a:bodyPr/>
                    <a:lstStyle/>
                    <a:p>
                      <a:r>
                        <a:rPr lang="en-US" sz="2000" dirty="0" smtClean="0"/>
                        <a:t>42</a:t>
                      </a:r>
                      <a:endParaRPr lang="en-US" sz="2000" dirty="0"/>
                    </a:p>
                  </a:txBody>
                  <a:tcPr/>
                </a:tc>
              </a:tr>
              <a:tr h="370840">
                <a:tc>
                  <a:txBody>
                    <a:bodyPr/>
                    <a:lstStyle/>
                    <a:p>
                      <a:r>
                        <a:rPr lang="en-US" sz="2000" dirty="0" smtClean="0">
                          <a:solidFill>
                            <a:srgbClr val="FF0000"/>
                          </a:solidFill>
                        </a:rPr>
                        <a:t>Total Cholesterol:  HDL-C ratio</a:t>
                      </a:r>
                      <a:endParaRPr lang="en-US" sz="2000" dirty="0">
                        <a:solidFill>
                          <a:srgbClr val="FF0000"/>
                        </a:solidFill>
                      </a:endParaRPr>
                    </a:p>
                  </a:txBody>
                  <a:tcPr/>
                </a:tc>
                <a:tc>
                  <a:txBody>
                    <a:bodyPr/>
                    <a:lstStyle/>
                    <a:p>
                      <a:r>
                        <a:rPr lang="en-US" sz="2000" dirty="0" smtClean="0"/>
                        <a:t>CHOLH</a:t>
                      </a:r>
                      <a:endParaRPr lang="en-US" sz="2000" dirty="0"/>
                    </a:p>
                  </a:txBody>
                  <a:tcPr/>
                </a:tc>
                <a:tc>
                  <a:txBody>
                    <a:bodyPr/>
                    <a:lstStyle/>
                    <a:p>
                      <a:r>
                        <a:rPr lang="en-US" sz="2000" dirty="0" smtClean="0"/>
                        <a:t>Week 0</a:t>
                      </a:r>
                      <a:endParaRPr lang="en-US" sz="2000" dirty="0"/>
                    </a:p>
                  </a:txBody>
                  <a:tcPr/>
                </a:tc>
                <a:tc>
                  <a:txBody>
                    <a:bodyPr/>
                    <a:lstStyle/>
                    <a:p>
                      <a:pPr algn="ctr"/>
                      <a:r>
                        <a:rPr lang="en-US" sz="2000" dirty="0" smtClean="0"/>
                        <a:t>0</a:t>
                      </a:r>
                      <a:endParaRPr lang="en-US" sz="2000" dirty="0"/>
                    </a:p>
                  </a:txBody>
                  <a:tcPr/>
                </a:tc>
                <a:tc>
                  <a:txBody>
                    <a:bodyPr/>
                    <a:lstStyle/>
                    <a:p>
                      <a:r>
                        <a:rPr lang="en-US" sz="2000" dirty="0" smtClean="0"/>
                        <a:t>6.33</a:t>
                      </a:r>
                      <a:endParaRPr lang="en-US" sz="2000" dirty="0"/>
                    </a:p>
                  </a:txBody>
                  <a:tcPr/>
                </a:tc>
              </a:tr>
            </a:tbl>
          </a:graphicData>
        </a:graphic>
      </p:graphicFrame>
      <p:cxnSp>
        <p:nvCxnSpPr>
          <p:cNvPr id="9" name="Straight Arrow Connector 8"/>
          <p:cNvCxnSpPr/>
          <p:nvPr/>
        </p:nvCxnSpPr>
        <p:spPr>
          <a:xfrm flipH="1">
            <a:off x="3124200" y="1930400"/>
            <a:ext cx="137160" cy="288544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422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t>Lilly </a:t>
            </a:r>
            <a:r>
              <a:rPr lang="en-US" sz="2800" dirty="0"/>
              <a:t>Workshop Module </a:t>
            </a:r>
            <a:r>
              <a:rPr lang="en-US" sz="2800" dirty="0" smtClean="0"/>
              <a:t>5 </a:t>
            </a:r>
            <a:br>
              <a:rPr lang="en-US" sz="2800" dirty="0" smtClean="0"/>
            </a:br>
            <a:r>
              <a:rPr lang="en-US" sz="2800" dirty="0" smtClean="0"/>
              <a:t>Basic Data Structure Advanced Topics </a:t>
            </a:r>
            <a:endParaRPr lang="en-US" sz="2400" dirty="0"/>
          </a:p>
        </p:txBody>
      </p:sp>
    </p:spTree>
    <p:extLst>
      <p:ext uri="{BB962C8B-B14F-4D97-AF65-F5344CB8AC3E}">
        <p14:creationId xmlns:p14="http://schemas.microsoft.com/office/powerpoint/2010/main" val="36727615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Rule </a:t>
            </a:r>
            <a:r>
              <a:rPr lang="en-US" dirty="0" smtClean="0"/>
              <a:t>#6</a:t>
            </a:r>
            <a:r>
              <a:rPr lang="en-US" dirty="0"/>
              <a:t>: More Than 1 Baseline</a:t>
            </a:r>
          </a:p>
        </p:txBody>
      </p:sp>
      <p:sp>
        <p:nvSpPr>
          <p:cNvPr id="3" name="Content Placeholder 2"/>
          <p:cNvSpPr>
            <a:spLocks noGrp="1"/>
          </p:cNvSpPr>
          <p:nvPr>
            <p:ph idx="1"/>
          </p:nvPr>
        </p:nvSpPr>
        <p:spPr>
          <a:xfrm>
            <a:off x="347471" y="1488533"/>
            <a:ext cx="8491835" cy="1468027"/>
          </a:xfrm>
          <a:ln>
            <a:solidFill>
              <a:srgbClr val="FF0000"/>
            </a:solidFill>
          </a:ln>
        </p:spPr>
        <p:txBody>
          <a:bodyPr>
            <a:normAutofit/>
          </a:bodyPr>
          <a:lstStyle/>
          <a:p>
            <a:r>
              <a:rPr lang="en-US" sz="2800" dirty="0" smtClean="0"/>
              <a:t>When there is </a:t>
            </a:r>
            <a:r>
              <a:rPr lang="en-US" sz="2800" dirty="0" smtClean="0">
                <a:solidFill>
                  <a:srgbClr val="FF0000"/>
                </a:solidFill>
              </a:rPr>
              <a:t>more than 1 definition of baseline</a:t>
            </a:r>
            <a:r>
              <a:rPr lang="en-US" sz="2800" dirty="0" smtClean="0"/>
              <a:t>, each definition of baseline requires the duplication of rows that are analyzed using the definition</a:t>
            </a:r>
          </a:p>
          <a:p>
            <a:pPr marL="457200" lvl="1" indent="0">
              <a:buNone/>
            </a:pPr>
            <a:endParaRPr lang="en-US" sz="20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30</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939703369"/>
              </p:ext>
            </p:extLst>
          </p:nvPr>
        </p:nvGraphicFramePr>
        <p:xfrm>
          <a:off x="1577023" y="3293745"/>
          <a:ext cx="6074568" cy="2773680"/>
        </p:xfrm>
        <a:graphic>
          <a:graphicData uri="http://schemas.openxmlformats.org/drawingml/2006/table">
            <a:tbl>
              <a:tblPr firstRow="1" bandRow="1">
                <a:tableStyleId>{9DCAF9ED-07DC-4A11-8D7F-57B35C25682E}</a:tableStyleId>
              </a:tblPr>
              <a:tblGrid>
                <a:gridCol w="1117981"/>
                <a:gridCol w="1266458"/>
                <a:gridCol w="878201"/>
                <a:gridCol w="740986"/>
                <a:gridCol w="748013"/>
                <a:gridCol w="1322929"/>
              </a:tblGrid>
              <a:tr h="370840">
                <a:tc>
                  <a:txBody>
                    <a:bodyPr/>
                    <a:lstStyle/>
                    <a:p>
                      <a:r>
                        <a:rPr lang="en-US" sz="2000" dirty="0" smtClean="0"/>
                        <a:t>PARAM</a:t>
                      </a:r>
                      <a:endParaRPr lang="en-US" sz="2000" dirty="0"/>
                    </a:p>
                  </a:txBody>
                  <a:tcPr/>
                </a:tc>
                <a:tc>
                  <a:txBody>
                    <a:bodyPr/>
                    <a:lstStyle/>
                    <a:p>
                      <a:r>
                        <a:rPr lang="en-US" sz="2000" dirty="0" smtClean="0"/>
                        <a:t>AVISIT</a:t>
                      </a:r>
                      <a:endParaRPr lang="en-US" sz="2000" dirty="0"/>
                    </a:p>
                  </a:txBody>
                  <a:tcPr/>
                </a:tc>
                <a:tc>
                  <a:txBody>
                    <a:bodyPr/>
                    <a:lstStyle/>
                    <a:p>
                      <a:r>
                        <a:rPr lang="en-US" sz="2000" dirty="0" smtClean="0"/>
                        <a:t>AVAL</a:t>
                      </a:r>
                      <a:endParaRPr lang="en-US" sz="2000" dirty="0"/>
                    </a:p>
                  </a:txBody>
                  <a:tcPr/>
                </a:tc>
                <a:tc>
                  <a:txBody>
                    <a:bodyPr/>
                    <a:lstStyle/>
                    <a:p>
                      <a:r>
                        <a:rPr lang="en-US" sz="2000" dirty="0" smtClean="0"/>
                        <a:t>BASE</a:t>
                      </a:r>
                      <a:endParaRPr lang="en-US" sz="2000" dirty="0"/>
                    </a:p>
                  </a:txBody>
                  <a:tcPr/>
                </a:tc>
                <a:tc>
                  <a:txBody>
                    <a:bodyPr/>
                    <a:lstStyle/>
                    <a:p>
                      <a:r>
                        <a:rPr lang="en-US" sz="2000" dirty="0" smtClean="0"/>
                        <a:t>CHG</a:t>
                      </a:r>
                      <a:endParaRPr lang="en-US" sz="2000" dirty="0"/>
                    </a:p>
                  </a:txBody>
                  <a:tcPr/>
                </a:tc>
                <a:tc>
                  <a:txBody>
                    <a:bodyPr/>
                    <a:lstStyle/>
                    <a:p>
                      <a:r>
                        <a:rPr lang="en-US" sz="2000" dirty="0" smtClean="0"/>
                        <a:t>BASETYPE</a:t>
                      </a:r>
                      <a:endParaRPr lang="en-US" sz="2000" dirty="0"/>
                    </a:p>
                  </a:txBody>
                  <a:tcPr/>
                </a:tc>
              </a:tr>
              <a:tr h="370840">
                <a:tc>
                  <a:txBody>
                    <a:bodyPr/>
                    <a:lstStyle/>
                    <a:p>
                      <a:r>
                        <a:rPr lang="en-US" sz="2000" dirty="0" smtClean="0"/>
                        <a:t>QTCBAZ</a:t>
                      </a:r>
                      <a:endParaRPr lang="en-US" sz="2000" dirty="0"/>
                    </a:p>
                  </a:txBody>
                  <a:tcPr/>
                </a:tc>
                <a:tc>
                  <a:txBody>
                    <a:bodyPr/>
                    <a:lstStyle/>
                    <a:p>
                      <a:r>
                        <a:rPr lang="en-US" sz="2000" dirty="0" err="1" smtClean="0"/>
                        <a:t>Scrn</a:t>
                      </a:r>
                      <a:r>
                        <a:rPr lang="en-US" sz="2000" dirty="0" smtClean="0"/>
                        <a:t> 1</a:t>
                      </a:r>
                      <a:endParaRPr lang="en-US" sz="2000" dirty="0"/>
                    </a:p>
                  </a:txBody>
                  <a:tcPr/>
                </a:tc>
                <a:tc>
                  <a:txBody>
                    <a:bodyPr/>
                    <a:lstStyle/>
                    <a:p>
                      <a:r>
                        <a:rPr lang="en-US" sz="2000" dirty="0" smtClean="0"/>
                        <a:t>420</a:t>
                      </a:r>
                      <a:endParaRPr lang="en-US" sz="2000" dirty="0"/>
                    </a:p>
                  </a:txBody>
                  <a:tcPr/>
                </a:tc>
                <a:tc>
                  <a:txBody>
                    <a:bodyPr/>
                    <a:lstStyle/>
                    <a:p>
                      <a:endParaRPr lang="en-US" sz="2000" dirty="0"/>
                    </a:p>
                  </a:txBody>
                  <a:tcPr/>
                </a:tc>
                <a:tc>
                  <a:txBody>
                    <a:bodyPr/>
                    <a:lstStyle/>
                    <a:p>
                      <a:endParaRPr lang="en-US" sz="2000"/>
                    </a:p>
                  </a:txBody>
                  <a:tcPr/>
                </a:tc>
                <a:tc>
                  <a:txBody>
                    <a:bodyPr/>
                    <a:lstStyle/>
                    <a:p>
                      <a:endParaRPr lang="en-US" sz="2000"/>
                    </a:p>
                  </a:txBody>
                  <a:tcPr/>
                </a:tc>
              </a:tr>
              <a:tr h="370840">
                <a:tc>
                  <a:txBody>
                    <a:bodyPr/>
                    <a:lstStyle/>
                    <a:p>
                      <a:r>
                        <a:rPr lang="en-US" sz="2000" smtClean="0"/>
                        <a:t>QTCBAZ</a:t>
                      </a:r>
                      <a:endParaRPr lang="en-US" sz="2000" dirty="0"/>
                    </a:p>
                  </a:txBody>
                  <a:tcPr/>
                </a:tc>
                <a:tc>
                  <a:txBody>
                    <a:bodyPr/>
                    <a:lstStyle/>
                    <a:p>
                      <a:r>
                        <a:rPr lang="en-US" sz="2000" dirty="0" err="1" smtClean="0"/>
                        <a:t>Scrn</a:t>
                      </a:r>
                      <a:r>
                        <a:rPr lang="en-US" sz="2000" dirty="0" smtClean="0"/>
                        <a:t> 2</a:t>
                      </a:r>
                      <a:endParaRPr lang="en-US" sz="2000" dirty="0"/>
                    </a:p>
                  </a:txBody>
                  <a:tcPr/>
                </a:tc>
                <a:tc>
                  <a:txBody>
                    <a:bodyPr/>
                    <a:lstStyle/>
                    <a:p>
                      <a:r>
                        <a:rPr lang="en-US" sz="2000" dirty="0" smtClean="0"/>
                        <a:t>390</a:t>
                      </a:r>
                      <a:endParaRPr lang="en-US" sz="2000" dirty="0"/>
                    </a:p>
                  </a:txBody>
                  <a:tcPr/>
                </a:tc>
                <a:tc>
                  <a:txBody>
                    <a:bodyPr/>
                    <a:lstStyle/>
                    <a:p>
                      <a:endParaRPr lang="en-US" sz="2000" dirty="0"/>
                    </a:p>
                  </a:txBody>
                  <a:tcPr/>
                </a:tc>
                <a:tc>
                  <a:txBody>
                    <a:bodyPr/>
                    <a:lstStyle/>
                    <a:p>
                      <a:endParaRPr lang="en-US" sz="2000"/>
                    </a:p>
                  </a:txBody>
                  <a:tcPr/>
                </a:tc>
                <a:tc>
                  <a:txBody>
                    <a:bodyPr/>
                    <a:lstStyle/>
                    <a:p>
                      <a:endParaRPr lang="en-US" sz="2000"/>
                    </a:p>
                  </a:txBody>
                  <a:tcPr/>
                </a:tc>
              </a:tr>
              <a:tr h="370840">
                <a:tc>
                  <a:txBody>
                    <a:bodyPr/>
                    <a:lstStyle/>
                    <a:p>
                      <a:r>
                        <a:rPr lang="en-US" sz="2000" smtClean="0">
                          <a:solidFill>
                            <a:srgbClr val="FF0000"/>
                          </a:solidFill>
                        </a:rPr>
                        <a:t>QTCBAZ</a:t>
                      </a:r>
                      <a:endParaRPr lang="en-US" sz="2000" dirty="0">
                        <a:solidFill>
                          <a:srgbClr val="FF0000"/>
                        </a:solidFill>
                      </a:endParaRPr>
                    </a:p>
                  </a:txBody>
                  <a:tcPr/>
                </a:tc>
                <a:tc>
                  <a:txBody>
                    <a:bodyPr/>
                    <a:lstStyle/>
                    <a:p>
                      <a:r>
                        <a:rPr lang="en-US" sz="2000" dirty="0" smtClean="0">
                          <a:solidFill>
                            <a:srgbClr val="FF0000"/>
                          </a:solidFill>
                        </a:rPr>
                        <a:t>Baseline</a:t>
                      </a:r>
                      <a:endParaRPr lang="en-US" sz="2000" dirty="0">
                        <a:solidFill>
                          <a:srgbClr val="FF0000"/>
                        </a:solidFill>
                      </a:endParaRPr>
                    </a:p>
                  </a:txBody>
                  <a:tcPr/>
                </a:tc>
                <a:tc>
                  <a:txBody>
                    <a:bodyPr/>
                    <a:lstStyle/>
                    <a:p>
                      <a:r>
                        <a:rPr lang="en-US" sz="2000" dirty="0" smtClean="0">
                          <a:solidFill>
                            <a:srgbClr val="FF0000"/>
                          </a:solidFill>
                        </a:rPr>
                        <a:t>390</a:t>
                      </a:r>
                      <a:endParaRPr lang="en-US" sz="2000" dirty="0">
                        <a:solidFill>
                          <a:srgbClr val="FF0000"/>
                        </a:solidFill>
                      </a:endParaRPr>
                    </a:p>
                  </a:txBody>
                  <a:tcPr/>
                </a:tc>
                <a:tc>
                  <a:txBody>
                    <a:bodyPr/>
                    <a:lstStyle/>
                    <a:p>
                      <a:r>
                        <a:rPr lang="en-US" sz="2000" dirty="0" smtClean="0">
                          <a:solidFill>
                            <a:srgbClr val="FF0000"/>
                          </a:solidFill>
                        </a:rPr>
                        <a:t>390</a:t>
                      </a:r>
                      <a:endParaRPr lang="en-US" sz="2000" dirty="0">
                        <a:solidFill>
                          <a:srgbClr val="FF0000"/>
                        </a:solidFill>
                      </a:endParaRPr>
                    </a:p>
                  </a:txBody>
                  <a:tcPr/>
                </a:tc>
                <a:tc>
                  <a:txBody>
                    <a:bodyPr/>
                    <a:lstStyle/>
                    <a:p>
                      <a:endParaRPr lang="en-US" sz="2000" dirty="0">
                        <a:solidFill>
                          <a:srgbClr val="FF0000"/>
                        </a:solidFill>
                      </a:endParaRPr>
                    </a:p>
                  </a:txBody>
                  <a:tcPr/>
                </a:tc>
                <a:tc>
                  <a:txBody>
                    <a:bodyPr/>
                    <a:lstStyle/>
                    <a:p>
                      <a:r>
                        <a:rPr lang="en-US" sz="2000" dirty="0" smtClean="0">
                          <a:solidFill>
                            <a:srgbClr val="FF0000"/>
                          </a:solidFill>
                        </a:rPr>
                        <a:t>Last </a:t>
                      </a:r>
                      <a:r>
                        <a:rPr lang="en-US" sz="2000" dirty="0" err="1" smtClean="0">
                          <a:solidFill>
                            <a:srgbClr val="FF0000"/>
                          </a:solidFill>
                        </a:rPr>
                        <a:t>Obs</a:t>
                      </a:r>
                      <a:endParaRPr lang="en-US" sz="2000" dirty="0">
                        <a:solidFill>
                          <a:srgbClr val="FF0000"/>
                        </a:solidFill>
                      </a:endParaRPr>
                    </a:p>
                  </a:txBody>
                  <a:tcPr/>
                </a:tc>
              </a:tr>
              <a:tr h="370840">
                <a:tc>
                  <a:txBody>
                    <a:bodyPr/>
                    <a:lstStyle/>
                    <a:p>
                      <a:r>
                        <a:rPr lang="en-US" sz="2000" smtClean="0"/>
                        <a:t>QTCBAZ</a:t>
                      </a:r>
                      <a:endParaRPr lang="en-US" sz="2000" dirty="0"/>
                    </a:p>
                  </a:txBody>
                  <a:tcPr/>
                </a:tc>
                <a:tc>
                  <a:txBody>
                    <a:bodyPr/>
                    <a:lstStyle/>
                    <a:p>
                      <a:r>
                        <a:rPr lang="en-US" sz="2000" dirty="0" smtClean="0"/>
                        <a:t>Baseline</a:t>
                      </a:r>
                      <a:endParaRPr lang="en-US" sz="2000" dirty="0"/>
                    </a:p>
                  </a:txBody>
                  <a:tcPr/>
                </a:tc>
                <a:tc>
                  <a:txBody>
                    <a:bodyPr/>
                    <a:lstStyle/>
                    <a:p>
                      <a:r>
                        <a:rPr lang="en-US" sz="2000" dirty="0" smtClean="0"/>
                        <a:t>420</a:t>
                      </a:r>
                      <a:endParaRPr lang="en-US" sz="2000" dirty="0"/>
                    </a:p>
                  </a:txBody>
                  <a:tcPr/>
                </a:tc>
                <a:tc>
                  <a:txBody>
                    <a:bodyPr/>
                    <a:lstStyle/>
                    <a:p>
                      <a:r>
                        <a:rPr lang="en-US" sz="2000" dirty="0" smtClean="0"/>
                        <a:t>420</a:t>
                      </a:r>
                      <a:endParaRPr lang="en-US" sz="2000" dirty="0"/>
                    </a:p>
                  </a:txBody>
                  <a:tcPr/>
                </a:tc>
                <a:tc>
                  <a:txBody>
                    <a:bodyPr/>
                    <a:lstStyle/>
                    <a:p>
                      <a:endParaRPr lang="en-US" sz="2000" dirty="0"/>
                    </a:p>
                  </a:txBody>
                  <a:tcPr/>
                </a:tc>
                <a:tc>
                  <a:txBody>
                    <a:bodyPr/>
                    <a:lstStyle/>
                    <a:p>
                      <a:r>
                        <a:rPr lang="en-US" sz="2000" dirty="0" smtClean="0"/>
                        <a:t>Maximum</a:t>
                      </a:r>
                      <a:endParaRPr lang="en-US" sz="2000" dirty="0"/>
                    </a:p>
                  </a:txBody>
                  <a:tcPr/>
                </a:tc>
              </a:tr>
              <a:tr h="370840">
                <a:tc>
                  <a:txBody>
                    <a:bodyPr/>
                    <a:lstStyle/>
                    <a:p>
                      <a:r>
                        <a:rPr lang="en-US" sz="2000" smtClean="0">
                          <a:solidFill>
                            <a:srgbClr val="FF0000"/>
                          </a:solidFill>
                        </a:rPr>
                        <a:t>QTCBAZ</a:t>
                      </a:r>
                      <a:endParaRPr lang="en-US" sz="2000" dirty="0">
                        <a:solidFill>
                          <a:srgbClr val="FF0000"/>
                        </a:solidFill>
                      </a:endParaRPr>
                    </a:p>
                  </a:txBody>
                  <a:tcPr/>
                </a:tc>
                <a:tc>
                  <a:txBody>
                    <a:bodyPr/>
                    <a:lstStyle/>
                    <a:p>
                      <a:r>
                        <a:rPr lang="en-US" sz="2000" dirty="0" smtClean="0">
                          <a:solidFill>
                            <a:srgbClr val="FF0000"/>
                          </a:solidFill>
                        </a:rPr>
                        <a:t>Month 1</a:t>
                      </a:r>
                      <a:endParaRPr lang="en-US" sz="2000" dirty="0">
                        <a:solidFill>
                          <a:srgbClr val="FF0000"/>
                        </a:solidFill>
                      </a:endParaRPr>
                    </a:p>
                  </a:txBody>
                  <a:tcPr/>
                </a:tc>
                <a:tc>
                  <a:txBody>
                    <a:bodyPr/>
                    <a:lstStyle/>
                    <a:p>
                      <a:r>
                        <a:rPr lang="en-US" sz="2000" dirty="0" smtClean="0">
                          <a:solidFill>
                            <a:srgbClr val="FF0000"/>
                          </a:solidFill>
                        </a:rPr>
                        <a:t>394</a:t>
                      </a:r>
                      <a:endParaRPr lang="en-US" sz="2000" dirty="0">
                        <a:solidFill>
                          <a:srgbClr val="FF0000"/>
                        </a:solidFill>
                      </a:endParaRPr>
                    </a:p>
                  </a:txBody>
                  <a:tcPr/>
                </a:tc>
                <a:tc>
                  <a:txBody>
                    <a:bodyPr/>
                    <a:lstStyle/>
                    <a:p>
                      <a:r>
                        <a:rPr lang="en-US" sz="2000" dirty="0" smtClean="0">
                          <a:solidFill>
                            <a:srgbClr val="FF0000"/>
                          </a:solidFill>
                        </a:rPr>
                        <a:t>390</a:t>
                      </a:r>
                      <a:endParaRPr lang="en-US" sz="2000" dirty="0">
                        <a:solidFill>
                          <a:srgbClr val="FF0000"/>
                        </a:solidFill>
                      </a:endParaRPr>
                    </a:p>
                  </a:txBody>
                  <a:tcPr/>
                </a:tc>
                <a:tc>
                  <a:txBody>
                    <a:bodyPr/>
                    <a:lstStyle/>
                    <a:p>
                      <a:r>
                        <a:rPr lang="en-US" sz="2000" dirty="0" smtClean="0">
                          <a:solidFill>
                            <a:srgbClr val="FF0000"/>
                          </a:solidFill>
                        </a:rPr>
                        <a:t>4</a:t>
                      </a:r>
                      <a:endParaRPr lang="en-US" sz="2000" dirty="0">
                        <a:solidFill>
                          <a:srgbClr val="FF0000"/>
                        </a:solidFill>
                      </a:endParaRPr>
                    </a:p>
                  </a:txBody>
                  <a:tcPr/>
                </a:tc>
                <a:tc>
                  <a:txBody>
                    <a:bodyPr/>
                    <a:lstStyle/>
                    <a:p>
                      <a:r>
                        <a:rPr lang="en-US" sz="2000" dirty="0" smtClean="0">
                          <a:solidFill>
                            <a:srgbClr val="FF0000"/>
                          </a:solidFill>
                        </a:rPr>
                        <a:t>Last </a:t>
                      </a:r>
                      <a:r>
                        <a:rPr lang="en-US" sz="2000" dirty="0" err="1" smtClean="0">
                          <a:solidFill>
                            <a:srgbClr val="FF0000"/>
                          </a:solidFill>
                        </a:rPr>
                        <a:t>Obs</a:t>
                      </a:r>
                      <a:endParaRPr lang="en-US" sz="2000" dirty="0">
                        <a:solidFill>
                          <a:srgbClr val="FF0000"/>
                        </a:solidFill>
                      </a:endParaRPr>
                    </a:p>
                  </a:txBody>
                  <a:tcPr/>
                </a:tc>
              </a:tr>
              <a:tr h="370840">
                <a:tc>
                  <a:txBody>
                    <a:bodyPr/>
                    <a:lstStyle/>
                    <a:p>
                      <a:r>
                        <a:rPr lang="en-US" sz="2000" smtClean="0"/>
                        <a:t>QTCBAZ</a:t>
                      </a:r>
                      <a:endParaRPr lang="en-US" sz="2000" dirty="0"/>
                    </a:p>
                  </a:txBody>
                  <a:tcPr/>
                </a:tc>
                <a:tc>
                  <a:txBody>
                    <a:bodyPr/>
                    <a:lstStyle/>
                    <a:p>
                      <a:r>
                        <a:rPr lang="en-US" sz="2000" dirty="0" smtClean="0"/>
                        <a:t>Month</a:t>
                      </a:r>
                      <a:r>
                        <a:rPr lang="en-US" sz="2000" baseline="0" dirty="0" smtClean="0"/>
                        <a:t> 1</a:t>
                      </a:r>
                      <a:endParaRPr lang="en-US" sz="2000" dirty="0"/>
                    </a:p>
                  </a:txBody>
                  <a:tcPr/>
                </a:tc>
                <a:tc>
                  <a:txBody>
                    <a:bodyPr/>
                    <a:lstStyle/>
                    <a:p>
                      <a:r>
                        <a:rPr lang="en-US" sz="2000" dirty="0" smtClean="0"/>
                        <a:t>394</a:t>
                      </a:r>
                      <a:endParaRPr lang="en-US" sz="2000" dirty="0"/>
                    </a:p>
                  </a:txBody>
                  <a:tcPr/>
                </a:tc>
                <a:tc>
                  <a:txBody>
                    <a:bodyPr/>
                    <a:lstStyle/>
                    <a:p>
                      <a:r>
                        <a:rPr lang="en-US" sz="2000" dirty="0" smtClean="0"/>
                        <a:t>420</a:t>
                      </a:r>
                      <a:endParaRPr lang="en-US" sz="2000" dirty="0"/>
                    </a:p>
                  </a:txBody>
                  <a:tcPr/>
                </a:tc>
                <a:tc>
                  <a:txBody>
                    <a:bodyPr/>
                    <a:lstStyle/>
                    <a:p>
                      <a:r>
                        <a:rPr lang="en-US" sz="2000" dirty="0" smtClean="0"/>
                        <a:t>26</a:t>
                      </a:r>
                      <a:endParaRPr lang="en-US" sz="2000" dirty="0"/>
                    </a:p>
                  </a:txBody>
                  <a:tcPr/>
                </a:tc>
                <a:tc>
                  <a:txBody>
                    <a:bodyPr/>
                    <a:lstStyle/>
                    <a:p>
                      <a:r>
                        <a:rPr lang="en-US" sz="2000" dirty="0" smtClean="0"/>
                        <a:t>Maximum</a:t>
                      </a:r>
                      <a:endParaRPr lang="en-US" sz="2000" dirty="0"/>
                    </a:p>
                  </a:txBody>
                  <a:tcPr/>
                </a:tc>
              </a:tr>
            </a:tbl>
          </a:graphicData>
        </a:graphic>
      </p:graphicFrame>
    </p:spTree>
    <p:extLst>
      <p:ext uri="{BB962C8B-B14F-4D97-AF65-F5344CB8AC3E}">
        <p14:creationId xmlns:p14="http://schemas.microsoft.com/office/powerpoint/2010/main" val="239137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Lilly Module 5 </a:t>
            </a:r>
            <a:r>
              <a:rPr lang="en-US" dirty="0"/>
              <a:t>Exercise </a:t>
            </a:r>
            <a:r>
              <a:rPr lang="en-US" dirty="0" smtClean="0"/>
              <a:t>#1</a:t>
            </a:r>
            <a:br>
              <a:rPr lang="en-US" dirty="0" smtClean="0"/>
            </a:br>
            <a:endParaRPr lang="en-US" dirty="0"/>
          </a:p>
        </p:txBody>
      </p:sp>
    </p:spTree>
    <p:extLst>
      <p:ext uri="{BB962C8B-B14F-4D97-AF65-F5344CB8AC3E}">
        <p14:creationId xmlns:p14="http://schemas.microsoft.com/office/powerpoint/2010/main" val="31468347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Lilly Mod </a:t>
            </a:r>
            <a:r>
              <a:rPr lang="en-US" dirty="0" smtClean="0"/>
              <a:t>5 </a:t>
            </a:r>
            <a:r>
              <a:rPr lang="en-US" dirty="0"/>
              <a:t>Exercise </a:t>
            </a:r>
            <a:r>
              <a:rPr lang="en-US" dirty="0" smtClean="0"/>
              <a:t>#1</a:t>
            </a:r>
            <a:endParaRPr lang="en-US" dirty="0"/>
          </a:p>
        </p:txBody>
      </p:sp>
      <p:sp>
        <p:nvSpPr>
          <p:cNvPr id="3" name="Content Placeholder 2"/>
          <p:cNvSpPr>
            <a:spLocks noGrp="1"/>
          </p:cNvSpPr>
          <p:nvPr>
            <p:ph idx="1"/>
          </p:nvPr>
        </p:nvSpPr>
        <p:spPr>
          <a:ln>
            <a:solidFill>
              <a:srgbClr val="FF0000"/>
            </a:solidFill>
          </a:ln>
        </p:spPr>
        <p:txBody>
          <a:bodyPr>
            <a:normAutofit fontScale="92500" lnSpcReduction="20000"/>
          </a:bodyPr>
          <a:lstStyle/>
          <a:p>
            <a:pPr marL="342900" lvl="1" indent="-342900">
              <a:buFont typeface="Arial"/>
              <a:buChar char="•"/>
            </a:pPr>
            <a:r>
              <a:rPr lang="en-US" sz="3000" dirty="0"/>
              <a:t>Open Lilly ADaM Mod </a:t>
            </a:r>
            <a:r>
              <a:rPr lang="en-US" sz="3000" dirty="0" smtClean="0"/>
              <a:t>5 Exercise.xlsx</a:t>
            </a:r>
          </a:p>
          <a:p>
            <a:pPr marL="342900" lvl="1" indent="-342900">
              <a:buFont typeface="Arial"/>
              <a:buChar char="•"/>
            </a:pPr>
            <a:endParaRPr lang="en-US" sz="3000" dirty="0" smtClean="0"/>
          </a:p>
          <a:p>
            <a:pPr marL="342900" lvl="1" indent="-342900">
              <a:buFont typeface="Arial"/>
              <a:buChar char="•"/>
            </a:pPr>
            <a:r>
              <a:rPr lang="en-US" sz="3000" dirty="0"/>
              <a:t>Based on BDS Rule #1, determine which of the scenarios are:</a:t>
            </a:r>
          </a:p>
          <a:p>
            <a:pPr lvl="1"/>
            <a:r>
              <a:rPr lang="en-US" sz="2600" dirty="0"/>
              <a:t>Allowed?  Why?</a:t>
            </a:r>
          </a:p>
          <a:p>
            <a:pPr lvl="1"/>
            <a:r>
              <a:rPr lang="en-US" sz="2600" dirty="0"/>
              <a:t>Not Allowed?  </a:t>
            </a:r>
            <a:r>
              <a:rPr lang="en-US" sz="2600" dirty="0" smtClean="0"/>
              <a:t>Why Not?</a:t>
            </a:r>
            <a:endParaRPr lang="en-US" sz="2600" dirty="0"/>
          </a:p>
          <a:p>
            <a:pPr marL="342900" lvl="1" indent="-342900">
              <a:buFont typeface="Arial"/>
              <a:buChar char="•"/>
            </a:pPr>
            <a:endParaRPr lang="en-US" dirty="0" smtClean="0"/>
          </a:p>
          <a:p>
            <a:pPr marL="342900" lvl="1" indent="-342900">
              <a:buFont typeface="Arial"/>
              <a:buChar char="•"/>
            </a:pPr>
            <a:r>
              <a:rPr lang="en-US" sz="3000" b="1" dirty="0"/>
              <a:t>REMINDER Rule #1:  </a:t>
            </a:r>
            <a:r>
              <a:rPr lang="en-US" sz="3000" dirty="0"/>
              <a:t>We can </a:t>
            </a:r>
            <a:r>
              <a:rPr lang="en-US" sz="3000" dirty="0">
                <a:solidFill>
                  <a:srgbClr val="FF0000"/>
                </a:solidFill>
              </a:rPr>
              <a:t>add derived columns that are functions of AVAL </a:t>
            </a:r>
            <a:r>
              <a:rPr lang="en-US" sz="3000" dirty="0"/>
              <a:t>and optionally BASE if that column is derived the same way for all parameters in that data set</a:t>
            </a:r>
          </a:p>
          <a:p>
            <a:pPr marL="0" lvl="1" indent="0">
              <a:buNone/>
            </a:pPr>
            <a:endParaRPr lang="en-US" dirty="0"/>
          </a:p>
          <a:p>
            <a:pPr lvl="1"/>
            <a:endParaRPr lang="en-US" dirty="0"/>
          </a:p>
          <a:p>
            <a:pPr lvl="1"/>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32</a:t>
            </a:fld>
            <a:endParaRPr lang="en-US" dirty="0"/>
          </a:p>
        </p:txBody>
      </p:sp>
    </p:spTree>
    <p:extLst>
      <p:ext uri="{BB962C8B-B14F-4D97-AF65-F5344CB8AC3E}">
        <p14:creationId xmlns:p14="http://schemas.microsoft.com/office/powerpoint/2010/main" val="143181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Try The First One Together</a:t>
            </a:r>
            <a:endParaRPr lang="en-US" dirty="0"/>
          </a:p>
        </p:txBody>
      </p:sp>
      <p:sp>
        <p:nvSpPr>
          <p:cNvPr id="3" name="Content Placeholder 2"/>
          <p:cNvSpPr>
            <a:spLocks noGrp="1"/>
          </p:cNvSpPr>
          <p:nvPr>
            <p:ph idx="1"/>
          </p:nvPr>
        </p:nvSpPr>
        <p:spPr>
          <a:ln>
            <a:solidFill>
              <a:srgbClr val="FF0000"/>
            </a:solidFill>
          </a:ln>
        </p:spPr>
        <p:txBody>
          <a:bodyPr>
            <a:normAutofit fontScale="92500" lnSpcReduction="20000"/>
          </a:bodyPr>
          <a:lstStyle/>
          <a:p>
            <a:r>
              <a:rPr lang="en-US" dirty="0" smtClean="0"/>
              <a:t>“Adding </a:t>
            </a:r>
            <a:r>
              <a:rPr lang="en-US" dirty="0"/>
              <a:t>a column DTYPE using different values for different values of </a:t>
            </a:r>
            <a:r>
              <a:rPr lang="en-US" dirty="0" smtClean="0"/>
              <a:t>PARAM”</a:t>
            </a:r>
          </a:p>
          <a:p>
            <a:endParaRPr lang="en-US" dirty="0"/>
          </a:p>
          <a:p>
            <a:r>
              <a:rPr lang="en-US" dirty="0" smtClean="0"/>
              <a:t>Allowable or Not Allowable by Rule #1?</a:t>
            </a:r>
          </a:p>
          <a:p>
            <a:pPr lvl="1"/>
            <a:r>
              <a:rPr lang="en-US" dirty="0" smtClean="0">
                <a:solidFill>
                  <a:srgbClr val="FF0000"/>
                </a:solidFill>
              </a:rPr>
              <a:t>Allowable</a:t>
            </a:r>
          </a:p>
          <a:p>
            <a:endParaRPr lang="en-US" dirty="0"/>
          </a:p>
          <a:p>
            <a:r>
              <a:rPr lang="en-US" dirty="0" smtClean="0"/>
              <a:t>Why or Why Not?</a:t>
            </a:r>
          </a:p>
          <a:p>
            <a:pPr lvl="1"/>
            <a:r>
              <a:rPr lang="en-US" dirty="0" smtClean="0">
                <a:solidFill>
                  <a:srgbClr val="FF0000"/>
                </a:solidFill>
              </a:rPr>
              <a:t>Rule #1:  DTYPE is not a derived column that is a function of AVAL or BASE.  It is an analysis descriptor column that helps identify the derivation of an imputed value of AVAL</a:t>
            </a:r>
            <a:endParaRPr lang="en-US" dirty="0">
              <a:solidFill>
                <a:srgbClr val="FF0000"/>
              </a:solidFill>
            </a:endParaRP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33</a:t>
            </a:fld>
            <a:endParaRPr lang="en-US" dirty="0"/>
          </a:p>
        </p:txBody>
      </p:sp>
    </p:spTree>
    <p:extLst>
      <p:ext uri="{BB962C8B-B14F-4D97-AF65-F5344CB8AC3E}">
        <p14:creationId xmlns:p14="http://schemas.microsoft.com/office/powerpoint/2010/main" val="168122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#1 </a:t>
            </a:r>
            <a:r>
              <a:rPr lang="en-US" dirty="0"/>
              <a:t>Answer</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34</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8757411"/>
              </p:ext>
            </p:extLst>
          </p:nvPr>
        </p:nvGraphicFramePr>
        <p:xfrm>
          <a:off x="347663" y="1489075"/>
          <a:ext cx="8224837" cy="370840"/>
        </p:xfrm>
        <a:graphic>
          <a:graphicData uri="http://schemas.openxmlformats.org/drawingml/2006/table">
            <a:tbl>
              <a:tblPr firstRow="1" bandRow="1">
                <a:tableStyleId>{5C22544A-7EE6-4342-B048-85BDC9FD1C3A}</a:tableStyleId>
              </a:tblPr>
              <a:tblGrid>
                <a:gridCol w="528637"/>
                <a:gridCol w="7696200"/>
              </a:tblGrid>
              <a:tr h="370840">
                <a:tc>
                  <a:txBody>
                    <a:bodyPr/>
                    <a:lstStyle/>
                    <a:p>
                      <a:r>
                        <a:rPr lang="en-US" dirty="0" smtClean="0">
                          <a:solidFill>
                            <a:schemeClr val="tx1"/>
                          </a:solidFill>
                        </a:rPr>
                        <a:t>Q1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smtClean="0">
                          <a:solidFill>
                            <a:schemeClr val="tx1"/>
                          </a:solidFill>
                        </a:rPr>
                        <a:t>Adding a column DTYPE using different values for different values of PARAM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graphicFrame>
        <p:nvGraphicFramePr>
          <p:cNvPr id="9" name="Content Placeholder 7"/>
          <p:cNvGraphicFramePr>
            <a:graphicFrameLocks/>
          </p:cNvGraphicFramePr>
          <p:nvPr>
            <p:extLst>
              <p:ext uri="{D42A27DB-BD31-4B8C-83A1-F6EECF244321}">
                <p14:modId xmlns:p14="http://schemas.microsoft.com/office/powerpoint/2010/main" val="2745011701"/>
              </p:ext>
            </p:extLst>
          </p:nvPr>
        </p:nvGraphicFramePr>
        <p:xfrm>
          <a:off x="347471" y="1893570"/>
          <a:ext cx="8224837" cy="914400"/>
        </p:xfrm>
        <a:graphic>
          <a:graphicData uri="http://schemas.openxmlformats.org/drawingml/2006/table">
            <a:tbl>
              <a:tblPr firstRow="1" bandRow="1">
                <a:tableStyleId>{5C22544A-7EE6-4342-B048-85BDC9FD1C3A}</a:tableStyleId>
              </a:tblPr>
              <a:tblGrid>
                <a:gridCol w="1252729"/>
                <a:gridCol w="6972108"/>
              </a:tblGrid>
              <a:tr h="370840">
                <a:tc>
                  <a:txBody>
                    <a:bodyPr/>
                    <a:lstStyle/>
                    <a:p>
                      <a:r>
                        <a:rPr lang="en-US" dirty="0" smtClean="0">
                          <a:solidFill>
                            <a:schemeClr val="tx1"/>
                          </a:solidFill>
                        </a:rPr>
                        <a:t>Answer:</a:t>
                      </a:r>
                    </a:p>
                    <a:p>
                      <a:r>
                        <a:rPr lang="en-US" dirty="0" smtClean="0">
                          <a:solidFill>
                            <a:schemeClr val="tx1"/>
                          </a:solidFill>
                        </a:rPr>
                        <a:t>Allowable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DTYPE is not a derived column that is a function of AVAL or BASE.  It is an analysis descriptor column that helps identify the derivation of an imputed value of AVAL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229386358"/>
              </p:ext>
            </p:extLst>
          </p:nvPr>
        </p:nvGraphicFramePr>
        <p:xfrm>
          <a:off x="347471" y="3114675"/>
          <a:ext cx="8224837" cy="640080"/>
        </p:xfrm>
        <a:graphic>
          <a:graphicData uri="http://schemas.openxmlformats.org/drawingml/2006/table">
            <a:tbl>
              <a:tblPr firstRow="1" bandRow="1">
                <a:tableStyleId>{5C22544A-7EE6-4342-B048-85BDC9FD1C3A}</a:tableStyleId>
              </a:tblPr>
              <a:tblGrid>
                <a:gridCol w="528637"/>
                <a:gridCol w="7696200"/>
              </a:tblGrid>
              <a:tr h="370840">
                <a:tc>
                  <a:txBody>
                    <a:bodyPr/>
                    <a:lstStyle/>
                    <a:p>
                      <a:r>
                        <a:rPr lang="en-US" dirty="0" smtClean="0">
                          <a:solidFill>
                            <a:schemeClr val="tx1"/>
                          </a:solidFill>
                        </a:rPr>
                        <a:t>Q2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smtClean="0">
                          <a:solidFill>
                            <a:schemeClr val="tx1"/>
                          </a:solidFill>
                        </a:rPr>
                        <a:t>Adding columns for traceability purposes that might be populated for some values of PARAM but blank for others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graphicFrame>
        <p:nvGraphicFramePr>
          <p:cNvPr id="11" name="Content Placeholder 7"/>
          <p:cNvGraphicFramePr>
            <a:graphicFrameLocks/>
          </p:cNvGraphicFramePr>
          <p:nvPr>
            <p:extLst>
              <p:ext uri="{D42A27DB-BD31-4B8C-83A1-F6EECF244321}">
                <p14:modId xmlns:p14="http://schemas.microsoft.com/office/powerpoint/2010/main" val="1643523277"/>
              </p:ext>
            </p:extLst>
          </p:nvPr>
        </p:nvGraphicFramePr>
        <p:xfrm>
          <a:off x="347471" y="3754755"/>
          <a:ext cx="8224837" cy="640080"/>
        </p:xfrm>
        <a:graphic>
          <a:graphicData uri="http://schemas.openxmlformats.org/drawingml/2006/table">
            <a:tbl>
              <a:tblPr firstRow="1" bandRow="1">
                <a:tableStyleId>{5C22544A-7EE6-4342-B048-85BDC9FD1C3A}</a:tableStyleId>
              </a:tblPr>
              <a:tblGrid>
                <a:gridCol w="1328929"/>
                <a:gridCol w="6895908"/>
              </a:tblGrid>
              <a:tr h="626745">
                <a:tc>
                  <a:txBody>
                    <a:bodyPr/>
                    <a:lstStyle/>
                    <a:p>
                      <a:r>
                        <a:rPr lang="en-US" dirty="0" smtClean="0">
                          <a:solidFill>
                            <a:schemeClr val="tx1"/>
                          </a:solidFill>
                        </a:rPr>
                        <a:t>Answer:</a:t>
                      </a:r>
                    </a:p>
                    <a:p>
                      <a:r>
                        <a:rPr lang="en-US" dirty="0" smtClean="0">
                          <a:solidFill>
                            <a:schemeClr val="tx1"/>
                          </a:solidFill>
                        </a:rPr>
                        <a:t>Allowable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Variables</a:t>
                      </a:r>
                      <a:r>
                        <a:rPr lang="en-US" baseline="0" dirty="0" smtClean="0">
                          <a:solidFill>
                            <a:schemeClr val="tx1"/>
                          </a:solidFill>
                        </a:rPr>
                        <a:t> for traceability are not functions of AVAL or BASE</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Content Placeholder 7"/>
          <p:cNvGraphicFramePr>
            <a:graphicFrameLocks/>
          </p:cNvGraphicFramePr>
          <p:nvPr>
            <p:extLst>
              <p:ext uri="{D42A27DB-BD31-4B8C-83A1-F6EECF244321}">
                <p14:modId xmlns:p14="http://schemas.microsoft.com/office/powerpoint/2010/main" val="2540035793"/>
              </p:ext>
            </p:extLst>
          </p:nvPr>
        </p:nvGraphicFramePr>
        <p:xfrm>
          <a:off x="347663" y="5391785"/>
          <a:ext cx="8224837" cy="914400"/>
        </p:xfrm>
        <a:graphic>
          <a:graphicData uri="http://schemas.openxmlformats.org/drawingml/2006/table">
            <a:tbl>
              <a:tblPr firstRow="1" bandRow="1">
                <a:tableStyleId>{5C22544A-7EE6-4342-B048-85BDC9FD1C3A}</a:tableStyleId>
              </a:tblPr>
              <a:tblGrid>
                <a:gridCol w="1316037"/>
                <a:gridCol w="6908800"/>
              </a:tblGrid>
              <a:tr h="370840">
                <a:tc>
                  <a:txBody>
                    <a:bodyPr/>
                    <a:lstStyle/>
                    <a:p>
                      <a:r>
                        <a:rPr lang="en-US" dirty="0" smtClean="0">
                          <a:solidFill>
                            <a:schemeClr val="tx1"/>
                          </a:solidFill>
                        </a:rPr>
                        <a:t>Answer:</a:t>
                      </a:r>
                    </a:p>
                    <a:p>
                      <a:r>
                        <a:rPr lang="en-US" dirty="0" smtClean="0">
                          <a:solidFill>
                            <a:schemeClr val="tx1"/>
                          </a:solidFill>
                        </a:rPr>
                        <a:t>Not Allowable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This involves functions of AVAL or BASE</a:t>
                      </a:r>
                      <a:r>
                        <a:rPr lang="en-US" baseline="0" dirty="0" smtClean="0">
                          <a:solidFill>
                            <a:schemeClr val="tx1"/>
                          </a:solidFill>
                        </a:rPr>
                        <a:t> AND involve values from other records.  Also, the meaning of PARAM would no longer be appropriate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942582459"/>
              </p:ext>
            </p:extLst>
          </p:nvPr>
        </p:nvGraphicFramePr>
        <p:xfrm>
          <a:off x="347471" y="4765675"/>
          <a:ext cx="8224837" cy="640080"/>
        </p:xfrm>
        <a:graphic>
          <a:graphicData uri="http://schemas.openxmlformats.org/drawingml/2006/table">
            <a:tbl>
              <a:tblPr firstRow="1" bandRow="1">
                <a:tableStyleId>{5C22544A-7EE6-4342-B048-85BDC9FD1C3A}</a:tableStyleId>
              </a:tblPr>
              <a:tblGrid>
                <a:gridCol w="528637"/>
                <a:gridCol w="7696200"/>
              </a:tblGrid>
              <a:tr h="370840">
                <a:tc>
                  <a:txBody>
                    <a:bodyPr/>
                    <a:lstStyle/>
                    <a:p>
                      <a:r>
                        <a:rPr lang="en-US" dirty="0" smtClean="0">
                          <a:solidFill>
                            <a:schemeClr val="tx1"/>
                          </a:solidFill>
                        </a:rPr>
                        <a:t>Q3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smtClean="0">
                          <a:solidFill>
                            <a:schemeClr val="tx1"/>
                          </a:solidFill>
                        </a:rPr>
                        <a:t>Adding a column that involve the use of AVAL or BASE that appear on a different row, such as cumulative value of AVAL over time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Tree>
    <p:extLst>
      <p:ext uri="{BB962C8B-B14F-4D97-AF65-F5344CB8AC3E}">
        <p14:creationId xmlns:p14="http://schemas.microsoft.com/office/powerpoint/2010/main" val="330287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#1 </a:t>
            </a:r>
            <a:r>
              <a:rPr lang="en-US" dirty="0"/>
              <a:t>Answer</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35</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57538066"/>
              </p:ext>
            </p:extLst>
          </p:nvPr>
        </p:nvGraphicFramePr>
        <p:xfrm>
          <a:off x="347663" y="1489075"/>
          <a:ext cx="8224837" cy="640080"/>
        </p:xfrm>
        <a:graphic>
          <a:graphicData uri="http://schemas.openxmlformats.org/drawingml/2006/table">
            <a:tbl>
              <a:tblPr firstRow="1" bandRow="1">
                <a:tableStyleId>{5C22544A-7EE6-4342-B048-85BDC9FD1C3A}</a:tableStyleId>
              </a:tblPr>
              <a:tblGrid>
                <a:gridCol w="528637"/>
                <a:gridCol w="7696200"/>
              </a:tblGrid>
              <a:tr h="370840">
                <a:tc>
                  <a:txBody>
                    <a:bodyPr/>
                    <a:lstStyle/>
                    <a:p>
                      <a:r>
                        <a:rPr lang="en-US" dirty="0" smtClean="0">
                          <a:solidFill>
                            <a:schemeClr val="tx1"/>
                          </a:solidFill>
                        </a:rPr>
                        <a:t>Q4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smtClean="0">
                          <a:solidFill>
                            <a:schemeClr val="tx1"/>
                          </a:solidFill>
                        </a:rPr>
                        <a:t>Adding columns </a:t>
                      </a:r>
                      <a:r>
                        <a:rPr lang="en-US" dirty="0" err="1" smtClean="0">
                          <a:solidFill>
                            <a:schemeClr val="tx1"/>
                          </a:solidFill>
                        </a:rPr>
                        <a:t>CRITy</a:t>
                      </a:r>
                      <a:r>
                        <a:rPr lang="en-US" dirty="0" smtClean="0">
                          <a:solidFill>
                            <a:schemeClr val="tx1"/>
                          </a:solidFill>
                        </a:rPr>
                        <a:t> and  </a:t>
                      </a:r>
                      <a:r>
                        <a:rPr lang="en-US" dirty="0" err="1" smtClean="0">
                          <a:solidFill>
                            <a:schemeClr val="tx1"/>
                          </a:solidFill>
                        </a:rPr>
                        <a:t>CRITyFL</a:t>
                      </a:r>
                      <a:r>
                        <a:rPr lang="en-US" dirty="0" smtClean="0">
                          <a:solidFill>
                            <a:schemeClr val="tx1"/>
                          </a:solidFill>
                        </a:rPr>
                        <a:t> and allowing the values of to vary across parameters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graphicFrame>
        <p:nvGraphicFramePr>
          <p:cNvPr id="9" name="Content Placeholder 7"/>
          <p:cNvGraphicFramePr>
            <a:graphicFrameLocks/>
          </p:cNvGraphicFramePr>
          <p:nvPr>
            <p:extLst>
              <p:ext uri="{D42A27DB-BD31-4B8C-83A1-F6EECF244321}">
                <p14:modId xmlns:p14="http://schemas.microsoft.com/office/powerpoint/2010/main" val="321538910"/>
              </p:ext>
            </p:extLst>
          </p:nvPr>
        </p:nvGraphicFramePr>
        <p:xfrm>
          <a:off x="347471" y="2129155"/>
          <a:ext cx="8224837" cy="640080"/>
        </p:xfrm>
        <a:graphic>
          <a:graphicData uri="http://schemas.openxmlformats.org/drawingml/2006/table">
            <a:tbl>
              <a:tblPr firstRow="1" bandRow="1">
                <a:tableStyleId>{5C22544A-7EE6-4342-B048-85BDC9FD1C3A}</a:tableStyleId>
              </a:tblPr>
              <a:tblGrid>
                <a:gridCol w="1252729"/>
                <a:gridCol w="6972108"/>
              </a:tblGrid>
              <a:tr h="370840">
                <a:tc>
                  <a:txBody>
                    <a:bodyPr/>
                    <a:lstStyle/>
                    <a:p>
                      <a:r>
                        <a:rPr lang="en-US" dirty="0" smtClean="0">
                          <a:solidFill>
                            <a:schemeClr val="tx1"/>
                          </a:solidFill>
                        </a:rPr>
                        <a:t>Answer:</a:t>
                      </a:r>
                    </a:p>
                    <a:p>
                      <a:r>
                        <a:rPr lang="en-US" dirty="0" smtClean="0">
                          <a:solidFill>
                            <a:schemeClr val="tx1"/>
                          </a:solidFill>
                        </a:rPr>
                        <a:t>Allowable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The</a:t>
                      </a:r>
                      <a:r>
                        <a:rPr lang="en-US" baseline="0" dirty="0" smtClean="0">
                          <a:solidFill>
                            <a:schemeClr val="tx1"/>
                          </a:solidFill>
                        </a:rPr>
                        <a:t> </a:t>
                      </a:r>
                      <a:r>
                        <a:rPr lang="en-US" baseline="0" dirty="0" err="1" smtClean="0">
                          <a:solidFill>
                            <a:schemeClr val="tx1"/>
                          </a:solidFill>
                        </a:rPr>
                        <a:t>ADaM</a:t>
                      </a:r>
                      <a:r>
                        <a:rPr lang="en-US" baseline="0" dirty="0" smtClean="0">
                          <a:solidFill>
                            <a:schemeClr val="tx1"/>
                          </a:solidFill>
                        </a:rPr>
                        <a:t> IG states that </a:t>
                      </a:r>
                      <a:r>
                        <a:rPr lang="en-US" baseline="0" dirty="0" err="1" smtClean="0">
                          <a:solidFill>
                            <a:schemeClr val="tx1"/>
                          </a:solidFill>
                        </a:rPr>
                        <a:t>CRITy</a:t>
                      </a:r>
                      <a:r>
                        <a:rPr lang="en-US" baseline="0" dirty="0" smtClean="0">
                          <a:solidFill>
                            <a:schemeClr val="tx1"/>
                          </a:solidFill>
                        </a:rPr>
                        <a:t>/</a:t>
                      </a:r>
                      <a:r>
                        <a:rPr lang="en-US" baseline="0" dirty="0" err="1" smtClean="0">
                          <a:solidFill>
                            <a:schemeClr val="tx1"/>
                          </a:solidFill>
                        </a:rPr>
                        <a:t>CRITyFL</a:t>
                      </a:r>
                      <a:r>
                        <a:rPr lang="en-US" baseline="0" dirty="0" smtClean="0">
                          <a:solidFill>
                            <a:schemeClr val="tx1"/>
                          </a:solidFill>
                        </a:rPr>
                        <a:t> does not have to be parameter invariant even though it technically may represent a function of AVAL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032776474"/>
              </p:ext>
            </p:extLst>
          </p:nvPr>
        </p:nvGraphicFramePr>
        <p:xfrm>
          <a:off x="347471" y="3114675"/>
          <a:ext cx="8224837" cy="370840"/>
        </p:xfrm>
        <a:graphic>
          <a:graphicData uri="http://schemas.openxmlformats.org/drawingml/2006/table">
            <a:tbl>
              <a:tblPr firstRow="1" bandRow="1">
                <a:tableStyleId>{5C22544A-7EE6-4342-B048-85BDC9FD1C3A}</a:tableStyleId>
              </a:tblPr>
              <a:tblGrid>
                <a:gridCol w="528637"/>
                <a:gridCol w="7696200"/>
              </a:tblGrid>
              <a:tr h="370840">
                <a:tc>
                  <a:txBody>
                    <a:bodyPr/>
                    <a:lstStyle/>
                    <a:p>
                      <a:r>
                        <a:rPr lang="en-US" dirty="0" smtClean="0">
                          <a:solidFill>
                            <a:schemeClr val="tx1"/>
                          </a:solidFill>
                        </a:rPr>
                        <a:t>Q5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smtClean="0">
                          <a:solidFill>
                            <a:schemeClr val="tx1"/>
                          </a:solidFill>
                        </a:rPr>
                        <a:t>Adding a column that are a conversion of the units of AVAL or BASE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graphicFrame>
        <p:nvGraphicFramePr>
          <p:cNvPr id="11" name="Content Placeholder 7"/>
          <p:cNvGraphicFramePr>
            <a:graphicFrameLocks/>
          </p:cNvGraphicFramePr>
          <p:nvPr>
            <p:extLst>
              <p:ext uri="{D42A27DB-BD31-4B8C-83A1-F6EECF244321}">
                <p14:modId xmlns:p14="http://schemas.microsoft.com/office/powerpoint/2010/main" val="613625091"/>
              </p:ext>
            </p:extLst>
          </p:nvPr>
        </p:nvGraphicFramePr>
        <p:xfrm>
          <a:off x="347471" y="3549015"/>
          <a:ext cx="8224837" cy="914400"/>
        </p:xfrm>
        <a:graphic>
          <a:graphicData uri="http://schemas.openxmlformats.org/drawingml/2006/table">
            <a:tbl>
              <a:tblPr firstRow="1" bandRow="1">
                <a:tableStyleId>{5C22544A-7EE6-4342-B048-85BDC9FD1C3A}</a:tableStyleId>
              </a:tblPr>
              <a:tblGrid>
                <a:gridCol w="1328929"/>
                <a:gridCol w="6895908"/>
              </a:tblGrid>
              <a:tr h="686435">
                <a:tc>
                  <a:txBody>
                    <a:bodyPr/>
                    <a:lstStyle/>
                    <a:p>
                      <a:r>
                        <a:rPr lang="en-US" dirty="0" smtClean="0">
                          <a:solidFill>
                            <a:schemeClr val="tx1"/>
                          </a:solidFill>
                        </a:rPr>
                        <a:t>Answer:</a:t>
                      </a:r>
                    </a:p>
                    <a:p>
                      <a:r>
                        <a:rPr lang="en-US" dirty="0" smtClean="0">
                          <a:solidFill>
                            <a:schemeClr val="tx1"/>
                          </a:solidFill>
                        </a:rPr>
                        <a:t>Not Allowable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This involves functions of AVAL or BASE</a:t>
                      </a:r>
                      <a:r>
                        <a:rPr lang="en-US" baseline="0" dirty="0" smtClean="0">
                          <a:solidFill>
                            <a:schemeClr val="tx1"/>
                          </a:solidFill>
                        </a:rPr>
                        <a:t> and the meaning of PARAM would no longer be appropriate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Content Placeholder 7"/>
          <p:cNvGraphicFramePr>
            <a:graphicFrameLocks/>
          </p:cNvGraphicFramePr>
          <p:nvPr>
            <p:extLst>
              <p:ext uri="{D42A27DB-BD31-4B8C-83A1-F6EECF244321}">
                <p14:modId xmlns:p14="http://schemas.microsoft.com/office/powerpoint/2010/main" val="1077161938"/>
              </p:ext>
            </p:extLst>
          </p:nvPr>
        </p:nvGraphicFramePr>
        <p:xfrm>
          <a:off x="347663" y="5391785"/>
          <a:ext cx="8224837" cy="640080"/>
        </p:xfrm>
        <a:graphic>
          <a:graphicData uri="http://schemas.openxmlformats.org/drawingml/2006/table">
            <a:tbl>
              <a:tblPr firstRow="1" bandRow="1">
                <a:tableStyleId>{5C22544A-7EE6-4342-B048-85BDC9FD1C3A}</a:tableStyleId>
              </a:tblPr>
              <a:tblGrid>
                <a:gridCol w="1316037"/>
                <a:gridCol w="6908800"/>
              </a:tblGrid>
              <a:tr h="370840">
                <a:tc>
                  <a:txBody>
                    <a:bodyPr/>
                    <a:lstStyle/>
                    <a:p>
                      <a:r>
                        <a:rPr lang="en-US" dirty="0" smtClean="0">
                          <a:solidFill>
                            <a:schemeClr val="tx1"/>
                          </a:solidFill>
                        </a:rPr>
                        <a:t>Answer:</a:t>
                      </a:r>
                    </a:p>
                    <a:p>
                      <a:r>
                        <a:rPr lang="en-US" dirty="0" smtClean="0">
                          <a:solidFill>
                            <a:schemeClr val="tx1"/>
                          </a:solidFill>
                        </a:rPr>
                        <a:t>Allowable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Categorizing</a:t>
                      </a:r>
                      <a:r>
                        <a:rPr lang="en-US" baseline="0" dirty="0" smtClean="0">
                          <a:solidFill>
                            <a:schemeClr val="tx1"/>
                          </a:solidFill>
                        </a:rPr>
                        <a:t> is not a function of AVAL or BASE.  See note for </a:t>
                      </a:r>
                      <a:r>
                        <a:rPr lang="en-US" baseline="0" dirty="0" err="1" smtClean="0">
                          <a:solidFill>
                            <a:schemeClr val="tx1"/>
                          </a:solidFill>
                        </a:rPr>
                        <a:t>CHGCATy</a:t>
                      </a:r>
                      <a:r>
                        <a:rPr lang="en-US" baseline="0" dirty="0" smtClean="0">
                          <a:solidFill>
                            <a:schemeClr val="tx1"/>
                          </a:solidFill>
                        </a:rPr>
                        <a:t> in IG (which should be repeated for </a:t>
                      </a:r>
                      <a:r>
                        <a:rPr lang="en-US" baseline="0" dirty="0" err="1" smtClean="0">
                          <a:solidFill>
                            <a:schemeClr val="tx1"/>
                          </a:solidFill>
                        </a:rPr>
                        <a:t>BASECATy</a:t>
                      </a:r>
                      <a:r>
                        <a:rPr lang="en-US" baseline="0" dirty="0" smtClean="0">
                          <a:solidFill>
                            <a:schemeClr val="tx1"/>
                          </a:solidFill>
                        </a:rPr>
                        <a:t> and </a:t>
                      </a:r>
                      <a:r>
                        <a:rPr lang="en-US" baseline="0" dirty="0" err="1" smtClean="0">
                          <a:solidFill>
                            <a:schemeClr val="tx1"/>
                          </a:solidFill>
                        </a:rPr>
                        <a:t>AVALCATy</a:t>
                      </a:r>
                      <a:r>
                        <a:rPr lang="en-US" baseline="0"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643299571"/>
              </p:ext>
            </p:extLst>
          </p:nvPr>
        </p:nvGraphicFramePr>
        <p:xfrm>
          <a:off x="347471" y="4765675"/>
          <a:ext cx="8224837" cy="640080"/>
        </p:xfrm>
        <a:graphic>
          <a:graphicData uri="http://schemas.openxmlformats.org/drawingml/2006/table">
            <a:tbl>
              <a:tblPr firstRow="1" bandRow="1">
                <a:tableStyleId>{5C22544A-7EE6-4342-B048-85BDC9FD1C3A}</a:tableStyleId>
              </a:tblPr>
              <a:tblGrid>
                <a:gridCol w="528637"/>
                <a:gridCol w="7696200"/>
              </a:tblGrid>
              <a:tr h="370840">
                <a:tc>
                  <a:txBody>
                    <a:bodyPr/>
                    <a:lstStyle/>
                    <a:p>
                      <a:r>
                        <a:rPr lang="en-US" dirty="0" smtClean="0">
                          <a:solidFill>
                            <a:schemeClr val="tx1"/>
                          </a:solidFill>
                        </a:rPr>
                        <a:t>Q6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smtClean="0">
                          <a:solidFill>
                            <a:schemeClr val="tx1"/>
                          </a:solidFill>
                        </a:rPr>
                        <a:t>Adding columns that use different categories when categorizing AVAL, BASE, or CAT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Tree>
    <p:extLst>
      <p:ext uri="{BB962C8B-B14F-4D97-AF65-F5344CB8AC3E}">
        <p14:creationId xmlns:p14="http://schemas.microsoft.com/office/powerpoint/2010/main" val="224046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#1 </a:t>
            </a:r>
            <a:r>
              <a:rPr lang="en-US" dirty="0"/>
              <a:t>Answer</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36</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12618632"/>
              </p:ext>
            </p:extLst>
          </p:nvPr>
        </p:nvGraphicFramePr>
        <p:xfrm>
          <a:off x="347663" y="1489075"/>
          <a:ext cx="8224837" cy="640080"/>
        </p:xfrm>
        <a:graphic>
          <a:graphicData uri="http://schemas.openxmlformats.org/drawingml/2006/table">
            <a:tbl>
              <a:tblPr firstRow="1" bandRow="1">
                <a:tableStyleId>{5C22544A-7EE6-4342-B048-85BDC9FD1C3A}</a:tableStyleId>
              </a:tblPr>
              <a:tblGrid>
                <a:gridCol w="528637"/>
                <a:gridCol w="7696200"/>
              </a:tblGrid>
              <a:tr h="370840">
                <a:tc>
                  <a:txBody>
                    <a:bodyPr/>
                    <a:lstStyle/>
                    <a:p>
                      <a:r>
                        <a:rPr lang="en-US" dirty="0" smtClean="0">
                          <a:solidFill>
                            <a:schemeClr val="tx1"/>
                          </a:solidFill>
                        </a:rPr>
                        <a:t>Q7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smtClean="0">
                          <a:solidFill>
                            <a:schemeClr val="tx1"/>
                          </a:solidFill>
                        </a:rPr>
                        <a:t>Adding a column </a:t>
                      </a:r>
                      <a:r>
                        <a:rPr lang="en-US" dirty="0" err="1" smtClean="0">
                          <a:solidFill>
                            <a:schemeClr val="tx1"/>
                          </a:solidFill>
                        </a:rPr>
                        <a:t>SHIFTy</a:t>
                      </a:r>
                      <a:r>
                        <a:rPr lang="en-US" dirty="0" smtClean="0">
                          <a:solidFill>
                            <a:schemeClr val="tx1"/>
                          </a:solidFill>
                        </a:rPr>
                        <a:t> and defining </a:t>
                      </a:r>
                      <a:r>
                        <a:rPr lang="en-US" dirty="0" err="1" smtClean="0">
                          <a:solidFill>
                            <a:schemeClr val="tx1"/>
                          </a:solidFill>
                        </a:rPr>
                        <a:t>SHIFTy</a:t>
                      </a:r>
                      <a:r>
                        <a:rPr lang="en-US" dirty="0" smtClean="0">
                          <a:solidFill>
                            <a:schemeClr val="tx1"/>
                          </a:solidFill>
                        </a:rPr>
                        <a:t> differently for different values of PARAM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graphicFrame>
        <p:nvGraphicFramePr>
          <p:cNvPr id="9" name="Content Placeholder 7"/>
          <p:cNvGraphicFramePr>
            <a:graphicFrameLocks/>
          </p:cNvGraphicFramePr>
          <p:nvPr>
            <p:extLst>
              <p:ext uri="{D42A27DB-BD31-4B8C-83A1-F6EECF244321}">
                <p14:modId xmlns:p14="http://schemas.microsoft.com/office/powerpoint/2010/main" val="772118098"/>
              </p:ext>
            </p:extLst>
          </p:nvPr>
        </p:nvGraphicFramePr>
        <p:xfrm>
          <a:off x="347471" y="2129155"/>
          <a:ext cx="8224837" cy="2049145"/>
        </p:xfrm>
        <a:graphic>
          <a:graphicData uri="http://schemas.openxmlformats.org/drawingml/2006/table">
            <a:tbl>
              <a:tblPr firstRow="1" bandRow="1">
                <a:tableStyleId>{5C22544A-7EE6-4342-B048-85BDC9FD1C3A}</a:tableStyleId>
              </a:tblPr>
              <a:tblGrid>
                <a:gridCol w="1252729"/>
                <a:gridCol w="6972108"/>
              </a:tblGrid>
              <a:tr h="2049145">
                <a:tc>
                  <a:txBody>
                    <a:bodyPr/>
                    <a:lstStyle/>
                    <a:p>
                      <a:r>
                        <a:rPr lang="en-US" dirty="0" smtClean="0">
                          <a:solidFill>
                            <a:schemeClr val="tx1"/>
                          </a:solidFill>
                        </a:rPr>
                        <a:t>Answer:</a:t>
                      </a:r>
                    </a:p>
                    <a:p>
                      <a:r>
                        <a:rPr lang="en-US" dirty="0" smtClean="0">
                          <a:solidFill>
                            <a:schemeClr val="tx1"/>
                          </a:solidFill>
                        </a:rPr>
                        <a:t>Allowable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Shift</a:t>
                      </a:r>
                      <a:r>
                        <a:rPr lang="en-US" baseline="0" dirty="0" smtClean="0">
                          <a:solidFill>
                            <a:schemeClr val="tx1"/>
                          </a:solidFill>
                        </a:rPr>
                        <a:t> variables are a text representation of values related to AVAL and BASE that are on the row so it isn’t a function per se.   However, indirectly the text does represent functions of AVAL or BASE.  It may seems be more consistent, easier for programming, and easier for metadata management to have the same </a:t>
                      </a:r>
                      <a:r>
                        <a:rPr lang="en-US" baseline="0" dirty="0" err="1" smtClean="0">
                          <a:solidFill>
                            <a:schemeClr val="tx1"/>
                          </a:solidFill>
                        </a:rPr>
                        <a:t>SHIFTy</a:t>
                      </a:r>
                      <a:r>
                        <a:rPr lang="en-US" baseline="0" dirty="0" smtClean="0">
                          <a:solidFill>
                            <a:schemeClr val="tx1"/>
                          </a:solidFill>
                        </a:rPr>
                        <a:t> variable mean the same thing for all records in the data set but this is up to the producer of the data set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Content Placeholder 7"/>
          <p:cNvGraphicFramePr>
            <a:graphicFrameLocks/>
          </p:cNvGraphicFramePr>
          <p:nvPr>
            <p:extLst>
              <p:ext uri="{D42A27DB-BD31-4B8C-83A1-F6EECF244321}">
                <p14:modId xmlns:p14="http://schemas.microsoft.com/office/powerpoint/2010/main" val="3443575836"/>
              </p:ext>
            </p:extLst>
          </p:nvPr>
        </p:nvGraphicFramePr>
        <p:xfrm>
          <a:off x="347471" y="5181600"/>
          <a:ext cx="8224837" cy="914400"/>
        </p:xfrm>
        <a:graphic>
          <a:graphicData uri="http://schemas.openxmlformats.org/drawingml/2006/table">
            <a:tbl>
              <a:tblPr firstRow="1" bandRow="1">
                <a:tableStyleId>{5C22544A-7EE6-4342-B048-85BDC9FD1C3A}</a:tableStyleId>
              </a:tblPr>
              <a:tblGrid>
                <a:gridCol w="1316037"/>
                <a:gridCol w="6908800"/>
              </a:tblGrid>
              <a:tr h="370840">
                <a:tc>
                  <a:txBody>
                    <a:bodyPr/>
                    <a:lstStyle/>
                    <a:p>
                      <a:r>
                        <a:rPr lang="en-US" dirty="0" smtClean="0">
                          <a:solidFill>
                            <a:schemeClr val="tx1"/>
                          </a:solidFill>
                        </a:rPr>
                        <a:t>Answer: Not</a:t>
                      </a:r>
                    </a:p>
                    <a:p>
                      <a:r>
                        <a:rPr lang="en-US" dirty="0" smtClean="0">
                          <a:solidFill>
                            <a:schemeClr val="tx1"/>
                          </a:solidFill>
                        </a:rPr>
                        <a:t>Allowable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This involves functions of AVAL or BASE</a:t>
                      </a:r>
                      <a:r>
                        <a:rPr lang="en-US" baseline="0" dirty="0" smtClean="0">
                          <a:solidFill>
                            <a:schemeClr val="tx1"/>
                          </a:solidFill>
                        </a:rPr>
                        <a:t> and the meaning of PARAM would no longer be appropriate</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722161942"/>
              </p:ext>
            </p:extLst>
          </p:nvPr>
        </p:nvGraphicFramePr>
        <p:xfrm>
          <a:off x="347471" y="4765675"/>
          <a:ext cx="8224837" cy="370840"/>
        </p:xfrm>
        <a:graphic>
          <a:graphicData uri="http://schemas.openxmlformats.org/drawingml/2006/table">
            <a:tbl>
              <a:tblPr firstRow="1" bandRow="1">
                <a:tableStyleId>{5C22544A-7EE6-4342-B048-85BDC9FD1C3A}</a:tableStyleId>
              </a:tblPr>
              <a:tblGrid>
                <a:gridCol w="528637"/>
                <a:gridCol w="7696200"/>
              </a:tblGrid>
              <a:tr h="370840">
                <a:tc>
                  <a:txBody>
                    <a:bodyPr/>
                    <a:lstStyle/>
                    <a:p>
                      <a:r>
                        <a:rPr lang="en-US" dirty="0" smtClean="0">
                          <a:solidFill>
                            <a:schemeClr val="tx1"/>
                          </a:solidFill>
                        </a:rPr>
                        <a:t>Q8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smtClean="0">
                          <a:solidFill>
                            <a:schemeClr val="tx1"/>
                          </a:solidFill>
                        </a:rPr>
                        <a:t>Adding a column that are a transformation of AVAL or BASE, such as LOG(AVAL)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Tree>
    <p:extLst>
      <p:ext uri="{BB962C8B-B14F-4D97-AF65-F5344CB8AC3E}">
        <p14:creationId xmlns:p14="http://schemas.microsoft.com/office/powerpoint/2010/main" val="167979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BDS for Time to Event</a:t>
            </a:r>
            <a:endParaRPr lang="en-US" dirty="0"/>
          </a:p>
        </p:txBody>
      </p:sp>
    </p:spTree>
    <p:extLst>
      <p:ext uri="{BB962C8B-B14F-4D97-AF65-F5344CB8AC3E}">
        <p14:creationId xmlns:p14="http://schemas.microsoft.com/office/powerpoint/2010/main" val="24638610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Time to Event</a:t>
            </a:r>
            <a:endParaRPr lang="en-US" dirty="0"/>
          </a:p>
        </p:txBody>
      </p:sp>
      <p:sp>
        <p:nvSpPr>
          <p:cNvPr id="3" name="Content Placeholder 2"/>
          <p:cNvSpPr>
            <a:spLocks noGrp="1"/>
          </p:cNvSpPr>
          <p:nvPr>
            <p:ph idx="1"/>
          </p:nvPr>
        </p:nvSpPr>
        <p:spPr>
          <a:ln>
            <a:solidFill>
              <a:srgbClr val="FF0000"/>
            </a:solidFill>
          </a:ln>
        </p:spPr>
        <p:txBody>
          <a:bodyPr>
            <a:normAutofit/>
          </a:bodyPr>
          <a:lstStyle/>
          <a:p>
            <a:r>
              <a:rPr lang="en-US" sz="2800" b="1" dirty="0" smtClean="0"/>
              <a:t>Time to Event (TTE):  </a:t>
            </a:r>
            <a:r>
              <a:rPr lang="en-US" sz="2800" dirty="0" smtClean="0"/>
              <a:t>the analysis of how long it takes for a subject to have a pre-defined </a:t>
            </a:r>
            <a:r>
              <a:rPr lang="en-US" sz="2800" dirty="0" smtClean="0">
                <a:solidFill>
                  <a:srgbClr val="FF0000"/>
                </a:solidFill>
              </a:rPr>
              <a:t>Event</a:t>
            </a:r>
            <a:r>
              <a:rPr lang="en-US" sz="2800" dirty="0" smtClean="0"/>
              <a:t>, such as death or disease progression before we stop observing them</a:t>
            </a:r>
          </a:p>
          <a:p>
            <a:endParaRPr lang="en-US" sz="2800" dirty="0" smtClean="0"/>
          </a:p>
          <a:p>
            <a:r>
              <a:rPr lang="en-US" sz="2800" dirty="0"/>
              <a:t>S</a:t>
            </a:r>
            <a:r>
              <a:rPr lang="en-US" sz="2800" dirty="0" smtClean="0"/>
              <a:t>ubjects who </a:t>
            </a:r>
            <a:r>
              <a:rPr lang="en-US" sz="2800" b="1" dirty="0" smtClean="0"/>
              <a:t>do not have the Event </a:t>
            </a:r>
            <a:r>
              <a:rPr lang="en-US" sz="2800" dirty="0" smtClean="0"/>
              <a:t>during the observation time are termed </a:t>
            </a:r>
            <a:r>
              <a:rPr lang="en-US" sz="2800" dirty="0" smtClean="0">
                <a:solidFill>
                  <a:srgbClr val="FF0000"/>
                </a:solidFill>
              </a:rPr>
              <a:t>“Censored”</a:t>
            </a:r>
            <a:endParaRPr lang="en-US" sz="2800" dirty="0" smtClean="0"/>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38</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3921" y="4794301"/>
            <a:ext cx="1656079" cy="1118522"/>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9298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Censoring</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39</a:t>
            </a:fld>
            <a:endParaRPr lang="en-US" dirty="0"/>
          </a:p>
        </p:txBody>
      </p:sp>
      <p:graphicFrame>
        <p:nvGraphicFramePr>
          <p:cNvPr id="7" name="Diagram 6"/>
          <p:cNvGraphicFramePr/>
          <p:nvPr>
            <p:extLst>
              <p:ext uri="{D42A27DB-BD31-4B8C-83A1-F6EECF244321}">
                <p14:modId xmlns:p14="http://schemas.microsoft.com/office/powerpoint/2010/main" val="2538137074"/>
              </p:ext>
            </p:extLst>
          </p:nvPr>
        </p:nvGraphicFramePr>
        <p:xfrm>
          <a:off x="298702" y="1656080"/>
          <a:ext cx="8388098" cy="4700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199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4" name="Content Placeholder 3"/>
          <p:cNvSpPr>
            <a:spLocks noGrp="1"/>
          </p:cNvSpPr>
          <p:nvPr>
            <p:ph idx="1"/>
          </p:nvPr>
        </p:nvSpPr>
        <p:spPr>
          <a:xfrm>
            <a:off x="347471" y="1488532"/>
            <a:ext cx="8491835" cy="4784677"/>
          </a:xfrm>
          <a:ln>
            <a:solidFill>
              <a:srgbClr val="E2231A"/>
            </a:solidFill>
          </a:ln>
        </p:spPr>
        <p:txBody>
          <a:bodyPr>
            <a:noAutofit/>
          </a:bodyPr>
          <a:lstStyle/>
          <a:p>
            <a:r>
              <a:rPr lang="en-US" sz="2800" dirty="0"/>
              <a:t>Encourage participation to enhance learning in this hands-on workshop</a:t>
            </a:r>
          </a:p>
          <a:p>
            <a:r>
              <a:rPr lang="en-US" sz="2800" dirty="0"/>
              <a:t>Describe the importance of DTYPE and recognize when it should be used</a:t>
            </a:r>
          </a:p>
          <a:p>
            <a:r>
              <a:rPr lang="en-US" sz="2800" dirty="0" smtClean="0"/>
              <a:t>Understand the rules of BDS regarding adding columns versus rows</a:t>
            </a:r>
          </a:p>
          <a:p>
            <a:r>
              <a:rPr lang="en-US" sz="2800" dirty="0" smtClean="0"/>
              <a:t>Know how to use BDS to develop a dataset for time to event (TTE) analysis</a:t>
            </a:r>
          </a:p>
          <a:p>
            <a:endParaRPr lang="en-US" sz="2400" dirty="0" smtClean="0"/>
          </a:p>
          <a:p>
            <a:endParaRPr lang="en-US" sz="2400" dirty="0" smtClean="0"/>
          </a:p>
          <a:p>
            <a:endParaRPr lang="en-US" sz="2400" dirty="0" smtClean="0"/>
          </a:p>
          <a:p>
            <a:pPr marL="0" indent="0">
              <a:buNone/>
            </a:pPr>
            <a:endParaRPr lang="en-US" sz="2800" dirty="0" smtClean="0"/>
          </a:p>
          <a:p>
            <a:endParaRPr lang="en-US" sz="2800" dirty="0" smtClean="0"/>
          </a:p>
        </p:txBody>
      </p:sp>
      <p:sp>
        <p:nvSpPr>
          <p:cNvPr id="7" name="Date Placeholder 6"/>
          <p:cNvSpPr>
            <a:spLocks noGrp="1"/>
          </p:cNvSpPr>
          <p:nvPr>
            <p:ph type="dt" sz="half" idx="10"/>
          </p:nvPr>
        </p:nvSpPr>
        <p:spPr/>
        <p:txBody>
          <a:bodyPr/>
          <a:lstStyle/>
          <a:p>
            <a:fld id="{8D9E3813-FB93-2A44-AC08-324D96C9FA92}" type="datetime1">
              <a:rPr lang="en-US" smtClean="0"/>
              <a:t>7/31/2016</a:t>
            </a:fld>
            <a:endParaRPr lang="en-US" dirty="0"/>
          </a:p>
        </p:txBody>
      </p:sp>
      <p:sp>
        <p:nvSpPr>
          <p:cNvPr id="8" name="Footer Placeholder 7"/>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11" name="Slide Number Placeholder 10"/>
          <p:cNvSpPr>
            <a:spLocks noGrp="1"/>
          </p:cNvSpPr>
          <p:nvPr>
            <p:ph type="sldNum" sz="quarter" idx="12"/>
          </p:nvPr>
        </p:nvSpPr>
        <p:spPr/>
        <p:txBody>
          <a:bodyPr/>
          <a:lstStyle/>
          <a:p>
            <a:fld id="{433333A3-4547-F444-B56E-77A7C57F984C}" type="slidenum">
              <a:rPr lang="en-US" smtClean="0"/>
              <a:pPr/>
              <a:t>4</a:t>
            </a:fld>
            <a:endParaRPr lang="en-US" dirty="0"/>
          </a:p>
        </p:txBody>
      </p:sp>
      <p:sp>
        <p:nvSpPr>
          <p:cNvPr id="3" name="TextBox 2"/>
          <p:cNvSpPr txBox="1"/>
          <p:nvPr/>
        </p:nvSpPr>
        <p:spPr>
          <a:xfrm>
            <a:off x="1621614" y="65584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1978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Event Analysis in Brief</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81108019"/>
              </p:ext>
            </p:extLst>
          </p:nvPr>
        </p:nvGraphicFramePr>
        <p:xfrm>
          <a:off x="347663" y="1489075"/>
          <a:ext cx="8694737" cy="3458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40</a:t>
            </a:fld>
            <a:endParaRPr lang="en-US" dirty="0"/>
          </a:p>
        </p:txBody>
      </p:sp>
      <p:sp>
        <p:nvSpPr>
          <p:cNvPr id="8" name="TextBox 7"/>
          <p:cNvSpPr txBox="1"/>
          <p:nvPr/>
        </p:nvSpPr>
        <p:spPr>
          <a:xfrm>
            <a:off x="673100" y="4932679"/>
            <a:ext cx="8013700" cy="1200329"/>
          </a:xfrm>
          <a:prstGeom prst="rect">
            <a:avLst/>
          </a:prstGeom>
          <a:noFill/>
          <a:ln>
            <a:solidFill>
              <a:srgbClr val="FF0000"/>
            </a:solidFill>
          </a:ln>
        </p:spPr>
        <p:txBody>
          <a:bodyPr wrap="square" rtlCol="0">
            <a:spAutoFit/>
          </a:bodyPr>
          <a:lstStyle/>
          <a:p>
            <a:r>
              <a:rPr lang="en-US" sz="2400" dirty="0" smtClean="0"/>
              <a:t>Calculate Time-to-Event (example):</a:t>
            </a:r>
          </a:p>
          <a:p>
            <a:pPr marL="285750" indent="-285750">
              <a:buFont typeface="Arial" panose="020B0604020202020204" pitchFamily="34" charset="0"/>
              <a:buChar char="•"/>
            </a:pPr>
            <a:r>
              <a:rPr lang="en-US" sz="2400" dirty="0" smtClean="0">
                <a:solidFill>
                  <a:srgbClr val="00B050"/>
                </a:solidFill>
              </a:rPr>
              <a:t>Censored Subjects:           </a:t>
            </a:r>
            <a:r>
              <a:rPr lang="en-US" sz="2400" dirty="0" smtClean="0"/>
              <a:t>Date of Censoring – RANDDT + 1</a:t>
            </a:r>
          </a:p>
          <a:p>
            <a:pPr marL="285750" indent="-285750">
              <a:buFont typeface="Arial" panose="020B0604020202020204" pitchFamily="34" charset="0"/>
              <a:buChar char="•"/>
            </a:pPr>
            <a:r>
              <a:rPr lang="en-US" sz="2400" dirty="0" smtClean="0">
                <a:solidFill>
                  <a:srgbClr val="00B0F0"/>
                </a:solidFill>
              </a:rPr>
              <a:t>Non-Censored Subjects:  </a:t>
            </a:r>
            <a:r>
              <a:rPr lang="en-US" sz="2400" dirty="0" smtClean="0"/>
              <a:t>Date of Event– RANDDT+1 </a:t>
            </a:r>
          </a:p>
        </p:txBody>
      </p:sp>
      <p:sp>
        <p:nvSpPr>
          <p:cNvPr id="3" name="TextBox 2"/>
          <p:cNvSpPr txBox="1"/>
          <p:nvPr/>
        </p:nvSpPr>
        <p:spPr>
          <a:xfrm>
            <a:off x="4526280" y="2997200"/>
            <a:ext cx="617477" cy="523220"/>
          </a:xfrm>
          <a:prstGeom prst="rect">
            <a:avLst/>
          </a:prstGeom>
          <a:noFill/>
          <a:ln w="28575">
            <a:solidFill>
              <a:srgbClr val="C00000"/>
            </a:solidFill>
          </a:ln>
        </p:spPr>
        <p:txBody>
          <a:bodyPr wrap="none" rtlCol="0">
            <a:spAutoFit/>
          </a:bodyPr>
          <a:lstStyle/>
          <a:p>
            <a:r>
              <a:rPr lang="en-US" sz="2800" dirty="0" smtClean="0"/>
              <a:t>OR</a:t>
            </a:r>
            <a:endParaRPr lang="en-US" sz="2800" dirty="0"/>
          </a:p>
        </p:txBody>
      </p:sp>
    </p:spTree>
    <p:extLst>
      <p:ext uri="{BB962C8B-B14F-4D97-AF65-F5344CB8AC3E}">
        <p14:creationId xmlns:p14="http://schemas.microsoft.com/office/powerpoint/2010/main" val="142870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BDS for Time to Event Analysis</a:t>
            </a:r>
            <a:endParaRPr lang="en-US" dirty="0"/>
          </a:p>
        </p:txBody>
      </p:sp>
      <p:sp>
        <p:nvSpPr>
          <p:cNvPr id="3" name="Content Placeholder 2"/>
          <p:cNvSpPr>
            <a:spLocks noGrp="1"/>
          </p:cNvSpPr>
          <p:nvPr>
            <p:ph idx="1"/>
          </p:nvPr>
        </p:nvSpPr>
        <p:spPr>
          <a:xfrm>
            <a:off x="347471" y="1488532"/>
            <a:ext cx="8491835" cy="1894748"/>
          </a:xfrm>
          <a:ln>
            <a:solidFill>
              <a:srgbClr val="FF0000"/>
            </a:solidFill>
          </a:ln>
        </p:spPr>
        <p:txBody>
          <a:bodyPr>
            <a:normAutofit fontScale="77500" lnSpcReduction="20000"/>
          </a:bodyPr>
          <a:lstStyle/>
          <a:p>
            <a:r>
              <a:rPr lang="en-US" sz="3600" dirty="0" smtClean="0"/>
              <a:t>Open the ADaM BDS to Time-to-Event Analysis document (see </a:t>
            </a:r>
            <a:r>
              <a:rPr lang="en-US" sz="3600" dirty="0" smtClean="0">
                <a:solidFill>
                  <a:srgbClr val="FF0000"/>
                </a:solidFill>
              </a:rPr>
              <a:t>CNSR</a:t>
            </a:r>
            <a:r>
              <a:rPr lang="en-US" sz="3600" dirty="0" smtClean="0"/>
              <a:t> variable)</a:t>
            </a:r>
          </a:p>
          <a:p>
            <a:endParaRPr lang="en-US" sz="2900" dirty="0" smtClean="0"/>
          </a:p>
          <a:p>
            <a:r>
              <a:rPr lang="en-US" sz="3600" dirty="0" smtClean="0"/>
              <a:t>BDS works very well for TTE with a few special variables</a:t>
            </a:r>
            <a:endParaRPr lang="en-US" sz="3600" dirty="0"/>
          </a:p>
          <a:p>
            <a:endParaRPr lang="en-US" dirty="0" smtClean="0"/>
          </a:p>
          <a:p>
            <a:pPr marL="0" indent="0">
              <a:buNone/>
            </a:pPr>
            <a:endParaRPr lang="en-US" dirty="0"/>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41</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270924974"/>
              </p:ext>
            </p:extLst>
          </p:nvPr>
        </p:nvGraphicFramePr>
        <p:xfrm>
          <a:off x="193040" y="3551555"/>
          <a:ext cx="8778240" cy="3169920"/>
        </p:xfrm>
        <a:graphic>
          <a:graphicData uri="http://schemas.openxmlformats.org/drawingml/2006/table">
            <a:tbl>
              <a:tblPr firstRow="1" bandRow="1">
                <a:tableStyleId>{21E4AEA4-8DFA-4A89-87EB-49C32662AFE0}</a:tableStyleId>
              </a:tblPr>
              <a:tblGrid>
                <a:gridCol w="1524771"/>
                <a:gridCol w="6056334"/>
                <a:gridCol w="1197135"/>
              </a:tblGrid>
              <a:tr h="0">
                <a:tc>
                  <a:txBody>
                    <a:bodyPr/>
                    <a:lstStyle/>
                    <a:p>
                      <a:r>
                        <a:rPr lang="en-US" sz="2000" dirty="0" smtClean="0"/>
                        <a:t>VARIABLE</a:t>
                      </a:r>
                      <a:endParaRPr lang="en-US" sz="2000" dirty="0"/>
                    </a:p>
                  </a:txBody>
                  <a:tcPr/>
                </a:tc>
                <a:tc>
                  <a:txBody>
                    <a:bodyPr/>
                    <a:lstStyle/>
                    <a:p>
                      <a:r>
                        <a:rPr lang="en-US" sz="2000" dirty="0" smtClean="0"/>
                        <a:t>DESCRIPTION</a:t>
                      </a:r>
                      <a:endParaRPr lang="en-US" sz="2000" dirty="0"/>
                    </a:p>
                  </a:txBody>
                  <a:tcPr/>
                </a:tc>
                <a:tc>
                  <a:txBody>
                    <a:bodyPr/>
                    <a:lstStyle/>
                    <a:p>
                      <a:r>
                        <a:rPr lang="en-US" sz="2000" dirty="0" smtClean="0"/>
                        <a:t>Core</a:t>
                      </a:r>
                      <a:endParaRPr lang="en-US" sz="2000" dirty="0"/>
                    </a:p>
                  </a:txBody>
                  <a:tcPr/>
                </a:tc>
              </a:tr>
              <a:tr h="370840">
                <a:tc>
                  <a:txBody>
                    <a:bodyPr/>
                    <a:lstStyle/>
                    <a:p>
                      <a:r>
                        <a:rPr lang="en-US" sz="2000" dirty="0" smtClean="0"/>
                        <a:t>PARAM</a:t>
                      </a:r>
                      <a:endParaRPr lang="en-US" sz="2000" dirty="0"/>
                    </a:p>
                  </a:txBody>
                  <a:tcPr/>
                </a:tc>
                <a:tc>
                  <a:txBody>
                    <a:bodyPr/>
                    <a:lstStyle/>
                    <a:p>
                      <a:r>
                        <a:rPr lang="en-US" sz="2000" dirty="0" smtClean="0"/>
                        <a:t>Full text</a:t>
                      </a:r>
                      <a:r>
                        <a:rPr lang="en-US" sz="2000" baseline="0" dirty="0" smtClean="0"/>
                        <a:t> description of event</a:t>
                      </a:r>
                      <a:endParaRPr lang="en-US" sz="2000" dirty="0"/>
                    </a:p>
                  </a:txBody>
                  <a:tcPr/>
                </a:tc>
                <a:tc>
                  <a:txBody>
                    <a:bodyPr/>
                    <a:lstStyle/>
                    <a:p>
                      <a:r>
                        <a:rPr lang="en-US" sz="2000" dirty="0" err="1" smtClean="0"/>
                        <a:t>Req</a:t>
                      </a:r>
                      <a:endParaRPr lang="en-US" sz="2000" dirty="0"/>
                    </a:p>
                  </a:txBody>
                  <a:tcPr/>
                </a:tc>
              </a:tr>
              <a:tr h="370840">
                <a:tc>
                  <a:txBody>
                    <a:bodyPr/>
                    <a:lstStyle/>
                    <a:p>
                      <a:r>
                        <a:rPr lang="en-US" sz="2000" dirty="0" smtClean="0"/>
                        <a:t>STARTDT</a:t>
                      </a:r>
                      <a:endParaRPr lang="en-US" sz="2000" dirty="0"/>
                    </a:p>
                  </a:txBody>
                  <a:tcPr/>
                </a:tc>
                <a:tc>
                  <a:txBody>
                    <a:bodyPr/>
                    <a:lstStyle/>
                    <a:p>
                      <a:r>
                        <a:rPr lang="en-US" sz="2000" dirty="0" smtClean="0"/>
                        <a:t>Date</a:t>
                      </a:r>
                      <a:r>
                        <a:rPr lang="en-US" sz="2000" baseline="0" dirty="0" smtClean="0"/>
                        <a:t> we started observation of subject</a:t>
                      </a:r>
                      <a:endParaRPr lang="en-US" sz="2000" dirty="0"/>
                    </a:p>
                  </a:txBody>
                  <a:tcPr/>
                </a:tc>
                <a:tc>
                  <a:txBody>
                    <a:bodyPr/>
                    <a:lstStyle/>
                    <a:p>
                      <a:r>
                        <a:rPr lang="en-US" sz="2000" dirty="0" smtClean="0"/>
                        <a:t>Perm</a:t>
                      </a:r>
                      <a:endParaRPr lang="en-US" sz="2000" dirty="0"/>
                    </a:p>
                  </a:txBody>
                  <a:tcPr/>
                </a:tc>
              </a:tr>
              <a:tr h="370840">
                <a:tc>
                  <a:txBody>
                    <a:bodyPr/>
                    <a:lstStyle/>
                    <a:p>
                      <a:r>
                        <a:rPr lang="en-US" sz="2000" dirty="0" smtClean="0"/>
                        <a:t>ADT</a:t>
                      </a:r>
                      <a:endParaRPr lang="en-US" sz="2000" dirty="0"/>
                    </a:p>
                  </a:txBody>
                  <a:tcPr/>
                </a:tc>
                <a:tc>
                  <a:txBody>
                    <a:bodyPr/>
                    <a:lstStyle/>
                    <a:p>
                      <a:r>
                        <a:rPr lang="en-US" sz="2000" dirty="0" smtClean="0">
                          <a:solidFill>
                            <a:srgbClr val="FF0000"/>
                          </a:solidFill>
                        </a:rPr>
                        <a:t>Date</a:t>
                      </a:r>
                      <a:r>
                        <a:rPr lang="en-US" sz="2000" baseline="0" dirty="0" smtClean="0">
                          <a:solidFill>
                            <a:srgbClr val="FF0000"/>
                          </a:solidFill>
                        </a:rPr>
                        <a:t> of event or date of censoring</a:t>
                      </a:r>
                      <a:endParaRPr lang="en-US" sz="200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Perm</a:t>
                      </a:r>
                    </a:p>
                  </a:txBody>
                  <a:tcPr/>
                </a:tc>
              </a:tr>
              <a:tr h="370840">
                <a:tc>
                  <a:txBody>
                    <a:bodyPr/>
                    <a:lstStyle/>
                    <a:p>
                      <a:r>
                        <a:rPr lang="en-US" sz="2000" dirty="0" smtClean="0"/>
                        <a:t>AVAL</a:t>
                      </a:r>
                      <a:endParaRPr lang="en-US" sz="2000" dirty="0"/>
                    </a:p>
                  </a:txBody>
                  <a:tcPr/>
                </a:tc>
                <a:tc>
                  <a:txBody>
                    <a:bodyPr/>
                    <a:lstStyle/>
                    <a:p>
                      <a:r>
                        <a:rPr lang="en-US" sz="2000" dirty="0" smtClean="0"/>
                        <a:t>Difference between two dates (e.g. STARTDT and ADT)</a:t>
                      </a:r>
                      <a:endParaRPr lang="en-US" sz="2000" dirty="0"/>
                    </a:p>
                  </a:txBody>
                  <a:tcPr/>
                </a:tc>
                <a:tc>
                  <a:txBody>
                    <a:bodyPr/>
                    <a:lstStyle/>
                    <a:p>
                      <a:r>
                        <a:rPr lang="en-US" sz="2000" dirty="0" err="1" smtClean="0"/>
                        <a:t>Req</a:t>
                      </a:r>
                      <a:endParaRPr lang="en-US" sz="2000" dirty="0"/>
                    </a:p>
                  </a:txBody>
                  <a:tcPr/>
                </a:tc>
              </a:tr>
              <a:tr h="370840">
                <a:tc>
                  <a:txBody>
                    <a:bodyPr/>
                    <a:lstStyle/>
                    <a:p>
                      <a:r>
                        <a:rPr lang="en-US" sz="2000" dirty="0" smtClean="0">
                          <a:solidFill>
                            <a:srgbClr val="FF0000"/>
                          </a:solidFill>
                        </a:rPr>
                        <a:t>CNSR</a:t>
                      </a:r>
                      <a:endParaRPr lang="en-US" sz="2000" dirty="0">
                        <a:solidFill>
                          <a:srgbClr val="FF0000"/>
                        </a:solidFill>
                      </a:endParaRPr>
                    </a:p>
                  </a:txBody>
                  <a:tcPr/>
                </a:tc>
                <a:tc>
                  <a:txBody>
                    <a:bodyPr/>
                    <a:lstStyle/>
                    <a:p>
                      <a:r>
                        <a:rPr lang="en-US" sz="2000" dirty="0" smtClean="0">
                          <a:solidFill>
                            <a:srgbClr val="FF0000"/>
                          </a:solidFill>
                        </a:rPr>
                        <a:t>Indicator</a:t>
                      </a:r>
                      <a:r>
                        <a:rPr lang="en-US" sz="2000" baseline="0" dirty="0" smtClean="0">
                          <a:solidFill>
                            <a:srgbClr val="FF0000"/>
                          </a:solidFill>
                        </a:rPr>
                        <a:t> of censoring.  Those with event have CNSR = 0</a:t>
                      </a:r>
                      <a:endParaRPr lang="en-US" sz="2000" dirty="0">
                        <a:solidFill>
                          <a:srgbClr val="FF0000"/>
                        </a:solidFill>
                      </a:endParaRPr>
                    </a:p>
                  </a:txBody>
                  <a:tcPr/>
                </a:tc>
                <a:tc>
                  <a:txBody>
                    <a:bodyPr/>
                    <a:lstStyle/>
                    <a:p>
                      <a:r>
                        <a:rPr lang="en-US" sz="2000" dirty="0" err="1" smtClean="0">
                          <a:solidFill>
                            <a:srgbClr val="FF0000"/>
                          </a:solidFill>
                        </a:rPr>
                        <a:t>Req</a:t>
                      </a:r>
                      <a:endParaRPr lang="en-US" sz="2000" dirty="0">
                        <a:solidFill>
                          <a:srgbClr val="FF0000"/>
                        </a:solidFill>
                      </a:endParaRPr>
                    </a:p>
                  </a:txBody>
                  <a:tcPr/>
                </a:tc>
              </a:tr>
              <a:tr h="370840">
                <a:tc>
                  <a:txBody>
                    <a:bodyPr/>
                    <a:lstStyle/>
                    <a:p>
                      <a:r>
                        <a:rPr lang="en-US" sz="2000" dirty="0" smtClean="0"/>
                        <a:t>EVNTDESC</a:t>
                      </a:r>
                      <a:endParaRPr lang="en-US" sz="2000" dirty="0"/>
                    </a:p>
                  </a:txBody>
                  <a:tcPr/>
                </a:tc>
                <a:tc>
                  <a:txBody>
                    <a:bodyPr/>
                    <a:lstStyle/>
                    <a:p>
                      <a:r>
                        <a:rPr lang="en-US" sz="2000" dirty="0" smtClean="0"/>
                        <a:t>Description of event or censoring</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Perm</a:t>
                      </a:r>
                    </a:p>
                  </a:txBody>
                  <a:tcPr/>
                </a:tc>
              </a:tr>
              <a:tr h="370840">
                <a:tc>
                  <a:txBody>
                    <a:bodyPr/>
                    <a:lstStyle/>
                    <a:p>
                      <a:r>
                        <a:rPr lang="en-US" sz="2000" dirty="0" smtClean="0"/>
                        <a:t>CNSDTDSC</a:t>
                      </a:r>
                      <a:endParaRPr lang="en-US" sz="2000" dirty="0"/>
                    </a:p>
                  </a:txBody>
                  <a:tcPr/>
                </a:tc>
                <a:tc>
                  <a:txBody>
                    <a:bodyPr/>
                    <a:lstStyle/>
                    <a:p>
                      <a:r>
                        <a:rPr lang="en-US" sz="2000" dirty="0" smtClean="0"/>
                        <a:t>Description</a:t>
                      </a:r>
                      <a:r>
                        <a:rPr lang="en-US" sz="2000" baseline="0" dirty="0" smtClean="0"/>
                        <a:t> of date used for censoring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Perm</a:t>
                      </a:r>
                    </a:p>
                  </a:txBody>
                  <a:tcPr/>
                </a:tc>
              </a:tr>
            </a:tbl>
          </a:graphicData>
        </a:graphic>
      </p:graphicFrame>
    </p:spTree>
    <p:extLst>
      <p:ext uri="{BB962C8B-B14F-4D97-AF65-F5344CB8AC3E}">
        <p14:creationId xmlns:p14="http://schemas.microsoft.com/office/powerpoint/2010/main" val="143539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BDS TTE Example (Abbreviated)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27746903"/>
              </p:ext>
            </p:extLst>
          </p:nvPr>
        </p:nvGraphicFramePr>
        <p:xfrm>
          <a:off x="347663" y="1489075"/>
          <a:ext cx="8491539" cy="2499360"/>
        </p:xfrm>
        <a:graphic>
          <a:graphicData uri="http://schemas.openxmlformats.org/drawingml/2006/table">
            <a:tbl>
              <a:tblPr firstRow="1" bandRow="1">
                <a:tableStyleId>{9DCAF9ED-07DC-4A11-8D7F-57B35C25682E}</a:tableStyleId>
              </a:tblPr>
              <a:tblGrid>
                <a:gridCol w="2405697"/>
                <a:gridCol w="955040"/>
                <a:gridCol w="944880"/>
                <a:gridCol w="2062480"/>
                <a:gridCol w="2123442"/>
              </a:tblGrid>
              <a:tr h="370840">
                <a:tc>
                  <a:txBody>
                    <a:bodyPr/>
                    <a:lstStyle/>
                    <a:p>
                      <a:r>
                        <a:rPr lang="en-US" sz="2000" dirty="0" smtClean="0"/>
                        <a:t>PARAM</a:t>
                      </a:r>
                      <a:endParaRPr lang="en-US" sz="2000" dirty="0"/>
                    </a:p>
                  </a:txBody>
                  <a:tcPr marL="96491" marR="96491"/>
                </a:tc>
                <a:tc>
                  <a:txBody>
                    <a:bodyPr/>
                    <a:lstStyle/>
                    <a:p>
                      <a:pPr algn="ctr"/>
                      <a:r>
                        <a:rPr lang="en-US" sz="2000" dirty="0" smtClean="0"/>
                        <a:t>AVAL</a:t>
                      </a:r>
                      <a:endParaRPr lang="en-US" sz="2000" dirty="0"/>
                    </a:p>
                  </a:txBody>
                  <a:tcPr marL="96491" marR="96491"/>
                </a:tc>
                <a:tc>
                  <a:txBody>
                    <a:bodyPr/>
                    <a:lstStyle/>
                    <a:p>
                      <a:pPr algn="ctr"/>
                      <a:r>
                        <a:rPr lang="en-US" sz="2000" dirty="0" smtClean="0"/>
                        <a:t>CNSR</a:t>
                      </a:r>
                      <a:endParaRPr lang="en-US" sz="2000" dirty="0"/>
                    </a:p>
                  </a:txBody>
                  <a:tcPr marL="96491" marR="96491"/>
                </a:tc>
                <a:tc>
                  <a:txBody>
                    <a:bodyPr/>
                    <a:lstStyle/>
                    <a:p>
                      <a:r>
                        <a:rPr lang="en-US" sz="2000" dirty="0" smtClean="0"/>
                        <a:t>CNSDTDSC</a:t>
                      </a:r>
                      <a:endParaRPr lang="en-US" sz="2000" dirty="0"/>
                    </a:p>
                  </a:txBody>
                  <a:tcPr marL="96491" marR="96491"/>
                </a:tc>
                <a:tc>
                  <a:txBody>
                    <a:bodyPr/>
                    <a:lstStyle/>
                    <a:p>
                      <a:r>
                        <a:rPr lang="en-US" sz="2000" dirty="0" smtClean="0"/>
                        <a:t>EVNTDSC</a:t>
                      </a:r>
                      <a:endParaRPr lang="en-US" sz="2000" dirty="0"/>
                    </a:p>
                  </a:txBody>
                  <a:tcPr marL="96491" marR="96491"/>
                </a:tc>
              </a:tr>
              <a:tr h="413385">
                <a:tc>
                  <a:txBody>
                    <a:bodyPr/>
                    <a:lstStyle/>
                    <a:p>
                      <a:r>
                        <a:rPr lang="en-US" sz="2000" dirty="0" smtClean="0"/>
                        <a:t>Time to Progression (days)</a:t>
                      </a:r>
                      <a:endParaRPr lang="en-US" sz="2000" dirty="0"/>
                    </a:p>
                  </a:txBody>
                  <a:tcPr marL="96491" marR="96491"/>
                </a:tc>
                <a:tc>
                  <a:txBody>
                    <a:bodyPr/>
                    <a:lstStyle/>
                    <a:p>
                      <a:pPr algn="ctr"/>
                      <a:r>
                        <a:rPr lang="en-US" sz="2000" dirty="0" smtClean="0"/>
                        <a:t>125</a:t>
                      </a:r>
                      <a:endParaRPr lang="en-US" sz="2000" dirty="0"/>
                    </a:p>
                  </a:txBody>
                  <a:tcPr marL="96491" marR="96491"/>
                </a:tc>
                <a:tc>
                  <a:txBody>
                    <a:bodyPr/>
                    <a:lstStyle/>
                    <a:p>
                      <a:pPr algn="ctr"/>
                      <a:r>
                        <a:rPr lang="en-US" sz="2000" dirty="0" smtClean="0"/>
                        <a:t>0</a:t>
                      </a:r>
                      <a:endParaRPr lang="en-US" sz="2000" dirty="0"/>
                    </a:p>
                  </a:txBody>
                  <a:tcPr marL="96491" marR="96491"/>
                </a:tc>
                <a:tc>
                  <a:txBody>
                    <a:bodyPr/>
                    <a:lstStyle/>
                    <a:p>
                      <a:endParaRPr lang="en-US" sz="2000" dirty="0"/>
                    </a:p>
                  </a:txBody>
                  <a:tcPr marL="96491" marR="96491"/>
                </a:tc>
                <a:tc>
                  <a:txBody>
                    <a:bodyPr/>
                    <a:lstStyle/>
                    <a:p>
                      <a:r>
                        <a:rPr lang="en-US" sz="2000" dirty="0" smtClean="0"/>
                        <a:t>Tumor</a:t>
                      </a:r>
                      <a:r>
                        <a:rPr lang="en-US" sz="2000" baseline="0" dirty="0" smtClean="0"/>
                        <a:t> Growth</a:t>
                      </a:r>
                      <a:endParaRPr lang="en-US" sz="2000" dirty="0"/>
                    </a:p>
                  </a:txBody>
                  <a:tcPr marL="96491" marR="96491"/>
                </a:tc>
              </a:tr>
              <a:tr h="370840">
                <a:tc>
                  <a:txBody>
                    <a:bodyPr/>
                    <a:lstStyle/>
                    <a:p>
                      <a:r>
                        <a:rPr lang="en-US" sz="2000" dirty="0" smtClean="0"/>
                        <a:t>Time to Progression (days)</a:t>
                      </a:r>
                      <a:endParaRPr lang="en-US" sz="2000" dirty="0"/>
                    </a:p>
                  </a:txBody>
                  <a:tcPr marL="96491" marR="96491"/>
                </a:tc>
                <a:tc>
                  <a:txBody>
                    <a:bodyPr/>
                    <a:lstStyle/>
                    <a:p>
                      <a:pPr algn="ctr"/>
                      <a:r>
                        <a:rPr lang="en-US" sz="2000" dirty="0" smtClean="0"/>
                        <a:t>36</a:t>
                      </a:r>
                      <a:endParaRPr lang="en-US" sz="2000" dirty="0"/>
                    </a:p>
                  </a:txBody>
                  <a:tcPr marL="96491" marR="96491"/>
                </a:tc>
                <a:tc>
                  <a:txBody>
                    <a:bodyPr/>
                    <a:lstStyle/>
                    <a:p>
                      <a:pPr algn="ctr"/>
                      <a:r>
                        <a:rPr lang="en-US" sz="2000" dirty="0" smtClean="0"/>
                        <a:t>1</a:t>
                      </a:r>
                      <a:endParaRPr lang="en-US" sz="2000" dirty="0"/>
                    </a:p>
                  </a:txBody>
                  <a:tcPr marL="96491" marR="96491"/>
                </a:tc>
                <a:tc>
                  <a:txBody>
                    <a:bodyPr/>
                    <a:lstStyle/>
                    <a:p>
                      <a:r>
                        <a:rPr lang="en-US" sz="2000" dirty="0" smtClean="0"/>
                        <a:t>Last Dose Date</a:t>
                      </a:r>
                      <a:endParaRPr lang="en-US" sz="2000" dirty="0"/>
                    </a:p>
                  </a:txBody>
                  <a:tcPr marL="96491" marR="96491"/>
                </a:tc>
                <a:tc>
                  <a:txBody>
                    <a:bodyPr/>
                    <a:lstStyle/>
                    <a:p>
                      <a:r>
                        <a:rPr lang="en-US" sz="2000" dirty="0" smtClean="0"/>
                        <a:t>Study Withdrawal</a:t>
                      </a:r>
                      <a:endParaRPr lang="en-US" sz="2000" dirty="0"/>
                    </a:p>
                  </a:txBody>
                  <a:tcPr marL="96491" marR="96491"/>
                </a:tc>
              </a:tr>
              <a:tr h="370840">
                <a:tc>
                  <a:txBody>
                    <a:bodyPr/>
                    <a:lstStyle/>
                    <a:p>
                      <a:r>
                        <a:rPr lang="en-US" sz="2000" dirty="0" smtClean="0"/>
                        <a:t>Time to Progression (days)</a:t>
                      </a:r>
                      <a:endParaRPr lang="en-US" sz="2000" dirty="0"/>
                    </a:p>
                  </a:txBody>
                  <a:tcPr marL="96491" marR="96491"/>
                </a:tc>
                <a:tc>
                  <a:txBody>
                    <a:bodyPr/>
                    <a:lstStyle/>
                    <a:p>
                      <a:pPr algn="ctr"/>
                      <a:r>
                        <a:rPr lang="en-US" sz="2000" dirty="0" smtClean="0"/>
                        <a:t>219</a:t>
                      </a:r>
                      <a:endParaRPr lang="en-US" sz="2000" dirty="0"/>
                    </a:p>
                  </a:txBody>
                  <a:tcPr marL="96491" marR="96491"/>
                </a:tc>
                <a:tc>
                  <a:txBody>
                    <a:bodyPr/>
                    <a:lstStyle/>
                    <a:p>
                      <a:pPr algn="ctr"/>
                      <a:r>
                        <a:rPr lang="en-US" sz="2000" dirty="0" smtClean="0"/>
                        <a:t>1</a:t>
                      </a:r>
                      <a:endParaRPr lang="en-US" sz="2000" dirty="0"/>
                    </a:p>
                  </a:txBody>
                  <a:tcPr marL="96491" marR="96491"/>
                </a:tc>
                <a:tc>
                  <a:txBody>
                    <a:bodyPr/>
                    <a:lstStyle/>
                    <a:p>
                      <a:r>
                        <a:rPr lang="en-US" sz="2000" dirty="0" smtClean="0"/>
                        <a:t>Last</a:t>
                      </a:r>
                      <a:r>
                        <a:rPr lang="en-US" sz="2000" baseline="0" dirty="0" smtClean="0"/>
                        <a:t> Contact Date</a:t>
                      </a:r>
                      <a:endParaRPr lang="en-US" sz="2000" dirty="0"/>
                    </a:p>
                  </a:txBody>
                  <a:tcPr marL="96491" marR="96491"/>
                </a:tc>
                <a:tc>
                  <a:txBody>
                    <a:bodyPr/>
                    <a:lstStyle/>
                    <a:p>
                      <a:r>
                        <a:rPr lang="en-US" sz="2000" dirty="0" smtClean="0"/>
                        <a:t>Study</a:t>
                      </a:r>
                      <a:r>
                        <a:rPr lang="en-US" sz="2000" baseline="0" dirty="0" smtClean="0"/>
                        <a:t> Completion</a:t>
                      </a:r>
                      <a:endParaRPr lang="en-US" sz="2000" dirty="0"/>
                    </a:p>
                  </a:txBody>
                  <a:tcPr marL="96491" marR="96491"/>
                </a:tc>
              </a:tr>
            </a:tbl>
          </a:graphicData>
        </a:graphic>
      </p:graphicFrame>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42</a:t>
            </a:fld>
            <a:endParaRPr lang="en-US" dirty="0"/>
          </a:p>
        </p:txBody>
      </p:sp>
      <p:sp>
        <p:nvSpPr>
          <p:cNvPr id="3" name="TextBox 2"/>
          <p:cNvSpPr txBox="1"/>
          <p:nvPr/>
        </p:nvSpPr>
        <p:spPr>
          <a:xfrm>
            <a:off x="1752812" y="4130675"/>
            <a:ext cx="6151877" cy="2308324"/>
          </a:xfrm>
          <a:prstGeom prst="rect">
            <a:avLst/>
          </a:prstGeom>
          <a:noFill/>
          <a:ln>
            <a:solidFill>
              <a:srgbClr val="FF0000"/>
            </a:solidFill>
          </a:ln>
        </p:spPr>
        <p:txBody>
          <a:bodyPr wrap="none" rtlCol="0">
            <a:spAutoFit/>
          </a:bodyPr>
          <a:lstStyle/>
          <a:p>
            <a:r>
              <a:rPr lang="en-US" sz="2400" dirty="0" smtClean="0"/>
              <a:t>Basic Analysis Using SAS: </a:t>
            </a:r>
          </a:p>
          <a:p>
            <a:r>
              <a:rPr lang="en-US" sz="2400" dirty="0" smtClean="0"/>
              <a:t> </a:t>
            </a:r>
          </a:p>
          <a:p>
            <a:r>
              <a:rPr lang="en-US" sz="2400" dirty="0" smtClean="0"/>
              <a:t>PROC LIFETEST; </a:t>
            </a:r>
          </a:p>
          <a:p>
            <a:r>
              <a:rPr lang="en-US" sz="2400" dirty="0" smtClean="0"/>
              <a:t>    WHERE PARAM=‘Time to Progression (days)’; </a:t>
            </a:r>
          </a:p>
          <a:p>
            <a:r>
              <a:rPr lang="en-US" sz="2400" dirty="0" smtClean="0"/>
              <a:t>    TIME AVAL*CNSR(1); </a:t>
            </a:r>
          </a:p>
          <a:p>
            <a:r>
              <a:rPr lang="en-US" sz="2400" dirty="0" smtClean="0"/>
              <a:t>    STRATA TRTP; </a:t>
            </a:r>
          </a:p>
        </p:txBody>
      </p:sp>
    </p:spTree>
    <p:extLst>
      <p:ext uri="{BB962C8B-B14F-4D97-AF65-F5344CB8AC3E}">
        <p14:creationId xmlns:p14="http://schemas.microsoft.com/office/powerpoint/2010/main" val="283124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BDS TTE Example </a:t>
            </a:r>
            <a:r>
              <a:rPr lang="en-US" dirty="0" smtClean="0"/>
              <a:t>Continued</a:t>
            </a:r>
            <a:endParaRPr lang="en-US" dirty="0"/>
          </a:p>
        </p:txBody>
      </p:sp>
      <p:sp>
        <p:nvSpPr>
          <p:cNvPr id="3" name="Content Placeholder 2"/>
          <p:cNvSpPr>
            <a:spLocks noGrp="1"/>
          </p:cNvSpPr>
          <p:nvPr>
            <p:ph idx="1"/>
          </p:nvPr>
        </p:nvSpPr>
        <p:spPr>
          <a:xfrm>
            <a:off x="194965" y="1459731"/>
            <a:ext cx="8491835" cy="1486669"/>
          </a:xfrm>
          <a:ln>
            <a:solidFill>
              <a:srgbClr val="FF0000"/>
            </a:solidFill>
          </a:ln>
        </p:spPr>
        <p:txBody>
          <a:bodyPr>
            <a:normAutofit fontScale="92500" lnSpcReduction="20000"/>
          </a:bodyPr>
          <a:lstStyle/>
          <a:p>
            <a:r>
              <a:rPr lang="en-US" sz="2800" dirty="0" smtClean="0"/>
              <a:t>For censored subjects, the value of CNSR does not have to be = 1</a:t>
            </a:r>
          </a:p>
          <a:p>
            <a:r>
              <a:rPr lang="en-US" sz="2800" dirty="0" smtClean="0"/>
              <a:t>Different values can be used for different reasons for censoring and allows flexibility in analysis</a:t>
            </a:r>
          </a:p>
          <a:p>
            <a:endParaRPr lang="en-US" dirty="0" smtClean="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43</a:t>
            </a:fld>
            <a:endParaRPr lang="en-US" dirty="0"/>
          </a:p>
        </p:txBody>
      </p:sp>
      <p:graphicFrame>
        <p:nvGraphicFramePr>
          <p:cNvPr id="9" name="Content Placeholder 6"/>
          <p:cNvGraphicFramePr>
            <a:graphicFrameLocks/>
          </p:cNvGraphicFramePr>
          <p:nvPr>
            <p:extLst>
              <p:ext uri="{D42A27DB-BD31-4B8C-83A1-F6EECF244321}">
                <p14:modId xmlns:p14="http://schemas.microsoft.com/office/powerpoint/2010/main" val="451931675"/>
              </p:ext>
            </p:extLst>
          </p:nvPr>
        </p:nvGraphicFramePr>
        <p:xfrm>
          <a:off x="570990" y="3117215"/>
          <a:ext cx="7993889" cy="1525905"/>
        </p:xfrm>
        <a:graphic>
          <a:graphicData uri="http://schemas.openxmlformats.org/drawingml/2006/table">
            <a:tbl>
              <a:tblPr firstRow="1" bandRow="1">
                <a:tableStyleId>{72833802-FEF1-4C79-8D5D-14CF1EAF98D9}</a:tableStyleId>
              </a:tblPr>
              <a:tblGrid>
                <a:gridCol w="2777684"/>
                <a:gridCol w="745806"/>
                <a:gridCol w="767538"/>
                <a:gridCol w="1824599"/>
                <a:gridCol w="1878262"/>
              </a:tblGrid>
              <a:tr h="370840">
                <a:tc>
                  <a:txBody>
                    <a:bodyPr/>
                    <a:lstStyle/>
                    <a:p>
                      <a:r>
                        <a:rPr lang="en-US" dirty="0" smtClean="0"/>
                        <a:t>PARAM</a:t>
                      </a:r>
                      <a:endParaRPr lang="en-US" dirty="0"/>
                    </a:p>
                  </a:txBody>
                  <a:tcPr marL="96491" marR="96491"/>
                </a:tc>
                <a:tc>
                  <a:txBody>
                    <a:bodyPr/>
                    <a:lstStyle/>
                    <a:p>
                      <a:r>
                        <a:rPr lang="en-US" dirty="0" smtClean="0"/>
                        <a:t>AVAL</a:t>
                      </a:r>
                      <a:endParaRPr lang="en-US" dirty="0"/>
                    </a:p>
                  </a:txBody>
                  <a:tcPr marL="96491" marR="96491"/>
                </a:tc>
                <a:tc>
                  <a:txBody>
                    <a:bodyPr/>
                    <a:lstStyle/>
                    <a:p>
                      <a:r>
                        <a:rPr lang="en-US" dirty="0" smtClean="0"/>
                        <a:t>CNSR</a:t>
                      </a:r>
                      <a:endParaRPr lang="en-US" dirty="0"/>
                    </a:p>
                  </a:txBody>
                  <a:tcPr marL="96491" marR="96491"/>
                </a:tc>
                <a:tc>
                  <a:txBody>
                    <a:bodyPr/>
                    <a:lstStyle/>
                    <a:p>
                      <a:r>
                        <a:rPr lang="en-US" dirty="0" smtClean="0"/>
                        <a:t>CNSDTDSC</a:t>
                      </a:r>
                      <a:endParaRPr lang="en-US" dirty="0"/>
                    </a:p>
                  </a:txBody>
                  <a:tcPr marL="96491" marR="96491"/>
                </a:tc>
                <a:tc>
                  <a:txBody>
                    <a:bodyPr/>
                    <a:lstStyle/>
                    <a:p>
                      <a:r>
                        <a:rPr lang="en-US" dirty="0" smtClean="0"/>
                        <a:t>EVNTDSC</a:t>
                      </a:r>
                      <a:endParaRPr lang="en-US" dirty="0"/>
                    </a:p>
                  </a:txBody>
                  <a:tcPr marL="96491" marR="96491"/>
                </a:tc>
              </a:tr>
              <a:tr h="413385">
                <a:tc>
                  <a:txBody>
                    <a:bodyPr/>
                    <a:lstStyle/>
                    <a:p>
                      <a:r>
                        <a:rPr lang="en-US" dirty="0" smtClean="0"/>
                        <a:t>Time to Progression (days)</a:t>
                      </a:r>
                      <a:endParaRPr lang="en-US" dirty="0"/>
                    </a:p>
                  </a:txBody>
                  <a:tcPr marL="96491" marR="96491"/>
                </a:tc>
                <a:tc>
                  <a:txBody>
                    <a:bodyPr/>
                    <a:lstStyle/>
                    <a:p>
                      <a:r>
                        <a:rPr lang="en-US" dirty="0" smtClean="0"/>
                        <a:t>125</a:t>
                      </a:r>
                      <a:endParaRPr lang="en-US" dirty="0"/>
                    </a:p>
                  </a:txBody>
                  <a:tcPr marL="96491" marR="96491"/>
                </a:tc>
                <a:tc>
                  <a:txBody>
                    <a:bodyPr/>
                    <a:lstStyle/>
                    <a:p>
                      <a:r>
                        <a:rPr lang="en-US" dirty="0" smtClean="0"/>
                        <a:t>0</a:t>
                      </a:r>
                      <a:endParaRPr lang="en-US" dirty="0"/>
                    </a:p>
                  </a:txBody>
                  <a:tcPr marL="96491" marR="96491"/>
                </a:tc>
                <a:tc>
                  <a:txBody>
                    <a:bodyPr/>
                    <a:lstStyle/>
                    <a:p>
                      <a:endParaRPr lang="en-US" dirty="0"/>
                    </a:p>
                  </a:txBody>
                  <a:tcPr marL="96491" marR="96491"/>
                </a:tc>
                <a:tc>
                  <a:txBody>
                    <a:bodyPr/>
                    <a:lstStyle/>
                    <a:p>
                      <a:r>
                        <a:rPr lang="en-US" dirty="0" smtClean="0"/>
                        <a:t>Tumor</a:t>
                      </a:r>
                      <a:r>
                        <a:rPr lang="en-US" baseline="0" dirty="0" smtClean="0"/>
                        <a:t> Growth</a:t>
                      </a:r>
                      <a:endParaRPr lang="en-US" dirty="0"/>
                    </a:p>
                  </a:txBody>
                  <a:tcPr marL="96491" marR="96491"/>
                </a:tc>
              </a:tr>
              <a:tr h="370840">
                <a:tc>
                  <a:txBody>
                    <a:bodyPr/>
                    <a:lstStyle/>
                    <a:p>
                      <a:r>
                        <a:rPr lang="en-US" strike="noStrike" dirty="0" smtClean="0"/>
                        <a:t>Time to Progression (days)</a:t>
                      </a:r>
                      <a:endParaRPr lang="en-US" strike="noStrike" dirty="0"/>
                    </a:p>
                  </a:txBody>
                  <a:tcPr marL="96491" marR="96491"/>
                </a:tc>
                <a:tc>
                  <a:txBody>
                    <a:bodyPr/>
                    <a:lstStyle/>
                    <a:p>
                      <a:r>
                        <a:rPr lang="en-US" strike="noStrike" dirty="0" smtClean="0"/>
                        <a:t>36</a:t>
                      </a:r>
                      <a:endParaRPr lang="en-US" strike="noStrike" dirty="0"/>
                    </a:p>
                  </a:txBody>
                  <a:tcPr marL="96491" marR="96491"/>
                </a:tc>
                <a:tc>
                  <a:txBody>
                    <a:bodyPr/>
                    <a:lstStyle/>
                    <a:p>
                      <a:r>
                        <a:rPr lang="en-US" strike="noStrike" dirty="0" smtClean="0"/>
                        <a:t>2</a:t>
                      </a:r>
                      <a:endParaRPr lang="en-US" strike="noStrike" dirty="0"/>
                    </a:p>
                  </a:txBody>
                  <a:tcPr marL="96491" marR="96491"/>
                </a:tc>
                <a:tc>
                  <a:txBody>
                    <a:bodyPr/>
                    <a:lstStyle/>
                    <a:p>
                      <a:r>
                        <a:rPr lang="en-US" strike="noStrike" dirty="0" smtClean="0"/>
                        <a:t>Last Dose Date</a:t>
                      </a:r>
                      <a:endParaRPr lang="en-US" strike="noStrike" dirty="0"/>
                    </a:p>
                  </a:txBody>
                  <a:tcPr marL="96491" marR="96491"/>
                </a:tc>
                <a:tc>
                  <a:txBody>
                    <a:bodyPr/>
                    <a:lstStyle/>
                    <a:p>
                      <a:r>
                        <a:rPr lang="en-US" strike="noStrike" dirty="0" smtClean="0"/>
                        <a:t>Study Withdrawal</a:t>
                      </a:r>
                      <a:endParaRPr lang="en-US" strike="noStrike" dirty="0"/>
                    </a:p>
                  </a:txBody>
                  <a:tcPr marL="96491" marR="96491"/>
                </a:tc>
              </a:tr>
              <a:tr h="370840">
                <a:tc>
                  <a:txBody>
                    <a:bodyPr/>
                    <a:lstStyle/>
                    <a:p>
                      <a:r>
                        <a:rPr lang="en-US" dirty="0" smtClean="0"/>
                        <a:t>Time to Progression (days)</a:t>
                      </a:r>
                      <a:endParaRPr lang="en-US" dirty="0"/>
                    </a:p>
                  </a:txBody>
                  <a:tcPr marL="96491" marR="96491"/>
                </a:tc>
                <a:tc>
                  <a:txBody>
                    <a:bodyPr/>
                    <a:lstStyle/>
                    <a:p>
                      <a:r>
                        <a:rPr lang="en-US" dirty="0" smtClean="0"/>
                        <a:t>219</a:t>
                      </a:r>
                      <a:endParaRPr lang="en-US" dirty="0"/>
                    </a:p>
                  </a:txBody>
                  <a:tcPr marL="96491" marR="96491"/>
                </a:tc>
                <a:tc>
                  <a:txBody>
                    <a:bodyPr/>
                    <a:lstStyle/>
                    <a:p>
                      <a:r>
                        <a:rPr lang="en-US" dirty="0" smtClean="0"/>
                        <a:t>1</a:t>
                      </a:r>
                      <a:endParaRPr lang="en-US" dirty="0"/>
                    </a:p>
                  </a:txBody>
                  <a:tcPr marL="96491" marR="96491"/>
                </a:tc>
                <a:tc>
                  <a:txBody>
                    <a:bodyPr/>
                    <a:lstStyle/>
                    <a:p>
                      <a:r>
                        <a:rPr lang="en-US" dirty="0" smtClean="0"/>
                        <a:t>Last</a:t>
                      </a:r>
                      <a:r>
                        <a:rPr lang="en-US" baseline="0" dirty="0" smtClean="0"/>
                        <a:t> Contact Date</a:t>
                      </a:r>
                      <a:endParaRPr lang="en-US" dirty="0"/>
                    </a:p>
                  </a:txBody>
                  <a:tcPr marL="96491" marR="96491"/>
                </a:tc>
                <a:tc>
                  <a:txBody>
                    <a:bodyPr/>
                    <a:lstStyle/>
                    <a:p>
                      <a:r>
                        <a:rPr lang="en-US" dirty="0" smtClean="0"/>
                        <a:t>Study</a:t>
                      </a:r>
                      <a:r>
                        <a:rPr lang="en-US" baseline="0" dirty="0" smtClean="0"/>
                        <a:t> Completion</a:t>
                      </a:r>
                      <a:endParaRPr lang="en-US" dirty="0"/>
                    </a:p>
                  </a:txBody>
                  <a:tcPr marL="96491" marR="96491"/>
                </a:tc>
              </a:tr>
            </a:tbl>
          </a:graphicData>
        </a:graphic>
      </p:graphicFrame>
      <p:sp>
        <p:nvSpPr>
          <p:cNvPr id="8" name="TextBox 7"/>
          <p:cNvSpPr txBox="1"/>
          <p:nvPr/>
        </p:nvSpPr>
        <p:spPr>
          <a:xfrm>
            <a:off x="685800" y="4782184"/>
            <a:ext cx="7698518" cy="1631216"/>
          </a:xfrm>
          <a:prstGeom prst="rect">
            <a:avLst/>
          </a:prstGeom>
          <a:noFill/>
          <a:ln>
            <a:solidFill>
              <a:srgbClr val="FF0000"/>
            </a:solidFill>
          </a:ln>
        </p:spPr>
        <p:txBody>
          <a:bodyPr wrap="none" rtlCol="0">
            <a:spAutoFit/>
          </a:bodyPr>
          <a:lstStyle/>
          <a:p>
            <a:r>
              <a:rPr lang="en-US" sz="2000" dirty="0" smtClean="0"/>
              <a:t>This analysis will omit subjects that did not complete the study</a:t>
            </a:r>
          </a:p>
          <a:p>
            <a:r>
              <a:rPr lang="en-US" sz="2000" dirty="0" smtClean="0"/>
              <a:t>PROC LIFETEST;  </a:t>
            </a:r>
          </a:p>
          <a:p>
            <a:r>
              <a:rPr lang="en-US" sz="2000" dirty="0"/>
              <a:t> </a:t>
            </a:r>
            <a:r>
              <a:rPr lang="en-US" sz="2000" dirty="0" smtClean="0"/>
              <a:t>   WHERE PARAM = “Time to Progression (days)”; </a:t>
            </a:r>
          </a:p>
          <a:p>
            <a:r>
              <a:rPr lang="en-US" sz="2000" dirty="0" smtClean="0"/>
              <a:t>    TIME AVAL*CNSR(1);     *</a:t>
            </a:r>
            <a:r>
              <a:rPr lang="en-US" sz="2000" dirty="0" smtClean="0">
                <a:solidFill>
                  <a:srgbClr val="7030A0"/>
                </a:solidFill>
              </a:rPr>
              <a:t> (code for all subjects TIME </a:t>
            </a:r>
            <a:r>
              <a:rPr lang="en-US" sz="2000" dirty="0">
                <a:solidFill>
                  <a:srgbClr val="7030A0"/>
                </a:solidFill>
              </a:rPr>
              <a:t>AVAL*CNSR(1,2</a:t>
            </a:r>
            <a:r>
              <a:rPr lang="en-US" sz="2000" dirty="0" smtClean="0">
                <a:solidFill>
                  <a:srgbClr val="7030A0"/>
                </a:solidFill>
              </a:rPr>
              <a:t>);)</a:t>
            </a:r>
            <a:endParaRPr lang="en-US" sz="2000" dirty="0">
              <a:solidFill>
                <a:srgbClr val="7030A0"/>
              </a:solidFill>
            </a:endParaRPr>
          </a:p>
          <a:p>
            <a:r>
              <a:rPr lang="en-US" sz="2000" dirty="0" smtClean="0"/>
              <a:t>    STRATA </a:t>
            </a:r>
            <a:r>
              <a:rPr lang="en-US" sz="2000" dirty="0"/>
              <a:t>TRTP; </a:t>
            </a:r>
          </a:p>
        </p:txBody>
      </p:sp>
      <p:cxnSp>
        <p:nvCxnSpPr>
          <p:cNvPr id="10" name="Straight Connector 9"/>
          <p:cNvCxnSpPr/>
          <p:nvPr/>
        </p:nvCxnSpPr>
        <p:spPr>
          <a:xfrm>
            <a:off x="685800" y="4064000"/>
            <a:ext cx="7759700" cy="127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662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Lilly Module 5 </a:t>
            </a:r>
            <a:r>
              <a:rPr lang="en-US" dirty="0"/>
              <a:t>Exercise </a:t>
            </a:r>
            <a:r>
              <a:rPr lang="en-US" dirty="0" smtClean="0"/>
              <a:t>#2</a:t>
            </a:r>
            <a:br>
              <a:rPr lang="en-US" dirty="0" smtClean="0"/>
            </a:br>
            <a:endParaRPr lang="en-US" dirty="0"/>
          </a:p>
        </p:txBody>
      </p:sp>
    </p:spTree>
    <p:extLst>
      <p:ext uri="{BB962C8B-B14F-4D97-AF65-F5344CB8AC3E}">
        <p14:creationId xmlns:p14="http://schemas.microsoft.com/office/powerpoint/2010/main" val="3377086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Lilly Mod </a:t>
            </a:r>
            <a:r>
              <a:rPr lang="en-US" dirty="0" smtClean="0"/>
              <a:t>5 </a:t>
            </a:r>
            <a:r>
              <a:rPr lang="en-US" dirty="0"/>
              <a:t>Exercise </a:t>
            </a:r>
            <a:r>
              <a:rPr lang="en-US" dirty="0" smtClean="0"/>
              <a:t>#2</a:t>
            </a:r>
            <a:endParaRPr lang="en-US" dirty="0"/>
          </a:p>
        </p:txBody>
      </p:sp>
      <p:sp>
        <p:nvSpPr>
          <p:cNvPr id="3" name="Content Placeholder 2"/>
          <p:cNvSpPr>
            <a:spLocks noGrp="1"/>
          </p:cNvSpPr>
          <p:nvPr>
            <p:ph idx="1"/>
          </p:nvPr>
        </p:nvSpPr>
        <p:spPr>
          <a:ln>
            <a:solidFill>
              <a:srgbClr val="FF0000"/>
            </a:solidFill>
          </a:ln>
        </p:spPr>
        <p:txBody>
          <a:bodyPr>
            <a:normAutofit fontScale="92500"/>
          </a:bodyPr>
          <a:lstStyle/>
          <a:p>
            <a:pPr marL="342900" lvl="1" indent="-342900">
              <a:buFont typeface="Arial"/>
              <a:buChar char="•"/>
            </a:pPr>
            <a:r>
              <a:rPr lang="en-US" dirty="0"/>
              <a:t>Open Lilly ADaM Mod </a:t>
            </a:r>
            <a:r>
              <a:rPr lang="en-US" dirty="0" smtClean="0"/>
              <a:t>5 Exercise.xlsx</a:t>
            </a:r>
          </a:p>
          <a:p>
            <a:pPr marL="342900" lvl="1" indent="-342900">
              <a:buFont typeface="Arial"/>
              <a:buChar char="•"/>
            </a:pPr>
            <a:endParaRPr lang="en-US" dirty="0" smtClean="0"/>
          </a:p>
          <a:p>
            <a:pPr marL="342900" lvl="1" indent="-342900">
              <a:buFont typeface="Arial"/>
              <a:buChar char="•"/>
            </a:pPr>
            <a:r>
              <a:rPr lang="en-US" dirty="0" smtClean="0"/>
              <a:t>Based on the Lilly Oncology mock table for Overall Survival, </a:t>
            </a:r>
            <a:r>
              <a:rPr lang="en-US" dirty="0" smtClean="0">
                <a:solidFill>
                  <a:srgbClr val="FF0000"/>
                </a:solidFill>
              </a:rPr>
              <a:t>onc_tfl_tte_summ_OS.xlsx</a:t>
            </a:r>
            <a:r>
              <a:rPr lang="en-US" dirty="0" smtClean="0"/>
              <a:t>, and the Oncology TTE </a:t>
            </a:r>
            <a:r>
              <a:rPr lang="en-US" dirty="0"/>
              <a:t>Standard, </a:t>
            </a:r>
            <a:r>
              <a:rPr lang="en-US" dirty="0" smtClean="0">
                <a:solidFill>
                  <a:srgbClr val="FF0000"/>
                </a:solidFill>
              </a:rPr>
              <a:t>onc_ADaM_ADTTE.xlsx</a:t>
            </a:r>
            <a:r>
              <a:rPr lang="en-US" dirty="0" smtClean="0"/>
              <a:t>, determine the following: </a:t>
            </a:r>
          </a:p>
          <a:p>
            <a:pPr marL="742950" lvl="2" indent="-342900"/>
            <a:r>
              <a:rPr lang="en-US" dirty="0" smtClean="0"/>
              <a:t>What is the value of PARAM? </a:t>
            </a:r>
          </a:p>
          <a:p>
            <a:pPr marL="742950" lvl="2" indent="-342900"/>
            <a:r>
              <a:rPr lang="en-US" dirty="0" smtClean="0"/>
              <a:t>How many values of CNSR would be used? </a:t>
            </a:r>
          </a:p>
          <a:p>
            <a:pPr marL="742950" lvl="2" indent="-342900"/>
            <a:r>
              <a:rPr lang="en-US" dirty="0" smtClean="0"/>
              <a:t>Describe events that would cause a subject to have CNSR=0</a:t>
            </a:r>
          </a:p>
          <a:p>
            <a:pPr marL="742950" lvl="2" indent="-342900"/>
            <a:r>
              <a:rPr lang="en-US" dirty="0" smtClean="0"/>
              <a:t>Describe events that would cause a subject to have CNSR&gt;=1</a:t>
            </a:r>
          </a:p>
          <a:p>
            <a:pPr marL="342900" lvl="1" indent="-342900">
              <a:buFont typeface="Arial"/>
              <a:buChar char="•"/>
            </a:pPr>
            <a:endParaRPr lang="en-US" sz="3000" dirty="0"/>
          </a:p>
          <a:p>
            <a:pPr marL="342900" lvl="1" indent="-342900">
              <a:buFont typeface="Arial"/>
              <a:buChar char="•"/>
            </a:pPr>
            <a:endParaRPr lang="en-US" sz="3000" dirty="0" smtClean="0"/>
          </a:p>
          <a:p>
            <a:pPr marL="342900" lvl="1" indent="-342900">
              <a:buFont typeface="Arial"/>
              <a:buChar char="•"/>
            </a:pPr>
            <a:endParaRPr lang="en-US" sz="3000" dirty="0"/>
          </a:p>
          <a:p>
            <a:pPr marL="0" lvl="1" indent="0">
              <a:buNone/>
            </a:pPr>
            <a:endParaRPr lang="en-US" dirty="0"/>
          </a:p>
          <a:p>
            <a:pPr lvl="1"/>
            <a:endParaRPr lang="en-US" dirty="0"/>
          </a:p>
          <a:p>
            <a:pPr lvl="1"/>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45</a:t>
            </a:fld>
            <a:endParaRPr lang="en-US" dirty="0"/>
          </a:p>
        </p:txBody>
      </p:sp>
    </p:spTree>
    <p:extLst>
      <p:ext uri="{BB962C8B-B14F-4D97-AF65-F5344CB8AC3E}">
        <p14:creationId xmlns:p14="http://schemas.microsoft.com/office/powerpoint/2010/main" val="3929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#2 Oncology Mock Table</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46</a:t>
            </a:fld>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988" y="1696720"/>
            <a:ext cx="8565795" cy="412496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475984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Oncology Standard</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47</a:t>
            </a:fld>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6960" y="1516104"/>
            <a:ext cx="6573520" cy="4920416"/>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020868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Answer</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04711134"/>
              </p:ext>
            </p:extLst>
          </p:nvPr>
        </p:nvGraphicFramePr>
        <p:xfrm>
          <a:off x="749300" y="2044702"/>
          <a:ext cx="7429500" cy="3352796"/>
        </p:xfrm>
        <a:graphic>
          <a:graphicData uri="http://schemas.openxmlformats.org/drawingml/2006/table">
            <a:tbl>
              <a:tblPr>
                <a:tableStyleId>{5C22544A-7EE6-4342-B048-85BDC9FD1C3A}</a:tableStyleId>
              </a:tblPr>
              <a:tblGrid>
                <a:gridCol w="4762500"/>
                <a:gridCol w="2667000"/>
              </a:tblGrid>
              <a:tr h="512996">
                <a:tc>
                  <a:txBody>
                    <a:bodyPr/>
                    <a:lstStyle/>
                    <a:p>
                      <a:pPr algn="l" fontAlgn="t"/>
                      <a:r>
                        <a:rPr lang="en-US" sz="2400" b="1" u="none" strike="noStrike" dirty="0" smtClean="0">
                          <a:effectLst/>
                        </a:rPr>
                        <a:t>Value of PARAM</a:t>
                      </a:r>
                      <a:endParaRPr lang="en-US" sz="24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400" u="none" strike="noStrike" dirty="0">
                          <a:effectLst/>
                        </a:rPr>
                        <a:t>Overall Survival </a:t>
                      </a:r>
                      <a:endParaRPr lang="en-US" sz="2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2996">
                <a:tc>
                  <a:txBody>
                    <a:bodyPr/>
                    <a:lstStyle/>
                    <a:p>
                      <a:pPr algn="l" fontAlgn="t"/>
                      <a:r>
                        <a:rPr lang="en-US" sz="2400" b="1" u="none" strike="noStrike" dirty="0">
                          <a:effectLst/>
                        </a:rPr>
                        <a:t>Number of Unique Values for CNSR</a:t>
                      </a:r>
                      <a:endParaRPr lang="en-US" sz="24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400" u="none" strike="noStrike" dirty="0">
                          <a:effectLst/>
                        </a:rPr>
                        <a:t>4</a:t>
                      </a:r>
                      <a:endParaRPr lang="en-US" sz="2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2996">
                <a:tc>
                  <a:txBody>
                    <a:bodyPr/>
                    <a:lstStyle/>
                    <a:p>
                      <a:pPr algn="l" fontAlgn="t"/>
                      <a:r>
                        <a:rPr lang="en-US" sz="2400" b="1" u="none" strike="noStrike" dirty="0">
                          <a:effectLst/>
                        </a:rPr>
                        <a:t>Events for subjects with CNSR=0</a:t>
                      </a:r>
                      <a:endParaRPr lang="en-US" sz="24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400" u="none" strike="noStrike" dirty="0">
                          <a:effectLst/>
                        </a:rPr>
                        <a:t>Death</a:t>
                      </a:r>
                      <a:endParaRPr lang="en-US" sz="2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2996">
                <a:tc>
                  <a:txBody>
                    <a:bodyPr/>
                    <a:lstStyle/>
                    <a:p>
                      <a:pPr algn="l" fontAlgn="t"/>
                      <a:r>
                        <a:rPr lang="en-US" sz="2400" b="1" u="none" strike="noStrike" dirty="0" smtClean="0">
                          <a:effectLst/>
                        </a:rPr>
                        <a:t>Events for subjects with CNSR&gt;=1</a:t>
                      </a:r>
                      <a:endParaRPr lang="en-US" sz="24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400" u="none" strike="noStrike" dirty="0">
                          <a:effectLst/>
                        </a:rPr>
                        <a:t>Alive</a:t>
                      </a:r>
                      <a:endParaRPr lang="en-US" sz="2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512996">
                <a:tc>
                  <a:txBody>
                    <a:bodyPr/>
                    <a:lstStyle/>
                    <a:p>
                      <a:pPr algn="l" fontAlgn="t"/>
                      <a:endParaRPr lang="en-US" sz="2400" b="1" i="0" u="none" strike="noStrike" dirty="0">
                        <a:solidFill>
                          <a:srgbClr val="000000"/>
                        </a:solidFill>
                        <a:effectLst/>
                        <a:latin typeface="Calibri"/>
                      </a:endParaRPr>
                    </a:p>
                  </a:txBody>
                  <a:tcPr marL="9525" marR="9525" marT="9525"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t"/>
                      <a:r>
                        <a:rPr lang="en-US" sz="2400" u="none" strike="noStrike" dirty="0">
                          <a:effectLst/>
                        </a:rPr>
                        <a:t>Lost to Follow Up</a:t>
                      </a:r>
                      <a:endParaRPr lang="en-US" sz="2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787816">
                <a:tc>
                  <a:txBody>
                    <a:bodyPr/>
                    <a:lstStyle/>
                    <a:p>
                      <a:pPr algn="l" fontAlgn="t"/>
                      <a:endParaRPr lang="en-US" sz="2400" b="1" i="0" u="none" strike="noStrike" dirty="0">
                        <a:solidFill>
                          <a:srgbClr val="000000"/>
                        </a:solidFill>
                        <a:effectLst/>
                        <a:latin typeface="Calibri"/>
                      </a:endParaRPr>
                    </a:p>
                  </a:txBody>
                  <a:tcPr marL="9525" marR="9525" marT="9525" marB="0">
                    <a:lnR w="12700" cap="flat" cmpd="sng" algn="ctr">
                      <a:solidFill>
                        <a:schemeClr val="tx1"/>
                      </a:solidFill>
                      <a:prstDash val="solid"/>
                      <a:round/>
                      <a:headEnd type="none" w="med" len="med"/>
                      <a:tailEnd type="none" w="med" len="med"/>
                    </a:lnR>
                  </a:tcPr>
                </a:tc>
                <a:tc>
                  <a:txBody>
                    <a:bodyPr/>
                    <a:lstStyle/>
                    <a:p>
                      <a:pPr algn="l" fontAlgn="t"/>
                      <a:r>
                        <a:rPr lang="en-US" sz="2400" u="none" strike="noStrike" dirty="0">
                          <a:effectLst/>
                        </a:rPr>
                        <a:t>Withdrawal of Subject</a:t>
                      </a:r>
                      <a:endParaRPr lang="en-US" sz="2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48</a:t>
            </a:fld>
            <a:endParaRPr lang="en-US" dirty="0"/>
          </a:p>
        </p:txBody>
      </p:sp>
    </p:spTree>
    <p:extLst>
      <p:ext uri="{BB962C8B-B14F-4D97-AF65-F5344CB8AC3E}">
        <p14:creationId xmlns:p14="http://schemas.microsoft.com/office/powerpoint/2010/main" val="32883174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rgbClr val="E2231A"/>
            </a:solidFill>
          </a:ln>
        </p:spPr>
        <p:txBody>
          <a:bodyPr>
            <a:normAutofit fontScale="25000" lnSpcReduction="20000"/>
          </a:bodyPr>
          <a:lstStyle/>
          <a:p>
            <a:r>
              <a:rPr lang="en-US" sz="9600" dirty="0" smtClean="0"/>
              <a:t>BDS has “analysis descriptor” variables that  are used to impart knowledge about how the record was derived and/or used for analysis.  These variables include analysis windowing variables and DTYPE</a:t>
            </a:r>
          </a:p>
          <a:p>
            <a:pPr lvl="1"/>
            <a:r>
              <a:rPr lang="en-US" sz="8000" dirty="0" smtClean="0"/>
              <a:t>DTYPE is of high importance</a:t>
            </a:r>
          </a:p>
          <a:p>
            <a:r>
              <a:rPr lang="en-US" sz="9600" dirty="0" err="1" smtClean="0"/>
              <a:t>ANLzzFL</a:t>
            </a:r>
            <a:r>
              <a:rPr lang="en-US" sz="9600" dirty="0" smtClean="0"/>
              <a:t> is a multiple purpose variable used to flag records that fulfill a condition or algorithm</a:t>
            </a:r>
          </a:p>
          <a:p>
            <a:r>
              <a:rPr lang="en-US" sz="9600" dirty="0" smtClean="0"/>
              <a:t>BDS has rules and these rules are in place to prevent people adding columns which would reduce the integrity of the structure</a:t>
            </a:r>
          </a:p>
          <a:p>
            <a:r>
              <a:rPr lang="en-US" sz="9600" dirty="0" smtClean="0"/>
              <a:t>Time to Event is a common methodology and can be implemented using BDS variables to support censoring</a:t>
            </a:r>
          </a:p>
          <a:p>
            <a:endParaRPr lang="en-US" dirty="0"/>
          </a:p>
        </p:txBody>
      </p:sp>
      <p:sp>
        <p:nvSpPr>
          <p:cNvPr id="2" name="Title 1"/>
          <p:cNvSpPr>
            <a:spLocks noGrp="1"/>
          </p:cNvSpPr>
          <p:nvPr>
            <p:ph type="title"/>
          </p:nvPr>
        </p:nvSpPr>
        <p:spPr/>
        <p:txBody>
          <a:bodyPr/>
          <a:lstStyle/>
          <a:p>
            <a:r>
              <a:rPr lang="en-US" dirty="0" smtClean="0"/>
              <a:t>Module 5 Summary</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a:xfrm>
            <a:off x="6604000" y="6407150"/>
            <a:ext cx="2133600" cy="365125"/>
          </a:xfrm>
        </p:spPr>
        <p:txBody>
          <a:bodyPr/>
          <a:lstStyle/>
          <a:p>
            <a:fld id="{433333A3-4547-F444-B56E-77A7C57F984C}" type="slidenum">
              <a:rPr lang="en-US" smtClean="0"/>
              <a:pPr/>
              <a:t>49</a:t>
            </a:fld>
            <a:endParaRPr lang="en-US" dirty="0"/>
          </a:p>
        </p:txBody>
      </p:sp>
      <p:grpSp>
        <p:nvGrpSpPr>
          <p:cNvPr id="8" name="Group 7"/>
          <p:cNvGrpSpPr/>
          <p:nvPr/>
        </p:nvGrpSpPr>
        <p:grpSpPr>
          <a:xfrm>
            <a:off x="6553200" y="5359400"/>
            <a:ext cx="1495425" cy="1362075"/>
            <a:chOff x="6553200" y="5359400"/>
            <a:chExt cx="1495425" cy="1362075"/>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5397500"/>
              <a:ext cx="149542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604000" y="5359400"/>
              <a:ext cx="1406525" cy="1323975"/>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203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Descriptor Variable: </a:t>
            </a:r>
            <a:br>
              <a:rPr lang="en-US" dirty="0" smtClean="0"/>
            </a:br>
            <a:r>
              <a:rPr lang="en-US" dirty="0" smtClean="0"/>
              <a:t>DTYPE – Derivation Type</a:t>
            </a:r>
            <a:endParaRPr lang="en-US" dirty="0"/>
          </a:p>
        </p:txBody>
      </p:sp>
    </p:spTree>
    <p:extLst>
      <p:ext uri="{BB962C8B-B14F-4D97-AF65-F5344CB8AC3E}">
        <p14:creationId xmlns:p14="http://schemas.microsoft.com/office/powerpoint/2010/main" val="11439079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Lilly </a:t>
            </a:r>
            <a:r>
              <a:rPr lang="en-US" smtClean="0"/>
              <a:t>Module 5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562183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Descriptor Variables</a:t>
            </a:r>
            <a:endParaRPr lang="en-US" dirty="0"/>
          </a:p>
        </p:txBody>
      </p:sp>
      <p:sp>
        <p:nvSpPr>
          <p:cNvPr id="3" name="Content Placeholder 2"/>
          <p:cNvSpPr>
            <a:spLocks noGrp="1"/>
          </p:cNvSpPr>
          <p:nvPr>
            <p:ph idx="1"/>
          </p:nvPr>
        </p:nvSpPr>
        <p:spPr>
          <a:ln>
            <a:solidFill>
              <a:srgbClr val="FF0000"/>
            </a:solidFill>
          </a:ln>
        </p:spPr>
        <p:txBody>
          <a:bodyPr>
            <a:noAutofit/>
          </a:bodyPr>
          <a:lstStyle/>
          <a:p>
            <a:r>
              <a:rPr lang="en-US" sz="2800" dirty="0" smtClean="0"/>
              <a:t>Analysis Descriptor Variables are special purpose variables (e.g., </a:t>
            </a:r>
            <a:r>
              <a:rPr lang="en-US" sz="2800" dirty="0" smtClean="0">
                <a:solidFill>
                  <a:srgbClr val="FF0000"/>
                </a:solidFill>
              </a:rPr>
              <a:t>DTYPE</a:t>
            </a:r>
            <a:r>
              <a:rPr lang="en-US" sz="2800" dirty="0" smtClean="0"/>
              <a:t>) and are used to describe something important about a given row, generally in regard to </a:t>
            </a:r>
            <a:r>
              <a:rPr lang="en-US" sz="2800" dirty="0" smtClean="0">
                <a:solidFill>
                  <a:srgbClr val="FF0000"/>
                </a:solidFill>
              </a:rPr>
              <a:t>AVAL / AVALC</a:t>
            </a:r>
          </a:p>
          <a:p>
            <a:r>
              <a:rPr lang="en-US" sz="2800" dirty="0" smtClean="0"/>
              <a:t>For example: </a:t>
            </a:r>
          </a:p>
          <a:p>
            <a:pPr lvl="1"/>
            <a:r>
              <a:rPr lang="en-US" sz="2400" dirty="0" smtClean="0"/>
              <a:t>On a given row, is the value of AVAL                                   derived or imputed differently than other rows?</a:t>
            </a:r>
          </a:p>
          <a:p>
            <a:pPr lvl="1"/>
            <a:r>
              <a:rPr lang="en-US" sz="2400" dirty="0"/>
              <a:t>W</a:t>
            </a:r>
            <a:r>
              <a:rPr lang="en-US" sz="2400" dirty="0" smtClean="0"/>
              <a:t>hich row(s) is used for analysis? </a:t>
            </a:r>
          </a:p>
          <a:p>
            <a:pPr lvl="1"/>
            <a:r>
              <a:rPr lang="en-US" sz="2400" dirty="0" smtClean="0"/>
              <a:t>Is there something special about the row that is important to highlight?</a:t>
            </a:r>
          </a:p>
          <a:p>
            <a:endParaRPr lang="en-US" sz="24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6</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887980"/>
            <a:ext cx="1854200" cy="1303845"/>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2434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DTYPE – Derivation Type</a:t>
            </a:r>
            <a:endParaRPr lang="en-US" dirty="0"/>
          </a:p>
        </p:txBody>
      </p:sp>
      <p:sp>
        <p:nvSpPr>
          <p:cNvPr id="3" name="Content Placeholder 2"/>
          <p:cNvSpPr>
            <a:spLocks noGrp="1"/>
          </p:cNvSpPr>
          <p:nvPr>
            <p:ph idx="1"/>
          </p:nvPr>
        </p:nvSpPr>
        <p:spPr>
          <a:ln>
            <a:solidFill>
              <a:srgbClr val="FF0000"/>
            </a:solidFill>
          </a:ln>
        </p:spPr>
        <p:txBody>
          <a:bodyPr>
            <a:normAutofit fontScale="92500"/>
          </a:bodyPr>
          <a:lstStyle/>
          <a:p>
            <a:r>
              <a:rPr lang="en-US" sz="2800" dirty="0" smtClean="0"/>
              <a:t>When AVAL / AVALC is derived or imputed differently than other records within the parameter, then the variable DTYPE is used to indicate the method of derivation</a:t>
            </a:r>
          </a:p>
          <a:p>
            <a:endParaRPr lang="en-US" sz="2800" dirty="0" smtClean="0"/>
          </a:p>
          <a:p>
            <a:endParaRPr lang="en-US" sz="2800" dirty="0"/>
          </a:p>
          <a:p>
            <a:endParaRPr lang="en-US" sz="2800" dirty="0" smtClean="0"/>
          </a:p>
          <a:p>
            <a:endParaRPr lang="en-US" sz="2800" dirty="0" smtClean="0"/>
          </a:p>
          <a:p>
            <a:r>
              <a:rPr lang="en-US" sz="2800" dirty="0" smtClean="0"/>
              <a:t>The value of DTYPE indicates that AVAL / AVALC was derived AND gives an indication of the method</a:t>
            </a:r>
            <a:endParaRPr lang="en-US" sz="28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7</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645" y="3156273"/>
            <a:ext cx="7325996" cy="1968178"/>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7" name="Oval 6"/>
          <p:cNvSpPr/>
          <p:nvPr/>
        </p:nvSpPr>
        <p:spPr>
          <a:xfrm>
            <a:off x="975360" y="3434080"/>
            <a:ext cx="782320" cy="416560"/>
          </a:xfrm>
          <a:prstGeom prst="ellipse">
            <a:avLst/>
          </a:prstGeom>
          <a:noFill/>
          <a:ln w="1905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112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1:  SDTM.LB</a:t>
            </a:r>
            <a:endParaRPr lang="en-US" dirty="0"/>
          </a:p>
        </p:txBody>
      </p:sp>
      <p:sp>
        <p:nvSpPr>
          <p:cNvPr id="3" name="Content Placeholder 2"/>
          <p:cNvSpPr>
            <a:spLocks noGrp="1"/>
          </p:cNvSpPr>
          <p:nvPr>
            <p:ph idx="1"/>
          </p:nvPr>
        </p:nvSpPr>
        <p:spPr>
          <a:ln>
            <a:solidFill>
              <a:srgbClr val="FF0000"/>
            </a:solidFill>
          </a:ln>
        </p:spPr>
        <p:txBody>
          <a:bodyPr>
            <a:normAutofit lnSpcReduction="10000"/>
          </a:bodyPr>
          <a:lstStyle/>
          <a:p>
            <a:r>
              <a:rPr lang="en-US" sz="2800" dirty="0" smtClean="0"/>
              <a:t>SDTM LB Data:</a:t>
            </a:r>
          </a:p>
          <a:p>
            <a:endParaRPr lang="en-US" dirty="0"/>
          </a:p>
          <a:p>
            <a:endParaRPr lang="en-US" dirty="0" smtClean="0"/>
          </a:p>
          <a:p>
            <a:endParaRPr lang="en-US" dirty="0"/>
          </a:p>
          <a:p>
            <a:endParaRPr lang="en-US" dirty="0" smtClean="0"/>
          </a:p>
          <a:p>
            <a:endParaRPr lang="en-US" dirty="0" smtClean="0"/>
          </a:p>
          <a:p>
            <a:r>
              <a:rPr lang="en-US" sz="3000" dirty="0" smtClean="0"/>
              <a:t>SAP language:  </a:t>
            </a:r>
          </a:p>
          <a:p>
            <a:pPr lvl="1"/>
            <a:r>
              <a:rPr lang="en-US" sz="2600" dirty="0" smtClean="0"/>
              <a:t>The baseline value of hemoglobin is defined as the average of all screening and pre-treatment values</a:t>
            </a:r>
          </a:p>
          <a:p>
            <a:endParaRPr lang="en-US" sz="30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23062985"/>
              </p:ext>
            </p:extLst>
          </p:nvPr>
        </p:nvGraphicFramePr>
        <p:xfrm>
          <a:off x="955039" y="2019300"/>
          <a:ext cx="7731761" cy="2377440"/>
        </p:xfrm>
        <a:graphic>
          <a:graphicData uri="http://schemas.openxmlformats.org/drawingml/2006/table">
            <a:tbl>
              <a:tblPr firstRow="1" bandRow="1">
                <a:tableStyleId>{9DCAF9ED-07DC-4A11-8D7F-57B35C25682E}</a:tableStyleId>
              </a:tblPr>
              <a:tblGrid>
                <a:gridCol w="2072542"/>
                <a:gridCol w="1374535"/>
                <a:gridCol w="1492660"/>
                <a:gridCol w="1293357"/>
                <a:gridCol w="1498667"/>
              </a:tblGrid>
              <a:tr h="370840">
                <a:tc>
                  <a:txBody>
                    <a:bodyPr/>
                    <a:lstStyle/>
                    <a:p>
                      <a:r>
                        <a:rPr lang="en-US" sz="2000" dirty="0" smtClean="0"/>
                        <a:t>USUBJID</a:t>
                      </a:r>
                      <a:endParaRPr lang="en-US" sz="2000" dirty="0"/>
                    </a:p>
                  </a:txBody>
                  <a:tcPr/>
                </a:tc>
                <a:tc>
                  <a:txBody>
                    <a:bodyPr/>
                    <a:lstStyle/>
                    <a:p>
                      <a:r>
                        <a:rPr lang="en-US" sz="2000" dirty="0" smtClean="0"/>
                        <a:t>VISIT</a:t>
                      </a:r>
                      <a:endParaRPr lang="en-US" sz="2000" dirty="0"/>
                    </a:p>
                  </a:txBody>
                  <a:tcPr/>
                </a:tc>
                <a:tc>
                  <a:txBody>
                    <a:bodyPr/>
                    <a:lstStyle/>
                    <a:p>
                      <a:r>
                        <a:rPr lang="en-US" sz="2000" dirty="0" smtClean="0"/>
                        <a:t>LBTESTCD</a:t>
                      </a:r>
                      <a:endParaRPr lang="en-US" sz="2000" dirty="0"/>
                    </a:p>
                  </a:txBody>
                  <a:tcPr/>
                </a:tc>
                <a:tc>
                  <a:txBody>
                    <a:bodyPr/>
                    <a:lstStyle/>
                    <a:p>
                      <a:r>
                        <a:rPr lang="en-US" sz="2000" dirty="0" smtClean="0"/>
                        <a:t>LBSTRESN</a:t>
                      </a:r>
                      <a:endParaRPr lang="en-US" sz="2000" dirty="0"/>
                    </a:p>
                  </a:txBody>
                  <a:tcPr/>
                </a:tc>
                <a:tc>
                  <a:txBody>
                    <a:bodyPr/>
                    <a:lstStyle/>
                    <a:p>
                      <a:r>
                        <a:rPr lang="en-US" sz="2000" dirty="0" smtClean="0"/>
                        <a:t>LBSTRESU</a:t>
                      </a:r>
                      <a:endParaRPr lang="en-US" sz="2000" dirty="0"/>
                    </a:p>
                  </a:txBody>
                  <a:tcPr/>
                </a:tc>
              </a:tr>
              <a:tr h="370840">
                <a:tc>
                  <a:txBody>
                    <a:bodyPr/>
                    <a:lstStyle/>
                    <a:p>
                      <a:r>
                        <a:rPr lang="en-US" sz="2000" dirty="0" smtClean="0"/>
                        <a:t>L445-1001-00003</a:t>
                      </a:r>
                      <a:endParaRPr lang="en-US" sz="2000" dirty="0"/>
                    </a:p>
                  </a:txBody>
                  <a:tcPr/>
                </a:tc>
                <a:tc>
                  <a:txBody>
                    <a:bodyPr/>
                    <a:lstStyle/>
                    <a:p>
                      <a:r>
                        <a:rPr lang="en-US" sz="2000" dirty="0" smtClean="0"/>
                        <a:t>Day -3</a:t>
                      </a:r>
                      <a:endParaRPr lang="en-US" sz="2000" dirty="0"/>
                    </a:p>
                  </a:txBody>
                  <a:tcPr/>
                </a:tc>
                <a:tc>
                  <a:txBody>
                    <a:bodyPr/>
                    <a:lstStyle/>
                    <a:p>
                      <a:r>
                        <a:rPr lang="en-US" sz="2000" dirty="0" smtClean="0"/>
                        <a:t>HGB</a:t>
                      </a:r>
                      <a:endParaRPr lang="en-US" sz="2000" dirty="0"/>
                    </a:p>
                  </a:txBody>
                  <a:tcPr/>
                </a:tc>
                <a:tc>
                  <a:txBody>
                    <a:bodyPr/>
                    <a:lstStyle/>
                    <a:p>
                      <a:r>
                        <a:rPr lang="en-US" sz="2000" dirty="0" smtClean="0"/>
                        <a:t>10.6</a:t>
                      </a:r>
                      <a:endParaRPr lang="en-US" sz="2000" dirty="0"/>
                    </a:p>
                  </a:txBody>
                  <a:tcPr/>
                </a:tc>
                <a:tc>
                  <a:txBody>
                    <a:bodyPr/>
                    <a:lstStyle/>
                    <a:p>
                      <a:r>
                        <a:rPr lang="en-US" sz="2000" dirty="0" smtClean="0"/>
                        <a:t>gm/</a:t>
                      </a:r>
                      <a:r>
                        <a:rPr lang="en-US" sz="2000" dirty="0" err="1" smtClean="0"/>
                        <a:t>dL</a:t>
                      </a:r>
                      <a:endParaRPr lang="en-US" sz="20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L445-1001-00003</a:t>
                      </a:r>
                    </a:p>
                  </a:txBody>
                  <a:tcPr/>
                </a:tc>
                <a:tc>
                  <a:txBody>
                    <a:bodyPr/>
                    <a:lstStyle/>
                    <a:p>
                      <a:r>
                        <a:rPr lang="en-US" sz="2000" dirty="0" smtClean="0"/>
                        <a:t>Day -2 </a:t>
                      </a:r>
                      <a:endParaRPr lang="en-US" sz="2000" dirty="0"/>
                    </a:p>
                  </a:txBody>
                  <a:tcPr/>
                </a:tc>
                <a:tc>
                  <a:txBody>
                    <a:bodyPr/>
                    <a:lstStyle/>
                    <a:p>
                      <a:r>
                        <a:rPr lang="en-US" sz="2000" smtClean="0"/>
                        <a:t>HGB</a:t>
                      </a:r>
                      <a:endParaRPr lang="en-US" sz="2000" dirty="0"/>
                    </a:p>
                  </a:txBody>
                  <a:tcPr/>
                </a:tc>
                <a:tc>
                  <a:txBody>
                    <a:bodyPr/>
                    <a:lstStyle/>
                    <a:p>
                      <a:r>
                        <a:rPr lang="en-US" sz="2000" dirty="0" smtClean="0"/>
                        <a:t>14.6</a:t>
                      </a:r>
                      <a:endParaRPr lang="en-US" sz="2000" dirty="0"/>
                    </a:p>
                  </a:txBody>
                  <a:tcPr/>
                </a:tc>
                <a:tc>
                  <a:txBody>
                    <a:bodyPr/>
                    <a:lstStyle/>
                    <a:p>
                      <a:r>
                        <a:rPr lang="en-US" sz="2000" smtClean="0"/>
                        <a:t>gm/dL</a:t>
                      </a:r>
                      <a:endParaRPr lang="en-US" sz="20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L445-1001-00003</a:t>
                      </a:r>
                    </a:p>
                  </a:txBody>
                  <a:tcPr/>
                </a:tc>
                <a:tc>
                  <a:txBody>
                    <a:bodyPr/>
                    <a:lstStyle/>
                    <a:p>
                      <a:r>
                        <a:rPr lang="en-US" sz="2000" dirty="0" smtClean="0"/>
                        <a:t>Day -1</a:t>
                      </a:r>
                      <a:endParaRPr lang="en-US" sz="2000" dirty="0"/>
                    </a:p>
                  </a:txBody>
                  <a:tcPr/>
                </a:tc>
                <a:tc>
                  <a:txBody>
                    <a:bodyPr/>
                    <a:lstStyle/>
                    <a:p>
                      <a:r>
                        <a:rPr lang="en-US" sz="2000" smtClean="0"/>
                        <a:t>HGB</a:t>
                      </a:r>
                      <a:endParaRPr lang="en-US" sz="2000" dirty="0"/>
                    </a:p>
                  </a:txBody>
                  <a:tcPr/>
                </a:tc>
                <a:tc>
                  <a:txBody>
                    <a:bodyPr/>
                    <a:lstStyle/>
                    <a:p>
                      <a:r>
                        <a:rPr lang="en-US" sz="2000" dirty="0" smtClean="0"/>
                        <a:t>13.2</a:t>
                      </a:r>
                      <a:endParaRPr lang="en-US" sz="2000" dirty="0"/>
                    </a:p>
                  </a:txBody>
                  <a:tcPr/>
                </a:tc>
                <a:tc>
                  <a:txBody>
                    <a:bodyPr/>
                    <a:lstStyle/>
                    <a:p>
                      <a:r>
                        <a:rPr lang="en-US" sz="2000" smtClean="0"/>
                        <a:t>gm/dL</a:t>
                      </a:r>
                      <a:endParaRPr lang="en-US" sz="20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L445-1001-00003</a:t>
                      </a:r>
                    </a:p>
                  </a:txBody>
                  <a:tcPr/>
                </a:tc>
                <a:tc>
                  <a:txBody>
                    <a:bodyPr/>
                    <a:lstStyle/>
                    <a:p>
                      <a:r>
                        <a:rPr lang="en-US" sz="2000" dirty="0" smtClean="0"/>
                        <a:t>Pre-</a:t>
                      </a:r>
                      <a:r>
                        <a:rPr lang="en-US" sz="2000" dirty="0" err="1" smtClean="0"/>
                        <a:t>Trt</a:t>
                      </a:r>
                      <a:endParaRPr lang="en-US" sz="2000" dirty="0"/>
                    </a:p>
                  </a:txBody>
                  <a:tcPr/>
                </a:tc>
                <a:tc>
                  <a:txBody>
                    <a:bodyPr/>
                    <a:lstStyle/>
                    <a:p>
                      <a:r>
                        <a:rPr lang="en-US" sz="2000" smtClean="0"/>
                        <a:t>HGB</a:t>
                      </a:r>
                      <a:endParaRPr lang="en-US" sz="2000" dirty="0"/>
                    </a:p>
                  </a:txBody>
                  <a:tcPr/>
                </a:tc>
                <a:tc>
                  <a:txBody>
                    <a:bodyPr/>
                    <a:lstStyle/>
                    <a:p>
                      <a:r>
                        <a:rPr lang="en-US" sz="2000" dirty="0" smtClean="0"/>
                        <a:t>13.0</a:t>
                      </a:r>
                      <a:endParaRPr lang="en-US" sz="2000" dirty="0"/>
                    </a:p>
                  </a:txBody>
                  <a:tcPr/>
                </a:tc>
                <a:tc>
                  <a:txBody>
                    <a:bodyPr/>
                    <a:lstStyle/>
                    <a:p>
                      <a:r>
                        <a:rPr lang="en-US" sz="2000" smtClean="0"/>
                        <a:t>gm/dL</a:t>
                      </a:r>
                      <a:endParaRPr lang="en-US" sz="20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L445-1001-00003</a:t>
                      </a:r>
                    </a:p>
                  </a:txBody>
                  <a:tcPr/>
                </a:tc>
                <a:tc>
                  <a:txBody>
                    <a:bodyPr/>
                    <a:lstStyle/>
                    <a:p>
                      <a:r>
                        <a:rPr lang="en-US" sz="2000" dirty="0" smtClean="0"/>
                        <a:t>Day 1</a:t>
                      </a:r>
                      <a:endParaRPr lang="en-US" sz="2000" dirty="0"/>
                    </a:p>
                  </a:txBody>
                  <a:tcPr/>
                </a:tc>
                <a:tc>
                  <a:txBody>
                    <a:bodyPr/>
                    <a:lstStyle/>
                    <a:p>
                      <a:r>
                        <a:rPr lang="en-US" sz="2000" dirty="0" smtClean="0"/>
                        <a:t>HGB</a:t>
                      </a:r>
                      <a:endParaRPr lang="en-US" sz="2000" dirty="0"/>
                    </a:p>
                  </a:txBody>
                  <a:tcPr/>
                </a:tc>
                <a:tc>
                  <a:txBody>
                    <a:bodyPr/>
                    <a:lstStyle/>
                    <a:p>
                      <a:r>
                        <a:rPr lang="en-US" sz="2000" dirty="0" smtClean="0"/>
                        <a:t>14.2</a:t>
                      </a:r>
                      <a:endParaRPr lang="en-US" sz="2000" dirty="0"/>
                    </a:p>
                  </a:txBody>
                  <a:tcPr/>
                </a:tc>
                <a:tc>
                  <a:txBody>
                    <a:bodyPr/>
                    <a:lstStyle/>
                    <a:p>
                      <a:r>
                        <a:rPr lang="en-US" sz="2000" dirty="0" smtClean="0"/>
                        <a:t>gm/</a:t>
                      </a:r>
                      <a:r>
                        <a:rPr lang="en-US" sz="2000" dirty="0" err="1" smtClean="0"/>
                        <a:t>dL</a:t>
                      </a:r>
                      <a:endParaRPr lang="en-US" sz="2000" dirty="0"/>
                    </a:p>
                  </a:txBody>
                  <a:tcPr/>
                </a:tc>
              </a:tr>
            </a:tbl>
          </a:graphicData>
        </a:graphic>
      </p:graphicFrame>
    </p:spTree>
    <p:extLst>
      <p:ext uri="{BB962C8B-B14F-4D97-AF65-F5344CB8AC3E}">
        <p14:creationId xmlns:p14="http://schemas.microsoft.com/office/powerpoint/2010/main" val="329837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1: DTYPE </a:t>
            </a:r>
            <a:r>
              <a:rPr lang="en-US" dirty="0" err="1" smtClean="0"/>
              <a:t>ADaM.ADLB</a:t>
            </a:r>
            <a:endParaRPr lang="en-US" dirty="0"/>
          </a:p>
        </p:txBody>
      </p:sp>
      <p:sp>
        <p:nvSpPr>
          <p:cNvPr id="3" name="Content Placeholder 2"/>
          <p:cNvSpPr>
            <a:spLocks noGrp="1"/>
          </p:cNvSpPr>
          <p:nvPr>
            <p:ph idx="1"/>
          </p:nvPr>
        </p:nvSpPr>
        <p:spPr>
          <a:xfrm>
            <a:off x="347471" y="4460240"/>
            <a:ext cx="8491835" cy="1896110"/>
          </a:xfrm>
          <a:ln>
            <a:solidFill>
              <a:srgbClr val="FF0000"/>
            </a:solidFill>
          </a:ln>
        </p:spPr>
        <p:txBody>
          <a:bodyPr>
            <a:normAutofit fontScale="55000" lnSpcReduction="20000"/>
          </a:bodyPr>
          <a:lstStyle/>
          <a:p>
            <a:r>
              <a:rPr lang="en-US" sz="4500" dirty="0" smtClean="0"/>
              <a:t>A new row was added for the derived baseline value</a:t>
            </a:r>
          </a:p>
          <a:p>
            <a:r>
              <a:rPr lang="en-US" sz="4500" dirty="0" smtClean="0"/>
              <a:t>Population of </a:t>
            </a:r>
            <a:r>
              <a:rPr lang="en-US" sz="4500" dirty="0" smtClean="0">
                <a:solidFill>
                  <a:srgbClr val="FF0000"/>
                </a:solidFill>
              </a:rPr>
              <a:t>DTYPE</a:t>
            </a:r>
            <a:r>
              <a:rPr lang="en-US" sz="4500" dirty="0" smtClean="0"/>
              <a:t> indicates it was derived and derived by creating an average</a:t>
            </a:r>
          </a:p>
          <a:p>
            <a:pPr lvl="1"/>
            <a:r>
              <a:rPr lang="en-US" sz="4400" dirty="0" smtClean="0"/>
              <a:t>Which records used for average would be described in metadata and/or reflected in value of AVISIT</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9</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32922569"/>
              </p:ext>
            </p:extLst>
          </p:nvPr>
        </p:nvGraphicFramePr>
        <p:xfrm>
          <a:off x="548642" y="1544320"/>
          <a:ext cx="8026398" cy="2773680"/>
        </p:xfrm>
        <a:graphic>
          <a:graphicData uri="http://schemas.openxmlformats.org/drawingml/2006/table">
            <a:tbl>
              <a:tblPr firstRow="1" bandRow="1">
                <a:tableStyleId>{9DCAF9ED-07DC-4A11-8D7F-57B35C25682E}</a:tableStyleId>
              </a:tblPr>
              <a:tblGrid>
                <a:gridCol w="2123440"/>
                <a:gridCol w="1117600"/>
                <a:gridCol w="1483358"/>
                <a:gridCol w="975360"/>
                <a:gridCol w="1188720"/>
                <a:gridCol w="1137920"/>
              </a:tblGrid>
              <a:tr h="370840">
                <a:tc>
                  <a:txBody>
                    <a:bodyPr/>
                    <a:lstStyle/>
                    <a:p>
                      <a:r>
                        <a:rPr lang="en-US" sz="2000" dirty="0" smtClean="0"/>
                        <a:t>USUBJID</a:t>
                      </a:r>
                      <a:endParaRPr lang="en-US" sz="2000" dirty="0"/>
                    </a:p>
                  </a:txBody>
                  <a:tcPr/>
                </a:tc>
                <a:tc>
                  <a:txBody>
                    <a:bodyPr/>
                    <a:lstStyle/>
                    <a:p>
                      <a:r>
                        <a:rPr lang="en-US" sz="2000" dirty="0" smtClean="0"/>
                        <a:t>AVISIT</a:t>
                      </a:r>
                      <a:endParaRPr lang="en-US" sz="2000" dirty="0"/>
                    </a:p>
                  </a:txBody>
                  <a:tcPr/>
                </a:tc>
                <a:tc>
                  <a:txBody>
                    <a:bodyPr/>
                    <a:lstStyle/>
                    <a:p>
                      <a:r>
                        <a:rPr lang="en-US" sz="2000" dirty="0" smtClean="0"/>
                        <a:t>PARAMCD</a:t>
                      </a:r>
                      <a:endParaRPr lang="en-US" sz="2000" dirty="0"/>
                    </a:p>
                  </a:txBody>
                  <a:tcPr/>
                </a:tc>
                <a:tc>
                  <a:txBody>
                    <a:bodyPr/>
                    <a:lstStyle/>
                    <a:p>
                      <a:r>
                        <a:rPr lang="en-US" sz="2000" dirty="0" smtClean="0"/>
                        <a:t>AVAL</a:t>
                      </a:r>
                      <a:endParaRPr lang="en-US" sz="2000" dirty="0"/>
                    </a:p>
                  </a:txBody>
                  <a:tcPr/>
                </a:tc>
                <a:tc>
                  <a:txBody>
                    <a:bodyPr/>
                    <a:lstStyle/>
                    <a:p>
                      <a:r>
                        <a:rPr lang="en-US" sz="2000" dirty="0" smtClean="0"/>
                        <a:t>DTYPE</a:t>
                      </a:r>
                      <a:endParaRPr lang="en-US" sz="2000" dirty="0"/>
                    </a:p>
                  </a:txBody>
                  <a:tcPr/>
                </a:tc>
                <a:tc>
                  <a:txBody>
                    <a:bodyPr/>
                    <a:lstStyle/>
                    <a:p>
                      <a:r>
                        <a:rPr lang="en-US" sz="2000" dirty="0" smtClean="0"/>
                        <a:t>ABLFL</a:t>
                      </a:r>
                      <a:endParaRPr lang="en-US" sz="2000" dirty="0"/>
                    </a:p>
                  </a:txBody>
                  <a:tcPr/>
                </a:tc>
              </a:tr>
              <a:tr h="370840">
                <a:tc>
                  <a:txBody>
                    <a:bodyPr/>
                    <a:lstStyle/>
                    <a:p>
                      <a:r>
                        <a:rPr lang="en-US" sz="2000" smtClean="0"/>
                        <a:t>L445-1001-00003</a:t>
                      </a:r>
                      <a:endParaRPr lang="en-US" sz="2000" dirty="0"/>
                    </a:p>
                  </a:txBody>
                  <a:tcPr/>
                </a:tc>
                <a:tc>
                  <a:txBody>
                    <a:bodyPr/>
                    <a:lstStyle/>
                    <a:p>
                      <a:r>
                        <a:rPr lang="en-US" sz="2000" dirty="0" smtClean="0">
                          <a:solidFill>
                            <a:srgbClr val="86786F"/>
                          </a:solidFill>
                        </a:rPr>
                        <a:t>Baseline</a:t>
                      </a:r>
                      <a:endParaRPr lang="en-US" sz="2000" dirty="0">
                        <a:solidFill>
                          <a:srgbClr val="86786F"/>
                        </a:solidFill>
                      </a:endParaRPr>
                    </a:p>
                  </a:txBody>
                  <a:tcPr/>
                </a:tc>
                <a:tc>
                  <a:txBody>
                    <a:bodyPr/>
                    <a:lstStyle/>
                    <a:p>
                      <a:r>
                        <a:rPr lang="en-US" sz="2000" dirty="0" smtClean="0"/>
                        <a:t>HGB1</a:t>
                      </a:r>
                      <a:endParaRPr lang="en-US" sz="2000" dirty="0"/>
                    </a:p>
                  </a:txBody>
                  <a:tcPr/>
                </a:tc>
                <a:tc>
                  <a:txBody>
                    <a:bodyPr/>
                    <a:lstStyle/>
                    <a:p>
                      <a:r>
                        <a:rPr lang="en-US" sz="2000" dirty="0" smtClean="0"/>
                        <a:t>10.6</a:t>
                      </a:r>
                      <a:endParaRPr lang="en-US" sz="2000" dirty="0"/>
                    </a:p>
                  </a:txBody>
                  <a:tcPr/>
                </a:tc>
                <a:tc>
                  <a:txBody>
                    <a:bodyPr/>
                    <a:lstStyle/>
                    <a:p>
                      <a:endParaRPr lang="en-US" sz="2000" dirty="0"/>
                    </a:p>
                  </a:txBody>
                  <a:tcPr/>
                </a:tc>
                <a:tc>
                  <a:txBody>
                    <a:bodyPr/>
                    <a:lstStyle/>
                    <a:p>
                      <a:endParaRPr lang="en-US" sz="2000" dirty="0"/>
                    </a:p>
                  </a:txBody>
                  <a:tcPr/>
                </a:tc>
              </a:tr>
              <a:tr h="370840">
                <a:tc>
                  <a:txBody>
                    <a:bodyPr/>
                    <a:lstStyle/>
                    <a:p>
                      <a:r>
                        <a:rPr lang="en-US" sz="2000" smtClean="0"/>
                        <a:t>L445-1001-00003</a:t>
                      </a:r>
                      <a:endParaRPr lang="en-US" sz="2000" dirty="0"/>
                    </a:p>
                  </a:txBody>
                  <a:tcPr/>
                </a:tc>
                <a:tc>
                  <a:txBody>
                    <a:bodyPr/>
                    <a:lstStyle/>
                    <a:p>
                      <a:r>
                        <a:rPr lang="en-US" sz="2000" smtClean="0">
                          <a:solidFill>
                            <a:srgbClr val="86786F"/>
                          </a:solidFill>
                        </a:rPr>
                        <a:t>Baseline</a:t>
                      </a:r>
                      <a:endParaRPr lang="en-US" sz="2000" dirty="0">
                        <a:solidFill>
                          <a:srgbClr val="86786F"/>
                        </a:solidFill>
                      </a:endParaRPr>
                    </a:p>
                  </a:txBody>
                  <a:tcPr/>
                </a:tc>
                <a:tc>
                  <a:txBody>
                    <a:bodyPr/>
                    <a:lstStyle/>
                    <a:p>
                      <a:r>
                        <a:rPr lang="en-US" sz="2000" dirty="0" smtClean="0"/>
                        <a:t>HGB1</a:t>
                      </a:r>
                      <a:endParaRPr lang="en-US" sz="2000" dirty="0"/>
                    </a:p>
                  </a:txBody>
                  <a:tcPr/>
                </a:tc>
                <a:tc>
                  <a:txBody>
                    <a:bodyPr/>
                    <a:lstStyle/>
                    <a:p>
                      <a:r>
                        <a:rPr lang="en-US" sz="2000" dirty="0" smtClean="0"/>
                        <a:t>14.6</a:t>
                      </a:r>
                      <a:endParaRPr lang="en-US" sz="2000" dirty="0"/>
                    </a:p>
                  </a:txBody>
                  <a:tcPr/>
                </a:tc>
                <a:tc>
                  <a:txBody>
                    <a:bodyPr/>
                    <a:lstStyle/>
                    <a:p>
                      <a:endParaRPr lang="en-US" sz="2000" dirty="0"/>
                    </a:p>
                  </a:txBody>
                  <a:tcPr/>
                </a:tc>
                <a:tc>
                  <a:txBody>
                    <a:bodyPr/>
                    <a:lstStyle/>
                    <a:p>
                      <a:endParaRPr lang="en-US" sz="2000" dirty="0"/>
                    </a:p>
                  </a:txBody>
                  <a:tcPr/>
                </a:tc>
              </a:tr>
              <a:tr h="370840">
                <a:tc>
                  <a:txBody>
                    <a:bodyPr/>
                    <a:lstStyle/>
                    <a:p>
                      <a:r>
                        <a:rPr lang="en-US" sz="2000" smtClean="0"/>
                        <a:t>L445-1001-00003</a:t>
                      </a:r>
                      <a:endParaRPr lang="en-US" sz="2000" dirty="0"/>
                    </a:p>
                  </a:txBody>
                  <a:tcPr/>
                </a:tc>
                <a:tc>
                  <a:txBody>
                    <a:bodyPr/>
                    <a:lstStyle/>
                    <a:p>
                      <a:r>
                        <a:rPr lang="en-US" sz="2000" dirty="0" smtClean="0">
                          <a:solidFill>
                            <a:srgbClr val="86786F"/>
                          </a:solidFill>
                        </a:rPr>
                        <a:t>Baseline</a:t>
                      </a:r>
                      <a:endParaRPr lang="en-US" sz="2000" dirty="0">
                        <a:solidFill>
                          <a:srgbClr val="86786F"/>
                        </a:solidFill>
                      </a:endParaRPr>
                    </a:p>
                  </a:txBody>
                  <a:tcPr/>
                </a:tc>
                <a:tc>
                  <a:txBody>
                    <a:bodyPr/>
                    <a:lstStyle/>
                    <a:p>
                      <a:r>
                        <a:rPr lang="en-US" sz="2000" dirty="0" smtClean="0"/>
                        <a:t>HGB1</a:t>
                      </a:r>
                      <a:endParaRPr lang="en-US" sz="2000" dirty="0"/>
                    </a:p>
                  </a:txBody>
                  <a:tcPr/>
                </a:tc>
                <a:tc>
                  <a:txBody>
                    <a:bodyPr/>
                    <a:lstStyle/>
                    <a:p>
                      <a:r>
                        <a:rPr lang="en-US" sz="2000" dirty="0" smtClean="0"/>
                        <a:t>13.2</a:t>
                      </a:r>
                      <a:endParaRPr lang="en-US" sz="2000" dirty="0"/>
                    </a:p>
                  </a:txBody>
                  <a:tcPr/>
                </a:tc>
                <a:tc>
                  <a:txBody>
                    <a:bodyPr/>
                    <a:lstStyle/>
                    <a:p>
                      <a:endParaRPr lang="en-US" sz="2000" dirty="0"/>
                    </a:p>
                  </a:txBody>
                  <a:tcPr/>
                </a:tc>
                <a:tc>
                  <a:txBody>
                    <a:bodyPr/>
                    <a:lstStyle/>
                    <a:p>
                      <a:endParaRPr lang="en-US" sz="2000" dirty="0"/>
                    </a:p>
                  </a:txBody>
                  <a:tcPr/>
                </a:tc>
              </a:tr>
              <a:tr h="370840">
                <a:tc>
                  <a:txBody>
                    <a:bodyPr/>
                    <a:lstStyle/>
                    <a:p>
                      <a:r>
                        <a:rPr lang="en-US" sz="2000" smtClean="0"/>
                        <a:t>L445-1001-00003</a:t>
                      </a:r>
                      <a:endParaRPr lang="en-US" sz="2000" dirty="0"/>
                    </a:p>
                  </a:txBody>
                  <a:tcPr/>
                </a:tc>
                <a:tc>
                  <a:txBody>
                    <a:bodyPr/>
                    <a:lstStyle/>
                    <a:p>
                      <a:r>
                        <a:rPr lang="en-US" sz="2000" dirty="0" smtClean="0">
                          <a:solidFill>
                            <a:srgbClr val="86786F"/>
                          </a:solidFill>
                        </a:rPr>
                        <a:t>Baseline</a:t>
                      </a:r>
                      <a:endParaRPr lang="en-US" sz="2000" dirty="0">
                        <a:solidFill>
                          <a:srgbClr val="86786F"/>
                        </a:solidFill>
                      </a:endParaRPr>
                    </a:p>
                  </a:txBody>
                  <a:tcPr/>
                </a:tc>
                <a:tc>
                  <a:txBody>
                    <a:bodyPr/>
                    <a:lstStyle/>
                    <a:p>
                      <a:r>
                        <a:rPr lang="en-US" sz="2000" dirty="0" smtClean="0"/>
                        <a:t>HGB1</a:t>
                      </a:r>
                      <a:endParaRPr lang="en-US" sz="2000" dirty="0"/>
                    </a:p>
                  </a:txBody>
                  <a:tcPr/>
                </a:tc>
                <a:tc>
                  <a:txBody>
                    <a:bodyPr/>
                    <a:lstStyle/>
                    <a:p>
                      <a:r>
                        <a:rPr lang="en-US" sz="2000" dirty="0" smtClean="0"/>
                        <a:t>13.0</a:t>
                      </a:r>
                      <a:endParaRPr lang="en-US" sz="2000" dirty="0"/>
                    </a:p>
                  </a:txBody>
                  <a:tcPr/>
                </a:tc>
                <a:tc>
                  <a:txBody>
                    <a:bodyPr/>
                    <a:lstStyle/>
                    <a:p>
                      <a:endParaRPr lang="en-US" sz="2000" dirty="0"/>
                    </a:p>
                  </a:txBody>
                  <a:tcPr/>
                </a:tc>
                <a:tc>
                  <a:txBody>
                    <a:bodyPr/>
                    <a:lstStyle/>
                    <a:p>
                      <a:endParaRPr lang="en-US" sz="2000" dirty="0"/>
                    </a:p>
                  </a:txBody>
                  <a:tcPr/>
                </a:tc>
              </a:tr>
              <a:tr h="370840">
                <a:tc>
                  <a:txBody>
                    <a:bodyPr/>
                    <a:lstStyle/>
                    <a:p>
                      <a:r>
                        <a:rPr lang="en-US" sz="2000" dirty="0" smtClean="0">
                          <a:solidFill>
                            <a:srgbClr val="FF0000"/>
                          </a:solidFill>
                        </a:rPr>
                        <a:t>L445-1001-00003</a:t>
                      </a:r>
                      <a:endParaRPr lang="en-US" sz="2000" dirty="0">
                        <a:solidFill>
                          <a:srgbClr val="FF0000"/>
                        </a:solidFill>
                      </a:endParaRPr>
                    </a:p>
                  </a:txBody>
                  <a:tcPr/>
                </a:tc>
                <a:tc>
                  <a:txBody>
                    <a:bodyPr/>
                    <a:lstStyle/>
                    <a:p>
                      <a:r>
                        <a:rPr lang="en-US" sz="2000" dirty="0" smtClean="0">
                          <a:solidFill>
                            <a:srgbClr val="FF0000"/>
                          </a:solidFill>
                        </a:rPr>
                        <a:t>Baseline</a:t>
                      </a:r>
                      <a:endParaRPr lang="en-US" sz="2000" dirty="0">
                        <a:solidFill>
                          <a:srgbClr val="FF0000"/>
                        </a:solidFill>
                      </a:endParaRPr>
                    </a:p>
                  </a:txBody>
                  <a:tcPr/>
                </a:tc>
                <a:tc>
                  <a:txBody>
                    <a:bodyPr/>
                    <a:lstStyle/>
                    <a:p>
                      <a:r>
                        <a:rPr lang="en-US" sz="2000" dirty="0" smtClean="0">
                          <a:solidFill>
                            <a:srgbClr val="FF0000"/>
                          </a:solidFill>
                        </a:rPr>
                        <a:t>HGB1</a:t>
                      </a:r>
                      <a:endParaRPr lang="en-US" sz="2000" dirty="0">
                        <a:solidFill>
                          <a:srgbClr val="FF0000"/>
                        </a:solidFill>
                      </a:endParaRPr>
                    </a:p>
                  </a:txBody>
                  <a:tcPr/>
                </a:tc>
                <a:tc>
                  <a:txBody>
                    <a:bodyPr/>
                    <a:lstStyle/>
                    <a:p>
                      <a:r>
                        <a:rPr lang="en-US" sz="2000" dirty="0" smtClean="0">
                          <a:solidFill>
                            <a:srgbClr val="FF0000"/>
                          </a:solidFill>
                        </a:rPr>
                        <a:t>12.85</a:t>
                      </a:r>
                      <a:endParaRPr lang="en-US" sz="2000" dirty="0">
                        <a:solidFill>
                          <a:srgbClr val="FF0000"/>
                        </a:solidFill>
                      </a:endParaRPr>
                    </a:p>
                  </a:txBody>
                  <a:tcPr/>
                </a:tc>
                <a:tc>
                  <a:txBody>
                    <a:bodyPr/>
                    <a:lstStyle/>
                    <a:p>
                      <a:r>
                        <a:rPr lang="en-US" sz="2000" dirty="0" smtClean="0">
                          <a:solidFill>
                            <a:srgbClr val="FF0000"/>
                          </a:solidFill>
                        </a:rPr>
                        <a:t>AVERAGE</a:t>
                      </a:r>
                      <a:endParaRPr lang="en-US" sz="2000" dirty="0">
                        <a:solidFill>
                          <a:srgbClr val="FF0000"/>
                        </a:solidFill>
                      </a:endParaRPr>
                    </a:p>
                  </a:txBody>
                  <a:tcPr/>
                </a:tc>
                <a:tc>
                  <a:txBody>
                    <a:bodyPr/>
                    <a:lstStyle/>
                    <a:p>
                      <a:r>
                        <a:rPr lang="en-US" sz="2000" dirty="0" smtClean="0">
                          <a:solidFill>
                            <a:srgbClr val="FF0000"/>
                          </a:solidFill>
                        </a:rPr>
                        <a:t>Y</a:t>
                      </a:r>
                      <a:endParaRPr lang="en-US" sz="2000" dirty="0">
                        <a:solidFill>
                          <a:srgbClr val="FF0000"/>
                        </a:solidFill>
                      </a:endParaRPr>
                    </a:p>
                  </a:txBody>
                  <a:tcPr/>
                </a:tc>
              </a:tr>
              <a:tr h="370840">
                <a:tc>
                  <a:txBody>
                    <a:bodyPr/>
                    <a:lstStyle/>
                    <a:p>
                      <a:r>
                        <a:rPr lang="en-US" sz="2000" dirty="0" smtClean="0"/>
                        <a:t>L445-1001-00003</a:t>
                      </a:r>
                      <a:endParaRPr lang="en-US" sz="2000" dirty="0"/>
                    </a:p>
                  </a:txBody>
                  <a:tcPr/>
                </a:tc>
                <a:tc>
                  <a:txBody>
                    <a:bodyPr/>
                    <a:lstStyle/>
                    <a:p>
                      <a:r>
                        <a:rPr lang="en-US" sz="2000" dirty="0" smtClean="0"/>
                        <a:t>Day 1</a:t>
                      </a:r>
                      <a:endParaRPr lang="en-US" sz="2000" dirty="0"/>
                    </a:p>
                  </a:txBody>
                  <a:tcPr/>
                </a:tc>
                <a:tc>
                  <a:txBody>
                    <a:bodyPr/>
                    <a:lstStyle/>
                    <a:p>
                      <a:r>
                        <a:rPr lang="en-US" sz="2000" dirty="0" smtClean="0"/>
                        <a:t>HGB1</a:t>
                      </a:r>
                      <a:endParaRPr lang="en-US" sz="2000" dirty="0"/>
                    </a:p>
                  </a:txBody>
                  <a:tcPr/>
                </a:tc>
                <a:tc>
                  <a:txBody>
                    <a:bodyPr/>
                    <a:lstStyle/>
                    <a:p>
                      <a:r>
                        <a:rPr lang="en-US" sz="2000" dirty="0" smtClean="0"/>
                        <a:t>14.2</a:t>
                      </a:r>
                      <a:endParaRPr lang="en-US" sz="2000" dirty="0"/>
                    </a:p>
                  </a:txBody>
                  <a:tcPr/>
                </a:tc>
                <a:tc>
                  <a:txBody>
                    <a:bodyPr/>
                    <a:lstStyle/>
                    <a:p>
                      <a:endParaRPr lang="en-US" sz="2000" dirty="0"/>
                    </a:p>
                  </a:txBody>
                  <a:tcPr/>
                </a:tc>
                <a:tc>
                  <a:txBody>
                    <a:bodyPr/>
                    <a:lstStyle/>
                    <a:p>
                      <a:endParaRPr lang="en-US" sz="2000" dirty="0"/>
                    </a:p>
                  </a:txBody>
                  <a:tcPr/>
                </a:tc>
              </a:tr>
            </a:tbl>
          </a:graphicData>
        </a:graphic>
      </p:graphicFrame>
    </p:spTree>
    <p:extLst>
      <p:ext uri="{BB962C8B-B14F-4D97-AF65-F5344CB8AC3E}">
        <p14:creationId xmlns:p14="http://schemas.microsoft.com/office/powerpoint/2010/main" val="392147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theme/theme1.xml><?xml version="1.0" encoding="utf-8"?>
<a:theme xmlns:a="http://schemas.openxmlformats.org/drawingml/2006/main" name="CorporatePresentation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EnterpriseDocumentLanguageTaxHTField0 xmlns="33648e8c-5399-4ce0-994e-2f4ddb1c4614">
      <Terms xmlns="http://schemas.microsoft.com/office/infopath/2007/PartnerControls">
        <TermInfo xmlns="http://schemas.microsoft.com/office/infopath/2007/PartnerControls">
          <TermName xmlns="http://schemas.microsoft.com/office/infopath/2007/PartnerControls">eng</TermName>
          <TermId xmlns="http://schemas.microsoft.com/office/infopath/2007/PartnerControls">39540796-0396-4e54-afe9-a602f28bbe8f</TermId>
        </TermInfo>
      </Terms>
    </EnterpriseDocumentLanguageTaxHTField0>
    <EnterpriseRecordSeriesCodeTaxHTField0 xmlns="33648e8c-5399-4ce0-994e-2f4ddb1c4614">
      <Terms xmlns="http://schemas.microsoft.com/office/infopath/2007/PartnerControls">
        <TermInfo xmlns="http://schemas.microsoft.com/office/infopath/2007/PartnerControls">
          <TermName xmlns="http://schemas.microsoft.com/office/infopath/2007/PartnerControls">ADM140</TermName>
          <TermId xmlns="http://schemas.microsoft.com/office/infopath/2007/PartnerControls">fdc85ba1-0671-407c-9ace-d011131f3a70</TermId>
        </TermInfo>
      </Terms>
    </EnterpriseRecordSeriesCodeTaxHTField0>
    <TaxCatchAll xmlns="33648e8c-5399-4ce0-994e-2f4ddb1c4614">
      <Value>4</Value>
      <Value>2</Value>
    </TaxCatchAll>
    <Module xmlns="ea8d7ff9-53a1-4d37-b8c7-6ece65a438c0">Mod 5</Module>
    <Category xmlns="ea8d7ff9-53a1-4d37-b8c7-6ece65a438c0">Day 2 Final Presentation Content</Category>
    <Draft_x003f_ xmlns="ea8d7ff9-53a1-4d37-b8c7-6ece65a438c0">true</Draft_x003f_>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6125CBEC4B2C540B98981F13EEDF150" ma:contentTypeVersion="6" ma:contentTypeDescription="Create a new document." ma:contentTypeScope="" ma:versionID="33a711185693b4484063ace2267a9745">
  <xsd:schema xmlns:xsd="http://www.w3.org/2001/XMLSchema" xmlns:xs="http://www.w3.org/2001/XMLSchema" xmlns:p="http://schemas.microsoft.com/office/2006/metadata/properties" xmlns:ns2="33648e8c-5399-4ce0-994e-2f4ddb1c4614" xmlns:ns3="ea8d7ff9-53a1-4d37-b8c7-6ece65a438c0" targetNamespace="http://schemas.microsoft.com/office/2006/metadata/properties" ma:root="true" ma:fieldsID="e3cc954577dd282093b12f382aa3164a" ns2:_="" ns3:_="">
    <xsd:import namespace="33648e8c-5399-4ce0-994e-2f4ddb1c4614"/>
    <xsd:import namespace="ea8d7ff9-53a1-4d37-b8c7-6ece65a438c0"/>
    <xsd:element name="properties">
      <xsd:complexType>
        <xsd:sequence>
          <xsd:element name="documentManagement">
            <xsd:complexType>
              <xsd:all>
                <xsd:element ref="ns2:TaxCatchAll" minOccurs="0"/>
                <xsd:element ref="ns2:TaxCatchAllLabel" minOccurs="0"/>
                <xsd:element ref="ns2:EnterpriseDocumentLanguageTaxHTField0" minOccurs="0"/>
                <xsd:element ref="ns2:EnterpriseRecordSeriesCodeTaxHTField0" minOccurs="0"/>
                <xsd:element ref="ns3:Category" minOccurs="0"/>
                <xsd:element ref="ns3:Draft_x003f_" minOccurs="0"/>
                <xsd:element ref="ns3:Modu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648e8c-5399-4ce0-994e-2f4ddb1c4614" elementFormDefault="qualified">
    <xsd:import namespace="http://schemas.microsoft.com/office/2006/documentManagement/types"/>
    <xsd:import namespace="http://schemas.microsoft.com/office/infopath/2007/PartnerControls"/>
    <xsd:element name="TaxCatchAll" ma:index="7" nillable="true" ma:displayName="Taxonomy Catch All Column" ma:hidden="true" ma:list="{9e2544b8-8d1d-46e8-9928-48fb20a64101}" ma:internalName="TaxCatchAll" ma:showField="CatchAllData" ma:web="98184e42-8508-4a03-b6bc-f984b222826e">
      <xsd:complexType>
        <xsd:complexContent>
          <xsd:extension base="dms:MultiChoiceLookup">
            <xsd:sequence>
              <xsd:element name="Value" type="dms:Lookup" maxOccurs="unbounded" minOccurs="0" nillable="true"/>
            </xsd:sequence>
          </xsd:extension>
        </xsd:complexContent>
      </xsd:complexType>
    </xsd:element>
    <xsd:element name="TaxCatchAllLabel" ma:index="8" nillable="true" ma:displayName="Taxonomy Catch All Column1" ma:hidden="true" ma:list="{9e2544b8-8d1d-46e8-9928-48fb20a64101}" ma:internalName="TaxCatchAllLabel" ma:readOnly="true" ma:showField="CatchAllDataLabel" ma:web="98184e42-8508-4a03-b6bc-f984b222826e">
      <xsd:complexType>
        <xsd:complexContent>
          <xsd:extension base="dms:MultiChoiceLookup">
            <xsd:sequence>
              <xsd:element name="Value" type="dms:Lookup" maxOccurs="unbounded" minOccurs="0" nillable="true"/>
            </xsd:sequence>
          </xsd:extension>
        </xsd:complexContent>
      </xsd:complexType>
    </xsd:element>
    <xsd:element name="EnterpriseDocumentLanguageTaxHTField0" ma:index="9" ma:taxonomy="true" ma:internalName="EnterpriseDocumentLanguageTaxHTField0" ma:taxonomyFieldName="EnterpriseDocumentLanguage" ma:displayName="Lilly Document Language" ma:readOnly="false" ma:default="2;#eng|39540796-0396-4e54-afe9-a602f28bbe8f" ma:fieldId="{93e5a5e9-0ea5-4512-9a61-30e562d954b4}" ma:sspId="dc7d05db-9a88-43f7-9979-b3027636d983" ma:termSetId="29d92dd9-4caf-4659-961a-1591fcb1f2f5" ma:anchorId="00000000-0000-0000-0000-000000000000" ma:open="false" ma:isKeyword="false">
      <xsd:complexType>
        <xsd:sequence>
          <xsd:element ref="pc:Terms" minOccurs="0" maxOccurs="1"/>
        </xsd:sequence>
      </xsd:complexType>
    </xsd:element>
    <xsd:element name="EnterpriseRecordSeriesCodeTaxHTField0" ma:index="11" ma:taxonomy="true" ma:internalName="EnterpriseRecordSeriesCodeTaxHTField0" ma:taxonomyFieldName="EnterpriseRecordSeriesCode" ma:displayName="Lilly Record Series Code" ma:readOnly="false" ma:default="1;#ADM130|70dc3311-3e76-421c-abfa-d108df48853c" ma:fieldId="{23eb9118-512f-4e30-ae67-b759512ccd2b}" ma:sspId="dc7d05db-9a88-43f7-9979-b3027636d983" ma:termSetId="596d0819-e4b3-4e25-8f9b-94317537e49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a8d7ff9-53a1-4d37-b8c7-6ece65a438c0" elementFormDefault="qualified">
    <xsd:import namespace="http://schemas.microsoft.com/office/2006/documentManagement/types"/>
    <xsd:import namespace="http://schemas.microsoft.com/office/infopath/2007/PartnerControls"/>
    <xsd:element name="Category" ma:index="14" nillable="true" ma:displayName="Category" ma:default="Day 2 Draft Training Content" ma:format="RadioButtons" ma:internalName="Category">
      <xsd:simpleType>
        <xsd:restriction base="dms:Choice">
          <xsd:enumeration value="Day 2 Draft Training Content"/>
          <xsd:enumeration value="Day 2 Final Presentation Content"/>
          <xsd:enumeration value="Day 2 Participants' Content for Exercises"/>
        </xsd:restriction>
      </xsd:simpleType>
    </xsd:element>
    <xsd:element name="Draft_x003f_" ma:index="15" nillable="true" ma:displayName="Draft?" ma:default="1" ma:internalName="Draft_x003f_">
      <xsd:simpleType>
        <xsd:restriction base="dms:Boolean"/>
      </xsd:simpleType>
    </xsd:element>
    <xsd:element name="Module" ma:index="16" nillable="true" ma:displayName="Module" ma:default="Choose a Module..." ma:format="Dropdown" ma:internalName="Module">
      <xsd:simpleType>
        <xsd:restriction base="dms:Choice">
          <xsd:enumeration value="Choose a Module..."/>
          <xsd:enumeration value="Mod 1"/>
          <xsd:enumeration value="Mod 2"/>
          <xsd:enumeration value="Mod 3"/>
          <xsd:enumeration value="Mod 4"/>
          <xsd:enumeration value="Mod 5"/>
          <xsd:enumeration value="Mod 6"/>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dc7d05db-9a88-43f7-9979-b3027636d983" ContentTypeId="0x0101" PreviousValue="false"/>
</file>

<file path=customXml/itemProps1.xml><?xml version="1.0" encoding="utf-8"?>
<ds:datastoreItem xmlns:ds="http://schemas.openxmlformats.org/officeDocument/2006/customXml" ds:itemID="{94A53384-59FE-46DD-A266-F5738D83A6F5}"/>
</file>

<file path=customXml/itemProps2.xml><?xml version="1.0" encoding="utf-8"?>
<ds:datastoreItem xmlns:ds="http://schemas.openxmlformats.org/officeDocument/2006/customXml" ds:itemID="{7275F84F-35CC-4A75-B838-893AF206A057}"/>
</file>

<file path=customXml/itemProps3.xml><?xml version="1.0" encoding="utf-8"?>
<ds:datastoreItem xmlns:ds="http://schemas.openxmlformats.org/officeDocument/2006/customXml" ds:itemID="{99D068AF-866B-4772-9F13-8FB6C8E37F3F}"/>
</file>

<file path=customXml/itemProps4.xml><?xml version="1.0" encoding="utf-8"?>
<ds:datastoreItem xmlns:ds="http://schemas.openxmlformats.org/officeDocument/2006/customXml" ds:itemID="{8324C485-403B-41FF-BAF3-B6BC02CC29EF}"/>
</file>

<file path=docProps/app.xml><?xml version="1.0" encoding="utf-8"?>
<Properties xmlns="http://schemas.openxmlformats.org/officeDocument/2006/extended-properties" xmlns:vt="http://schemas.openxmlformats.org/officeDocument/2006/docPropsVTypes">
  <Template>CorporatePresentation1</Template>
  <TotalTime>26346</TotalTime>
  <Words>3640</Words>
  <Application>Microsoft Office PowerPoint</Application>
  <PresentationFormat>On-screen Show (4:3)</PresentationFormat>
  <Paragraphs>918</Paragraphs>
  <Slides>50</Slides>
  <Notes>28</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CorporatePresentation1</vt:lpstr>
      <vt:lpstr>Notes to Instructor</vt:lpstr>
      <vt:lpstr>Electronic Documents Required</vt:lpstr>
      <vt:lpstr>Lilly Workshop Module 5  Basic Data Structure Advanced Topics </vt:lpstr>
      <vt:lpstr>Objectives</vt:lpstr>
      <vt:lpstr>Analysis Descriptor Variable:  DTYPE – Derivation Type</vt:lpstr>
      <vt:lpstr>Analysis Descriptor Variables</vt:lpstr>
      <vt:lpstr>DTYPE – Derivation Type</vt:lpstr>
      <vt:lpstr>Example 1:  SDTM.LB</vt:lpstr>
      <vt:lpstr>Example 1: DTYPE ADaM.ADLB</vt:lpstr>
      <vt:lpstr>Example 2:  SDTM.LB</vt:lpstr>
      <vt:lpstr>Example 2: DTYPE ADaM.ADLB</vt:lpstr>
      <vt:lpstr>DTYPE – Other Examples</vt:lpstr>
      <vt:lpstr>DTYPE Controlled Terminology</vt:lpstr>
      <vt:lpstr>Group Exercise / Discussion </vt:lpstr>
      <vt:lpstr>Group Exercise – DTYPE Review</vt:lpstr>
      <vt:lpstr>CTA.DTYPE</vt:lpstr>
      <vt:lpstr>Group Discussion – DTYPE Review</vt:lpstr>
      <vt:lpstr>Analysis Descriptor Variables:  Visit Windows and Analysis Record Flags</vt:lpstr>
      <vt:lpstr>Visit “Windowing” for Analysis</vt:lpstr>
      <vt:lpstr>Allowable Windowing Variables</vt:lpstr>
      <vt:lpstr>ANLzzFL – Analysis Record Flag</vt:lpstr>
      <vt:lpstr>ANLzzFL Example</vt:lpstr>
      <vt:lpstr>Rules for BDS</vt:lpstr>
      <vt:lpstr>BDS Rule #1 - #6 </vt:lpstr>
      <vt:lpstr>Rule #1: AVAL Parameter Invariant</vt:lpstr>
      <vt:lpstr>Rule #2: AVAL Does Not Satisfy Rule #1</vt:lpstr>
      <vt:lpstr>Rule #3: Creating Analysis Time Point</vt:lpstr>
      <vt:lpstr>Rule #4:  Multiple Rows Within a PARAM</vt:lpstr>
      <vt:lpstr>Rule #5: Function of &gt; 1 PARAM</vt:lpstr>
      <vt:lpstr>Rule #6: More Than 1 Baseline</vt:lpstr>
      <vt:lpstr>Lilly Module 5 Exercise #1 </vt:lpstr>
      <vt:lpstr>Lilly Mod 5 Exercise #1</vt:lpstr>
      <vt:lpstr>Let’s Try The First One Together</vt:lpstr>
      <vt:lpstr>Exercise #1 Answer</vt:lpstr>
      <vt:lpstr>Exercise #1 Answer</vt:lpstr>
      <vt:lpstr>Exercise #1 Answer</vt:lpstr>
      <vt:lpstr>Using BDS for Time to Event</vt:lpstr>
      <vt:lpstr>The Basics of Time to Event</vt:lpstr>
      <vt:lpstr>Reasons for Censoring</vt:lpstr>
      <vt:lpstr>Time to Event Analysis in Brief</vt:lpstr>
      <vt:lpstr>BDS for Time to Event Analysis</vt:lpstr>
      <vt:lpstr>BDS TTE Example (Abbreviated)</vt:lpstr>
      <vt:lpstr>BDS TTE Example Continued</vt:lpstr>
      <vt:lpstr>Lilly Module 5 Exercise #2 </vt:lpstr>
      <vt:lpstr>Lilly Mod 5 Exercise #2</vt:lpstr>
      <vt:lpstr>Exercise #2 Oncology Mock Table</vt:lpstr>
      <vt:lpstr>Exercise #2 Oncology Standard</vt:lpstr>
      <vt:lpstr>Exercise #2 Answer</vt:lpstr>
      <vt:lpstr>Module 5 Summary</vt:lpstr>
      <vt:lpstr>End of Lilly Module 5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to Instructor</dc:title>
  <dc:creator>Shelley Dunn</dc:creator>
  <cp:lastModifiedBy>Susan Kenny</cp:lastModifiedBy>
  <cp:revision>774</cp:revision>
  <dcterms:created xsi:type="dcterms:W3CDTF">2014-11-26T22:50:11Z</dcterms:created>
  <dcterms:modified xsi:type="dcterms:W3CDTF">2016-07-31T19:44:18Z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600</vt:r8>
  </property>
  <property fmtid="{D5CDD505-2E9C-101B-9397-08002B2CF9AE}" pid="3" name="EnterpriseDocumentLanguage">
    <vt:lpwstr>2;#eng|39540796-0396-4e54-afe9-a602f28bbe8f</vt:lpwstr>
  </property>
  <property fmtid="{D5CDD505-2E9C-101B-9397-08002B2CF9AE}" pid="4" name="EnterpriseRecordSeriesCode">
    <vt:lpwstr>4;#ADM140|fdc85ba1-0671-407c-9ace-d011131f3a70</vt:lpwstr>
  </property>
  <property fmtid="{D5CDD505-2E9C-101B-9397-08002B2CF9AE}" pid="5" name="ContentTypeId">
    <vt:lpwstr>0x010100C6125CBEC4B2C540B98981F13EEDF150</vt:lpwstr>
  </property>
  <property fmtid="{D5CDD505-2E9C-101B-9397-08002B2CF9AE}" pid="6" name="EnterpriseSensitivityClassification">
    <vt:lpwstr>3;#GREEN|ec74153f-63be-46a4-ae5f-1b86c809897d</vt:lpwstr>
  </property>
  <property fmtid="{D5CDD505-2E9C-101B-9397-08002B2CF9AE}" pid="7" name="EnterpriseSensitivityClassificationTaxHTField0">
    <vt:lpwstr>GREEN|ec74153f-63be-46a4-ae5f-1b86c809897d</vt:lpwstr>
  </property>
</Properties>
</file>