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55"/>
  </p:notesMasterIdLst>
  <p:handoutMasterIdLst>
    <p:handoutMasterId r:id="rId56"/>
  </p:handoutMasterIdLst>
  <p:sldIdLst>
    <p:sldId id="658" r:id="rId6"/>
    <p:sldId id="659" r:id="rId7"/>
    <p:sldId id="256" r:id="rId8"/>
    <p:sldId id="262" r:id="rId9"/>
    <p:sldId id="434" r:id="rId10"/>
    <p:sldId id="728" r:id="rId11"/>
    <p:sldId id="644" r:id="rId12"/>
    <p:sldId id="744" r:id="rId13"/>
    <p:sldId id="703" r:id="rId14"/>
    <p:sldId id="710" r:id="rId15"/>
    <p:sldId id="745" r:id="rId16"/>
    <p:sldId id="668" r:id="rId17"/>
    <p:sldId id="743" r:id="rId18"/>
    <p:sldId id="746" r:id="rId19"/>
    <p:sldId id="708" r:id="rId20"/>
    <p:sldId id="709" r:id="rId21"/>
    <p:sldId id="727" r:id="rId22"/>
    <p:sldId id="740" r:id="rId23"/>
    <p:sldId id="742" r:id="rId24"/>
    <p:sldId id="707" r:id="rId25"/>
    <p:sldId id="729" r:id="rId26"/>
    <p:sldId id="724" r:id="rId27"/>
    <p:sldId id="747" r:id="rId28"/>
    <p:sldId id="733" r:id="rId29"/>
    <p:sldId id="732" r:id="rId30"/>
    <p:sldId id="731" r:id="rId31"/>
    <p:sldId id="711" r:id="rId32"/>
    <p:sldId id="749" r:id="rId33"/>
    <p:sldId id="713" r:id="rId34"/>
    <p:sldId id="752" r:id="rId35"/>
    <p:sldId id="719" r:id="rId36"/>
    <p:sldId id="748" r:id="rId37"/>
    <p:sldId id="730" r:id="rId38"/>
    <p:sldId id="750" r:id="rId39"/>
    <p:sldId id="734" r:id="rId40"/>
    <p:sldId id="751" r:id="rId41"/>
    <p:sldId id="735" r:id="rId42"/>
    <p:sldId id="717" r:id="rId43"/>
    <p:sldId id="715" r:id="rId44"/>
    <p:sldId id="716" r:id="rId45"/>
    <p:sldId id="739" r:id="rId46"/>
    <p:sldId id="738" r:id="rId47"/>
    <p:sldId id="720" r:id="rId48"/>
    <p:sldId id="721" r:id="rId49"/>
    <p:sldId id="722" r:id="rId50"/>
    <p:sldId id="737" r:id="rId51"/>
    <p:sldId id="723" r:id="rId52"/>
    <p:sldId id="736" r:id="rId53"/>
    <p:sldId id="726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86F"/>
    <a:srgbClr val="FEE4CA"/>
    <a:srgbClr val="E2231A"/>
    <a:srgbClr val="349C83"/>
    <a:srgbClr val="339D9A"/>
    <a:srgbClr val="B3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78863" autoAdjust="0"/>
  </p:normalViewPr>
  <p:slideViewPr>
    <p:cSldViewPr snapToGrid="0" snapToObjects="1">
      <p:cViewPr>
        <p:scale>
          <a:sx n="80" d="100"/>
          <a:sy n="80" d="100"/>
        </p:scale>
        <p:origin x="-408" y="372"/>
      </p:cViewPr>
      <p:guideLst>
        <p:guide orient="horz" pos="2184"/>
        <p:guide pos="290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 snapToGrid="0" snapToObjects="1">
      <p:cViewPr varScale="1">
        <p:scale>
          <a:sx n="142" d="100"/>
          <a:sy n="142" d="100"/>
        </p:scale>
        <p:origin x="-416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2515A-4F2D-4512-BF0C-1C35A323BE3C}" type="doc">
      <dgm:prSet loTypeId="urn:microsoft.com/office/officeart/2005/8/layout/h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B06D1E2-FA60-4377-A04E-4349FC7362E4}">
      <dgm:prSet phldrT="[Text]"/>
      <dgm:spPr/>
      <dgm:t>
        <a:bodyPr/>
        <a:lstStyle/>
        <a:p>
          <a:r>
            <a:rPr lang="en-US" dirty="0" smtClean="0"/>
            <a:t>Analysis of:</a:t>
          </a:r>
          <a:endParaRPr lang="en-US" dirty="0"/>
        </a:p>
      </dgm:t>
    </dgm:pt>
    <dgm:pt modelId="{FD9332FA-4ABC-44CE-A79E-657B893A331F}" type="parTrans" cxnId="{E8547432-1647-43D3-8C93-BC156CDC5D20}">
      <dgm:prSet/>
      <dgm:spPr/>
      <dgm:t>
        <a:bodyPr/>
        <a:lstStyle/>
        <a:p>
          <a:endParaRPr lang="en-US"/>
        </a:p>
      </dgm:t>
    </dgm:pt>
    <dgm:pt modelId="{CD2FDC31-3D43-4FFB-8C4D-0F5AED590C09}" type="sibTrans" cxnId="{E8547432-1647-43D3-8C93-BC156CDC5D20}">
      <dgm:prSet/>
      <dgm:spPr/>
      <dgm:t>
        <a:bodyPr/>
        <a:lstStyle/>
        <a:p>
          <a:endParaRPr lang="en-US"/>
        </a:p>
      </dgm:t>
    </dgm:pt>
    <dgm:pt modelId="{B89A8D46-E8B6-4273-B4BD-73EF921B1568}">
      <dgm:prSet phldrT="[Text]"/>
      <dgm:spPr/>
      <dgm:t>
        <a:bodyPr/>
        <a:lstStyle/>
        <a:p>
          <a:r>
            <a:rPr lang="en-US" dirty="0" smtClean="0"/>
            <a:t>Adverse Events</a:t>
          </a:r>
          <a:endParaRPr lang="en-US" dirty="0"/>
        </a:p>
      </dgm:t>
    </dgm:pt>
    <dgm:pt modelId="{3A6A09FF-7EA2-483D-8295-5BAC0D680D4F}" type="parTrans" cxnId="{0E86EA4E-FCB8-49A8-BE7E-77FB9A64B7D2}">
      <dgm:prSet/>
      <dgm:spPr/>
      <dgm:t>
        <a:bodyPr/>
        <a:lstStyle/>
        <a:p>
          <a:endParaRPr lang="en-US"/>
        </a:p>
      </dgm:t>
    </dgm:pt>
    <dgm:pt modelId="{D1727D82-A543-40E1-A4C0-04A95D265097}" type="sibTrans" cxnId="{0E86EA4E-FCB8-49A8-BE7E-77FB9A64B7D2}">
      <dgm:prSet/>
      <dgm:spPr/>
      <dgm:t>
        <a:bodyPr/>
        <a:lstStyle/>
        <a:p>
          <a:endParaRPr lang="en-US"/>
        </a:p>
      </dgm:t>
    </dgm:pt>
    <dgm:pt modelId="{068F047B-A489-456C-BA1C-F957534EDF13}">
      <dgm:prSet phldrT="[Text]"/>
      <dgm:spPr/>
      <dgm:t>
        <a:bodyPr/>
        <a:lstStyle/>
        <a:p>
          <a:r>
            <a:rPr lang="en-US" dirty="0" smtClean="0"/>
            <a:t>Con Meds</a:t>
          </a:r>
          <a:endParaRPr lang="en-US" dirty="0"/>
        </a:p>
      </dgm:t>
    </dgm:pt>
    <dgm:pt modelId="{E8334E6F-CAC4-4858-8A6E-2E5AFC71F4C1}" type="parTrans" cxnId="{0C4F75E2-9D77-4B42-B349-AA015001AC13}">
      <dgm:prSet/>
      <dgm:spPr/>
      <dgm:t>
        <a:bodyPr/>
        <a:lstStyle/>
        <a:p>
          <a:endParaRPr lang="en-US"/>
        </a:p>
      </dgm:t>
    </dgm:pt>
    <dgm:pt modelId="{53C71B5A-FAF1-4D6B-9B30-839657EF97FA}" type="sibTrans" cxnId="{0C4F75E2-9D77-4B42-B349-AA015001AC13}">
      <dgm:prSet/>
      <dgm:spPr/>
      <dgm:t>
        <a:bodyPr/>
        <a:lstStyle/>
        <a:p>
          <a:endParaRPr lang="en-US"/>
        </a:p>
      </dgm:t>
    </dgm:pt>
    <dgm:pt modelId="{58F2CB16-EC28-478C-9DEF-2C93280605B9}">
      <dgm:prSet phldrT="[Text]"/>
      <dgm:spPr/>
      <dgm:t>
        <a:bodyPr/>
        <a:lstStyle/>
        <a:p>
          <a:r>
            <a:rPr lang="en-US" dirty="0" smtClean="0"/>
            <a:t>Medical History</a:t>
          </a:r>
          <a:endParaRPr lang="en-US" dirty="0"/>
        </a:p>
      </dgm:t>
    </dgm:pt>
    <dgm:pt modelId="{00A77A99-20CC-4CB4-B7BE-52351FC140A6}" type="parTrans" cxnId="{7B128AFE-3F36-412C-9610-DC70DA64A9E1}">
      <dgm:prSet/>
      <dgm:spPr/>
      <dgm:t>
        <a:bodyPr/>
        <a:lstStyle/>
        <a:p>
          <a:endParaRPr lang="en-US"/>
        </a:p>
      </dgm:t>
    </dgm:pt>
    <dgm:pt modelId="{D077D4B9-1BAE-4344-ABF3-72FA513BB5DC}" type="sibTrans" cxnId="{7B128AFE-3F36-412C-9610-DC70DA64A9E1}">
      <dgm:prSet/>
      <dgm:spPr/>
      <dgm:t>
        <a:bodyPr/>
        <a:lstStyle/>
        <a:p>
          <a:endParaRPr lang="en-US"/>
        </a:p>
      </dgm:t>
    </dgm:pt>
    <dgm:pt modelId="{A3E47F80-D7F4-4F50-B0AD-CA4E668B7CE6}">
      <dgm:prSet phldrT="[Text]"/>
      <dgm:spPr/>
      <dgm:t>
        <a:bodyPr/>
        <a:lstStyle/>
        <a:p>
          <a:r>
            <a:rPr lang="en-US" dirty="0" smtClean="0"/>
            <a:t>Clinical Events</a:t>
          </a:r>
          <a:endParaRPr lang="en-US" dirty="0"/>
        </a:p>
      </dgm:t>
    </dgm:pt>
    <dgm:pt modelId="{DA6F5E25-BB2C-428F-834D-B175821864B3}" type="parTrans" cxnId="{A58B0315-40A0-405B-A808-885BBA7CF676}">
      <dgm:prSet/>
      <dgm:spPr/>
      <dgm:t>
        <a:bodyPr/>
        <a:lstStyle/>
        <a:p>
          <a:endParaRPr lang="en-US"/>
        </a:p>
      </dgm:t>
    </dgm:pt>
    <dgm:pt modelId="{D9F1ECA0-E04F-4506-B280-A61729BD9862}" type="sibTrans" cxnId="{A58B0315-40A0-405B-A808-885BBA7CF676}">
      <dgm:prSet/>
      <dgm:spPr/>
      <dgm:t>
        <a:bodyPr/>
        <a:lstStyle/>
        <a:p>
          <a:endParaRPr lang="en-US"/>
        </a:p>
      </dgm:t>
    </dgm:pt>
    <dgm:pt modelId="{2F259166-ED7B-458A-8AFF-272390AEDD21}">
      <dgm:prSet phldrT="[Text]"/>
      <dgm:spPr/>
      <dgm:t>
        <a:bodyPr/>
        <a:lstStyle/>
        <a:p>
          <a:r>
            <a:rPr lang="en-US" dirty="0" smtClean="0"/>
            <a:t>Protocol Violations</a:t>
          </a:r>
          <a:endParaRPr lang="en-US" dirty="0"/>
        </a:p>
      </dgm:t>
    </dgm:pt>
    <dgm:pt modelId="{1F692DB7-5F41-4284-86AF-31A4E8CED304}" type="parTrans" cxnId="{73506ABC-DD69-4A71-8AC5-AEA2101D7AD4}">
      <dgm:prSet/>
      <dgm:spPr/>
      <dgm:t>
        <a:bodyPr/>
        <a:lstStyle/>
        <a:p>
          <a:endParaRPr lang="en-US"/>
        </a:p>
      </dgm:t>
    </dgm:pt>
    <dgm:pt modelId="{F6FAE3C7-2635-4395-86DB-083D805E200B}" type="sibTrans" cxnId="{73506ABC-DD69-4A71-8AC5-AEA2101D7AD4}">
      <dgm:prSet/>
      <dgm:spPr/>
      <dgm:t>
        <a:bodyPr/>
        <a:lstStyle/>
        <a:p>
          <a:endParaRPr lang="en-US"/>
        </a:p>
      </dgm:t>
    </dgm:pt>
    <dgm:pt modelId="{6C0CA510-0F7F-485A-BA7B-96E1FA40753D}" type="pres">
      <dgm:prSet presAssocID="{E3E2515A-4F2D-4512-BF0C-1C35A323BE3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AA2FA1-AC0D-4FB3-BBD4-8B301F008C99}" type="pres">
      <dgm:prSet presAssocID="{7B06D1E2-FA60-4377-A04E-4349FC7362E4}" presName="roof" presStyleLbl="dkBgShp" presStyleIdx="0" presStyleCnt="2" custLinFactNeighborX="46163"/>
      <dgm:spPr/>
      <dgm:t>
        <a:bodyPr/>
        <a:lstStyle/>
        <a:p>
          <a:endParaRPr lang="en-US"/>
        </a:p>
      </dgm:t>
    </dgm:pt>
    <dgm:pt modelId="{65039970-D49D-4CFD-825B-6F6819DD4570}" type="pres">
      <dgm:prSet presAssocID="{7B06D1E2-FA60-4377-A04E-4349FC7362E4}" presName="pillars" presStyleCnt="0"/>
      <dgm:spPr/>
    </dgm:pt>
    <dgm:pt modelId="{225E483C-39A3-48F3-A0BD-CE43B85ED30E}" type="pres">
      <dgm:prSet presAssocID="{7B06D1E2-FA60-4377-A04E-4349FC7362E4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FF49D-C286-4585-B7B5-31D407FACD97}" type="pres">
      <dgm:prSet presAssocID="{068F047B-A489-456C-BA1C-F957534EDF13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39C4D-E613-49A0-8A27-E3545D33782F}" type="pres">
      <dgm:prSet presAssocID="{58F2CB16-EC28-478C-9DEF-2C93280605B9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E1A7B-E880-4D20-82FC-916ABC6E1E21}" type="pres">
      <dgm:prSet presAssocID="{A3E47F80-D7F4-4F50-B0AD-CA4E668B7CE6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883BD-192B-43FB-BBDE-D928156D23D3}" type="pres">
      <dgm:prSet presAssocID="{2F259166-ED7B-458A-8AFF-272390AEDD21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F137B-442F-42C7-89A5-0B752F34E52E}" type="pres">
      <dgm:prSet presAssocID="{7B06D1E2-FA60-4377-A04E-4349FC7362E4}" presName="base" presStyleLbl="dkBgShp" presStyleIdx="1" presStyleCnt="2"/>
      <dgm:spPr/>
    </dgm:pt>
  </dgm:ptLst>
  <dgm:cxnLst>
    <dgm:cxn modelId="{F9122136-836C-4BA8-987C-2F7BA23F6D31}" type="presOf" srcId="{58F2CB16-EC28-478C-9DEF-2C93280605B9}" destId="{09339C4D-E613-49A0-8A27-E3545D33782F}" srcOrd="0" destOrd="0" presId="urn:microsoft.com/office/officeart/2005/8/layout/hList3"/>
    <dgm:cxn modelId="{E124D33D-8C09-4B42-9AA0-8C565B8FA60F}" type="presOf" srcId="{7B06D1E2-FA60-4377-A04E-4349FC7362E4}" destId="{4DAA2FA1-AC0D-4FB3-BBD4-8B301F008C99}" srcOrd="0" destOrd="0" presId="urn:microsoft.com/office/officeart/2005/8/layout/hList3"/>
    <dgm:cxn modelId="{41DE9540-5FC9-4821-A3EE-7AD0CC5BE8F6}" type="presOf" srcId="{B89A8D46-E8B6-4273-B4BD-73EF921B1568}" destId="{225E483C-39A3-48F3-A0BD-CE43B85ED30E}" srcOrd="0" destOrd="0" presId="urn:microsoft.com/office/officeart/2005/8/layout/hList3"/>
    <dgm:cxn modelId="{606153D3-2223-4D45-8613-340FCED9FAF4}" type="presOf" srcId="{A3E47F80-D7F4-4F50-B0AD-CA4E668B7CE6}" destId="{34EE1A7B-E880-4D20-82FC-916ABC6E1E21}" srcOrd="0" destOrd="0" presId="urn:microsoft.com/office/officeart/2005/8/layout/hList3"/>
    <dgm:cxn modelId="{6037B4BB-EE4E-4F65-ACA7-90D083ABAC34}" type="presOf" srcId="{068F047B-A489-456C-BA1C-F957534EDF13}" destId="{E51FF49D-C286-4585-B7B5-31D407FACD97}" srcOrd="0" destOrd="0" presId="urn:microsoft.com/office/officeart/2005/8/layout/hList3"/>
    <dgm:cxn modelId="{7B128AFE-3F36-412C-9610-DC70DA64A9E1}" srcId="{7B06D1E2-FA60-4377-A04E-4349FC7362E4}" destId="{58F2CB16-EC28-478C-9DEF-2C93280605B9}" srcOrd="2" destOrd="0" parTransId="{00A77A99-20CC-4CB4-B7BE-52351FC140A6}" sibTransId="{D077D4B9-1BAE-4344-ABF3-72FA513BB5DC}"/>
    <dgm:cxn modelId="{2DC65F72-1B1F-441B-98AE-E2587E8718B1}" type="presOf" srcId="{E3E2515A-4F2D-4512-BF0C-1C35A323BE3C}" destId="{6C0CA510-0F7F-485A-BA7B-96E1FA40753D}" srcOrd="0" destOrd="0" presId="urn:microsoft.com/office/officeart/2005/8/layout/hList3"/>
    <dgm:cxn modelId="{E8547432-1647-43D3-8C93-BC156CDC5D20}" srcId="{E3E2515A-4F2D-4512-BF0C-1C35A323BE3C}" destId="{7B06D1E2-FA60-4377-A04E-4349FC7362E4}" srcOrd="0" destOrd="0" parTransId="{FD9332FA-4ABC-44CE-A79E-657B893A331F}" sibTransId="{CD2FDC31-3D43-4FFB-8C4D-0F5AED590C09}"/>
    <dgm:cxn modelId="{73506ABC-DD69-4A71-8AC5-AEA2101D7AD4}" srcId="{7B06D1E2-FA60-4377-A04E-4349FC7362E4}" destId="{2F259166-ED7B-458A-8AFF-272390AEDD21}" srcOrd="4" destOrd="0" parTransId="{1F692DB7-5F41-4284-86AF-31A4E8CED304}" sibTransId="{F6FAE3C7-2635-4395-86DB-083D805E200B}"/>
    <dgm:cxn modelId="{A58B0315-40A0-405B-A808-885BBA7CF676}" srcId="{7B06D1E2-FA60-4377-A04E-4349FC7362E4}" destId="{A3E47F80-D7F4-4F50-B0AD-CA4E668B7CE6}" srcOrd="3" destOrd="0" parTransId="{DA6F5E25-BB2C-428F-834D-B175821864B3}" sibTransId="{D9F1ECA0-E04F-4506-B280-A61729BD9862}"/>
    <dgm:cxn modelId="{19C14F2C-64C3-4040-B655-88DE2FE2A223}" type="presOf" srcId="{2F259166-ED7B-458A-8AFF-272390AEDD21}" destId="{DD1883BD-192B-43FB-BBDE-D928156D23D3}" srcOrd="0" destOrd="0" presId="urn:microsoft.com/office/officeart/2005/8/layout/hList3"/>
    <dgm:cxn modelId="{0E86EA4E-FCB8-49A8-BE7E-77FB9A64B7D2}" srcId="{7B06D1E2-FA60-4377-A04E-4349FC7362E4}" destId="{B89A8D46-E8B6-4273-B4BD-73EF921B1568}" srcOrd="0" destOrd="0" parTransId="{3A6A09FF-7EA2-483D-8295-5BAC0D680D4F}" sibTransId="{D1727D82-A543-40E1-A4C0-04A95D265097}"/>
    <dgm:cxn modelId="{0C4F75E2-9D77-4B42-B349-AA015001AC13}" srcId="{7B06D1E2-FA60-4377-A04E-4349FC7362E4}" destId="{068F047B-A489-456C-BA1C-F957534EDF13}" srcOrd="1" destOrd="0" parTransId="{E8334E6F-CAC4-4858-8A6E-2E5AFC71F4C1}" sibTransId="{53C71B5A-FAF1-4D6B-9B30-839657EF97FA}"/>
    <dgm:cxn modelId="{909DEEDC-058D-4F7A-AFCF-C296A80A950B}" type="presParOf" srcId="{6C0CA510-0F7F-485A-BA7B-96E1FA40753D}" destId="{4DAA2FA1-AC0D-4FB3-BBD4-8B301F008C99}" srcOrd="0" destOrd="0" presId="urn:microsoft.com/office/officeart/2005/8/layout/hList3"/>
    <dgm:cxn modelId="{7DDEB83E-963A-4840-8FD9-C01ACB3E2920}" type="presParOf" srcId="{6C0CA510-0F7F-485A-BA7B-96E1FA40753D}" destId="{65039970-D49D-4CFD-825B-6F6819DD4570}" srcOrd="1" destOrd="0" presId="urn:microsoft.com/office/officeart/2005/8/layout/hList3"/>
    <dgm:cxn modelId="{85A5E737-B586-43A7-A49D-C800991BBC16}" type="presParOf" srcId="{65039970-D49D-4CFD-825B-6F6819DD4570}" destId="{225E483C-39A3-48F3-A0BD-CE43B85ED30E}" srcOrd="0" destOrd="0" presId="urn:microsoft.com/office/officeart/2005/8/layout/hList3"/>
    <dgm:cxn modelId="{925E8E91-71A5-4FBA-BBB6-BB24A5DBFEFE}" type="presParOf" srcId="{65039970-D49D-4CFD-825B-6F6819DD4570}" destId="{E51FF49D-C286-4585-B7B5-31D407FACD97}" srcOrd="1" destOrd="0" presId="urn:microsoft.com/office/officeart/2005/8/layout/hList3"/>
    <dgm:cxn modelId="{2031CA8B-B65D-4E2F-A8D2-ADCC3EB1C87A}" type="presParOf" srcId="{65039970-D49D-4CFD-825B-6F6819DD4570}" destId="{09339C4D-E613-49A0-8A27-E3545D33782F}" srcOrd="2" destOrd="0" presId="urn:microsoft.com/office/officeart/2005/8/layout/hList3"/>
    <dgm:cxn modelId="{F1D1CAB3-26E7-49F3-90E8-6BB69A4791C5}" type="presParOf" srcId="{65039970-D49D-4CFD-825B-6F6819DD4570}" destId="{34EE1A7B-E880-4D20-82FC-916ABC6E1E21}" srcOrd="3" destOrd="0" presId="urn:microsoft.com/office/officeart/2005/8/layout/hList3"/>
    <dgm:cxn modelId="{704041D6-56B5-4F63-A391-097BA9F8ACF1}" type="presParOf" srcId="{65039970-D49D-4CFD-825B-6F6819DD4570}" destId="{DD1883BD-192B-43FB-BBDE-D928156D23D3}" srcOrd="4" destOrd="0" presId="urn:microsoft.com/office/officeart/2005/8/layout/hList3"/>
    <dgm:cxn modelId="{0A2A185E-DB7D-43BB-8342-5F74C73D95D7}" type="presParOf" srcId="{6C0CA510-0F7F-485A-BA7B-96E1FA40753D}" destId="{D3FF137B-442F-42C7-89A5-0B752F34E52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87C7B-1721-43F8-A10C-D400B8231D5F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0C7FC292-0BC4-4194-B5BC-5E772328FEBB}">
      <dgm:prSet phldrT="[Text]" custT="1"/>
      <dgm:spPr/>
      <dgm:t>
        <a:bodyPr/>
        <a:lstStyle/>
        <a:p>
          <a:r>
            <a:rPr lang="en-US" sz="2400" dirty="0" smtClean="0"/>
            <a:t>Pre-Treatment</a:t>
          </a:r>
          <a:endParaRPr lang="en-US" sz="2400" dirty="0"/>
        </a:p>
      </dgm:t>
    </dgm:pt>
    <dgm:pt modelId="{28270031-3D47-4995-A539-7F3F41B9933E}" type="parTrans" cxnId="{E9F3145E-4F60-442C-9A88-0119761E002E}">
      <dgm:prSet/>
      <dgm:spPr/>
      <dgm:t>
        <a:bodyPr/>
        <a:lstStyle/>
        <a:p>
          <a:endParaRPr lang="en-US"/>
        </a:p>
      </dgm:t>
    </dgm:pt>
    <dgm:pt modelId="{960379E7-515D-42A8-8FFC-3F88BA836F5A}" type="sibTrans" cxnId="{E9F3145E-4F60-442C-9A88-0119761E002E}">
      <dgm:prSet/>
      <dgm:spPr/>
      <dgm:t>
        <a:bodyPr/>
        <a:lstStyle/>
        <a:p>
          <a:endParaRPr lang="en-US"/>
        </a:p>
      </dgm:t>
    </dgm:pt>
    <dgm:pt modelId="{4798B2C5-F2F9-4126-B3C7-1EED6AD78CC6}">
      <dgm:prSet phldrT="[Text]"/>
      <dgm:spPr/>
      <dgm:t>
        <a:bodyPr/>
        <a:lstStyle/>
        <a:p>
          <a:r>
            <a:rPr lang="en-US" dirty="0" smtClean="0"/>
            <a:t>Exposure to Treatment</a:t>
          </a:r>
          <a:endParaRPr lang="en-US" dirty="0"/>
        </a:p>
      </dgm:t>
    </dgm:pt>
    <dgm:pt modelId="{7C32F338-0B02-41FA-9470-182903F3240F}" type="parTrans" cxnId="{9AF98B59-9945-4113-B56B-0BCD1A3851CE}">
      <dgm:prSet/>
      <dgm:spPr/>
      <dgm:t>
        <a:bodyPr/>
        <a:lstStyle/>
        <a:p>
          <a:endParaRPr lang="en-US"/>
        </a:p>
      </dgm:t>
    </dgm:pt>
    <dgm:pt modelId="{5CBA58CE-A31B-4CA1-AC2C-ABA62C928A9B}" type="sibTrans" cxnId="{9AF98B59-9945-4113-B56B-0BCD1A3851CE}">
      <dgm:prSet/>
      <dgm:spPr/>
      <dgm:t>
        <a:bodyPr/>
        <a:lstStyle/>
        <a:p>
          <a:endParaRPr lang="en-US"/>
        </a:p>
      </dgm:t>
    </dgm:pt>
    <dgm:pt modelId="{217B3227-9DF2-4139-8130-1E77A73E74C0}">
      <dgm:prSet phldrT="[Text]"/>
      <dgm:spPr/>
      <dgm:t>
        <a:bodyPr/>
        <a:lstStyle/>
        <a:p>
          <a:r>
            <a:rPr lang="en-US" dirty="0" smtClean="0"/>
            <a:t>Treatment-Emergent AE (TEAE)</a:t>
          </a:r>
          <a:endParaRPr lang="en-US" dirty="0"/>
        </a:p>
      </dgm:t>
    </dgm:pt>
    <dgm:pt modelId="{0380D084-893B-453D-B667-CFE7D87B1004}" type="parTrans" cxnId="{E3EF9CCA-A096-4007-8313-334E2B778A91}">
      <dgm:prSet/>
      <dgm:spPr/>
      <dgm:t>
        <a:bodyPr/>
        <a:lstStyle/>
        <a:p>
          <a:endParaRPr lang="en-US"/>
        </a:p>
      </dgm:t>
    </dgm:pt>
    <dgm:pt modelId="{901FE2DA-DEDC-40D4-8259-D806AB541C90}" type="sibTrans" cxnId="{E3EF9CCA-A096-4007-8313-334E2B778A91}">
      <dgm:prSet/>
      <dgm:spPr/>
      <dgm:t>
        <a:bodyPr/>
        <a:lstStyle/>
        <a:p>
          <a:endParaRPr lang="en-US"/>
        </a:p>
      </dgm:t>
    </dgm:pt>
    <dgm:pt modelId="{6C72453B-E026-4CFE-B1DB-4A0996BBDEDD}" type="pres">
      <dgm:prSet presAssocID="{26187C7B-1721-43F8-A10C-D400B8231D5F}" presName="Name0" presStyleCnt="0">
        <dgm:presLayoutVars>
          <dgm:dir/>
          <dgm:resizeHandles val="exact"/>
        </dgm:presLayoutVars>
      </dgm:prSet>
      <dgm:spPr/>
    </dgm:pt>
    <dgm:pt modelId="{EFFEFFF3-19FA-46FA-87E2-C51A08435666}" type="pres">
      <dgm:prSet presAssocID="{0C7FC292-0BC4-4194-B5BC-5E772328FEB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EEE62-26C4-4BC2-9D81-C55163B6F971}" type="pres">
      <dgm:prSet presAssocID="{960379E7-515D-42A8-8FFC-3F88BA836F5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D64DC95-94BC-457E-AE4E-536EEF9DDCB2}" type="pres">
      <dgm:prSet presAssocID="{960379E7-515D-42A8-8FFC-3F88BA836F5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0232E07-C285-42F2-959B-602E84307EA8}" type="pres">
      <dgm:prSet presAssocID="{4798B2C5-F2F9-4126-B3C7-1EED6AD78C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7006-AC15-415B-A03D-0C6B1638B56F}" type="pres">
      <dgm:prSet presAssocID="{5CBA58CE-A31B-4CA1-AC2C-ABA62C928A9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F5EBADF-4B17-4C6D-972C-9E93DBD5A286}" type="pres">
      <dgm:prSet presAssocID="{5CBA58CE-A31B-4CA1-AC2C-ABA62C928A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5A3536A-5E7C-4964-93B2-9C72814B9B9A}" type="pres">
      <dgm:prSet presAssocID="{217B3227-9DF2-4139-8130-1E77A73E74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738B3F-348D-4032-A10E-40AB5E52E908}" type="presOf" srcId="{5CBA58CE-A31B-4CA1-AC2C-ABA62C928A9B}" destId="{9F5EBADF-4B17-4C6D-972C-9E93DBD5A286}" srcOrd="1" destOrd="0" presId="urn:microsoft.com/office/officeart/2005/8/layout/process1"/>
    <dgm:cxn modelId="{65D1F170-ED8A-4E56-844B-1C7FCD3210EF}" type="presOf" srcId="{26187C7B-1721-43F8-A10C-D400B8231D5F}" destId="{6C72453B-E026-4CFE-B1DB-4A0996BBDEDD}" srcOrd="0" destOrd="0" presId="urn:microsoft.com/office/officeart/2005/8/layout/process1"/>
    <dgm:cxn modelId="{0880CFCD-6681-418A-9881-489302A64A12}" type="presOf" srcId="{4798B2C5-F2F9-4126-B3C7-1EED6AD78CC6}" destId="{30232E07-C285-42F2-959B-602E84307EA8}" srcOrd="0" destOrd="0" presId="urn:microsoft.com/office/officeart/2005/8/layout/process1"/>
    <dgm:cxn modelId="{BABBC4F9-3763-4244-9427-B7DC74A54E1A}" type="presOf" srcId="{960379E7-515D-42A8-8FFC-3F88BA836F5A}" destId="{2D64DC95-94BC-457E-AE4E-536EEF9DDCB2}" srcOrd="1" destOrd="0" presId="urn:microsoft.com/office/officeart/2005/8/layout/process1"/>
    <dgm:cxn modelId="{6B3788F8-8169-402D-BFF8-B702764DA177}" type="presOf" srcId="{217B3227-9DF2-4139-8130-1E77A73E74C0}" destId="{F5A3536A-5E7C-4964-93B2-9C72814B9B9A}" srcOrd="0" destOrd="0" presId="urn:microsoft.com/office/officeart/2005/8/layout/process1"/>
    <dgm:cxn modelId="{C02503A0-17CF-4D9F-A3A2-1E88774C4FB9}" type="presOf" srcId="{0C7FC292-0BC4-4194-B5BC-5E772328FEBB}" destId="{EFFEFFF3-19FA-46FA-87E2-C51A08435666}" srcOrd="0" destOrd="0" presId="urn:microsoft.com/office/officeart/2005/8/layout/process1"/>
    <dgm:cxn modelId="{D4389A45-C672-4C61-9ED5-50BDBB618903}" type="presOf" srcId="{5CBA58CE-A31B-4CA1-AC2C-ABA62C928A9B}" destId="{14157006-AC15-415B-A03D-0C6B1638B56F}" srcOrd="0" destOrd="0" presId="urn:microsoft.com/office/officeart/2005/8/layout/process1"/>
    <dgm:cxn modelId="{E3EF9CCA-A096-4007-8313-334E2B778A91}" srcId="{26187C7B-1721-43F8-A10C-D400B8231D5F}" destId="{217B3227-9DF2-4139-8130-1E77A73E74C0}" srcOrd="2" destOrd="0" parTransId="{0380D084-893B-453D-B667-CFE7D87B1004}" sibTransId="{901FE2DA-DEDC-40D4-8259-D806AB541C90}"/>
    <dgm:cxn modelId="{9AF98B59-9945-4113-B56B-0BCD1A3851CE}" srcId="{26187C7B-1721-43F8-A10C-D400B8231D5F}" destId="{4798B2C5-F2F9-4126-B3C7-1EED6AD78CC6}" srcOrd="1" destOrd="0" parTransId="{7C32F338-0B02-41FA-9470-182903F3240F}" sibTransId="{5CBA58CE-A31B-4CA1-AC2C-ABA62C928A9B}"/>
    <dgm:cxn modelId="{BA3EDBE8-DF7A-4574-A976-28474526BA75}" type="presOf" srcId="{960379E7-515D-42A8-8FFC-3F88BA836F5A}" destId="{F52EEE62-26C4-4BC2-9D81-C55163B6F971}" srcOrd="0" destOrd="0" presId="urn:microsoft.com/office/officeart/2005/8/layout/process1"/>
    <dgm:cxn modelId="{E9F3145E-4F60-442C-9A88-0119761E002E}" srcId="{26187C7B-1721-43F8-A10C-D400B8231D5F}" destId="{0C7FC292-0BC4-4194-B5BC-5E772328FEBB}" srcOrd="0" destOrd="0" parTransId="{28270031-3D47-4995-A539-7F3F41B9933E}" sibTransId="{960379E7-515D-42A8-8FFC-3F88BA836F5A}"/>
    <dgm:cxn modelId="{18CCE2B8-8C65-4CE6-8B71-C945617A7576}" type="presParOf" srcId="{6C72453B-E026-4CFE-B1DB-4A0996BBDEDD}" destId="{EFFEFFF3-19FA-46FA-87E2-C51A08435666}" srcOrd="0" destOrd="0" presId="urn:microsoft.com/office/officeart/2005/8/layout/process1"/>
    <dgm:cxn modelId="{6760FB97-8092-4CCE-BB27-01FEEC7ACB90}" type="presParOf" srcId="{6C72453B-E026-4CFE-B1DB-4A0996BBDEDD}" destId="{F52EEE62-26C4-4BC2-9D81-C55163B6F971}" srcOrd="1" destOrd="0" presId="urn:microsoft.com/office/officeart/2005/8/layout/process1"/>
    <dgm:cxn modelId="{07CF30BE-E6E4-4F02-90D3-FE5CC1FBC26E}" type="presParOf" srcId="{F52EEE62-26C4-4BC2-9D81-C55163B6F971}" destId="{2D64DC95-94BC-457E-AE4E-536EEF9DDCB2}" srcOrd="0" destOrd="0" presId="urn:microsoft.com/office/officeart/2005/8/layout/process1"/>
    <dgm:cxn modelId="{239D3882-DFC2-4C12-A1CF-71EBC25CDE4F}" type="presParOf" srcId="{6C72453B-E026-4CFE-B1DB-4A0996BBDEDD}" destId="{30232E07-C285-42F2-959B-602E84307EA8}" srcOrd="2" destOrd="0" presId="urn:microsoft.com/office/officeart/2005/8/layout/process1"/>
    <dgm:cxn modelId="{E8C95D87-7FB9-4C9C-916E-9378A1B47F08}" type="presParOf" srcId="{6C72453B-E026-4CFE-B1DB-4A0996BBDEDD}" destId="{14157006-AC15-415B-A03D-0C6B1638B56F}" srcOrd="3" destOrd="0" presId="urn:microsoft.com/office/officeart/2005/8/layout/process1"/>
    <dgm:cxn modelId="{5B625432-71AE-4106-A4E1-424D4D12C722}" type="presParOf" srcId="{14157006-AC15-415B-A03D-0C6B1638B56F}" destId="{9F5EBADF-4B17-4C6D-972C-9E93DBD5A286}" srcOrd="0" destOrd="0" presId="urn:microsoft.com/office/officeart/2005/8/layout/process1"/>
    <dgm:cxn modelId="{165F1864-CD78-4EF5-A553-CEE9FBCA0EF2}" type="presParOf" srcId="{6C72453B-E026-4CFE-B1DB-4A0996BBDEDD}" destId="{F5A3536A-5E7C-4964-93B2-9C72814B9B9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3AFE6E-B34A-4D41-8902-D7B5C081DD58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E0170-DA34-4964-A23B-0C5D768AB50E}">
      <dgm:prSet phldrT="[Text]" custT="1"/>
      <dgm:spPr/>
      <dgm:t>
        <a:bodyPr/>
        <a:lstStyle/>
        <a:p>
          <a:r>
            <a:rPr lang="en-US" sz="2800" dirty="0" smtClean="0"/>
            <a:t>BROAD</a:t>
          </a:r>
          <a:endParaRPr lang="en-US" sz="2800" dirty="0"/>
        </a:p>
      </dgm:t>
    </dgm:pt>
    <dgm:pt modelId="{355ED5B4-F354-46FD-8BFA-7D9301AEDCDF}" type="parTrans" cxnId="{FBFB54F6-63C0-49DF-AF2E-E55553035532}">
      <dgm:prSet/>
      <dgm:spPr/>
      <dgm:t>
        <a:bodyPr/>
        <a:lstStyle/>
        <a:p>
          <a:endParaRPr lang="en-US"/>
        </a:p>
      </dgm:t>
    </dgm:pt>
    <dgm:pt modelId="{D5B6CF6E-1113-46BC-BB07-25247D4466A7}" type="sibTrans" cxnId="{FBFB54F6-63C0-49DF-AF2E-E55553035532}">
      <dgm:prSet/>
      <dgm:spPr/>
      <dgm:t>
        <a:bodyPr/>
        <a:lstStyle/>
        <a:p>
          <a:endParaRPr lang="en-US"/>
        </a:p>
      </dgm:t>
    </dgm:pt>
    <dgm:pt modelId="{87E2F6DA-A6C2-43C7-A1ED-EDB91E6E394F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800" dirty="0" smtClean="0"/>
            <a:t>NARROW</a:t>
          </a:r>
          <a:endParaRPr lang="en-US" sz="1800" dirty="0"/>
        </a:p>
      </dgm:t>
    </dgm:pt>
    <dgm:pt modelId="{AD37A9D8-1BC1-47B3-8FC6-0BB4269A63F9}" type="parTrans" cxnId="{AA851937-8B3F-4D0E-8193-C15DE8C67EE8}">
      <dgm:prSet/>
      <dgm:spPr/>
      <dgm:t>
        <a:bodyPr/>
        <a:lstStyle/>
        <a:p>
          <a:endParaRPr lang="en-US"/>
        </a:p>
      </dgm:t>
    </dgm:pt>
    <dgm:pt modelId="{A78EAA5F-BEAB-4A45-BE95-A273C02BF7BB}" type="sibTrans" cxnId="{AA851937-8B3F-4D0E-8193-C15DE8C67EE8}">
      <dgm:prSet/>
      <dgm:spPr/>
      <dgm:t>
        <a:bodyPr/>
        <a:lstStyle/>
        <a:p>
          <a:endParaRPr lang="en-US"/>
        </a:p>
      </dgm:t>
    </dgm:pt>
    <dgm:pt modelId="{BED13CAB-A568-4F58-BDB8-A5D774023B80}" type="pres">
      <dgm:prSet presAssocID="{533AFE6E-B34A-4D41-8902-D7B5C081DD5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B82D43-35B5-404A-9E93-93FD6CC2A232}" type="pres">
      <dgm:prSet presAssocID="{533AFE6E-B34A-4D41-8902-D7B5C081DD58}" presName="comp1" presStyleCnt="0"/>
      <dgm:spPr/>
    </dgm:pt>
    <dgm:pt modelId="{D6F9CD23-7216-4108-8298-2C174A98616D}" type="pres">
      <dgm:prSet presAssocID="{533AFE6E-B34A-4D41-8902-D7B5C081DD58}" presName="circle1" presStyleLbl="node1" presStyleIdx="0" presStyleCnt="2" custLinFactX="20759" custLinFactNeighborX="100000" custLinFactNeighborY="-21875"/>
      <dgm:spPr/>
      <dgm:t>
        <a:bodyPr/>
        <a:lstStyle/>
        <a:p>
          <a:endParaRPr lang="en-US"/>
        </a:p>
      </dgm:t>
    </dgm:pt>
    <dgm:pt modelId="{C0AF1E0C-269F-4FBD-8B54-BC809FC1AE4D}" type="pres">
      <dgm:prSet presAssocID="{533AFE6E-B34A-4D41-8902-D7B5C081DD58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AB1F4-E056-48AB-86B5-04C60F3FBC94}" type="pres">
      <dgm:prSet presAssocID="{533AFE6E-B34A-4D41-8902-D7B5C081DD58}" presName="comp2" presStyleCnt="0"/>
      <dgm:spPr/>
    </dgm:pt>
    <dgm:pt modelId="{F34BDA2D-9867-4BB6-845E-C6889A9CE3A6}" type="pres">
      <dgm:prSet presAssocID="{533AFE6E-B34A-4D41-8902-D7B5C081DD58}" presName="circle2" presStyleLbl="node1" presStyleIdx="1" presStyleCnt="2" custScaleX="75834" custScaleY="59167" custLinFactNeighborX="8036" custLinFactNeighborY="20417"/>
      <dgm:spPr/>
      <dgm:t>
        <a:bodyPr/>
        <a:lstStyle/>
        <a:p>
          <a:endParaRPr lang="en-US"/>
        </a:p>
      </dgm:t>
    </dgm:pt>
    <dgm:pt modelId="{A0060F9E-561B-4346-B6AF-BA589809BD6C}" type="pres">
      <dgm:prSet presAssocID="{533AFE6E-B34A-4D41-8902-D7B5C081DD58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FA728-5F48-4C9A-B477-A50D5A7AF84A}" type="presOf" srcId="{87E2F6DA-A6C2-43C7-A1ED-EDB91E6E394F}" destId="{A0060F9E-561B-4346-B6AF-BA589809BD6C}" srcOrd="1" destOrd="0" presId="urn:microsoft.com/office/officeart/2005/8/layout/venn2"/>
    <dgm:cxn modelId="{B29590C2-6FBC-452C-936D-7B37A356A76A}" type="presOf" srcId="{522E0170-DA34-4964-A23B-0C5D768AB50E}" destId="{D6F9CD23-7216-4108-8298-2C174A98616D}" srcOrd="0" destOrd="0" presId="urn:microsoft.com/office/officeart/2005/8/layout/venn2"/>
    <dgm:cxn modelId="{31E6B459-235C-4BDE-8013-96A092569BF8}" type="presOf" srcId="{87E2F6DA-A6C2-43C7-A1ED-EDB91E6E394F}" destId="{F34BDA2D-9867-4BB6-845E-C6889A9CE3A6}" srcOrd="0" destOrd="0" presId="urn:microsoft.com/office/officeart/2005/8/layout/venn2"/>
    <dgm:cxn modelId="{AA851937-8B3F-4D0E-8193-C15DE8C67EE8}" srcId="{533AFE6E-B34A-4D41-8902-D7B5C081DD58}" destId="{87E2F6DA-A6C2-43C7-A1ED-EDB91E6E394F}" srcOrd="1" destOrd="0" parTransId="{AD37A9D8-1BC1-47B3-8FC6-0BB4269A63F9}" sibTransId="{A78EAA5F-BEAB-4A45-BE95-A273C02BF7BB}"/>
    <dgm:cxn modelId="{FBFB54F6-63C0-49DF-AF2E-E55553035532}" srcId="{533AFE6E-B34A-4D41-8902-D7B5C081DD58}" destId="{522E0170-DA34-4964-A23B-0C5D768AB50E}" srcOrd="0" destOrd="0" parTransId="{355ED5B4-F354-46FD-8BFA-7D9301AEDCDF}" sibTransId="{D5B6CF6E-1113-46BC-BB07-25247D4466A7}"/>
    <dgm:cxn modelId="{BDB43751-1DC9-471A-9608-51734B41B19F}" type="presOf" srcId="{533AFE6E-B34A-4D41-8902-D7B5C081DD58}" destId="{BED13CAB-A568-4F58-BDB8-A5D774023B80}" srcOrd="0" destOrd="0" presId="urn:microsoft.com/office/officeart/2005/8/layout/venn2"/>
    <dgm:cxn modelId="{702B4DC8-AD73-41B4-95E5-7C0023972651}" type="presOf" srcId="{522E0170-DA34-4964-A23B-0C5D768AB50E}" destId="{C0AF1E0C-269F-4FBD-8B54-BC809FC1AE4D}" srcOrd="1" destOrd="0" presId="urn:microsoft.com/office/officeart/2005/8/layout/venn2"/>
    <dgm:cxn modelId="{5210B983-1CE3-44B9-B31C-7F9DCCC5ED7C}" type="presParOf" srcId="{BED13CAB-A568-4F58-BDB8-A5D774023B80}" destId="{4EB82D43-35B5-404A-9E93-93FD6CC2A232}" srcOrd="0" destOrd="0" presId="urn:microsoft.com/office/officeart/2005/8/layout/venn2"/>
    <dgm:cxn modelId="{3DF6A576-AE24-4F25-B2D4-FB6FB18AB7F8}" type="presParOf" srcId="{4EB82D43-35B5-404A-9E93-93FD6CC2A232}" destId="{D6F9CD23-7216-4108-8298-2C174A98616D}" srcOrd="0" destOrd="0" presId="urn:microsoft.com/office/officeart/2005/8/layout/venn2"/>
    <dgm:cxn modelId="{C2CA281A-5916-4946-96F7-D9416F45C244}" type="presParOf" srcId="{4EB82D43-35B5-404A-9E93-93FD6CC2A232}" destId="{C0AF1E0C-269F-4FBD-8B54-BC809FC1AE4D}" srcOrd="1" destOrd="0" presId="urn:microsoft.com/office/officeart/2005/8/layout/venn2"/>
    <dgm:cxn modelId="{A2DAB96F-73F9-4ABB-A9F8-37D04689A14E}" type="presParOf" srcId="{BED13CAB-A568-4F58-BDB8-A5D774023B80}" destId="{885AB1F4-E056-48AB-86B5-04C60F3FBC94}" srcOrd="1" destOrd="0" presId="urn:microsoft.com/office/officeart/2005/8/layout/venn2"/>
    <dgm:cxn modelId="{347766CC-502A-4CE4-8C6E-A45BD77333EB}" type="presParOf" srcId="{885AB1F4-E056-48AB-86B5-04C60F3FBC94}" destId="{F34BDA2D-9867-4BB6-845E-C6889A9CE3A6}" srcOrd="0" destOrd="0" presId="urn:microsoft.com/office/officeart/2005/8/layout/venn2"/>
    <dgm:cxn modelId="{BEFA6726-AED7-4301-ACCC-579E4EEDE768}" type="presParOf" srcId="{885AB1F4-E056-48AB-86B5-04C60F3FBC94}" destId="{A0060F9E-561B-4346-B6AF-BA589809BD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284ED2-D639-4E9A-9C7D-B446328BBC2F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1AF12643-D5BA-4516-B202-BECFE8697E21}">
      <dgm:prSet phldrT="[Text]"/>
      <dgm:spPr/>
      <dgm:t>
        <a:bodyPr/>
        <a:lstStyle/>
        <a:p>
          <a:r>
            <a:rPr lang="en-US" dirty="0" smtClean="0"/>
            <a:t>SDTM Domain</a:t>
          </a:r>
          <a:endParaRPr lang="en-US" dirty="0"/>
        </a:p>
      </dgm:t>
    </dgm:pt>
    <dgm:pt modelId="{AA039A52-477B-48E3-9ED5-6A730F8C9CE4}" type="parTrans" cxnId="{44BD5885-99EC-44CB-A0EB-9C16000A8D63}">
      <dgm:prSet/>
      <dgm:spPr/>
      <dgm:t>
        <a:bodyPr/>
        <a:lstStyle/>
        <a:p>
          <a:endParaRPr lang="en-US"/>
        </a:p>
      </dgm:t>
    </dgm:pt>
    <dgm:pt modelId="{FB0ABE8B-1FAB-4F26-9A8F-F170765A60CB}" type="sibTrans" cxnId="{44BD5885-99EC-44CB-A0EB-9C16000A8D63}">
      <dgm:prSet/>
      <dgm:spPr/>
      <dgm:t>
        <a:bodyPr/>
        <a:lstStyle/>
        <a:p>
          <a:endParaRPr lang="en-US"/>
        </a:p>
      </dgm:t>
    </dgm:pt>
    <dgm:pt modelId="{01215A43-4ED0-4A81-9694-089B9388B4CA}">
      <dgm:prSet phldrT="[Text]"/>
      <dgm:spPr/>
      <dgm:t>
        <a:bodyPr/>
        <a:lstStyle/>
        <a:p>
          <a:r>
            <a:rPr lang="en-US" dirty="0" smtClean="0"/>
            <a:t>Intermediate Data Set</a:t>
          </a:r>
          <a:endParaRPr lang="en-US" dirty="0"/>
        </a:p>
      </dgm:t>
    </dgm:pt>
    <dgm:pt modelId="{0EBC7F4B-3E5E-4DEF-A28B-082271A614EF}" type="parTrans" cxnId="{5F9161E2-5313-4B27-A6B8-FC76C010B5EB}">
      <dgm:prSet/>
      <dgm:spPr/>
      <dgm:t>
        <a:bodyPr/>
        <a:lstStyle/>
        <a:p>
          <a:endParaRPr lang="en-US"/>
        </a:p>
      </dgm:t>
    </dgm:pt>
    <dgm:pt modelId="{D573E41A-3F0B-4C73-933D-19FD4013B1DA}" type="sibTrans" cxnId="{5F9161E2-5313-4B27-A6B8-FC76C010B5EB}">
      <dgm:prSet/>
      <dgm:spPr/>
      <dgm:t>
        <a:bodyPr/>
        <a:lstStyle/>
        <a:p>
          <a:endParaRPr lang="en-US"/>
        </a:p>
      </dgm:t>
    </dgm:pt>
    <dgm:pt modelId="{C0407727-9086-4116-B1FA-4183B5929AAF}">
      <dgm:prSet phldrT="[Text]"/>
      <dgm:spPr/>
      <dgm:t>
        <a:bodyPr/>
        <a:lstStyle/>
        <a:p>
          <a:r>
            <a:rPr lang="en-US" dirty="0" smtClean="0"/>
            <a:t>ADaM     Data Set</a:t>
          </a:r>
          <a:endParaRPr lang="en-US" dirty="0"/>
        </a:p>
      </dgm:t>
    </dgm:pt>
    <dgm:pt modelId="{06DE95EC-6DB2-4168-8DAA-1321115F9688}" type="parTrans" cxnId="{54D1354E-203F-4B25-AD0A-DD6311448153}">
      <dgm:prSet/>
      <dgm:spPr/>
      <dgm:t>
        <a:bodyPr/>
        <a:lstStyle/>
        <a:p>
          <a:endParaRPr lang="en-US"/>
        </a:p>
      </dgm:t>
    </dgm:pt>
    <dgm:pt modelId="{0DBC4FDB-E5BC-4929-B117-DA9A7EC52B68}" type="sibTrans" cxnId="{54D1354E-203F-4B25-AD0A-DD6311448153}">
      <dgm:prSet/>
      <dgm:spPr/>
      <dgm:t>
        <a:bodyPr/>
        <a:lstStyle/>
        <a:p>
          <a:endParaRPr lang="en-US"/>
        </a:p>
      </dgm:t>
    </dgm:pt>
    <dgm:pt modelId="{FBF41752-FBA8-4565-BEA0-8A6FBA7C7ED3}" type="pres">
      <dgm:prSet presAssocID="{C3284ED2-D639-4E9A-9C7D-B446328BBC2F}" presName="Name0" presStyleCnt="0">
        <dgm:presLayoutVars>
          <dgm:dir/>
          <dgm:resizeHandles val="exact"/>
        </dgm:presLayoutVars>
      </dgm:prSet>
      <dgm:spPr/>
    </dgm:pt>
    <dgm:pt modelId="{CB96FF03-D197-4945-8DEC-0C5A653515B2}" type="pres">
      <dgm:prSet presAssocID="{1AF12643-D5BA-4516-B202-BECFE8697E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4616E-C851-41B8-910E-C3E68A4A9597}" type="pres">
      <dgm:prSet presAssocID="{FB0ABE8B-1FAB-4F26-9A8F-F170765A60C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184CD0D-858D-45AE-846C-C9A808EC679A}" type="pres">
      <dgm:prSet presAssocID="{FB0ABE8B-1FAB-4F26-9A8F-F170765A60C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38DB461-EB2E-45BF-8746-086314C5EDA5}" type="pres">
      <dgm:prSet presAssocID="{01215A43-4ED0-4A81-9694-089B9388B4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7BFA8-1CB1-4825-A99B-9804C476214A}" type="pres">
      <dgm:prSet presAssocID="{D573E41A-3F0B-4C73-933D-19FD4013B1D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DB456EA-0266-4AD4-BA3C-B9ED90935100}" type="pres">
      <dgm:prSet presAssocID="{D573E41A-3F0B-4C73-933D-19FD4013B1D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C815478-5AFB-4073-95BA-53BE1957E528}" type="pres">
      <dgm:prSet presAssocID="{C0407727-9086-4116-B1FA-4183B5929AA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EB252C-085A-4076-B955-776579D2C80E}" type="presOf" srcId="{FB0ABE8B-1FAB-4F26-9A8F-F170765A60CB}" destId="{96C4616E-C851-41B8-910E-C3E68A4A9597}" srcOrd="0" destOrd="0" presId="urn:microsoft.com/office/officeart/2005/8/layout/process1"/>
    <dgm:cxn modelId="{251D16E3-0027-416D-BBFA-6F23565E12CB}" type="presOf" srcId="{C0407727-9086-4116-B1FA-4183B5929AAF}" destId="{FC815478-5AFB-4073-95BA-53BE1957E528}" srcOrd="0" destOrd="0" presId="urn:microsoft.com/office/officeart/2005/8/layout/process1"/>
    <dgm:cxn modelId="{9571CA49-1C34-4C2D-B3D6-14A432DB16AB}" type="presOf" srcId="{D573E41A-3F0B-4C73-933D-19FD4013B1DA}" destId="{7BE7BFA8-1CB1-4825-A99B-9804C476214A}" srcOrd="0" destOrd="0" presId="urn:microsoft.com/office/officeart/2005/8/layout/process1"/>
    <dgm:cxn modelId="{54D1354E-203F-4B25-AD0A-DD6311448153}" srcId="{C3284ED2-D639-4E9A-9C7D-B446328BBC2F}" destId="{C0407727-9086-4116-B1FA-4183B5929AAF}" srcOrd="2" destOrd="0" parTransId="{06DE95EC-6DB2-4168-8DAA-1321115F9688}" sibTransId="{0DBC4FDB-E5BC-4929-B117-DA9A7EC52B68}"/>
    <dgm:cxn modelId="{D3B7A001-D96A-4646-899A-55A8C80FCF31}" type="presOf" srcId="{D573E41A-3F0B-4C73-933D-19FD4013B1DA}" destId="{4DB456EA-0266-4AD4-BA3C-B9ED90935100}" srcOrd="1" destOrd="0" presId="urn:microsoft.com/office/officeart/2005/8/layout/process1"/>
    <dgm:cxn modelId="{BE158B8C-B283-4179-A743-D5B3A44D2DCA}" type="presOf" srcId="{FB0ABE8B-1FAB-4F26-9A8F-F170765A60CB}" destId="{9184CD0D-858D-45AE-846C-C9A808EC679A}" srcOrd="1" destOrd="0" presId="urn:microsoft.com/office/officeart/2005/8/layout/process1"/>
    <dgm:cxn modelId="{BD19BE06-553A-4637-8F6F-A9BEF5674181}" type="presOf" srcId="{C3284ED2-D639-4E9A-9C7D-B446328BBC2F}" destId="{FBF41752-FBA8-4565-BEA0-8A6FBA7C7ED3}" srcOrd="0" destOrd="0" presId="urn:microsoft.com/office/officeart/2005/8/layout/process1"/>
    <dgm:cxn modelId="{5F9161E2-5313-4B27-A6B8-FC76C010B5EB}" srcId="{C3284ED2-D639-4E9A-9C7D-B446328BBC2F}" destId="{01215A43-4ED0-4A81-9694-089B9388B4CA}" srcOrd="1" destOrd="0" parTransId="{0EBC7F4B-3E5E-4DEF-A28B-082271A614EF}" sibTransId="{D573E41A-3F0B-4C73-933D-19FD4013B1DA}"/>
    <dgm:cxn modelId="{EA73EB41-5B34-4552-99BE-A7FF4850D39A}" type="presOf" srcId="{1AF12643-D5BA-4516-B202-BECFE8697E21}" destId="{CB96FF03-D197-4945-8DEC-0C5A653515B2}" srcOrd="0" destOrd="0" presId="urn:microsoft.com/office/officeart/2005/8/layout/process1"/>
    <dgm:cxn modelId="{A03857EC-F51F-4AA7-8B18-6FDCE72143EF}" type="presOf" srcId="{01215A43-4ED0-4A81-9694-089B9388B4CA}" destId="{A38DB461-EB2E-45BF-8746-086314C5EDA5}" srcOrd="0" destOrd="0" presId="urn:microsoft.com/office/officeart/2005/8/layout/process1"/>
    <dgm:cxn modelId="{44BD5885-99EC-44CB-A0EB-9C16000A8D63}" srcId="{C3284ED2-D639-4E9A-9C7D-B446328BBC2F}" destId="{1AF12643-D5BA-4516-B202-BECFE8697E21}" srcOrd="0" destOrd="0" parTransId="{AA039A52-477B-48E3-9ED5-6A730F8C9CE4}" sibTransId="{FB0ABE8B-1FAB-4F26-9A8F-F170765A60CB}"/>
    <dgm:cxn modelId="{2000A478-AD31-4FBF-BC02-340FDEC35B19}" type="presParOf" srcId="{FBF41752-FBA8-4565-BEA0-8A6FBA7C7ED3}" destId="{CB96FF03-D197-4945-8DEC-0C5A653515B2}" srcOrd="0" destOrd="0" presId="urn:microsoft.com/office/officeart/2005/8/layout/process1"/>
    <dgm:cxn modelId="{1A4F033A-126A-4426-9E8F-1A013A5AE683}" type="presParOf" srcId="{FBF41752-FBA8-4565-BEA0-8A6FBA7C7ED3}" destId="{96C4616E-C851-41B8-910E-C3E68A4A9597}" srcOrd="1" destOrd="0" presId="urn:microsoft.com/office/officeart/2005/8/layout/process1"/>
    <dgm:cxn modelId="{4F328F59-A641-45C9-939C-BFFF26051FDD}" type="presParOf" srcId="{96C4616E-C851-41B8-910E-C3E68A4A9597}" destId="{9184CD0D-858D-45AE-846C-C9A808EC679A}" srcOrd="0" destOrd="0" presId="urn:microsoft.com/office/officeart/2005/8/layout/process1"/>
    <dgm:cxn modelId="{8880419B-FA4F-4292-AC01-459CE6AEBA3D}" type="presParOf" srcId="{FBF41752-FBA8-4565-BEA0-8A6FBA7C7ED3}" destId="{A38DB461-EB2E-45BF-8746-086314C5EDA5}" srcOrd="2" destOrd="0" presId="urn:microsoft.com/office/officeart/2005/8/layout/process1"/>
    <dgm:cxn modelId="{F016161A-3BE5-4DD2-9684-541C91C0139A}" type="presParOf" srcId="{FBF41752-FBA8-4565-BEA0-8A6FBA7C7ED3}" destId="{7BE7BFA8-1CB1-4825-A99B-9804C476214A}" srcOrd="3" destOrd="0" presId="urn:microsoft.com/office/officeart/2005/8/layout/process1"/>
    <dgm:cxn modelId="{BBB6D790-5CD6-4B2F-9BC8-3E02CE0C226C}" type="presParOf" srcId="{7BE7BFA8-1CB1-4825-A99B-9804C476214A}" destId="{4DB456EA-0266-4AD4-BA3C-B9ED90935100}" srcOrd="0" destOrd="0" presId="urn:microsoft.com/office/officeart/2005/8/layout/process1"/>
    <dgm:cxn modelId="{ACA37535-7AB3-4CED-910F-4E1723D21623}" type="presParOf" srcId="{FBF41752-FBA8-4565-BEA0-8A6FBA7C7ED3}" destId="{FC815478-5AFB-4073-95BA-53BE1957E52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AC6B6D-B8E5-406E-9C0B-CC641B59CE78}" type="doc">
      <dgm:prSet loTypeId="urn:microsoft.com/office/officeart/2005/8/layout/funnel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62F9A7C-DB98-43A4-8582-9F4E1A5BE7EC}">
      <dgm:prSet phldrT="[Text]"/>
      <dgm:spPr/>
      <dgm:t>
        <a:bodyPr/>
        <a:lstStyle/>
        <a:p>
          <a:r>
            <a:rPr lang="en-US" dirty="0" smtClean="0"/>
            <a:t>TTE</a:t>
          </a:r>
          <a:endParaRPr lang="en-US" dirty="0"/>
        </a:p>
      </dgm:t>
    </dgm:pt>
    <dgm:pt modelId="{D4ACF441-1F0C-467C-8F2D-3A53A187D000}" type="parTrans" cxnId="{FEC210E7-EE6E-4F87-80D7-570848D864E5}">
      <dgm:prSet/>
      <dgm:spPr/>
      <dgm:t>
        <a:bodyPr/>
        <a:lstStyle/>
        <a:p>
          <a:endParaRPr lang="en-US"/>
        </a:p>
      </dgm:t>
    </dgm:pt>
    <dgm:pt modelId="{D023B37E-1847-43F0-882D-8FEE7E8126E2}" type="sibTrans" cxnId="{FEC210E7-EE6E-4F87-80D7-570848D864E5}">
      <dgm:prSet/>
      <dgm:spPr/>
      <dgm:t>
        <a:bodyPr/>
        <a:lstStyle/>
        <a:p>
          <a:endParaRPr lang="en-US"/>
        </a:p>
      </dgm:t>
    </dgm:pt>
    <dgm:pt modelId="{7C0AC5B1-1FCC-49AF-BDB0-40E98C8FD56B}">
      <dgm:prSet phldrT="[Text]" custT="1"/>
      <dgm:spPr/>
      <dgm:t>
        <a:bodyPr/>
        <a:lstStyle/>
        <a:p>
          <a:r>
            <a:rPr lang="en-US" sz="2000" dirty="0" smtClean="0"/>
            <a:t>OS</a:t>
          </a:r>
          <a:endParaRPr lang="en-US" sz="2000" dirty="0"/>
        </a:p>
      </dgm:t>
    </dgm:pt>
    <dgm:pt modelId="{CFBE1956-6942-4465-BD90-9F2B58C371CF}" type="parTrans" cxnId="{A3C8F6F3-2BC0-4D4C-AD88-798BD74BB93C}">
      <dgm:prSet/>
      <dgm:spPr/>
      <dgm:t>
        <a:bodyPr/>
        <a:lstStyle/>
        <a:p>
          <a:endParaRPr lang="en-US"/>
        </a:p>
      </dgm:t>
    </dgm:pt>
    <dgm:pt modelId="{09ACADEB-2CF5-4C5E-816E-9DD1487D06FF}" type="sibTrans" cxnId="{A3C8F6F3-2BC0-4D4C-AD88-798BD74BB93C}">
      <dgm:prSet/>
      <dgm:spPr/>
      <dgm:t>
        <a:bodyPr/>
        <a:lstStyle/>
        <a:p>
          <a:endParaRPr lang="en-US"/>
        </a:p>
      </dgm:t>
    </dgm:pt>
    <dgm:pt modelId="{3661E149-2DBE-4714-B2C4-B5E33F9F83D9}">
      <dgm:prSet phldrT="[Text]"/>
      <dgm:spPr/>
      <dgm:t>
        <a:bodyPr/>
        <a:lstStyle/>
        <a:p>
          <a:r>
            <a:rPr lang="en-US" dirty="0" smtClean="0"/>
            <a:t>PFS</a:t>
          </a:r>
          <a:endParaRPr lang="en-US" dirty="0"/>
        </a:p>
      </dgm:t>
    </dgm:pt>
    <dgm:pt modelId="{7D5A4C2C-0C97-4826-941E-97A22670B9EB}" type="parTrans" cxnId="{BF88E8B3-42C8-4F72-8C44-3585040C545F}">
      <dgm:prSet/>
      <dgm:spPr/>
      <dgm:t>
        <a:bodyPr/>
        <a:lstStyle/>
        <a:p>
          <a:endParaRPr lang="en-US"/>
        </a:p>
      </dgm:t>
    </dgm:pt>
    <dgm:pt modelId="{583F4FD5-ACF9-420E-A045-0FCC25E7EED0}" type="sibTrans" cxnId="{BF88E8B3-42C8-4F72-8C44-3585040C545F}">
      <dgm:prSet/>
      <dgm:spPr/>
      <dgm:t>
        <a:bodyPr/>
        <a:lstStyle/>
        <a:p>
          <a:endParaRPr lang="en-US"/>
        </a:p>
      </dgm:t>
    </dgm:pt>
    <dgm:pt modelId="{EED70D42-7705-4483-BEDD-582F366C6448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ADEFF (Efficacy Responder Analysis)</a:t>
          </a:r>
          <a:endParaRPr lang="en-US" sz="2400" dirty="0">
            <a:solidFill>
              <a:srgbClr val="FF0000"/>
            </a:solidFill>
          </a:endParaRPr>
        </a:p>
      </dgm:t>
    </dgm:pt>
    <dgm:pt modelId="{26251E86-1A2E-48B6-AEEA-81FB7296EC32}" type="parTrans" cxnId="{ECCDC083-C2F5-408E-A161-AD12CC294656}">
      <dgm:prSet/>
      <dgm:spPr/>
      <dgm:t>
        <a:bodyPr/>
        <a:lstStyle/>
        <a:p>
          <a:endParaRPr lang="en-US"/>
        </a:p>
      </dgm:t>
    </dgm:pt>
    <dgm:pt modelId="{0E3A5C6F-22CE-4096-ADAA-BB8BC82BD27F}" type="sibTrans" cxnId="{ECCDC083-C2F5-408E-A161-AD12CC294656}">
      <dgm:prSet/>
      <dgm:spPr/>
      <dgm:t>
        <a:bodyPr/>
        <a:lstStyle/>
        <a:p>
          <a:endParaRPr lang="en-US"/>
        </a:p>
      </dgm:t>
    </dgm:pt>
    <dgm:pt modelId="{C508970E-47C9-46DC-A933-C6746C6EBAB0}" type="pres">
      <dgm:prSet presAssocID="{0DAC6B6D-B8E5-406E-9C0B-CC641B59CE7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210CF4-9336-4EA2-889D-61CF0A825124}" type="pres">
      <dgm:prSet presAssocID="{0DAC6B6D-B8E5-406E-9C0B-CC641B59CE78}" presName="ellipse" presStyleLbl="trBgShp" presStyleIdx="0" presStyleCnt="1"/>
      <dgm:spPr/>
    </dgm:pt>
    <dgm:pt modelId="{156EDDCE-CDCD-4345-828F-B1BC3C03D2E4}" type="pres">
      <dgm:prSet presAssocID="{0DAC6B6D-B8E5-406E-9C0B-CC641B59CE78}" presName="arrow1" presStyleLbl="fgShp" presStyleIdx="0" presStyleCnt="1"/>
      <dgm:spPr/>
    </dgm:pt>
    <dgm:pt modelId="{57F2739C-9A92-4111-9EE0-EFEF1AED2D30}" type="pres">
      <dgm:prSet presAssocID="{0DAC6B6D-B8E5-406E-9C0B-CC641B59CE78}" presName="rectangle" presStyleLbl="revTx" presStyleIdx="0" presStyleCnt="1" custScaleX="247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A481D-48CD-442D-8CB8-451C4F7C9377}" type="pres">
      <dgm:prSet presAssocID="{7C0AC5B1-1FCC-49AF-BDB0-40E98C8FD56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CEA35-EE54-453A-A1FA-48A093A424EC}" type="pres">
      <dgm:prSet presAssocID="{3661E149-2DBE-4714-B2C4-B5E33F9F83D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6BB1C-F0E3-466A-BBE2-5B5622A31FD0}" type="pres">
      <dgm:prSet presAssocID="{EED70D42-7705-4483-BEDD-582F366C644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0BE58-8CA7-4441-A49A-8F2EEA7ED8BE}" type="pres">
      <dgm:prSet presAssocID="{0DAC6B6D-B8E5-406E-9C0B-CC641B59CE78}" presName="funnel" presStyleLbl="trAlignAcc1" presStyleIdx="0" presStyleCnt="1"/>
      <dgm:spPr/>
    </dgm:pt>
  </dgm:ptLst>
  <dgm:cxnLst>
    <dgm:cxn modelId="{B779651D-8CCA-49FC-B1AA-F12563546A0A}" type="presOf" srcId="{7C0AC5B1-1FCC-49AF-BDB0-40E98C8FD56B}" destId="{A32CEA35-EE54-453A-A1FA-48A093A424EC}" srcOrd="0" destOrd="0" presId="urn:microsoft.com/office/officeart/2005/8/layout/funnel1"/>
    <dgm:cxn modelId="{ECCDC083-C2F5-408E-A161-AD12CC294656}" srcId="{0DAC6B6D-B8E5-406E-9C0B-CC641B59CE78}" destId="{EED70D42-7705-4483-BEDD-582F366C6448}" srcOrd="3" destOrd="0" parTransId="{26251E86-1A2E-48B6-AEEA-81FB7296EC32}" sibTransId="{0E3A5C6F-22CE-4096-ADAA-BB8BC82BD27F}"/>
    <dgm:cxn modelId="{FEC210E7-EE6E-4F87-80D7-570848D864E5}" srcId="{0DAC6B6D-B8E5-406E-9C0B-CC641B59CE78}" destId="{F62F9A7C-DB98-43A4-8582-9F4E1A5BE7EC}" srcOrd="0" destOrd="0" parTransId="{D4ACF441-1F0C-467C-8F2D-3A53A187D000}" sibTransId="{D023B37E-1847-43F0-882D-8FEE7E8126E2}"/>
    <dgm:cxn modelId="{BF88E8B3-42C8-4F72-8C44-3585040C545F}" srcId="{0DAC6B6D-B8E5-406E-9C0B-CC641B59CE78}" destId="{3661E149-2DBE-4714-B2C4-B5E33F9F83D9}" srcOrd="2" destOrd="0" parTransId="{7D5A4C2C-0C97-4826-941E-97A22670B9EB}" sibTransId="{583F4FD5-ACF9-420E-A045-0FCC25E7EED0}"/>
    <dgm:cxn modelId="{A3C8F6F3-2BC0-4D4C-AD88-798BD74BB93C}" srcId="{0DAC6B6D-B8E5-406E-9C0B-CC641B59CE78}" destId="{7C0AC5B1-1FCC-49AF-BDB0-40E98C8FD56B}" srcOrd="1" destOrd="0" parTransId="{CFBE1956-6942-4465-BD90-9F2B58C371CF}" sibTransId="{09ACADEB-2CF5-4C5E-816E-9DD1487D06FF}"/>
    <dgm:cxn modelId="{7E2AC305-1A17-4A50-8278-E154520BB8F1}" type="presOf" srcId="{0DAC6B6D-B8E5-406E-9C0B-CC641B59CE78}" destId="{C508970E-47C9-46DC-A933-C6746C6EBAB0}" srcOrd="0" destOrd="0" presId="urn:microsoft.com/office/officeart/2005/8/layout/funnel1"/>
    <dgm:cxn modelId="{1ABCFBA1-447B-4DA3-9655-B3C064DE06CF}" type="presOf" srcId="{EED70D42-7705-4483-BEDD-582F366C6448}" destId="{57F2739C-9A92-4111-9EE0-EFEF1AED2D30}" srcOrd="0" destOrd="0" presId="urn:microsoft.com/office/officeart/2005/8/layout/funnel1"/>
    <dgm:cxn modelId="{765488E2-BC7B-4CA2-AECE-9C36D321004F}" type="presOf" srcId="{3661E149-2DBE-4714-B2C4-B5E33F9F83D9}" destId="{28BA481D-48CD-442D-8CB8-451C4F7C9377}" srcOrd="0" destOrd="0" presId="urn:microsoft.com/office/officeart/2005/8/layout/funnel1"/>
    <dgm:cxn modelId="{1855E939-84E4-43FD-AAFA-5BD75E5A4087}" type="presOf" srcId="{F62F9A7C-DB98-43A4-8582-9F4E1A5BE7EC}" destId="{3ED6BB1C-F0E3-466A-BBE2-5B5622A31FD0}" srcOrd="0" destOrd="0" presId="urn:microsoft.com/office/officeart/2005/8/layout/funnel1"/>
    <dgm:cxn modelId="{A2221B44-DE00-4C7A-9927-07D795102E35}" type="presParOf" srcId="{C508970E-47C9-46DC-A933-C6746C6EBAB0}" destId="{2C210CF4-9336-4EA2-889D-61CF0A825124}" srcOrd="0" destOrd="0" presId="urn:microsoft.com/office/officeart/2005/8/layout/funnel1"/>
    <dgm:cxn modelId="{362A8DC6-3FAC-4010-BAE0-80038C6F352D}" type="presParOf" srcId="{C508970E-47C9-46DC-A933-C6746C6EBAB0}" destId="{156EDDCE-CDCD-4345-828F-B1BC3C03D2E4}" srcOrd="1" destOrd="0" presId="urn:microsoft.com/office/officeart/2005/8/layout/funnel1"/>
    <dgm:cxn modelId="{ED77380F-11E8-4D35-B68E-9431D9C7A446}" type="presParOf" srcId="{C508970E-47C9-46DC-A933-C6746C6EBAB0}" destId="{57F2739C-9A92-4111-9EE0-EFEF1AED2D30}" srcOrd="2" destOrd="0" presId="urn:microsoft.com/office/officeart/2005/8/layout/funnel1"/>
    <dgm:cxn modelId="{04FE0BF0-9E67-4012-89EA-C0BC0157D0E8}" type="presParOf" srcId="{C508970E-47C9-46DC-A933-C6746C6EBAB0}" destId="{28BA481D-48CD-442D-8CB8-451C4F7C9377}" srcOrd="3" destOrd="0" presId="urn:microsoft.com/office/officeart/2005/8/layout/funnel1"/>
    <dgm:cxn modelId="{D7905B60-954C-4662-A824-719E8B9E8F6D}" type="presParOf" srcId="{C508970E-47C9-46DC-A933-C6746C6EBAB0}" destId="{A32CEA35-EE54-453A-A1FA-48A093A424EC}" srcOrd="4" destOrd="0" presId="urn:microsoft.com/office/officeart/2005/8/layout/funnel1"/>
    <dgm:cxn modelId="{FD45EC36-B0A2-4C4D-910D-4665690AFE6E}" type="presParOf" srcId="{C508970E-47C9-46DC-A933-C6746C6EBAB0}" destId="{3ED6BB1C-F0E3-466A-BBE2-5B5622A31FD0}" srcOrd="5" destOrd="0" presId="urn:microsoft.com/office/officeart/2005/8/layout/funnel1"/>
    <dgm:cxn modelId="{5EBF960C-B3FD-4D35-BB72-4EBFDE90E16D}" type="presParOf" srcId="{C508970E-47C9-46DC-A933-C6746C6EBAB0}" destId="{9310BE58-8CA7-4441-A49A-8F2EEA7ED8B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A2FA1-AC0D-4FB3-BBD4-8B301F008C99}">
      <dsp:nvSpPr>
        <dsp:cNvPr id="0" name=""/>
        <dsp:cNvSpPr/>
      </dsp:nvSpPr>
      <dsp:spPr>
        <a:xfrm>
          <a:off x="0" y="0"/>
          <a:ext cx="8158480" cy="61455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Analysis of:</a:t>
          </a:r>
          <a:endParaRPr lang="en-US" sz="2800" kern="1200" dirty="0"/>
        </a:p>
      </dsp:txBody>
      <dsp:txXfrm>
        <a:off x="0" y="0"/>
        <a:ext cx="8158480" cy="614553"/>
      </dsp:txXfrm>
    </dsp:sp>
    <dsp:sp modelId="{225E483C-39A3-48F3-A0BD-CE43B85ED30E}">
      <dsp:nvSpPr>
        <dsp:cNvPr id="0" name=""/>
        <dsp:cNvSpPr/>
      </dsp:nvSpPr>
      <dsp:spPr>
        <a:xfrm>
          <a:off x="995" y="614553"/>
          <a:ext cx="1631297" cy="1290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Adverse Events</a:t>
          </a:r>
          <a:endParaRPr lang="en-US" sz="2700" kern="1200" dirty="0"/>
        </a:p>
      </dsp:txBody>
      <dsp:txXfrm>
        <a:off x="995" y="614553"/>
        <a:ext cx="1631297" cy="1290561"/>
      </dsp:txXfrm>
    </dsp:sp>
    <dsp:sp modelId="{E51FF49D-C286-4585-B7B5-31D407FACD97}">
      <dsp:nvSpPr>
        <dsp:cNvPr id="0" name=""/>
        <dsp:cNvSpPr/>
      </dsp:nvSpPr>
      <dsp:spPr>
        <a:xfrm>
          <a:off x="1632293" y="614553"/>
          <a:ext cx="1631297" cy="1290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 Meds</a:t>
          </a:r>
          <a:endParaRPr lang="en-US" sz="2700" kern="1200" dirty="0"/>
        </a:p>
      </dsp:txBody>
      <dsp:txXfrm>
        <a:off x="1632293" y="614553"/>
        <a:ext cx="1631297" cy="1290561"/>
      </dsp:txXfrm>
    </dsp:sp>
    <dsp:sp modelId="{09339C4D-E613-49A0-8A27-E3545D33782F}">
      <dsp:nvSpPr>
        <dsp:cNvPr id="0" name=""/>
        <dsp:cNvSpPr/>
      </dsp:nvSpPr>
      <dsp:spPr>
        <a:xfrm>
          <a:off x="3263591" y="614553"/>
          <a:ext cx="1631297" cy="1290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Medical History</a:t>
          </a:r>
          <a:endParaRPr lang="en-US" sz="2700" kern="1200" dirty="0"/>
        </a:p>
      </dsp:txBody>
      <dsp:txXfrm>
        <a:off x="3263591" y="614553"/>
        <a:ext cx="1631297" cy="1290561"/>
      </dsp:txXfrm>
    </dsp:sp>
    <dsp:sp modelId="{34EE1A7B-E880-4D20-82FC-916ABC6E1E21}">
      <dsp:nvSpPr>
        <dsp:cNvPr id="0" name=""/>
        <dsp:cNvSpPr/>
      </dsp:nvSpPr>
      <dsp:spPr>
        <a:xfrm>
          <a:off x="4894888" y="614553"/>
          <a:ext cx="1631297" cy="1290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Clinical Events</a:t>
          </a:r>
          <a:endParaRPr lang="en-US" sz="2700" kern="1200" dirty="0"/>
        </a:p>
      </dsp:txBody>
      <dsp:txXfrm>
        <a:off x="4894888" y="614553"/>
        <a:ext cx="1631297" cy="1290561"/>
      </dsp:txXfrm>
    </dsp:sp>
    <dsp:sp modelId="{DD1883BD-192B-43FB-BBDE-D928156D23D3}">
      <dsp:nvSpPr>
        <dsp:cNvPr id="0" name=""/>
        <dsp:cNvSpPr/>
      </dsp:nvSpPr>
      <dsp:spPr>
        <a:xfrm>
          <a:off x="6526186" y="614553"/>
          <a:ext cx="1631297" cy="1290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Protocol Violations</a:t>
          </a:r>
          <a:endParaRPr lang="en-US" sz="2700" kern="1200" dirty="0"/>
        </a:p>
      </dsp:txBody>
      <dsp:txXfrm>
        <a:off x="6526186" y="614553"/>
        <a:ext cx="1631297" cy="1290561"/>
      </dsp:txXfrm>
    </dsp:sp>
    <dsp:sp modelId="{D3FF137B-442F-42C7-89A5-0B752F34E52E}">
      <dsp:nvSpPr>
        <dsp:cNvPr id="0" name=""/>
        <dsp:cNvSpPr/>
      </dsp:nvSpPr>
      <dsp:spPr>
        <a:xfrm>
          <a:off x="0" y="1905114"/>
          <a:ext cx="8158480" cy="14339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EFFF3-19FA-46FA-87E2-C51A08435666}">
      <dsp:nvSpPr>
        <dsp:cNvPr id="0" name=""/>
        <dsp:cNvSpPr/>
      </dsp:nvSpPr>
      <dsp:spPr>
        <a:xfrm>
          <a:off x="6634" y="1063703"/>
          <a:ext cx="1983055" cy="1189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Pre-Treatment</a:t>
          </a:r>
          <a:endParaRPr lang="en-US" sz="2400" kern="1200" dirty="0"/>
        </a:p>
      </dsp:txBody>
      <dsp:txXfrm>
        <a:off x="41483" y="1098552"/>
        <a:ext cx="1913357" cy="1120135"/>
      </dsp:txXfrm>
    </dsp:sp>
    <dsp:sp modelId="{F52EEE62-26C4-4BC2-9D81-C55163B6F971}">
      <dsp:nvSpPr>
        <dsp:cNvPr id="0" name=""/>
        <dsp:cNvSpPr/>
      </dsp:nvSpPr>
      <dsp:spPr>
        <a:xfrm>
          <a:off x="2187995" y="1412721"/>
          <a:ext cx="420407" cy="491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187995" y="1511080"/>
        <a:ext cx="294285" cy="295079"/>
      </dsp:txXfrm>
    </dsp:sp>
    <dsp:sp modelId="{30232E07-C285-42F2-959B-602E84307EA8}">
      <dsp:nvSpPr>
        <dsp:cNvPr id="0" name=""/>
        <dsp:cNvSpPr/>
      </dsp:nvSpPr>
      <dsp:spPr>
        <a:xfrm>
          <a:off x="2782912" y="1063703"/>
          <a:ext cx="1983055" cy="1189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Exposure to Treatment</a:t>
          </a:r>
          <a:endParaRPr lang="en-US" sz="2200" kern="1200" dirty="0"/>
        </a:p>
      </dsp:txBody>
      <dsp:txXfrm>
        <a:off x="2817761" y="1098552"/>
        <a:ext cx="1913357" cy="1120135"/>
      </dsp:txXfrm>
    </dsp:sp>
    <dsp:sp modelId="{14157006-AC15-415B-A03D-0C6B1638B56F}">
      <dsp:nvSpPr>
        <dsp:cNvPr id="0" name=""/>
        <dsp:cNvSpPr/>
      </dsp:nvSpPr>
      <dsp:spPr>
        <a:xfrm>
          <a:off x="4964273" y="1412721"/>
          <a:ext cx="420407" cy="491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964273" y="1511080"/>
        <a:ext cx="294285" cy="295079"/>
      </dsp:txXfrm>
    </dsp:sp>
    <dsp:sp modelId="{F5A3536A-5E7C-4964-93B2-9C72814B9B9A}">
      <dsp:nvSpPr>
        <dsp:cNvPr id="0" name=""/>
        <dsp:cNvSpPr/>
      </dsp:nvSpPr>
      <dsp:spPr>
        <a:xfrm>
          <a:off x="5559189" y="1063703"/>
          <a:ext cx="1983055" cy="1189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Treatment-Emergent AE (TEAE)</a:t>
          </a:r>
          <a:endParaRPr lang="en-US" sz="2200" kern="1200" dirty="0"/>
        </a:p>
      </dsp:txBody>
      <dsp:txXfrm>
        <a:off x="5594038" y="1098552"/>
        <a:ext cx="1913357" cy="112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9CD23-7216-4108-8298-2C174A98616D}">
      <dsp:nvSpPr>
        <dsp:cNvPr id="0" name=""/>
        <dsp:cNvSpPr/>
      </dsp:nvSpPr>
      <dsp:spPr>
        <a:xfrm>
          <a:off x="342899" y="0"/>
          <a:ext cx="2844800" cy="28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BROAD</a:t>
          </a:r>
          <a:endParaRPr lang="en-US" sz="2800" kern="1200" dirty="0"/>
        </a:p>
      </dsp:txBody>
      <dsp:txXfrm>
        <a:off x="1018539" y="213360"/>
        <a:ext cx="1493520" cy="483616"/>
      </dsp:txXfrm>
    </dsp:sp>
    <dsp:sp modelId="{F34BDA2D-9867-4BB6-845E-C6889A9CE3A6}">
      <dsp:nvSpPr>
        <dsp:cNvPr id="0" name=""/>
        <dsp:cNvSpPr/>
      </dsp:nvSpPr>
      <dsp:spPr>
        <a:xfrm>
          <a:off x="956308" y="1582412"/>
          <a:ext cx="1617994" cy="1262387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NARROW</a:t>
          </a:r>
          <a:endParaRPr lang="en-US" sz="1800" kern="1200" dirty="0"/>
        </a:p>
      </dsp:txBody>
      <dsp:txXfrm>
        <a:off x="1193258" y="1898009"/>
        <a:ext cx="1144094" cy="631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6FF03-D197-4945-8DEC-0C5A653515B2}">
      <dsp:nvSpPr>
        <dsp:cNvPr id="0" name=""/>
        <dsp:cNvSpPr/>
      </dsp:nvSpPr>
      <dsp:spPr>
        <a:xfrm>
          <a:off x="6643" y="516802"/>
          <a:ext cx="1985724" cy="11914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SDTM Domain</a:t>
          </a:r>
          <a:endParaRPr lang="en-US" sz="2500" kern="1200" dirty="0"/>
        </a:p>
      </dsp:txBody>
      <dsp:txXfrm>
        <a:off x="41539" y="551698"/>
        <a:ext cx="1915932" cy="1121642"/>
      </dsp:txXfrm>
    </dsp:sp>
    <dsp:sp modelId="{96C4616E-C851-41B8-910E-C3E68A4A9597}">
      <dsp:nvSpPr>
        <dsp:cNvPr id="0" name=""/>
        <dsp:cNvSpPr/>
      </dsp:nvSpPr>
      <dsp:spPr>
        <a:xfrm>
          <a:off x="2190940" y="866290"/>
          <a:ext cx="420973" cy="492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90940" y="964782"/>
        <a:ext cx="294681" cy="295475"/>
      </dsp:txXfrm>
    </dsp:sp>
    <dsp:sp modelId="{A38DB461-EB2E-45BF-8746-086314C5EDA5}">
      <dsp:nvSpPr>
        <dsp:cNvPr id="0" name=""/>
        <dsp:cNvSpPr/>
      </dsp:nvSpPr>
      <dsp:spPr>
        <a:xfrm>
          <a:off x="2786657" y="516802"/>
          <a:ext cx="1985724" cy="11914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Intermediate Data Set</a:t>
          </a:r>
          <a:endParaRPr lang="en-US" sz="2500" kern="1200" dirty="0"/>
        </a:p>
      </dsp:txBody>
      <dsp:txXfrm>
        <a:off x="2821553" y="551698"/>
        <a:ext cx="1915932" cy="1121642"/>
      </dsp:txXfrm>
    </dsp:sp>
    <dsp:sp modelId="{7BE7BFA8-1CB1-4825-A99B-9804C476214A}">
      <dsp:nvSpPr>
        <dsp:cNvPr id="0" name=""/>
        <dsp:cNvSpPr/>
      </dsp:nvSpPr>
      <dsp:spPr>
        <a:xfrm>
          <a:off x="4970954" y="866290"/>
          <a:ext cx="420973" cy="492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970954" y="964782"/>
        <a:ext cx="294681" cy="295475"/>
      </dsp:txXfrm>
    </dsp:sp>
    <dsp:sp modelId="{FC815478-5AFB-4073-95BA-53BE1957E528}">
      <dsp:nvSpPr>
        <dsp:cNvPr id="0" name=""/>
        <dsp:cNvSpPr/>
      </dsp:nvSpPr>
      <dsp:spPr>
        <a:xfrm>
          <a:off x="5566671" y="516802"/>
          <a:ext cx="1985724" cy="11914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ADaM     Data Set</a:t>
          </a:r>
          <a:endParaRPr lang="en-US" sz="2500" kern="1200" dirty="0"/>
        </a:p>
      </dsp:txBody>
      <dsp:txXfrm>
        <a:off x="5601567" y="551698"/>
        <a:ext cx="1915932" cy="1121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0CF4-9336-4EA2-889D-61CF0A825124}">
      <dsp:nvSpPr>
        <dsp:cNvPr id="0" name=""/>
        <dsp:cNvSpPr/>
      </dsp:nvSpPr>
      <dsp:spPr>
        <a:xfrm>
          <a:off x="919013" y="103393"/>
          <a:ext cx="2051970" cy="712622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EDDCE-CDCD-4345-828F-B1BC3C03D2E4}">
      <dsp:nvSpPr>
        <dsp:cNvPr id="0" name=""/>
        <dsp:cNvSpPr/>
      </dsp:nvSpPr>
      <dsp:spPr>
        <a:xfrm>
          <a:off x="1749345" y="1848364"/>
          <a:ext cx="397668" cy="254508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2739C-9A92-4111-9EE0-EFEF1AED2D30}">
      <dsp:nvSpPr>
        <dsp:cNvPr id="0" name=""/>
        <dsp:cNvSpPr/>
      </dsp:nvSpPr>
      <dsp:spPr>
        <a:xfrm>
          <a:off x="-411481" y="2051970"/>
          <a:ext cx="4719322" cy="477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ADEFF (Efficacy Responder Analysis)</a:t>
          </a:r>
          <a:endParaRPr lang="en-US" sz="2400" kern="1200" dirty="0">
            <a:solidFill>
              <a:srgbClr val="FF0000"/>
            </a:solidFill>
          </a:endParaRPr>
        </a:p>
      </dsp:txBody>
      <dsp:txXfrm>
        <a:off x="-411481" y="2051970"/>
        <a:ext cx="4719322" cy="477202"/>
      </dsp:txXfrm>
    </dsp:sp>
    <dsp:sp modelId="{28BA481D-48CD-442D-8CB8-451C4F7C9377}">
      <dsp:nvSpPr>
        <dsp:cNvPr id="0" name=""/>
        <dsp:cNvSpPr/>
      </dsp:nvSpPr>
      <dsp:spPr>
        <a:xfrm>
          <a:off x="1665039" y="871053"/>
          <a:ext cx="715803" cy="7158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PFS</a:t>
          </a:r>
          <a:endParaRPr lang="en-US" sz="2300" kern="1200" dirty="0"/>
        </a:p>
      </dsp:txBody>
      <dsp:txXfrm>
        <a:off x="1769866" y="975880"/>
        <a:ext cx="506149" cy="506149"/>
      </dsp:txXfrm>
    </dsp:sp>
    <dsp:sp modelId="{A32CEA35-EE54-453A-A1FA-48A093A424EC}">
      <dsp:nvSpPr>
        <dsp:cNvPr id="0" name=""/>
        <dsp:cNvSpPr/>
      </dsp:nvSpPr>
      <dsp:spPr>
        <a:xfrm>
          <a:off x="1152842" y="334041"/>
          <a:ext cx="715803" cy="7158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OS</a:t>
          </a:r>
          <a:endParaRPr lang="en-US" sz="2000" kern="1200" dirty="0"/>
        </a:p>
      </dsp:txBody>
      <dsp:txXfrm>
        <a:off x="1257669" y="438868"/>
        <a:ext cx="506149" cy="506149"/>
      </dsp:txXfrm>
    </dsp:sp>
    <dsp:sp modelId="{3ED6BB1C-F0E3-466A-BBE2-5B5622A31FD0}">
      <dsp:nvSpPr>
        <dsp:cNvPr id="0" name=""/>
        <dsp:cNvSpPr/>
      </dsp:nvSpPr>
      <dsp:spPr>
        <a:xfrm>
          <a:off x="1884553" y="160976"/>
          <a:ext cx="715803" cy="7158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TTE</a:t>
          </a:r>
          <a:endParaRPr lang="en-US" sz="2300" kern="1200" dirty="0"/>
        </a:p>
      </dsp:txBody>
      <dsp:txXfrm>
        <a:off x="1989380" y="265803"/>
        <a:ext cx="506149" cy="506149"/>
      </dsp:txXfrm>
    </dsp:sp>
    <dsp:sp modelId="{9310BE58-8CA7-4441-A49A-8F2EEA7ED8BE}">
      <dsp:nvSpPr>
        <dsp:cNvPr id="0" name=""/>
        <dsp:cNvSpPr/>
      </dsp:nvSpPr>
      <dsp:spPr>
        <a:xfrm>
          <a:off x="834707" y="15906"/>
          <a:ext cx="2226945" cy="1781556"/>
        </a:xfrm>
        <a:prstGeom prst="funnel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BA3A-A2F9-2242-B760-7D43E414986C}" type="datetimeFigureOut">
              <a:rPr lang="en-US" smtClean="0"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CA6A6-B3A7-1D4C-B504-759EFE177D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245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B3993-9AEE-F044-890A-4ABC643069DC}" type="datetimeFigureOut">
              <a:rPr lang="en-US" smtClean="0"/>
              <a:t>7/31/2016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03AD-7BE0-C14A-AD8F-20F052A5AD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1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66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3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line variable updates: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ASTDTC</a:t>
            </a:r>
            <a:r>
              <a:rPr lang="en-US" baseline="0" dirty="0" smtClean="0"/>
              <a:t> &gt;&gt;&gt;&gt;&gt;&gt;AESTDTC and change format to </a:t>
            </a:r>
            <a:r>
              <a:rPr lang="en-US" baseline="0" dirty="0" err="1" smtClean="0"/>
              <a:t>iso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AETDTC</a:t>
            </a:r>
            <a:r>
              <a:rPr lang="en-US" baseline="0" dirty="0" smtClean="0"/>
              <a:t> &gt;&gt;&gt;&gt;&gt;&gt;AEENDTC and change format to </a:t>
            </a:r>
            <a:r>
              <a:rPr lang="en-US" baseline="0" dirty="0" err="1" smtClean="0"/>
              <a:t>iso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33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RECAP:  We have discussed ADaM standard structures of:</a:t>
            </a:r>
            <a:r>
              <a:rPr lang="en-US" sz="2600" baseline="0" dirty="0" smtClean="0"/>
              <a:t> </a:t>
            </a:r>
            <a:r>
              <a:rPr lang="en-US" sz="2200" dirty="0" smtClean="0"/>
              <a:t>ADSL</a:t>
            </a:r>
            <a:r>
              <a:rPr lang="en-US" sz="2200" baseline="0" dirty="0" smtClean="0"/>
              <a:t> </a:t>
            </a:r>
            <a:r>
              <a:rPr lang="en-US" sz="2200" dirty="0" smtClean="0"/>
              <a:t>BDS</a:t>
            </a:r>
            <a:r>
              <a:rPr lang="en-US" sz="2200" baseline="0" dirty="0" smtClean="0"/>
              <a:t> </a:t>
            </a:r>
            <a:r>
              <a:rPr lang="en-US" sz="2200" dirty="0" smtClean="0"/>
              <a:t>OCCDS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It is to be used when no other ADaM structure will work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OTHER, I believe that Lilly standard has them starting with AX, not AD (most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likely will get a compliance error when running checks)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44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It is to be used when no other ADaM structure will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AE =</a:t>
            </a:r>
            <a:r>
              <a:rPr lang="en-US" sz="1200" baseline="0" dirty="0" smtClean="0"/>
              <a:t> </a:t>
            </a:r>
            <a:r>
              <a:rPr lang="en-US" sz="1200" dirty="0" smtClean="0"/>
              <a:t>adverse events, MH = medical history, CM = concomitant medications, CE = clinical events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2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AVAL</a:t>
            </a:r>
            <a:r>
              <a:rPr lang="en-US" sz="1200" baseline="0" dirty="0" smtClean="0"/>
              <a:t> explanation:  </a:t>
            </a:r>
            <a:r>
              <a:rPr lang="en-US" sz="1200" dirty="0" smtClean="0"/>
              <a:t>For analysis of occurrences, we count events and each event is on a separate record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5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class to participate</a:t>
            </a:r>
            <a:r>
              <a:rPr lang="en-US" baseline="0" dirty="0" smtClean="0"/>
              <a:t> as you go over types of variables in OCCDS.  Ask about the source of each type of variables (SDTM or ADaM)?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8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called Indicator Variables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that they can be used in any AD but need to be used in analysis for inclusion, not convenience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4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779048"/>
            <a:ext cx="9144000" cy="11676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306" y="2779048"/>
            <a:ext cx="6740650" cy="1162802"/>
          </a:xfrm>
        </p:spPr>
        <p:txBody>
          <a:bodyPr bIns="91440"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illy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9" y="3065127"/>
            <a:ext cx="1230284" cy="6705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014169" y="2826845"/>
            <a:ext cx="0" cy="1051531"/>
          </a:xfrm>
          <a:prstGeom prst="line">
            <a:avLst/>
          </a:prstGeom>
          <a:ln w="6350">
            <a:solidFill>
              <a:srgbClr val="E223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9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4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4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949750"/>
            <a:ext cx="9144000" cy="116760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9750"/>
            <a:ext cx="7772400" cy="1167609"/>
          </a:xfrm>
        </p:spPr>
        <p:txBody>
          <a:bodyPr anchor="ctr" anchorCtr="0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0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143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1143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B3F-78FC-2747-B528-78983EAFC25E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©2014 Eli Lilly and Company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377699"/>
          </a:xfrm>
          <a:prstGeom prst="rect">
            <a:avLst/>
          </a:prstGeom>
          <a:solidFill>
            <a:srgbClr val="E223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1" y="117594"/>
            <a:ext cx="84918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1" y="1488532"/>
            <a:ext cx="8491835" cy="4637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1151-A80F-1E43-83FD-99842F626044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33A3-4547-F444-B56E-77A7C57F98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5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DIN-Bold"/>
          <a:ea typeface="+mj-ea"/>
          <a:cs typeface="DIN-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6786F"/>
          </a:solidFill>
          <a:latin typeface="DIN-Regular"/>
          <a:ea typeface="+mn-ea"/>
          <a:cs typeface="DIN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6786F"/>
          </a:solidFill>
          <a:latin typeface="DIN-Regular"/>
          <a:ea typeface="+mn-ea"/>
          <a:cs typeface="DIN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786F"/>
          </a:solidFill>
          <a:latin typeface="DIN-Regular"/>
          <a:ea typeface="+mn-ea"/>
          <a:cs typeface="DIN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6786F"/>
          </a:solidFill>
          <a:latin typeface="DIN-Regular"/>
          <a:ea typeface="+mn-ea"/>
          <a:cs typeface="DIN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to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Material Needed</a:t>
            </a:r>
            <a:endParaRPr lang="en-US" sz="2000" dirty="0"/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ard </a:t>
            </a:r>
            <a:r>
              <a:rPr lang="en-US" sz="2000" dirty="0"/>
              <a:t>copies of </a:t>
            </a:r>
            <a:r>
              <a:rPr lang="en-US" sz="2000" dirty="0" smtClean="0"/>
              <a:t>the following:</a:t>
            </a:r>
          </a:p>
          <a:p>
            <a:pPr lvl="2"/>
            <a:r>
              <a:rPr lang="en-US" sz="1900" dirty="0" smtClean="0"/>
              <a:t>ADaM Model Document v2.1 </a:t>
            </a:r>
          </a:p>
          <a:p>
            <a:pPr lvl="2"/>
            <a:r>
              <a:rPr lang="en-US" sz="1900" dirty="0" smtClean="0"/>
              <a:t>ADaM IG v1.1 </a:t>
            </a:r>
            <a:endParaRPr lang="en-US" sz="1900" dirty="0" smtClean="0"/>
          </a:p>
          <a:p>
            <a:pPr lvl="2"/>
            <a:r>
              <a:rPr lang="en-US" sz="1900" dirty="0" err="1" smtClean="0"/>
              <a:t>ADaM</a:t>
            </a:r>
            <a:r>
              <a:rPr lang="en-US" sz="1900" dirty="0" smtClean="0"/>
              <a:t> </a:t>
            </a:r>
            <a:r>
              <a:rPr lang="en-US" sz="1900" dirty="0" smtClean="0"/>
              <a:t>Data Structure for Occurrence Data v1.0 </a:t>
            </a:r>
          </a:p>
          <a:p>
            <a:pPr lvl="2"/>
            <a:r>
              <a:rPr lang="en-US" sz="1900" dirty="0" smtClean="0"/>
              <a:t>ADaM Basic Data Structure for Time to Event </a:t>
            </a:r>
            <a:r>
              <a:rPr lang="en-US" sz="1900" dirty="0"/>
              <a:t>v</a:t>
            </a:r>
            <a:r>
              <a:rPr lang="en-US" sz="1900" dirty="0" smtClean="0"/>
              <a:t>1.0</a:t>
            </a:r>
          </a:p>
          <a:p>
            <a:pPr lvl="2"/>
            <a:r>
              <a:rPr lang="en-US" sz="1900" dirty="0" smtClean="0"/>
              <a:t>FDA Study Data Technical Conformance </a:t>
            </a:r>
            <a:r>
              <a:rPr lang="en-US" sz="1900" dirty="0" smtClean="0"/>
              <a:t>Guide</a:t>
            </a:r>
            <a:endParaRPr lang="en-US" sz="1900" dirty="0"/>
          </a:p>
          <a:p>
            <a:pPr marL="914400" lvl="2" indent="0">
              <a:buNone/>
            </a:pPr>
            <a:r>
              <a:rPr lang="en-US" sz="2000" dirty="0" smtClean="0"/>
              <a:t>with labelled Post-It notes attached to the first page of each document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participant will need to bring their laptop to access workshop templates needed to complete workshop </a:t>
            </a:r>
            <a:r>
              <a:rPr lang="en-US" sz="2000" dirty="0" smtClean="0"/>
              <a:t>exercises</a:t>
            </a:r>
          </a:p>
          <a:p>
            <a:pPr lvl="1"/>
            <a:r>
              <a:rPr lang="en-US" sz="2000" dirty="0" smtClean="0"/>
              <a:t>Excel file Exercise </a:t>
            </a:r>
            <a:r>
              <a:rPr lang="en-US" sz="2000" dirty="0"/>
              <a:t>Templates </a:t>
            </a:r>
            <a:r>
              <a:rPr lang="en-US" sz="2000" dirty="0" smtClean="0"/>
              <a:t>and additional </a:t>
            </a:r>
            <a:r>
              <a:rPr lang="en-US" sz="2000" dirty="0"/>
              <a:t>electronic </a:t>
            </a:r>
            <a:r>
              <a:rPr lang="en-US" sz="2000" dirty="0" smtClean="0"/>
              <a:t>resources on the External SharePoint site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764564"/>
            <a:ext cx="1428750" cy="984679"/>
          </a:xfrm>
          <a:prstGeom prst="rect">
            <a:avLst/>
          </a:prstGeom>
          <a:noFill/>
          <a:ln w="9525">
            <a:solidFill>
              <a:srgbClr val="86786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Flag Variables for OCCDS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2"/>
            <a:ext cx="8491835" cy="509039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ONTRTFL: </a:t>
            </a:r>
            <a:r>
              <a:rPr lang="en-US" sz="2800" dirty="0" smtClean="0"/>
              <a:t>flags records where event occurred between TRTSDT and TRTEDT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FUFL: </a:t>
            </a:r>
            <a:r>
              <a:rPr lang="en-US" sz="2800" dirty="0" smtClean="0"/>
              <a:t>flags records occurring after           TRTEDT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PREFL: </a:t>
            </a:r>
            <a:r>
              <a:rPr lang="en-US" sz="2800" dirty="0" smtClean="0"/>
              <a:t>flags records occurring before TRTSDT</a:t>
            </a:r>
          </a:p>
          <a:p>
            <a:endParaRPr lang="en-US" sz="2800" dirty="0"/>
          </a:p>
          <a:p>
            <a:r>
              <a:rPr lang="en-US" sz="2800" b="1" dirty="0" smtClean="0"/>
              <a:t>NOTE: </a:t>
            </a:r>
            <a:r>
              <a:rPr lang="en-US" sz="2800" dirty="0" smtClean="0"/>
              <a:t>even though these flags were defined in the OCCDS model, they can be used in any AD</a:t>
            </a:r>
          </a:p>
          <a:p>
            <a:pPr lvl="1"/>
            <a:endParaRPr lang="en-US" sz="1800" dirty="0" smtClean="0"/>
          </a:p>
          <a:p>
            <a:endParaRPr lang="en-US" sz="2200" dirty="0" smtClean="0"/>
          </a:p>
          <a:p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234" y="2263176"/>
            <a:ext cx="1558968" cy="1500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OCCDS – Adverse Events (ADAE)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3825148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class of OCCDS came from the extension of an early ADaM model for ADAE</a:t>
            </a:r>
          </a:p>
          <a:p>
            <a:endParaRPr lang="en-US" sz="2000" dirty="0" smtClean="0"/>
          </a:p>
          <a:p>
            <a:r>
              <a:rPr lang="en-US" sz="2800" dirty="0"/>
              <a:t>SDTM AE domain contains much of the information we need for </a:t>
            </a:r>
            <a:r>
              <a:rPr lang="en-US" sz="2800" dirty="0" smtClean="0"/>
              <a:t>analysis</a:t>
            </a:r>
          </a:p>
          <a:p>
            <a:endParaRPr lang="en-US" sz="2000" dirty="0"/>
          </a:p>
          <a:p>
            <a:r>
              <a:rPr lang="en-US" sz="2800" dirty="0" smtClean="0"/>
              <a:t>Additional variables in the OCCDS model can be added that specifically relate to analysis of adverse events</a:t>
            </a:r>
          </a:p>
          <a:p>
            <a:endParaRPr lang="en-US" sz="2200" dirty="0" smtClean="0"/>
          </a:p>
          <a:p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451158"/>
            <a:ext cx="8382106" cy="8611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Lilly Core AE Table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4" y="1678940"/>
            <a:ext cx="8618942" cy="4051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Lilly Analysis Results Metadata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2"/>
            <a:ext cx="8491835" cy="1650907"/>
          </a:xfrm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Below is a subset of the Analysis Results Metadata for a Lilly Core AE Table</a:t>
            </a:r>
          </a:p>
          <a:p>
            <a:endParaRPr lang="en-US" sz="2200" dirty="0" smtClean="0"/>
          </a:p>
          <a:p>
            <a:r>
              <a:rPr lang="en-US" sz="3000" dirty="0" smtClean="0"/>
              <a:t>Notice the OCCDS “Selection Criteria”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2" y="3709035"/>
            <a:ext cx="8139973" cy="26473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5811520" y="3241675"/>
            <a:ext cx="284480" cy="48768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Treatment Emergent Flag in ADAE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TRTEMFL</a:t>
            </a:r>
            <a:r>
              <a:rPr lang="en-US" sz="2800" dirty="0" smtClean="0"/>
              <a:t>: Treatment emergent flag – Y / null </a:t>
            </a:r>
          </a:p>
          <a:p>
            <a:pPr lvl="1"/>
            <a:r>
              <a:rPr lang="en-US" sz="2400" dirty="0" smtClean="0"/>
              <a:t>This is one of the most important flags for ADAE  </a:t>
            </a:r>
          </a:p>
          <a:p>
            <a:pPr lvl="1"/>
            <a:r>
              <a:rPr lang="en-US" sz="2400" dirty="0" smtClean="0"/>
              <a:t>It indicates whether a given AE is summarized in the treatment emergent table summaries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Open Lilly Core_ADaM_ADAE_V8.xls to see the ANALYSIS_ALGORITHM for TRTEMFL </a:t>
            </a:r>
          </a:p>
          <a:p>
            <a:pPr lvl="1"/>
            <a:r>
              <a:rPr lang="en-US" sz="2400" dirty="0" smtClean="0"/>
              <a:t>Lilly provides ‘robust’ </a:t>
            </a:r>
            <a:r>
              <a:rPr lang="en-US" sz="2400" dirty="0" err="1" smtClean="0"/>
              <a:t>Analysis_Algorithm</a:t>
            </a:r>
            <a:r>
              <a:rPr lang="en-US" sz="2400" dirty="0" smtClean="0"/>
              <a:t> for how to derived this flag</a:t>
            </a:r>
          </a:p>
          <a:p>
            <a:endParaRPr lang="en-US" sz="2200" dirty="0" smtClean="0"/>
          </a:p>
          <a:p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03820718"/>
              </p:ext>
            </p:extLst>
          </p:nvPr>
        </p:nvGraphicFramePr>
        <p:xfrm>
          <a:off x="792480" y="2143760"/>
          <a:ext cx="7548880" cy="3317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6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Occurrence Flag Variables ADAE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The ADaM model                                            defines a multitude of                                           occurrence flags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Lilly defines additional                                  occurrence flags</a:t>
            </a:r>
          </a:p>
          <a:p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580" y="1569812"/>
            <a:ext cx="3942080" cy="276649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61" y="4392023"/>
            <a:ext cx="5778079" cy="228218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377440" y="6009322"/>
            <a:ext cx="1076960" cy="6648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ADAE – Start with SDTM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742347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/>
              <a:t>Structure generally reflects the structure of SDTM source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Most </a:t>
            </a:r>
            <a:r>
              <a:rPr lang="en-US" sz="2400" dirty="0"/>
              <a:t>variables from SDTM are included without any </a:t>
            </a:r>
            <a:r>
              <a:rPr lang="en-US" sz="2400" dirty="0" smtClean="0"/>
              <a:t>change</a:t>
            </a:r>
          </a:p>
          <a:p>
            <a:pPr lvl="1"/>
            <a:endParaRPr lang="en-US" sz="24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418971"/>
              </p:ext>
            </p:extLst>
          </p:nvPr>
        </p:nvGraphicFramePr>
        <p:xfrm>
          <a:off x="457200" y="3347720"/>
          <a:ext cx="8300720" cy="14681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63041"/>
                <a:gridCol w="1835759"/>
                <a:gridCol w="154432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AESEQ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AEDECOD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AEBODSYS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HEADACHE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Headache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Nervous</a:t>
                      </a:r>
                      <a:r>
                        <a:rPr lang="en-US" sz="2000" baseline="0" dirty="0" smtClean="0"/>
                        <a:t> System Disorder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PROBLEMS</a:t>
                      </a:r>
                      <a:r>
                        <a:rPr lang="en-US" sz="2000" baseline="0" dirty="0" smtClean="0"/>
                        <a:t> OF HYPOTENSION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Hypotension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Vascular Disorder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86401"/>
              </p:ext>
            </p:extLst>
          </p:nvPr>
        </p:nvGraphicFramePr>
        <p:xfrm>
          <a:off x="457200" y="4984750"/>
          <a:ext cx="6563361" cy="118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995680"/>
                <a:gridCol w="1717040"/>
                <a:gridCol w="1452880"/>
                <a:gridCol w="1016000"/>
                <a:gridCol w="13817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AESEQ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AESTDTC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AEENDTC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AESER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AESEV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2006-02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2006-02-05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2006-03-05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ADAE – Add ADSL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65522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Add </a:t>
            </a:r>
            <a:r>
              <a:rPr lang="en-US" sz="2800" dirty="0"/>
              <a:t>subject level variables from ADSL as </a:t>
            </a:r>
            <a:r>
              <a:rPr lang="en-US" sz="2800" dirty="0" smtClean="0"/>
              <a:t>needed</a:t>
            </a:r>
          </a:p>
          <a:p>
            <a:pPr lvl="1"/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40735"/>
              </p:ext>
            </p:extLst>
          </p:nvPr>
        </p:nvGraphicFramePr>
        <p:xfrm>
          <a:off x="457200" y="2667000"/>
          <a:ext cx="8138160" cy="118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36320"/>
                <a:gridCol w="2204720"/>
                <a:gridCol w="1706880"/>
                <a:gridCol w="1625600"/>
                <a:gridCol w="1564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AESEQ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AEDECOD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SAFFL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TRTAN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Headache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Drug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Hypotension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Placebo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0954"/>
              </p:ext>
            </p:extLst>
          </p:nvPr>
        </p:nvGraphicFramePr>
        <p:xfrm>
          <a:off x="548640" y="4475480"/>
          <a:ext cx="8046719" cy="118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96197"/>
                <a:gridCol w="1542203"/>
                <a:gridCol w="1737360"/>
                <a:gridCol w="680720"/>
                <a:gridCol w="1310640"/>
                <a:gridCol w="772160"/>
                <a:gridCol w="11074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AESEQ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TRTSDT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TRTEDT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AGEGR1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23JAN2006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15MAY2006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&lt;65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ASIAN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23JAN2006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15MAY2006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&lt;65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ASIAN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3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ADAE – Add Derived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742347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sz="2800" dirty="0"/>
              <a:t>Add additional derived analysis variables as needed</a:t>
            </a:r>
          </a:p>
          <a:p>
            <a:pPr lvl="1"/>
            <a:r>
              <a:rPr lang="en-US" sz="2400" dirty="0"/>
              <a:t>Flags</a:t>
            </a:r>
          </a:p>
          <a:p>
            <a:pPr lvl="1"/>
            <a:r>
              <a:rPr lang="en-US" sz="2400" dirty="0"/>
              <a:t>APERIOD, APHASE</a:t>
            </a:r>
          </a:p>
          <a:p>
            <a:pPr lvl="1"/>
            <a:r>
              <a:rPr lang="en-US" altLang="ja-JP" sz="2400" dirty="0">
                <a:cs typeface="ＭＳ Ｐゴシック"/>
              </a:rPr>
              <a:t>Numeric versions of </a:t>
            </a:r>
            <a:r>
              <a:rPr lang="en-US" altLang="ja-JP" sz="2400" dirty="0" smtClean="0">
                <a:cs typeface="ＭＳ Ｐゴシック"/>
              </a:rPr>
              <a:t>dates</a:t>
            </a:r>
            <a:endParaRPr lang="en-US" sz="24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00268"/>
              </p:ext>
            </p:extLst>
          </p:nvPr>
        </p:nvGraphicFramePr>
        <p:xfrm>
          <a:off x="457200" y="3391904"/>
          <a:ext cx="8229601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24137"/>
                <a:gridCol w="1448127"/>
                <a:gridCol w="1389261"/>
                <a:gridCol w="1342166"/>
                <a:gridCol w="953645"/>
                <a:gridCol w="1123948"/>
                <a:gridCol w="11483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AESEQ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AEDECOD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ASTDTC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ASTDT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ASTDTF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AENDTC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AENDT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FEB2006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01FEB2006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05FEB2006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05FEB2006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Hypotension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05MAR2006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05MAR2006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15JUL2006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49661"/>
              </p:ext>
            </p:extLst>
          </p:nvPr>
        </p:nvGraphicFramePr>
        <p:xfrm>
          <a:off x="457200" y="4984750"/>
          <a:ext cx="8229600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76177"/>
                <a:gridCol w="1258837"/>
                <a:gridCol w="1389928"/>
                <a:gridCol w="1241274"/>
                <a:gridCol w="1215942"/>
                <a:gridCol w="1232830"/>
                <a:gridCol w="11146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AESEQ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AENDTF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APERIODC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TRTEMFL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AOCCFL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AOCCSFL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AOCCPFL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DB TRT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DB</a:t>
                      </a:r>
                      <a:r>
                        <a:rPr lang="en-US" sz="1600" baseline="0" dirty="0" smtClean="0"/>
                        <a:t> TRT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9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 Documents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ADaM Workshop Module 6.pptx </a:t>
            </a:r>
            <a:r>
              <a:rPr lang="en-US" sz="2000" dirty="0"/>
              <a:t>(this power point)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Participants will need the following for exercises:</a:t>
            </a:r>
          </a:p>
          <a:p>
            <a:pPr lvl="1"/>
            <a:r>
              <a:rPr lang="en-US" sz="1600" dirty="0" smtClean="0"/>
              <a:t>Lilly ADaM </a:t>
            </a:r>
            <a:r>
              <a:rPr lang="en-US" sz="1600" dirty="0"/>
              <a:t>Mod </a:t>
            </a:r>
            <a:r>
              <a:rPr lang="en-US" sz="1600" dirty="0" smtClean="0"/>
              <a:t>6 Exercise.xlsx</a:t>
            </a:r>
          </a:p>
          <a:p>
            <a:pPr lvl="1"/>
            <a:r>
              <a:rPr lang="en-US" sz="1600" dirty="0" smtClean="0"/>
              <a:t>Core_ADAM_ADAE_V8.xlsx</a:t>
            </a:r>
          </a:p>
          <a:p>
            <a:pPr lvl="1"/>
            <a:r>
              <a:rPr lang="en-US" sz="1600" dirty="0" smtClean="0"/>
              <a:t>Core_ADaM_ADMH_V7.xlsx</a:t>
            </a:r>
          </a:p>
          <a:p>
            <a:pPr lvl="1"/>
            <a:r>
              <a:rPr lang="en-US" sz="1600" dirty="0" smtClean="0"/>
              <a:t>Core_ADAM_ADCM_V9.xlsx</a:t>
            </a:r>
          </a:p>
          <a:p>
            <a:pPr lvl="1"/>
            <a:endParaRPr lang="en-US" sz="2000" dirty="0"/>
          </a:p>
          <a:p>
            <a:r>
              <a:rPr lang="en-US" sz="2000" dirty="0"/>
              <a:t>For </a:t>
            </a:r>
            <a:r>
              <a:rPr lang="en-US" sz="2000" dirty="0" smtClean="0"/>
              <a:t>Reference:</a:t>
            </a:r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Model Document </a:t>
            </a:r>
            <a:r>
              <a:rPr lang="en-US" sz="1600" dirty="0" smtClean="0"/>
              <a:t>v2.1</a:t>
            </a:r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IG </a:t>
            </a:r>
            <a:r>
              <a:rPr lang="en-US" sz="1600" dirty="0" smtClean="0"/>
              <a:t>v1.1</a:t>
            </a:r>
            <a:endParaRPr lang="en-US" sz="1600" dirty="0" smtClean="0"/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Data Structure for Occurrence Data </a:t>
            </a:r>
            <a:r>
              <a:rPr lang="en-US" sz="1600" dirty="0" smtClean="0"/>
              <a:t>v1.0</a:t>
            </a:r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Basic Data Structure for Time to Event </a:t>
            </a:r>
            <a:r>
              <a:rPr lang="en-US" sz="1600" dirty="0" smtClean="0"/>
              <a:t>v1.0</a:t>
            </a:r>
          </a:p>
          <a:p>
            <a:pPr lvl="1"/>
            <a:r>
              <a:rPr lang="en-US" sz="1600" dirty="0" smtClean="0"/>
              <a:t>FDA </a:t>
            </a:r>
            <a:r>
              <a:rPr lang="en-US" sz="1600" dirty="0"/>
              <a:t>Study Data Technical Conformance </a:t>
            </a:r>
            <a:r>
              <a:rPr lang="en-US" sz="1600" dirty="0" smtClean="0"/>
              <a:t>Guide</a:t>
            </a:r>
            <a:endParaRPr lang="en-US" sz="1600" dirty="0" smtClean="0"/>
          </a:p>
          <a:p>
            <a:pPr lvl="1"/>
            <a:r>
              <a:rPr lang="en-US" sz="1600" dirty="0" smtClean="0"/>
              <a:t>ADaM_OTHER_Metadata_Template_v3.xlsx</a:t>
            </a:r>
          </a:p>
          <a:p>
            <a:pPr lvl="1"/>
            <a:r>
              <a:rPr lang="en-US" sz="1600" dirty="0"/>
              <a:t>Core_TFL_AE_PT_SOC_V1.xlsx</a:t>
            </a:r>
          </a:p>
          <a:p>
            <a:pPr lvl="1"/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ADaM Variables for ADAE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Add </a:t>
            </a:r>
            <a:r>
              <a:rPr lang="en-US" sz="2800" dirty="0" err="1" smtClean="0"/>
              <a:t>ADaM</a:t>
            </a:r>
            <a:r>
              <a:rPr lang="en-US" sz="2800" dirty="0" smtClean="0"/>
              <a:t> numeric counterparts of character SDTM variables and related </a:t>
            </a:r>
            <a:r>
              <a:rPr lang="en-US" sz="2800" dirty="0" err="1" smtClean="0"/>
              <a:t>ADaM</a:t>
            </a:r>
            <a:r>
              <a:rPr lang="en-US" sz="2800" dirty="0" smtClean="0"/>
              <a:t> character and numeric variables as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56647"/>
              </p:ext>
            </p:extLst>
          </p:nvPr>
        </p:nvGraphicFramePr>
        <p:xfrm>
          <a:off x="1112500" y="3094990"/>
          <a:ext cx="5999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900"/>
                <a:gridCol w="1199900"/>
                <a:gridCol w="1199900"/>
                <a:gridCol w="1199900"/>
                <a:gridCol w="1199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AESEV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AEREL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AETOXGR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AESTDTC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AEENDTC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31904"/>
              </p:ext>
            </p:extLst>
          </p:nvPr>
        </p:nvGraphicFramePr>
        <p:xfrm>
          <a:off x="1021061" y="4056380"/>
          <a:ext cx="609093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88"/>
                <a:gridCol w="1218188"/>
                <a:gridCol w="1346130"/>
                <a:gridCol w="1090245"/>
                <a:gridCol w="12181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AESEVN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AERELN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AETOXGRN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AESTDT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AEENDT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ASEV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AREL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ATOXGR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ASEVN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ARELN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ATOXGRN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SEVGRy</a:t>
                      </a:r>
                      <a:endParaRPr lang="en-US" sz="20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RELGRy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TOXGGRy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SEVGRyN</a:t>
                      </a:r>
                      <a:endParaRPr lang="en-US" sz="20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RELGRyN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TOXGGRyN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625600" y="3439160"/>
            <a:ext cx="0" cy="58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17800" y="3491230"/>
            <a:ext cx="12700" cy="58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52900" y="3455670"/>
            <a:ext cx="0" cy="600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95900" y="3412490"/>
            <a:ext cx="0" cy="608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50000" y="3474720"/>
            <a:ext cx="0" cy="58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35954"/>
              </p:ext>
            </p:extLst>
          </p:nvPr>
        </p:nvGraphicFramePr>
        <p:xfrm>
          <a:off x="6832600" y="4737100"/>
          <a:ext cx="1752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Char Variables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68213"/>
              </p:ext>
            </p:extLst>
          </p:nvPr>
        </p:nvGraphicFramePr>
        <p:xfrm>
          <a:off x="6832600" y="5349240"/>
          <a:ext cx="17653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86786F"/>
                          </a:solidFill>
                        </a:rPr>
                        <a:t>Num</a:t>
                      </a:r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 Variables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34185"/>
              </p:ext>
            </p:extLst>
          </p:nvPr>
        </p:nvGraphicFramePr>
        <p:xfrm>
          <a:off x="7353300" y="3105150"/>
          <a:ext cx="12446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</a:tblGrid>
              <a:tr h="66103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SDTM</a:t>
                      </a:r>
                    </a:p>
                    <a:p>
                      <a:r>
                        <a:rPr lang="en-US" sz="2000" dirty="0" smtClean="0">
                          <a:solidFill>
                            <a:srgbClr val="86786F"/>
                          </a:solidFill>
                        </a:rPr>
                        <a:t>Variables</a:t>
                      </a:r>
                      <a:endParaRPr lang="en-US" sz="2000" dirty="0">
                        <a:solidFill>
                          <a:srgbClr val="86786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Lilly Module </a:t>
            </a:r>
            <a:r>
              <a:rPr lang="en-US" dirty="0" smtClean="0"/>
              <a:t>6 </a:t>
            </a:r>
            <a:r>
              <a:rPr lang="en-US" dirty="0"/>
              <a:t>Exercise #1</a:t>
            </a:r>
          </a:p>
        </p:txBody>
      </p:sp>
    </p:spTree>
    <p:extLst>
      <p:ext uri="{BB962C8B-B14F-4D97-AF65-F5344CB8AC3E}">
        <p14:creationId xmlns:p14="http://schemas.microsoft.com/office/powerpoint/2010/main" val="31394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Lilly Mod </a:t>
            </a:r>
            <a:r>
              <a:rPr lang="en-US" dirty="0" smtClean="0"/>
              <a:t>6 </a:t>
            </a:r>
            <a:r>
              <a:rPr lang="en-US" dirty="0"/>
              <a:t>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Open Lilly ADaM Mod </a:t>
            </a:r>
            <a:r>
              <a:rPr lang="en-US" sz="2800" dirty="0" smtClean="0"/>
              <a:t>6 Exercise.xlsx</a:t>
            </a:r>
          </a:p>
          <a:p>
            <a:endParaRPr lang="en-US" sz="2800" dirty="0" smtClean="0"/>
          </a:p>
          <a:p>
            <a:r>
              <a:rPr lang="en-US" sz="2800" dirty="0"/>
              <a:t>Open </a:t>
            </a:r>
            <a:r>
              <a:rPr lang="en-US" sz="2800" dirty="0" smtClean="0"/>
              <a:t>Core_ADAM_ADAE_V8.xlsx</a:t>
            </a:r>
          </a:p>
          <a:p>
            <a:endParaRPr lang="en-US" sz="2800" dirty="0"/>
          </a:p>
          <a:p>
            <a:r>
              <a:rPr lang="en-US" sz="2800" dirty="0" smtClean="0"/>
              <a:t>Based on the AE data provided in Lilly </a:t>
            </a:r>
            <a:r>
              <a:rPr lang="en-US" sz="2800" dirty="0"/>
              <a:t>ADaM Mod </a:t>
            </a:r>
            <a:r>
              <a:rPr lang="en-US" sz="2800" dirty="0" smtClean="0"/>
              <a:t>6 Exercise.xlsx (Lilly Mod 6 Ex 1 tab)</a:t>
            </a:r>
          </a:p>
          <a:p>
            <a:pPr lvl="1"/>
            <a:r>
              <a:rPr lang="en-US" sz="2400" dirty="0" smtClean="0"/>
              <a:t>Complete the values of all Occurrence Flag Variables</a:t>
            </a:r>
          </a:p>
          <a:p>
            <a:pPr lvl="1"/>
            <a:r>
              <a:rPr lang="en-US" sz="2400" dirty="0" smtClean="0"/>
              <a:t>Use Analysis Algorithm in Standard</a:t>
            </a:r>
          </a:p>
          <a:p>
            <a:pPr lvl="1"/>
            <a:r>
              <a:rPr lang="en-US" sz="2400" dirty="0" smtClean="0"/>
              <a:t>Use the correct Controlled Terminology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</a:t>
            </a:r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" y="1838960"/>
            <a:ext cx="8794846" cy="30581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197602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Complete the Occurrence Flag Variables </a:t>
            </a:r>
          </a:p>
          <a:p>
            <a:r>
              <a:rPr lang="en-US" sz="2800" dirty="0" smtClean="0"/>
              <a:t>See YELLOW highlighted cells</a:t>
            </a:r>
          </a:p>
          <a:p>
            <a:r>
              <a:rPr lang="en-US" sz="2800" dirty="0" smtClean="0"/>
              <a:t>Use ADAE Standard and the Analysis Algorithm to set flags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6" y="3825240"/>
            <a:ext cx="8693150" cy="23317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1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 Answer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8100" y="5991225"/>
            <a:ext cx="2133600" cy="365125"/>
          </a:xfrm>
        </p:spPr>
        <p:txBody>
          <a:bodyPr/>
          <a:lstStyle/>
          <a:p>
            <a:fld id="{433333A3-4547-F444-B56E-77A7C57F984C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2" y="2570480"/>
            <a:ext cx="8999588" cy="25501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Events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AE’s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The OCCDS for ADAE defines variables to indicate whether a given </a:t>
            </a:r>
            <a:r>
              <a:rPr lang="en-US" sz="3300" b="1" dirty="0" smtClean="0"/>
              <a:t>AEDECOD</a:t>
            </a:r>
            <a:r>
              <a:rPr lang="en-US" sz="3300" dirty="0" smtClean="0"/>
              <a:t> is of special importance</a:t>
            </a:r>
          </a:p>
          <a:p>
            <a:endParaRPr lang="en-US" sz="2400" dirty="0"/>
          </a:p>
          <a:p>
            <a:r>
              <a:rPr lang="en-US" sz="3300" dirty="0" smtClean="0"/>
              <a:t>There are two methods for determining importance: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Structured </a:t>
            </a:r>
            <a:r>
              <a:rPr lang="en-US" dirty="0" err="1" smtClean="0">
                <a:solidFill>
                  <a:srgbClr val="FF0000"/>
                </a:solidFill>
              </a:rPr>
              <a:t>MedDRA</a:t>
            </a:r>
            <a:r>
              <a:rPr lang="en-US" dirty="0" smtClean="0">
                <a:solidFill>
                  <a:srgbClr val="FF0000"/>
                </a:solidFill>
              </a:rPr>
              <a:t> Query (SMQ):  </a:t>
            </a:r>
            <a:r>
              <a:rPr lang="en-US" dirty="0" smtClean="0"/>
              <a:t>These are published by </a:t>
            </a:r>
            <a:r>
              <a:rPr lang="en-US" dirty="0" err="1" smtClean="0"/>
              <a:t>MedDRA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Customized Query (CQ):  </a:t>
            </a:r>
            <a:r>
              <a:rPr lang="en-US" dirty="0"/>
              <a:t>T</a:t>
            </a:r>
            <a:r>
              <a:rPr lang="en-US" dirty="0" smtClean="0"/>
              <a:t>hese are determined by the Sponsor</a:t>
            </a:r>
          </a:p>
          <a:p>
            <a:pPr lvl="1"/>
            <a:endParaRPr lang="en-US" sz="2400" dirty="0"/>
          </a:p>
          <a:p>
            <a:r>
              <a:rPr lang="en-US" sz="3300" dirty="0" smtClean="0"/>
              <a:t>For both </a:t>
            </a:r>
            <a:r>
              <a:rPr lang="en-US" sz="3300" dirty="0" smtClean="0">
                <a:solidFill>
                  <a:srgbClr val="FF0000"/>
                </a:solidFill>
              </a:rPr>
              <a:t>SMQ</a:t>
            </a:r>
            <a:r>
              <a:rPr lang="en-US" sz="3300" dirty="0" smtClean="0"/>
              <a:t>’s and </a:t>
            </a:r>
            <a:r>
              <a:rPr lang="en-US" sz="3300" dirty="0" smtClean="0">
                <a:solidFill>
                  <a:srgbClr val="FF0000"/>
                </a:solidFill>
              </a:rPr>
              <a:t>CQ</a:t>
            </a:r>
            <a:r>
              <a:rPr lang="en-US" sz="3300" dirty="0" smtClean="0"/>
              <a:t>’s, there is a list of </a:t>
            </a:r>
            <a:r>
              <a:rPr lang="en-US" sz="3300" b="1" dirty="0" smtClean="0"/>
              <a:t>AEDECOD</a:t>
            </a:r>
            <a:r>
              <a:rPr lang="en-US" sz="3300" dirty="0" smtClean="0"/>
              <a:t>’s that fall within that query </a:t>
            </a:r>
          </a:p>
          <a:p>
            <a:endParaRPr lang="en-US" sz="2200" dirty="0" smtClean="0"/>
          </a:p>
          <a:p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of </a:t>
            </a:r>
            <a:r>
              <a:rPr lang="en-US" dirty="0" smtClean="0"/>
              <a:t>Structured </a:t>
            </a:r>
            <a:r>
              <a:rPr lang="en-US" dirty="0" err="1" smtClean="0"/>
              <a:t>MedDRA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637643"/>
            <a:ext cx="4326129" cy="230443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Standardized </a:t>
            </a:r>
            <a:r>
              <a:rPr lang="en-US" sz="2800" dirty="0" err="1"/>
              <a:t>MedDRA</a:t>
            </a:r>
            <a:r>
              <a:rPr lang="en-US" sz="2800" dirty="0"/>
              <a:t> Queries (SMQs) </a:t>
            </a:r>
            <a:r>
              <a:rPr lang="en-US" sz="2800" dirty="0" smtClean="0"/>
              <a:t>are </a:t>
            </a:r>
            <a:r>
              <a:rPr lang="en-US" sz="2800" dirty="0"/>
              <a:t>becoming increasingly common in clinical trial safety </a:t>
            </a:r>
            <a:r>
              <a:rPr lang="en-US" sz="2800" dirty="0" smtClean="0"/>
              <a:t>evaluations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17" y="1488532"/>
            <a:ext cx="3592688" cy="285337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98709"/>
              </p:ext>
            </p:extLst>
          </p:nvPr>
        </p:nvGraphicFramePr>
        <p:xfrm>
          <a:off x="457200" y="4423220"/>
          <a:ext cx="8382105" cy="19692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90352"/>
                <a:gridCol w="1645376"/>
                <a:gridCol w="4646377"/>
              </a:tblGrid>
              <a:tr h="24234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USUBJID</a:t>
                      </a: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AEDECOD</a:t>
                      </a: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SMQ01NAM</a:t>
                      </a: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9164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8678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ABC123-01-00001</a:t>
                      </a: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Scleral </a:t>
                      </a:r>
                      <a:r>
                        <a:rPr lang="en-US" sz="2000" b="1" dirty="0" err="1">
                          <a:solidFill>
                            <a:srgbClr val="86786F"/>
                          </a:solidFill>
                          <a:effectLst/>
                        </a:rPr>
                        <a:t>haemorrhage</a:t>
                      </a: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dirty="0" err="1">
                          <a:solidFill>
                            <a:srgbClr val="86786F"/>
                          </a:solidFill>
                          <a:effectLst/>
                        </a:rPr>
                        <a:t>Haemorrhage</a:t>
                      </a: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 terms (</a:t>
                      </a:r>
                      <a:r>
                        <a:rPr lang="en-US" sz="2000" b="1" dirty="0" err="1">
                          <a:solidFill>
                            <a:srgbClr val="86786F"/>
                          </a:solidFill>
                          <a:effectLst/>
                        </a:rPr>
                        <a:t>excl</a:t>
                      </a: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 laboratory terms) (SMQ)</a:t>
                      </a: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4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8678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ABC123-01-00001</a:t>
                      </a:r>
                      <a:endParaRPr lang="en-US" sz="2000" b="1" dirty="0" smtClean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Nausea</a:t>
                      </a: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5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8678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ABC123-01-00001</a:t>
                      </a:r>
                      <a:endParaRPr lang="en-US" sz="2000" b="1" dirty="0" smtClean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indent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Epistaxis</a:t>
                      </a: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b="1" dirty="0" err="1">
                          <a:solidFill>
                            <a:srgbClr val="86786F"/>
                          </a:solidFill>
                          <a:effectLst/>
                        </a:rPr>
                        <a:t>Haemorrhage</a:t>
                      </a: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 terms (</a:t>
                      </a:r>
                      <a:r>
                        <a:rPr lang="en-US" sz="2000" b="1" dirty="0" err="1">
                          <a:solidFill>
                            <a:srgbClr val="86786F"/>
                          </a:solidFill>
                          <a:effectLst/>
                        </a:rPr>
                        <a:t>excl</a:t>
                      </a:r>
                      <a:r>
                        <a:rPr lang="en-US" sz="2000" b="1" dirty="0">
                          <a:solidFill>
                            <a:srgbClr val="86786F"/>
                          </a:solidFill>
                          <a:effectLst/>
                        </a:rPr>
                        <a:t> laboratory terms) (SMQ)</a:t>
                      </a:r>
                      <a:endParaRPr lang="en-US" sz="2000" b="1" dirty="0">
                        <a:solidFill>
                          <a:srgbClr val="86786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6830" marR="368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4318000" y="2164080"/>
            <a:ext cx="1270000" cy="2259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04894"/>
            <a:ext cx="8491835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Lilly </a:t>
            </a:r>
            <a:r>
              <a:rPr lang="en-US" sz="3600" dirty="0" err="1" smtClean="0"/>
              <a:t>CORE_ADaM_ADAE</a:t>
            </a:r>
            <a:r>
              <a:rPr lang="en-US" sz="3600" dirty="0" smtClean="0"/>
              <a:t> – </a:t>
            </a:r>
            <a:r>
              <a:rPr lang="en-US" sz="3600" dirty="0" err="1" smtClean="0"/>
              <a:t>SMQzzNAM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313411"/>
              </p:ext>
            </p:extLst>
          </p:nvPr>
        </p:nvGraphicFramePr>
        <p:xfrm>
          <a:off x="132081" y="1720850"/>
          <a:ext cx="8890000" cy="463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0"/>
              </a:tblGrid>
              <a:tr h="4635500">
                <a:tc>
                  <a:txBody>
                    <a:bodyPr/>
                    <a:lstStyle/>
                    <a:p>
                      <a:pPr marL="457200" indent="-457200" algn="l" fontAlgn="t">
                        <a:buAutoNum type="arabicPeriod"/>
                      </a:pPr>
                      <a:r>
                        <a:rPr lang="en-US" sz="2400" u="none" strike="noStrike" dirty="0" smtClean="0">
                          <a:effectLst/>
                        </a:rPr>
                        <a:t>Extract </a:t>
                      </a:r>
                      <a:r>
                        <a:rPr lang="en-US" sz="2400" u="none" strike="noStrike" dirty="0">
                          <a:effectLst/>
                        </a:rPr>
                        <a:t>the SMQ's of interest within the scope set by the protocol and the desired version of the </a:t>
                      </a:r>
                      <a:r>
                        <a:rPr lang="en-US" sz="2400" u="none" strike="noStrike" dirty="0" err="1">
                          <a:effectLst/>
                        </a:rPr>
                        <a:t>MedDRA</a:t>
                      </a:r>
                      <a:r>
                        <a:rPr lang="en-US" sz="2400" u="none" strike="noStrike" dirty="0">
                          <a:effectLst/>
                        </a:rPr>
                        <a:t> dictionary used for the study into a dataset (</a:t>
                      </a:r>
                      <a:r>
                        <a:rPr lang="en-US" sz="2400" u="none" strike="noStrike" dirty="0" err="1">
                          <a:effectLst/>
                        </a:rPr>
                        <a:t>Subsetted</a:t>
                      </a:r>
                      <a:r>
                        <a:rPr lang="en-US" sz="2400" u="none" strike="noStrike" dirty="0">
                          <a:effectLst/>
                        </a:rPr>
                        <a:t> SMQ Dictionary dataset</a:t>
                      </a:r>
                      <a:r>
                        <a:rPr lang="en-US" sz="2400" u="none" strike="noStrike" dirty="0" smtClean="0">
                          <a:effectLst/>
                        </a:rPr>
                        <a:t>)</a:t>
                      </a:r>
                    </a:p>
                    <a:p>
                      <a:pPr marL="457200" indent="-457200" algn="l" fontAlgn="t">
                        <a:buAutoNum type="arabicPeriod"/>
                      </a:pPr>
                      <a:endParaRPr lang="en-US" sz="2400" u="none" strike="noStrike" dirty="0" smtClean="0">
                        <a:effectLst/>
                      </a:endParaRPr>
                    </a:p>
                    <a:p>
                      <a:pPr marL="457200" indent="-457200" algn="l" fontAlgn="t">
                        <a:buAutoNum type="arabicPeriod"/>
                      </a:pPr>
                      <a:r>
                        <a:rPr lang="en-US" sz="2400" u="none" strike="noStrike" dirty="0" smtClean="0">
                          <a:effectLst/>
                        </a:rPr>
                        <a:t>Merge </a:t>
                      </a:r>
                      <a:r>
                        <a:rPr lang="en-US" sz="2400" u="none" strike="noStrike" dirty="0">
                          <a:effectLst/>
                        </a:rPr>
                        <a:t>ADAE with the </a:t>
                      </a:r>
                      <a:r>
                        <a:rPr lang="en-US" sz="2400" u="none" strike="noStrike" dirty="0" err="1">
                          <a:effectLst/>
                        </a:rPr>
                        <a:t>Subsetted</a:t>
                      </a:r>
                      <a:r>
                        <a:rPr lang="en-US" sz="2400" u="none" strike="noStrike" dirty="0">
                          <a:effectLst/>
                        </a:rPr>
                        <a:t> SMQ Dictionary dataset by </a:t>
                      </a:r>
                      <a:r>
                        <a:rPr lang="en-US" sz="2400" u="none" strike="noStrike" dirty="0" err="1">
                          <a:effectLst/>
                        </a:rPr>
                        <a:t>prefered</a:t>
                      </a:r>
                      <a:r>
                        <a:rPr lang="en-US" sz="2400" u="none" strike="noStrike" dirty="0">
                          <a:effectLst/>
                        </a:rPr>
                        <a:t> term (</a:t>
                      </a:r>
                      <a:r>
                        <a:rPr lang="en-US" sz="2400" u="none" strike="noStrike" dirty="0" err="1">
                          <a:effectLst/>
                        </a:rPr>
                        <a:t>ie</a:t>
                      </a:r>
                      <a:r>
                        <a:rPr lang="en-US" sz="2400" u="none" strike="noStrike" dirty="0">
                          <a:effectLst/>
                        </a:rPr>
                        <a:t>., ADAE.AEDECOD = </a:t>
                      </a:r>
                      <a:r>
                        <a:rPr lang="en-US" sz="2400" u="none" strike="noStrike" dirty="0" err="1">
                          <a:effectLst/>
                        </a:rPr>
                        <a:t>smq.pterm</a:t>
                      </a:r>
                      <a:r>
                        <a:rPr lang="en-US" sz="2400" u="none" strike="noStrike" dirty="0">
                          <a:effectLst/>
                        </a:rPr>
                        <a:t> where </a:t>
                      </a:r>
                      <a:r>
                        <a:rPr lang="en-US" sz="2400" u="none" strike="noStrike" dirty="0" err="1">
                          <a:effectLst/>
                        </a:rPr>
                        <a:t>smq</a:t>
                      </a:r>
                      <a:r>
                        <a:rPr lang="en-US" sz="2400" u="none" strike="noStrike" dirty="0">
                          <a:effectLst/>
                        </a:rPr>
                        <a:t> refers to </a:t>
                      </a:r>
                      <a:r>
                        <a:rPr lang="en-US" sz="2400" u="none" strike="noStrike" dirty="0" err="1">
                          <a:effectLst/>
                        </a:rPr>
                        <a:t>Subsetted</a:t>
                      </a:r>
                      <a:r>
                        <a:rPr lang="en-US" sz="2400" u="none" strike="noStrike" dirty="0">
                          <a:effectLst/>
                        </a:rPr>
                        <a:t> SMQ Dictionary dataset</a:t>
                      </a:r>
                      <a:r>
                        <a:rPr lang="en-US" sz="2400" u="none" strike="noStrike" dirty="0" smtClean="0">
                          <a:effectLst/>
                        </a:rPr>
                        <a:t>)</a:t>
                      </a:r>
                    </a:p>
                    <a:p>
                      <a:pPr marL="457200" indent="-457200" algn="l" fontAlgn="t">
                        <a:buAutoNum type="arabicPeriod"/>
                      </a:pPr>
                      <a:endParaRPr lang="en-US" sz="2400" u="none" strike="noStrike" dirty="0" smtClean="0">
                        <a:effectLst/>
                      </a:endParaRPr>
                    </a:p>
                    <a:p>
                      <a:pPr marL="457200" indent="-457200" algn="l" fontAlgn="t">
                        <a:buAutoNum type="arabicPeriod"/>
                      </a:pPr>
                      <a:r>
                        <a:rPr lang="en-US" sz="2400" u="none" strike="noStrike" dirty="0" smtClean="0">
                          <a:effectLst/>
                        </a:rPr>
                        <a:t>Set </a:t>
                      </a:r>
                      <a:r>
                        <a:rPr lang="en-US" sz="2400" u="none" strike="noStrike" dirty="0">
                          <a:effectLst/>
                        </a:rPr>
                        <a:t>SMQ01NAM = </a:t>
                      </a:r>
                      <a:r>
                        <a:rPr lang="en-US" sz="2400" u="none" strike="noStrike" dirty="0" err="1">
                          <a:effectLst/>
                        </a:rPr>
                        <a:t>smq</a:t>
                      </a:r>
                      <a:r>
                        <a:rPr lang="en-US" sz="2400" u="none" strike="noStrike" dirty="0">
                          <a:effectLst/>
                        </a:rPr>
                        <a:t> for the appropriate matching </a:t>
                      </a:r>
                      <a:r>
                        <a:rPr lang="en-US" sz="2400" u="none" strike="noStrike" dirty="0" smtClean="0">
                          <a:effectLst/>
                        </a:rPr>
                        <a:t>preferred </a:t>
                      </a:r>
                      <a:r>
                        <a:rPr lang="en-US" sz="2400" u="none" strike="noStrike" dirty="0">
                          <a:effectLst/>
                        </a:rPr>
                        <a:t>terms; Otherwise SMQ01NAM = "Null".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Note: Each Standard </a:t>
                      </a:r>
                      <a:r>
                        <a:rPr lang="en-US" sz="24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MedDRA</a:t>
                      </a:r>
                      <a:r>
                        <a:rPr lang="en-US" sz="24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Query used in a study must use a separate </a:t>
                      </a:r>
                      <a:r>
                        <a:rPr lang="en-US" sz="24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SMQzzNAM</a:t>
                      </a:r>
                      <a:r>
                        <a:rPr lang="en-US" sz="24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Lilly </a:t>
            </a:r>
            <a:r>
              <a:rPr lang="en-US" sz="2800" dirty="0"/>
              <a:t>Workshop Module </a:t>
            </a:r>
            <a:r>
              <a:rPr lang="en-US" sz="2800" dirty="0" smtClean="0"/>
              <a:t>6 </a:t>
            </a:r>
            <a:br>
              <a:rPr lang="en-US" sz="2800" dirty="0" smtClean="0"/>
            </a:br>
            <a:r>
              <a:rPr lang="en-US" sz="2800" dirty="0" smtClean="0"/>
              <a:t>Occurrence Data Structure, ADaM Other, and Intermediate Data Sets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27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SMQ’s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Some terms that fall into an SMQ represent very specific conditions of interest.  These events are referred to as having a NARROW scope</a:t>
            </a:r>
          </a:p>
          <a:p>
            <a:r>
              <a:rPr lang="en-US" sz="2400" dirty="0" smtClean="0"/>
              <a:t>The entire list of conditions that fall into an SMQ identifies all possible cases and therefore all events are referred to as  being BROAD in scope</a:t>
            </a:r>
          </a:p>
          <a:p>
            <a:r>
              <a:rPr lang="en-US" sz="2400" dirty="0" smtClean="0"/>
              <a:t>ADAE has ONE variable for scope – </a:t>
            </a:r>
            <a:r>
              <a:rPr lang="en-US" sz="2400" dirty="0" err="1" smtClean="0"/>
              <a:t>SMQxxSC</a:t>
            </a:r>
            <a:r>
              <a:rPr lang="en-US" sz="2400" dirty="0" smtClean="0"/>
              <a:t> with values of BROAD or NARROW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analysis of all BROAD events includes those that are also NARROW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41708812"/>
              </p:ext>
            </p:extLst>
          </p:nvPr>
        </p:nvGraphicFramePr>
        <p:xfrm>
          <a:off x="4959350" y="1689100"/>
          <a:ext cx="3187700" cy="2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726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build="p"/>
      <p:bldGraphic spid="7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04894"/>
            <a:ext cx="8491835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Customized Queries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242306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OCCDS defines </a:t>
            </a:r>
            <a:r>
              <a:rPr lang="en-US" sz="2800" dirty="0" err="1" smtClean="0"/>
              <a:t>CQzzNAM</a:t>
            </a:r>
            <a:r>
              <a:rPr lang="en-US" sz="2800" dirty="0" smtClean="0"/>
              <a:t> which work the same way as </a:t>
            </a:r>
            <a:r>
              <a:rPr lang="en-US" sz="2800" dirty="0" err="1" smtClean="0"/>
              <a:t>SMQzzNAM</a:t>
            </a:r>
            <a:r>
              <a:rPr lang="en-US" sz="2800" dirty="0" smtClean="0"/>
              <a:t> variables</a:t>
            </a:r>
          </a:p>
          <a:p>
            <a:endParaRPr lang="en-US" sz="2000" dirty="0" smtClean="0"/>
          </a:p>
          <a:p>
            <a:r>
              <a:rPr lang="en-US" sz="2800" dirty="0" smtClean="0"/>
              <a:t>For customized queries, there is no concept of scope</a:t>
            </a:r>
          </a:p>
          <a:p>
            <a:endParaRPr lang="en-US" sz="2600" dirty="0"/>
          </a:p>
          <a:p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116140"/>
            <a:ext cx="3175000" cy="2120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SMQzzNAM</a:t>
            </a:r>
            <a:r>
              <a:rPr lang="en-US" dirty="0" smtClean="0"/>
              <a:t> and </a:t>
            </a:r>
            <a:r>
              <a:rPr lang="en-US" dirty="0" err="1" smtClean="0"/>
              <a:t>CQzzNAM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273802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The variables </a:t>
            </a:r>
            <a:r>
              <a:rPr lang="en-US" sz="2800" dirty="0" err="1" smtClean="0"/>
              <a:t>SMQzzNAM</a:t>
            </a:r>
            <a:r>
              <a:rPr lang="en-US" sz="2800" dirty="0" smtClean="0"/>
              <a:t> and </a:t>
            </a:r>
            <a:r>
              <a:rPr lang="en-US" sz="2800" dirty="0" err="1" smtClean="0"/>
              <a:t>CQzzNAM</a:t>
            </a:r>
            <a:r>
              <a:rPr lang="en-US" sz="2800" dirty="0" smtClean="0"/>
              <a:t> work like flag variables for identifying records that need a given criteria</a:t>
            </a:r>
          </a:p>
          <a:p>
            <a:endParaRPr lang="en-US" sz="2000" dirty="0" smtClean="0"/>
          </a:p>
          <a:p>
            <a:r>
              <a:rPr lang="en-US" sz="2800" dirty="0" smtClean="0"/>
              <a:t>No additional *FL variables are needed (consider industry standards vs. Lilly’s current standards)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33119"/>
              </p:ext>
            </p:extLst>
          </p:nvPr>
        </p:nvGraphicFramePr>
        <p:xfrm>
          <a:off x="347469" y="4485640"/>
          <a:ext cx="8491837" cy="1651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49250"/>
                <a:gridCol w="2153920"/>
                <a:gridCol w="2255520"/>
                <a:gridCol w="2733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USUBJID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AEDECOD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SMQ01NAM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CQ01NAM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ABC01-101-00001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Shortness of breathe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Anaphylactic reaction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ABC01-101-00001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Nausea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Gastrointestinal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disorders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013200" y="1940560"/>
            <a:ext cx="20320" cy="254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2960" y="1940560"/>
            <a:ext cx="406400" cy="254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8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Lilly Module </a:t>
            </a:r>
            <a:r>
              <a:rPr lang="en-US" dirty="0" smtClean="0"/>
              <a:t>6 </a:t>
            </a:r>
            <a:r>
              <a:rPr lang="en-US" dirty="0"/>
              <a:t>Exercise </a:t>
            </a:r>
            <a:r>
              <a:rPr lang="en-US" dirty="0" smtClean="0"/>
              <a:t>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Lilly Mod </a:t>
            </a:r>
            <a:r>
              <a:rPr lang="en-US" dirty="0" smtClean="0"/>
              <a:t>6 </a:t>
            </a:r>
            <a:r>
              <a:rPr lang="en-US" dirty="0"/>
              <a:t>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Open Lilly ADaM Mod </a:t>
            </a:r>
            <a:r>
              <a:rPr lang="en-US" sz="2800" dirty="0" smtClean="0"/>
              <a:t>6 Exercise.xlsx</a:t>
            </a:r>
          </a:p>
          <a:p>
            <a:endParaRPr lang="en-US" sz="2800" dirty="0" smtClean="0"/>
          </a:p>
          <a:p>
            <a:r>
              <a:rPr lang="en-US" sz="2800" dirty="0"/>
              <a:t>Open the following Lilly Standards:</a:t>
            </a:r>
          </a:p>
          <a:p>
            <a:pPr lvl="1"/>
            <a:r>
              <a:rPr lang="en-US" sz="2400" dirty="0"/>
              <a:t>Core_ADAM_ADAE_V8.xlsx</a:t>
            </a:r>
          </a:p>
          <a:p>
            <a:pPr lvl="1"/>
            <a:r>
              <a:rPr lang="en-US" sz="2400" dirty="0" smtClean="0"/>
              <a:t>Core_ADAM_ADMH_V7.xlsx</a:t>
            </a:r>
            <a:endParaRPr lang="en-US" sz="2400" dirty="0"/>
          </a:p>
          <a:p>
            <a:pPr lvl="1"/>
            <a:r>
              <a:rPr lang="en-US" sz="2400" dirty="0" smtClean="0"/>
              <a:t>Core_ADAM_ADCM_V9.xlsx</a:t>
            </a:r>
          </a:p>
          <a:p>
            <a:pPr lvl="1"/>
            <a:endParaRPr lang="en-US" sz="2400" dirty="0"/>
          </a:p>
          <a:p>
            <a:r>
              <a:rPr lang="en-US" sz="2800" dirty="0"/>
              <a:t>List all of the </a:t>
            </a:r>
            <a:r>
              <a:rPr lang="en-US" sz="2800" dirty="0" smtClean="0"/>
              <a:t>flag (*FL) variables </a:t>
            </a:r>
            <a:r>
              <a:rPr lang="en-US" sz="2800" dirty="0"/>
              <a:t>used in ADAE</a:t>
            </a:r>
            <a:r>
              <a:rPr lang="en-US" sz="2800" dirty="0" smtClean="0"/>
              <a:t>, ADMH</a:t>
            </a:r>
            <a:r>
              <a:rPr lang="en-US" sz="2800" dirty="0"/>
              <a:t>, and </a:t>
            </a:r>
            <a:r>
              <a:rPr lang="en-US" sz="2800" dirty="0" smtClean="0"/>
              <a:t>ADCM</a:t>
            </a:r>
          </a:p>
          <a:p>
            <a:endParaRPr lang="en-US" sz="2800" dirty="0"/>
          </a:p>
          <a:p>
            <a:r>
              <a:rPr lang="en-US" sz="2800" dirty="0" smtClean="0"/>
              <a:t>Which flag variables are used in </a:t>
            </a:r>
            <a:r>
              <a:rPr lang="en-US" sz="2800" dirty="0" smtClean="0">
                <a:solidFill>
                  <a:srgbClr val="FF0000"/>
                </a:solidFill>
              </a:rPr>
              <a:t>only</a:t>
            </a:r>
            <a:r>
              <a:rPr lang="en-US" sz="2800" dirty="0" smtClean="0"/>
              <a:t> one of the above Standards?  Use in two?  Use in all three?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1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#2 </a:t>
            </a:r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800" dirty="0" smtClean="0"/>
              <a:t>First filter on the VARIABLE column and choose “Text Filter”</a:t>
            </a:r>
          </a:p>
          <a:p>
            <a:r>
              <a:rPr lang="en-US" sz="2800" dirty="0" smtClean="0"/>
              <a:t>Scroll down to “ends with” </a:t>
            </a:r>
          </a:p>
          <a:p>
            <a:r>
              <a:rPr lang="en-US" sz="2800" dirty="0" smtClean="0"/>
              <a:t>Type in “FL”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59" y="3776803"/>
            <a:ext cx="7134542" cy="21548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#2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208" y="1600293"/>
            <a:ext cx="8245098" cy="848267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/>
              <a:t>Copy *FL variables into Worksheet for each Standard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0" y="2623015"/>
            <a:ext cx="4671266" cy="37333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#2 </a:t>
            </a:r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488532"/>
            <a:ext cx="4265472" cy="486781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There are only 2 flag variables in common between ADAE &amp; ADMH:  </a:t>
            </a:r>
            <a:r>
              <a:rPr lang="en-US" sz="2800" dirty="0" smtClean="0">
                <a:solidFill>
                  <a:srgbClr val="FF0000"/>
                </a:solidFill>
              </a:rPr>
              <a:t>AOCCSFL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AOCCPFL</a:t>
            </a:r>
          </a:p>
          <a:p>
            <a:endParaRPr lang="en-US" sz="2800" dirty="0" smtClean="0"/>
          </a:p>
          <a:p>
            <a:r>
              <a:rPr lang="en-US" sz="2800" dirty="0" smtClean="0"/>
              <a:t>No flag variables are in common to AE, MH, &amp; CM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48" y="1629726"/>
            <a:ext cx="916392" cy="48593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041" y="4034357"/>
            <a:ext cx="787400" cy="1964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823" y="1625598"/>
            <a:ext cx="754097" cy="48346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ADaM</a:t>
            </a:r>
            <a:r>
              <a:rPr lang="en-US" dirty="0" smtClean="0"/>
              <a:t>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04894"/>
            <a:ext cx="849183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ADaM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What if we have an analysis need that:</a:t>
            </a:r>
          </a:p>
          <a:p>
            <a:pPr lvl="1"/>
            <a:r>
              <a:rPr lang="en-US" sz="2400" dirty="0" smtClean="0"/>
              <a:t>Does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belong in ADSL?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oes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have one parameter for a row (BDS)?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oes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have one event for a row (OCCDS)? 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800" dirty="0"/>
              <a:t>Though rare, there are times </a:t>
            </a:r>
            <a:r>
              <a:rPr lang="en-US" sz="2800" dirty="0">
                <a:solidFill>
                  <a:srgbClr val="FF0000"/>
                </a:solidFill>
              </a:rPr>
              <a:t>NONE</a:t>
            </a:r>
            <a:r>
              <a:rPr lang="en-US" sz="2800" dirty="0"/>
              <a:t> of the ADaM structures are the best fit for the analysis need</a:t>
            </a:r>
          </a:p>
          <a:p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60" y="3511233"/>
            <a:ext cx="2089752" cy="15586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4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7471" y="1488532"/>
            <a:ext cx="8491835" cy="4784677"/>
          </a:xfrm>
          <a:ln>
            <a:solidFill>
              <a:srgbClr val="E2231A"/>
            </a:solidFill>
          </a:ln>
        </p:spPr>
        <p:txBody>
          <a:bodyPr>
            <a:noAutofit/>
          </a:bodyPr>
          <a:lstStyle/>
          <a:p>
            <a:r>
              <a:rPr lang="en-US" sz="2800" dirty="0"/>
              <a:t>Encourage participation to enhance learning in this hands-on workshop</a:t>
            </a:r>
          </a:p>
          <a:p>
            <a:r>
              <a:rPr lang="en-US" sz="2800" dirty="0" smtClean="0"/>
              <a:t>Recognize the features of the Occurrence Data Structure and know when to use it</a:t>
            </a:r>
          </a:p>
          <a:p>
            <a:r>
              <a:rPr lang="en-US" sz="2800" dirty="0" smtClean="0"/>
              <a:t>Understand the value and flag variables that can be included in an Occurrence Data Set</a:t>
            </a:r>
          </a:p>
          <a:p>
            <a:r>
              <a:rPr lang="en-US" sz="2800" dirty="0" smtClean="0"/>
              <a:t>Be aware when an ADaM OTHER Class may be used (rarely)!</a:t>
            </a:r>
          </a:p>
          <a:p>
            <a:r>
              <a:rPr lang="en-US" sz="2800" dirty="0"/>
              <a:t>Realize the benefit of intermediate datasets as a way to enhance traceability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3813-FB93-2A44-AC08-324D96C9FA92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1614" y="65584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04894"/>
            <a:ext cx="849183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Lilly OTHER Table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06" y="3596640"/>
            <a:ext cx="7048897" cy="2580640"/>
          </a:xfrm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ADaM</a:t>
            </a:r>
            <a:r>
              <a:rPr lang="en-US" sz="2800" dirty="0" smtClean="0"/>
              <a:t> OTHER is a class of </a:t>
            </a:r>
            <a:r>
              <a:rPr lang="en-US" sz="2800" dirty="0" err="1" smtClean="0"/>
              <a:t>ADaM</a:t>
            </a:r>
            <a:r>
              <a:rPr lang="en-US" sz="2800" dirty="0" smtClean="0"/>
              <a:t> data sets that: </a:t>
            </a:r>
          </a:p>
          <a:p>
            <a:pPr lvl="1"/>
            <a:r>
              <a:rPr lang="en-US" sz="2400" dirty="0" smtClean="0"/>
              <a:t>Follows all of the </a:t>
            </a:r>
            <a:r>
              <a:rPr lang="en-US" sz="2400" dirty="0" err="1" smtClean="0"/>
              <a:t>ADaM</a:t>
            </a:r>
            <a:r>
              <a:rPr lang="en-US" sz="2400" dirty="0" smtClean="0"/>
              <a:t> basic principles</a:t>
            </a:r>
          </a:p>
          <a:p>
            <a:pPr lvl="1"/>
            <a:r>
              <a:rPr lang="en-US" sz="2400" dirty="0" smtClean="0"/>
              <a:t>Uses standard ADaM variables and variable fragments </a:t>
            </a:r>
          </a:p>
          <a:p>
            <a:pPr lvl="1"/>
            <a:r>
              <a:rPr lang="en-US" sz="2400" dirty="0" smtClean="0"/>
              <a:t>Does not use PARAM or AVAL</a:t>
            </a:r>
          </a:p>
          <a:p>
            <a:pPr lvl="1"/>
            <a:r>
              <a:rPr lang="en-US" sz="2400" dirty="0" smtClean="0"/>
              <a:t>Is not based on occurrence data and counting of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" y="1852414"/>
            <a:ext cx="8798457" cy="141910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533272" y="4111255"/>
            <a:ext cx="1403893" cy="1343245"/>
            <a:chOff x="7533272" y="4111255"/>
            <a:chExt cx="1403893" cy="1343245"/>
          </a:xfrm>
        </p:grpSpPr>
        <p:pic>
          <p:nvPicPr>
            <p:cNvPr id="8" name="Picture 7" descr="http://thumbs.gograph.com/gg654726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438" y="4164420"/>
              <a:ext cx="1295400" cy="124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33272" y="4111255"/>
              <a:ext cx="1403893" cy="13432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Lilly OTHER Column Metadata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70685"/>
            <a:ext cx="8115300" cy="4552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04894"/>
            <a:ext cx="849183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Uses for OTHER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82" y="1564640"/>
            <a:ext cx="8491835" cy="4558030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Most likely, </a:t>
            </a:r>
            <a:r>
              <a:rPr lang="en-US" sz="2800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used to support </a:t>
            </a:r>
            <a:r>
              <a:rPr lang="en-US" sz="2800" dirty="0" smtClean="0">
                <a:solidFill>
                  <a:srgbClr val="FF0000"/>
                </a:solidFill>
              </a:rPr>
              <a:t>PRIMARY</a:t>
            </a:r>
            <a:r>
              <a:rPr lang="en-US" sz="2800" dirty="0" smtClean="0"/>
              <a:t> analyses (e.g., primary efficacy endpoints)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May be used as an Intermediate Data Set 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.g., EX + ADSL Variables + APERIOD</a:t>
            </a:r>
          </a:p>
          <a:p>
            <a:pPr lvl="1"/>
            <a:r>
              <a:rPr lang="en-US" sz="2400" dirty="0" smtClean="0"/>
              <a:t>More info on Intermediate Data Sets coming up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sz="2800" dirty="0" smtClean="0"/>
              <a:t>Should only be created after discussion with your </a:t>
            </a:r>
            <a:r>
              <a:rPr lang="en-US" sz="2800" dirty="0" err="1" smtClean="0"/>
              <a:t>ADaM</a:t>
            </a:r>
            <a:r>
              <a:rPr lang="en-US" sz="2800" dirty="0" smtClean="0"/>
              <a:t> SME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3663"/>
            <a:ext cx="7924800" cy="1209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04894"/>
            <a:ext cx="849183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an ADaM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244338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Example: Add columns not allowed by BDS rules</a:t>
            </a:r>
          </a:p>
          <a:p>
            <a:endParaRPr lang="en-US" sz="2800" dirty="0" smtClean="0"/>
          </a:p>
          <a:p>
            <a:r>
              <a:rPr lang="en-US" sz="2800" dirty="0"/>
              <a:t>V</a:t>
            </a:r>
            <a:r>
              <a:rPr lang="en-US" sz="2800" dirty="0" smtClean="0"/>
              <a:t>alues from multiple parameters which were created in a BDS dataset to be on the same row so that exploratory analyses can be done  </a:t>
            </a:r>
            <a:endParaRPr lang="en-US" sz="2000" dirty="0"/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21085"/>
              </p:ext>
            </p:extLst>
          </p:nvPr>
        </p:nvGraphicFramePr>
        <p:xfrm>
          <a:off x="457200" y="4084320"/>
          <a:ext cx="838210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318"/>
                <a:gridCol w="2038611"/>
                <a:gridCol w="2038611"/>
                <a:gridCol w="2007566"/>
              </a:tblGrid>
              <a:tr h="41220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USUBJID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TTPINV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TTPADJ1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TTPADJ2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136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ABC123-01-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3051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Source metadata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AVAL where PARAMCD = TTPINV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AVAL where PARAMCD = TTPADJ1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AVAL where PARAMCD = TTPADJ2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8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04894"/>
            <a:ext cx="849183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Intermediate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231130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dirty="0"/>
              <a:t>I</a:t>
            </a:r>
            <a:r>
              <a:rPr lang="en-US" sz="2800" dirty="0" smtClean="0"/>
              <a:t>ntermediate </a:t>
            </a:r>
            <a:r>
              <a:rPr lang="en-US" sz="2800" dirty="0"/>
              <a:t>D</a:t>
            </a:r>
            <a:r>
              <a:rPr lang="en-US" sz="2800" dirty="0" smtClean="0"/>
              <a:t>ata </a:t>
            </a:r>
            <a:r>
              <a:rPr lang="en-US" sz="2800" dirty="0"/>
              <a:t>S</a:t>
            </a:r>
            <a:r>
              <a:rPr lang="en-US" sz="2800" dirty="0" smtClean="0"/>
              <a:t>et is used:</a:t>
            </a:r>
          </a:p>
          <a:p>
            <a:pPr lvl="1"/>
            <a:r>
              <a:rPr lang="en-US" sz="2400" dirty="0" smtClean="0"/>
              <a:t>To assemble rows and columns that are sourced from one or more data sets (SDTM and/or ADaM)</a:t>
            </a:r>
          </a:p>
          <a:p>
            <a:pPr lvl="1"/>
            <a:r>
              <a:rPr lang="en-US" sz="2400" dirty="0" smtClean="0"/>
              <a:t>As a first step towards the creation of a final analysis data set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16870062"/>
              </p:ext>
            </p:extLst>
          </p:nvPr>
        </p:nvGraphicFramePr>
        <p:xfrm>
          <a:off x="812800" y="4013200"/>
          <a:ext cx="7559040" cy="222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639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Graphic spid="7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04894"/>
            <a:ext cx="849183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Intermediate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227066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Using an Intermediate </a:t>
            </a:r>
            <a:r>
              <a:rPr lang="en-US" sz="2800" dirty="0"/>
              <a:t>D</a:t>
            </a:r>
            <a:r>
              <a:rPr lang="en-US" sz="2800" dirty="0" smtClean="0"/>
              <a:t>ata </a:t>
            </a:r>
            <a:r>
              <a:rPr lang="en-US" sz="2800" dirty="0"/>
              <a:t>S</a:t>
            </a:r>
            <a:r>
              <a:rPr lang="en-US" sz="2800" dirty="0" smtClean="0"/>
              <a:t>et may be the best way to:</a:t>
            </a:r>
          </a:p>
          <a:p>
            <a:pPr lvl="1"/>
            <a:r>
              <a:rPr lang="en-US" sz="2400" dirty="0" smtClean="0"/>
              <a:t>Support traceability for complex derivations </a:t>
            </a:r>
          </a:p>
          <a:p>
            <a:pPr lvl="1"/>
            <a:r>
              <a:rPr lang="en-US" sz="2400" dirty="0" smtClean="0"/>
              <a:t>Subset data, e.g., records used for analyses are a small subset of the records used for derivation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49771290"/>
              </p:ext>
            </p:extLst>
          </p:nvPr>
        </p:nvGraphicFramePr>
        <p:xfrm>
          <a:off x="76200" y="4013200"/>
          <a:ext cx="3896360" cy="254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96080" y="4693920"/>
            <a:ext cx="464322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6786F"/>
                </a:solidFill>
              </a:rPr>
              <a:t>AD</a:t>
            </a:r>
            <a:r>
              <a:rPr lang="en-US" sz="2400" dirty="0" smtClean="0">
                <a:solidFill>
                  <a:srgbClr val="FF0000"/>
                </a:solidFill>
              </a:rPr>
              <a:t>TTE</a:t>
            </a:r>
            <a:r>
              <a:rPr lang="en-US" sz="2400" dirty="0" smtClean="0">
                <a:solidFill>
                  <a:srgbClr val="86786F"/>
                </a:solidFill>
              </a:rPr>
              <a:t> = Time-to-Event </a:t>
            </a:r>
          </a:p>
          <a:p>
            <a:r>
              <a:rPr lang="en-US" sz="2400" dirty="0" smtClean="0">
                <a:solidFill>
                  <a:srgbClr val="86786F"/>
                </a:solidFill>
              </a:rPr>
              <a:t>AD</a:t>
            </a:r>
            <a:r>
              <a:rPr lang="en-US" sz="2400" dirty="0" smtClean="0">
                <a:solidFill>
                  <a:srgbClr val="FF0000"/>
                </a:solidFill>
              </a:rPr>
              <a:t>OS</a:t>
            </a:r>
            <a:r>
              <a:rPr lang="en-US" sz="2400" dirty="0" smtClean="0">
                <a:solidFill>
                  <a:srgbClr val="86786F"/>
                </a:solidFill>
              </a:rPr>
              <a:t> = Overall Survival </a:t>
            </a:r>
          </a:p>
          <a:p>
            <a:r>
              <a:rPr lang="en-US" sz="2400" dirty="0" smtClean="0">
                <a:solidFill>
                  <a:srgbClr val="86786F"/>
                </a:solidFill>
              </a:rPr>
              <a:t>AD</a:t>
            </a:r>
            <a:r>
              <a:rPr lang="en-US" sz="2400" dirty="0" smtClean="0">
                <a:solidFill>
                  <a:srgbClr val="FF0000"/>
                </a:solidFill>
              </a:rPr>
              <a:t>PFS</a:t>
            </a:r>
            <a:r>
              <a:rPr lang="en-US" sz="2400" dirty="0" smtClean="0">
                <a:solidFill>
                  <a:srgbClr val="86786F"/>
                </a:solidFill>
              </a:rPr>
              <a:t> = Progression Free Survival</a:t>
            </a:r>
          </a:p>
        </p:txBody>
      </p:sp>
    </p:spTree>
    <p:extLst>
      <p:ext uri="{BB962C8B-B14F-4D97-AF65-F5344CB8AC3E}">
        <p14:creationId xmlns:p14="http://schemas.microsoft.com/office/powerpoint/2010/main" val="34633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Graphic spid="11" grpId="0">
        <p:bldAsOne/>
      </p:bldGraphic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04894"/>
            <a:ext cx="849183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ADaM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As with all ADaM data sets, intermediate data sets must follow the </a:t>
            </a:r>
            <a:r>
              <a:rPr lang="en-US" sz="2800" dirty="0" smtClean="0">
                <a:solidFill>
                  <a:srgbClr val="FF0000"/>
                </a:solidFill>
              </a:rPr>
              <a:t>ADaM general principles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dirty="0" smtClean="0"/>
              <a:t>Intermediate data sets are seldom used to produce analyses</a:t>
            </a:r>
          </a:p>
          <a:p>
            <a:endParaRPr lang="en-US" sz="2000" dirty="0" smtClean="0"/>
          </a:p>
          <a:p>
            <a:r>
              <a:rPr lang="en-US" sz="2800" dirty="0" smtClean="0"/>
              <a:t>Intermediate data sets </a:t>
            </a:r>
            <a:r>
              <a:rPr lang="en-US" sz="2800" dirty="0" smtClean="0">
                <a:solidFill>
                  <a:srgbClr val="FF0000"/>
                </a:solidFill>
              </a:rPr>
              <a:t>must be submitted as part of a submission </a:t>
            </a:r>
            <a:r>
              <a:rPr lang="en-US" sz="2800" dirty="0" smtClean="0"/>
              <a:t>since they contain important traceability and source records and variables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40" y="2480628"/>
            <a:ext cx="3864928" cy="10302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6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The Occurrence Data Structure (OCCDS) is the 3</a:t>
            </a:r>
            <a:r>
              <a:rPr lang="en-US" sz="3000" baseline="30000" dirty="0"/>
              <a:t>rd</a:t>
            </a:r>
            <a:r>
              <a:rPr lang="en-US" sz="3000" dirty="0"/>
              <a:t> type of ADaM </a:t>
            </a:r>
            <a:r>
              <a:rPr lang="en-US" sz="3000" dirty="0" smtClean="0"/>
              <a:t>Class with a defined Structure</a:t>
            </a:r>
          </a:p>
          <a:p>
            <a:r>
              <a:rPr lang="en-US" sz="3000" dirty="0"/>
              <a:t>OCCDS is used for event based data, such as analysis of </a:t>
            </a:r>
            <a:r>
              <a:rPr lang="en-US" sz="3000" dirty="0" smtClean="0"/>
              <a:t>AE, MH, CM, and CE</a:t>
            </a:r>
          </a:p>
          <a:p>
            <a:r>
              <a:rPr lang="en-US" sz="3000" dirty="0"/>
              <a:t>OCCDS uses </a:t>
            </a:r>
            <a:r>
              <a:rPr lang="en-US" sz="3000" dirty="0" smtClean="0"/>
              <a:t>a parent </a:t>
            </a:r>
            <a:r>
              <a:rPr lang="en-US" sz="3000" dirty="0"/>
              <a:t>SDTM </a:t>
            </a:r>
            <a:r>
              <a:rPr lang="en-US" sz="3000" dirty="0" smtClean="0"/>
              <a:t>domain(s) </a:t>
            </a:r>
            <a:r>
              <a:rPr lang="en-US" sz="3000" dirty="0"/>
              <a:t>and adds ADaM </a:t>
            </a:r>
            <a:r>
              <a:rPr lang="en-US" sz="3000" dirty="0" smtClean="0"/>
              <a:t>variables </a:t>
            </a:r>
          </a:p>
          <a:p>
            <a:pPr lvl="1"/>
            <a:r>
              <a:rPr lang="en-US" sz="2600" dirty="0"/>
              <a:t>e</a:t>
            </a:r>
            <a:r>
              <a:rPr lang="en-US" sz="2600" dirty="0" smtClean="0"/>
              <a:t>.g., flags, derived numeric variables, ADSL variables</a:t>
            </a:r>
          </a:p>
          <a:p>
            <a:r>
              <a:rPr lang="en-US" sz="3000" dirty="0" smtClean="0"/>
              <a:t>ADaM OTHER is a recognized ADaM Class and may be useful for unique situations where BDS and OCCDS do not work</a:t>
            </a:r>
          </a:p>
          <a:p>
            <a:r>
              <a:rPr lang="en-US" sz="3000" dirty="0" smtClean="0"/>
              <a:t>Intermediate </a:t>
            </a:r>
            <a:r>
              <a:rPr lang="en-US" sz="3000" dirty="0"/>
              <a:t>data sets are a good way to enhance traceability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Module 6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Occurrence Data Structure (OCCDS)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Occurrence Data Structure (OCCDS)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1488533"/>
            <a:ext cx="8491835" cy="316474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Recap </a:t>
            </a:r>
            <a:r>
              <a:rPr lang="en-US" sz="2800" dirty="0" smtClean="0">
                <a:solidFill>
                  <a:srgbClr val="FF0000"/>
                </a:solidFill>
              </a:rPr>
              <a:t>(OCCDS is not ADSL nor BDS)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ADSL</a:t>
            </a:r>
            <a:r>
              <a:rPr lang="en-US" sz="2400" dirty="0"/>
              <a:t> is characterized by one record per subject and required </a:t>
            </a:r>
            <a:r>
              <a:rPr lang="en-US" sz="2400" dirty="0" smtClean="0"/>
              <a:t>variables such as treatment, demographics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BDS </a:t>
            </a:r>
            <a:r>
              <a:rPr lang="en-US" sz="2400" dirty="0"/>
              <a:t>is characterized by a Parameter which has values that are analyzed (AVAL and functions of AVAL)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>
                <a:solidFill>
                  <a:srgbClr val="FF0000"/>
                </a:solidFill>
              </a:rPr>
              <a:t>OCCDS</a:t>
            </a:r>
            <a:r>
              <a:rPr lang="en-US" sz="2800" dirty="0"/>
              <a:t> is the 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</a:t>
            </a:r>
            <a:r>
              <a:rPr lang="en-US" sz="2800" dirty="0"/>
              <a:t>recognized ADaM data structure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15" y="5007057"/>
            <a:ext cx="5115193" cy="123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89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Should OCCDS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analyze the </a:t>
            </a:r>
            <a:r>
              <a:rPr lang="en-US" sz="2800" dirty="0">
                <a:solidFill>
                  <a:srgbClr val="FF0000"/>
                </a:solidFill>
              </a:rPr>
              <a:t>occurrence of </a:t>
            </a:r>
            <a:r>
              <a:rPr lang="en-US" sz="2800" dirty="0" smtClean="0">
                <a:solidFill>
                  <a:srgbClr val="FF0000"/>
                </a:solidFill>
              </a:rPr>
              <a:t>events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800" dirty="0" smtClean="0"/>
              <a:t>There is no concept of AVAL</a:t>
            </a:r>
          </a:p>
          <a:p>
            <a:endParaRPr lang="en-US" sz="2400" dirty="0" smtClean="0"/>
          </a:p>
          <a:p>
            <a:r>
              <a:rPr lang="en-US" sz="2800" dirty="0" smtClean="0"/>
              <a:t>Much of the data content from SDTM can be used for analysis purposes 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A dictionary (with or without hierarchy) may be used to code the occurrence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1675130"/>
            <a:ext cx="1765829" cy="16230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OCCDS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Open ADaM OCCDS </a:t>
            </a:r>
            <a:r>
              <a:rPr lang="en-US" sz="2800" dirty="0" smtClean="0"/>
              <a:t>v1.pdf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Review variables as a group (SDTM, ADSL, Derived?)</a:t>
            </a:r>
          </a:p>
          <a:p>
            <a:pPr lvl="1"/>
            <a:r>
              <a:rPr lang="en-US" sz="2400" dirty="0" smtClean="0"/>
              <a:t>3.2.2 Identifier Variables</a:t>
            </a:r>
          </a:p>
          <a:p>
            <a:pPr lvl="1"/>
            <a:r>
              <a:rPr lang="en-US" sz="2400" dirty="0" smtClean="0"/>
              <a:t>3.2.3 Dictionary Coding &amp; Categorization Variable</a:t>
            </a:r>
          </a:p>
          <a:p>
            <a:pPr lvl="1"/>
            <a:r>
              <a:rPr lang="en-US" sz="2400" dirty="0" smtClean="0"/>
              <a:t>3.2.4 Timing Variables</a:t>
            </a:r>
          </a:p>
          <a:p>
            <a:pPr lvl="1"/>
            <a:r>
              <a:rPr lang="en-US" sz="2400" dirty="0" smtClean="0"/>
              <a:t>3.2.5 Indicator Variables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3.2.6 Occurrence Flag Variables</a:t>
            </a:r>
          </a:p>
          <a:p>
            <a:pPr lvl="1"/>
            <a:r>
              <a:rPr lang="en-US" sz="2400" dirty="0" smtClean="0"/>
              <a:t>3.2.7 Treatment/Dose Variables</a:t>
            </a:r>
          </a:p>
          <a:p>
            <a:pPr lvl="1"/>
            <a:r>
              <a:rPr lang="en-US" sz="2400" dirty="0" smtClean="0"/>
              <a:t>3.2.8 Descriptive Variables</a:t>
            </a:r>
          </a:p>
          <a:p>
            <a:pPr lvl="1"/>
            <a:r>
              <a:rPr lang="en-US" sz="2400" dirty="0" smtClean="0"/>
              <a:t>3.2.9 Standardized </a:t>
            </a:r>
            <a:r>
              <a:rPr lang="en-US" sz="2400" dirty="0" err="1" smtClean="0"/>
              <a:t>MedDRA</a:t>
            </a:r>
            <a:r>
              <a:rPr lang="en-US" sz="2400" dirty="0" smtClean="0"/>
              <a:t> Query Variables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©2015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32" y="2434500"/>
            <a:ext cx="2920365" cy="7163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4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Frequent Use for OCCDS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4307840"/>
            <a:ext cx="8491835" cy="157448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In all cases, we analyze either the number and percent of subjects who had at least one event (incidence) and/or the total number of events </a:t>
            </a:r>
          </a:p>
          <a:p>
            <a:pPr lvl="1"/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149-9EEC-F946-A4DC-2C4382C03DF0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786F"/>
                </a:solidFill>
                <a:latin typeface="DIN-Regular"/>
                <a:cs typeface="DIN-Regular"/>
              </a:rPr>
              <a:t>Company Confidential  ©2014 Eli Lilly and Company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13191146"/>
              </p:ext>
            </p:extLst>
          </p:nvPr>
        </p:nvGraphicFramePr>
        <p:xfrm>
          <a:off x="457200" y="1798320"/>
          <a:ext cx="8158480" cy="204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3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Corporate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dc7d05db-9a88-43f7-9979-b3027636d983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125CBEC4B2C540B98981F13EEDF150" ma:contentTypeVersion="6" ma:contentTypeDescription="Create a new document." ma:contentTypeScope="" ma:versionID="33a711185693b4484063ace2267a9745">
  <xsd:schema xmlns:xsd="http://www.w3.org/2001/XMLSchema" xmlns:xs="http://www.w3.org/2001/XMLSchema" xmlns:p="http://schemas.microsoft.com/office/2006/metadata/properties" xmlns:ns2="33648e8c-5399-4ce0-994e-2f4ddb1c4614" xmlns:ns3="ea8d7ff9-53a1-4d37-b8c7-6ece65a438c0" targetNamespace="http://schemas.microsoft.com/office/2006/metadata/properties" ma:root="true" ma:fieldsID="e3cc954577dd282093b12f382aa3164a" ns2:_="" ns3:_="">
    <xsd:import namespace="33648e8c-5399-4ce0-994e-2f4ddb1c4614"/>
    <xsd:import namespace="ea8d7ff9-53a1-4d37-b8c7-6ece65a438c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3:Category" minOccurs="0"/>
                <xsd:element ref="ns3:Draft_x003f_" minOccurs="0"/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9e2544b8-8d1d-46e8-9928-48fb20a64101}" ma:internalName="TaxCatchAll" ma:showField="CatchAllData" ma:web="98184e42-8508-4a03-b6bc-f984b22282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9e2544b8-8d1d-46e8-9928-48fb20a64101}" ma:internalName="TaxCatchAllLabel" ma:readOnly="true" ma:showField="CatchAllDataLabel" ma:web="98184e42-8508-4a03-b6bc-f984b22282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d7ff9-53a1-4d37-b8c7-6ece65a438c0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default="Day 2 Draft Training Content" ma:format="RadioButtons" ma:internalName="Category">
      <xsd:simpleType>
        <xsd:restriction base="dms:Choice">
          <xsd:enumeration value="Day 2 Draft Training Content"/>
          <xsd:enumeration value="Day 2 Final Presentation Content"/>
          <xsd:enumeration value="Day 2 Participants' Content for Exercises"/>
        </xsd:restriction>
      </xsd:simpleType>
    </xsd:element>
    <xsd:element name="Draft_x003f_" ma:index="15" nillable="true" ma:displayName="Draft?" ma:default="1" ma:internalName="Draft_x003f_">
      <xsd:simpleType>
        <xsd:restriction base="dms:Boolean"/>
      </xsd:simpleType>
    </xsd:element>
    <xsd:element name="Module" ma:index="16" nillable="true" ma:displayName="Module" ma:default="Choose a Module..." ma:format="Dropdown" ma:internalName="Module">
      <xsd:simpleType>
        <xsd:restriction base="dms:Choice">
          <xsd:enumeration value="Choose a Module..."/>
          <xsd:enumeration value="Mod 1"/>
          <xsd:enumeration value="Mod 2"/>
          <xsd:enumeration value="Mod 3"/>
          <xsd:enumeration value="Mod 4"/>
          <xsd:enumeration value="Mod 5"/>
          <xsd:enumeration value="Mod 6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  <TaxCatchAll xmlns="33648e8c-5399-4ce0-994e-2f4ddb1c4614">
      <Value>4</Value>
      <Value>2</Value>
    </TaxCatchAll>
    <Module xmlns="ea8d7ff9-53a1-4d37-b8c7-6ece65a438c0">Mod 6</Module>
    <Category xmlns="ea8d7ff9-53a1-4d37-b8c7-6ece65a438c0">Day 2 Final Presentation Content</Category>
    <Draft_x003f_ xmlns="ea8d7ff9-53a1-4d37-b8c7-6ece65a438c0">true</Draft_x003f_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24C485-403B-41FF-BAF3-B6BC02CC29EF}"/>
</file>

<file path=customXml/itemProps2.xml><?xml version="1.0" encoding="utf-8"?>
<ds:datastoreItem xmlns:ds="http://schemas.openxmlformats.org/officeDocument/2006/customXml" ds:itemID="{D3B0527C-479C-4062-9679-0EDD4FB409B9}"/>
</file>

<file path=customXml/itemProps3.xml><?xml version="1.0" encoding="utf-8"?>
<ds:datastoreItem xmlns:ds="http://schemas.openxmlformats.org/officeDocument/2006/customXml" ds:itemID="{94A53384-59FE-46DD-A266-F5738D83A6F5}"/>
</file>

<file path=customXml/itemProps4.xml><?xml version="1.0" encoding="utf-8"?>
<ds:datastoreItem xmlns:ds="http://schemas.openxmlformats.org/officeDocument/2006/customXml" ds:itemID="{7275F84F-35CC-4A75-B838-893AF206A057}"/>
</file>

<file path=docProps/app.xml><?xml version="1.0" encoding="utf-8"?>
<Properties xmlns="http://schemas.openxmlformats.org/officeDocument/2006/extended-properties" xmlns:vt="http://schemas.openxmlformats.org/officeDocument/2006/docPropsVTypes">
  <Template>CorporatePresentation1</Template>
  <TotalTime>27347</TotalTime>
  <Words>2532</Words>
  <Application>Microsoft Office PowerPoint</Application>
  <PresentationFormat>On-screen Show (4:3)</PresentationFormat>
  <Paragraphs>598</Paragraphs>
  <Slides>49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CorporatePresentation1</vt:lpstr>
      <vt:lpstr>Notes to Instructor</vt:lpstr>
      <vt:lpstr>Electronic Documents Required</vt:lpstr>
      <vt:lpstr>Lilly Workshop Module 6  Occurrence Data Structure, ADaM Other, and Intermediate Data Sets </vt:lpstr>
      <vt:lpstr>Objectives</vt:lpstr>
      <vt:lpstr>The Occurrence Data Structure (OCCDS)</vt:lpstr>
      <vt:lpstr>Occurrence Data Structure (OCCDS)</vt:lpstr>
      <vt:lpstr>When Should OCCDS Be Used?</vt:lpstr>
      <vt:lpstr>Variables in OCCDS </vt:lpstr>
      <vt:lpstr>Most Frequent Use for OCCDS</vt:lpstr>
      <vt:lpstr>Flag Variables for OCCDS</vt:lpstr>
      <vt:lpstr>OCCDS – Adverse Events (ADAE) </vt:lpstr>
      <vt:lpstr>ADAE </vt:lpstr>
      <vt:lpstr>Lilly Core AE Table  </vt:lpstr>
      <vt:lpstr>Lilly Analysis Results Metadata </vt:lpstr>
      <vt:lpstr>Treatment Emergent Flag in ADAE</vt:lpstr>
      <vt:lpstr>Occurrence Flag Variables ADAE</vt:lpstr>
      <vt:lpstr>Build ADAE – Start with SDTM</vt:lpstr>
      <vt:lpstr>Build ADAE – Add ADSL Variables</vt:lpstr>
      <vt:lpstr>Build ADAE – Add Derived Variables</vt:lpstr>
      <vt:lpstr>Other ADaM Variables for ADAE</vt:lpstr>
      <vt:lpstr>Lilly Module 6 Exercise #1</vt:lpstr>
      <vt:lpstr>Lilly Mod 6 Exercise #1</vt:lpstr>
      <vt:lpstr>Exercise #1 Data</vt:lpstr>
      <vt:lpstr>Exercise #1 Getting Started</vt:lpstr>
      <vt:lpstr>Exercise #1 Answer</vt:lpstr>
      <vt:lpstr>Adverse Events of Interest</vt:lpstr>
      <vt:lpstr>AE’s of Interest</vt:lpstr>
      <vt:lpstr>Use of Structured MedDRA Query</vt:lpstr>
      <vt:lpstr>Lilly CORE_ADaM_ADAE – SMQzzNAM </vt:lpstr>
      <vt:lpstr>Scope of SMQ’s</vt:lpstr>
      <vt:lpstr>Customized Queries</vt:lpstr>
      <vt:lpstr>SMQzzNAM and CQzzNAM </vt:lpstr>
      <vt:lpstr>Lilly Module 6 Exercise #2</vt:lpstr>
      <vt:lpstr>Lilly Mod 6 Exercise #2</vt:lpstr>
      <vt:lpstr>Exercise #2 Getting Started</vt:lpstr>
      <vt:lpstr>Exercise #2 Next Steps</vt:lpstr>
      <vt:lpstr>Exercise #2 Answer</vt:lpstr>
      <vt:lpstr>ADaM OTHER</vt:lpstr>
      <vt:lpstr>ADaM OTHER</vt:lpstr>
      <vt:lpstr>Lilly OTHER Table Metadata</vt:lpstr>
      <vt:lpstr>Lilly OTHER Column Metadata</vt:lpstr>
      <vt:lpstr>Uses for OTHER </vt:lpstr>
      <vt:lpstr>Example of an ADaM OTHER</vt:lpstr>
      <vt:lpstr>Intermediate Data Sets</vt:lpstr>
      <vt:lpstr>Intermediate Data Sets</vt:lpstr>
      <vt:lpstr>Intermediate Data Sets</vt:lpstr>
      <vt:lpstr>Use ADaM Principles</vt:lpstr>
      <vt:lpstr>Module 6 Summary</vt:lpstr>
      <vt:lpstr>End of Module 6 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Instructor</dc:title>
  <dc:creator>Shelley Dunn</dc:creator>
  <cp:lastModifiedBy>Susan Kenny</cp:lastModifiedBy>
  <cp:revision>795</cp:revision>
  <dcterms:created xsi:type="dcterms:W3CDTF">2014-11-26T22:50:11Z</dcterms:created>
  <dcterms:modified xsi:type="dcterms:W3CDTF">2016-07-31T19:42:15Z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600</vt:r8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4;#ADM140|fdc85ba1-0671-407c-9ace-d011131f3a70</vt:lpwstr>
  </property>
  <property fmtid="{D5CDD505-2E9C-101B-9397-08002B2CF9AE}" pid="5" name="ContentTypeId">
    <vt:lpwstr>0x010100C6125CBEC4B2C540B98981F13EEDF150</vt:lpwstr>
  </property>
  <property fmtid="{D5CDD505-2E9C-101B-9397-08002B2CF9AE}" pid="6" name="EnterpriseSensitivityClassification">
    <vt:lpwstr>3;#GREEN|ec74153f-63be-46a4-ae5f-1b86c809897d</vt:lpwstr>
  </property>
  <property fmtid="{D5CDD505-2E9C-101B-9397-08002B2CF9AE}" pid="7" name="EnterpriseSensitivityClassificationTaxHTField0">
    <vt:lpwstr>GREEN|ec74153f-63be-46a4-ae5f-1b86c809897d</vt:lpwstr>
  </property>
</Properties>
</file>