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61" r:id="rId6"/>
  </p:sldMasterIdLst>
  <p:notesMasterIdLst>
    <p:notesMasterId r:id="rId34"/>
  </p:notesMasterIdLst>
  <p:handoutMasterIdLst>
    <p:handoutMasterId r:id="rId35"/>
  </p:handoutMasterIdLst>
  <p:sldIdLst>
    <p:sldId id="305" r:id="rId7"/>
    <p:sldId id="306" r:id="rId8"/>
    <p:sldId id="307" r:id="rId9"/>
    <p:sldId id="301" r:id="rId10"/>
    <p:sldId id="292" r:id="rId11"/>
    <p:sldId id="264" r:id="rId12"/>
    <p:sldId id="308" r:id="rId13"/>
    <p:sldId id="309" r:id="rId14"/>
    <p:sldId id="265" r:id="rId15"/>
    <p:sldId id="277" r:id="rId16"/>
    <p:sldId id="293" r:id="rId17"/>
    <p:sldId id="297" r:id="rId18"/>
    <p:sldId id="274" r:id="rId19"/>
    <p:sldId id="298" r:id="rId20"/>
    <p:sldId id="294" r:id="rId21"/>
    <p:sldId id="266" r:id="rId22"/>
    <p:sldId id="270" r:id="rId23"/>
    <p:sldId id="271" r:id="rId24"/>
    <p:sldId id="295" r:id="rId25"/>
    <p:sldId id="279" r:id="rId26"/>
    <p:sldId id="280" r:id="rId27"/>
    <p:sldId id="281" r:id="rId28"/>
    <p:sldId id="282" r:id="rId29"/>
    <p:sldId id="283" r:id="rId30"/>
    <p:sldId id="284" r:id="rId31"/>
    <p:sldId id="286" r:id="rId32"/>
    <p:sldId id="291" r:id="rId3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41148" initials="JLE" lastIdx="15" clrIdx="0"/>
  <p:cmAuthor id="1" name="Eli Lilly and Company" initials="ELaC" lastIdx="1" clrIdx="1"/>
  <p:cmAuthor id="2" name="Donna Sartini" initials="DMS" lastIdx="9" clrIdx="2"/>
  <p:cmAuthor id="3" name="Lisa Young" initials="lmy" lastIdx="2" clrIdx="3"/>
  <p:cmAuthor id="4" name="Scott L" initials="SJL" lastIdx="11" clrIdx="4"/>
  <p:cmAuthor id="5" name="Misty Michelle Odle" initials="MMO" lastIdx="5"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A5DF"/>
    <a:srgbClr val="AA90D8"/>
    <a:srgbClr val="FF0066"/>
    <a:srgbClr val="FF6600"/>
    <a:srgbClr val="906ECC"/>
    <a:srgbClr val="FC9E20"/>
    <a:srgbClr val="C6B5E5"/>
    <a:srgbClr val="FECB86"/>
    <a:srgbClr val="FDB24D"/>
    <a:srgbClr val="42BC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48" autoAdjust="0"/>
  </p:normalViewPr>
  <p:slideViewPr>
    <p:cSldViewPr snapToGrid="0" snapToObjects="1">
      <p:cViewPr>
        <p:scale>
          <a:sx n="100" d="100"/>
          <a:sy n="100" d="100"/>
        </p:scale>
        <p:origin x="-1212" y="-3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8" Type="http://schemas.openxmlformats.org/officeDocument/2006/relationships/hyperlink" Target="http://www.cdisc.org/metadata-submission-guideline-(msg)-package-preface" TargetMode="External"/><Relationship Id="rId3" Type="http://schemas.openxmlformats.org/officeDocument/2006/relationships/hyperlink" Target="http://www.cdisc.org/" TargetMode="External"/><Relationship Id="rId7" Type="http://schemas.openxmlformats.org/officeDocument/2006/relationships/hyperlink" Target="http://www.cdisc.org/standards-and-implementations" TargetMode="External"/><Relationship Id="rId2" Type="http://schemas.openxmlformats.org/officeDocument/2006/relationships/hyperlink" Target="http://lillynethome.rf.lilly.com/publishingtool/non-llynews/Pages/SAEN.aspx" TargetMode="External"/><Relationship Id="rId1" Type="http://schemas.openxmlformats.org/officeDocument/2006/relationships/hyperlink" Target="http://lillynetcollaboration.global.lilly.com/sites/APTTeam_CRTSubmissionDeliverables/CRTs/default.aspx" TargetMode="External"/><Relationship Id="rId6" Type="http://schemas.openxmlformats.org/officeDocument/2006/relationships/hyperlink" Target="http://www.fda.gov/downloads/ForIndustry/DataStandards/StudyDataStandards/UCM384744.pdf" TargetMode="External"/><Relationship Id="rId5" Type="http://schemas.openxmlformats.org/officeDocument/2006/relationships/hyperlink" Target="http://www.fda.gov/downloads/ForIndustry/DataStandards/StudyDataStandards/UCM312964.pdf" TargetMode="External"/><Relationship Id="rId4" Type="http://schemas.openxmlformats.org/officeDocument/2006/relationships/hyperlink" Target="http://www.fda.gov/"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www.fda.gov/downloads/ForIndustry/DataStandards/StudyDataStandards/UCM312964.pdf" TargetMode="External"/><Relationship Id="rId3" Type="http://schemas.openxmlformats.org/officeDocument/2006/relationships/hyperlink" Target="http://www.cdisc.org/" TargetMode="External"/><Relationship Id="rId7" Type="http://schemas.openxmlformats.org/officeDocument/2006/relationships/hyperlink" Target="http://www.fda.gov/downloads/ForIndustry/DataStandards/StudyDataStandards/UCM384744.pdf" TargetMode="External"/><Relationship Id="rId2" Type="http://schemas.openxmlformats.org/officeDocument/2006/relationships/hyperlink" Target="http://lillynethome.rf.lilly.com/publishingtool/non-llynews/Pages/SAEN.aspx" TargetMode="External"/><Relationship Id="rId1" Type="http://schemas.openxmlformats.org/officeDocument/2006/relationships/hyperlink" Target="http://lillynetcollaboration.global.lilly.com/sites/APTTeam_CRTSubmissionDeliverables/CRTs/default.aspx" TargetMode="External"/><Relationship Id="rId6" Type="http://schemas.openxmlformats.org/officeDocument/2006/relationships/hyperlink" Target="http://www.fda.gov/" TargetMode="External"/><Relationship Id="rId5" Type="http://schemas.openxmlformats.org/officeDocument/2006/relationships/hyperlink" Target="http://www.cdisc.org/standards-and-implementations" TargetMode="External"/><Relationship Id="rId4" Type="http://schemas.openxmlformats.org/officeDocument/2006/relationships/hyperlink" Target="http://www.cdisc.org/metadata-submission-guideline-(msg)-package-prefa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31A71-E7A9-45FF-ABBC-04EE4AF853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6AD3028-22C0-479A-831F-A5B044A76102}">
      <dgm:prSet phldrT="[Text]"/>
      <dgm:spPr>
        <a:solidFill>
          <a:srgbClr val="AA90D8"/>
        </a:solidFill>
      </dgm:spPr>
      <dgm:t>
        <a:bodyPr/>
        <a:lstStyle/>
        <a:p>
          <a:pPr rtl="0"/>
          <a:r>
            <a:rPr lang="en-US" dirty="0" smtClean="0">
              <a:solidFill>
                <a:schemeClr val="bg1"/>
              </a:solidFill>
            </a:rPr>
            <a:t>Maps the data collection fields (DEDs at Lilly) used to the corresponding variables within the SDTM dataset</a:t>
          </a:r>
          <a:endParaRPr lang="en-US" dirty="0">
            <a:solidFill>
              <a:schemeClr val="bg1"/>
            </a:solidFill>
          </a:endParaRPr>
        </a:p>
      </dgm:t>
    </dgm:pt>
    <dgm:pt modelId="{68CF3E71-50F7-4368-946F-CB6FD35772AB}" type="parTrans" cxnId="{887F1561-E148-4919-8881-A6BDB9C066EA}">
      <dgm:prSet/>
      <dgm:spPr/>
      <dgm:t>
        <a:bodyPr/>
        <a:lstStyle/>
        <a:p>
          <a:endParaRPr lang="en-US">
            <a:solidFill>
              <a:schemeClr val="bg1"/>
            </a:solidFill>
          </a:endParaRPr>
        </a:p>
      </dgm:t>
    </dgm:pt>
    <dgm:pt modelId="{0F397C06-2D9E-40AC-8A5E-876D72E02F78}" type="sibTrans" cxnId="{887F1561-E148-4919-8881-A6BDB9C066EA}">
      <dgm:prSet/>
      <dgm:spPr/>
      <dgm:t>
        <a:bodyPr/>
        <a:lstStyle/>
        <a:p>
          <a:endParaRPr lang="en-US">
            <a:solidFill>
              <a:schemeClr val="bg1"/>
            </a:solidFill>
          </a:endParaRPr>
        </a:p>
      </dgm:t>
    </dgm:pt>
    <dgm:pt modelId="{74B7B419-6BC6-4C37-ABEE-FAAD954CF254}">
      <dgm:prSet phldrT="[Text]"/>
      <dgm:spPr>
        <a:solidFill>
          <a:srgbClr val="AA90D8"/>
        </a:solidFill>
      </dgm:spPr>
      <dgm:t>
        <a:bodyPr/>
        <a:lstStyle/>
        <a:p>
          <a:pPr rtl="0"/>
          <a:r>
            <a:rPr lang="en-US" dirty="0" smtClean="0">
              <a:solidFill>
                <a:schemeClr val="bg1"/>
              </a:solidFill>
            </a:rPr>
            <a:t>Only needs the first occurrence of the page annotated if  Lilly is submitting the entire CRF</a:t>
          </a:r>
          <a:endParaRPr lang="en-US" dirty="0">
            <a:solidFill>
              <a:schemeClr val="bg1"/>
            </a:solidFill>
          </a:endParaRPr>
        </a:p>
      </dgm:t>
    </dgm:pt>
    <dgm:pt modelId="{680A3626-FEA5-44D5-B057-DFD3B4093872}" type="parTrans" cxnId="{7C2B0222-34D9-4CC4-9734-91DA64D8EBD0}">
      <dgm:prSet/>
      <dgm:spPr/>
      <dgm:t>
        <a:bodyPr/>
        <a:lstStyle/>
        <a:p>
          <a:endParaRPr lang="en-US">
            <a:solidFill>
              <a:schemeClr val="bg1"/>
            </a:solidFill>
          </a:endParaRPr>
        </a:p>
      </dgm:t>
    </dgm:pt>
    <dgm:pt modelId="{E6CEB289-BA68-4F7A-A803-9665D80011B0}" type="sibTrans" cxnId="{7C2B0222-34D9-4CC4-9734-91DA64D8EBD0}">
      <dgm:prSet/>
      <dgm:spPr/>
      <dgm:t>
        <a:bodyPr/>
        <a:lstStyle/>
        <a:p>
          <a:endParaRPr lang="en-US">
            <a:solidFill>
              <a:schemeClr val="bg1"/>
            </a:solidFill>
          </a:endParaRPr>
        </a:p>
      </dgm:t>
    </dgm:pt>
    <dgm:pt modelId="{74BC18E7-3BB8-4B5B-B313-DAC44DCBCD64}">
      <dgm:prSet phldrT="[Text]"/>
      <dgm:spPr>
        <a:solidFill>
          <a:srgbClr val="AA90D8"/>
        </a:solidFill>
      </dgm:spPr>
      <dgm:t>
        <a:bodyPr/>
        <a:lstStyle/>
        <a:p>
          <a:pPr rtl="0"/>
          <a:r>
            <a:rPr lang="en-US" dirty="0" smtClean="0">
              <a:solidFill>
                <a:schemeClr val="bg1"/>
              </a:solidFill>
            </a:rPr>
            <a:t>If more than one domain exists on a page as each domain annotation, and all of its variables, should be color-coded</a:t>
          </a:r>
          <a:endParaRPr lang="en-US" dirty="0">
            <a:solidFill>
              <a:schemeClr val="bg1"/>
            </a:solidFill>
          </a:endParaRPr>
        </a:p>
      </dgm:t>
    </dgm:pt>
    <dgm:pt modelId="{2C6FB890-5C46-4CD4-BF9F-20D7162BDF58}" type="parTrans" cxnId="{DF8B67F6-2903-4969-8992-F276D492A967}">
      <dgm:prSet/>
      <dgm:spPr/>
      <dgm:t>
        <a:bodyPr/>
        <a:lstStyle/>
        <a:p>
          <a:endParaRPr lang="en-US">
            <a:solidFill>
              <a:schemeClr val="bg1"/>
            </a:solidFill>
          </a:endParaRPr>
        </a:p>
      </dgm:t>
    </dgm:pt>
    <dgm:pt modelId="{6D140EFB-3FE3-4FDD-8111-0AE81C049ADB}" type="sibTrans" cxnId="{DF8B67F6-2903-4969-8992-F276D492A967}">
      <dgm:prSet/>
      <dgm:spPr/>
      <dgm:t>
        <a:bodyPr/>
        <a:lstStyle/>
        <a:p>
          <a:endParaRPr lang="en-US">
            <a:solidFill>
              <a:schemeClr val="bg1"/>
            </a:solidFill>
          </a:endParaRPr>
        </a:p>
      </dgm:t>
    </dgm:pt>
    <dgm:pt modelId="{F80C723D-52F6-4A69-BAEF-4441AE9E8636}">
      <dgm:prSet phldrT="[Text]"/>
      <dgm:spPr>
        <a:solidFill>
          <a:srgbClr val="AA90D8"/>
        </a:solidFill>
      </dgm:spPr>
      <dgm:t>
        <a:bodyPr/>
        <a:lstStyle/>
        <a:p>
          <a:r>
            <a:rPr lang="en-US" dirty="0" smtClean="0">
              <a:solidFill>
                <a:schemeClr val="bg1"/>
              </a:solidFill>
            </a:rPr>
            <a:t>Should be provided as a PDF file. Document name should abide by the following format: </a:t>
          </a:r>
          <a:r>
            <a:rPr lang="en-US" i="1" dirty="0" smtClean="0">
              <a:solidFill>
                <a:schemeClr val="bg1"/>
              </a:solidFill>
            </a:rPr>
            <a:t>acrf</a:t>
          </a:r>
          <a:r>
            <a:rPr lang="en-US" dirty="0" smtClean="0">
              <a:solidFill>
                <a:schemeClr val="bg1"/>
              </a:solidFill>
            </a:rPr>
            <a:t>.</a:t>
          </a:r>
          <a:r>
            <a:rPr lang="en-US" i="1" dirty="0" smtClean="0">
              <a:solidFill>
                <a:schemeClr val="bg1"/>
              </a:solidFill>
            </a:rPr>
            <a:t>pdf</a:t>
          </a:r>
          <a:r>
            <a:rPr lang="en-US" dirty="0" smtClean="0">
              <a:solidFill>
                <a:schemeClr val="bg1"/>
              </a:solidFill>
            </a:rPr>
            <a:t> </a:t>
          </a:r>
        </a:p>
        <a:p>
          <a:r>
            <a:rPr lang="en-US" b="1" dirty="0" smtClean="0">
              <a:solidFill>
                <a:schemeClr val="bg1"/>
              </a:solidFill>
            </a:rPr>
            <a:t>Must follow this naming convention!</a:t>
          </a:r>
          <a:endParaRPr lang="en-US" dirty="0">
            <a:solidFill>
              <a:schemeClr val="bg1"/>
            </a:solidFill>
          </a:endParaRPr>
        </a:p>
      </dgm:t>
    </dgm:pt>
    <dgm:pt modelId="{8280A157-EA86-42C8-8760-38408E057BB5}" type="parTrans" cxnId="{51D003DF-737A-464E-8703-3E191DE2B26E}">
      <dgm:prSet/>
      <dgm:spPr/>
      <dgm:t>
        <a:bodyPr/>
        <a:lstStyle/>
        <a:p>
          <a:endParaRPr lang="en-US">
            <a:solidFill>
              <a:schemeClr val="bg1"/>
            </a:solidFill>
          </a:endParaRPr>
        </a:p>
      </dgm:t>
    </dgm:pt>
    <dgm:pt modelId="{E08FCA97-6A81-4684-A41D-F2E5D8676DAD}" type="sibTrans" cxnId="{51D003DF-737A-464E-8703-3E191DE2B26E}">
      <dgm:prSet/>
      <dgm:spPr/>
      <dgm:t>
        <a:bodyPr/>
        <a:lstStyle/>
        <a:p>
          <a:endParaRPr lang="en-US">
            <a:solidFill>
              <a:schemeClr val="bg1"/>
            </a:solidFill>
          </a:endParaRPr>
        </a:p>
      </dgm:t>
    </dgm:pt>
    <dgm:pt modelId="{4A401AB4-761B-430D-A92C-B400F2112A7F}">
      <dgm:prSet phldrT="[Text]"/>
      <dgm:spPr>
        <a:solidFill>
          <a:srgbClr val="AA90D8"/>
        </a:solidFill>
      </dgm:spPr>
      <dgm:t>
        <a:bodyPr/>
        <a:lstStyle/>
        <a:p>
          <a:pPr rtl="0"/>
          <a:r>
            <a:rPr lang="en-US" dirty="0" smtClean="0">
              <a:solidFill>
                <a:schemeClr val="bg1"/>
              </a:solidFill>
            </a:rPr>
            <a:t>Must be bookmarked to 2 levels: by time point (i.e. visit) &amp; topic (i.e. domain)"</a:t>
          </a:r>
          <a:endParaRPr lang="en-US" dirty="0">
            <a:solidFill>
              <a:schemeClr val="bg1"/>
            </a:solidFill>
          </a:endParaRPr>
        </a:p>
      </dgm:t>
    </dgm:pt>
    <dgm:pt modelId="{2212AD0F-DE62-4E40-9E52-B65D236ABD97}" type="parTrans" cxnId="{18747592-E9DA-428B-B44E-072EA036AC4C}">
      <dgm:prSet/>
      <dgm:spPr/>
      <dgm:t>
        <a:bodyPr/>
        <a:lstStyle/>
        <a:p>
          <a:endParaRPr lang="en-US">
            <a:solidFill>
              <a:schemeClr val="bg1"/>
            </a:solidFill>
          </a:endParaRPr>
        </a:p>
      </dgm:t>
    </dgm:pt>
    <dgm:pt modelId="{CCA68951-51EB-4BCA-8052-0CCF6D4DCF06}" type="sibTrans" cxnId="{18747592-E9DA-428B-B44E-072EA036AC4C}">
      <dgm:prSet/>
      <dgm:spPr/>
      <dgm:t>
        <a:bodyPr/>
        <a:lstStyle/>
        <a:p>
          <a:endParaRPr lang="en-US">
            <a:solidFill>
              <a:schemeClr val="bg1"/>
            </a:solidFill>
          </a:endParaRPr>
        </a:p>
      </dgm:t>
    </dgm:pt>
    <dgm:pt modelId="{528766FA-1A9E-4DC9-B5D2-48317CE99814}">
      <dgm:prSet phldrT="[Text]"/>
      <dgm:spPr>
        <a:solidFill>
          <a:srgbClr val="AA90D8"/>
        </a:solidFill>
      </dgm:spPr>
      <dgm:t>
        <a:bodyPr/>
        <a:lstStyle/>
        <a:p>
          <a:pPr rtl="0"/>
          <a:r>
            <a:rPr lang="en-US" dirty="0" smtClean="0">
              <a:solidFill>
                <a:schemeClr val="bg1"/>
              </a:solidFill>
            </a:rPr>
            <a:t>Can have a table of contents included, but it is not required</a:t>
          </a:r>
          <a:endParaRPr lang="en-US" dirty="0">
            <a:solidFill>
              <a:schemeClr val="bg1"/>
            </a:solidFill>
          </a:endParaRPr>
        </a:p>
      </dgm:t>
    </dgm:pt>
    <dgm:pt modelId="{E54AD95A-B38D-4084-8627-197F8F6725DE}" type="parTrans" cxnId="{0BA520B6-E382-4B3B-87C9-8D1B1E047237}">
      <dgm:prSet/>
      <dgm:spPr/>
      <dgm:t>
        <a:bodyPr/>
        <a:lstStyle/>
        <a:p>
          <a:endParaRPr lang="en-US"/>
        </a:p>
      </dgm:t>
    </dgm:pt>
    <dgm:pt modelId="{78FE105E-28B0-46BE-BA7A-CE500EF4DF5E}" type="sibTrans" cxnId="{0BA520B6-E382-4B3B-87C9-8D1B1E047237}">
      <dgm:prSet/>
      <dgm:spPr/>
      <dgm:t>
        <a:bodyPr/>
        <a:lstStyle/>
        <a:p>
          <a:endParaRPr lang="en-US"/>
        </a:p>
      </dgm:t>
    </dgm:pt>
    <dgm:pt modelId="{DB4003E4-D07E-4FBE-ABE9-833B0937E392}">
      <dgm:prSet phldrT="[Text]"/>
      <dgm:spPr>
        <a:solidFill>
          <a:srgbClr val="AA90D8"/>
        </a:solidFill>
      </dgm:spPr>
      <dgm:t>
        <a:bodyPr/>
        <a:lstStyle/>
        <a:p>
          <a:pPr rtl="0"/>
          <a:r>
            <a:rPr lang="en-US" dirty="0" smtClean="0">
              <a:solidFill>
                <a:schemeClr val="bg1"/>
              </a:solidFill>
            </a:rPr>
            <a:t>Includes only unique case report forms</a:t>
          </a:r>
          <a:endParaRPr lang="en-US" dirty="0">
            <a:solidFill>
              <a:schemeClr val="bg1"/>
            </a:solidFill>
          </a:endParaRPr>
        </a:p>
      </dgm:t>
    </dgm:pt>
    <dgm:pt modelId="{91F3AA82-81CB-4568-B3D9-80D663DE33AA}" type="parTrans" cxnId="{71B8F8D0-A62F-4155-BCEA-497E7A9B7893}">
      <dgm:prSet/>
      <dgm:spPr/>
      <dgm:t>
        <a:bodyPr/>
        <a:lstStyle/>
        <a:p>
          <a:endParaRPr lang="en-US"/>
        </a:p>
      </dgm:t>
    </dgm:pt>
    <dgm:pt modelId="{78049519-4422-4297-AA04-9AD285ACD7F4}" type="sibTrans" cxnId="{71B8F8D0-A62F-4155-BCEA-497E7A9B7893}">
      <dgm:prSet/>
      <dgm:spPr/>
      <dgm:t>
        <a:bodyPr/>
        <a:lstStyle/>
        <a:p>
          <a:endParaRPr lang="en-US"/>
        </a:p>
      </dgm:t>
    </dgm:pt>
    <dgm:pt modelId="{59E0882E-2776-421D-9145-3EAA4EB9E3B6}" type="pres">
      <dgm:prSet presAssocID="{42331A71-E7A9-45FF-ABBC-04EE4AF853CF}" presName="diagram" presStyleCnt="0">
        <dgm:presLayoutVars>
          <dgm:dir/>
          <dgm:resizeHandles val="exact"/>
        </dgm:presLayoutVars>
      </dgm:prSet>
      <dgm:spPr/>
      <dgm:t>
        <a:bodyPr/>
        <a:lstStyle/>
        <a:p>
          <a:endParaRPr lang="en-US"/>
        </a:p>
      </dgm:t>
    </dgm:pt>
    <dgm:pt modelId="{7F262BB1-9860-4640-926C-11E73E7EDAC8}" type="pres">
      <dgm:prSet presAssocID="{C6AD3028-22C0-479A-831F-A5B044A76102}" presName="node" presStyleLbl="node1" presStyleIdx="0" presStyleCnt="7">
        <dgm:presLayoutVars>
          <dgm:bulletEnabled val="1"/>
        </dgm:presLayoutVars>
      </dgm:prSet>
      <dgm:spPr/>
      <dgm:t>
        <a:bodyPr/>
        <a:lstStyle/>
        <a:p>
          <a:endParaRPr lang="en-US"/>
        </a:p>
      </dgm:t>
    </dgm:pt>
    <dgm:pt modelId="{B348FF01-123B-4636-AD1A-E40F4A09F97C}" type="pres">
      <dgm:prSet presAssocID="{0F397C06-2D9E-40AC-8A5E-876D72E02F78}" presName="sibTrans" presStyleCnt="0"/>
      <dgm:spPr/>
    </dgm:pt>
    <dgm:pt modelId="{C2EAD79E-B786-4F9D-BB8A-4E03D51F4561}" type="pres">
      <dgm:prSet presAssocID="{74B7B419-6BC6-4C37-ABEE-FAAD954CF254}" presName="node" presStyleLbl="node1" presStyleIdx="1" presStyleCnt="7">
        <dgm:presLayoutVars>
          <dgm:bulletEnabled val="1"/>
        </dgm:presLayoutVars>
      </dgm:prSet>
      <dgm:spPr/>
      <dgm:t>
        <a:bodyPr/>
        <a:lstStyle/>
        <a:p>
          <a:endParaRPr lang="en-US"/>
        </a:p>
      </dgm:t>
    </dgm:pt>
    <dgm:pt modelId="{A6236F6A-C6E8-4718-B98E-9CBD81D40E50}" type="pres">
      <dgm:prSet presAssocID="{E6CEB289-BA68-4F7A-A803-9665D80011B0}" presName="sibTrans" presStyleCnt="0"/>
      <dgm:spPr/>
    </dgm:pt>
    <dgm:pt modelId="{0D3A2FD8-33C7-43BC-BDE0-79CF096AEC68}" type="pres">
      <dgm:prSet presAssocID="{74BC18E7-3BB8-4B5B-B313-DAC44DCBCD64}" presName="node" presStyleLbl="node1" presStyleIdx="2" presStyleCnt="7">
        <dgm:presLayoutVars>
          <dgm:bulletEnabled val="1"/>
        </dgm:presLayoutVars>
      </dgm:prSet>
      <dgm:spPr/>
      <dgm:t>
        <a:bodyPr/>
        <a:lstStyle/>
        <a:p>
          <a:endParaRPr lang="en-US"/>
        </a:p>
      </dgm:t>
    </dgm:pt>
    <dgm:pt modelId="{E037616D-1EBE-4FD8-9A8F-F178FFC47748}" type="pres">
      <dgm:prSet presAssocID="{6D140EFB-3FE3-4FDD-8111-0AE81C049ADB}" presName="sibTrans" presStyleCnt="0"/>
      <dgm:spPr/>
    </dgm:pt>
    <dgm:pt modelId="{10359CF0-2351-4CA0-B8B7-A4F33A420AB2}" type="pres">
      <dgm:prSet presAssocID="{DB4003E4-D07E-4FBE-ABE9-833B0937E392}" presName="node" presStyleLbl="node1" presStyleIdx="3" presStyleCnt="7">
        <dgm:presLayoutVars>
          <dgm:bulletEnabled val="1"/>
        </dgm:presLayoutVars>
      </dgm:prSet>
      <dgm:spPr/>
      <dgm:t>
        <a:bodyPr/>
        <a:lstStyle/>
        <a:p>
          <a:endParaRPr lang="en-US"/>
        </a:p>
      </dgm:t>
    </dgm:pt>
    <dgm:pt modelId="{E5B6D37F-4C65-4AB2-B60A-53D9D835F9CA}" type="pres">
      <dgm:prSet presAssocID="{78049519-4422-4297-AA04-9AD285ACD7F4}" presName="sibTrans" presStyleCnt="0"/>
      <dgm:spPr/>
    </dgm:pt>
    <dgm:pt modelId="{BB6FE52E-4BB4-4B9D-AA20-33DB74B5CA4D}" type="pres">
      <dgm:prSet presAssocID="{F80C723D-52F6-4A69-BAEF-4441AE9E8636}" presName="node" presStyleLbl="node1" presStyleIdx="4" presStyleCnt="7">
        <dgm:presLayoutVars>
          <dgm:bulletEnabled val="1"/>
        </dgm:presLayoutVars>
      </dgm:prSet>
      <dgm:spPr/>
      <dgm:t>
        <a:bodyPr/>
        <a:lstStyle/>
        <a:p>
          <a:endParaRPr lang="en-US"/>
        </a:p>
      </dgm:t>
    </dgm:pt>
    <dgm:pt modelId="{0DCCD832-DC7C-44D4-B791-29B6F4EA22F9}" type="pres">
      <dgm:prSet presAssocID="{E08FCA97-6A81-4684-A41D-F2E5D8676DAD}" presName="sibTrans" presStyleCnt="0"/>
      <dgm:spPr/>
    </dgm:pt>
    <dgm:pt modelId="{0458DF3F-0D09-431A-B5FD-E400B7393C6B}" type="pres">
      <dgm:prSet presAssocID="{4A401AB4-761B-430D-A92C-B400F2112A7F}" presName="node" presStyleLbl="node1" presStyleIdx="5" presStyleCnt="7" custLinFactNeighborX="-617" custLinFactNeighborY="40">
        <dgm:presLayoutVars>
          <dgm:bulletEnabled val="1"/>
        </dgm:presLayoutVars>
      </dgm:prSet>
      <dgm:spPr/>
      <dgm:t>
        <a:bodyPr/>
        <a:lstStyle/>
        <a:p>
          <a:endParaRPr lang="en-US"/>
        </a:p>
      </dgm:t>
    </dgm:pt>
    <dgm:pt modelId="{5C335B49-C15E-4D7A-BDF2-705A52FEA1D7}" type="pres">
      <dgm:prSet presAssocID="{CCA68951-51EB-4BCA-8052-0CCF6D4DCF06}" presName="sibTrans" presStyleCnt="0"/>
      <dgm:spPr/>
    </dgm:pt>
    <dgm:pt modelId="{DD08320C-53F8-4C76-84BD-145080DC2995}" type="pres">
      <dgm:prSet presAssocID="{528766FA-1A9E-4DC9-B5D2-48317CE99814}" presName="node" presStyleLbl="node1" presStyleIdx="6" presStyleCnt="7">
        <dgm:presLayoutVars>
          <dgm:bulletEnabled val="1"/>
        </dgm:presLayoutVars>
      </dgm:prSet>
      <dgm:spPr/>
      <dgm:t>
        <a:bodyPr/>
        <a:lstStyle/>
        <a:p>
          <a:endParaRPr lang="en-US"/>
        </a:p>
      </dgm:t>
    </dgm:pt>
  </dgm:ptLst>
  <dgm:cxnLst>
    <dgm:cxn modelId="{C227F628-280A-4F91-922B-4418B828FFBA}" type="presOf" srcId="{528766FA-1A9E-4DC9-B5D2-48317CE99814}" destId="{DD08320C-53F8-4C76-84BD-145080DC2995}" srcOrd="0" destOrd="0" presId="urn:microsoft.com/office/officeart/2005/8/layout/default"/>
    <dgm:cxn modelId="{0BA520B6-E382-4B3B-87C9-8D1B1E047237}" srcId="{42331A71-E7A9-45FF-ABBC-04EE4AF853CF}" destId="{528766FA-1A9E-4DC9-B5D2-48317CE99814}" srcOrd="6" destOrd="0" parTransId="{E54AD95A-B38D-4084-8627-197F8F6725DE}" sibTransId="{78FE105E-28B0-46BE-BA7A-CE500EF4DF5E}"/>
    <dgm:cxn modelId="{7FEDD71B-487C-4854-A99A-699547F132A6}" type="presOf" srcId="{42331A71-E7A9-45FF-ABBC-04EE4AF853CF}" destId="{59E0882E-2776-421D-9145-3EAA4EB9E3B6}" srcOrd="0" destOrd="0" presId="urn:microsoft.com/office/officeart/2005/8/layout/default"/>
    <dgm:cxn modelId="{3BCD9882-E84B-4059-8646-428508B9E31F}" type="presOf" srcId="{74BC18E7-3BB8-4B5B-B313-DAC44DCBCD64}" destId="{0D3A2FD8-33C7-43BC-BDE0-79CF096AEC68}" srcOrd="0" destOrd="0" presId="urn:microsoft.com/office/officeart/2005/8/layout/default"/>
    <dgm:cxn modelId="{18747592-E9DA-428B-B44E-072EA036AC4C}" srcId="{42331A71-E7A9-45FF-ABBC-04EE4AF853CF}" destId="{4A401AB4-761B-430D-A92C-B400F2112A7F}" srcOrd="5" destOrd="0" parTransId="{2212AD0F-DE62-4E40-9E52-B65D236ABD97}" sibTransId="{CCA68951-51EB-4BCA-8052-0CCF6D4DCF06}"/>
    <dgm:cxn modelId="{51D003DF-737A-464E-8703-3E191DE2B26E}" srcId="{42331A71-E7A9-45FF-ABBC-04EE4AF853CF}" destId="{F80C723D-52F6-4A69-BAEF-4441AE9E8636}" srcOrd="4" destOrd="0" parTransId="{8280A157-EA86-42C8-8760-38408E057BB5}" sibTransId="{E08FCA97-6A81-4684-A41D-F2E5D8676DAD}"/>
    <dgm:cxn modelId="{DB91C21A-AFC4-4CEF-8C63-227CFE8E28B5}" type="presOf" srcId="{4A401AB4-761B-430D-A92C-B400F2112A7F}" destId="{0458DF3F-0D09-431A-B5FD-E400B7393C6B}" srcOrd="0" destOrd="0" presId="urn:microsoft.com/office/officeart/2005/8/layout/default"/>
    <dgm:cxn modelId="{DF8B67F6-2903-4969-8992-F276D492A967}" srcId="{42331A71-E7A9-45FF-ABBC-04EE4AF853CF}" destId="{74BC18E7-3BB8-4B5B-B313-DAC44DCBCD64}" srcOrd="2" destOrd="0" parTransId="{2C6FB890-5C46-4CD4-BF9F-20D7162BDF58}" sibTransId="{6D140EFB-3FE3-4FDD-8111-0AE81C049ADB}"/>
    <dgm:cxn modelId="{71B8F8D0-A62F-4155-BCEA-497E7A9B7893}" srcId="{42331A71-E7A9-45FF-ABBC-04EE4AF853CF}" destId="{DB4003E4-D07E-4FBE-ABE9-833B0937E392}" srcOrd="3" destOrd="0" parTransId="{91F3AA82-81CB-4568-B3D9-80D663DE33AA}" sibTransId="{78049519-4422-4297-AA04-9AD285ACD7F4}"/>
    <dgm:cxn modelId="{7C2B0222-34D9-4CC4-9734-91DA64D8EBD0}" srcId="{42331A71-E7A9-45FF-ABBC-04EE4AF853CF}" destId="{74B7B419-6BC6-4C37-ABEE-FAAD954CF254}" srcOrd="1" destOrd="0" parTransId="{680A3626-FEA5-44D5-B057-DFD3B4093872}" sibTransId="{E6CEB289-BA68-4F7A-A803-9665D80011B0}"/>
    <dgm:cxn modelId="{887F1561-E148-4919-8881-A6BDB9C066EA}" srcId="{42331A71-E7A9-45FF-ABBC-04EE4AF853CF}" destId="{C6AD3028-22C0-479A-831F-A5B044A76102}" srcOrd="0" destOrd="0" parTransId="{68CF3E71-50F7-4368-946F-CB6FD35772AB}" sibTransId="{0F397C06-2D9E-40AC-8A5E-876D72E02F78}"/>
    <dgm:cxn modelId="{6E6C512A-284C-430B-98E9-92E597979CBA}" type="presOf" srcId="{F80C723D-52F6-4A69-BAEF-4441AE9E8636}" destId="{BB6FE52E-4BB4-4B9D-AA20-33DB74B5CA4D}" srcOrd="0" destOrd="0" presId="urn:microsoft.com/office/officeart/2005/8/layout/default"/>
    <dgm:cxn modelId="{210D66C4-E029-4149-A07D-58A0E914C9EA}" type="presOf" srcId="{C6AD3028-22C0-479A-831F-A5B044A76102}" destId="{7F262BB1-9860-4640-926C-11E73E7EDAC8}" srcOrd="0" destOrd="0" presId="urn:microsoft.com/office/officeart/2005/8/layout/default"/>
    <dgm:cxn modelId="{990A88A2-645E-4F53-91AF-86D05B941262}" type="presOf" srcId="{DB4003E4-D07E-4FBE-ABE9-833B0937E392}" destId="{10359CF0-2351-4CA0-B8B7-A4F33A420AB2}" srcOrd="0" destOrd="0" presId="urn:microsoft.com/office/officeart/2005/8/layout/default"/>
    <dgm:cxn modelId="{C757B3B4-D7F6-4370-ABB5-79A272E6F6BC}" type="presOf" srcId="{74B7B419-6BC6-4C37-ABEE-FAAD954CF254}" destId="{C2EAD79E-B786-4F9D-BB8A-4E03D51F4561}" srcOrd="0" destOrd="0" presId="urn:microsoft.com/office/officeart/2005/8/layout/default"/>
    <dgm:cxn modelId="{485DF94B-86C6-4057-87D8-C739B00639C9}" type="presParOf" srcId="{59E0882E-2776-421D-9145-3EAA4EB9E3B6}" destId="{7F262BB1-9860-4640-926C-11E73E7EDAC8}" srcOrd="0" destOrd="0" presId="urn:microsoft.com/office/officeart/2005/8/layout/default"/>
    <dgm:cxn modelId="{5936FFA2-6F02-4243-8F2A-C685B078F20A}" type="presParOf" srcId="{59E0882E-2776-421D-9145-3EAA4EB9E3B6}" destId="{B348FF01-123B-4636-AD1A-E40F4A09F97C}" srcOrd="1" destOrd="0" presId="urn:microsoft.com/office/officeart/2005/8/layout/default"/>
    <dgm:cxn modelId="{AF33460F-2C82-4FAF-B1C9-A9C5DD27BD1D}" type="presParOf" srcId="{59E0882E-2776-421D-9145-3EAA4EB9E3B6}" destId="{C2EAD79E-B786-4F9D-BB8A-4E03D51F4561}" srcOrd="2" destOrd="0" presId="urn:microsoft.com/office/officeart/2005/8/layout/default"/>
    <dgm:cxn modelId="{F5960434-F2A5-4601-9C44-B286A39B6265}" type="presParOf" srcId="{59E0882E-2776-421D-9145-3EAA4EB9E3B6}" destId="{A6236F6A-C6E8-4718-B98E-9CBD81D40E50}" srcOrd="3" destOrd="0" presId="urn:microsoft.com/office/officeart/2005/8/layout/default"/>
    <dgm:cxn modelId="{BE19CEFA-E43D-4376-BB8B-E520F8C03CDA}" type="presParOf" srcId="{59E0882E-2776-421D-9145-3EAA4EB9E3B6}" destId="{0D3A2FD8-33C7-43BC-BDE0-79CF096AEC68}" srcOrd="4" destOrd="0" presId="urn:microsoft.com/office/officeart/2005/8/layout/default"/>
    <dgm:cxn modelId="{377D0A2A-EF14-4634-8AD8-2DE4BF7F5539}" type="presParOf" srcId="{59E0882E-2776-421D-9145-3EAA4EB9E3B6}" destId="{E037616D-1EBE-4FD8-9A8F-F178FFC47748}" srcOrd="5" destOrd="0" presId="urn:microsoft.com/office/officeart/2005/8/layout/default"/>
    <dgm:cxn modelId="{9B7C030D-0A87-431C-BE27-945735716FAF}" type="presParOf" srcId="{59E0882E-2776-421D-9145-3EAA4EB9E3B6}" destId="{10359CF0-2351-4CA0-B8B7-A4F33A420AB2}" srcOrd="6" destOrd="0" presId="urn:microsoft.com/office/officeart/2005/8/layout/default"/>
    <dgm:cxn modelId="{0E5EBA2C-32CA-4E6C-9C7D-53FB345DDD12}" type="presParOf" srcId="{59E0882E-2776-421D-9145-3EAA4EB9E3B6}" destId="{E5B6D37F-4C65-4AB2-B60A-53D9D835F9CA}" srcOrd="7" destOrd="0" presId="urn:microsoft.com/office/officeart/2005/8/layout/default"/>
    <dgm:cxn modelId="{B1D1EF8D-205A-4DC6-A740-3117BA473A92}" type="presParOf" srcId="{59E0882E-2776-421D-9145-3EAA4EB9E3B6}" destId="{BB6FE52E-4BB4-4B9D-AA20-33DB74B5CA4D}" srcOrd="8" destOrd="0" presId="urn:microsoft.com/office/officeart/2005/8/layout/default"/>
    <dgm:cxn modelId="{B50121DB-C3BA-4589-9F07-9FBD235C77F7}" type="presParOf" srcId="{59E0882E-2776-421D-9145-3EAA4EB9E3B6}" destId="{0DCCD832-DC7C-44D4-B791-29B6F4EA22F9}" srcOrd="9" destOrd="0" presId="urn:microsoft.com/office/officeart/2005/8/layout/default"/>
    <dgm:cxn modelId="{D3F0759B-D493-4804-9543-C62E1E98E4D4}" type="presParOf" srcId="{59E0882E-2776-421D-9145-3EAA4EB9E3B6}" destId="{0458DF3F-0D09-431A-B5FD-E400B7393C6B}" srcOrd="10" destOrd="0" presId="urn:microsoft.com/office/officeart/2005/8/layout/default"/>
    <dgm:cxn modelId="{EB4C3E64-17C3-4A48-8740-51B31332000C}" type="presParOf" srcId="{59E0882E-2776-421D-9145-3EAA4EB9E3B6}" destId="{5C335B49-C15E-4D7A-BDF2-705A52FEA1D7}" srcOrd="11" destOrd="0" presId="urn:microsoft.com/office/officeart/2005/8/layout/default"/>
    <dgm:cxn modelId="{D258D2C7-7527-436A-9C97-B5A11881788A}" type="presParOf" srcId="{59E0882E-2776-421D-9145-3EAA4EB9E3B6}" destId="{DD08320C-53F8-4C76-84BD-145080DC2995}"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B867F-A4CC-4BFB-B271-667123CF37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6827B91-7304-4855-930E-70E44BBAEB48}">
      <dgm:prSet/>
      <dgm:spPr/>
      <dgm:t>
        <a:bodyPr/>
        <a:lstStyle/>
        <a:p>
          <a:pPr rtl="0"/>
          <a:r>
            <a:rPr lang="en-US" dirty="0" smtClean="0"/>
            <a:t>What additional information do these documents provide?</a:t>
          </a:r>
          <a:endParaRPr lang="en-US" dirty="0"/>
        </a:p>
      </dgm:t>
    </dgm:pt>
    <dgm:pt modelId="{6D3F6690-B8B7-4256-A6E2-29BC5AF4C4DA}" type="parTrans" cxnId="{80FF6C02-C34D-41F2-88E4-7441503771FE}">
      <dgm:prSet/>
      <dgm:spPr/>
      <dgm:t>
        <a:bodyPr/>
        <a:lstStyle/>
        <a:p>
          <a:endParaRPr lang="en-US"/>
        </a:p>
      </dgm:t>
    </dgm:pt>
    <dgm:pt modelId="{1CAAF40B-BC10-413C-972A-19299AD80D44}" type="sibTrans" cxnId="{80FF6C02-C34D-41F2-88E4-7441503771FE}">
      <dgm:prSet/>
      <dgm:spPr/>
      <dgm:t>
        <a:bodyPr/>
        <a:lstStyle/>
        <a:p>
          <a:endParaRPr lang="en-US"/>
        </a:p>
      </dgm:t>
    </dgm:pt>
    <dgm:pt modelId="{4C6AE6C6-B936-494C-BA7A-B38DCC37FF1E}">
      <dgm:prSet/>
      <dgm:spPr/>
      <dgm:t>
        <a:bodyPr/>
        <a:lstStyle/>
        <a:p>
          <a:pPr rtl="0"/>
          <a:r>
            <a:rPr lang="en-US" dirty="0" smtClean="0"/>
            <a:t>Identification </a:t>
          </a:r>
          <a:r>
            <a:rPr lang="en-US" dirty="0" smtClean="0"/>
            <a:t>of the </a:t>
          </a:r>
          <a:r>
            <a:rPr lang="en-US" dirty="0" smtClean="0"/>
            <a:t>standards and dictionaries that were utilized</a:t>
          </a:r>
          <a:endParaRPr lang="en-US" dirty="0"/>
        </a:p>
      </dgm:t>
    </dgm:pt>
    <dgm:pt modelId="{1A641142-58AF-4953-8476-887D8EF1CE32}" type="parTrans" cxnId="{C2C7C7DC-E5E4-434B-B067-AF8100436AF5}">
      <dgm:prSet/>
      <dgm:spPr/>
      <dgm:t>
        <a:bodyPr/>
        <a:lstStyle/>
        <a:p>
          <a:endParaRPr lang="en-US"/>
        </a:p>
      </dgm:t>
    </dgm:pt>
    <dgm:pt modelId="{58AA4AE7-AB31-4371-B0D1-A1B2114141D0}" type="sibTrans" cxnId="{C2C7C7DC-E5E4-434B-B067-AF8100436AF5}">
      <dgm:prSet/>
      <dgm:spPr/>
      <dgm:t>
        <a:bodyPr/>
        <a:lstStyle/>
        <a:p>
          <a:endParaRPr lang="en-US"/>
        </a:p>
      </dgm:t>
    </dgm:pt>
    <dgm:pt modelId="{0059A8C8-9570-47D5-972B-BA2058666889}">
      <dgm:prSet/>
      <dgm:spPr/>
      <dgm:t>
        <a:bodyPr/>
        <a:lstStyle/>
        <a:p>
          <a:pPr rtl="0"/>
          <a:r>
            <a:rPr lang="en-US" dirty="0" smtClean="0"/>
            <a:t>Details regarding </a:t>
          </a:r>
          <a:r>
            <a:rPr lang="en-US" dirty="0" smtClean="0"/>
            <a:t>domains, variables </a:t>
          </a:r>
          <a:r>
            <a:rPr lang="en-US" dirty="0" smtClean="0"/>
            <a:t>or metadata that were “sponsor defined”</a:t>
          </a:r>
          <a:endParaRPr lang="en-US" dirty="0"/>
        </a:p>
      </dgm:t>
    </dgm:pt>
    <dgm:pt modelId="{932653C7-A98B-49F5-B2E4-2C3585DDBF3F}" type="parTrans" cxnId="{82501EE6-A484-457C-B474-8EDFFD0E3AC3}">
      <dgm:prSet/>
      <dgm:spPr/>
      <dgm:t>
        <a:bodyPr/>
        <a:lstStyle/>
        <a:p>
          <a:endParaRPr lang="en-US"/>
        </a:p>
      </dgm:t>
    </dgm:pt>
    <dgm:pt modelId="{68D86824-F72E-407A-A9F3-6842E89288BE}" type="sibTrans" cxnId="{82501EE6-A484-457C-B474-8EDFFD0E3AC3}">
      <dgm:prSet/>
      <dgm:spPr/>
      <dgm:t>
        <a:bodyPr/>
        <a:lstStyle/>
        <a:p>
          <a:endParaRPr lang="en-US"/>
        </a:p>
      </dgm:t>
    </dgm:pt>
    <dgm:pt modelId="{56BF02A9-61C6-43EE-B64B-CC40C552540B}">
      <dgm:prSet/>
      <dgm:spPr/>
      <dgm:t>
        <a:bodyPr/>
        <a:lstStyle/>
        <a:p>
          <a:pPr rtl="0"/>
          <a:r>
            <a:rPr lang="en-US" dirty="0" smtClean="0"/>
            <a:t>Description of any data and/or CDISC </a:t>
          </a:r>
          <a:r>
            <a:rPr lang="en-US" dirty="0" smtClean="0"/>
            <a:t>conformance </a:t>
          </a:r>
          <a:r>
            <a:rPr lang="en-US" dirty="0" smtClean="0"/>
            <a:t>issues</a:t>
          </a:r>
          <a:endParaRPr lang="en-US" dirty="0"/>
        </a:p>
      </dgm:t>
    </dgm:pt>
    <dgm:pt modelId="{DFB5F630-DD58-4BE2-AB93-07C21A4D7081}" type="parTrans" cxnId="{7569F71A-5219-4061-91CA-85B964AAAE05}">
      <dgm:prSet/>
      <dgm:spPr/>
      <dgm:t>
        <a:bodyPr/>
        <a:lstStyle/>
        <a:p>
          <a:endParaRPr lang="en-US"/>
        </a:p>
      </dgm:t>
    </dgm:pt>
    <dgm:pt modelId="{A0E9BCA9-4628-410F-BFCD-76D82D8F609D}" type="sibTrans" cxnId="{7569F71A-5219-4061-91CA-85B964AAAE05}">
      <dgm:prSet/>
      <dgm:spPr/>
      <dgm:t>
        <a:bodyPr/>
        <a:lstStyle/>
        <a:p>
          <a:endParaRPr lang="en-US"/>
        </a:p>
      </dgm:t>
    </dgm:pt>
    <dgm:pt modelId="{E46D43DF-9142-459A-84C6-4B16CFB20A0F}">
      <dgm:prSet/>
      <dgm:spPr/>
      <dgm:t>
        <a:bodyPr/>
        <a:lstStyle/>
        <a:p>
          <a:pPr rtl="0"/>
          <a:r>
            <a:rPr lang="en-US" smtClean="0"/>
            <a:t>Who is responsible?</a:t>
          </a:r>
          <a:endParaRPr lang="en-US"/>
        </a:p>
      </dgm:t>
    </dgm:pt>
    <dgm:pt modelId="{1167B417-942E-47FB-9B25-2CA6E108C79B}" type="parTrans" cxnId="{C045F4E8-0258-4233-B9CA-7462B6B7BC65}">
      <dgm:prSet/>
      <dgm:spPr/>
      <dgm:t>
        <a:bodyPr/>
        <a:lstStyle/>
        <a:p>
          <a:endParaRPr lang="en-US"/>
        </a:p>
      </dgm:t>
    </dgm:pt>
    <dgm:pt modelId="{54E993E0-3BBB-4FC4-B5E3-FF1B4CF61223}" type="sibTrans" cxnId="{C045F4E8-0258-4233-B9CA-7462B6B7BC65}">
      <dgm:prSet/>
      <dgm:spPr/>
      <dgm:t>
        <a:bodyPr/>
        <a:lstStyle/>
        <a:p>
          <a:endParaRPr lang="en-US"/>
        </a:p>
      </dgm:t>
    </dgm:pt>
    <dgm:pt modelId="{FDE0C306-7077-409C-8CA1-C963BDD63C78}">
      <dgm:prSet/>
      <dgm:spPr/>
      <dgm:t>
        <a:bodyPr/>
        <a:lstStyle/>
        <a:p>
          <a:pPr rtl="0"/>
          <a:r>
            <a:rPr lang="en-US" dirty="0" smtClean="0"/>
            <a:t>The SDTM Programmer is responsible for the creation of the SDRG and the ADaM Programmer is responsible for the creation of the ADRG</a:t>
          </a:r>
          <a:endParaRPr lang="en-US" dirty="0"/>
        </a:p>
      </dgm:t>
    </dgm:pt>
    <dgm:pt modelId="{C585C2DC-DB47-4F1A-9D74-63F3CF787684}" type="parTrans" cxnId="{3C3BBAFF-BA2B-4BDE-8FF5-52C26DEC4C67}">
      <dgm:prSet/>
      <dgm:spPr/>
      <dgm:t>
        <a:bodyPr/>
        <a:lstStyle/>
        <a:p>
          <a:endParaRPr lang="en-US"/>
        </a:p>
      </dgm:t>
    </dgm:pt>
    <dgm:pt modelId="{6A78594F-F501-4CEF-B1F6-8129B45FD5A9}" type="sibTrans" cxnId="{3C3BBAFF-BA2B-4BDE-8FF5-52C26DEC4C67}">
      <dgm:prSet/>
      <dgm:spPr/>
      <dgm:t>
        <a:bodyPr/>
        <a:lstStyle/>
        <a:p>
          <a:endParaRPr lang="en-US"/>
        </a:p>
      </dgm:t>
    </dgm:pt>
    <dgm:pt modelId="{40F3DD9E-54AD-4000-ADE8-458E9D66885B}">
      <dgm:prSet/>
      <dgm:spPr/>
      <dgm:t>
        <a:bodyPr/>
        <a:lstStyle/>
        <a:p>
          <a:pPr rtl="0"/>
          <a:r>
            <a:rPr lang="en-US" dirty="0" smtClean="0"/>
            <a:t>A statistical representative reviews and may consult with the CDA, Submission Consultant and SDTM/</a:t>
          </a:r>
          <a:r>
            <a:rPr lang="en-US" dirty="0" err="1" smtClean="0"/>
            <a:t>ADaM</a:t>
          </a:r>
          <a:r>
            <a:rPr lang="en-US" dirty="0" smtClean="0"/>
            <a:t> Consultants as needed</a:t>
          </a:r>
          <a:endParaRPr lang="en-US" dirty="0"/>
        </a:p>
      </dgm:t>
    </dgm:pt>
    <dgm:pt modelId="{B53E9ED4-6ACB-4382-879C-8E65C70C02FA}" type="parTrans" cxnId="{A30981EB-115A-4A36-B151-CB5DF603272B}">
      <dgm:prSet/>
      <dgm:spPr/>
      <dgm:t>
        <a:bodyPr/>
        <a:lstStyle/>
        <a:p>
          <a:endParaRPr lang="en-US"/>
        </a:p>
      </dgm:t>
    </dgm:pt>
    <dgm:pt modelId="{459688BE-0D2C-4C28-B3B4-6E8327E2EAF8}" type="sibTrans" cxnId="{A30981EB-115A-4A36-B151-CB5DF603272B}">
      <dgm:prSet/>
      <dgm:spPr/>
      <dgm:t>
        <a:bodyPr/>
        <a:lstStyle/>
        <a:p>
          <a:endParaRPr lang="en-US"/>
        </a:p>
      </dgm:t>
    </dgm:pt>
    <dgm:pt modelId="{4DF13B8B-FCBA-4511-B1EF-8519E761FBF7}">
      <dgm:prSet/>
      <dgm:spPr/>
      <dgm:t>
        <a:bodyPr/>
        <a:lstStyle/>
        <a:p>
          <a:pPr rtl="0"/>
          <a:r>
            <a:rPr lang="en-US" dirty="0" smtClean="0"/>
            <a:t>Description of the study design </a:t>
          </a:r>
          <a:endParaRPr lang="en-US" dirty="0"/>
        </a:p>
      </dgm:t>
    </dgm:pt>
    <dgm:pt modelId="{49C853CC-11D0-4073-8F78-A2ACDE919F09}" type="parTrans" cxnId="{7C1D0AB0-8683-4B18-B2F2-A34487118819}">
      <dgm:prSet/>
      <dgm:spPr/>
      <dgm:t>
        <a:bodyPr/>
        <a:lstStyle/>
        <a:p>
          <a:endParaRPr lang="en-US"/>
        </a:p>
      </dgm:t>
    </dgm:pt>
    <dgm:pt modelId="{51C49EA6-97E6-4EB6-9015-D492A4F2720E}" type="sibTrans" cxnId="{7C1D0AB0-8683-4B18-B2F2-A34487118819}">
      <dgm:prSet/>
      <dgm:spPr/>
      <dgm:t>
        <a:bodyPr/>
        <a:lstStyle/>
        <a:p>
          <a:endParaRPr lang="en-US"/>
        </a:p>
      </dgm:t>
    </dgm:pt>
    <dgm:pt modelId="{3AE40BE7-D957-4864-B1BF-AC049335C303}" type="pres">
      <dgm:prSet presAssocID="{36AB867F-A4CC-4BFB-B271-667123CF3739}" presName="linear" presStyleCnt="0">
        <dgm:presLayoutVars>
          <dgm:animLvl val="lvl"/>
          <dgm:resizeHandles val="exact"/>
        </dgm:presLayoutVars>
      </dgm:prSet>
      <dgm:spPr/>
      <dgm:t>
        <a:bodyPr/>
        <a:lstStyle/>
        <a:p>
          <a:endParaRPr lang="en-US"/>
        </a:p>
      </dgm:t>
    </dgm:pt>
    <dgm:pt modelId="{DAB9D154-C999-4D27-884F-A946FB2AF7DF}" type="pres">
      <dgm:prSet presAssocID="{16827B91-7304-4855-930E-70E44BBAEB48}" presName="parentText" presStyleLbl="node1" presStyleIdx="0" presStyleCnt="2" custLinFactNeighborX="119">
        <dgm:presLayoutVars>
          <dgm:chMax val="0"/>
          <dgm:bulletEnabled val="1"/>
        </dgm:presLayoutVars>
      </dgm:prSet>
      <dgm:spPr/>
      <dgm:t>
        <a:bodyPr/>
        <a:lstStyle/>
        <a:p>
          <a:endParaRPr lang="en-US"/>
        </a:p>
      </dgm:t>
    </dgm:pt>
    <dgm:pt modelId="{96FB7B6F-3F36-4713-A72D-F2F37248CF3F}" type="pres">
      <dgm:prSet presAssocID="{16827B91-7304-4855-930E-70E44BBAEB48}" presName="childText" presStyleLbl="revTx" presStyleIdx="0" presStyleCnt="2">
        <dgm:presLayoutVars>
          <dgm:bulletEnabled val="1"/>
        </dgm:presLayoutVars>
      </dgm:prSet>
      <dgm:spPr/>
      <dgm:t>
        <a:bodyPr/>
        <a:lstStyle/>
        <a:p>
          <a:endParaRPr lang="en-US"/>
        </a:p>
      </dgm:t>
    </dgm:pt>
    <dgm:pt modelId="{0F2C5931-7940-4667-9167-A6806E378399}" type="pres">
      <dgm:prSet presAssocID="{E46D43DF-9142-459A-84C6-4B16CFB20A0F}" presName="parentText" presStyleLbl="node1" presStyleIdx="1" presStyleCnt="2">
        <dgm:presLayoutVars>
          <dgm:chMax val="0"/>
          <dgm:bulletEnabled val="1"/>
        </dgm:presLayoutVars>
      </dgm:prSet>
      <dgm:spPr/>
      <dgm:t>
        <a:bodyPr/>
        <a:lstStyle/>
        <a:p>
          <a:endParaRPr lang="en-US"/>
        </a:p>
      </dgm:t>
    </dgm:pt>
    <dgm:pt modelId="{9803260B-10CE-4301-85A9-C700ED08B2F8}" type="pres">
      <dgm:prSet presAssocID="{E46D43DF-9142-459A-84C6-4B16CFB20A0F}" presName="childText" presStyleLbl="revTx" presStyleIdx="1" presStyleCnt="2" custScaleY="100499">
        <dgm:presLayoutVars>
          <dgm:bulletEnabled val="1"/>
        </dgm:presLayoutVars>
      </dgm:prSet>
      <dgm:spPr/>
      <dgm:t>
        <a:bodyPr/>
        <a:lstStyle/>
        <a:p>
          <a:endParaRPr lang="en-US"/>
        </a:p>
      </dgm:t>
    </dgm:pt>
  </dgm:ptLst>
  <dgm:cxnLst>
    <dgm:cxn modelId="{593B619F-7EEF-448E-9422-8FE17DB12987}" type="presOf" srcId="{E46D43DF-9142-459A-84C6-4B16CFB20A0F}" destId="{0F2C5931-7940-4667-9167-A6806E378399}" srcOrd="0" destOrd="0" presId="urn:microsoft.com/office/officeart/2005/8/layout/vList2"/>
    <dgm:cxn modelId="{7569F71A-5219-4061-91CA-85B964AAAE05}" srcId="{16827B91-7304-4855-930E-70E44BBAEB48}" destId="{56BF02A9-61C6-43EE-B64B-CC40C552540B}" srcOrd="3" destOrd="0" parTransId="{DFB5F630-DD58-4BE2-AB93-07C21A4D7081}" sibTransId="{A0E9BCA9-4628-410F-BFCD-76D82D8F609D}"/>
    <dgm:cxn modelId="{25E06EB9-FD91-4520-903B-14C337FA8C99}" type="presOf" srcId="{4DF13B8B-FCBA-4511-B1EF-8519E761FBF7}" destId="{96FB7B6F-3F36-4713-A72D-F2F37248CF3F}" srcOrd="0" destOrd="1" presId="urn:microsoft.com/office/officeart/2005/8/layout/vList2"/>
    <dgm:cxn modelId="{82501EE6-A484-457C-B474-8EDFFD0E3AC3}" srcId="{16827B91-7304-4855-930E-70E44BBAEB48}" destId="{0059A8C8-9570-47D5-972B-BA2058666889}" srcOrd="2" destOrd="0" parTransId="{932653C7-A98B-49F5-B2E4-2C3585DDBF3F}" sibTransId="{68D86824-F72E-407A-A9F3-6842E89288BE}"/>
    <dgm:cxn modelId="{7C1D0AB0-8683-4B18-B2F2-A34487118819}" srcId="{16827B91-7304-4855-930E-70E44BBAEB48}" destId="{4DF13B8B-FCBA-4511-B1EF-8519E761FBF7}" srcOrd="1" destOrd="0" parTransId="{49C853CC-11D0-4073-8F78-A2ACDE919F09}" sibTransId="{51C49EA6-97E6-4EB6-9015-D492A4F2720E}"/>
    <dgm:cxn modelId="{C2C7C7DC-E5E4-434B-B067-AF8100436AF5}" srcId="{16827B91-7304-4855-930E-70E44BBAEB48}" destId="{4C6AE6C6-B936-494C-BA7A-B38DCC37FF1E}" srcOrd="0" destOrd="0" parTransId="{1A641142-58AF-4953-8476-887D8EF1CE32}" sibTransId="{58AA4AE7-AB31-4371-B0D1-A1B2114141D0}"/>
    <dgm:cxn modelId="{CB09F215-4122-48E6-988D-8C53FC4B083F}" type="presOf" srcId="{56BF02A9-61C6-43EE-B64B-CC40C552540B}" destId="{96FB7B6F-3F36-4713-A72D-F2F37248CF3F}" srcOrd="0" destOrd="3" presId="urn:microsoft.com/office/officeart/2005/8/layout/vList2"/>
    <dgm:cxn modelId="{63F61328-5E1A-4557-9F4B-BF07C1B2FD74}" type="presOf" srcId="{4C6AE6C6-B936-494C-BA7A-B38DCC37FF1E}" destId="{96FB7B6F-3F36-4713-A72D-F2F37248CF3F}" srcOrd="0" destOrd="0" presId="urn:microsoft.com/office/officeart/2005/8/layout/vList2"/>
    <dgm:cxn modelId="{3C3BBAFF-BA2B-4BDE-8FF5-52C26DEC4C67}" srcId="{E46D43DF-9142-459A-84C6-4B16CFB20A0F}" destId="{FDE0C306-7077-409C-8CA1-C963BDD63C78}" srcOrd="0" destOrd="0" parTransId="{C585C2DC-DB47-4F1A-9D74-63F3CF787684}" sibTransId="{6A78594F-F501-4CEF-B1F6-8129B45FD5A9}"/>
    <dgm:cxn modelId="{C045F4E8-0258-4233-B9CA-7462B6B7BC65}" srcId="{36AB867F-A4CC-4BFB-B271-667123CF3739}" destId="{E46D43DF-9142-459A-84C6-4B16CFB20A0F}" srcOrd="1" destOrd="0" parTransId="{1167B417-942E-47FB-9B25-2CA6E108C79B}" sibTransId="{54E993E0-3BBB-4FC4-B5E3-FF1B4CF61223}"/>
    <dgm:cxn modelId="{FB5609D4-3FE7-422B-A3C8-21A4B81090B6}" type="presOf" srcId="{FDE0C306-7077-409C-8CA1-C963BDD63C78}" destId="{9803260B-10CE-4301-85A9-C700ED08B2F8}" srcOrd="0" destOrd="0" presId="urn:microsoft.com/office/officeart/2005/8/layout/vList2"/>
    <dgm:cxn modelId="{27CC9C3D-470E-42C7-9439-2B13ADE05988}" type="presOf" srcId="{40F3DD9E-54AD-4000-ADE8-458E9D66885B}" destId="{9803260B-10CE-4301-85A9-C700ED08B2F8}" srcOrd="0" destOrd="1" presId="urn:microsoft.com/office/officeart/2005/8/layout/vList2"/>
    <dgm:cxn modelId="{80FF6C02-C34D-41F2-88E4-7441503771FE}" srcId="{36AB867F-A4CC-4BFB-B271-667123CF3739}" destId="{16827B91-7304-4855-930E-70E44BBAEB48}" srcOrd="0" destOrd="0" parTransId="{6D3F6690-B8B7-4256-A6E2-29BC5AF4C4DA}" sibTransId="{1CAAF40B-BC10-413C-972A-19299AD80D44}"/>
    <dgm:cxn modelId="{D7CD2544-3BE2-4732-A7F5-FC5D5C97B9EE}" type="presOf" srcId="{0059A8C8-9570-47D5-972B-BA2058666889}" destId="{96FB7B6F-3F36-4713-A72D-F2F37248CF3F}" srcOrd="0" destOrd="2" presId="urn:microsoft.com/office/officeart/2005/8/layout/vList2"/>
    <dgm:cxn modelId="{99CE5D6E-EC98-4C85-8F36-B55B3BC26E14}" type="presOf" srcId="{36AB867F-A4CC-4BFB-B271-667123CF3739}" destId="{3AE40BE7-D957-4864-B1BF-AC049335C303}" srcOrd="0" destOrd="0" presId="urn:microsoft.com/office/officeart/2005/8/layout/vList2"/>
    <dgm:cxn modelId="{E58C8244-563A-4EE8-A670-A0172F825279}" type="presOf" srcId="{16827B91-7304-4855-930E-70E44BBAEB48}" destId="{DAB9D154-C999-4D27-884F-A946FB2AF7DF}" srcOrd="0" destOrd="0" presId="urn:microsoft.com/office/officeart/2005/8/layout/vList2"/>
    <dgm:cxn modelId="{A30981EB-115A-4A36-B151-CB5DF603272B}" srcId="{E46D43DF-9142-459A-84C6-4B16CFB20A0F}" destId="{40F3DD9E-54AD-4000-ADE8-458E9D66885B}" srcOrd="1" destOrd="0" parTransId="{B53E9ED4-6ACB-4382-879C-8E65C70C02FA}" sibTransId="{459688BE-0D2C-4C28-B3B4-6E8327E2EAF8}"/>
    <dgm:cxn modelId="{0819C6A9-93A7-41E9-990A-77A5FA11BC26}" type="presParOf" srcId="{3AE40BE7-D957-4864-B1BF-AC049335C303}" destId="{DAB9D154-C999-4D27-884F-A946FB2AF7DF}" srcOrd="0" destOrd="0" presId="urn:microsoft.com/office/officeart/2005/8/layout/vList2"/>
    <dgm:cxn modelId="{D0345804-D7D6-4398-A519-33AFD96F0C17}" type="presParOf" srcId="{3AE40BE7-D957-4864-B1BF-AC049335C303}" destId="{96FB7B6F-3F36-4713-A72D-F2F37248CF3F}" srcOrd="1" destOrd="0" presId="urn:microsoft.com/office/officeart/2005/8/layout/vList2"/>
    <dgm:cxn modelId="{0BBB88C9-4C05-4521-8AC9-5FE00211E31A}" type="presParOf" srcId="{3AE40BE7-D957-4864-B1BF-AC049335C303}" destId="{0F2C5931-7940-4667-9167-A6806E378399}" srcOrd="2" destOrd="0" presId="urn:microsoft.com/office/officeart/2005/8/layout/vList2"/>
    <dgm:cxn modelId="{47E37935-E90F-4C2E-9F3D-E1B81EB6C2E8}" type="presParOf" srcId="{3AE40BE7-D957-4864-B1BF-AC049335C303}" destId="{9803260B-10CE-4301-85A9-C700ED08B2F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197CCD-9C5C-4293-BDC8-11449C14D5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D7648C-EEC2-4B05-9E38-14533602CFC5}">
      <dgm:prSet custT="1"/>
      <dgm:spPr/>
      <dgm:t>
        <a:bodyPr/>
        <a:lstStyle/>
        <a:p>
          <a:pPr rtl="0"/>
          <a:r>
            <a:rPr lang="en-US" sz="2000" dirty="0" smtClean="0"/>
            <a:t>Internal Resources</a:t>
          </a:r>
          <a:endParaRPr lang="en-US" sz="2000" dirty="0"/>
        </a:p>
      </dgm:t>
    </dgm:pt>
    <dgm:pt modelId="{0602AC45-2681-4BC0-9E5D-AEDD992E01C5}" type="parTrans" cxnId="{8A67F197-1694-42D8-87E6-5A08CC02F47A}">
      <dgm:prSet/>
      <dgm:spPr/>
      <dgm:t>
        <a:bodyPr/>
        <a:lstStyle/>
        <a:p>
          <a:endParaRPr lang="en-US"/>
        </a:p>
      </dgm:t>
    </dgm:pt>
    <dgm:pt modelId="{31B17DEF-E137-49FD-A2ED-67E3B41D0BEE}" type="sibTrans" cxnId="{8A67F197-1694-42D8-87E6-5A08CC02F47A}">
      <dgm:prSet/>
      <dgm:spPr/>
      <dgm:t>
        <a:bodyPr/>
        <a:lstStyle/>
        <a:p>
          <a:endParaRPr lang="en-US"/>
        </a:p>
      </dgm:t>
    </dgm:pt>
    <dgm:pt modelId="{CC334425-2CB4-46C1-9C14-41837FEEFD6A}">
      <dgm:prSet/>
      <dgm:spPr/>
      <dgm:t>
        <a:bodyPr/>
        <a:lstStyle/>
        <a:p>
          <a:pPr rtl="0"/>
          <a:r>
            <a:rPr lang="en-US" dirty="0" smtClean="0"/>
            <a:t>For CRT Preparation Questions</a:t>
          </a:r>
          <a:endParaRPr lang="en-US" dirty="0"/>
        </a:p>
      </dgm:t>
    </dgm:pt>
    <dgm:pt modelId="{AFAF4CB2-7E7D-47EB-AE01-4405C1931F04}" type="parTrans" cxnId="{EB16227D-C64F-490D-B0A3-27829EFC2C97}">
      <dgm:prSet/>
      <dgm:spPr/>
      <dgm:t>
        <a:bodyPr/>
        <a:lstStyle/>
        <a:p>
          <a:endParaRPr lang="en-US"/>
        </a:p>
      </dgm:t>
    </dgm:pt>
    <dgm:pt modelId="{9DF2A19C-7E5D-46B5-BF5C-9E4BDD8D8882}" type="sibTrans" cxnId="{EB16227D-C64F-490D-B0A3-27829EFC2C97}">
      <dgm:prSet/>
      <dgm:spPr/>
      <dgm:t>
        <a:bodyPr/>
        <a:lstStyle/>
        <a:p>
          <a:endParaRPr lang="en-US"/>
        </a:p>
      </dgm:t>
    </dgm:pt>
    <dgm:pt modelId="{84FF81D1-3DDC-48CC-B26D-CC97C4D9A7AF}">
      <dgm:prSet/>
      <dgm:spPr/>
      <dgm:t>
        <a:bodyPr/>
        <a:lstStyle/>
        <a:p>
          <a:pPr rtl="0"/>
          <a:r>
            <a:rPr lang="en-US" dirty="0" smtClean="0">
              <a:hlinkClick xmlns:r="http://schemas.openxmlformats.org/officeDocument/2006/relationships" r:id="rId1"/>
            </a:rPr>
            <a:t>Submission Data Delivery Team</a:t>
          </a:r>
          <a:endParaRPr lang="en-US" dirty="0"/>
        </a:p>
      </dgm:t>
    </dgm:pt>
    <dgm:pt modelId="{026F3B50-B6BB-43C4-8B9F-FADA50E1CF34}" type="parTrans" cxnId="{8967B226-FF80-4D9C-B8BE-D84D016362FB}">
      <dgm:prSet/>
      <dgm:spPr/>
      <dgm:t>
        <a:bodyPr/>
        <a:lstStyle/>
        <a:p>
          <a:endParaRPr lang="en-US"/>
        </a:p>
      </dgm:t>
    </dgm:pt>
    <dgm:pt modelId="{1BC7AB38-037A-4CB2-B9E8-307512C53CBB}" type="sibTrans" cxnId="{8967B226-FF80-4D9C-B8BE-D84D016362FB}">
      <dgm:prSet/>
      <dgm:spPr/>
      <dgm:t>
        <a:bodyPr/>
        <a:lstStyle/>
        <a:p>
          <a:endParaRPr lang="en-US"/>
        </a:p>
      </dgm:t>
    </dgm:pt>
    <dgm:pt modelId="{E9B071B4-DD23-41C5-A701-22286EF2F1D3}">
      <dgm:prSet/>
      <dgm:spPr/>
      <dgm:t>
        <a:bodyPr/>
        <a:lstStyle/>
        <a:p>
          <a:pPr rtl="0"/>
          <a:r>
            <a:rPr lang="en-US" dirty="0" smtClean="0"/>
            <a:t>For Broader Submissions Questions</a:t>
          </a:r>
          <a:endParaRPr lang="en-US" dirty="0"/>
        </a:p>
      </dgm:t>
    </dgm:pt>
    <dgm:pt modelId="{EDF56F63-1F31-42BF-8DD3-DF4BC41856B5}" type="parTrans" cxnId="{23E148E0-D1A8-487A-A839-41C28AD4FFD4}">
      <dgm:prSet/>
      <dgm:spPr/>
      <dgm:t>
        <a:bodyPr/>
        <a:lstStyle/>
        <a:p>
          <a:endParaRPr lang="en-US"/>
        </a:p>
      </dgm:t>
    </dgm:pt>
    <dgm:pt modelId="{22CB4B00-846E-4BDB-84A0-E73F7BD5CFDA}" type="sibTrans" cxnId="{23E148E0-D1A8-487A-A839-41C28AD4FFD4}">
      <dgm:prSet/>
      <dgm:spPr/>
      <dgm:t>
        <a:bodyPr/>
        <a:lstStyle/>
        <a:p>
          <a:endParaRPr lang="en-US"/>
        </a:p>
      </dgm:t>
    </dgm:pt>
    <dgm:pt modelId="{2F8F31C3-C9B9-4B1B-8800-DE258F9E86E5}">
      <dgm:prSet/>
      <dgm:spPr/>
      <dgm:t>
        <a:bodyPr/>
        <a:lstStyle/>
        <a:p>
          <a:pPr rtl="0"/>
          <a:r>
            <a:rPr lang="en-US" smtClean="0">
              <a:hlinkClick xmlns:r="http://schemas.openxmlformats.org/officeDocument/2006/relationships" r:id="rId2"/>
            </a:rPr>
            <a:t>Submission and Approval Expert Network’s (SAEN)</a:t>
          </a:r>
          <a:endParaRPr lang="en-US"/>
        </a:p>
      </dgm:t>
    </dgm:pt>
    <dgm:pt modelId="{5FA6AB60-DA1E-4F8D-8680-4A9D2D0CCC42}" type="parTrans" cxnId="{B5673E99-582B-413E-9B24-9AFC991623AC}">
      <dgm:prSet/>
      <dgm:spPr/>
      <dgm:t>
        <a:bodyPr/>
        <a:lstStyle/>
        <a:p>
          <a:endParaRPr lang="en-US"/>
        </a:p>
      </dgm:t>
    </dgm:pt>
    <dgm:pt modelId="{E0186617-161A-46E9-BA66-E6D991E7423B}" type="sibTrans" cxnId="{B5673E99-582B-413E-9B24-9AFC991623AC}">
      <dgm:prSet/>
      <dgm:spPr/>
      <dgm:t>
        <a:bodyPr/>
        <a:lstStyle/>
        <a:p>
          <a:endParaRPr lang="en-US"/>
        </a:p>
      </dgm:t>
    </dgm:pt>
    <dgm:pt modelId="{E81FE761-8179-4D74-8C7A-6D9E74D97B13}">
      <dgm:prSet/>
      <dgm:spPr/>
      <dgm:t>
        <a:bodyPr/>
        <a:lstStyle/>
        <a:p>
          <a:pPr rtl="0"/>
          <a:r>
            <a:rPr lang="en-US" dirty="0" smtClean="0"/>
            <a:t>Consists of more than 50 cross-functional and cross-geographical experts</a:t>
          </a:r>
          <a:endParaRPr lang="en-US" dirty="0"/>
        </a:p>
      </dgm:t>
    </dgm:pt>
    <dgm:pt modelId="{B5FB20B2-59B1-46F5-945C-3391E187360D}" type="parTrans" cxnId="{B4164566-4FFF-4529-A25F-B4096AADCF27}">
      <dgm:prSet/>
      <dgm:spPr/>
      <dgm:t>
        <a:bodyPr/>
        <a:lstStyle/>
        <a:p>
          <a:endParaRPr lang="en-US"/>
        </a:p>
      </dgm:t>
    </dgm:pt>
    <dgm:pt modelId="{FB4DBF32-6A75-474D-B4A9-EA6455B5A1A5}" type="sibTrans" cxnId="{B4164566-4FFF-4529-A25F-B4096AADCF27}">
      <dgm:prSet/>
      <dgm:spPr/>
      <dgm:t>
        <a:bodyPr/>
        <a:lstStyle/>
        <a:p>
          <a:endParaRPr lang="en-US"/>
        </a:p>
      </dgm:t>
    </dgm:pt>
    <dgm:pt modelId="{3B2FB590-CD08-4FA7-AF01-5F0F581E6680}">
      <dgm:prSet custT="1"/>
      <dgm:spPr/>
      <dgm:t>
        <a:bodyPr/>
        <a:lstStyle/>
        <a:p>
          <a:pPr rtl="0"/>
          <a:r>
            <a:rPr lang="en-US" sz="2000" dirty="0" smtClean="0"/>
            <a:t>External Resources</a:t>
          </a:r>
          <a:endParaRPr lang="en-US" sz="2000" dirty="0"/>
        </a:p>
      </dgm:t>
    </dgm:pt>
    <dgm:pt modelId="{121E25B3-CAB9-477D-BB05-B8B1BE53D6EC}" type="parTrans" cxnId="{C0C87277-6FFD-4E12-94BF-EE4F7DD91DF6}">
      <dgm:prSet/>
      <dgm:spPr/>
      <dgm:t>
        <a:bodyPr/>
        <a:lstStyle/>
        <a:p>
          <a:endParaRPr lang="en-US"/>
        </a:p>
      </dgm:t>
    </dgm:pt>
    <dgm:pt modelId="{045BE37D-21F1-4950-B10A-794830ABCD70}" type="sibTrans" cxnId="{C0C87277-6FFD-4E12-94BF-EE4F7DD91DF6}">
      <dgm:prSet/>
      <dgm:spPr/>
      <dgm:t>
        <a:bodyPr/>
        <a:lstStyle/>
        <a:p>
          <a:endParaRPr lang="en-US"/>
        </a:p>
      </dgm:t>
    </dgm:pt>
    <dgm:pt modelId="{D7B60897-A276-4AF8-8124-81B0889A8493}">
      <dgm:prSet/>
      <dgm:spPr/>
      <dgm:t>
        <a:bodyPr/>
        <a:lstStyle/>
        <a:p>
          <a:pPr rtl="0"/>
          <a:r>
            <a:rPr lang="en-US" dirty="0" smtClean="0"/>
            <a:t>CDISC - </a:t>
          </a:r>
          <a:r>
            <a:rPr lang="en-US" dirty="0" smtClean="0">
              <a:hlinkClick xmlns:r="http://schemas.openxmlformats.org/officeDocument/2006/relationships" r:id="rId3"/>
            </a:rPr>
            <a:t>www.cdisc.org</a:t>
          </a:r>
          <a:r>
            <a:rPr lang="en-US" dirty="0" smtClean="0"/>
            <a:t> </a:t>
          </a:r>
          <a:endParaRPr lang="en-US" dirty="0"/>
        </a:p>
      </dgm:t>
    </dgm:pt>
    <dgm:pt modelId="{ED855A46-68F9-4369-92A0-3940AB12AF45}" type="parTrans" cxnId="{04FD5C14-F690-4FB6-9FD6-FF129FFE441C}">
      <dgm:prSet/>
      <dgm:spPr/>
      <dgm:t>
        <a:bodyPr/>
        <a:lstStyle/>
        <a:p>
          <a:endParaRPr lang="en-US"/>
        </a:p>
      </dgm:t>
    </dgm:pt>
    <dgm:pt modelId="{AECEAA37-0D57-44F6-8CB4-1FF4121A38E7}" type="sibTrans" cxnId="{04FD5C14-F690-4FB6-9FD6-FF129FFE441C}">
      <dgm:prSet/>
      <dgm:spPr/>
      <dgm:t>
        <a:bodyPr/>
        <a:lstStyle/>
        <a:p>
          <a:endParaRPr lang="en-US"/>
        </a:p>
      </dgm:t>
    </dgm:pt>
    <dgm:pt modelId="{864B9D2A-0063-4556-BAAF-AB5A20767A80}">
      <dgm:prSet/>
      <dgm:spPr/>
      <dgm:t>
        <a:bodyPr/>
        <a:lstStyle/>
        <a:p>
          <a:pPr rtl="0"/>
          <a:r>
            <a:rPr lang="en-US" dirty="0" smtClean="0"/>
            <a:t>FDA – </a:t>
          </a:r>
          <a:r>
            <a:rPr lang="en-US" dirty="0" smtClean="0">
              <a:hlinkClick xmlns:r="http://schemas.openxmlformats.org/officeDocument/2006/relationships" r:id="rId4"/>
            </a:rPr>
            <a:t>www.fda.gov</a:t>
          </a:r>
          <a:endParaRPr lang="en-US" dirty="0"/>
        </a:p>
      </dgm:t>
    </dgm:pt>
    <dgm:pt modelId="{E18B9F86-F4BB-4B04-811C-D70E6904862F}" type="parTrans" cxnId="{AE470FAA-FF32-4C10-AAB0-ECF1701CC834}">
      <dgm:prSet/>
      <dgm:spPr/>
      <dgm:t>
        <a:bodyPr/>
        <a:lstStyle/>
        <a:p>
          <a:endParaRPr lang="en-US"/>
        </a:p>
      </dgm:t>
    </dgm:pt>
    <dgm:pt modelId="{9564970E-EFD5-48B5-B6DE-34C0E89D363E}" type="sibTrans" cxnId="{AE470FAA-FF32-4C10-AAB0-ECF1701CC834}">
      <dgm:prSet/>
      <dgm:spPr/>
      <dgm:t>
        <a:bodyPr/>
        <a:lstStyle/>
        <a:p>
          <a:endParaRPr lang="en-US"/>
        </a:p>
      </dgm:t>
    </dgm:pt>
    <dgm:pt modelId="{F8718629-50C2-4AEE-9DF2-EF15AA08CC5E}">
      <dgm:prSet/>
      <dgm:spPr/>
      <dgm:t>
        <a:bodyPr/>
        <a:lstStyle/>
        <a:p>
          <a:pPr rtl="0"/>
          <a:r>
            <a:rPr lang="en-US" dirty="0" smtClean="0">
              <a:hlinkClick xmlns:r="http://schemas.openxmlformats.org/officeDocument/2006/relationships" r:id="rId5"/>
            </a:rPr>
            <a:t>Study Data Specifications</a:t>
          </a:r>
          <a:endParaRPr lang="en-US" dirty="0"/>
        </a:p>
      </dgm:t>
    </dgm:pt>
    <dgm:pt modelId="{0B0F7C3D-73D4-4666-8A11-4FB7302C6C15}" type="parTrans" cxnId="{51C619B1-182A-40B2-AF0B-293B4CAB0D4B}">
      <dgm:prSet/>
      <dgm:spPr/>
      <dgm:t>
        <a:bodyPr/>
        <a:lstStyle/>
        <a:p>
          <a:endParaRPr lang="en-US"/>
        </a:p>
      </dgm:t>
    </dgm:pt>
    <dgm:pt modelId="{FA65C341-F360-43AB-AD7D-8CC07A1661BE}" type="sibTrans" cxnId="{51C619B1-182A-40B2-AF0B-293B4CAB0D4B}">
      <dgm:prSet/>
      <dgm:spPr/>
      <dgm:t>
        <a:bodyPr/>
        <a:lstStyle/>
        <a:p>
          <a:endParaRPr lang="en-US"/>
        </a:p>
      </dgm:t>
    </dgm:pt>
    <dgm:pt modelId="{8C55891D-250D-4A0B-8431-2674DBA80CBA}">
      <dgm:prSet/>
      <dgm:spPr/>
      <dgm:t>
        <a:bodyPr/>
        <a:lstStyle/>
        <a:p>
          <a:pPr rtl="0"/>
          <a:r>
            <a:rPr lang="en-US" dirty="0" smtClean="0">
              <a:hlinkClick xmlns:r="http://schemas.openxmlformats.org/officeDocument/2006/relationships" r:id="rId6"/>
            </a:rPr>
            <a:t>Study Data Technical Conformance Guide</a:t>
          </a:r>
          <a:endParaRPr lang="en-US" dirty="0"/>
        </a:p>
      </dgm:t>
    </dgm:pt>
    <dgm:pt modelId="{4E368041-5AE3-4125-AF1A-4447D0BBAAEA}" type="parTrans" cxnId="{1332E9A2-17A6-436B-9484-CC90C6B1B009}">
      <dgm:prSet/>
      <dgm:spPr/>
      <dgm:t>
        <a:bodyPr/>
        <a:lstStyle/>
        <a:p>
          <a:endParaRPr lang="en-US"/>
        </a:p>
      </dgm:t>
    </dgm:pt>
    <dgm:pt modelId="{DF4FB286-85EC-4DDF-B0C0-16642ECCA6A2}" type="sibTrans" cxnId="{1332E9A2-17A6-436B-9484-CC90C6B1B009}">
      <dgm:prSet/>
      <dgm:spPr/>
      <dgm:t>
        <a:bodyPr/>
        <a:lstStyle/>
        <a:p>
          <a:endParaRPr lang="en-US"/>
        </a:p>
      </dgm:t>
    </dgm:pt>
    <dgm:pt modelId="{F3F2999C-0DE7-4FDF-B82E-891ED72190E2}">
      <dgm:prSet/>
      <dgm:spPr/>
      <dgm:t>
        <a:bodyPr/>
        <a:lstStyle/>
        <a:p>
          <a:pPr rtl="0"/>
          <a:r>
            <a:rPr lang="en-US" dirty="0" smtClean="0"/>
            <a:t>Define.xml - </a:t>
          </a:r>
          <a:r>
            <a:rPr lang="en-US" dirty="0" err="1" smtClean="0"/>
            <a:t>choose“Define</a:t>
          </a:r>
          <a:r>
            <a:rPr lang="en-US" dirty="0" smtClean="0"/>
            <a:t>-XML” under “</a:t>
          </a:r>
          <a:r>
            <a:rPr lang="en-US" dirty="0" smtClean="0">
              <a:hlinkClick xmlns:r="http://schemas.openxmlformats.org/officeDocument/2006/relationships" r:id="rId7"/>
            </a:rPr>
            <a:t>Standards</a:t>
          </a:r>
          <a:r>
            <a:rPr lang="en-US" dirty="0" smtClean="0"/>
            <a:t>”</a:t>
          </a:r>
          <a:endParaRPr lang="en-US" dirty="0"/>
        </a:p>
      </dgm:t>
    </dgm:pt>
    <dgm:pt modelId="{17C41B2D-C9EB-40C7-B64F-1A301E20CCB6}" type="parTrans" cxnId="{BDF1CD2A-F6C8-473E-B01C-1194D16B8F9B}">
      <dgm:prSet/>
      <dgm:spPr/>
      <dgm:t>
        <a:bodyPr/>
        <a:lstStyle/>
        <a:p>
          <a:endParaRPr lang="en-US"/>
        </a:p>
      </dgm:t>
    </dgm:pt>
    <dgm:pt modelId="{EED95AB6-8BEE-47DA-8782-1346D12D0D78}" type="sibTrans" cxnId="{BDF1CD2A-F6C8-473E-B01C-1194D16B8F9B}">
      <dgm:prSet/>
      <dgm:spPr/>
      <dgm:t>
        <a:bodyPr/>
        <a:lstStyle/>
        <a:p>
          <a:endParaRPr lang="en-US"/>
        </a:p>
      </dgm:t>
    </dgm:pt>
    <dgm:pt modelId="{88D8406C-B510-4825-889B-2B8513BF91FE}">
      <dgm:prSet/>
      <dgm:spPr/>
      <dgm:t>
        <a:bodyPr/>
        <a:lstStyle/>
        <a:p>
          <a:pPr rtl="0"/>
          <a:r>
            <a:rPr lang="en-US" dirty="0" smtClean="0">
              <a:hlinkClick xmlns:r="http://schemas.openxmlformats.org/officeDocument/2006/relationships" r:id="rId8"/>
            </a:rPr>
            <a:t>Metadata Submission Guidelines</a:t>
          </a:r>
          <a:endParaRPr lang="en-US" dirty="0"/>
        </a:p>
      </dgm:t>
    </dgm:pt>
    <dgm:pt modelId="{1003CE51-0877-4A80-96E0-088A6D3CEE3A}" type="parTrans" cxnId="{81BD5FF9-2D3C-45D8-8D7A-B47B9DAD9E2A}">
      <dgm:prSet/>
      <dgm:spPr/>
      <dgm:t>
        <a:bodyPr/>
        <a:lstStyle/>
        <a:p>
          <a:endParaRPr lang="en-US"/>
        </a:p>
      </dgm:t>
    </dgm:pt>
    <dgm:pt modelId="{6654DEB1-8AA4-47B7-911D-1664541A16F1}" type="sibTrans" cxnId="{81BD5FF9-2D3C-45D8-8D7A-B47B9DAD9E2A}">
      <dgm:prSet/>
      <dgm:spPr/>
      <dgm:t>
        <a:bodyPr/>
        <a:lstStyle/>
        <a:p>
          <a:endParaRPr lang="en-US"/>
        </a:p>
      </dgm:t>
    </dgm:pt>
    <dgm:pt modelId="{6079334B-ED7A-4D27-9D34-B8E709406327}">
      <dgm:prSet/>
      <dgm:spPr/>
      <dgm:t>
        <a:bodyPr/>
        <a:lstStyle/>
        <a:p>
          <a:pPr rtl="0"/>
          <a:r>
            <a:rPr lang="en-US" dirty="0" smtClean="0"/>
            <a:t>For SDTM define.xml  questions: Donna Sattler</a:t>
          </a:r>
          <a:endParaRPr lang="en-US" dirty="0"/>
        </a:p>
      </dgm:t>
    </dgm:pt>
    <dgm:pt modelId="{56377DC4-5C0C-4092-935A-646D5870015B}" type="parTrans" cxnId="{CFA7ADED-D621-4954-824F-5D0F5374A661}">
      <dgm:prSet/>
      <dgm:spPr/>
      <dgm:t>
        <a:bodyPr/>
        <a:lstStyle/>
        <a:p>
          <a:endParaRPr lang="en-US"/>
        </a:p>
      </dgm:t>
    </dgm:pt>
    <dgm:pt modelId="{01439630-3698-4DE8-9EBF-1C998944CE06}" type="sibTrans" cxnId="{CFA7ADED-D621-4954-824F-5D0F5374A661}">
      <dgm:prSet/>
      <dgm:spPr/>
      <dgm:t>
        <a:bodyPr/>
        <a:lstStyle/>
        <a:p>
          <a:endParaRPr lang="en-US"/>
        </a:p>
      </dgm:t>
    </dgm:pt>
    <dgm:pt modelId="{2BC77D72-413C-421E-BB15-65713661B813}">
      <dgm:prSet/>
      <dgm:spPr/>
      <dgm:t>
        <a:bodyPr/>
        <a:lstStyle/>
        <a:p>
          <a:pPr rtl="0"/>
          <a:r>
            <a:rPr lang="en-US" dirty="0" smtClean="0"/>
            <a:t>For SDRG questions: Max Williams</a:t>
          </a:r>
          <a:endParaRPr lang="en-US" dirty="0"/>
        </a:p>
      </dgm:t>
    </dgm:pt>
    <dgm:pt modelId="{879860D4-E998-4A21-8DE1-B466F2B0C859}" type="parTrans" cxnId="{DD0A2D77-D537-4B69-A8FB-4E25430758BA}">
      <dgm:prSet/>
      <dgm:spPr/>
      <dgm:t>
        <a:bodyPr/>
        <a:lstStyle/>
        <a:p>
          <a:endParaRPr lang="en-US"/>
        </a:p>
      </dgm:t>
    </dgm:pt>
    <dgm:pt modelId="{D12BD60F-3784-4049-A8CD-BF7F8BB2A9A5}" type="sibTrans" cxnId="{DD0A2D77-D537-4B69-A8FB-4E25430758BA}">
      <dgm:prSet/>
      <dgm:spPr/>
      <dgm:t>
        <a:bodyPr/>
        <a:lstStyle/>
        <a:p>
          <a:endParaRPr lang="en-US"/>
        </a:p>
      </dgm:t>
    </dgm:pt>
    <dgm:pt modelId="{0190516F-94E4-4D13-BD51-A6625B7073E7}">
      <dgm:prSet/>
      <dgm:spPr/>
      <dgm:t>
        <a:bodyPr/>
        <a:lstStyle/>
        <a:p>
          <a:pPr rtl="0"/>
          <a:r>
            <a:rPr lang="en-US" dirty="0" smtClean="0"/>
            <a:t>For ADRG questions: Kiran Padhiar</a:t>
          </a:r>
          <a:endParaRPr lang="en-US" dirty="0"/>
        </a:p>
      </dgm:t>
    </dgm:pt>
    <dgm:pt modelId="{7D2835C6-4895-44EB-B7BD-AD2ED743DEB7}" type="parTrans" cxnId="{2F46D451-1807-4047-BF65-5762FEDFC671}">
      <dgm:prSet/>
      <dgm:spPr/>
      <dgm:t>
        <a:bodyPr/>
        <a:lstStyle/>
        <a:p>
          <a:endParaRPr lang="en-US"/>
        </a:p>
      </dgm:t>
    </dgm:pt>
    <dgm:pt modelId="{039908DC-BC30-4E86-9D43-8B4B63107E47}" type="sibTrans" cxnId="{2F46D451-1807-4047-BF65-5762FEDFC671}">
      <dgm:prSet/>
      <dgm:spPr/>
      <dgm:t>
        <a:bodyPr/>
        <a:lstStyle/>
        <a:p>
          <a:endParaRPr lang="en-US"/>
        </a:p>
      </dgm:t>
    </dgm:pt>
    <dgm:pt modelId="{1A746280-FE2C-48DF-9B2B-3BA3E2E69E7A}">
      <dgm:prSet/>
      <dgm:spPr/>
      <dgm:t>
        <a:bodyPr/>
        <a:lstStyle/>
        <a:p>
          <a:pPr rtl="0"/>
          <a:r>
            <a:rPr lang="en-US" dirty="0" smtClean="0"/>
            <a:t>For aCRF questions:  Annette Travalent</a:t>
          </a:r>
          <a:endParaRPr lang="en-US" dirty="0"/>
        </a:p>
      </dgm:t>
    </dgm:pt>
    <dgm:pt modelId="{6A35C42A-1370-47AB-AF63-9418A0B7F866}" type="parTrans" cxnId="{2CD03C1F-DBD9-4490-A127-EB6184B46CEF}">
      <dgm:prSet/>
      <dgm:spPr/>
    </dgm:pt>
    <dgm:pt modelId="{FF9CCF85-8904-4829-968F-81F401B327AF}" type="sibTrans" cxnId="{2CD03C1F-DBD9-4490-A127-EB6184B46CEF}">
      <dgm:prSet/>
      <dgm:spPr/>
    </dgm:pt>
    <dgm:pt modelId="{A10CFFB6-9152-411F-A851-0771F778F4B1}">
      <dgm:prSet/>
      <dgm:spPr/>
      <dgm:t>
        <a:bodyPr/>
        <a:lstStyle/>
        <a:p>
          <a:pPr rtl="0"/>
          <a:r>
            <a:rPr lang="en-US" dirty="0" smtClean="0"/>
            <a:t>For ADaM define.xml  questions: Kiran Padhiar</a:t>
          </a:r>
          <a:endParaRPr lang="en-US" dirty="0"/>
        </a:p>
      </dgm:t>
    </dgm:pt>
    <dgm:pt modelId="{326FD036-356B-4995-ACF0-CD426B870BE3}" type="parTrans" cxnId="{FF37969A-8DD1-4204-B345-30B3FF8E228C}">
      <dgm:prSet/>
      <dgm:spPr/>
    </dgm:pt>
    <dgm:pt modelId="{335C2BE3-F845-4916-B6D5-EA7A45A1C1EB}" type="sibTrans" cxnId="{FF37969A-8DD1-4204-B345-30B3FF8E228C}">
      <dgm:prSet/>
      <dgm:spPr/>
    </dgm:pt>
    <dgm:pt modelId="{964D3CAB-60B0-4DBD-9A31-E66DA2F4AB72}" type="pres">
      <dgm:prSet presAssocID="{77197CCD-9C5C-4293-BDC8-11449C14D54C}" presName="linear" presStyleCnt="0">
        <dgm:presLayoutVars>
          <dgm:dir/>
          <dgm:animLvl val="lvl"/>
          <dgm:resizeHandles val="exact"/>
        </dgm:presLayoutVars>
      </dgm:prSet>
      <dgm:spPr/>
      <dgm:t>
        <a:bodyPr/>
        <a:lstStyle/>
        <a:p>
          <a:endParaRPr lang="en-US"/>
        </a:p>
      </dgm:t>
    </dgm:pt>
    <dgm:pt modelId="{042B3F22-A6C9-4A77-A5CF-8F51398F8F41}" type="pres">
      <dgm:prSet presAssocID="{7DD7648C-EEC2-4B05-9E38-14533602CFC5}" presName="parentLin" presStyleCnt="0"/>
      <dgm:spPr/>
    </dgm:pt>
    <dgm:pt modelId="{F9A58DA9-74F2-42F3-B891-16389817F376}" type="pres">
      <dgm:prSet presAssocID="{7DD7648C-EEC2-4B05-9E38-14533602CFC5}" presName="parentLeftMargin" presStyleLbl="node1" presStyleIdx="0" presStyleCnt="2"/>
      <dgm:spPr/>
      <dgm:t>
        <a:bodyPr/>
        <a:lstStyle/>
        <a:p>
          <a:endParaRPr lang="en-US"/>
        </a:p>
      </dgm:t>
    </dgm:pt>
    <dgm:pt modelId="{C68771CC-717A-4A92-AEB2-1E7B0A3DA132}" type="pres">
      <dgm:prSet presAssocID="{7DD7648C-EEC2-4B05-9E38-14533602CFC5}" presName="parentText" presStyleLbl="node1" presStyleIdx="0" presStyleCnt="2" custLinFactNeighborX="36113" custLinFactNeighborY="-5717">
        <dgm:presLayoutVars>
          <dgm:chMax val="0"/>
          <dgm:bulletEnabled val="1"/>
        </dgm:presLayoutVars>
      </dgm:prSet>
      <dgm:spPr/>
      <dgm:t>
        <a:bodyPr/>
        <a:lstStyle/>
        <a:p>
          <a:endParaRPr lang="en-US"/>
        </a:p>
      </dgm:t>
    </dgm:pt>
    <dgm:pt modelId="{C516D891-204A-4651-8EAD-8A45F0DA187C}" type="pres">
      <dgm:prSet presAssocID="{7DD7648C-EEC2-4B05-9E38-14533602CFC5}" presName="negativeSpace" presStyleCnt="0"/>
      <dgm:spPr/>
    </dgm:pt>
    <dgm:pt modelId="{9AC0531D-7829-48B5-A8F1-0D58D011D601}" type="pres">
      <dgm:prSet presAssocID="{7DD7648C-EEC2-4B05-9E38-14533602CFC5}" presName="childText" presStyleLbl="conFgAcc1" presStyleIdx="0" presStyleCnt="2">
        <dgm:presLayoutVars>
          <dgm:bulletEnabled val="1"/>
        </dgm:presLayoutVars>
      </dgm:prSet>
      <dgm:spPr/>
      <dgm:t>
        <a:bodyPr/>
        <a:lstStyle/>
        <a:p>
          <a:endParaRPr lang="en-US"/>
        </a:p>
      </dgm:t>
    </dgm:pt>
    <dgm:pt modelId="{5BA0B22D-9975-4EF8-81CE-9E737093BB2D}" type="pres">
      <dgm:prSet presAssocID="{31B17DEF-E137-49FD-A2ED-67E3B41D0BEE}" presName="spaceBetweenRectangles" presStyleCnt="0"/>
      <dgm:spPr/>
    </dgm:pt>
    <dgm:pt modelId="{59FAB0CB-1687-48C3-A1BE-ADE3ABC4C3BF}" type="pres">
      <dgm:prSet presAssocID="{3B2FB590-CD08-4FA7-AF01-5F0F581E6680}" presName="parentLin" presStyleCnt="0"/>
      <dgm:spPr/>
    </dgm:pt>
    <dgm:pt modelId="{812C4151-5AC1-4B44-B5E5-1FC5C467A003}" type="pres">
      <dgm:prSet presAssocID="{3B2FB590-CD08-4FA7-AF01-5F0F581E6680}" presName="parentLeftMargin" presStyleLbl="node1" presStyleIdx="0" presStyleCnt="2"/>
      <dgm:spPr/>
      <dgm:t>
        <a:bodyPr/>
        <a:lstStyle/>
        <a:p>
          <a:endParaRPr lang="en-US"/>
        </a:p>
      </dgm:t>
    </dgm:pt>
    <dgm:pt modelId="{B7EA4B44-1E23-4C37-8FA9-869C2E26C031}" type="pres">
      <dgm:prSet presAssocID="{3B2FB590-CD08-4FA7-AF01-5F0F581E6680}" presName="parentText" presStyleLbl="node1" presStyleIdx="1" presStyleCnt="2" custLinFactNeighborY="8604">
        <dgm:presLayoutVars>
          <dgm:chMax val="0"/>
          <dgm:bulletEnabled val="1"/>
        </dgm:presLayoutVars>
      </dgm:prSet>
      <dgm:spPr/>
      <dgm:t>
        <a:bodyPr/>
        <a:lstStyle/>
        <a:p>
          <a:endParaRPr lang="en-US"/>
        </a:p>
      </dgm:t>
    </dgm:pt>
    <dgm:pt modelId="{F78F517D-6670-42A4-BA34-DDF945FFCD15}" type="pres">
      <dgm:prSet presAssocID="{3B2FB590-CD08-4FA7-AF01-5F0F581E6680}" presName="negativeSpace" presStyleCnt="0"/>
      <dgm:spPr/>
    </dgm:pt>
    <dgm:pt modelId="{0A08C0ED-0963-4FBC-A759-770804996B4F}" type="pres">
      <dgm:prSet presAssocID="{3B2FB590-CD08-4FA7-AF01-5F0F581E6680}" presName="childText" presStyleLbl="conFgAcc1" presStyleIdx="1" presStyleCnt="2" custLinFactNeighborY="17208">
        <dgm:presLayoutVars>
          <dgm:bulletEnabled val="1"/>
        </dgm:presLayoutVars>
      </dgm:prSet>
      <dgm:spPr/>
      <dgm:t>
        <a:bodyPr/>
        <a:lstStyle/>
        <a:p>
          <a:endParaRPr lang="en-US"/>
        </a:p>
      </dgm:t>
    </dgm:pt>
  </dgm:ptLst>
  <dgm:cxnLst>
    <dgm:cxn modelId="{C0C87277-6FFD-4E12-94BF-EE4F7DD91DF6}" srcId="{77197CCD-9C5C-4293-BDC8-11449C14D54C}" destId="{3B2FB590-CD08-4FA7-AF01-5F0F581E6680}" srcOrd="1" destOrd="0" parTransId="{121E25B3-CAB9-477D-BB05-B8B1BE53D6EC}" sibTransId="{045BE37D-21F1-4950-B10A-794830ABCD70}"/>
    <dgm:cxn modelId="{1332E9A2-17A6-436B-9484-CC90C6B1B009}" srcId="{864B9D2A-0063-4556-BAAF-AB5A20767A80}" destId="{8C55891D-250D-4A0B-8431-2674DBA80CBA}" srcOrd="0" destOrd="0" parTransId="{4E368041-5AE3-4125-AF1A-4447D0BBAAEA}" sibTransId="{DF4FB286-85EC-4DDF-B0C0-16642ECCA6A2}"/>
    <dgm:cxn modelId="{D42E67B4-FB50-4A15-9579-21FF11D20EF6}" type="presOf" srcId="{3B2FB590-CD08-4FA7-AF01-5F0F581E6680}" destId="{B7EA4B44-1E23-4C37-8FA9-869C2E26C031}" srcOrd="1" destOrd="0" presId="urn:microsoft.com/office/officeart/2005/8/layout/list1"/>
    <dgm:cxn modelId="{61738C0B-0721-4013-BFC5-84A2531A9672}" type="presOf" srcId="{2F8F31C3-C9B9-4B1B-8800-DE258F9E86E5}" destId="{9AC0531D-7829-48B5-A8F1-0D58D011D601}" srcOrd="0" destOrd="8" presId="urn:microsoft.com/office/officeart/2005/8/layout/list1"/>
    <dgm:cxn modelId="{4E736C0C-E2DA-4947-AFB4-D9AC1A425757}" type="presOf" srcId="{0190516F-94E4-4D13-BD51-A6625B7073E7}" destId="{9AC0531D-7829-48B5-A8F1-0D58D011D601}" srcOrd="0" destOrd="5" presId="urn:microsoft.com/office/officeart/2005/8/layout/list1"/>
    <dgm:cxn modelId="{8A67F197-1694-42D8-87E6-5A08CC02F47A}" srcId="{77197CCD-9C5C-4293-BDC8-11449C14D54C}" destId="{7DD7648C-EEC2-4B05-9E38-14533602CFC5}" srcOrd="0" destOrd="0" parTransId="{0602AC45-2681-4BC0-9E5D-AEDD992E01C5}" sibTransId="{31B17DEF-E137-49FD-A2ED-67E3B41D0BEE}"/>
    <dgm:cxn modelId="{51C619B1-182A-40B2-AF0B-293B4CAB0D4B}" srcId="{864B9D2A-0063-4556-BAAF-AB5A20767A80}" destId="{F8718629-50C2-4AEE-9DF2-EF15AA08CC5E}" srcOrd="1" destOrd="0" parTransId="{0B0F7C3D-73D4-4666-8A11-4FB7302C6C15}" sibTransId="{FA65C341-F360-43AB-AD7D-8CC07A1661BE}"/>
    <dgm:cxn modelId="{B4164566-4FFF-4529-A25F-B4096AADCF27}" srcId="{2F8F31C3-C9B9-4B1B-8800-DE258F9E86E5}" destId="{E81FE761-8179-4D74-8C7A-6D9E74D97B13}" srcOrd="0" destOrd="0" parTransId="{B5FB20B2-59B1-46F5-945C-3391E187360D}" sibTransId="{FB4DBF32-6A75-474D-B4A9-EA6455B5A1A5}"/>
    <dgm:cxn modelId="{EB16227D-C64F-490D-B0A3-27829EFC2C97}" srcId="{7DD7648C-EEC2-4B05-9E38-14533602CFC5}" destId="{CC334425-2CB4-46C1-9C14-41837FEEFD6A}" srcOrd="0" destOrd="0" parTransId="{AFAF4CB2-7E7D-47EB-AE01-4405C1931F04}" sibTransId="{9DF2A19C-7E5D-46B5-BF5C-9E4BDD8D8882}"/>
    <dgm:cxn modelId="{CFA7ADED-D621-4954-824F-5D0F5374A661}" srcId="{7DD7648C-EEC2-4B05-9E38-14533602CFC5}" destId="{6079334B-ED7A-4D27-9D34-B8E709406327}" srcOrd="1" destOrd="0" parTransId="{56377DC4-5C0C-4092-935A-646D5870015B}" sibTransId="{01439630-3698-4DE8-9EBF-1C998944CE06}"/>
    <dgm:cxn modelId="{F7CFAAC7-EC99-4E4C-A159-648771B9AF98}" type="presOf" srcId="{84FF81D1-3DDC-48CC-B26D-CC97C4D9A7AF}" destId="{9AC0531D-7829-48B5-A8F1-0D58D011D601}" srcOrd="0" destOrd="1" presId="urn:microsoft.com/office/officeart/2005/8/layout/list1"/>
    <dgm:cxn modelId="{1ABD167E-3F30-406C-8693-D62B21231C74}" type="presOf" srcId="{3B2FB590-CD08-4FA7-AF01-5F0F581E6680}" destId="{812C4151-5AC1-4B44-B5E5-1FC5C467A003}" srcOrd="0" destOrd="0" presId="urn:microsoft.com/office/officeart/2005/8/layout/list1"/>
    <dgm:cxn modelId="{BDF1CD2A-F6C8-473E-B01C-1194D16B8F9B}" srcId="{D7B60897-A276-4AF8-8124-81B0889A8493}" destId="{F3F2999C-0DE7-4FDF-B82E-891ED72190E2}" srcOrd="1" destOrd="0" parTransId="{17C41B2D-C9EB-40C7-B64F-1A301E20CCB6}" sibTransId="{EED95AB6-8BEE-47DA-8782-1346D12D0D78}"/>
    <dgm:cxn modelId="{46BAF1F0-4CDA-48FA-8859-8D05B64D5F92}" type="presOf" srcId="{F3F2999C-0DE7-4FDF-B82E-891ED72190E2}" destId="{0A08C0ED-0963-4FBC-A759-770804996B4F}" srcOrd="0" destOrd="2" presId="urn:microsoft.com/office/officeart/2005/8/layout/list1"/>
    <dgm:cxn modelId="{81BD5FF9-2D3C-45D8-8D7A-B47B9DAD9E2A}" srcId="{D7B60897-A276-4AF8-8124-81B0889A8493}" destId="{88D8406C-B510-4825-889B-2B8513BF91FE}" srcOrd="0" destOrd="0" parTransId="{1003CE51-0877-4A80-96E0-088A6D3CEE3A}" sibTransId="{6654DEB1-8AA4-47B7-911D-1664541A16F1}"/>
    <dgm:cxn modelId="{DDECF94F-C200-4B7E-8871-719EA9BE442B}" type="presOf" srcId="{6079334B-ED7A-4D27-9D34-B8E709406327}" destId="{9AC0531D-7829-48B5-A8F1-0D58D011D601}" srcOrd="0" destOrd="2" presId="urn:microsoft.com/office/officeart/2005/8/layout/list1"/>
    <dgm:cxn modelId="{A217E490-87EA-4083-9578-07E546AADF5C}" type="presOf" srcId="{7DD7648C-EEC2-4B05-9E38-14533602CFC5}" destId="{F9A58DA9-74F2-42F3-B891-16389817F376}" srcOrd="0" destOrd="0" presId="urn:microsoft.com/office/officeart/2005/8/layout/list1"/>
    <dgm:cxn modelId="{0768D297-441F-4413-8E2C-8142E28AE919}" type="presOf" srcId="{88D8406C-B510-4825-889B-2B8513BF91FE}" destId="{0A08C0ED-0963-4FBC-A759-770804996B4F}" srcOrd="0" destOrd="1" presId="urn:microsoft.com/office/officeart/2005/8/layout/list1"/>
    <dgm:cxn modelId="{642E58B4-5224-4E36-9494-FA87560704AF}" type="presOf" srcId="{7DD7648C-EEC2-4B05-9E38-14533602CFC5}" destId="{C68771CC-717A-4A92-AEB2-1E7B0A3DA132}" srcOrd="1" destOrd="0" presId="urn:microsoft.com/office/officeart/2005/8/layout/list1"/>
    <dgm:cxn modelId="{2CD03C1F-DBD9-4490-A127-EB6184B46CEF}" srcId="{7DD7648C-EEC2-4B05-9E38-14533602CFC5}" destId="{1A746280-FE2C-48DF-9B2B-3BA3E2E69E7A}" srcOrd="5" destOrd="0" parTransId="{6A35C42A-1370-47AB-AF63-9418A0B7F866}" sibTransId="{FF9CCF85-8904-4829-968F-81F401B327AF}"/>
    <dgm:cxn modelId="{B6E298E5-1877-490F-ACF8-0A17EEC491D9}" type="presOf" srcId="{8C55891D-250D-4A0B-8431-2674DBA80CBA}" destId="{0A08C0ED-0963-4FBC-A759-770804996B4F}" srcOrd="0" destOrd="4" presId="urn:microsoft.com/office/officeart/2005/8/layout/list1"/>
    <dgm:cxn modelId="{16EAE6F0-CD9D-4863-BC65-0F2FE3965C48}" type="presOf" srcId="{864B9D2A-0063-4556-BAAF-AB5A20767A80}" destId="{0A08C0ED-0963-4FBC-A759-770804996B4F}" srcOrd="0" destOrd="3" presId="urn:microsoft.com/office/officeart/2005/8/layout/list1"/>
    <dgm:cxn modelId="{CACE9266-EBD2-41EB-A6E1-DEEDE95DD91F}" type="presOf" srcId="{77197CCD-9C5C-4293-BDC8-11449C14D54C}" destId="{964D3CAB-60B0-4DBD-9A31-E66DA2F4AB72}" srcOrd="0" destOrd="0" presId="urn:microsoft.com/office/officeart/2005/8/layout/list1"/>
    <dgm:cxn modelId="{24463787-2D7D-43FB-A8A3-D8F32FD548CD}" type="presOf" srcId="{F8718629-50C2-4AEE-9DF2-EF15AA08CC5E}" destId="{0A08C0ED-0963-4FBC-A759-770804996B4F}" srcOrd="0" destOrd="5" presId="urn:microsoft.com/office/officeart/2005/8/layout/list1"/>
    <dgm:cxn modelId="{753CD06B-837E-49FE-A373-8AF31F3E99D6}" type="presOf" srcId="{2BC77D72-413C-421E-BB15-65713661B813}" destId="{9AC0531D-7829-48B5-A8F1-0D58D011D601}" srcOrd="0" destOrd="4" presId="urn:microsoft.com/office/officeart/2005/8/layout/list1"/>
    <dgm:cxn modelId="{5B3D637B-B260-45F3-BD47-E6688A95DDA0}" type="presOf" srcId="{D7B60897-A276-4AF8-8124-81B0889A8493}" destId="{0A08C0ED-0963-4FBC-A759-770804996B4F}" srcOrd="0" destOrd="0" presId="urn:microsoft.com/office/officeart/2005/8/layout/list1"/>
    <dgm:cxn modelId="{8967B226-FF80-4D9C-B8BE-D84D016362FB}" srcId="{CC334425-2CB4-46C1-9C14-41837FEEFD6A}" destId="{84FF81D1-3DDC-48CC-B26D-CC97C4D9A7AF}" srcOrd="0" destOrd="0" parTransId="{026F3B50-B6BB-43C4-8B9F-FADA50E1CF34}" sibTransId="{1BC7AB38-037A-4CB2-B9E8-307512C53CBB}"/>
    <dgm:cxn modelId="{AE470FAA-FF32-4C10-AAB0-ECF1701CC834}" srcId="{3B2FB590-CD08-4FA7-AF01-5F0F581E6680}" destId="{864B9D2A-0063-4556-BAAF-AB5A20767A80}" srcOrd="1" destOrd="0" parTransId="{E18B9F86-F4BB-4B04-811C-D70E6904862F}" sibTransId="{9564970E-EFD5-48B5-B6DE-34C0E89D363E}"/>
    <dgm:cxn modelId="{FF37969A-8DD1-4204-B345-30B3FF8E228C}" srcId="{7DD7648C-EEC2-4B05-9E38-14533602CFC5}" destId="{A10CFFB6-9152-411F-A851-0771F778F4B1}" srcOrd="2" destOrd="0" parTransId="{326FD036-356B-4995-ACF0-CD426B870BE3}" sibTransId="{335C2BE3-F845-4916-B6D5-EA7A45A1C1EB}"/>
    <dgm:cxn modelId="{C9884A86-B58E-4C09-A9B1-8D29B8B376C1}" type="presOf" srcId="{E9B071B4-DD23-41C5-A701-22286EF2F1D3}" destId="{9AC0531D-7829-48B5-A8F1-0D58D011D601}" srcOrd="0" destOrd="7" presId="urn:microsoft.com/office/officeart/2005/8/layout/list1"/>
    <dgm:cxn modelId="{1AE42404-A226-49B1-8B71-E3A01E5B2762}" type="presOf" srcId="{E81FE761-8179-4D74-8C7A-6D9E74D97B13}" destId="{9AC0531D-7829-48B5-A8F1-0D58D011D601}" srcOrd="0" destOrd="9" presId="urn:microsoft.com/office/officeart/2005/8/layout/list1"/>
    <dgm:cxn modelId="{E29D0B8A-C3B9-4C82-9170-9A3178618088}" type="presOf" srcId="{CC334425-2CB4-46C1-9C14-41837FEEFD6A}" destId="{9AC0531D-7829-48B5-A8F1-0D58D011D601}" srcOrd="0" destOrd="0" presId="urn:microsoft.com/office/officeart/2005/8/layout/list1"/>
    <dgm:cxn modelId="{23E148E0-D1A8-487A-A839-41C28AD4FFD4}" srcId="{7DD7648C-EEC2-4B05-9E38-14533602CFC5}" destId="{E9B071B4-DD23-41C5-A701-22286EF2F1D3}" srcOrd="6" destOrd="0" parTransId="{EDF56F63-1F31-42BF-8DD3-DF4BC41856B5}" sibTransId="{22CB4B00-846E-4BDB-84A0-E73F7BD5CFDA}"/>
    <dgm:cxn modelId="{2F46D451-1807-4047-BF65-5762FEDFC671}" srcId="{7DD7648C-EEC2-4B05-9E38-14533602CFC5}" destId="{0190516F-94E4-4D13-BD51-A6625B7073E7}" srcOrd="4" destOrd="0" parTransId="{7D2835C6-4895-44EB-B7BD-AD2ED743DEB7}" sibTransId="{039908DC-BC30-4E86-9D43-8B4B63107E47}"/>
    <dgm:cxn modelId="{DD0A2D77-D537-4B69-A8FB-4E25430758BA}" srcId="{7DD7648C-EEC2-4B05-9E38-14533602CFC5}" destId="{2BC77D72-413C-421E-BB15-65713661B813}" srcOrd="3" destOrd="0" parTransId="{879860D4-E998-4A21-8DE1-B466F2B0C859}" sibTransId="{D12BD60F-3784-4049-A8CD-BF7F8BB2A9A5}"/>
    <dgm:cxn modelId="{B5673E99-582B-413E-9B24-9AFC991623AC}" srcId="{E9B071B4-DD23-41C5-A701-22286EF2F1D3}" destId="{2F8F31C3-C9B9-4B1B-8800-DE258F9E86E5}" srcOrd="0" destOrd="0" parTransId="{5FA6AB60-DA1E-4F8D-8680-4A9D2D0CCC42}" sibTransId="{E0186617-161A-46E9-BA66-E6D991E7423B}"/>
    <dgm:cxn modelId="{CA5C80F9-BAA0-434E-9A0A-D74D9B5D88B8}" type="presOf" srcId="{A10CFFB6-9152-411F-A851-0771F778F4B1}" destId="{9AC0531D-7829-48B5-A8F1-0D58D011D601}" srcOrd="0" destOrd="3" presId="urn:microsoft.com/office/officeart/2005/8/layout/list1"/>
    <dgm:cxn modelId="{49785F33-DF8D-46A8-ACA9-A010CD004447}" type="presOf" srcId="{1A746280-FE2C-48DF-9B2B-3BA3E2E69E7A}" destId="{9AC0531D-7829-48B5-A8F1-0D58D011D601}" srcOrd="0" destOrd="6" presId="urn:microsoft.com/office/officeart/2005/8/layout/list1"/>
    <dgm:cxn modelId="{04FD5C14-F690-4FB6-9FD6-FF129FFE441C}" srcId="{3B2FB590-CD08-4FA7-AF01-5F0F581E6680}" destId="{D7B60897-A276-4AF8-8124-81B0889A8493}" srcOrd="0" destOrd="0" parTransId="{ED855A46-68F9-4369-92A0-3940AB12AF45}" sibTransId="{AECEAA37-0D57-44F6-8CB4-1FF4121A38E7}"/>
    <dgm:cxn modelId="{2635EA48-7EDE-498F-A9AC-AFE225393190}" type="presParOf" srcId="{964D3CAB-60B0-4DBD-9A31-E66DA2F4AB72}" destId="{042B3F22-A6C9-4A77-A5CF-8F51398F8F41}" srcOrd="0" destOrd="0" presId="urn:microsoft.com/office/officeart/2005/8/layout/list1"/>
    <dgm:cxn modelId="{BB1A277C-DF65-4290-A549-F365C287D5B4}" type="presParOf" srcId="{042B3F22-A6C9-4A77-A5CF-8F51398F8F41}" destId="{F9A58DA9-74F2-42F3-B891-16389817F376}" srcOrd="0" destOrd="0" presId="urn:microsoft.com/office/officeart/2005/8/layout/list1"/>
    <dgm:cxn modelId="{FE19F1F0-77D5-4079-AA42-45DDC0B938E9}" type="presParOf" srcId="{042B3F22-A6C9-4A77-A5CF-8F51398F8F41}" destId="{C68771CC-717A-4A92-AEB2-1E7B0A3DA132}" srcOrd="1" destOrd="0" presId="urn:microsoft.com/office/officeart/2005/8/layout/list1"/>
    <dgm:cxn modelId="{78CE3679-F44E-4F9B-90E1-81534B951B5E}" type="presParOf" srcId="{964D3CAB-60B0-4DBD-9A31-E66DA2F4AB72}" destId="{C516D891-204A-4651-8EAD-8A45F0DA187C}" srcOrd="1" destOrd="0" presId="urn:microsoft.com/office/officeart/2005/8/layout/list1"/>
    <dgm:cxn modelId="{30F2A889-E8A7-4ECF-AF10-6A894287BDB4}" type="presParOf" srcId="{964D3CAB-60B0-4DBD-9A31-E66DA2F4AB72}" destId="{9AC0531D-7829-48B5-A8F1-0D58D011D601}" srcOrd="2" destOrd="0" presId="urn:microsoft.com/office/officeart/2005/8/layout/list1"/>
    <dgm:cxn modelId="{2D05AFE6-4B56-41A2-80F3-FD4191722FA5}" type="presParOf" srcId="{964D3CAB-60B0-4DBD-9A31-E66DA2F4AB72}" destId="{5BA0B22D-9975-4EF8-81CE-9E737093BB2D}" srcOrd="3" destOrd="0" presId="urn:microsoft.com/office/officeart/2005/8/layout/list1"/>
    <dgm:cxn modelId="{58EE92D6-4A89-427F-AC74-A94869F3F7BD}" type="presParOf" srcId="{964D3CAB-60B0-4DBD-9A31-E66DA2F4AB72}" destId="{59FAB0CB-1687-48C3-A1BE-ADE3ABC4C3BF}" srcOrd="4" destOrd="0" presId="urn:microsoft.com/office/officeart/2005/8/layout/list1"/>
    <dgm:cxn modelId="{9EC04E5F-A4A5-4F46-A605-8996394B3984}" type="presParOf" srcId="{59FAB0CB-1687-48C3-A1BE-ADE3ABC4C3BF}" destId="{812C4151-5AC1-4B44-B5E5-1FC5C467A003}" srcOrd="0" destOrd="0" presId="urn:microsoft.com/office/officeart/2005/8/layout/list1"/>
    <dgm:cxn modelId="{D255834A-ACCE-4B13-BA84-FED84D43089B}" type="presParOf" srcId="{59FAB0CB-1687-48C3-A1BE-ADE3ABC4C3BF}" destId="{B7EA4B44-1E23-4C37-8FA9-869C2E26C031}" srcOrd="1" destOrd="0" presId="urn:microsoft.com/office/officeart/2005/8/layout/list1"/>
    <dgm:cxn modelId="{1F81A9A0-D1F9-41C7-AE97-0B2CD44E22AE}" type="presParOf" srcId="{964D3CAB-60B0-4DBD-9A31-E66DA2F4AB72}" destId="{F78F517D-6670-42A4-BA34-DDF945FFCD15}" srcOrd="5" destOrd="0" presId="urn:microsoft.com/office/officeart/2005/8/layout/list1"/>
    <dgm:cxn modelId="{B4006868-0483-4655-A8F3-BE23E9DA3CA5}" type="presParOf" srcId="{964D3CAB-60B0-4DBD-9A31-E66DA2F4AB72}" destId="{0A08C0ED-0963-4FBC-A759-770804996B4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62BB1-9860-4640-926C-11E73E7EDAC8}">
      <dsp:nvSpPr>
        <dsp:cNvPr id="0" name=""/>
        <dsp:cNvSpPr/>
      </dsp:nvSpPr>
      <dsp:spPr>
        <a:xfrm>
          <a:off x="0" y="154129"/>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Maps the data collection fields (DEDs at Lilly) used to the corresponding variables within the SDTM dataset</a:t>
          </a:r>
          <a:endParaRPr lang="en-US" sz="1200" kern="1200" dirty="0">
            <a:solidFill>
              <a:schemeClr val="bg1"/>
            </a:solidFill>
          </a:endParaRPr>
        </a:p>
      </dsp:txBody>
      <dsp:txXfrm>
        <a:off x="0" y="154129"/>
        <a:ext cx="2048106" cy="1228864"/>
      </dsp:txXfrm>
    </dsp:sp>
    <dsp:sp modelId="{C2EAD79E-B786-4F9D-BB8A-4E03D51F4561}">
      <dsp:nvSpPr>
        <dsp:cNvPr id="0" name=""/>
        <dsp:cNvSpPr/>
      </dsp:nvSpPr>
      <dsp:spPr>
        <a:xfrm>
          <a:off x="2252917" y="154129"/>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Only needs the first occurrence of the page annotated if  Lilly is submitting the entire CRF</a:t>
          </a:r>
          <a:endParaRPr lang="en-US" sz="1200" kern="1200" dirty="0">
            <a:solidFill>
              <a:schemeClr val="bg1"/>
            </a:solidFill>
          </a:endParaRPr>
        </a:p>
      </dsp:txBody>
      <dsp:txXfrm>
        <a:off x="2252917" y="154129"/>
        <a:ext cx="2048106" cy="1228864"/>
      </dsp:txXfrm>
    </dsp:sp>
    <dsp:sp modelId="{0D3A2FD8-33C7-43BC-BDE0-79CF096AEC68}">
      <dsp:nvSpPr>
        <dsp:cNvPr id="0" name=""/>
        <dsp:cNvSpPr/>
      </dsp:nvSpPr>
      <dsp:spPr>
        <a:xfrm>
          <a:off x="4505835" y="154129"/>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If more than one domain exists on a page as each domain annotation, and all of its variables, should be color-coded</a:t>
          </a:r>
          <a:endParaRPr lang="en-US" sz="1200" kern="1200" dirty="0">
            <a:solidFill>
              <a:schemeClr val="bg1"/>
            </a:solidFill>
          </a:endParaRPr>
        </a:p>
      </dsp:txBody>
      <dsp:txXfrm>
        <a:off x="4505835" y="154129"/>
        <a:ext cx="2048106" cy="1228864"/>
      </dsp:txXfrm>
    </dsp:sp>
    <dsp:sp modelId="{10359CF0-2351-4CA0-B8B7-A4F33A420AB2}">
      <dsp:nvSpPr>
        <dsp:cNvPr id="0" name=""/>
        <dsp:cNvSpPr/>
      </dsp:nvSpPr>
      <dsp:spPr>
        <a:xfrm>
          <a:off x="0" y="1587804"/>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Includes only unique case report forms</a:t>
          </a:r>
          <a:endParaRPr lang="en-US" sz="1200" kern="1200" dirty="0">
            <a:solidFill>
              <a:schemeClr val="bg1"/>
            </a:solidFill>
          </a:endParaRPr>
        </a:p>
      </dsp:txBody>
      <dsp:txXfrm>
        <a:off x="0" y="1587804"/>
        <a:ext cx="2048106" cy="1228864"/>
      </dsp:txXfrm>
    </dsp:sp>
    <dsp:sp modelId="{BB6FE52E-4BB4-4B9D-AA20-33DB74B5CA4D}">
      <dsp:nvSpPr>
        <dsp:cNvPr id="0" name=""/>
        <dsp:cNvSpPr/>
      </dsp:nvSpPr>
      <dsp:spPr>
        <a:xfrm>
          <a:off x="2252917" y="1587804"/>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Should be provided as a PDF file. Document name should abide by the following format: </a:t>
          </a:r>
          <a:r>
            <a:rPr lang="en-US" sz="1200" i="1" kern="1200" dirty="0" smtClean="0">
              <a:solidFill>
                <a:schemeClr val="bg1"/>
              </a:solidFill>
            </a:rPr>
            <a:t>acrf</a:t>
          </a:r>
          <a:r>
            <a:rPr lang="en-US" sz="1200" kern="1200" dirty="0" smtClean="0">
              <a:solidFill>
                <a:schemeClr val="bg1"/>
              </a:solidFill>
            </a:rPr>
            <a:t>.</a:t>
          </a:r>
          <a:r>
            <a:rPr lang="en-US" sz="1200" i="1" kern="1200" dirty="0" smtClean="0">
              <a:solidFill>
                <a:schemeClr val="bg1"/>
              </a:solidFill>
            </a:rPr>
            <a:t>pdf</a:t>
          </a:r>
          <a:r>
            <a:rPr lang="en-US" sz="1200" kern="1200" dirty="0" smtClean="0">
              <a:solidFill>
                <a:schemeClr val="bg1"/>
              </a:solidFill>
            </a:rPr>
            <a:t> </a:t>
          </a:r>
        </a:p>
        <a:p>
          <a:pPr lvl="0" algn="ctr" defTabSz="533400">
            <a:lnSpc>
              <a:spcPct val="90000"/>
            </a:lnSpc>
            <a:spcBef>
              <a:spcPct val="0"/>
            </a:spcBef>
            <a:spcAft>
              <a:spcPct val="35000"/>
            </a:spcAft>
          </a:pPr>
          <a:r>
            <a:rPr lang="en-US" sz="1200" b="1" kern="1200" dirty="0" smtClean="0">
              <a:solidFill>
                <a:schemeClr val="bg1"/>
              </a:solidFill>
            </a:rPr>
            <a:t>Must follow this naming convention!</a:t>
          </a:r>
          <a:endParaRPr lang="en-US" sz="1200" kern="1200" dirty="0">
            <a:solidFill>
              <a:schemeClr val="bg1"/>
            </a:solidFill>
          </a:endParaRPr>
        </a:p>
      </dsp:txBody>
      <dsp:txXfrm>
        <a:off x="2252917" y="1587804"/>
        <a:ext cx="2048106" cy="1228864"/>
      </dsp:txXfrm>
    </dsp:sp>
    <dsp:sp modelId="{0458DF3F-0D09-431A-B5FD-E400B7393C6B}">
      <dsp:nvSpPr>
        <dsp:cNvPr id="0" name=""/>
        <dsp:cNvSpPr/>
      </dsp:nvSpPr>
      <dsp:spPr>
        <a:xfrm>
          <a:off x="4493198" y="1588295"/>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Must be bookmarked to 2 levels: by time point (i.e. visit) &amp; topic (i.e. domain)"</a:t>
          </a:r>
          <a:endParaRPr lang="en-US" sz="1200" kern="1200" dirty="0">
            <a:solidFill>
              <a:schemeClr val="bg1"/>
            </a:solidFill>
          </a:endParaRPr>
        </a:p>
      </dsp:txBody>
      <dsp:txXfrm>
        <a:off x="4493198" y="1588295"/>
        <a:ext cx="2048106" cy="1228864"/>
      </dsp:txXfrm>
    </dsp:sp>
    <dsp:sp modelId="{DD08320C-53F8-4C76-84BD-145080DC2995}">
      <dsp:nvSpPr>
        <dsp:cNvPr id="0" name=""/>
        <dsp:cNvSpPr/>
      </dsp:nvSpPr>
      <dsp:spPr>
        <a:xfrm>
          <a:off x="2252917" y="3021479"/>
          <a:ext cx="2048106" cy="1228864"/>
        </a:xfrm>
        <a:prstGeom prst="rect">
          <a:avLst/>
        </a:prstGeom>
        <a:solidFill>
          <a:srgbClr val="AA90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chemeClr val="bg1"/>
              </a:solidFill>
            </a:rPr>
            <a:t>Can have a table of contents included, but it is not required</a:t>
          </a:r>
          <a:endParaRPr lang="en-US" sz="1200" kern="1200" dirty="0">
            <a:solidFill>
              <a:schemeClr val="bg1"/>
            </a:solidFill>
          </a:endParaRPr>
        </a:p>
      </dsp:txBody>
      <dsp:txXfrm>
        <a:off x="2252917" y="3021479"/>
        <a:ext cx="2048106" cy="1228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9D154-C999-4D27-884F-A946FB2AF7DF}">
      <dsp:nvSpPr>
        <dsp:cNvPr id="0" name=""/>
        <dsp:cNvSpPr/>
      </dsp:nvSpPr>
      <dsp:spPr>
        <a:xfrm>
          <a:off x="0" y="258510"/>
          <a:ext cx="871537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What additional information do these documents provide?</a:t>
          </a:r>
          <a:endParaRPr lang="en-US" sz="2600" kern="1200" dirty="0"/>
        </a:p>
      </dsp:txBody>
      <dsp:txXfrm>
        <a:off x="30442" y="288952"/>
        <a:ext cx="8654491" cy="562726"/>
      </dsp:txXfrm>
    </dsp:sp>
    <dsp:sp modelId="{96FB7B6F-3F36-4713-A72D-F2F37248CF3F}">
      <dsp:nvSpPr>
        <dsp:cNvPr id="0" name=""/>
        <dsp:cNvSpPr/>
      </dsp:nvSpPr>
      <dsp:spPr>
        <a:xfrm>
          <a:off x="0" y="882120"/>
          <a:ext cx="8715375" cy="164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713"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Identification </a:t>
          </a:r>
          <a:r>
            <a:rPr lang="en-US" sz="2000" kern="1200" dirty="0" smtClean="0"/>
            <a:t>of the </a:t>
          </a:r>
          <a:r>
            <a:rPr lang="en-US" sz="2000" kern="1200" dirty="0" smtClean="0"/>
            <a:t>standards and dictionaries that were utilized</a:t>
          </a:r>
          <a:endParaRPr lang="en-US" sz="2000" kern="1200" dirty="0"/>
        </a:p>
        <a:p>
          <a:pPr marL="228600" lvl="1" indent="-228600" algn="l" defTabSz="889000" rtl="0">
            <a:lnSpc>
              <a:spcPct val="90000"/>
            </a:lnSpc>
            <a:spcBef>
              <a:spcPct val="0"/>
            </a:spcBef>
            <a:spcAft>
              <a:spcPct val="20000"/>
            </a:spcAft>
            <a:buChar char="••"/>
          </a:pPr>
          <a:r>
            <a:rPr lang="en-US" sz="2000" kern="1200" dirty="0" smtClean="0"/>
            <a:t>Description of the study design </a:t>
          </a:r>
          <a:endParaRPr lang="en-US" sz="2000" kern="1200" dirty="0"/>
        </a:p>
        <a:p>
          <a:pPr marL="228600" lvl="1" indent="-228600" algn="l" defTabSz="889000" rtl="0">
            <a:lnSpc>
              <a:spcPct val="90000"/>
            </a:lnSpc>
            <a:spcBef>
              <a:spcPct val="0"/>
            </a:spcBef>
            <a:spcAft>
              <a:spcPct val="20000"/>
            </a:spcAft>
            <a:buChar char="••"/>
          </a:pPr>
          <a:r>
            <a:rPr lang="en-US" sz="2000" kern="1200" dirty="0" smtClean="0"/>
            <a:t>Details regarding </a:t>
          </a:r>
          <a:r>
            <a:rPr lang="en-US" sz="2000" kern="1200" dirty="0" smtClean="0"/>
            <a:t>domains, variables </a:t>
          </a:r>
          <a:r>
            <a:rPr lang="en-US" sz="2000" kern="1200" dirty="0" smtClean="0"/>
            <a:t>or metadata that were “sponsor defined”</a:t>
          </a:r>
          <a:endParaRPr lang="en-US" sz="2000" kern="1200" dirty="0"/>
        </a:p>
        <a:p>
          <a:pPr marL="228600" lvl="1" indent="-228600" algn="l" defTabSz="889000" rtl="0">
            <a:lnSpc>
              <a:spcPct val="90000"/>
            </a:lnSpc>
            <a:spcBef>
              <a:spcPct val="0"/>
            </a:spcBef>
            <a:spcAft>
              <a:spcPct val="20000"/>
            </a:spcAft>
            <a:buChar char="••"/>
          </a:pPr>
          <a:r>
            <a:rPr lang="en-US" sz="2000" kern="1200" dirty="0" smtClean="0"/>
            <a:t>Description of any data and/or CDISC </a:t>
          </a:r>
          <a:r>
            <a:rPr lang="en-US" sz="2000" kern="1200" dirty="0" smtClean="0"/>
            <a:t>conformance </a:t>
          </a:r>
          <a:r>
            <a:rPr lang="en-US" sz="2000" kern="1200" dirty="0" smtClean="0"/>
            <a:t>issues</a:t>
          </a:r>
          <a:endParaRPr lang="en-US" sz="2000" kern="1200" dirty="0"/>
        </a:p>
      </dsp:txBody>
      <dsp:txXfrm>
        <a:off x="0" y="882120"/>
        <a:ext cx="8715375" cy="1641509"/>
      </dsp:txXfrm>
    </dsp:sp>
    <dsp:sp modelId="{0F2C5931-7940-4667-9167-A6806E378399}">
      <dsp:nvSpPr>
        <dsp:cNvPr id="0" name=""/>
        <dsp:cNvSpPr/>
      </dsp:nvSpPr>
      <dsp:spPr>
        <a:xfrm>
          <a:off x="0" y="2523630"/>
          <a:ext cx="871537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Who is responsible?</a:t>
          </a:r>
          <a:endParaRPr lang="en-US" sz="2600" kern="1200"/>
        </a:p>
      </dsp:txBody>
      <dsp:txXfrm>
        <a:off x="30442" y="2554072"/>
        <a:ext cx="8654491" cy="562726"/>
      </dsp:txXfrm>
    </dsp:sp>
    <dsp:sp modelId="{9803260B-10CE-4301-85A9-C700ED08B2F8}">
      <dsp:nvSpPr>
        <dsp:cNvPr id="0" name=""/>
        <dsp:cNvSpPr/>
      </dsp:nvSpPr>
      <dsp:spPr>
        <a:xfrm>
          <a:off x="0" y="3147240"/>
          <a:ext cx="8715375" cy="1244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713"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The SDTM Programmer is responsible for the creation of the SDRG and the ADaM Programmer is responsible for the creation of the ADRG</a:t>
          </a:r>
          <a:endParaRPr lang="en-US" sz="2000" kern="1200" dirty="0"/>
        </a:p>
        <a:p>
          <a:pPr marL="228600" lvl="1" indent="-228600" algn="l" defTabSz="889000" rtl="0">
            <a:lnSpc>
              <a:spcPct val="90000"/>
            </a:lnSpc>
            <a:spcBef>
              <a:spcPct val="0"/>
            </a:spcBef>
            <a:spcAft>
              <a:spcPct val="20000"/>
            </a:spcAft>
            <a:buChar char="••"/>
          </a:pPr>
          <a:r>
            <a:rPr lang="en-US" sz="2000" kern="1200" dirty="0" smtClean="0"/>
            <a:t>A statistical representative reviews and may consult with the CDA, Submission Consultant and SDTM/</a:t>
          </a:r>
          <a:r>
            <a:rPr lang="en-US" sz="2000" kern="1200" dirty="0" err="1" smtClean="0"/>
            <a:t>ADaM</a:t>
          </a:r>
          <a:r>
            <a:rPr lang="en-US" sz="2000" kern="1200" dirty="0" smtClean="0"/>
            <a:t> Consultants as needed</a:t>
          </a:r>
          <a:endParaRPr lang="en-US" sz="2000" kern="1200" dirty="0"/>
        </a:p>
      </dsp:txBody>
      <dsp:txXfrm>
        <a:off x="0" y="3147240"/>
        <a:ext cx="8715375" cy="1244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0531D-7829-48B5-A8F1-0D58D011D601}">
      <dsp:nvSpPr>
        <dsp:cNvPr id="0" name=""/>
        <dsp:cNvSpPr/>
      </dsp:nvSpPr>
      <dsp:spPr>
        <a:xfrm>
          <a:off x="0" y="359606"/>
          <a:ext cx="8967787" cy="2457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6000" tIns="270764" rIns="696000"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For CRT Preparation Questions</a:t>
          </a:r>
          <a:endParaRPr lang="en-US" sz="1300" kern="1200" dirty="0"/>
        </a:p>
        <a:p>
          <a:pPr marL="228600" lvl="2" indent="-114300" algn="l" defTabSz="577850" rtl="0">
            <a:lnSpc>
              <a:spcPct val="90000"/>
            </a:lnSpc>
            <a:spcBef>
              <a:spcPct val="0"/>
            </a:spcBef>
            <a:spcAft>
              <a:spcPct val="15000"/>
            </a:spcAft>
            <a:buChar char="••"/>
          </a:pPr>
          <a:r>
            <a:rPr lang="en-US" sz="1300" kern="1200" dirty="0" smtClean="0">
              <a:hlinkClick xmlns:r="http://schemas.openxmlformats.org/officeDocument/2006/relationships" r:id="rId1"/>
            </a:rPr>
            <a:t>Submission Data Delivery Team</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SDTM define.xml  questions: Donna Sattler</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ADaM define.xml  questions: Kiran Padhiar</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SDRG questions: Max Williams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ADRG questions: Kiran Padhiar</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aCRF questions:  Annette Travalent</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For Broader Submissions Questions</a:t>
          </a:r>
          <a:endParaRPr lang="en-US" sz="1300" kern="1200" dirty="0"/>
        </a:p>
        <a:p>
          <a:pPr marL="228600" lvl="2" indent="-114300" algn="l" defTabSz="577850" rtl="0">
            <a:lnSpc>
              <a:spcPct val="90000"/>
            </a:lnSpc>
            <a:spcBef>
              <a:spcPct val="0"/>
            </a:spcBef>
            <a:spcAft>
              <a:spcPct val="15000"/>
            </a:spcAft>
            <a:buChar char="••"/>
          </a:pPr>
          <a:r>
            <a:rPr lang="en-US" sz="1300" kern="1200" smtClean="0">
              <a:hlinkClick xmlns:r="http://schemas.openxmlformats.org/officeDocument/2006/relationships" r:id="rId2"/>
            </a:rPr>
            <a:t>Submission and Approval Expert Network’s (SAEN)</a:t>
          </a:r>
          <a:endParaRPr lang="en-US" sz="1300" kern="1200"/>
        </a:p>
        <a:p>
          <a:pPr marL="342900" lvl="3" indent="-114300" algn="l" defTabSz="577850" rtl="0">
            <a:lnSpc>
              <a:spcPct val="90000"/>
            </a:lnSpc>
            <a:spcBef>
              <a:spcPct val="0"/>
            </a:spcBef>
            <a:spcAft>
              <a:spcPct val="15000"/>
            </a:spcAft>
            <a:buChar char="••"/>
          </a:pPr>
          <a:r>
            <a:rPr lang="en-US" sz="1300" kern="1200" dirty="0" smtClean="0"/>
            <a:t>Consists of more than 50 cross-functional and cross-geographical experts</a:t>
          </a:r>
          <a:endParaRPr lang="en-US" sz="1300" kern="1200" dirty="0"/>
        </a:p>
      </dsp:txBody>
      <dsp:txXfrm>
        <a:off x="0" y="359606"/>
        <a:ext cx="8967787" cy="2457000"/>
      </dsp:txXfrm>
    </dsp:sp>
    <dsp:sp modelId="{C68771CC-717A-4A92-AEB2-1E7B0A3DA132}">
      <dsp:nvSpPr>
        <dsp:cNvPr id="0" name=""/>
        <dsp:cNvSpPr/>
      </dsp:nvSpPr>
      <dsp:spPr>
        <a:xfrm>
          <a:off x="610316" y="145786"/>
          <a:ext cx="627745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273" tIns="0" rIns="237273" bIns="0" numCol="1" spcCol="1270" anchor="ctr" anchorCtr="0">
          <a:noAutofit/>
        </a:bodyPr>
        <a:lstStyle/>
        <a:p>
          <a:pPr lvl="0" algn="l" defTabSz="889000" rtl="0">
            <a:lnSpc>
              <a:spcPct val="90000"/>
            </a:lnSpc>
            <a:spcBef>
              <a:spcPct val="0"/>
            </a:spcBef>
            <a:spcAft>
              <a:spcPct val="35000"/>
            </a:spcAft>
          </a:pPr>
          <a:r>
            <a:rPr lang="en-US" sz="2000" kern="1200" dirty="0" smtClean="0"/>
            <a:t>Internal Resources</a:t>
          </a:r>
          <a:endParaRPr lang="en-US" sz="2000" kern="1200" dirty="0"/>
        </a:p>
      </dsp:txBody>
      <dsp:txXfrm>
        <a:off x="629050" y="164520"/>
        <a:ext cx="6239982" cy="346292"/>
      </dsp:txXfrm>
    </dsp:sp>
    <dsp:sp modelId="{0A08C0ED-0963-4FBC-A759-770804996B4F}">
      <dsp:nvSpPr>
        <dsp:cNvPr id="0" name=""/>
        <dsp:cNvSpPr/>
      </dsp:nvSpPr>
      <dsp:spPr>
        <a:xfrm>
          <a:off x="0" y="3111705"/>
          <a:ext cx="8967787" cy="15970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6000" tIns="270764" rIns="696000"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CDISC - </a:t>
          </a:r>
          <a:r>
            <a:rPr lang="en-US" sz="1300" kern="1200" dirty="0" smtClean="0">
              <a:hlinkClick xmlns:r="http://schemas.openxmlformats.org/officeDocument/2006/relationships" r:id="rId3"/>
            </a:rPr>
            <a:t>www.cdisc.org</a:t>
          </a:r>
          <a:r>
            <a:rPr lang="en-US" sz="1300" kern="1200" dirty="0" smtClean="0"/>
            <a:t> </a:t>
          </a:r>
          <a:endParaRPr lang="en-US" sz="1300" kern="1200" dirty="0"/>
        </a:p>
        <a:p>
          <a:pPr marL="228600" lvl="2" indent="-114300" algn="l" defTabSz="577850" rtl="0">
            <a:lnSpc>
              <a:spcPct val="90000"/>
            </a:lnSpc>
            <a:spcBef>
              <a:spcPct val="0"/>
            </a:spcBef>
            <a:spcAft>
              <a:spcPct val="15000"/>
            </a:spcAft>
            <a:buChar char="••"/>
          </a:pPr>
          <a:r>
            <a:rPr lang="en-US" sz="1300" kern="1200" dirty="0" smtClean="0">
              <a:hlinkClick xmlns:r="http://schemas.openxmlformats.org/officeDocument/2006/relationships" r:id="rId4"/>
            </a:rPr>
            <a:t>Metadata Submission Guidelines</a:t>
          </a:r>
          <a:endParaRPr lang="en-US" sz="1300" kern="1200" dirty="0"/>
        </a:p>
        <a:p>
          <a:pPr marL="228600" lvl="2" indent="-114300" algn="l" defTabSz="577850" rtl="0">
            <a:lnSpc>
              <a:spcPct val="90000"/>
            </a:lnSpc>
            <a:spcBef>
              <a:spcPct val="0"/>
            </a:spcBef>
            <a:spcAft>
              <a:spcPct val="15000"/>
            </a:spcAft>
            <a:buChar char="••"/>
          </a:pPr>
          <a:r>
            <a:rPr lang="en-US" sz="1300" kern="1200" dirty="0" smtClean="0"/>
            <a:t>Define.xml - </a:t>
          </a:r>
          <a:r>
            <a:rPr lang="en-US" sz="1300" kern="1200" dirty="0" err="1" smtClean="0"/>
            <a:t>choose“Define</a:t>
          </a:r>
          <a:r>
            <a:rPr lang="en-US" sz="1300" kern="1200" dirty="0" smtClean="0"/>
            <a:t>-XML” under “</a:t>
          </a:r>
          <a:r>
            <a:rPr lang="en-US" sz="1300" kern="1200" dirty="0" smtClean="0">
              <a:hlinkClick xmlns:r="http://schemas.openxmlformats.org/officeDocument/2006/relationships" r:id="rId5"/>
            </a:rPr>
            <a:t>Standards</a:t>
          </a:r>
          <a:r>
            <a:rPr lang="en-US" sz="1300" kern="1200" dirty="0" smtClean="0"/>
            <a:t>”</a:t>
          </a:r>
          <a:endParaRPr lang="en-US" sz="1300" kern="1200" dirty="0"/>
        </a:p>
        <a:p>
          <a:pPr marL="114300" lvl="1" indent="-114300" algn="l" defTabSz="577850" rtl="0">
            <a:lnSpc>
              <a:spcPct val="90000"/>
            </a:lnSpc>
            <a:spcBef>
              <a:spcPct val="0"/>
            </a:spcBef>
            <a:spcAft>
              <a:spcPct val="15000"/>
            </a:spcAft>
            <a:buChar char="••"/>
          </a:pPr>
          <a:r>
            <a:rPr lang="en-US" sz="1300" kern="1200" dirty="0" smtClean="0"/>
            <a:t>FDA – </a:t>
          </a:r>
          <a:r>
            <a:rPr lang="en-US" sz="1300" kern="1200" dirty="0" smtClean="0">
              <a:hlinkClick xmlns:r="http://schemas.openxmlformats.org/officeDocument/2006/relationships" r:id="rId6"/>
            </a:rPr>
            <a:t>www.fda.gov</a:t>
          </a:r>
          <a:endParaRPr lang="en-US" sz="1300" kern="1200" dirty="0"/>
        </a:p>
        <a:p>
          <a:pPr marL="228600" lvl="2" indent="-114300" algn="l" defTabSz="577850" rtl="0">
            <a:lnSpc>
              <a:spcPct val="90000"/>
            </a:lnSpc>
            <a:spcBef>
              <a:spcPct val="0"/>
            </a:spcBef>
            <a:spcAft>
              <a:spcPct val="15000"/>
            </a:spcAft>
            <a:buChar char="••"/>
          </a:pPr>
          <a:r>
            <a:rPr lang="en-US" sz="1300" kern="1200" dirty="0" smtClean="0">
              <a:hlinkClick xmlns:r="http://schemas.openxmlformats.org/officeDocument/2006/relationships" r:id="rId7"/>
            </a:rPr>
            <a:t>Study Data Technical Conformance Guide</a:t>
          </a:r>
          <a:endParaRPr lang="en-US" sz="1300" kern="1200" dirty="0"/>
        </a:p>
        <a:p>
          <a:pPr marL="228600" lvl="2" indent="-114300" algn="l" defTabSz="577850" rtl="0">
            <a:lnSpc>
              <a:spcPct val="90000"/>
            </a:lnSpc>
            <a:spcBef>
              <a:spcPct val="0"/>
            </a:spcBef>
            <a:spcAft>
              <a:spcPct val="15000"/>
            </a:spcAft>
            <a:buChar char="••"/>
          </a:pPr>
          <a:r>
            <a:rPr lang="en-US" sz="1300" kern="1200" dirty="0" smtClean="0">
              <a:hlinkClick xmlns:r="http://schemas.openxmlformats.org/officeDocument/2006/relationships" r:id="rId8"/>
            </a:rPr>
            <a:t>Study Data Specifications</a:t>
          </a:r>
          <a:endParaRPr lang="en-US" sz="1300" kern="1200" dirty="0"/>
        </a:p>
      </dsp:txBody>
      <dsp:txXfrm>
        <a:off x="0" y="3111705"/>
        <a:ext cx="8967787" cy="1597050"/>
      </dsp:txXfrm>
    </dsp:sp>
    <dsp:sp modelId="{B7EA4B44-1E23-4C37-8FA9-869C2E26C031}">
      <dsp:nvSpPr>
        <dsp:cNvPr id="0" name=""/>
        <dsp:cNvSpPr/>
      </dsp:nvSpPr>
      <dsp:spPr>
        <a:xfrm>
          <a:off x="448389" y="2919825"/>
          <a:ext cx="627745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273" tIns="0" rIns="237273" bIns="0" numCol="1" spcCol="1270" anchor="ctr" anchorCtr="0">
          <a:noAutofit/>
        </a:bodyPr>
        <a:lstStyle/>
        <a:p>
          <a:pPr lvl="0" algn="l" defTabSz="889000" rtl="0">
            <a:lnSpc>
              <a:spcPct val="90000"/>
            </a:lnSpc>
            <a:spcBef>
              <a:spcPct val="0"/>
            </a:spcBef>
            <a:spcAft>
              <a:spcPct val="35000"/>
            </a:spcAft>
          </a:pPr>
          <a:r>
            <a:rPr lang="en-US" sz="2000" kern="1200" dirty="0" smtClean="0"/>
            <a:t>External Resources</a:t>
          </a:r>
          <a:endParaRPr lang="en-US" sz="2000" kern="1200" dirty="0"/>
        </a:p>
      </dsp:txBody>
      <dsp:txXfrm>
        <a:off x="467123" y="2938559"/>
        <a:ext cx="623998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0A0BA0D-E5E5-D045-82A8-FA0D2F1855C5}" type="datetimeFigureOut">
              <a:rPr lang="en-US" smtClean="0"/>
              <a:t>12/7/2016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2C4667F-00F4-DB40-A526-4CA65AC03134}" type="slidenum">
              <a:rPr lang="en-US" smtClean="0"/>
              <a:t>‹#›</a:t>
            </a:fld>
            <a:endParaRPr lang="en-US" dirty="0"/>
          </a:p>
        </p:txBody>
      </p:sp>
    </p:spTree>
    <p:extLst>
      <p:ext uri="{BB962C8B-B14F-4D97-AF65-F5344CB8AC3E}">
        <p14:creationId xmlns:p14="http://schemas.microsoft.com/office/powerpoint/2010/main" val="388744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E73E6E5-EC2F-A749-BF45-3EF198503A36}" type="datetimeFigureOut">
              <a:rPr lang="en-US" smtClean="0"/>
              <a:t>12/7/2016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A014D7-F4EE-7342-B929-A81B005EB253}" type="slidenum">
              <a:rPr lang="en-US" smtClean="0"/>
              <a:t>‹#›</a:t>
            </a:fld>
            <a:endParaRPr lang="en-US" dirty="0"/>
          </a:p>
        </p:txBody>
      </p:sp>
    </p:spTree>
    <p:extLst>
      <p:ext uri="{BB962C8B-B14F-4D97-AF65-F5344CB8AC3E}">
        <p14:creationId xmlns:p14="http://schemas.microsoft.com/office/powerpoint/2010/main" val="8880330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1</a:t>
            </a:fld>
            <a:endParaRPr lang="en-US" dirty="0"/>
          </a:p>
        </p:txBody>
      </p:sp>
    </p:spTree>
    <p:extLst>
      <p:ext uri="{BB962C8B-B14F-4D97-AF65-F5344CB8AC3E}">
        <p14:creationId xmlns:p14="http://schemas.microsoft.com/office/powerpoint/2010/main" val="138170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10</a:t>
            </a:fld>
            <a:endParaRPr lang="en-US" dirty="0"/>
          </a:p>
        </p:txBody>
      </p:sp>
    </p:spTree>
    <p:extLst>
      <p:ext uri="{BB962C8B-B14F-4D97-AF65-F5344CB8AC3E}">
        <p14:creationId xmlns:p14="http://schemas.microsoft.com/office/powerpoint/2010/main" val="14934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11</a:t>
            </a:fld>
            <a:endParaRPr lang="en-US" dirty="0"/>
          </a:p>
        </p:txBody>
      </p:sp>
    </p:spTree>
    <p:extLst>
      <p:ext uri="{BB962C8B-B14F-4D97-AF65-F5344CB8AC3E}">
        <p14:creationId xmlns:p14="http://schemas.microsoft.com/office/powerpoint/2010/main" val="413305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EDC3F-1D0C-4BDF-864C-A136F18DA5BC}" type="slidenum">
              <a:rPr lang="en-US" smtClean="0"/>
              <a:t>12</a:t>
            </a:fld>
            <a:endParaRPr lang="en-US" dirty="0"/>
          </a:p>
        </p:txBody>
      </p:sp>
    </p:spTree>
    <p:extLst>
      <p:ext uri="{BB962C8B-B14F-4D97-AF65-F5344CB8AC3E}">
        <p14:creationId xmlns:p14="http://schemas.microsoft.com/office/powerpoint/2010/main" val="415010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13</a:t>
            </a:fld>
            <a:endParaRPr lang="en-US" dirty="0"/>
          </a:p>
        </p:txBody>
      </p:sp>
    </p:spTree>
    <p:extLst>
      <p:ext uri="{BB962C8B-B14F-4D97-AF65-F5344CB8AC3E}">
        <p14:creationId xmlns:p14="http://schemas.microsoft.com/office/powerpoint/2010/main" val="194996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14</a:t>
            </a:fld>
            <a:endParaRPr lang="en-US" dirty="0"/>
          </a:p>
        </p:txBody>
      </p:sp>
    </p:spTree>
    <p:extLst>
      <p:ext uri="{BB962C8B-B14F-4D97-AF65-F5344CB8AC3E}">
        <p14:creationId xmlns:p14="http://schemas.microsoft.com/office/powerpoint/2010/main" val="3423374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15</a:t>
            </a:fld>
            <a:endParaRPr lang="en-US" dirty="0"/>
          </a:p>
        </p:txBody>
      </p:sp>
    </p:spTree>
    <p:extLst>
      <p:ext uri="{BB962C8B-B14F-4D97-AF65-F5344CB8AC3E}">
        <p14:creationId xmlns:p14="http://schemas.microsoft.com/office/powerpoint/2010/main" val="4091877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A7A014D7-F4EE-7342-B929-A81B005EB253}" type="slidenum">
              <a:rPr lang="en-US" smtClean="0"/>
              <a:t>16</a:t>
            </a:fld>
            <a:endParaRPr lang="en-US" dirty="0"/>
          </a:p>
        </p:txBody>
      </p:sp>
    </p:spTree>
    <p:extLst>
      <p:ext uri="{BB962C8B-B14F-4D97-AF65-F5344CB8AC3E}">
        <p14:creationId xmlns:p14="http://schemas.microsoft.com/office/powerpoint/2010/main" val="265971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60EDC3F-1D0C-4BDF-864C-A136F18DA5BC}" type="slidenum">
              <a:rPr lang="en-US" smtClean="0"/>
              <a:t>17</a:t>
            </a:fld>
            <a:endParaRPr lang="en-US" dirty="0"/>
          </a:p>
        </p:txBody>
      </p:sp>
    </p:spTree>
    <p:extLst>
      <p:ext uri="{BB962C8B-B14F-4D97-AF65-F5344CB8AC3E}">
        <p14:creationId xmlns:p14="http://schemas.microsoft.com/office/powerpoint/2010/main" val="3693709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18</a:t>
            </a:fld>
            <a:endParaRPr lang="en-US" dirty="0"/>
          </a:p>
        </p:txBody>
      </p:sp>
    </p:spTree>
    <p:extLst>
      <p:ext uri="{BB962C8B-B14F-4D97-AF65-F5344CB8AC3E}">
        <p14:creationId xmlns:p14="http://schemas.microsoft.com/office/powerpoint/2010/main" val="30057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19</a:t>
            </a:fld>
            <a:endParaRPr lang="en-US" dirty="0"/>
          </a:p>
        </p:txBody>
      </p:sp>
    </p:spTree>
    <p:extLst>
      <p:ext uri="{BB962C8B-B14F-4D97-AF65-F5344CB8AC3E}">
        <p14:creationId xmlns:p14="http://schemas.microsoft.com/office/powerpoint/2010/main" val="86773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57066" indent="-291179">
              <a:spcBef>
                <a:spcPct val="30000"/>
              </a:spcBef>
              <a:defRPr sz="1200">
                <a:solidFill>
                  <a:schemeClr val="tx1"/>
                </a:solidFill>
                <a:latin typeface="Calibri" pitchFamily="34" charset="0"/>
              </a:defRPr>
            </a:lvl2pPr>
            <a:lvl3pPr marL="1164717" indent="-232943">
              <a:spcBef>
                <a:spcPct val="30000"/>
              </a:spcBef>
              <a:defRPr sz="1200">
                <a:solidFill>
                  <a:schemeClr val="tx1"/>
                </a:solidFill>
                <a:latin typeface="Calibri" pitchFamily="34" charset="0"/>
              </a:defRPr>
            </a:lvl3pPr>
            <a:lvl4pPr marL="1630604" indent="-232943">
              <a:spcBef>
                <a:spcPct val="30000"/>
              </a:spcBef>
              <a:defRPr sz="1200">
                <a:solidFill>
                  <a:schemeClr val="tx1"/>
                </a:solidFill>
                <a:latin typeface="Calibri" pitchFamily="34" charset="0"/>
              </a:defRPr>
            </a:lvl4pPr>
            <a:lvl5pPr marL="2096491" indent="-232943">
              <a:spcBef>
                <a:spcPct val="30000"/>
              </a:spcBef>
              <a:defRPr sz="1200">
                <a:solidFill>
                  <a:schemeClr val="tx1"/>
                </a:solidFill>
                <a:latin typeface="Calibri" pitchFamily="34" charset="0"/>
              </a:defRPr>
            </a:lvl5pPr>
            <a:lvl6pPr marL="2562377" indent="-232943" defTabSz="465887" eaLnBrk="0" fontAlgn="base" hangingPunct="0">
              <a:spcBef>
                <a:spcPct val="30000"/>
              </a:spcBef>
              <a:spcAft>
                <a:spcPct val="0"/>
              </a:spcAft>
              <a:defRPr sz="1200">
                <a:solidFill>
                  <a:schemeClr val="tx1"/>
                </a:solidFill>
                <a:latin typeface="Calibri" pitchFamily="34" charset="0"/>
              </a:defRPr>
            </a:lvl6pPr>
            <a:lvl7pPr marL="3028264" indent="-232943" defTabSz="465887" eaLnBrk="0" fontAlgn="base" hangingPunct="0">
              <a:spcBef>
                <a:spcPct val="30000"/>
              </a:spcBef>
              <a:spcAft>
                <a:spcPct val="0"/>
              </a:spcAft>
              <a:defRPr sz="1200">
                <a:solidFill>
                  <a:schemeClr val="tx1"/>
                </a:solidFill>
                <a:latin typeface="Calibri" pitchFamily="34" charset="0"/>
              </a:defRPr>
            </a:lvl7pPr>
            <a:lvl8pPr marL="3494151" indent="-232943" defTabSz="465887" eaLnBrk="0" fontAlgn="base" hangingPunct="0">
              <a:spcBef>
                <a:spcPct val="30000"/>
              </a:spcBef>
              <a:spcAft>
                <a:spcPct val="0"/>
              </a:spcAft>
              <a:defRPr sz="1200">
                <a:solidFill>
                  <a:schemeClr val="tx1"/>
                </a:solidFill>
                <a:latin typeface="Calibri" pitchFamily="34" charset="0"/>
              </a:defRPr>
            </a:lvl8pPr>
            <a:lvl9pPr marL="3960038" indent="-232943" defTabSz="465887" eaLnBrk="0" fontAlgn="base" hangingPunct="0">
              <a:spcBef>
                <a:spcPct val="30000"/>
              </a:spcBef>
              <a:spcAft>
                <a:spcPct val="0"/>
              </a:spcAft>
              <a:defRPr sz="1200">
                <a:solidFill>
                  <a:schemeClr val="tx1"/>
                </a:solidFill>
                <a:latin typeface="Calibri" pitchFamily="34" charset="0"/>
              </a:defRPr>
            </a:lvl9pPr>
          </a:lstStyle>
          <a:p>
            <a:pPr>
              <a:spcBef>
                <a:spcPct val="0"/>
              </a:spcBef>
            </a:pPr>
            <a:fld id="{69F3E6D6-D5DC-4CD0-9477-7F7333F146B5}" type="slidenum">
              <a:rPr lang="en-US" altLang="en-US">
                <a:solidFill>
                  <a:prstClr val="black"/>
                </a:solidFill>
              </a:rPr>
              <a:pPr>
                <a:spcBef>
                  <a:spcPct val="0"/>
                </a:spcBef>
              </a:pPr>
              <a:t>2</a:t>
            </a:fld>
            <a:endParaRPr lang="en-US"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20</a:t>
            </a:fld>
            <a:endParaRPr lang="en-US" dirty="0"/>
          </a:p>
        </p:txBody>
      </p:sp>
    </p:spTree>
    <p:extLst>
      <p:ext uri="{BB962C8B-B14F-4D97-AF65-F5344CB8AC3E}">
        <p14:creationId xmlns:p14="http://schemas.microsoft.com/office/powerpoint/2010/main" val="1347968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21</a:t>
            </a:fld>
            <a:endParaRPr lang="en-US" dirty="0"/>
          </a:p>
        </p:txBody>
      </p:sp>
    </p:spTree>
    <p:extLst>
      <p:ext uri="{BB962C8B-B14F-4D97-AF65-F5344CB8AC3E}">
        <p14:creationId xmlns:p14="http://schemas.microsoft.com/office/powerpoint/2010/main" val="3678421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22</a:t>
            </a:fld>
            <a:endParaRPr lang="en-US" dirty="0"/>
          </a:p>
        </p:txBody>
      </p:sp>
    </p:spTree>
    <p:extLst>
      <p:ext uri="{BB962C8B-B14F-4D97-AF65-F5344CB8AC3E}">
        <p14:creationId xmlns:p14="http://schemas.microsoft.com/office/powerpoint/2010/main" val="2557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23</a:t>
            </a:fld>
            <a:endParaRPr lang="en-US" dirty="0"/>
          </a:p>
        </p:txBody>
      </p:sp>
    </p:spTree>
    <p:extLst>
      <p:ext uri="{BB962C8B-B14F-4D97-AF65-F5344CB8AC3E}">
        <p14:creationId xmlns:p14="http://schemas.microsoft.com/office/powerpoint/2010/main" val="185092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A014D7-F4EE-7342-B929-A81B005EB253}" type="slidenum">
              <a:rPr lang="en-US" smtClean="0"/>
              <a:t>24</a:t>
            </a:fld>
            <a:endParaRPr lang="en-US" dirty="0"/>
          </a:p>
        </p:txBody>
      </p:sp>
    </p:spTree>
    <p:extLst>
      <p:ext uri="{BB962C8B-B14F-4D97-AF65-F5344CB8AC3E}">
        <p14:creationId xmlns:p14="http://schemas.microsoft.com/office/powerpoint/2010/main" val="749214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25</a:t>
            </a:fld>
            <a:endParaRPr lang="en-US" dirty="0"/>
          </a:p>
        </p:txBody>
      </p:sp>
    </p:spTree>
    <p:extLst>
      <p:ext uri="{BB962C8B-B14F-4D97-AF65-F5344CB8AC3E}">
        <p14:creationId xmlns:p14="http://schemas.microsoft.com/office/powerpoint/2010/main" val="4278519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26</a:t>
            </a:fld>
            <a:endParaRPr lang="en-US" dirty="0"/>
          </a:p>
        </p:txBody>
      </p:sp>
    </p:spTree>
    <p:extLst>
      <p:ext uri="{BB962C8B-B14F-4D97-AF65-F5344CB8AC3E}">
        <p14:creationId xmlns:p14="http://schemas.microsoft.com/office/powerpoint/2010/main" val="2160858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7A014D7-F4EE-7342-B929-A81B005EB253}" type="slidenum">
              <a:rPr lang="en-US" smtClean="0"/>
              <a:t>27</a:t>
            </a:fld>
            <a:endParaRPr lang="en-US" dirty="0"/>
          </a:p>
        </p:txBody>
      </p:sp>
    </p:spTree>
    <p:extLst>
      <p:ext uri="{BB962C8B-B14F-4D97-AF65-F5344CB8AC3E}">
        <p14:creationId xmlns:p14="http://schemas.microsoft.com/office/powerpoint/2010/main" val="169494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3</a:t>
            </a:fld>
            <a:endParaRPr lang="en-US" dirty="0"/>
          </a:p>
        </p:txBody>
      </p:sp>
    </p:spTree>
    <p:extLst>
      <p:ext uri="{BB962C8B-B14F-4D97-AF65-F5344CB8AC3E}">
        <p14:creationId xmlns:p14="http://schemas.microsoft.com/office/powerpoint/2010/main" val="87279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4</a:t>
            </a:fld>
            <a:endParaRPr lang="en-US" dirty="0"/>
          </a:p>
        </p:txBody>
      </p:sp>
    </p:spTree>
    <p:extLst>
      <p:ext uri="{BB962C8B-B14F-4D97-AF65-F5344CB8AC3E}">
        <p14:creationId xmlns:p14="http://schemas.microsoft.com/office/powerpoint/2010/main" val="3597449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5</a:t>
            </a:fld>
            <a:endParaRPr lang="en-US" dirty="0"/>
          </a:p>
        </p:txBody>
      </p:sp>
    </p:spTree>
    <p:extLst>
      <p:ext uri="{BB962C8B-B14F-4D97-AF65-F5344CB8AC3E}">
        <p14:creationId xmlns:p14="http://schemas.microsoft.com/office/powerpoint/2010/main" val="294087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6</a:t>
            </a:fld>
            <a:endParaRPr lang="en-US" dirty="0"/>
          </a:p>
        </p:txBody>
      </p:sp>
    </p:spTree>
    <p:extLst>
      <p:ext uri="{BB962C8B-B14F-4D97-AF65-F5344CB8AC3E}">
        <p14:creationId xmlns:p14="http://schemas.microsoft.com/office/powerpoint/2010/main" val="45236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A014D7-F4EE-7342-B929-A81B005EB25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25019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a:p>
            <a:r>
              <a:rPr lang="en-US" strike="sngStrike" dirty="0" smtClean="0"/>
              <a:t>NOTE: The CDA’s role is to inform</a:t>
            </a:r>
            <a:r>
              <a:rPr lang="en-US" strike="sngStrike" baseline="0" dirty="0" smtClean="0"/>
              <a:t> the submission team of an upcoming CRT work not related to a submission that will require submission team review. </a:t>
            </a:r>
          </a:p>
          <a:p>
            <a:endParaRPr lang="en-US" strike="sngStrike" baseline="0" dirty="0" smtClean="0"/>
          </a:p>
          <a:p>
            <a:r>
              <a:rPr lang="en-US" strike="noStrike" baseline="0" dirty="0" smtClean="0"/>
              <a:t>Donna</a:t>
            </a:r>
          </a:p>
          <a:p>
            <a:r>
              <a:rPr lang="en-US" i="1" strike="noStrike" baseline="0" dirty="0" smtClean="0"/>
              <a:t>Some additional explanation the work is done by the SDTM/</a:t>
            </a:r>
            <a:r>
              <a:rPr lang="en-US" i="1" strike="noStrike" baseline="0" dirty="0" err="1" smtClean="0"/>
              <a:t>ADaM</a:t>
            </a:r>
            <a:r>
              <a:rPr lang="en-US" i="1" strike="noStrike" baseline="0" dirty="0" smtClean="0"/>
              <a:t> Programmer, The CDA ensures in consultation the work is done with the SDTM/</a:t>
            </a:r>
            <a:r>
              <a:rPr lang="en-US" i="1" strike="noStrike" baseline="0" dirty="0" err="1" smtClean="0"/>
              <a:t>ADaM</a:t>
            </a:r>
            <a:r>
              <a:rPr lang="en-US" i="1" strike="noStrike" baseline="0" dirty="0" smtClean="0"/>
              <a:t> Consultant, is done appropriately</a:t>
            </a:r>
          </a:p>
          <a:p>
            <a:endParaRPr lang="en-US" i="1" strike="noStrike" baseline="0" dirty="0" smtClean="0"/>
          </a:p>
          <a:p>
            <a:r>
              <a:rPr lang="en-US" i="1" strike="noStrike" baseline="0" dirty="0" smtClean="0"/>
              <a:t>Changes 4/27/2015 – “Responsibility” wording changed to “Accountability”</a:t>
            </a:r>
          </a:p>
          <a:p>
            <a:endParaRPr lang="en-US" i="1" strike="noStrike" baseline="0" dirty="0" smtClean="0"/>
          </a:p>
          <a:p>
            <a:r>
              <a:rPr lang="en-US" i="1" strike="noStrike" baseline="0" dirty="0" smtClean="0"/>
              <a:t>Should we break out into two slides to discuss Legacy and CDFM separately? </a:t>
            </a:r>
          </a:p>
          <a:p>
            <a:endParaRPr lang="en-US" i="1" strike="noStrike" baseline="0" dirty="0" smtClean="0"/>
          </a:p>
          <a:p>
            <a:r>
              <a:rPr lang="en-US" i="1" strike="noStrike" baseline="0" dirty="0" smtClean="0"/>
              <a:t>Need additional explanation on CDA responsibility with SDTM and ADaM deliverables</a:t>
            </a:r>
          </a:p>
          <a:p>
            <a:r>
              <a:rPr lang="en-US" i="1" strike="noStrike" baseline="0" dirty="0" smtClean="0"/>
              <a:t>Need to define responsible party for SDTM/ ADaM. Doer of the work is going to be TPO or SA.</a:t>
            </a:r>
            <a:endParaRPr lang="en-US" i="1" strike="noStrike" dirty="0"/>
          </a:p>
        </p:txBody>
      </p:sp>
      <p:sp>
        <p:nvSpPr>
          <p:cNvPr id="4" name="Slide Number Placeholder 3"/>
          <p:cNvSpPr>
            <a:spLocks noGrp="1"/>
          </p:cNvSpPr>
          <p:nvPr>
            <p:ph type="sldNum" sz="quarter" idx="10"/>
          </p:nvPr>
        </p:nvSpPr>
        <p:spPr/>
        <p:txBody>
          <a:bodyPr/>
          <a:lstStyle/>
          <a:p>
            <a:fld id="{A7A014D7-F4EE-7342-B929-A81B005EB253}" type="slidenum">
              <a:rPr lang="en-US" smtClean="0"/>
              <a:t>8</a:t>
            </a:fld>
            <a:endParaRPr lang="en-US" dirty="0"/>
          </a:p>
        </p:txBody>
      </p:sp>
    </p:spTree>
    <p:extLst>
      <p:ext uri="{BB962C8B-B14F-4D97-AF65-F5344CB8AC3E}">
        <p14:creationId xmlns:p14="http://schemas.microsoft.com/office/powerpoint/2010/main" val="425019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014D7-F4EE-7342-B929-A81B005EB253}" type="slidenum">
              <a:rPr lang="en-US" smtClean="0"/>
              <a:t>9</a:t>
            </a:fld>
            <a:endParaRPr lang="en-US" dirty="0"/>
          </a:p>
        </p:txBody>
      </p:sp>
    </p:spTree>
    <p:extLst>
      <p:ext uri="{BB962C8B-B14F-4D97-AF65-F5344CB8AC3E}">
        <p14:creationId xmlns:p14="http://schemas.microsoft.com/office/powerpoint/2010/main" val="179197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5552133"/>
            <a:ext cx="9144000" cy="1277420"/>
          </a:xfrm>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2696489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96EAB-86BF-7248-819D-EA66CA136260}" type="datetime1">
              <a:rPr lang="en-US" smtClean="0"/>
              <a:t>12/7/2016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23044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93181-B07F-6B43-AE8E-A65CB147263B}" type="datetime1">
              <a:rPr lang="en-US" smtClean="0"/>
              <a:t>12/7/2016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1017377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9" descr="BigL-01.jpg"/>
          <p:cNvPicPr>
            <a:picLocks noChangeAspect="1"/>
          </p:cNvPicPr>
          <p:nvPr userDrawn="1"/>
        </p:nvPicPr>
        <p:blipFill>
          <a:blip r:embed="rId2">
            <a:extLst>
              <a:ext uri="{28A0092B-C50C-407E-A947-70E740481C1C}">
                <a14:useLocalDpi xmlns:a14="http://schemas.microsoft.com/office/drawing/2010/main" val="0"/>
              </a:ext>
            </a:extLst>
          </a:blip>
          <a:srcRect b="13676"/>
          <a:stretch>
            <a:fillRect/>
          </a:stretch>
        </p:blipFill>
        <p:spPr bwMode="auto">
          <a:xfrm>
            <a:off x="914400" y="1530350"/>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75613" y="368300"/>
            <a:ext cx="8651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37758"/>
            <a:ext cx="7440147" cy="929306"/>
          </a:xfrm>
        </p:spPr>
        <p:txBody>
          <a:bodyPr/>
          <a:lstStyle>
            <a:lvl1pPr algn="l">
              <a:defRPr b="0" i="0">
                <a:solidFill>
                  <a:srgbClr val="86786F"/>
                </a:solidFill>
                <a:latin typeface="DIN-Bold"/>
                <a:cs typeface="DIN-Bold"/>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1027904"/>
            <a:ext cx="6400800" cy="631233"/>
          </a:xfrm>
        </p:spPr>
        <p:txBody>
          <a:bodyPr/>
          <a:lstStyle>
            <a:lvl1pPr marL="0" indent="0" algn="l">
              <a:buNone/>
              <a:defRPr>
                <a:solidFill>
                  <a:srgbClr val="86786F"/>
                </a:solidFill>
                <a:latin typeface="DIN-Regular"/>
                <a:cs typeface="DIN-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29613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9" descr="BigL-01.jpg"/>
          <p:cNvPicPr>
            <a:picLocks noChangeAspect="1"/>
          </p:cNvPicPr>
          <p:nvPr userDrawn="1"/>
        </p:nvPicPr>
        <p:blipFill>
          <a:blip r:embed="rId2">
            <a:extLst>
              <a:ext uri="{28A0092B-C50C-407E-A947-70E740481C1C}">
                <a14:useLocalDpi xmlns:a14="http://schemas.microsoft.com/office/drawing/2010/main" val="0"/>
              </a:ext>
            </a:extLst>
          </a:blip>
          <a:srcRect b="13676"/>
          <a:stretch>
            <a:fillRect/>
          </a:stretch>
        </p:blipFill>
        <p:spPr bwMode="auto">
          <a:xfrm>
            <a:off x="914400" y="1530350"/>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75613" y="368300"/>
            <a:ext cx="8651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37758"/>
            <a:ext cx="7440147" cy="929306"/>
          </a:xfrm>
        </p:spPr>
        <p:txBody>
          <a:bodyPr/>
          <a:lstStyle>
            <a:lvl1pPr algn="l">
              <a:defRPr b="0" i="0">
                <a:solidFill>
                  <a:srgbClr val="86786F"/>
                </a:solidFill>
                <a:latin typeface="DIN-Bold"/>
                <a:cs typeface="DIN-Bold"/>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1027904"/>
            <a:ext cx="6400800" cy="631233"/>
          </a:xfrm>
        </p:spPr>
        <p:txBody>
          <a:bodyPr/>
          <a:lstStyle>
            <a:lvl1pPr marL="0" indent="0" algn="l">
              <a:buNone/>
              <a:defRPr>
                <a:solidFill>
                  <a:srgbClr val="86786F"/>
                </a:solidFill>
                <a:latin typeface="DIN-Regular"/>
                <a:cs typeface="DIN-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13215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6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Item ID: 9092113; V1.0</a:t>
            </a:r>
          </a:p>
        </p:txBody>
      </p:sp>
      <p:sp>
        <p:nvSpPr>
          <p:cNvPr id="5"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6" name="Slide Number Placeholder 5"/>
          <p:cNvSpPr>
            <a:spLocks noGrp="1"/>
          </p:cNvSpPr>
          <p:nvPr>
            <p:ph type="sldNum" sz="quarter" idx="12"/>
          </p:nvPr>
        </p:nvSpPr>
        <p:spPr/>
        <p:txBody>
          <a:bodyPr/>
          <a:lstStyle>
            <a:lvl1pPr>
              <a:defRPr/>
            </a:lvl1pPr>
          </a:lstStyle>
          <a:p>
            <a:pPr>
              <a:defRPr/>
            </a:pPr>
            <a:fld id="{709C8139-EC57-4916-A8B3-521B4843C750}" type="slidenum">
              <a:rPr lang="en-US" altLang="en-US"/>
              <a:pPr>
                <a:defRPr/>
              </a:pPr>
              <a:t>‹#›</a:t>
            </a:fld>
            <a:endParaRPr lang="en-US" altLang="en-US"/>
          </a:p>
        </p:txBody>
      </p:sp>
    </p:spTree>
    <p:extLst>
      <p:ext uri="{BB962C8B-B14F-4D97-AF65-F5344CB8AC3E}">
        <p14:creationId xmlns:p14="http://schemas.microsoft.com/office/powerpoint/2010/main" val="912109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1F355E"/>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457200" y="3197672"/>
            <a:ext cx="82296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57200" y="1697485"/>
            <a:ext cx="82296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solidFill>
                  <a:srgbClr val="FFFFFF"/>
                </a:solidFill>
              </a:defRPr>
            </a:lvl1pPr>
          </a:lstStyle>
          <a:p>
            <a:pPr>
              <a:defRPr/>
            </a:pPr>
            <a:r>
              <a:rPr lang="en-US"/>
              <a:t>Item ID: 9092113; V1.0</a:t>
            </a:r>
          </a:p>
        </p:txBody>
      </p:sp>
      <p:sp>
        <p:nvSpPr>
          <p:cNvPr id="6" name="Footer Placeholder 4"/>
          <p:cNvSpPr>
            <a:spLocks noGrp="1"/>
          </p:cNvSpPr>
          <p:nvPr>
            <p:ph type="ftr" sz="quarter" idx="11"/>
          </p:nvPr>
        </p:nvSpPr>
        <p:spPr/>
        <p:txBody>
          <a:bodyPr/>
          <a:lstStyle>
            <a:lvl1pPr>
              <a:defRPr>
                <a:solidFill>
                  <a:srgbClr val="FFFFFF"/>
                </a:solidFill>
              </a:defRPr>
            </a:lvl1pPr>
          </a:lstStyle>
          <a:p>
            <a:pPr>
              <a:defRPr/>
            </a:pPr>
            <a:r>
              <a:rPr lang="en-US"/>
              <a:t>Company Confidential ©2015 Eli Lilly and Company </a:t>
            </a:r>
          </a:p>
        </p:txBody>
      </p:sp>
      <p:sp>
        <p:nvSpPr>
          <p:cNvPr id="7" name="Slide Number Placeholder 5"/>
          <p:cNvSpPr>
            <a:spLocks noGrp="1"/>
          </p:cNvSpPr>
          <p:nvPr>
            <p:ph type="sldNum" sz="quarter" idx="12"/>
          </p:nvPr>
        </p:nvSpPr>
        <p:spPr/>
        <p:txBody>
          <a:bodyPr/>
          <a:lstStyle>
            <a:lvl1pPr>
              <a:defRPr smtClean="0">
                <a:solidFill>
                  <a:srgbClr val="FFFFFF"/>
                </a:solidFill>
              </a:defRPr>
            </a:lvl1pPr>
          </a:lstStyle>
          <a:p>
            <a:pPr>
              <a:defRPr/>
            </a:pPr>
            <a:fld id="{76149C6B-0673-4468-B18D-8667782024E5}" type="slidenum">
              <a:rPr lang="en-US" altLang="en-US"/>
              <a:pPr>
                <a:defRPr/>
              </a:pPr>
              <a:t>‹#›</a:t>
            </a:fld>
            <a:endParaRPr lang="en-US" altLang="en-US"/>
          </a:p>
        </p:txBody>
      </p:sp>
    </p:spTree>
    <p:extLst>
      <p:ext uri="{BB962C8B-B14F-4D97-AF65-F5344CB8AC3E}">
        <p14:creationId xmlns:p14="http://schemas.microsoft.com/office/powerpoint/2010/main" val="175377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Item ID: 9092113; V1.0</a:t>
            </a:r>
          </a:p>
        </p:txBody>
      </p:sp>
      <p:sp>
        <p:nvSpPr>
          <p:cNvPr id="6"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7" name="Slide Number Placeholder 5"/>
          <p:cNvSpPr>
            <a:spLocks noGrp="1"/>
          </p:cNvSpPr>
          <p:nvPr>
            <p:ph type="sldNum" sz="quarter" idx="12"/>
          </p:nvPr>
        </p:nvSpPr>
        <p:spPr/>
        <p:txBody>
          <a:bodyPr/>
          <a:lstStyle>
            <a:lvl1pPr>
              <a:defRPr/>
            </a:lvl1pPr>
          </a:lstStyle>
          <a:p>
            <a:pPr>
              <a:defRPr/>
            </a:pPr>
            <a:fld id="{929CAB45-30C4-4317-968B-F65E04745979}" type="slidenum">
              <a:rPr lang="en-US" altLang="en-US"/>
              <a:pPr>
                <a:defRPr/>
              </a:pPr>
              <a:t>‹#›</a:t>
            </a:fld>
            <a:endParaRPr lang="en-US" altLang="en-US"/>
          </a:p>
        </p:txBody>
      </p:sp>
    </p:spTree>
    <p:extLst>
      <p:ext uri="{BB962C8B-B14F-4D97-AF65-F5344CB8AC3E}">
        <p14:creationId xmlns:p14="http://schemas.microsoft.com/office/powerpoint/2010/main" val="411358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Item ID: 9092113; V1.0</a:t>
            </a:r>
          </a:p>
        </p:txBody>
      </p:sp>
      <p:sp>
        <p:nvSpPr>
          <p:cNvPr id="8"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9" name="Slide Number Placeholder 5"/>
          <p:cNvSpPr>
            <a:spLocks noGrp="1"/>
          </p:cNvSpPr>
          <p:nvPr>
            <p:ph type="sldNum" sz="quarter" idx="12"/>
          </p:nvPr>
        </p:nvSpPr>
        <p:spPr/>
        <p:txBody>
          <a:bodyPr/>
          <a:lstStyle>
            <a:lvl1pPr>
              <a:defRPr/>
            </a:lvl1pPr>
          </a:lstStyle>
          <a:p>
            <a:pPr>
              <a:defRPr/>
            </a:pPr>
            <a:fld id="{4C860B72-E7E7-4968-BD75-D160876D8DDC}" type="slidenum">
              <a:rPr lang="en-US" altLang="en-US"/>
              <a:pPr>
                <a:defRPr/>
              </a:pPr>
              <a:t>‹#›</a:t>
            </a:fld>
            <a:endParaRPr lang="en-US" altLang="en-US"/>
          </a:p>
        </p:txBody>
      </p:sp>
    </p:spTree>
    <p:extLst>
      <p:ext uri="{BB962C8B-B14F-4D97-AF65-F5344CB8AC3E}">
        <p14:creationId xmlns:p14="http://schemas.microsoft.com/office/powerpoint/2010/main" val="2894529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Item ID: 9092113; V1.0</a:t>
            </a:r>
          </a:p>
        </p:txBody>
      </p:sp>
      <p:sp>
        <p:nvSpPr>
          <p:cNvPr id="4"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5" name="Slide Number Placeholder 5"/>
          <p:cNvSpPr>
            <a:spLocks noGrp="1"/>
          </p:cNvSpPr>
          <p:nvPr>
            <p:ph type="sldNum" sz="quarter" idx="12"/>
          </p:nvPr>
        </p:nvSpPr>
        <p:spPr/>
        <p:txBody>
          <a:bodyPr/>
          <a:lstStyle>
            <a:lvl1pPr>
              <a:defRPr/>
            </a:lvl1pPr>
          </a:lstStyle>
          <a:p>
            <a:pPr>
              <a:defRPr/>
            </a:pPr>
            <a:fld id="{FC97622B-76EF-478E-B536-0EA4532901BA}" type="slidenum">
              <a:rPr lang="en-US" altLang="en-US"/>
              <a:pPr>
                <a:defRPr/>
              </a:pPr>
              <a:t>‹#›</a:t>
            </a:fld>
            <a:endParaRPr lang="en-US" altLang="en-US"/>
          </a:p>
        </p:txBody>
      </p:sp>
    </p:spTree>
    <p:extLst>
      <p:ext uri="{BB962C8B-B14F-4D97-AF65-F5344CB8AC3E}">
        <p14:creationId xmlns:p14="http://schemas.microsoft.com/office/powerpoint/2010/main" val="858738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Item ID: 9092113; V1.0</a:t>
            </a:r>
          </a:p>
        </p:txBody>
      </p:sp>
      <p:sp>
        <p:nvSpPr>
          <p:cNvPr id="3"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4" name="Slide Number Placeholder 5"/>
          <p:cNvSpPr>
            <a:spLocks noGrp="1"/>
          </p:cNvSpPr>
          <p:nvPr>
            <p:ph type="sldNum" sz="quarter" idx="12"/>
          </p:nvPr>
        </p:nvSpPr>
        <p:spPr/>
        <p:txBody>
          <a:bodyPr/>
          <a:lstStyle>
            <a:lvl1pPr>
              <a:defRPr/>
            </a:lvl1pPr>
          </a:lstStyle>
          <a:p>
            <a:pPr>
              <a:defRPr/>
            </a:pPr>
            <a:fld id="{6AB4C5EA-FAC0-4380-A5CC-6315ECCE04C3}" type="slidenum">
              <a:rPr lang="en-US" altLang="en-US"/>
              <a:pPr>
                <a:defRPr/>
              </a:pPr>
              <a:t>‹#›</a:t>
            </a:fld>
            <a:endParaRPr lang="en-US" altLang="en-US"/>
          </a:p>
        </p:txBody>
      </p:sp>
    </p:spTree>
    <p:extLst>
      <p:ext uri="{BB962C8B-B14F-4D97-AF65-F5344CB8AC3E}">
        <p14:creationId xmlns:p14="http://schemas.microsoft.com/office/powerpoint/2010/main" val="322657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5" name="Footer Placeholder 4"/>
          <p:cNvSpPr>
            <a:spLocks noGrp="1"/>
          </p:cNvSpPr>
          <p:nvPr>
            <p:ph type="ftr" sz="quarter" idx="11"/>
          </p:nvPr>
        </p:nvSpPr>
        <p:spPr/>
        <p:txBody>
          <a:body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857287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Item ID: 9092113; V1.0</a:t>
            </a:r>
          </a:p>
        </p:txBody>
      </p:sp>
      <p:sp>
        <p:nvSpPr>
          <p:cNvPr id="6"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7" name="Slide Number Placeholder 5"/>
          <p:cNvSpPr>
            <a:spLocks noGrp="1"/>
          </p:cNvSpPr>
          <p:nvPr>
            <p:ph type="sldNum" sz="quarter" idx="12"/>
          </p:nvPr>
        </p:nvSpPr>
        <p:spPr/>
        <p:txBody>
          <a:bodyPr/>
          <a:lstStyle>
            <a:lvl1pPr>
              <a:defRPr/>
            </a:lvl1pPr>
          </a:lstStyle>
          <a:p>
            <a:pPr>
              <a:defRPr/>
            </a:pPr>
            <a:fld id="{891645D2-8287-4009-8BD1-DDCEC049FD8A}" type="slidenum">
              <a:rPr lang="en-US" altLang="en-US"/>
              <a:pPr>
                <a:defRPr/>
              </a:pPr>
              <a:t>‹#›</a:t>
            </a:fld>
            <a:endParaRPr lang="en-US" altLang="en-US"/>
          </a:p>
        </p:txBody>
      </p:sp>
    </p:spTree>
    <p:extLst>
      <p:ext uri="{BB962C8B-B14F-4D97-AF65-F5344CB8AC3E}">
        <p14:creationId xmlns:p14="http://schemas.microsoft.com/office/powerpoint/2010/main" val="900371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Item ID: 9092113; V1.0</a:t>
            </a:r>
          </a:p>
        </p:txBody>
      </p:sp>
      <p:sp>
        <p:nvSpPr>
          <p:cNvPr id="6"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7" name="Slide Number Placeholder 5"/>
          <p:cNvSpPr>
            <a:spLocks noGrp="1"/>
          </p:cNvSpPr>
          <p:nvPr>
            <p:ph type="sldNum" sz="quarter" idx="12"/>
          </p:nvPr>
        </p:nvSpPr>
        <p:spPr/>
        <p:txBody>
          <a:bodyPr/>
          <a:lstStyle>
            <a:lvl1pPr>
              <a:defRPr/>
            </a:lvl1pPr>
          </a:lstStyle>
          <a:p>
            <a:pPr>
              <a:defRPr/>
            </a:pPr>
            <a:fld id="{78D74B5E-DC2A-457E-8745-5725FF99EF8C}" type="slidenum">
              <a:rPr lang="en-US" altLang="en-US"/>
              <a:pPr>
                <a:defRPr/>
              </a:pPr>
              <a:t>‹#›</a:t>
            </a:fld>
            <a:endParaRPr lang="en-US" altLang="en-US"/>
          </a:p>
        </p:txBody>
      </p:sp>
    </p:spTree>
    <p:extLst>
      <p:ext uri="{BB962C8B-B14F-4D97-AF65-F5344CB8AC3E}">
        <p14:creationId xmlns:p14="http://schemas.microsoft.com/office/powerpoint/2010/main" val="375468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Item ID: 9092113; V1.0</a:t>
            </a:r>
          </a:p>
        </p:txBody>
      </p:sp>
      <p:sp>
        <p:nvSpPr>
          <p:cNvPr id="5"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6" name="Slide Number Placeholder 5"/>
          <p:cNvSpPr>
            <a:spLocks noGrp="1"/>
          </p:cNvSpPr>
          <p:nvPr>
            <p:ph type="sldNum" sz="quarter" idx="12"/>
          </p:nvPr>
        </p:nvSpPr>
        <p:spPr/>
        <p:txBody>
          <a:bodyPr/>
          <a:lstStyle>
            <a:lvl1pPr>
              <a:defRPr/>
            </a:lvl1pPr>
          </a:lstStyle>
          <a:p>
            <a:pPr>
              <a:defRPr/>
            </a:pPr>
            <a:fld id="{986B7B2E-153D-481E-BA55-B669498073CB}" type="slidenum">
              <a:rPr lang="en-US" altLang="en-US"/>
              <a:pPr>
                <a:defRPr/>
              </a:pPr>
              <a:t>‹#›</a:t>
            </a:fld>
            <a:endParaRPr lang="en-US" altLang="en-US"/>
          </a:p>
        </p:txBody>
      </p:sp>
    </p:spTree>
    <p:extLst>
      <p:ext uri="{BB962C8B-B14F-4D97-AF65-F5344CB8AC3E}">
        <p14:creationId xmlns:p14="http://schemas.microsoft.com/office/powerpoint/2010/main" val="2158619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Item ID: 9092113; V1.0</a:t>
            </a:r>
          </a:p>
        </p:txBody>
      </p:sp>
      <p:sp>
        <p:nvSpPr>
          <p:cNvPr id="5" name="Footer Placeholder 4"/>
          <p:cNvSpPr>
            <a:spLocks noGrp="1"/>
          </p:cNvSpPr>
          <p:nvPr>
            <p:ph type="ftr" sz="quarter" idx="11"/>
          </p:nvPr>
        </p:nvSpPr>
        <p:spPr/>
        <p:txBody>
          <a:bodyPr/>
          <a:lstStyle>
            <a:lvl1pPr>
              <a:defRPr/>
            </a:lvl1pPr>
          </a:lstStyle>
          <a:p>
            <a:pPr>
              <a:defRPr/>
            </a:pPr>
            <a:r>
              <a:rPr lang="en-US"/>
              <a:t>Company Confidential ©2015 Eli Lilly and Company </a:t>
            </a:r>
          </a:p>
        </p:txBody>
      </p:sp>
      <p:sp>
        <p:nvSpPr>
          <p:cNvPr id="6" name="Slide Number Placeholder 5"/>
          <p:cNvSpPr>
            <a:spLocks noGrp="1"/>
          </p:cNvSpPr>
          <p:nvPr>
            <p:ph type="sldNum" sz="quarter" idx="12"/>
          </p:nvPr>
        </p:nvSpPr>
        <p:spPr/>
        <p:txBody>
          <a:bodyPr/>
          <a:lstStyle>
            <a:lvl1pPr>
              <a:defRPr/>
            </a:lvl1pPr>
          </a:lstStyle>
          <a:p>
            <a:pPr>
              <a:defRPr/>
            </a:pPr>
            <a:fld id="{AC260F5B-6E3D-4848-B25F-3802C8E588BA}" type="slidenum">
              <a:rPr lang="en-US" altLang="en-US"/>
              <a:pPr>
                <a:defRPr/>
              </a:pPr>
              <a:t>‹#›</a:t>
            </a:fld>
            <a:endParaRPr lang="en-US" altLang="en-US"/>
          </a:p>
        </p:txBody>
      </p:sp>
    </p:spTree>
    <p:extLst>
      <p:ext uri="{BB962C8B-B14F-4D97-AF65-F5344CB8AC3E}">
        <p14:creationId xmlns:p14="http://schemas.microsoft.com/office/powerpoint/2010/main" val="396275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8678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64648" y="4406900"/>
            <a:ext cx="8222152"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64648" y="2906713"/>
            <a:ext cx="8222152"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fld id="{21EB6B46-B486-4547-85D0-44487F123631}" type="datetime1">
              <a:rPr lang="en-US" smtClean="0"/>
              <a:t>12/7/2016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dirty="0" smtClean="0"/>
              <a:t>Company Confidential  © 2014 Eli Lilly and Company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E2FFC8D-A85B-B445-B4C5-B1EA1E258A6A}" type="slidenum">
              <a:rPr lang="en-US" smtClean="0"/>
              <a:pPr/>
              <a:t>‹#›</a:t>
            </a:fld>
            <a:endParaRPr lang="en-US" dirty="0"/>
          </a:p>
        </p:txBody>
      </p:sp>
    </p:spTree>
    <p:extLst>
      <p:ext uri="{BB962C8B-B14F-4D97-AF65-F5344CB8AC3E}">
        <p14:creationId xmlns:p14="http://schemas.microsoft.com/office/powerpoint/2010/main" val="450707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950BC-67F3-9947-9325-3E091006B994}" type="datetime1">
              <a:rPr lang="en-US" smtClean="0"/>
              <a:t>12/7/2016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14559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9E8F6-7905-BF4D-ABD6-EDF83547EACB}" type="datetime1">
              <a:rPr lang="en-US" smtClean="0"/>
              <a:t>12/7/2016</a:t>
            </a:fld>
            <a:endParaRPr lang="en-US" dirty="0"/>
          </a:p>
        </p:txBody>
      </p:sp>
      <p:sp>
        <p:nvSpPr>
          <p:cNvPr id="8" name="Footer Placeholder 7"/>
          <p:cNvSpPr>
            <a:spLocks noGrp="1"/>
          </p:cNvSpPr>
          <p:nvPr>
            <p:ph type="ftr" sz="quarter" idx="11"/>
          </p:nvPr>
        </p:nvSpPr>
        <p:spPr/>
        <p:txBody>
          <a:bodyPr/>
          <a:lstStyle/>
          <a:p>
            <a:r>
              <a:rPr lang="en-US" dirty="0" smtClean="0"/>
              <a:t>Company Confidential  © 2014 Eli Lilly and Company </a:t>
            </a:r>
            <a:endParaRPr lang="en-US" dirty="0"/>
          </a:p>
        </p:txBody>
      </p:sp>
      <p:sp>
        <p:nvSpPr>
          <p:cNvPr id="9" name="Slide Number Placeholder 8"/>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41829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508CBE-2A3B-FC4E-BE98-24F173FE3A16}" type="datetime1">
              <a:rPr lang="en-US" smtClean="0"/>
              <a:t>12/7/2016</a:t>
            </a:fld>
            <a:endParaRPr lang="en-US" dirty="0"/>
          </a:p>
        </p:txBody>
      </p:sp>
      <p:sp>
        <p:nvSpPr>
          <p:cNvPr id="4" name="Footer Placeholder 3"/>
          <p:cNvSpPr>
            <a:spLocks noGrp="1"/>
          </p:cNvSpPr>
          <p:nvPr>
            <p:ph type="ftr" sz="quarter" idx="11"/>
          </p:nvPr>
        </p:nvSpPr>
        <p:spPr/>
        <p:txBody>
          <a:bodyPr/>
          <a:lstStyle/>
          <a:p>
            <a:r>
              <a:rPr lang="en-US" dirty="0" smtClean="0"/>
              <a:t>Company Confidential  © 2014 Eli Lilly and Company </a:t>
            </a:r>
            <a:endParaRPr lang="en-US" dirty="0"/>
          </a:p>
        </p:txBody>
      </p:sp>
      <p:sp>
        <p:nvSpPr>
          <p:cNvPr id="5" name="Slide Number Placeholder 4"/>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663520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F700-65C2-9E48-A5AA-7BFA2E83AFB9}" type="datetime1">
              <a:rPr lang="en-US" smtClean="0"/>
              <a:t>12/7/2016</a:t>
            </a:fld>
            <a:endParaRPr lang="en-US" dirty="0"/>
          </a:p>
        </p:txBody>
      </p:sp>
      <p:sp>
        <p:nvSpPr>
          <p:cNvPr id="3" name="Footer Placeholder 2"/>
          <p:cNvSpPr>
            <a:spLocks noGrp="1"/>
          </p:cNvSpPr>
          <p:nvPr>
            <p:ph type="ftr" sz="quarter" idx="11"/>
          </p:nvPr>
        </p:nvSpPr>
        <p:spPr/>
        <p:txBody>
          <a:bodyPr/>
          <a:lstStyle/>
          <a:p>
            <a:r>
              <a:rPr lang="en-US" dirty="0" smtClean="0"/>
              <a:t>Company Confidential  © 2014 Eli Lilly and Company </a:t>
            </a:r>
            <a:endParaRPr lang="en-US" dirty="0"/>
          </a:p>
        </p:txBody>
      </p:sp>
      <p:sp>
        <p:nvSpPr>
          <p:cNvPr id="4" name="Slide Number Placeholder 3"/>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3403022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CF9B7-3DBF-054B-A1FD-507CB3334C9B}" type="datetime1">
              <a:rPr lang="en-US" smtClean="0"/>
              <a:t>12/7/2016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591300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A299D-75E6-8A4B-BB3D-1B2E977A003E}" type="datetime1">
              <a:rPr lang="en-US" smtClean="0"/>
              <a:t>12/7/2016</a:t>
            </a:fld>
            <a:endParaRPr lang="en-US" dirty="0"/>
          </a:p>
        </p:txBody>
      </p:sp>
      <p:sp>
        <p:nvSpPr>
          <p:cNvPr id="6" name="Footer Placeholder 5"/>
          <p:cNvSpPr>
            <a:spLocks noGrp="1"/>
          </p:cNvSpPr>
          <p:nvPr>
            <p:ph type="ftr" sz="quarter" idx="11"/>
          </p:nvPr>
        </p:nvSpPr>
        <p:spPr/>
        <p:txBody>
          <a:bodyPr/>
          <a:lstStyle/>
          <a:p>
            <a:r>
              <a:rPr lang="en-US" dirty="0" smtClean="0"/>
              <a:t>Company Confidential  © 2014 Eli Lilly and Company </a:t>
            </a:r>
            <a:endParaRPr lang="en-US" dirty="0"/>
          </a:p>
        </p:txBody>
      </p:sp>
      <p:sp>
        <p:nvSpPr>
          <p:cNvPr id="7" name="Slide Number Placeholder 6"/>
          <p:cNvSpPr>
            <a:spLocks noGrp="1"/>
          </p:cNvSpPr>
          <p:nvPr>
            <p:ph type="sldNum" sz="quarter" idx="12"/>
          </p:nvPr>
        </p:nvSpPr>
        <p:spPr/>
        <p:txBody>
          <a:bodyPr/>
          <a:lstStyle/>
          <a:p>
            <a:fld id="{CE2FFC8D-A85B-B445-B4C5-B1EA1E258A6A}" type="slidenum">
              <a:rPr lang="en-US" smtClean="0"/>
              <a:t>‹#›</a:t>
            </a:fld>
            <a:endParaRPr lang="en-US" dirty="0"/>
          </a:p>
        </p:txBody>
      </p:sp>
    </p:spTree>
    <p:extLst>
      <p:ext uri="{BB962C8B-B14F-4D97-AF65-F5344CB8AC3E}">
        <p14:creationId xmlns:p14="http://schemas.microsoft.com/office/powerpoint/2010/main" val="2943920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1371600"/>
          </a:xfrm>
          <a:prstGeom prst="rect">
            <a:avLst/>
          </a:prstGeom>
        </p:spPr>
      </p:pic>
      <p:sp>
        <p:nvSpPr>
          <p:cNvPr id="2" name="Title Placeholder 1"/>
          <p:cNvSpPr>
            <a:spLocks noGrp="1"/>
          </p:cNvSpPr>
          <p:nvPr>
            <p:ph type="title"/>
          </p:nvPr>
        </p:nvSpPr>
        <p:spPr>
          <a:xfrm>
            <a:off x="457200" y="0"/>
            <a:ext cx="6536362" cy="1371600"/>
          </a:xfrm>
          <a:prstGeom prst="rect">
            <a:avLst/>
          </a:prstGeom>
        </p:spPr>
        <p:txBody>
          <a:bodyPr vert="horz" lIns="91440" tIns="91440" rIns="91440" bIns="9144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1588087" cy="365125"/>
          </a:xfrm>
          <a:prstGeom prst="rect">
            <a:avLst/>
          </a:prstGeom>
        </p:spPr>
        <p:txBody>
          <a:bodyPr vert="horz" lIns="91440" tIns="45720" rIns="91440" bIns="45720" rtlCol="0" anchor="ctr"/>
          <a:lstStyle>
            <a:lvl1pPr algn="l">
              <a:defRPr sz="800">
                <a:solidFill>
                  <a:schemeClr val="tx1">
                    <a:tint val="75000"/>
                  </a:schemeClr>
                </a:solidFill>
                <a:latin typeface="DIN-Regular"/>
                <a:cs typeface="DIN-Regular"/>
              </a:defRPr>
            </a:lvl1pPr>
          </a:lstStyle>
          <a:p>
            <a:fld id="{E64355CA-6B9F-2E42-A8BE-B548AE0D6930}" type="datetime1">
              <a:rPr lang="en-US" smtClean="0"/>
              <a:t>12/7/2016</a:t>
            </a:fld>
            <a:endParaRPr lang="en-US" dirty="0"/>
          </a:p>
        </p:txBody>
      </p:sp>
      <p:sp>
        <p:nvSpPr>
          <p:cNvPr id="5" name="Footer Placeholder 4"/>
          <p:cNvSpPr>
            <a:spLocks noGrp="1"/>
          </p:cNvSpPr>
          <p:nvPr>
            <p:ph type="ftr" sz="quarter" idx="3"/>
          </p:nvPr>
        </p:nvSpPr>
        <p:spPr>
          <a:xfrm>
            <a:off x="2177241" y="6356350"/>
            <a:ext cx="4700861" cy="365125"/>
          </a:xfrm>
          <a:prstGeom prst="rect">
            <a:avLst/>
          </a:prstGeom>
        </p:spPr>
        <p:txBody>
          <a:bodyPr vert="horz" lIns="91440" tIns="45720" rIns="91440" bIns="45720" rtlCol="0" anchor="ctr"/>
          <a:lstStyle>
            <a:lvl1pPr algn="ctr">
              <a:defRPr sz="800">
                <a:solidFill>
                  <a:schemeClr val="tx1">
                    <a:tint val="75000"/>
                  </a:schemeClr>
                </a:solidFill>
                <a:latin typeface="DIN-Regular"/>
                <a:cs typeface="DIN-Regular"/>
              </a:defRPr>
            </a:lvl1pPr>
          </a:lstStyle>
          <a:p>
            <a:r>
              <a:rPr lang="en-US" dirty="0" smtClean="0"/>
              <a:t>Company Confidential  © 2014 Eli Lilly and Company </a:t>
            </a:r>
          </a:p>
        </p:txBody>
      </p:sp>
      <p:sp>
        <p:nvSpPr>
          <p:cNvPr id="6" name="Slide Number Placeholder 5"/>
          <p:cNvSpPr>
            <a:spLocks noGrp="1"/>
          </p:cNvSpPr>
          <p:nvPr>
            <p:ph type="sldNum" sz="quarter" idx="4"/>
          </p:nvPr>
        </p:nvSpPr>
        <p:spPr>
          <a:xfrm>
            <a:off x="6993562" y="6356350"/>
            <a:ext cx="1693238" cy="365125"/>
          </a:xfrm>
          <a:prstGeom prst="rect">
            <a:avLst/>
          </a:prstGeom>
        </p:spPr>
        <p:txBody>
          <a:bodyPr vert="horz" lIns="91440" tIns="45720" rIns="91440" bIns="45720" rtlCol="0" anchor="ctr"/>
          <a:lstStyle>
            <a:lvl1pPr algn="r">
              <a:defRPr sz="800">
                <a:solidFill>
                  <a:schemeClr val="tx1">
                    <a:tint val="75000"/>
                  </a:schemeClr>
                </a:solidFill>
                <a:latin typeface="DIN-Regular"/>
                <a:cs typeface="DIN-Regular"/>
              </a:defRPr>
            </a:lvl1pPr>
          </a:lstStyle>
          <a:p>
            <a:fld id="{CE2FFC8D-A85B-B445-B4C5-B1EA1E258A6A}" type="slidenum">
              <a:rPr lang="en-US" smtClean="0"/>
              <a:pPr/>
              <a:t>‹#›</a:t>
            </a:fld>
            <a:endParaRPr lang="en-US" dirty="0"/>
          </a:p>
        </p:txBody>
      </p:sp>
    </p:spTree>
    <p:extLst>
      <p:ext uri="{BB962C8B-B14F-4D97-AF65-F5344CB8AC3E}">
        <p14:creationId xmlns:p14="http://schemas.microsoft.com/office/powerpoint/2010/main" val="2433599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hf hdr="0"/>
  <p:txStyles>
    <p:titleStyle>
      <a:lvl1pPr algn="l" defTabSz="457200" rtl="0" eaLnBrk="1" latinLnBrk="0" hangingPunct="1">
        <a:lnSpc>
          <a:spcPct val="80000"/>
        </a:lnSpc>
        <a:spcBef>
          <a:spcPct val="0"/>
        </a:spcBef>
        <a:buNone/>
        <a:defRPr sz="4400" b="0" i="0" kern="1200">
          <a:solidFill>
            <a:schemeClr val="bg1"/>
          </a:solidFill>
          <a:latin typeface="DIN-Bold"/>
          <a:ea typeface="+mj-ea"/>
          <a:cs typeface="DIN-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DIN-Regular"/>
          <a:ea typeface="+mn-ea"/>
          <a:cs typeface="DIN-Regular"/>
        </a:defRPr>
      </a:lvl1pPr>
      <a:lvl2pPr marL="742950" indent="-285750" algn="l" defTabSz="457200" rtl="0" eaLnBrk="1" latinLnBrk="0" hangingPunct="1">
        <a:spcBef>
          <a:spcPct val="20000"/>
        </a:spcBef>
        <a:buFont typeface="Arial"/>
        <a:buChar char="–"/>
        <a:defRPr sz="2800" kern="1200">
          <a:solidFill>
            <a:schemeClr val="tx1"/>
          </a:solidFill>
          <a:latin typeface="DIN-Regular"/>
          <a:ea typeface="+mn-ea"/>
          <a:cs typeface="DIN-Regular"/>
        </a:defRPr>
      </a:lvl2pPr>
      <a:lvl3pPr marL="1143000" indent="-228600" algn="l" defTabSz="457200" rtl="0" eaLnBrk="1" latinLnBrk="0" hangingPunct="1">
        <a:spcBef>
          <a:spcPct val="20000"/>
        </a:spcBef>
        <a:buFont typeface="Arial"/>
        <a:buChar char="•"/>
        <a:defRPr sz="2400" kern="1200">
          <a:solidFill>
            <a:schemeClr val="tx1"/>
          </a:solidFill>
          <a:latin typeface="DIN-Regular"/>
          <a:ea typeface="+mn-ea"/>
          <a:cs typeface="DIN-Regular"/>
        </a:defRPr>
      </a:lvl3pPr>
      <a:lvl4pPr marL="1600200" indent="-228600" algn="l" defTabSz="457200" rtl="0" eaLnBrk="1" latinLnBrk="0" hangingPunct="1">
        <a:spcBef>
          <a:spcPct val="20000"/>
        </a:spcBef>
        <a:buFont typeface="Arial"/>
        <a:buChar char="–"/>
        <a:defRPr sz="2000" kern="1200">
          <a:solidFill>
            <a:schemeClr val="tx1"/>
          </a:solidFill>
          <a:latin typeface="DIN-Regular"/>
          <a:ea typeface="+mn-ea"/>
          <a:cs typeface="DIN-Regular"/>
        </a:defRPr>
      </a:lvl4pPr>
      <a:lvl5pPr marL="2057400" indent="-228600" algn="l" defTabSz="457200" rtl="0" eaLnBrk="1" latinLnBrk="0" hangingPunct="1">
        <a:spcBef>
          <a:spcPct val="20000"/>
        </a:spcBef>
        <a:buFont typeface="Arial"/>
        <a:buChar char="»"/>
        <a:defRPr sz="2000" kern="1200">
          <a:solidFill>
            <a:schemeClr val="tx1"/>
          </a:solidFill>
          <a:latin typeface="DIN-Regular"/>
          <a:ea typeface="+mn-ea"/>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1528763"/>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800">
                <a:solidFill>
                  <a:srgbClr val="86786F"/>
                </a:solidFill>
                <a:latin typeface="DIN-Regular"/>
                <a:cs typeface="DIN-Regular"/>
              </a:defRPr>
            </a:lvl1pPr>
          </a:lstStyle>
          <a:p>
            <a:pPr>
              <a:defRPr/>
            </a:pPr>
            <a:r>
              <a:rPr lang="en-US"/>
              <a:t>Item ID: 9092113; V1.0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800">
                <a:solidFill>
                  <a:srgbClr val="86786F"/>
                </a:solidFill>
                <a:latin typeface="DIN-Regular"/>
                <a:cs typeface="DIN-Regular"/>
              </a:defRPr>
            </a:lvl1pPr>
          </a:lstStyle>
          <a:p>
            <a:pPr>
              <a:defRPr/>
            </a:pPr>
            <a:r>
              <a:rPr lang="en-US"/>
              <a:t>Company Confidential ©2015 Eli Lilly and Company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00" smtClean="0">
                <a:solidFill>
                  <a:srgbClr val="86786F"/>
                </a:solidFill>
              </a:defRPr>
            </a:lvl1pPr>
          </a:lstStyle>
          <a:p>
            <a:pPr fontAlgn="base">
              <a:spcBef>
                <a:spcPct val="0"/>
              </a:spcBef>
              <a:spcAft>
                <a:spcPct val="0"/>
              </a:spcAft>
              <a:defRPr/>
            </a:pPr>
            <a:fld id="{62F7A22E-8EE8-4FEE-90C9-ED6FB85A719F}" type="slidenum">
              <a:rPr lang="en-US" altLang="en-US">
                <a:cs typeface="Arial" charset="0"/>
              </a:rPr>
              <a:pPr fontAlgn="base">
                <a:spcBef>
                  <a:spcPct val="0"/>
                </a:spcBef>
                <a:spcAft>
                  <a:spcPct val="0"/>
                </a:spcAft>
                <a:defRPr/>
              </a:pPr>
              <a:t>‹#›</a:t>
            </a:fld>
            <a:endParaRPr lang="en-US" altLang="en-US">
              <a:cs typeface="Arial" charset="0"/>
            </a:endParaRPr>
          </a:p>
        </p:txBody>
      </p:sp>
    </p:spTree>
    <p:extLst>
      <p:ext uri="{BB962C8B-B14F-4D97-AF65-F5344CB8AC3E}">
        <p14:creationId xmlns:p14="http://schemas.microsoft.com/office/powerpoint/2010/main" val="1343370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p:txStyles>
    <p:titleStyle>
      <a:lvl1pPr algn="l" defTabSz="457200" rtl="0" eaLnBrk="0" fontAlgn="base" hangingPunct="0">
        <a:spcBef>
          <a:spcPct val="0"/>
        </a:spcBef>
        <a:spcAft>
          <a:spcPct val="0"/>
        </a:spcAft>
        <a:defRPr sz="4400" kern="1200">
          <a:solidFill>
            <a:srgbClr val="FFFFFF"/>
          </a:solidFill>
          <a:latin typeface="DIN-Bold"/>
          <a:ea typeface="DIN-Bold" pitchFamily="34" charset="0"/>
          <a:cs typeface="DIN-Bold"/>
        </a:defRPr>
      </a:lvl1pPr>
      <a:lvl2pPr algn="l" defTabSz="457200" rtl="0" eaLnBrk="0" fontAlgn="base" hangingPunct="0">
        <a:spcBef>
          <a:spcPct val="0"/>
        </a:spcBef>
        <a:spcAft>
          <a:spcPct val="0"/>
        </a:spcAft>
        <a:defRPr sz="4400">
          <a:solidFill>
            <a:srgbClr val="FFFFFF"/>
          </a:solidFill>
          <a:latin typeface="DIN-Bold" pitchFamily="34" charset="0"/>
          <a:ea typeface="DIN-Bold" pitchFamily="34" charset="0"/>
          <a:cs typeface="DIN-Bold" pitchFamily="34" charset="0"/>
        </a:defRPr>
      </a:lvl2pPr>
      <a:lvl3pPr algn="l" defTabSz="457200" rtl="0" eaLnBrk="0" fontAlgn="base" hangingPunct="0">
        <a:spcBef>
          <a:spcPct val="0"/>
        </a:spcBef>
        <a:spcAft>
          <a:spcPct val="0"/>
        </a:spcAft>
        <a:defRPr sz="4400">
          <a:solidFill>
            <a:srgbClr val="FFFFFF"/>
          </a:solidFill>
          <a:latin typeface="DIN-Bold" pitchFamily="34" charset="0"/>
          <a:ea typeface="DIN-Bold" pitchFamily="34" charset="0"/>
          <a:cs typeface="DIN-Bold" pitchFamily="34" charset="0"/>
        </a:defRPr>
      </a:lvl3pPr>
      <a:lvl4pPr algn="l" defTabSz="457200" rtl="0" eaLnBrk="0" fontAlgn="base" hangingPunct="0">
        <a:spcBef>
          <a:spcPct val="0"/>
        </a:spcBef>
        <a:spcAft>
          <a:spcPct val="0"/>
        </a:spcAft>
        <a:defRPr sz="4400">
          <a:solidFill>
            <a:srgbClr val="FFFFFF"/>
          </a:solidFill>
          <a:latin typeface="DIN-Bold" pitchFamily="34" charset="0"/>
          <a:ea typeface="DIN-Bold" pitchFamily="34" charset="0"/>
          <a:cs typeface="DIN-Bold" pitchFamily="34" charset="0"/>
        </a:defRPr>
      </a:lvl4pPr>
      <a:lvl5pPr algn="l" defTabSz="457200" rtl="0" eaLnBrk="0" fontAlgn="base" hangingPunct="0">
        <a:spcBef>
          <a:spcPct val="0"/>
        </a:spcBef>
        <a:spcAft>
          <a:spcPct val="0"/>
        </a:spcAft>
        <a:defRPr sz="4400">
          <a:solidFill>
            <a:srgbClr val="FFFFFF"/>
          </a:solidFill>
          <a:latin typeface="DIN-Bold" pitchFamily="34" charset="0"/>
          <a:ea typeface="DIN-Bold" pitchFamily="34" charset="0"/>
          <a:cs typeface="DIN-Bold" pitchFamily="34" charset="0"/>
        </a:defRPr>
      </a:lvl5pPr>
      <a:lvl6pPr marL="457200" algn="l" defTabSz="457200" rtl="0" fontAlgn="base">
        <a:spcBef>
          <a:spcPct val="0"/>
        </a:spcBef>
        <a:spcAft>
          <a:spcPct val="0"/>
        </a:spcAft>
        <a:defRPr sz="4400">
          <a:solidFill>
            <a:srgbClr val="FFFFFF"/>
          </a:solidFill>
          <a:latin typeface="DIN-Bold" pitchFamily="34" charset="0"/>
          <a:ea typeface="DIN-Bold" pitchFamily="34" charset="0"/>
          <a:cs typeface="DIN-Bold" pitchFamily="34" charset="0"/>
        </a:defRPr>
      </a:lvl6pPr>
      <a:lvl7pPr marL="914400" algn="l" defTabSz="457200" rtl="0" fontAlgn="base">
        <a:spcBef>
          <a:spcPct val="0"/>
        </a:spcBef>
        <a:spcAft>
          <a:spcPct val="0"/>
        </a:spcAft>
        <a:defRPr sz="4400">
          <a:solidFill>
            <a:srgbClr val="FFFFFF"/>
          </a:solidFill>
          <a:latin typeface="DIN-Bold" pitchFamily="34" charset="0"/>
          <a:ea typeface="DIN-Bold" pitchFamily="34" charset="0"/>
          <a:cs typeface="DIN-Bold" pitchFamily="34" charset="0"/>
        </a:defRPr>
      </a:lvl7pPr>
      <a:lvl8pPr marL="1371600" algn="l" defTabSz="457200" rtl="0" fontAlgn="base">
        <a:spcBef>
          <a:spcPct val="0"/>
        </a:spcBef>
        <a:spcAft>
          <a:spcPct val="0"/>
        </a:spcAft>
        <a:defRPr sz="4400">
          <a:solidFill>
            <a:srgbClr val="FFFFFF"/>
          </a:solidFill>
          <a:latin typeface="DIN-Bold" pitchFamily="34" charset="0"/>
          <a:ea typeface="DIN-Bold" pitchFamily="34" charset="0"/>
          <a:cs typeface="DIN-Bold" pitchFamily="34" charset="0"/>
        </a:defRPr>
      </a:lvl8pPr>
      <a:lvl9pPr marL="1828800" algn="l" defTabSz="457200" rtl="0" fontAlgn="base">
        <a:spcBef>
          <a:spcPct val="0"/>
        </a:spcBef>
        <a:spcAft>
          <a:spcPct val="0"/>
        </a:spcAft>
        <a:defRPr sz="4400">
          <a:solidFill>
            <a:srgbClr val="FFFFFF"/>
          </a:solidFill>
          <a:latin typeface="DIN-Bold" pitchFamily="34" charset="0"/>
          <a:ea typeface="DIN-Bold" pitchFamily="34" charset="0"/>
          <a:cs typeface="DIN-Bold"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86786F"/>
          </a:solidFill>
          <a:latin typeface="DIN-Regular"/>
          <a:ea typeface="DIN-Regular" pitchFamily="34" charset="0"/>
          <a:cs typeface="DIN-Regular"/>
        </a:defRPr>
      </a:lvl1pPr>
      <a:lvl2pPr marL="742950" indent="-285750" algn="l" defTabSz="457200" rtl="0" eaLnBrk="0" fontAlgn="base" hangingPunct="0">
        <a:spcBef>
          <a:spcPct val="20000"/>
        </a:spcBef>
        <a:spcAft>
          <a:spcPct val="0"/>
        </a:spcAft>
        <a:buFont typeface="Arial" charset="0"/>
        <a:buChar char="–"/>
        <a:defRPr sz="2800" kern="1200">
          <a:solidFill>
            <a:srgbClr val="86786F"/>
          </a:solidFill>
          <a:latin typeface="DIN-Regular"/>
          <a:ea typeface="DIN-Regular" pitchFamily="34" charset="0"/>
          <a:cs typeface="DIN-Regular"/>
        </a:defRPr>
      </a:lvl2pPr>
      <a:lvl3pPr marL="1143000" indent="-228600" algn="l" defTabSz="457200" rtl="0" eaLnBrk="0" fontAlgn="base" hangingPunct="0">
        <a:spcBef>
          <a:spcPct val="20000"/>
        </a:spcBef>
        <a:spcAft>
          <a:spcPct val="0"/>
        </a:spcAft>
        <a:buFont typeface="Arial" charset="0"/>
        <a:buChar char="•"/>
        <a:defRPr sz="2400" kern="1200">
          <a:solidFill>
            <a:srgbClr val="86786F"/>
          </a:solidFill>
          <a:latin typeface="DIN-Regular"/>
          <a:ea typeface="DIN-Regular" pitchFamily="34" charset="0"/>
          <a:cs typeface="DIN-Regular"/>
        </a:defRPr>
      </a:lvl3pPr>
      <a:lvl4pPr marL="1600200" indent="-228600" algn="l" defTabSz="457200" rtl="0" eaLnBrk="0" fontAlgn="base" hangingPunct="0">
        <a:spcBef>
          <a:spcPct val="20000"/>
        </a:spcBef>
        <a:spcAft>
          <a:spcPct val="0"/>
        </a:spcAft>
        <a:buFont typeface="Arial" charset="0"/>
        <a:buChar char="–"/>
        <a:defRPr sz="2000" kern="1200">
          <a:solidFill>
            <a:srgbClr val="86786F"/>
          </a:solidFill>
          <a:latin typeface="DIN-Regular"/>
          <a:ea typeface="DIN-Regular" pitchFamily="34" charset="0"/>
          <a:cs typeface="DIN-Regular"/>
        </a:defRPr>
      </a:lvl4pPr>
      <a:lvl5pPr marL="2057400" indent="-228600" algn="l" defTabSz="457200" rtl="0" eaLnBrk="0" fontAlgn="base" hangingPunct="0">
        <a:spcBef>
          <a:spcPct val="20000"/>
        </a:spcBef>
        <a:spcAft>
          <a:spcPct val="0"/>
        </a:spcAft>
        <a:buFont typeface="Arial" charset="0"/>
        <a:buChar char="»"/>
        <a:defRPr sz="2000" kern="1200">
          <a:solidFill>
            <a:srgbClr val="86786F"/>
          </a:solidFill>
          <a:latin typeface="DIN-Regular"/>
          <a:ea typeface="DIN-Regular" pitchFamily="34" charset="0"/>
          <a:cs typeface="DIN-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hyperlink" Target="http://www.cdisc.org/metadata-submission-guideline-(msg)-package-preface"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www.fda.gov/downloads/ForIndustry/DataStandards/StudyDataStandards/UCM384744.pdf"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hyperlink" Target="http://lillynetcollaboration.global.lilly.com/sites/APTTeam_CRTSubmissionDeliverables/CRTs/SDTM%20CRT%20Example/define.xml" TargetMode="External"/><Relationship Id="rId5" Type="http://schemas.openxmlformats.org/officeDocument/2006/relationships/hyperlink" Target="http://lillynetcollaboration.global.lilly.com/sites/APTTeam_CRTSubmissionDeliverables/CRTs/Shared%20Documents/Metadata_Submission_Guidelines_V1_Final.pdf"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lillynetcollaboration.global.lilly.com\DavWWWRoot\sites\CDFTProcess\Business%20Document%20Repository\SDRG@Lilly%20Template.docx"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hyperlink" Target="http://www.phusewiki.org/wiki/index.php?title=SDR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lillynetcollaboration.global.lilly.com/sites/CDFTProcess/Business%20Document%20Repository/ADRG%20@Lilly%20Template.docx"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7963"/>
            <a:ext cx="7440613" cy="928687"/>
          </a:xfrm>
        </p:spPr>
        <p:txBody>
          <a:bodyPr rtlCol="0">
            <a:normAutofit fontScale="90000"/>
          </a:bodyPr>
          <a:lstStyle/>
          <a:p>
            <a:pPr eaLnBrk="1" fontAlgn="auto" hangingPunct="1">
              <a:spcAft>
                <a:spcPts val="0"/>
              </a:spcAft>
              <a:defRPr/>
            </a:pPr>
            <a:r>
              <a:rPr lang="en-US" sz="3600" dirty="0" smtClean="0">
                <a:ea typeface="+mj-ea"/>
              </a:rPr>
              <a:t/>
            </a:r>
            <a:br>
              <a:rPr lang="en-US" sz="3600" dirty="0" smtClean="0">
                <a:ea typeface="+mj-ea"/>
              </a:rPr>
            </a:br>
            <a:r>
              <a:rPr lang="en-US" sz="4000" dirty="0">
                <a:ea typeface="+mj-ea"/>
              </a:rPr>
              <a:t>Manage </a:t>
            </a:r>
            <a:r>
              <a:rPr lang="en-US" sz="4000" dirty="0" smtClean="0">
                <a:ea typeface="+mj-ea"/>
              </a:rPr>
              <a:t>Final Data Documentation</a:t>
            </a:r>
            <a:endParaRPr lang="en-US" sz="3600" dirty="0">
              <a:ea typeface="+mj-ea"/>
            </a:endParaRPr>
          </a:p>
        </p:txBody>
      </p:sp>
      <p:sp>
        <p:nvSpPr>
          <p:cNvPr id="4099" name="Subtitle 5"/>
          <p:cNvSpPr>
            <a:spLocks noGrp="1"/>
          </p:cNvSpPr>
          <p:nvPr>
            <p:ph type="subTitle" idx="1"/>
          </p:nvPr>
        </p:nvSpPr>
        <p:spPr>
          <a:xfrm>
            <a:off x="457200" y="1260475"/>
            <a:ext cx="6400800" cy="993775"/>
          </a:xfrm>
        </p:spPr>
        <p:txBody>
          <a:bodyPr>
            <a:normAutofit fontScale="92500" lnSpcReduction="20000"/>
          </a:bodyPr>
          <a:lstStyle/>
          <a:p>
            <a:pPr eaLnBrk="1" hangingPunct="1"/>
            <a:r>
              <a:rPr lang="en-US" altLang="en-US" dirty="0" smtClean="0">
                <a:latin typeface="DIN-Regular" pitchFamily="34" charset="0"/>
                <a:cs typeface="DIN-Regular" pitchFamily="34" charset="0"/>
              </a:rPr>
              <a:t>Data and Analysis Delivery </a:t>
            </a:r>
          </a:p>
          <a:p>
            <a:pPr eaLnBrk="1" hangingPunct="1"/>
            <a:r>
              <a:rPr lang="en-US" altLang="en-US" dirty="0" smtClean="0">
                <a:latin typeface="DIN-Regular" pitchFamily="34" charset="0"/>
                <a:cs typeface="DIN-Regular" pitchFamily="34" charset="0"/>
              </a:rPr>
              <a:t>Process Documentation</a:t>
            </a:r>
          </a:p>
        </p:txBody>
      </p:sp>
    </p:spTree>
    <p:extLst>
      <p:ext uri="{BB962C8B-B14F-4D97-AF65-F5344CB8AC3E}">
        <p14:creationId xmlns:p14="http://schemas.microsoft.com/office/powerpoint/2010/main" val="3896628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8" name="Slide Number Placeholder 5"/>
          <p:cNvSpPr>
            <a:spLocks noGrp="1"/>
          </p:cNvSpPr>
          <p:nvPr>
            <p:ph type="sldNum" sz="quarter" idx="12"/>
          </p:nvPr>
        </p:nvSpPr>
        <p:spPr/>
        <p:txBody>
          <a:bodyPr/>
          <a:lstStyle/>
          <a:p>
            <a:fld id="{CE2FFC8D-A85B-B445-B4C5-B1EA1E258A6A}" type="slidenum">
              <a:rPr lang="en-US" smtClean="0"/>
              <a:t>10</a:t>
            </a:fld>
            <a:endParaRPr lang="en-US"/>
          </a:p>
        </p:txBody>
      </p:sp>
      <p:sp>
        <p:nvSpPr>
          <p:cNvPr id="2" name="Title 1"/>
          <p:cNvSpPr>
            <a:spLocks noGrp="1"/>
          </p:cNvSpPr>
          <p:nvPr>
            <p:ph type="title" idx="4294967295"/>
          </p:nvPr>
        </p:nvSpPr>
        <p:spPr>
          <a:xfrm>
            <a:off x="19050" y="285750"/>
            <a:ext cx="6361113" cy="1128714"/>
          </a:xfrm>
        </p:spPr>
        <p:txBody>
          <a:bodyPr>
            <a:normAutofit fontScale="90000"/>
          </a:bodyPr>
          <a:lstStyle/>
          <a:p>
            <a:r>
              <a:rPr lang="en-US" sz="3200" dirty="0" smtClean="0"/>
              <a:t>SAS Dataset Transport Files:</a:t>
            </a:r>
            <a:br>
              <a:rPr lang="en-US" sz="3200" dirty="0" smtClean="0"/>
            </a:br>
            <a:r>
              <a:rPr lang="en-US" sz="3200" dirty="0">
                <a:solidFill>
                  <a:schemeClr val="bg1"/>
                </a:solidFill>
              </a:rPr>
              <a:t>What should I know?</a:t>
            </a:r>
            <a:br>
              <a:rPr lang="en-US" sz="3200" dirty="0">
                <a:solidFill>
                  <a:schemeClr val="bg1"/>
                </a:solidFill>
              </a:rPr>
            </a:br>
            <a:endParaRPr lang="en-US" sz="3200" dirty="0"/>
          </a:p>
        </p:txBody>
      </p:sp>
      <p:sp>
        <p:nvSpPr>
          <p:cNvPr id="12" name="Freeform 11"/>
          <p:cNvSpPr>
            <a:spLocks noChangeAspect="1"/>
          </p:cNvSpPr>
          <p:nvPr/>
        </p:nvSpPr>
        <p:spPr>
          <a:xfrm>
            <a:off x="457202" y="2366711"/>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i</a:t>
            </a:r>
            <a:r>
              <a:rPr lang="en-US" sz="1400" dirty="0" smtClean="0"/>
              <a:t>n </a:t>
            </a:r>
            <a:r>
              <a:rPr lang="en-US" sz="1400" kern="1200" dirty="0" smtClean="0"/>
              <a:t>a platform independent format of the data provided </a:t>
            </a:r>
            <a:endParaRPr lang="en-US" sz="1400" kern="1200" dirty="0"/>
          </a:p>
        </p:txBody>
      </p:sp>
      <p:sp>
        <p:nvSpPr>
          <p:cNvPr id="13" name="Freeform 12"/>
          <p:cNvSpPr>
            <a:spLocks noChangeAspect="1"/>
          </p:cNvSpPr>
          <p:nvPr/>
        </p:nvSpPr>
        <p:spPr>
          <a:xfrm>
            <a:off x="3028952" y="2366711"/>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t" anchorCtr="0">
            <a:noAutofit/>
          </a:bodyPr>
          <a:lstStyle/>
          <a:p>
            <a:pPr lvl="0" algn="ctr" defTabSz="755650" rtl="0">
              <a:lnSpc>
                <a:spcPct val="90000"/>
              </a:lnSpc>
              <a:spcBef>
                <a:spcPct val="0"/>
              </a:spcBef>
              <a:spcAft>
                <a:spcPct val="35000"/>
              </a:spcAft>
            </a:pPr>
            <a:endParaRPr lang="en-US" sz="1400" dirty="0" smtClean="0"/>
          </a:p>
          <a:p>
            <a:pPr lvl="0" algn="ctr" defTabSz="755650" rtl="0">
              <a:lnSpc>
                <a:spcPct val="90000"/>
              </a:lnSpc>
              <a:spcBef>
                <a:spcPct val="0"/>
              </a:spcBef>
              <a:spcAft>
                <a:spcPct val="35000"/>
              </a:spcAft>
            </a:pPr>
            <a:r>
              <a:rPr lang="en-US" sz="1400" dirty="0" smtClean="0"/>
              <a:t>converted f</a:t>
            </a:r>
            <a:r>
              <a:rPr lang="en-US" sz="1400" kern="1200" dirty="0" smtClean="0"/>
              <a:t>rom each dataset with a</a:t>
            </a:r>
            <a:r>
              <a:rPr lang="en-US" sz="1400" dirty="0"/>
              <a:t> f</a:t>
            </a:r>
            <a:r>
              <a:rPr lang="en-US" sz="1400" kern="1200" dirty="0" smtClean="0"/>
              <a:t>ile extension </a:t>
            </a:r>
            <a:r>
              <a:rPr lang="en-US" sz="1400" dirty="0" smtClean="0"/>
              <a:t>of</a:t>
            </a:r>
            <a:r>
              <a:rPr lang="en-US" sz="1400" kern="1200" dirty="0" smtClean="0"/>
              <a:t> .</a:t>
            </a:r>
            <a:r>
              <a:rPr lang="en-US" sz="1400" kern="1200" dirty="0" err="1" smtClean="0"/>
              <a:t>xpt</a:t>
            </a:r>
            <a:endParaRPr lang="en-US" sz="1400" kern="1200" dirty="0"/>
          </a:p>
        </p:txBody>
      </p:sp>
      <p:sp>
        <p:nvSpPr>
          <p:cNvPr id="14" name="Freeform 13"/>
          <p:cNvSpPr>
            <a:spLocks noChangeAspect="1"/>
          </p:cNvSpPr>
          <p:nvPr/>
        </p:nvSpPr>
        <p:spPr>
          <a:xfrm>
            <a:off x="5553076" y="2366711"/>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kern="1200" dirty="0" smtClean="0"/>
              <a:t>no larger than 5GB or (if greater than 5GB, can be divided into more than 1 file, as per FDA)</a:t>
            </a:r>
            <a:endParaRPr lang="en-US" sz="1400" kern="1200" dirty="0"/>
          </a:p>
        </p:txBody>
      </p:sp>
      <p:sp>
        <p:nvSpPr>
          <p:cNvPr id="15" name="Freeform 14"/>
          <p:cNvSpPr>
            <a:spLocks noChangeAspect="1"/>
          </p:cNvSpPr>
          <p:nvPr/>
        </p:nvSpPr>
        <p:spPr>
          <a:xfrm>
            <a:off x="457202" y="3775062"/>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u</a:t>
            </a:r>
            <a:r>
              <a:rPr lang="en-US" sz="1400" dirty="0" smtClean="0"/>
              <a:t>n-</a:t>
            </a:r>
            <a:r>
              <a:rPr lang="en-US" sz="1400" kern="1200" dirty="0" smtClean="0"/>
              <a:t>compressed</a:t>
            </a:r>
            <a:endParaRPr lang="en-US" sz="1400" kern="1200" dirty="0"/>
          </a:p>
        </p:txBody>
      </p:sp>
      <p:sp>
        <p:nvSpPr>
          <p:cNvPr id="16" name="Freeform 15"/>
          <p:cNvSpPr>
            <a:spLocks noChangeAspect="1"/>
          </p:cNvSpPr>
          <p:nvPr/>
        </p:nvSpPr>
        <p:spPr>
          <a:xfrm>
            <a:off x="3019427" y="3775062"/>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400" kern="1200" dirty="0" smtClean="0"/>
              <a:t> structured as flat files:</a:t>
            </a:r>
            <a:endParaRPr lang="en-US" sz="1400" kern="1200" dirty="0"/>
          </a:p>
          <a:p>
            <a:pPr marL="114300" lvl="1" indent="-114300" algn="l" defTabSz="577850" rtl="0">
              <a:lnSpc>
                <a:spcPct val="90000"/>
              </a:lnSpc>
              <a:spcBef>
                <a:spcPct val="0"/>
              </a:spcBef>
              <a:spcAft>
                <a:spcPct val="15000"/>
              </a:spcAft>
              <a:buChar char="••"/>
            </a:pPr>
            <a:r>
              <a:rPr lang="en-US" sz="1400" kern="1200" dirty="0" smtClean="0"/>
              <a:t>Rows represent observations</a:t>
            </a:r>
            <a:endParaRPr lang="en-US" sz="1400" kern="1200" dirty="0"/>
          </a:p>
          <a:p>
            <a:pPr marL="114300" lvl="1" indent="-114300" algn="l" defTabSz="577850" rtl="0">
              <a:lnSpc>
                <a:spcPct val="90000"/>
              </a:lnSpc>
              <a:spcBef>
                <a:spcPct val="0"/>
              </a:spcBef>
              <a:spcAft>
                <a:spcPct val="15000"/>
              </a:spcAft>
              <a:buChar char="••"/>
            </a:pPr>
            <a:r>
              <a:rPr lang="en-US" sz="1400" kern="1200" dirty="0" smtClean="0"/>
              <a:t>Columns represent variables</a:t>
            </a:r>
            <a:endParaRPr lang="en-US" sz="1400" kern="1200" dirty="0"/>
          </a:p>
        </p:txBody>
      </p:sp>
      <p:sp>
        <p:nvSpPr>
          <p:cNvPr id="17" name="Freeform 16"/>
          <p:cNvSpPr>
            <a:spLocks noChangeAspect="1"/>
          </p:cNvSpPr>
          <p:nvPr/>
        </p:nvSpPr>
        <p:spPr>
          <a:xfrm>
            <a:off x="5572126" y="3775062"/>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l</a:t>
            </a:r>
            <a:r>
              <a:rPr lang="en-US" sz="1400" kern="1200" dirty="0" smtClean="0"/>
              <a:t>inked to, by external hyperlinks in the </a:t>
            </a:r>
            <a:r>
              <a:rPr lang="en-US" sz="1400" dirty="0"/>
              <a:t> </a:t>
            </a:r>
            <a:r>
              <a:rPr lang="en-US" sz="1400" dirty="0" smtClean="0"/>
              <a:t> </a:t>
            </a:r>
            <a:r>
              <a:rPr lang="en-US" sz="1400" kern="1200" dirty="0" smtClean="0"/>
              <a:t>define.xm</a:t>
            </a:r>
            <a:r>
              <a:rPr lang="en-US" sz="1400" dirty="0" smtClean="0"/>
              <a:t>l document</a:t>
            </a:r>
            <a:endParaRPr lang="en-US" sz="1400" kern="1200" dirty="0"/>
          </a:p>
        </p:txBody>
      </p:sp>
      <p:grpSp>
        <p:nvGrpSpPr>
          <p:cNvPr id="10" name="Group 9"/>
          <p:cNvGrpSpPr/>
          <p:nvPr/>
        </p:nvGrpSpPr>
        <p:grpSpPr>
          <a:xfrm>
            <a:off x="0" y="575588"/>
            <a:ext cx="5445407" cy="728037"/>
            <a:chOff x="125878" y="658713"/>
            <a:chExt cx="5319529" cy="728037"/>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60440">
              <a:off x="4862550" y="706750"/>
              <a:ext cx="582857" cy="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5878" y="658713"/>
              <a:ext cx="184731" cy="523220"/>
            </a:xfrm>
            <a:prstGeom prst="rect">
              <a:avLst/>
            </a:prstGeom>
          </p:spPr>
          <p:txBody>
            <a:bodyPr wrap="none">
              <a:spAutoFit/>
            </a:bodyPr>
            <a:lstStyle/>
            <a:p>
              <a:endParaRPr lang="en-US" sz="2800" dirty="0">
                <a:solidFill>
                  <a:schemeClr val="bg1"/>
                </a:solidFill>
                <a:latin typeface="DIN-Bold"/>
                <a:ea typeface="+mj-ea"/>
                <a:cs typeface="DIN-Bold"/>
              </a:endParaRPr>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267749"/>
            <a:ext cx="2093524" cy="148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Freeform 18"/>
          <p:cNvSpPr>
            <a:spLocks noChangeAspect="1"/>
          </p:cNvSpPr>
          <p:nvPr/>
        </p:nvSpPr>
        <p:spPr>
          <a:xfrm>
            <a:off x="3026579" y="5187304"/>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400" dirty="0"/>
              <a:t>c</a:t>
            </a:r>
            <a:r>
              <a:rPr lang="en-US" sz="1400" kern="1200" dirty="0" smtClean="0"/>
              <a:t>reated by the SDTM or ADaM Programmer</a:t>
            </a:r>
            <a:endParaRPr lang="en-US" sz="1400" kern="1200" dirty="0"/>
          </a:p>
        </p:txBody>
      </p:sp>
      <p:sp>
        <p:nvSpPr>
          <p:cNvPr id="22" name="Rectangle 21"/>
          <p:cNvSpPr/>
          <p:nvPr/>
        </p:nvSpPr>
        <p:spPr>
          <a:xfrm>
            <a:off x="255582" y="2065513"/>
            <a:ext cx="3604641" cy="338554"/>
          </a:xfrm>
          <a:prstGeom prst="rect">
            <a:avLst/>
          </a:prstGeom>
        </p:spPr>
        <p:txBody>
          <a:bodyPr wrap="none">
            <a:spAutoFit/>
          </a:bodyPr>
          <a:lstStyle/>
          <a:p>
            <a:r>
              <a:rPr lang="en-US" sz="1600" dirty="0" smtClean="0"/>
              <a:t>SAS dataset transport </a:t>
            </a:r>
            <a:r>
              <a:rPr lang="en-US" sz="1600" dirty="0"/>
              <a:t>f</a:t>
            </a:r>
            <a:r>
              <a:rPr lang="en-US" sz="1600" dirty="0" smtClean="0"/>
              <a:t>iles should be:</a:t>
            </a:r>
            <a:endParaRPr lang="en-US" sz="1600" dirty="0"/>
          </a:p>
        </p:txBody>
      </p:sp>
      <p:sp>
        <p:nvSpPr>
          <p:cNvPr id="20" name="Rectangle 19"/>
          <p:cNvSpPr/>
          <p:nvPr/>
        </p:nvSpPr>
        <p:spPr>
          <a:xfrm>
            <a:off x="253284" y="1451115"/>
            <a:ext cx="8075993" cy="584775"/>
          </a:xfrm>
          <a:prstGeom prst="rect">
            <a:avLst/>
          </a:prstGeom>
        </p:spPr>
        <p:txBody>
          <a:bodyPr wrap="none">
            <a:spAutoFit/>
          </a:bodyPr>
          <a:lstStyle/>
          <a:p>
            <a:r>
              <a:rPr lang="en-US" sz="1600" dirty="0" smtClean="0"/>
              <a:t>Study data must be converted into SAS transport files for submission. </a:t>
            </a:r>
          </a:p>
          <a:p>
            <a:r>
              <a:rPr lang="en-US" sz="1600" b="1" dirty="0" smtClean="0"/>
              <a:t>The transport files must align with/match the final production data used in the analysis</a:t>
            </a:r>
            <a:endParaRPr lang="en-US" sz="1600" b="1" dirty="0"/>
          </a:p>
        </p:txBody>
      </p:sp>
      <p:sp>
        <p:nvSpPr>
          <p:cNvPr id="21" name="Freeform 20"/>
          <p:cNvSpPr>
            <a:spLocks noChangeAspect="1"/>
          </p:cNvSpPr>
          <p:nvPr/>
        </p:nvSpPr>
        <p:spPr>
          <a:xfrm>
            <a:off x="8118978" y="5274983"/>
            <a:ext cx="747536" cy="125376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ECC9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300" kern="1200" dirty="0" smtClean="0"/>
              <a:t> SAS Trans-port </a:t>
            </a:r>
            <a:r>
              <a:rPr lang="en-US" sz="1300" dirty="0"/>
              <a:t>F</a:t>
            </a:r>
            <a:r>
              <a:rPr lang="en-US" sz="1300" kern="1200" dirty="0" smtClean="0"/>
              <a:t>iles</a:t>
            </a:r>
            <a:endParaRPr lang="en-US" sz="1300" kern="1200" dirty="0"/>
          </a:p>
        </p:txBody>
      </p:sp>
      <p:sp>
        <p:nvSpPr>
          <p:cNvPr id="23"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
        <p:nvSpPr>
          <p:cNvPr id="27" name="Freeform 26"/>
          <p:cNvSpPr>
            <a:spLocks noChangeAspect="1"/>
          </p:cNvSpPr>
          <p:nvPr/>
        </p:nvSpPr>
        <p:spPr>
          <a:xfrm>
            <a:off x="5572126" y="5191549"/>
            <a:ext cx="2134552" cy="1280732"/>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42BC8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dirty="0"/>
              <a:t>order of variables in </a:t>
            </a:r>
            <a:r>
              <a:rPr lang="en-US" sz="1400" dirty="0" smtClean="0"/>
              <a:t> </a:t>
            </a:r>
            <a:r>
              <a:rPr lang="en-US" sz="1400" dirty="0"/>
              <a:t>transport need to align with </a:t>
            </a:r>
            <a:r>
              <a:rPr lang="en-US" sz="1400" dirty="0" smtClean="0"/>
              <a:t>the order </a:t>
            </a:r>
            <a:r>
              <a:rPr lang="en-US" sz="1400" dirty="0"/>
              <a:t>of variables in the </a:t>
            </a:r>
            <a:r>
              <a:rPr lang="en-US" sz="1400" dirty="0" smtClean="0"/>
              <a:t>define.xml</a:t>
            </a:r>
            <a:endParaRPr lang="en-US" sz="1400" kern="1200" dirty="0"/>
          </a:p>
        </p:txBody>
      </p:sp>
    </p:spTree>
    <p:extLst>
      <p:ext uri="{BB962C8B-B14F-4D97-AF65-F5344CB8AC3E}">
        <p14:creationId xmlns:p14="http://schemas.microsoft.com/office/powerpoint/2010/main" val="401751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6" name="Slide Number Placeholder 5"/>
          <p:cNvSpPr>
            <a:spLocks noGrp="1"/>
          </p:cNvSpPr>
          <p:nvPr>
            <p:ph type="sldNum" sz="quarter" idx="12"/>
          </p:nvPr>
        </p:nvSpPr>
        <p:spPr/>
        <p:txBody>
          <a:bodyPr/>
          <a:lstStyle/>
          <a:p>
            <a:fld id="{CE2FFC8D-A85B-B445-B4C5-B1EA1E258A6A}" type="slidenum">
              <a:rPr lang="en-US" smtClean="0"/>
              <a:t>11</a:t>
            </a:fld>
            <a:endParaRPr lang="en-US"/>
          </a:p>
        </p:txBody>
      </p:sp>
      <p:sp>
        <p:nvSpPr>
          <p:cNvPr id="2" name="Title 1"/>
          <p:cNvSpPr>
            <a:spLocks noGrp="1"/>
          </p:cNvSpPr>
          <p:nvPr>
            <p:ph type="title" idx="4294967295"/>
          </p:nvPr>
        </p:nvSpPr>
        <p:spPr>
          <a:xfrm>
            <a:off x="0" y="109538"/>
            <a:ext cx="6796088" cy="1320800"/>
          </a:xfrm>
        </p:spPr>
        <p:txBody>
          <a:bodyPr>
            <a:noAutofit/>
          </a:bodyPr>
          <a:lstStyle/>
          <a:p>
            <a:pPr>
              <a:lnSpc>
                <a:spcPts val="3100"/>
              </a:lnSpc>
            </a:pPr>
            <a:r>
              <a:rPr lang="en-US" sz="4000" dirty="0" smtClean="0"/>
              <a:t>CRT Components</a:t>
            </a:r>
            <a:endParaRPr lang="en-US" sz="4000" dirty="0"/>
          </a:p>
        </p:txBody>
      </p:sp>
      <p:pic>
        <p:nvPicPr>
          <p:cNvPr id="17"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986" y="4236860"/>
            <a:ext cx="685572" cy="6855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744467" y="1567541"/>
            <a:ext cx="2351408" cy="299809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ooter Placeholder 4"/>
          <p:cNvSpPr>
            <a:spLocks noGrp="1"/>
          </p:cNvSpPr>
          <p:nvPr>
            <p:ph type="ftr" sz="quarter" idx="11"/>
          </p:nvPr>
        </p:nvSpPr>
        <p:spPr>
          <a:xfrm>
            <a:off x="2177241" y="6361154"/>
            <a:ext cx="4700861" cy="365125"/>
          </a:xfrm>
        </p:spPr>
        <p:txBody>
          <a:bodyPr/>
          <a:lstStyle/>
          <a:p>
            <a:r>
              <a:rPr lang="en-US" dirty="0" smtClean="0"/>
              <a:t>Company Confidential  © 2016 Eli Lilly and Company </a:t>
            </a:r>
            <a:endParaRPr lang="en-US" dirty="0"/>
          </a:p>
        </p:txBody>
      </p:sp>
      <p:sp>
        <p:nvSpPr>
          <p:cNvPr id="15" name="Freeform 14"/>
          <p:cNvSpPr>
            <a:spLocks noChangeAspect="1"/>
          </p:cNvSpPr>
          <p:nvPr/>
        </p:nvSpPr>
        <p:spPr>
          <a:xfrm>
            <a:off x="2970051" y="1567542"/>
            <a:ext cx="1822106" cy="305604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906ECC"/>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r>
              <a:rPr lang="en-US" sz="1200" kern="1200" dirty="0" smtClean="0"/>
              <a:t> </a:t>
            </a:r>
            <a:r>
              <a:rPr lang="en-US" sz="1400" kern="1200" dirty="0" smtClean="0"/>
              <a:t>Annotated CRFs (SDTM CRT) (observed data package only</a:t>
            </a:r>
            <a:r>
              <a:rPr lang="en-US" sz="1400" dirty="0"/>
              <a:t>) </a:t>
            </a:r>
            <a:endParaRPr lang="en-US" sz="1400" dirty="0" smtClean="0"/>
          </a:p>
          <a:p>
            <a:pPr lvl="0" algn="ctr" defTabSz="1155700">
              <a:lnSpc>
                <a:spcPct val="90000"/>
              </a:lnSpc>
              <a:spcBef>
                <a:spcPct val="0"/>
              </a:spcBef>
              <a:spcAft>
                <a:spcPct val="35000"/>
              </a:spcAft>
            </a:pPr>
            <a:endParaRPr lang="en-US" sz="1400" dirty="0"/>
          </a:p>
          <a:p>
            <a:pPr lvl="0" algn="ctr" defTabSz="1155700">
              <a:lnSpc>
                <a:spcPct val="90000"/>
              </a:lnSpc>
              <a:spcBef>
                <a:spcPct val="0"/>
              </a:spcBef>
              <a:spcAft>
                <a:spcPct val="35000"/>
              </a:spcAft>
            </a:pPr>
            <a:r>
              <a:rPr lang="en-US" sz="1400" dirty="0" smtClean="0"/>
              <a:t>TFL </a:t>
            </a:r>
            <a:r>
              <a:rPr lang="en-US" sz="1400" dirty="0"/>
              <a:t>&amp; ADaM Dataset Creation Programs </a:t>
            </a:r>
          </a:p>
          <a:p>
            <a:pPr lvl="0" algn="ctr" defTabSz="1155700">
              <a:lnSpc>
                <a:spcPct val="90000"/>
              </a:lnSpc>
              <a:spcBef>
                <a:spcPct val="0"/>
              </a:spcBef>
              <a:spcAft>
                <a:spcPct val="35000"/>
              </a:spcAft>
            </a:pPr>
            <a:r>
              <a:rPr lang="en-US" sz="1400" i="1" dirty="0"/>
              <a:t>(ADaM CRT)</a:t>
            </a:r>
          </a:p>
          <a:p>
            <a:pPr lvl="0" algn="ctr" defTabSz="1155700" rtl="0">
              <a:lnSpc>
                <a:spcPct val="90000"/>
              </a:lnSpc>
              <a:spcBef>
                <a:spcPct val="0"/>
              </a:spcBef>
              <a:spcAft>
                <a:spcPct val="35000"/>
              </a:spcAft>
            </a:pPr>
            <a:endParaRPr lang="en-US" sz="1400" kern="1200" dirty="0"/>
          </a:p>
        </p:txBody>
      </p:sp>
      <p:sp>
        <p:nvSpPr>
          <p:cNvPr id="25" name="Freeform 24"/>
          <p:cNvSpPr>
            <a:spLocks noChangeAspect="1"/>
          </p:cNvSpPr>
          <p:nvPr/>
        </p:nvSpPr>
        <p:spPr>
          <a:xfrm>
            <a:off x="941574" y="1787634"/>
            <a:ext cx="1482395" cy="24862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ECC9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 SAS Transport </a:t>
            </a:r>
            <a:r>
              <a:rPr lang="en-US" dirty="0" smtClean="0"/>
              <a:t>F</a:t>
            </a:r>
            <a:r>
              <a:rPr lang="en-US" dirty="0"/>
              <a:t>iles (SDTM &amp; ADaM)</a:t>
            </a:r>
          </a:p>
          <a:p>
            <a:pPr lvl="0" algn="ctr" defTabSz="1155700" rtl="0">
              <a:lnSpc>
                <a:spcPct val="90000"/>
              </a:lnSpc>
              <a:spcBef>
                <a:spcPct val="0"/>
              </a:spcBef>
              <a:spcAft>
                <a:spcPct val="35000"/>
              </a:spcAft>
            </a:pPr>
            <a:endParaRPr lang="en-US" kern="1200" dirty="0"/>
          </a:p>
        </p:txBody>
      </p:sp>
      <p:sp>
        <p:nvSpPr>
          <p:cNvPr id="26" name="Freeform 25"/>
          <p:cNvSpPr>
            <a:spLocks noChangeAspect="1"/>
          </p:cNvSpPr>
          <p:nvPr/>
        </p:nvSpPr>
        <p:spPr>
          <a:xfrm>
            <a:off x="5438733" y="1888237"/>
            <a:ext cx="140513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Define </a:t>
            </a:r>
            <a:r>
              <a:rPr lang="en-US" dirty="0"/>
              <a:t>document (SDTM &amp; ADaM)</a:t>
            </a:r>
          </a:p>
          <a:p>
            <a:pPr lvl="0" algn="ctr" defTabSz="1155700" rtl="0">
              <a:lnSpc>
                <a:spcPct val="90000"/>
              </a:lnSpc>
              <a:spcBef>
                <a:spcPct val="0"/>
              </a:spcBef>
              <a:spcAft>
                <a:spcPct val="35000"/>
              </a:spcAft>
            </a:pPr>
            <a:endParaRPr lang="en-US" kern="1200" dirty="0"/>
          </a:p>
        </p:txBody>
      </p:sp>
      <p:sp>
        <p:nvSpPr>
          <p:cNvPr id="27" name="Freeform 26"/>
          <p:cNvSpPr>
            <a:spLocks noChangeAspect="1"/>
          </p:cNvSpPr>
          <p:nvPr/>
        </p:nvSpPr>
        <p:spPr>
          <a:xfrm>
            <a:off x="7298362" y="1940882"/>
            <a:ext cx="1483688"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Reviewer’s </a:t>
            </a:r>
            <a:r>
              <a:rPr lang="en-US" dirty="0"/>
              <a:t>Guide (</a:t>
            </a:r>
            <a:r>
              <a:rPr lang="en-US" dirty="0" smtClean="0"/>
              <a:t>SDRG </a:t>
            </a:r>
            <a:r>
              <a:rPr lang="en-US" dirty="0"/>
              <a:t>&amp; </a:t>
            </a:r>
            <a:r>
              <a:rPr lang="en-US" dirty="0" smtClean="0"/>
              <a:t>ADRG)</a:t>
            </a:r>
            <a:endParaRPr lang="en-US" dirty="0"/>
          </a:p>
          <a:p>
            <a:pPr lvl="0" algn="ctr" defTabSz="1155700" rtl="0">
              <a:lnSpc>
                <a:spcPct val="90000"/>
              </a:lnSpc>
              <a:spcBef>
                <a:spcPct val="0"/>
              </a:spcBef>
              <a:spcAft>
                <a:spcPct val="35000"/>
              </a:spcAft>
            </a:pPr>
            <a:endParaRPr lang="en-US" kern="1200" dirty="0"/>
          </a:p>
        </p:txBody>
      </p:sp>
    </p:spTree>
    <p:extLst>
      <p:ext uri="{BB962C8B-B14F-4D97-AF65-F5344CB8AC3E}">
        <p14:creationId xmlns:p14="http://schemas.microsoft.com/office/powerpoint/2010/main" val="115940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0" name="Slide Number Placeholder 5"/>
          <p:cNvSpPr>
            <a:spLocks noGrp="1"/>
          </p:cNvSpPr>
          <p:nvPr>
            <p:ph type="sldNum" sz="quarter" idx="12"/>
          </p:nvPr>
        </p:nvSpPr>
        <p:spPr/>
        <p:txBody>
          <a:bodyPr/>
          <a:lstStyle/>
          <a:p>
            <a:fld id="{CE2FFC8D-A85B-B445-B4C5-B1EA1E258A6A}" type="slidenum">
              <a:rPr lang="en-US" smtClean="0"/>
              <a:t>12</a:t>
            </a:fld>
            <a:endParaRPr lang="en-US"/>
          </a:p>
        </p:txBody>
      </p:sp>
      <p:sp>
        <p:nvSpPr>
          <p:cNvPr id="2" name="Title 1"/>
          <p:cNvSpPr>
            <a:spLocks noGrp="1"/>
          </p:cNvSpPr>
          <p:nvPr>
            <p:ph type="title" idx="4294967295"/>
          </p:nvPr>
        </p:nvSpPr>
        <p:spPr>
          <a:xfrm>
            <a:off x="0" y="117475"/>
            <a:ext cx="7197725" cy="1168400"/>
          </a:xfrm>
        </p:spPr>
        <p:txBody>
          <a:bodyPr>
            <a:normAutofit fontScale="90000"/>
          </a:bodyPr>
          <a:lstStyle/>
          <a:p>
            <a:r>
              <a:rPr lang="en-US" sz="3600" dirty="0" smtClean="0"/>
              <a:t>Final (annotated to SDTM) Annotated Case Report Forms (aCRFs)</a:t>
            </a:r>
            <a:endParaRPr lang="en-US" sz="3600" dirty="0"/>
          </a:p>
        </p:txBody>
      </p:sp>
      <p:grpSp>
        <p:nvGrpSpPr>
          <p:cNvPr id="15" name="Group 14"/>
          <p:cNvGrpSpPr/>
          <p:nvPr/>
        </p:nvGrpSpPr>
        <p:grpSpPr>
          <a:xfrm>
            <a:off x="-1564223" y="2074613"/>
            <a:ext cx="3177539" cy="1447875"/>
            <a:chOff x="-1564223" y="2074613"/>
            <a:chExt cx="3177539" cy="1447875"/>
          </a:xfrm>
        </p:grpSpPr>
        <p:sp>
          <p:nvSpPr>
            <p:cNvPr id="5" name="Freeform 4"/>
            <p:cNvSpPr/>
            <p:nvPr/>
          </p:nvSpPr>
          <p:spPr>
            <a:xfrm>
              <a:off x="-1564223" y="2155051"/>
              <a:ext cx="2647949" cy="1287000"/>
            </a:xfrm>
            <a:custGeom>
              <a:avLst/>
              <a:gdLst>
                <a:gd name="connsiteX0" fmla="*/ 0 w 2647949"/>
                <a:gd name="connsiteY0" fmla="*/ 0 h 1287000"/>
                <a:gd name="connsiteX1" fmla="*/ 2647949 w 2647949"/>
                <a:gd name="connsiteY1" fmla="*/ 0 h 1287000"/>
                <a:gd name="connsiteX2" fmla="*/ 2647949 w 2647949"/>
                <a:gd name="connsiteY2" fmla="*/ 1287000 h 1287000"/>
                <a:gd name="connsiteX3" fmla="*/ 0 w 2647949"/>
                <a:gd name="connsiteY3" fmla="*/ 1287000 h 1287000"/>
                <a:gd name="connsiteX4" fmla="*/ 0 w 2647949"/>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949" h="1287000">
                  <a:moveTo>
                    <a:pt x="0" y="0"/>
                  </a:moveTo>
                  <a:lnTo>
                    <a:pt x="2647949" y="0"/>
                  </a:lnTo>
                  <a:lnTo>
                    <a:pt x="2647949"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kern="1200" dirty="0" smtClean="0"/>
                <a:t>What?</a:t>
              </a:r>
              <a:endParaRPr lang="en-US" sz="2000" kern="1200" dirty="0"/>
            </a:p>
          </p:txBody>
        </p:sp>
        <p:sp>
          <p:nvSpPr>
            <p:cNvPr id="6" name="Left Brace 5"/>
            <p:cNvSpPr/>
            <p:nvPr/>
          </p:nvSpPr>
          <p:spPr>
            <a:xfrm>
              <a:off x="1083726" y="2074613"/>
              <a:ext cx="529590" cy="1447875"/>
            </a:xfrm>
            <a:prstGeom prst="leftBrace">
              <a:avLst>
                <a:gd name="adj1" fmla="val 35000"/>
                <a:gd name="adj2" fmla="val 50000"/>
              </a:avLst>
            </a:prstGeom>
            <a:ln>
              <a:solidFill>
                <a:srgbClr val="906ECC"/>
              </a:solidFill>
            </a:ln>
          </p:spPr>
          <p:style>
            <a:lnRef idx="2">
              <a:scrgbClr r="0" g="0" b="0"/>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sp>
      </p:grpSp>
      <p:sp>
        <p:nvSpPr>
          <p:cNvPr id="7" name="Freeform 6"/>
          <p:cNvSpPr/>
          <p:nvPr/>
        </p:nvSpPr>
        <p:spPr>
          <a:xfrm>
            <a:off x="1825152" y="1809750"/>
            <a:ext cx="7202424" cy="1846089"/>
          </a:xfrm>
          <a:custGeom>
            <a:avLst/>
            <a:gdLst>
              <a:gd name="connsiteX0" fmla="*/ 0 w 7202424"/>
              <a:gd name="connsiteY0" fmla="*/ 0 h 1447875"/>
              <a:gd name="connsiteX1" fmla="*/ 7202424 w 7202424"/>
              <a:gd name="connsiteY1" fmla="*/ 0 h 1447875"/>
              <a:gd name="connsiteX2" fmla="*/ 7202424 w 7202424"/>
              <a:gd name="connsiteY2" fmla="*/ 1447875 h 1447875"/>
              <a:gd name="connsiteX3" fmla="*/ 0 w 7202424"/>
              <a:gd name="connsiteY3" fmla="*/ 1447875 h 1447875"/>
              <a:gd name="connsiteX4" fmla="*/ 0 w 7202424"/>
              <a:gd name="connsiteY4" fmla="*/ 0 h 14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2424" h="1447875">
                <a:moveTo>
                  <a:pt x="0" y="0"/>
                </a:moveTo>
                <a:lnTo>
                  <a:pt x="7202424" y="0"/>
                </a:lnTo>
                <a:lnTo>
                  <a:pt x="7202424" y="1447875"/>
                </a:lnTo>
                <a:lnTo>
                  <a:pt x="0" y="1447875"/>
                </a:lnTo>
                <a:lnTo>
                  <a:pt x="0" y="0"/>
                </a:lnTo>
                <a:close/>
              </a:path>
            </a:pathLst>
          </a:custGeom>
          <a:solidFill>
            <a:srgbClr val="AA90D8"/>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Final Annotated CRFs is a package that contains a copy of each unique CRF from the collection system with SDTM domains/variables noted for each collected item.  The aCRF package could also include ePRO/</a:t>
            </a:r>
            <a:r>
              <a:rPr lang="en-US" sz="1800" kern="1200" dirty="0" err="1" smtClean="0"/>
              <a:t>eCOA</a:t>
            </a:r>
            <a:r>
              <a:rPr lang="en-US" sz="1800" kern="1200" dirty="0" smtClean="0"/>
              <a:t> annotations, if the data is included in SDTM.</a:t>
            </a:r>
            <a:endParaRPr lang="en-US" sz="1800" kern="1200" dirty="0"/>
          </a:p>
          <a:p>
            <a:pPr marL="171450" lvl="1" indent="-171450" algn="l" defTabSz="800100" rtl="0">
              <a:lnSpc>
                <a:spcPct val="90000"/>
              </a:lnSpc>
              <a:spcBef>
                <a:spcPct val="0"/>
              </a:spcBef>
              <a:spcAft>
                <a:spcPct val="15000"/>
              </a:spcAft>
              <a:buChar char="••"/>
            </a:pPr>
            <a:r>
              <a:rPr lang="en-US" sz="1800" kern="1200" dirty="0" smtClean="0"/>
              <a:t>The annotations indicate where each collected piece of data resides in the SDTM datasets</a:t>
            </a:r>
            <a:endParaRPr lang="en-US" sz="1800" kern="1200" dirty="0"/>
          </a:p>
        </p:txBody>
      </p:sp>
      <p:grpSp>
        <p:nvGrpSpPr>
          <p:cNvPr id="16" name="Group 15"/>
          <p:cNvGrpSpPr/>
          <p:nvPr/>
        </p:nvGrpSpPr>
        <p:grpSpPr>
          <a:xfrm>
            <a:off x="-1564223" y="3756489"/>
            <a:ext cx="3177539" cy="1287000"/>
            <a:chOff x="-1564223" y="3756489"/>
            <a:chExt cx="3177539" cy="1287000"/>
          </a:xfrm>
        </p:grpSpPr>
        <p:sp>
          <p:nvSpPr>
            <p:cNvPr id="11" name="Freeform 10"/>
            <p:cNvSpPr/>
            <p:nvPr/>
          </p:nvSpPr>
          <p:spPr>
            <a:xfrm>
              <a:off x="-1564223" y="3756489"/>
              <a:ext cx="2647949" cy="1287000"/>
            </a:xfrm>
            <a:custGeom>
              <a:avLst/>
              <a:gdLst>
                <a:gd name="connsiteX0" fmla="*/ 0 w 2647949"/>
                <a:gd name="connsiteY0" fmla="*/ 0 h 1287000"/>
                <a:gd name="connsiteX1" fmla="*/ 2647949 w 2647949"/>
                <a:gd name="connsiteY1" fmla="*/ 0 h 1287000"/>
                <a:gd name="connsiteX2" fmla="*/ 2647949 w 2647949"/>
                <a:gd name="connsiteY2" fmla="*/ 1287000 h 1287000"/>
                <a:gd name="connsiteX3" fmla="*/ 0 w 2647949"/>
                <a:gd name="connsiteY3" fmla="*/ 1287000 h 1287000"/>
                <a:gd name="connsiteX4" fmla="*/ 0 w 2647949"/>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949" h="1287000">
                  <a:moveTo>
                    <a:pt x="0" y="0"/>
                  </a:moveTo>
                  <a:lnTo>
                    <a:pt x="2647949" y="0"/>
                  </a:lnTo>
                  <a:lnTo>
                    <a:pt x="2647949"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kern="1200" dirty="0" smtClean="0"/>
                <a:t>Who?</a:t>
              </a:r>
              <a:endParaRPr lang="en-US" sz="2000" kern="1200" dirty="0"/>
            </a:p>
          </p:txBody>
        </p:sp>
        <p:sp>
          <p:nvSpPr>
            <p:cNvPr id="12" name="Left Brace 11"/>
            <p:cNvSpPr/>
            <p:nvPr/>
          </p:nvSpPr>
          <p:spPr>
            <a:xfrm>
              <a:off x="1083726" y="3756489"/>
              <a:ext cx="529590" cy="1287000"/>
            </a:xfrm>
            <a:prstGeom prst="leftBrace">
              <a:avLst>
                <a:gd name="adj1" fmla="val 35000"/>
                <a:gd name="adj2" fmla="val 50000"/>
              </a:avLst>
            </a:prstGeom>
            <a:ln>
              <a:solidFill>
                <a:srgbClr val="906ECC"/>
              </a:solidFill>
            </a:ln>
          </p:spPr>
          <p:style>
            <a:lnRef idx="2">
              <a:scrgbClr r="0" g="0" b="0"/>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sp>
      </p:grpSp>
      <p:sp>
        <p:nvSpPr>
          <p:cNvPr id="13" name="Freeform 12"/>
          <p:cNvSpPr/>
          <p:nvPr/>
        </p:nvSpPr>
        <p:spPr>
          <a:xfrm>
            <a:off x="1825152" y="3695700"/>
            <a:ext cx="7202424" cy="1376364"/>
          </a:xfrm>
          <a:custGeom>
            <a:avLst/>
            <a:gdLst>
              <a:gd name="connsiteX0" fmla="*/ 0 w 7202424"/>
              <a:gd name="connsiteY0" fmla="*/ 0 h 1287000"/>
              <a:gd name="connsiteX1" fmla="*/ 7202424 w 7202424"/>
              <a:gd name="connsiteY1" fmla="*/ 0 h 1287000"/>
              <a:gd name="connsiteX2" fmla="*/ 7202424 w 7202424"/>
              <a:gd name="connsiteY2" fmla="*/ 1287000 h 1287000"/>
              <a:gd name="connsiteX3" fmla="*/ 0 w 7202424"/>
              <a:gd name="connsiteY3" fmla="*/ 1287000 h 1287000"/>
              <a:gd name="connsiteX4" fmla="*/ 0 w 7202424"/>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2424" h="1287000">
                <a:moveTo>
                  <a:pt x="0" y="0"/>
                </a:moveTo>
                <a:lnTo>
                  <a:pt x="7202424" y="0"/>
                </a:lnTo>
                <a:lnTo>
                  <a:pt x="7202424" y="1287000"/>
                </a:lnTo>
                <a:lnTo>
                  <a:pt x="0" y="1287000"/>
                </a:lnTo>
                <a:lnTo>
                  <a:pt x="0" y="0"/>
                </a:lnTo>
                <a:close/>
              </a:path>
            </a:pathLst>
          </a:custGeom>
          <a:solidFill>
            <a:srgbClr val="AA90D8"/>
          </a:solidFill>
        </p:spPr>
        <p:style>
          <a:lnRef idx="2">
            <a:schemeClr val="lt1">
              <a:hueOff val="0"/>
              <a:satOff val="0"/>
              <a:lumOff val="0"/>
              <a:alphaOff val="0"/>
            </a:schemeClr>
          </a:lnRef>
          <a:fillRef idx="1">
            <a:scrgbClr r="0" g="0" b="0"/>
          </a:fillRef>
          <a:effectRef idx="0">
            <a:schemeClr val="accent2">
              <a:shade val="80000"/>
              <a:hueOff val="-35872"/>
              <a:satOff val="-4024"/>
              <a:lumOff val="25680"/>
              <a:alphaOff val="0"/>
            </a:schemeClr>
          </a:effectRef>
          <a:fontRef idx="minor">
            <a:schemeClr val="lt1"/>
          </a:fontRef>
        </p:style>
        <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The Final Annotated CRFs are created by the SDTM Programmer</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 statistical representative or SDTM Consultant SME for the study may consult as needed</a:t>
            </a:r>
            <a:endParaRPr lang="en-US" sz="1800" kern="1200" dirty="0"/>
          </a:p>
        </p:txBody>
      </p:sp>
      <p:sp>
        <p:nvSpPr>
          <p:cNvPr id="14" name="Freeform 13"/>
          <p:cNvSpPr>
            <a:spLocks noChangeAspect="1"/>
          </p:cNvSpPr>
          <p:nvPr/>
        </p:nvSpPr>
        <p:spPr>
          <a:xfrm>
            <a:off x="7934326" y="5338938"/>
            <a:ext cx="938572" cy="141402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BAA5D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600" kern="1200" dirty="0" smtClean="0"/>
              <a:t>Anno-tated CRFs </a:t>
            </a:r>
            <a:endParaRPr lang="en-US" sz="1600" kern="1200" dirty="0"/>
          </a:p>
        </p:txBody>
      </p:sp>
      <p:sp>
        <p:nvSpPr>
          <p:cNvPr id="17" name="Footer Placeholder 4"/>
          <p:cNvSpPr>
            <a:spLocks noGrp="1"/>
          </p:cNvSpPr>
          <p:nvPr>
            <p:ph type="ftr" sz="quarter" idx="11"/>
          </p:nvPr>
        </p:nvSpPr>
        <p:spPr>
          <a:xfrm>
            <a:off x="2177241" y="6370679"/>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30433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13</a:t>
            </a:fld>
            <a:endParaRPr lang="en-US" dirty="0"/>
          </a:p>
        </p:txBody>
      </p:sp>
      <p:sp>
        <p:nvSpPr>
          <p:cNvPr id="2" name="Title 1"/>
          <p:cNvSpPr>
            <a:spLocks noGrp="1"/>
          </p:cNvSpPr>
          <p:nvPr>
            <p:ph type="title" idx="4294967295"/>
          </p:nvPr>
        </p:nvSpPr>
        <p:spPr>
          <a:xfrm>
            <a:off x="0" y="88900"/>
            <a:ext cx="7762875" cy="1371600"/>
          </a:xfrm>
        </p:spPr>
        <p:txBody>
          <a:bodyPr>
            <a:noAutofit/>
          </a:bodyPr>
          <a:lstStyle/>
          <a:p>
            <a:r>
              <a:rPr lang="en-US" sz="3600" dirty="0" smtClean="0"/>
              <a:t>Characteristics of the </a:t>
            </a:r>
            <a:br>
              <a:rPr lang="en-US" sz="3600" dirty="0" smtClean="0"/>
            </a:br>
            <a:r>
              <a:rPr lang="en-US" sz="3600" dirty="0" smtClean="0"/>
              <a:t>aCRF</a:t>
            </a:r>
            <a:endParaRPr lang="en-US" sz="3600" dirty="0"/>
          </a:p>
        </p:txBody>
      </p:sp>
      <p:sp>
        <p:nvSpPr>
          <p:cNvPr id="14" name="Freeform 13"/>
          <p:cNvSpPr>
            <a:spLocks noChangeAspect="1"/>
          </p:cNvSpPr>
          <p:nvPr/>
        </p:nvSpPr>
        <p:spPr>
          <a:xfrm>
            <a:off x="7938180" y="5338938"/>
            <a:ext cx="938572" cy="141402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AA90D8"/>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600" kern="1200" dirty="0" smtClean="0"/>
              <a:t>Anno-tated CRFs </a:t>
            </a:r>
            <a:endParaRPr lang="en-US" sz="1600" kern="1200" dirty="0"/>
          </a:p>
        </p:txBody>
      </p:sp>
      <p:graphicFrame>
        <p:nvGraphicFramePr>
          <p:cNvPr id="3" name="Diagram 2"/>
          <p:cNvGraphicFramePr/>
          <p:nvPr>
            <p:extLst>
              <p:ext uri="{D42A27DB-BD31-4B8C-83A1-F6EECF244321}">
                <p14:modId xmlns:p14="http://schemas.microsoft.com/office/powerpoint/2010/main" val="2770688202"/>
              </p:ext>
            </p:extLst>
          </p:nvPr>
        </p:nvGraphicFramePr>
        <p:xfrm>
          <a:off x="1332758" y="1781175"/>
          <a:ext cx="6553942" cy="4404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3222038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8" name="Slide Number Placeholder 5"/>
          <p:cNvSpPr>
            <a:spLocks noGrp="1"/>
          </p:cNvSpPr>
          <p:nvPr>
            <p:ph type="sldNum" sz="quarter" idx="12"/>
          </p:nvPr>
        </p:nvSpPr>
        <p:spPr/>
        <p:txBody>
          <a:bodyPr/>
          <a:lstStyle/>
          <a:p>
            <a:fld id="{CE2FFC8D-A85B-B445-B4C5-B1EA1E258A6A}" type="slidenum">
              <a:rPr lang="en-US" smtClean="0"/>
              <a:t>14</a:t>
            </a:fld>
            <a:endParaRPr lang="en-US" dirty="0"/>
          </a:p>
        </p:txBody>
      </p:sp>
      <p:sp>
        <p:nvSpPr>
          <p:cNvPr id="2" name="Title 1"/>
          <p:cNvSpPr>
            <a:spLocks noGrp="1"/>
          </p:cNvSpPr>
          <p:nvPr>
            <p:ph type="title" idx="4294967295"/>
          </p:nvPr>
        </p:nvSpPr>
        <p:spPr>
          <a:xfrm>
            <a:off x="0" y="0"/>
            <a:ext cx="6537325" cy="1371600"/>
          </a:xfrm>
        </p:spPr>
        <p:txBody>
          <a:bodyPr>
            <a:normAutofit/>
          </a:bodyPr>
          <a:lstStyle/>
          <a:p>
            <a:r>
              <a:rPr lang="en-US" sz="3600" dirty="0" smtClean="0"/>
              <a:t>Final Annotated CRFs – Example of acrf.pdf</a:t>
            </a:r>
            <a:endParaRPr lang="en-US" sz="3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6566">
            <a:off x="6377753" y="2030847"/>
            <a:ext cx="1247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46079" y="3348776"/>
            <a:ext cx="3130673" cy="1077218"/>
          </a:xfrm>
          <a:prstGeom prst="rect">
            <a:avLst/>
          </a:prstGeom>
          <a:solidFill>
            <a:schemeClr val="bg1">
              <a:lumMod val="75000"/>
            </a:schemeClr>
          </a:solidFill>
        </p:spPr>
        <p:txBody>
          <a:bodyPr wrap="square" rtlCol="0">
            <a:spAutoFit/>
          </a:bodyPr>
          <a:lstStyle/>
          <a:p>
            <a:r>
              <a:rPr lang="en-US" sz="1600" i="1" dirty="0" smtClean="0"/>
              <a:t>Note</a:t>
            </a:r>
            <a:r>
              <a:rPr lang="en-US" sz="1600" dirty="0" smtClean="0"/>
              <a:t>: Text in </a:t>
            </a:r>
            <a:r>
              <a:rPr lang="en-US" sz="1600" b="1" dirty="0" smtClean="0"/>
              <a:t>Black</a:t>
            </a:r>
            <a:r>
              <a:rPr lang="en-US" sz="1600" dirty="0" smtClean="0"/>
              <a:t> represents the domain and text in </a:t>
            </a:r>
            <a:r>
              <a:rPr lang="en-US" sz="1600" b="1" dirty="0" smtClean="0">
                <a:solidFill>
                  <a:srgbClr val="FF0000"/>
                </a:solidFill>
              </a:rPr>
              <a:t>Red </a:t>
            </a:r>
            <a:r>
              <a:rPr lang="en-US" sz="1600" dirty="0" smtClean="0"/>
              <a:t>represents the variable location in the domain</a:t>
            </a:r>
            <a:endParaRPr lang="en-US" sz="1600" dirty="0"/>
          </a:p>
        </p:txBody>
      </p:sp>
      <p:sp>
        <p:nvSpPr>
          <p:cNvPr id="11" name="Freeform 10"/>
          <p:cNvSpPr>
            <a:spLocks noChangeAspect="1"/>
          </p:cNvSpPr>
          <p:nvPr/>
        </p:nvSpPr>
        <p:spPr>
          <a:xfrm>
            <a:off x="7938180" y="5338938"/>
            <a:ext cx="938572" cy="141402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AA90D8"/>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600" kern="1200" dirty="0" smtClean="0"/>
              <a:t>Anno-tated CRFs </a:t>
            </a:r>
            <a:endParaRPr lang="en-US" sz="1600" kern="1200" dirty="0"/>
          </a:p>
        </p:txBody>
      </p:sp>
      <p:pic>
        <p:nvPicPr>
          <p:cNvPr id="12" name="Picture 11"/>
          <p:cNvPicPr/>
          <p:nvPr/>
        </p:nvPicPr>
        <p:blipFill>
          <a:blip r:embed="rId4"/>
          <a:stretch>
            <a:fillRect/>
          </a:stretch>
        </p:blipFill>
        <p:spPr>
          <a:xfrm>
            <a:off x="400050" y="1638617"/>
            <a:ext cx="5248275" cy="1596427"/>
          </a:xfrm>
          <a:prstGeom prst="rect">
            <a:avLst/>
          </a:prstGeom>
          <a:effectLst>
            <a:outerShdw blurRad="292100" dist="139700" dir="2700000" algn="ctr" rotWithShape="0">
              <a:srgbClr val="000000">
                <a:alpha val="65000"/>
              </a:srgbClr>
            </a:outerShdw>
          </a:effectLst>
        </p:spPr>
      </p:pic>
      <p:pic>
        <p:nvPicPr>
          <p:cNvPr id="13" name="Picture 12"/>
          <p:cNvPicPr/>
          <p:nvPr/>
        </p:nvPicPr>
        <p:blipFill>
          <a:blip r:embed="rId5"/>
          <a:stretch>
            <a:fillRect/>
          </a:stretch>
        </p:blipFill>
        <p:spPr>
          <a:xfrm>
            <a:off x="457200" y="3691255"/>
            <a:ext cx="4609465" cy="1532890"/>
          </a:xfrm>
          <a:prstGeom prst="rect">
            <a:avLst/>
          </a:prstGeom>
          <a:effectLst>
            <a:outerShdw blurRad="292100" dist="139700" dir="2700000" algn="ctr" rotWithShape="0">
              <a:srgbClr val="000000">
                <a:alpha val="65000"/>
              </a:srgbClr>
            </a:outerShdw>
          </a:effectLst>
        </p:spPr>
      </p:pic>
      <p:sp>
        <p:nvSpPr>
          <p:cNvPr id="14" name="Footer Placeholder 4"/>
          <p:cNvSpPr>
            <a:spLocks noGrp="1"/>
          </p:cNvSpPr>
          <p:nvPr>
            <p:ph type="ftr" sz="quarter" idx="11"/>
          </p:nvPr>
        </p:nvSpPr>
        <p:spPr>
          <a:xfrm>
            <a:off x="2177241" y="6370679"/>
            <a:ext cx="4700861" cy="365125"/>
          </a:xfrm>
        </p:spPr>
        <p:txBody>
          <a:bodyPr/>
          <a:lstStyle/>
          <a:p>
            <a:r>
              <a:rPr lang="en-US" dirty="0" smtClean="0"/>
              <a:t>Company Confidential  © 2016 Eli Lilly and Company </a:t>
            </a:r>
            <a:endParaRPr lang="en-US" dirty="0"/>
          </a:p>
        </p:txBody>
      </p:sp>
      <p:sp>
        <p:nvSpPr>
          <p:cNvPr id="3" name="TextBox 2"/>
          <p:cNvSpPr txBox="1"/>
          <p:nvPr/>
        </p:nvSpPr>
        <p:spPr>
          <a:xfrm>
            <a:off x="352425" y="5417298"/>
            <a:ext cx="7753350" cy="646331"/>
          </a:xfrm>
          <a:prstGeom prst="rect">
            <a:avLst/>
          </a:prstGeom>
          <a:noFill/>
        </p:spPr>
        <p:txBody>
          <a:bodyPr wrap="square" rtlCol="0">
            <a:spAutoFit/>
          </a:bodyPr>
          <a:lstStyle/>
          <a:p>
            <a:pPr lvl="0"/>
            <a:r>
              <a:rPr lang="en-US" dirty="0" smtClean="0"/>
              <a:t>Guidelines for annotated CRFs can be found in the </a:t>
            </a:r>
            <a:r>
              <a:rPr lang="en-US" dirty="0" smtClean="0">
                <a:hlinkClick r:id="rId6"/>
              </a:rPr>
              <a:t>SDTM - Metadata </a:t>
            </a:r>
            <a:r>
              <a:rPr lang="en-US" dirty="0">
                <a:hlinkClick r:id="rId6"/>
              </a:rPr>
              <a:t>Submission </a:t>
            </a:r>
            <a:r>
              <a:rPr lang="en-US" dirty="0" smtClean="0">
                <a:hlinkClick r:id="rId6"/>
              </a:rPr>
              <a:t>Guidelines</a:t>
            </a:r>
            <a:r>
              <a:rPr lang="en-US" dirty="0" smtClean="0"/>
              <a:t> document on the CDISC website.</a:t>
            </a:r>
            <a:endParaRPr lang="en-US" dirty="0"/>
          </a:p>
        </p:txBody>
      </p:sp>
    </p:spTree>
    <p:extLst>
      <p:ext uri="{BB962C8B-B14F-4D97-AF65-F5344CB8AC3E}">
        <p14:creationId xmlns:p14="http://schemas.microsoft.com/office/powerpoint/2010/main" val="602288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6" name="Slide Number Placeholder 5"/>
          <p:cNvSpPr>
            <a:spLocks noGrp="1"/>
          </p:cNvSpPr>
          <p:nvPr>
            <p:ph type="sldNum" sz="quarter" idx="12"/>
          </p:nvPr>
        </p:nvSpPr>
        <p:spPr/>
        <p:txBody>
          <a:bodyPr/>
          <a:lstStyle/>
          <a:p>
            <a:fld id="{CE2FFC8D-A85B-B445-B4C5-B1EA1E258A6A}" type="slidenum">
              <a:rPr lang="en-US" smtClean="0"/>
              <a:t>15</a:t>
            </a:fld>
            <a:endParaRPr lang="en-US"/>
          </a:p>
        </p:txBody>
      </p:sp>
      <p:sp>
        <p:nvSpPr>
          <p:cNvPr id="2" name="Title 1"/>
          <p:cNvSpPr>
            <a:spLocks noGrp="1"/>
          </p:cNvSpPr>
          <p:nvPr>
            <p:ph type="title" idx="4294967295"/>
          </p:nvPr>
        </p:nvSpPr>
        <p:spPr>
          <a:xfrm>
            <a:off x="0" y="109538"/>
            <a:ext cx="6796088" cy="1320800"/>
          </a:xfrm>
        </p:spPr>
        <p:txBody>
          <a:bodyPr>
            <a:noAutofit/>
          </a:bodyPr>
          <a:lstStyle/>
          <a:p>
            <a:pPr>
              <a:lnSpc>
                <a:spcPts val="3100"/>
              </a:lnSpc>
            </a:pPr>
            <a:r>
              <a:rPr lang="en-US" sz="4000" dirty="0" smtClean="0"/>
              <a:t>CRT Components</a:t>
            </a:r>
            <a:endParaRPr lang="en-US" sz="4000" dirty="0"/>
          </a:p>
        </p:txBody>
      </p:sp>
      <p:pic>
        <p:nvPicPr>
          <p:cNvPr id="17"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1719" y="4057761"/>
            <a:ext cx="685572" cy="6855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824977" y="1674420"/>
            <a:ext cx="1754014" cy="267879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8922" y="4081511"/>
            <a:ext cx="685572" cy="685572"/>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
        <p:nvSpPr>
          <p:cNvPr id="15" name="Freeform 14"/>
          <p:cNvSpPr>
            <a:spLocks noChangeAspect="1"/>
          </p:cNvSpPr>
          <p:nvPr/>
        </p:nvSpPr>
        <p:spPr>
          <a:xfrm>
            <a:off x="2530735" y="1538563"/>
            <a:ext cx="1822106" cy="305604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906ECC"/>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r>
              <a:rPr lang="en-US" sz="1200" kern="1200" dirty="0" smtClean="0"/>
              <a:t> </a:t>
            </a:r>
            <a:r>
              <a:rPr lang="en-US" sz="1400" kern="1200" dirty="0" smtClean="0"/>
              <a:t>Annotated CRFs (SDTM CRT) (observed data package only</a:t>
            </a:r>
            <a:r>
              <a:rPr lang="en-US" sz="1400" dirty="0"/>
              <a:t>) </a:t>
            </a:r>
            <a:endParaRPr lang="en-US" sz="1400" dirty="0" smtClean="0"/>
          </a:p>
          <a:p>
            <a:pPr lvl="0" algn="ctr" defTabSz="1155700">
              <a:lnSpc>
                <a:spcPct val="90000"/>
              </a:lnSpc>
              <a:spcBef>
                <a:spcPct val="0"/>
              </a:spcBef>
              <a:spcAft>
                <a:spcPct val="35000"/>
              </a:spcAft>
            </a:pPr>
            <a:endParaRPr lang="en-US" sz="1400" dirty="0"/>
          </a:p>
          <a:p>
            <a:pPr lvl="0" algn="ctr" defTabSz="1155700">
              <a:lnSpc>
                <a:spcPct val="90000"/>
              </a:lnSpc>
              <a:spcBef>
                <a:spcPct val="0"/>
              </a:spcBef>
              <a:spcAft>
                <a:spcPct val="35000"/>
              </a:spcAft>
            </a:pPr>
            <a:r>
              <a:rPr lang="en-US" sz="1400" dirty="0" smtClean="0"/>
              <a:t>TFL </a:t>
            </a:r>
            <a:r>
              <a:rPr lang="en-US" sz="1400" dirty="0"/>
              <a:t>&amp; ADaM Dataset Creation Programs </a:t>
            </a:r>
          </a:p>
          <a:p>
            <a:pPr lvl="0" algn="ctr" defTabSz="1155700">
              <a:lnSpc>
                <a:spcPct val="90000"/>
              </a:lnSpc>
              <a:spcBef>
                <a:spcPct val="0"/>
              </a:spcBef>
              <a:spcAft>
                <a:spcPct val="35000"/>
              </a:spcAft>
            </a:pPr>
            <a:r>
              <a:rPr lang="en-US" sz="1400" i="1" dirty="0"/>
              <a:t>(ADaM CRT)</a:t>
            </a:r>
          </a:p>
          <a:p>
            <a:pPr lvl="0" algn="ctr" defTabSz="1155700" rtl="0">
              <a:lnSpc>
                <a:spcPct val="90000"/>
              </a:lnSpc>
              <a:spcBef>
                <a:spcPct val="0"/>
              </a:spcBef>
              <a:spcAft>
                <a:spcPct val="35000"/>
              </a:spcAft>
            </a:pPr>
            <a:endParaRPr lang="en-US" sz="1400" kern="1200" dirty="0"/>
          </a:p>
        </p:txBody>
      </p:sp>
      <p:sp>
        <p:nvSpPr>
          <p:cNvPr id="25" name="Freeform 24"/>
          <p:cNvSpPr>
            <a:spLocks noChangeAspect="1"/>
          </p:cNvSpPr>
          <p:nvPr/>
        </p:nvSpPr>
        <p:spPr>
          <a:xfrm>
            <a:off x="502258" y="1758655"/>
            <a:ext cx="1482395" cy="24862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ECC9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 SAS Transport </a:t>
            </a:r>
            <a:r>
              <a:rPr lang="en-US" dirty="0" smtClean="0"/>
              <a:t>F</a:t>
            </a:r>
            <a:r>
              <a:rPr lang="en-US" dirty="0"/>
              <a:t>iles (SDTM &amp; ADaM)</a:t>
            </a:r>
          </a:p>
          <a:p>
            <a:pPr lvl="0" algn="ctr" defTabSz="1155700" rtl="0">
              <a:lnSpc>
                <a:spcPct val="90000"/>
              </a:lnSpc>
              <a:spcBef>
                <a:spcPct val="0"/>
              </a:spcBef>
              <a:spcAft>
                <a:spcPct val="35000"/>
              </a:spcAft>
            </a:pPr>
            <a:endParaRPr lang="en-US" kern="1200" dirty="0"/>
          </a:p>
        </p:txBody>
      </p:sp>
      <p:sp>
        <p:nvSpPr>
          <p:cNvPr id="26" name="Freeform 25"/>
          <p:cNvSpPr>
            <a:spLocks noChangeAspect="1"/>
          </p:cNvSpPr>
          <p:nvPr/>
        </p:nvSpPr>
        <p:spPr>
          <a:xfrm>
            <a:off x="4999417" y="1859258"/>
            <a:ext cx="140513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Define </a:t>
            </a:r>
            <a:r>
              <a:rPr lang="en-US" dirty="0"/>
              <a:t>document (SDTM &amp; ADaM)</a:t>
            </a:r>
          </a:p>
          <a:p>
            <a:pPr lvl="0" algn="ctr" defTabSz="1155700" rtl="0">
              <a:lnSpc>
                <a:spcPct val="90000"/>
              </a:lnSpc>
              <a:spcBef>
                <a:spcPct val="0"/>
              </a:spcBef>
              <a:spcAft>
                <a:spcPct val="35000"/>
              </a:spcAft>
            </a:pPr>
            <a:endParaRPr lang="en-US" kern="1200" dirty="0"/>
          </a:p>
        </p:txBody>
      </p:sp>
      <p:sp>
        <p:nvSpPr>
          <p:cNvPr id="27" name="Freeform 26"/>
          <p:cNvSpPr>
            <a:spLocks noChangeAspect="1"/>
          </p:cNvSpPr>
          <p:nvPr/>
        </p:nvSpPr>
        <p:spPr>
          <a:xfrm>
            <a:off x="6859046" y="1911903"/>
            <a:ext cx="1483688"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Reviewer’s </a:t>
            </a:r>
            <a:r>
              <a:rPr lang="en-US" dirty="0"/>
              <a:t>Guide (</a:t>
            </a:r>
            <a:r>
              <a:rPr lang="en-US" dirty="0" smtClean="0"/>
              <a:t>SDRG </a:t>
            </a:r>
            <a:r>
              <a:rPr lang="en-US" dirty="0"/>
              <a:t>&amp; </a:t>
            </a:r>
            <a:r>
              <a:rPr lang="en-US" dirty="0" smtClean="0"/>
              <a:t>ADRG)</a:t>
            </a:r>
            <a:endParaRPr lang="en-US" dirty="0"/>
          </a:p>
          <a:p>
            <a:pPr lvl="0" algn="ctr" defTabSz="1155700" rtl="0">
              <a:lnSpc>
                <a:spcPct val="90000"/>
              </a:lnSpc>
              <a:spcBef>
                <a:spcPct val="0"/>
              </a:spcBef>
              <a:spcAft>
                <a:spcPct val="35000"/>
              </a:spcAft>
            </a:pPr>
            <a:endParaRPr lang="en-US" kern="1200" dirty="0"/>
          </a:p>
        </p:txBody>
      </p:sp>
    </p:spTree>
    <p:extLst>
      <p:ext uri="{BB962C8B-B14F-4D97-AF65-F5344CB8AC3E}">
        <p14:creationId xmlns:p14="http://schemas.microsoft.com/office/powerpoint/2010/main" val="122512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8" name="Slide Number Placeholder 5"/>
          <p:cNvSpPr>
            <a:spLocks noGrp="1"/>
          </p:cNvSpPr>
          <p:nvPr>
            <p:ph type="sldNum" sz="quarter" idx="12"/>
          </p:nvPr>
        </p:nvSpPr>
        <p:spPr/>
        <p:txBody>
          <a:bodyPr/>
          <a:lstStyle/>
          <a:p>
            <a:fld id="{CE2FFC8D-A85B-B445-B4C5-B1EA1E258A6A}" type="slidenum">
              <a:rPr lang="en-US" smtClean="0"/>
              <a:t>16</a:t>
            </a:fld>
            <a:endParaRPr lang="en-US" dirty="0"/>
          </a:p>
        </p:txBody>
      </p:sp>
      <p:sp>
        <p:nvSpPr>
          <p:cNvPr id="2" name="Title 1"/>
          <p:cNvSpPr>
            <a:spLocks noGrp="1"/>
          </p:cNvSpPr>
          <p:nvPr>
            <p:ph type="title" idx="4294967295"/>
          </p:nvPr>
        </p:nvSpPr>
        <p:spPr>
          <a:xfrm>
            <a:off x="0" y="26988"/>
            <a:ext cx="7781925" cy="1168400"/>
          </a:xfrm>
        </p:spPr>
        <p:txBody>
          <a:bodyPr>
            <a:normAutofit fontScale="90000"/>
          </a:bodyPr>
          <a:lstStyle/>
          <a:p>
            <a:r>
              <a:rPr lang="en-US" sz="3600" dirty="0" smtClean="0"/>
              <a:t>The Data Definition Document (define.xml)</a:t>
            </a:r>
            <a:endParaRPr lang="en-US" sz="3600" dirty="0"/>
          </a:p>
        </p:txBody>
      </p:sp>
      <p:grpSp>
        <p:nvGrpSpPr>
          <p:cNvPr id="3" name="Group 2"/>
          <p:cNvGrpSpPr>
            <a:grpSpLocks noChangeAspect="1"/>
          </p:cNvGrpSpPr>
          <p:nvPr/>
        </p:nvGrpSpPr>
        <p:grpSpPr>
          <a:xfrm>
            <a:off x="1696809" y="1419913"/>
            <a:ext cx="2191916" cy="5039556"/>
            <a:chOff x="1854472" y="1577577"/>
            <a:chExt cx="2009179" cy="4619411"/>
          </a:xfrm>
        </p:grpSpPr>
        <p:sp>
          <p:nvSpPr>
            <p:cNvPr id="10" name="Freeform 9"/>
            <p:cNvSpPr/>
            <p:nvPr/>
          </p:nvSpPr>
          <p:spPr>
            <a:xfrm>
              <a:off x="1854472" y="1577577"/>
              <a:ext cx="2009179" cy="1004589"/>
            </a:xfrm>
            <a:custGeom>
              <a:avLst/>
              <a:gdLst>
                <a:gd name="connsiteX0" fmla="*/ 0 w 2009179"/>
                <a:gd name="connsiteY0" fmla="*/ 100459 h 1004589"/>
                <a:gd name="connsiteX1" fmla="*/ 100459 w 2009179"/>
                <a:gd name="connsiteY1" fmla="*/ 0 h 1004589"/>
                <a:gd name="connsiteX2" fmla="*/ 1908720 w 2009179"/>
                <a:gd name="connsiteY2" fmla="*/ 0 h 1004589"/>
                <a:gd name="connsiteX3" fmla="*/ 2009179 w 2009179"/>
                <a:gd name="connsiteY3" fmla="*/ 100459 h 1004589"/>
                <a:gd name="connsiteX4" fmla="*/ 2009179 w 2009179"/>
                <a:gd name="connsiteY4" fmla="*/ 904130 h 1004589"/>
                <a:gd name="connsiteX5" fmla="*/ 1908720 w 2009179"/>
                <a:gd name="connsiteY5" fmla="*/ 1004589 h 1004589"/>
                <a:gd name="connsiteX6" fmla="*/ 100459 w 2009179"/>
                <a:gd name="connsiteY6" fmla="*/ 1004589 h 1004589"/>
                <a:gd name="connsiteX7" fmla="*/ 0 w 2009179"/>
                <a:gd name="connsiteY7" fmla="*/ 904130 h 1004589"/>
                <a:gd name="connsiteX8" fmla="*/ 0 w 2009179"/>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179" h="1004589">
                  <a:moveTo>
                    <a:pt x="0" y="100459"/>
                  </a:moveTo>
                  <a:cubicBezTo>
                    <a:pt x="0" y="44977"/>
                    <a:pt x="44977" y="0"/>
                    <a:pt x="100459" y="0"/>
                  </a:cubicBezTo>
                  <a:lnTo>
                    <a:pt x="1908720" y="0"/>
                  </a:lnTo>
                  <a:cubicBezTo>
                    <a:pt x="1964202" y="0"/>
                    <a:pt x="2009179" y="44977"/>
                    <a:pt x="2009179" y="100459"/>
                  </a:cubicBezTo>
                  <a:lnTo>
                    <a:pt x="2009179" y="904130"/>
                  </a:lnTo>
                  <a:cubicBezTo>
                    <a:pt x="2009179" y="959612"/>
                    <a:pt x="1964202" y="1004589"/>
                    <a:pt x="1908720" y="1004589"/>
                  </a:cubicBezTo>
                  <a:lnTo>
                    <a:pt x="100459" y="1004589"/>
                  </a:lnTo>
                  <a:cubicBezTo>
                    <a:pt x="44977" y="1004589"/>
                    <a:pt x="0" y="959612"/>
                    <a:pt x="0" y="904130"/>
                  </a:cubicBezTo>
                  <a:lnTo>
                    <a:pt x="0" y="100459"/>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478" tIns="68793" rIns="88478" bIns="68793" numCol="1" spcCol="1270" anchor="ctr" anchorCtr="0">
              <a:noAutofit/>
            </a:bodyPr>
            <a:lstStyle/>
            <a:p>
              <a:pPr lvl="0" algn="ctr" defTabSz="1377950" rtl="0">
                <a:lnSpc>
                  <a:spcPct val="90000"/>
                </a:lnSpc>
                <a:spcBef>
                  <a:spcPct val="0"/>
                </a:spcBef>
                <a:spcAft>
                  <a:spcPct val="35000"/>
                </a:spcAft>
              </a:pPr>
              <a:r>
                <a:rPr lang="en-US" sz="3100" kern="1200" dirty="0" smtClean="0"/>
                <a:t>What is its purpose?</a:t>
              </a:r>
              <a:endParaRPr lang="en-US" sz="3100" kern="1200" dirty="0"/>
            </a:p>
          </p:txBody>
        </p:sp>
        <p:sp>
          <p:nvSpPr>
            <p:cNvPr id="11" name="Freeform 10"/>
            <p:cNvSpPr/>
            <p:nvPr/>
          </p:nvSpPr>
          <p:spPr>
            <a:xfrm>
              <a:off x="2055390" y="2582167"/>
              <a:ext cx="200917" cy="753442"/>
            </a:xfrm>
            <a:custGeom>
              <a:avLst/>
              <a:gdLst/>
              <a:ahLst/>
              <a:cxnLst/>
              <a:rect l="0" t="0" r="0" b="0"/>
              <a:pathLst>
                <a:path>
                  <a:moveTo>
                    <a:pt x="0" y="0"/>
                  </a:moveTo>
                  <a:lnTo>
                    <a:pt x="0" y="753442"/>
                  </a:lnTo>
                  <a:lnTo>
                    <a:pt x="200917" y="753442"/>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2256308" y="2833314"/>
              <a:ext cx="1607343" cy="1004589"/>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kern="1200" dirty="0" smtClean="0"/>
                <a:t>Describes the content and structure of the data for clinical trial studies including PK/PD studies</a:t>
              </a:r>
              <a:endParaRPr lang="en-US" sz="1200" kern="1200" dirty="0"/>
            </a:p>
          </p:txBody>
        </p:sp>
        <p:sp>
          <p:nvSpPr>
            <p:cNvPr id="13" name="Freeform 12"/>
            <p:cNvSpPr/>
            <p:nvPr/>
          </p:nvSpPr>
          <p:spPr>
            <a:xfrm>
              <a:off x="2055390" y="2582167"/>
              <a:ext cx="200917" cy="2009179"/>
            </a:xfrm>
            <a:custGeom>
              <a:avLst/>
              <a:gdLst/>
              <a:ahLst/>
              <a:cxnLst/>
              <a:rect l="0" t="0" r="0" b="0"/>
              <a:pathLst>
                <a:path>
                  <a:moveTo>
                    <a:pt x="0" y="0"/>
                  </a:moveTo>
                  <a:lnTo>
                    <a:pt x="0" y="2009179"/>
                  </a:lnTo>
                  <a:lnTo>
                    <a:pt x="200917" y="2009179"/>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256308" y="3961081"/>
              <a:ext cx="1607343" cy="1132559"/>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kern="1200" dirty="0" smtClean="0"/>
                <a:t>Lists the SAS Transport Files/datasets with a detailed description of the contents of each dataset (including value level metadata and code lists)</a:t>
              </a:r>
              <a:endParaRPr lang="en-US" sz="1200" kern="1200" dirty="0"/>
            </a:p>
          </p:txBody>
        </p:sp>
        <p:sp>
          <p:nvSpPr>
            <p:cNvPr id="15" name="Freeform 14"/>
            <p:cNvSpPr/>
            <p:nvPr/>
          </p:nvSpPr>
          <p:spPr>
            <a:xfrm>
              <a:off x="2055390" y="2582167"/>
              <a:ext cx="200917" cy="3264916"/>
            </a:xfrm>
            <a:custGeom>
              <a:avLst/>
              <a:gdLst/>
              <a:ahLst/>
              <a:cxnLst/>
              <a:rect l="0" t="0" r="0" b="0"/>
              <a:pathLst>
                <a:path>
                  <a:moveTo>
                    <a:pt x="0" y="0"/>
                  </a:moveTo>
                  <a:lnTo>
                    <a:pt x="0" y="3264916"/>
                  </a:lnTo>
                  <a:lnTo>
                    <a:pt x="200917" y="3264916"/>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2256308" y="5192399"/>
              <a:ext cx="1607343" cy="1004589"/>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kern="1200" dirty="0" smtClean="0"/>
                <a:t>A reviewer at the regulatory authority will typically start their review with the Define document</a:t>
              </a:r>
              <a:endParaRPr lang="en-US" sz="1200" kern="1200" dirty="0"/>
            </a:p>
          </p:txBody>
        </p:sp>
      </p:grpSp>
      <p:sp>
        <p:nvSpPr>
          <p:cNvPr id="9" name="Freeform 8"/>
          <p:cNvSpPr>
            <a:spLocks noChangeAspect="1"/>
          </p:cNvSpPr>
          <p:nvPr/>
        </p:nvSpPr>
        <p:spPr>
          <a:xfrm>
            <a:off x="7838754" y="4991701"/>
            <a:ext cx="1053858" cy="17675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200" kern="1200" dirty="0" smtClean="0"/>
              <a:t>Data Define document</a:t>
            </a:r>
            <a:endParaRPr lang="en-US" sz="1200" kern="1200" dirty="0"/>
          </a:p>
        </p:txBody>
      </p:sp>
      <p:grpSp>
        <p:nvGrpSpPr>
          <p:cNvPr id="26" name="Group 25"/>
          <p:cNvGrpSpPr/>
          <p:nvPr/>
        </p:nvGrpSpPr>
        <p:grpSpPr>
          <a:xfrm>
            <a:off x="4208288" y="1419916"/>
            <a:ext cx="2225633" cy="5064388"/>
            <a:chOff x="4208288" y="1419916"/>
            <a:chExt cx="2225633" cy="5064388"/>
          </a:xfrm>
        </p:grpSpPr>
        <p:sp>
          <p:nvSpPr>
            <p:cNvPr id="17" name="Freeform 16"/>
            <p:cNvSpPr/>
            <p:nvPr/>
          </p:nvSpPr>
          <p:spPr>
            <a:xfrm>
              <a:off x="4208288" y="1419916"/>
              <a:ext cx="2190007" cy="1095954"/>
            </a:xfrm>
            <a:custGeom>
              <a:avLst/>
              <a:gdLst>
                <a:gd name="connsiteX0" fmla="*/ 0 w 2009179"/>
                <a:gd name="connsiteY0" fmla="*/ 100459 h 1004589"/>
                <a:gd name="connsiteX1" fmla="*/ 100459 w 2009179"/>
                <a:gd name="connsiteY1" fmla="*/ 0 h 1004589"/>
                <a:gd name="connsiteX2" fmla="*/ 1908720 w 2009179"/>
                <a:gd name="connsiteY2" fmla="*/ 0 h 1004589"/>
                <a:gd name="connsiteX3" fmla="*/ 2009179 w 2009179"/>
                <a:gd name="connsiteY3" fmla="*/ 100459 h 1004589"/>
                <a:gd name="connsiteX4" fmla="*/ 2009179 w 2009179"/>
                <a:gd name="connsiteY4" fmla="*/ 904130 h 1004589"/>
                <a:gd name="connsiteX5" fmla="*/ 1908720 w 2009179"/>
                <a:gd name="connsiteY5" fmla="*/ 1004589 h 1004589"/>
                <a:gd name="connsiteX6" fmla="*/ 100459 w 2009179"/>
                <a:gd name="connsiteY6" fmla="*/ 1004589 h 1004589"/>
                <a:gd name="connsiteX7" fmla="*/ 0 w 2009179"/>
                <a:gd name="connsiteY7" fmla="*/ 904130 h 1004589"/>
                <a:gd name="connsiteX8" fmla="*/ 0 w 2009179"/>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179" h="1004589">
                  <a:moveTo>
                    <a:pt x="0" y="100459"/>
                  </a:moveTo>
                  <a:cubicBezTo>
                    <a:pt x="0" y="44977"/>
                    <a:pt x="44977" y="0"/>
                    <a:pt x="100459" y="0"/>
                  </a:cubicBezTo>
                  <a:lnTo>
                    <a:pt x="1908720" y="0"/>
                  </a:lnTo>
                  <a:cubicBezTo>
                    <a:pt x="1964202" y="0"/>
                    <a:pt x="2009179" y="44977"/>
                    <a:pt x="2009179" y="100459"/>
                  </a:cubicBezTo>
                  <a:lnTo>
                    <a:pt x="2009179" y="904130"/>
                  </a:lnTo>
                  <a:cubicBezTo>
                    <a:pt x="2009179" y="959612"/>
                    <a:pt x="1964202" y="1004589"/>
                    <a:pt x="1908720" y="1004589"/>
                  </a:cubicBezTo>
                  <a:lnTo>
                    <a:pt x="100459" y="1004589"/>
                  </a:lnTo>
                  <a:cubicBezTo>
                    <a:pt x="44977" y="1004589"/>
                    <a:pt x="0" y="959612"/>
                    <a:pt x="0" y="904130"/>
                  </a:cubicBezTo>
                  <a:lnTo>
                    <a:pt x="0" y="100459"/>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8478" tIns="68793" rIns="88478" bIns="68793" numCol="1" spcCol="1270" anchor="ctr" anchorCtr="0">
              <a:noAutofit/>
            </a:bodyPr>
            <a:lstStyle/>
            <a:p>
              <a:pPr lvl="0" algn="ctr" defTabSz="1377950" rtl="0">
                <a:lnSpc>
                  <a:spcPct val="90000"/>
                </a:lnSpc>
                <a:spcBef>
                  <a:spcPct val="0"/>
                </a:spcBef>
                <a:spcAft>
                  <a:spcPct val="35000"/>
                </a:spcAft>
              </a:pPr>
              <a:r>
                <a:rPr lang="en-US" sz="3100" kern="1200" dirty="0" smtClean="0"/>
                <a:t>Who </a:t>
              </a:r>
              <a:r>
                <a:rPr lang="en-US" sz="3100" dirty="0"/>
                <a:t/>
              </a:r>
              <a:br>
                <a:rPr lang="en-US" sz="3100" dirty="0"/>
              </a:br>
              <a:r>
                <a:rPr lang="en-US" sz="3100" kern="1200" dirty="0" smtClean="0"/>
                <a:t>creates it?</a:t>
              </a:r>
              <a:endParaRPr lang="en-US" sz="3100" kern="1200" dirty="0"/>
            </a:p>
          </p:txBody>
        </p:sp>
        <p:sp>
          <p:nvSpPr>
            <p:cNvPr id="18" name="Freeform 17"/>
            <p:cNvSpPr/>
            <p:nvPr/>
          </p:nvSpPr>
          <p:spPr>
            <a:xfrm>
              <a:off x="4451039" y="2646240"/>
              <a:ext cx="219000" cy="1044430"/>
            </a:xfrm>
            <a:custGeom>
              <a:avLst/>
              <a:gdLst/>
              <a:ahLst/>
              <a:cxnLst/>
              <a:rect l="0" t="0" r="0" b="0"/>
              <a:pathLst>
                <a:path>
                  <a:moveTo>
                    <a:pt x="0" y="0"/>
                  </a:moveTo>
                  <a:lnTo>
                    <a:pt x="0" y="753442"/>
                  </a:lnTo>
                  <a:lnTo>
                    <a:pt x="200917" y="753442"/>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4646290" y="2819985"/>
              <a:ext cx="1752006" cy="1093346"/>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kern="1200" dirty="0" smtClean="0"/>
                <a:t>The SDTM or ADaM Programmer is responsible for the creation of the Data Definition Document</a:t>
              </a:r>
            </a:p>
          </p:txBody>
        </p:sp>
        <p:sp>
          <p:nvSpPr>
            <p:cNvPr id="20" name="Freeform 19"/>
            <p:cNvSpPr/>
            <p:nvPr/>
          </p:nvSpPr>
          <p:spPr>
            <a:xfrm>
              <a:off x="4451039" y="2515870"/>
              <a:ext cx="219000" cy="2488532"/>
            </a:xfrm>
            <a:custGeom>
              <a:avLst/>
              <a:gdLst/>
              <a:ahLst/>
              <a:cxnLst/>
              <a:rect l="0" t="0" r="0" b="0"/>
              <a:pathLst>
                <a:path>
                  <a:moveTo>
                    <a:pt x="0" y="0"/>
                  </a:moveTo>
                  <a:lnTo>
                    <a:pt x="0" y="2009179"/>
                  </a:lnTo>
                  <a:lnTo>
                    <a:pt x="200917" y="2009179"/>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4681915" y="5158291"/>
              <a:ext cx="1752006" cy="1064388"/>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kern="1200" dirty="0" smtClean="0"/>
                <a:t>The </a:t>
              </a:r>
              <a:r>
                <a:rPr lang="en-US" sz="1200" dirty="0"/>
                <a:t>s</a:t>
              </a:r>
              <a:r>
                <a:rPr lang="en-US" sz="1200" kern="1200" dirty="0" smtClean="0"/>
                <a:t>tatistical </a:t>
              </a:r>
              <a:r>
                <a:rPr lang="en-US" sz="1200" dirty="0" smtClean="0"/>
                <a:t>rep</a:t>
              </a:r>
              <a:r>
                <a:rPr lang="en-US" sz="1200" kern="1200" dirty="0" smtClean="0"/>
                <a:t>resentative, SDTM or ADaM Consultant, and/or Submission Consultant </a:t>
              </a:r>
              <a:r>
                <a:rPr lang="en-US" sz="1200" dirty="0" smtClean="0"/>
                <a:t>may</a:t>
              </a:r>
              <a:r>
                <a:rPr lang="en-US" sz="1200" kern="1200" dirty="0" smtClean="0"/>
                <a:t> be consulted for input</a:t>
              </a:r>
              <a:endParaRPr lang="en-US" sz="1200" kern="1200" dirty="0"/>
            </a:p>
          </p:txBody>
        </p:sp>
        <p:sp>
          <p:nvSpPr>
            <p:cNvPr id="23" name="Freeform 22"/>
            <p:cNvSpPr/>
            <p:nvPr/>
          </p:nvSpPr>
          <p:spPr>
            <a:xfrm>
              <a:off x="4646289" y="4027650"/>
              <a:ext cx="1752005" cy="952510"/>
            </a:xfrm>
            <a:custGeom>
              <a:avLst/>
              <a:gdLst>
                <a:gd name="connsiteX0" fmla="*/ 0 w 1607343"/>
                <a:gd name="connsiteY0" fmla="*/ 100459 h 1004589"/>
                <a:gd name="connsiteX1" fmla="*/ 100459 w 1607343"/>
                <a:gd name="connsiteY1" fmla="*/ 0 h 1004589"/>
                <a:gd name="connsiteX2" fmla="*/ 1506884 w 1607343"/>
                <a:gd name="connsiteY2" fmla="*/ 0 h 1004589"/>
                <a:gd name="connsiteX3" fmla="*/ 1607343 w 1607343"/>
                <a:gd name="connsiteY3" fmla="*/ 100459 h 1004589"/>
                <a:gd name="connsiteX4" fmla="*/ 1607343 w 1607343"/>
                <a:gd name="connsiteY4" fmla="*/ 904130 h 1004589"/>
                <a:gd name="connsiteX5" fmla="*/ 1506884 w 1607343"/>
                <a:gd name="connsiteY5" fmla="*/ 1004589 h 1004589"/>
                <a:gd name="connsiteX6" fmla="*/ 100459 w 1607343"/>
                <a:gd name="connsiteY6" fmla="*/ 1004589 h 1004589"/>
                <a:gd name="connsiteX7" fmla="*/ 0 w 1607343"/>
                <a:gd name="connsiteY7" fmla="*/ 904130 h 1004589"/>
                <a:gd name="connsiteX8" fmla="*/ 0 w 1607343"/>
                <a:gd name="connsiteY8" fmla="*/ 100459 h 100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3" h="1004589">
                  <a:moveTo>
                    <a:pt x="0" y="100459"/>
                  </a:moveTo>
                  <a:cubicBezTo>
                    <a:pt x="0" y="44977"/>
                    <a:pt x="44977" y="0"/>
                    <a:pt x="100459" y="0"/>
                  </a:cubicBezTo>
                  <a:lnTo>
                    <a:pt x="1506884" y="0"/>
                  </a:lnTo>
                  <a:cubicBezTo>
                    <a:pt x="1562366" y="0"/>
                    <a:pt x="1607343" y="44977"/>
                    <a:pt x="1607343" y="100459"/>
                  </a:cubicBezTo>
                  <a:lnTo>
                    <a:pt x="1607343" y="904130"/>
                  </a:lnTo>
                  <a:cubicBezTo>
                    <a:pt x="1607343" y="959612"/>
                    <a:pt x="1562366" y="1004589"/>
                    <a:pt x="1506884" y="1004589"/>
                  </a:cubicBezTo>
                  <a:lnTo>
                    <a:pt x="100459" y="1004589"/>
                  </a:lnTo>
                  <a:cubicBezTo>
                    <a:pt x="44977" y="1004589"/>
                    <a:pt x="0" y="959612"/>
                    <a:pt x="0" y="904130"/>
                  </a:cubicBezTo>
                  <a:lnTo>
                    <a:pt x="0" y="100459"/>
                  </a:lnTo>
                  <a:close/>
                </a:path>
              </a:pathLst>
            </a:custGeom>
            <a:ln>
              <a:solidFill>
                <a:srgbClr val="FC9E2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473" tIns="42123" rIns="48473" bIns="42123" numCol="1" spcCol="1270" anchor="ctr" anchorCtr="0">
              <a:noAutofit/>
            </a:bodyPr>
            <a:lstStyle/>
            <a:p>
              <a:pPr lvl="0" algn="ctr" defTabSz="444500" rtl="0">
                <a:lnSpc>
                  <a:spcPct val="90000"/>
                </a:lnSpc>
                <a:spcBef>
                  <a:spcPct val="0"/>
                </a:spcBef>
                <a:spcAft>
                  <a:spcPct val="35000"/>
                </a:spcAft>
              </a:pPr>
              <a:r>
                <a:rPr lang="en-US" sz="1200" dirty="0" smtClean="0"/>
                <a:t>The PK DAT team is responsible for the creation of the DDD for PK datasets.</a:t>
              </a:r>
              <a:endParaRPr lang="en-US" sz="1200" kern="1200" dirty="0"/>
            </a:p>
          </p:txBody>
        </p:sp>
        <p:sp>
          <p:nvSpPr>
            <p:cNvPr id="24" name="Freeform 23"/>
            <p:cNvSpPr/>
            <p:nvPr/>
          </p:nvSpPr>
          <p:spPr>
            <a:xfrm>
              <a:off x="4451454" y="3699156"/>
              <a:ext cx="219000" cy="2785148"/>
            </a:xfrm>
            <a:custGeom>
              <a:avLst/>
              <a:gdLst/>
              <a:ahLst/>
              <a:cxnLst/>
              <a:rect l="0" t="0" r="0" b="0"/>
              <a:pathLst>
                <a:path>
                  <a:moveTo>
                    <a:pt x="0" y="0"/>
                  </a:moveTo>
                  <a:lnTo>
                    <a:pt x="0" y="2009179"/>
                  </a:lnTo>
                  <a:lnTo>
                    <a:pt x="200917" y="2009179"/>
                  </a:lnTo>
                </a:path>
              </a:pathLst>
            </a:custGeom>
            <a:noFill/>
            <a:ln>
              <a:solidFill>
                <a:srgbClr val="FC9E2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sp>
        <p:nvSpPr>
          <p:cNvPr id="27"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240081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31"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32" name="Slide Number Placeholder 5"/>
          <p:cNvSpPr>
            <a:spLocks noGrp="1"/>
          </p:cNvSpPr>
          <p:nvPr>
            <p:ph type="sldNum" sz="quarter" idx="12"/>
          </p:nvPr>
        </p:nvSpPr>
        <p:spPr/>
        <p:txBody>
          <a:bodyPr/>
          <a:lstStyle/>
          <a:p>
            <a:fld id="{CE2FFC8D-A85B-B445-B4C5-B1EA1E258A6A}" type="slidenum">
              <a:rPr lang="en-US" smtClean="0"/>
              <a:t>17</a:t>
            </a:fld>
            <a:endParaRPr lang="en-US" dirty="0"/>
          </a:p>
        </p:txBody>
      </p:sp>
      <p:sp>
        <p:nvSpPr>
          <p:cNvPr id="2" name="Title 1"/>
          <p:cNvSpPr>
            <a:spLocks noGrp="1"/>
          </p:cNvSpPr>
          <p:nvPr>
            <p:ph type="title" idx="4294967295"/>
          </p:nvPr>
        </p:nvSpPr>
        <p:spPr>
          <a:xfrm>
            <a:off x="3671" y="212162"/>
            <a:ext cx="9144000" cy="1300162"/>
          </a:xfrm>
        </p:spPr>
        <p:txBody>
          <a:bodyPr>
            <a:normAutofit/>
          </a:bodyPr>
          <a:lstStyle/>
          <a:p>
            <a:pPr>
              <a:lnSpc>
                <a:spcPts val="3000"/>
              </a:lnSpc>
            </a:pPr>
            <a:r>
              <a:rPr lang="en-US" sz="3600" dirty="0" smtClean="0"/>
              <a:t>Characteristics of the </a:t>
            </a:r>
            <a:br>
              <a:rPr lang="en-US" sz="3600" dirty="0" smtClean="0"/>
            </a:br>
            <a:r>
              <a:rPr lang="en-US" sz="3600" dirty="0" smtClean="0"/>
              <a:t>Data Definition Document, or</a:t>
            </a:r>
            <a:br>
              <a:rPr lang="en-US" sz="3600" dirty="0" smtClean="0"/>
            </a:br>
            <a:r>
              <a:rPr lang="en-US" sz="3600" dirty="0" smtClean="0"/>
              <a:t>Define.xml</a:t>
            </a:r>
            <a:endParaRPr lang="en-US" sz="3600" dirty="0"/>
          </a:p>
        </p:txBody>
      </p:sp>
      <p:grpSp>
        <p:nvGrpSpPr>
          <p:cNvPr id="25" name="Group 24"/>
          <p:cNvGrpSpPr>
            <a:grpSpLocks noChangeAspect="1"/>
          </p:cNvGrpSpPr>
          <p:nvPr/>
        </p:nvGrpSpPr>
        <p:grpSpPr>
          <a:xfrm>
            <a:off x="0" y="1856299"/>
            <a:ext cx="8892613" cy="1666327"/>
            <a:chOff x="-909675" y="717191"/>
            <a:chExt cx="10221092" cy="1915261"/>
          </a:xfrm>
        </p:grpSpPr>
        <p:sp>
          <p:nvSpPr>
            <p:cNvPr id="13" name="Freeform 12"/>
            <p:cNvSpPr/>
            <p:nvPr/>
          </p:nvSpPr>
          <p:spPr>
            <a:xfrm>
              <a:off x="-909675" y="1669175"/>
              <a:ext cx="2416987" cy="446737"/>
            </a:xfrm>
            <a:custGeom>
              <a:avLst/>
              <a:gdLst>
                <a:gd name="connsiteX0" fmla="*/ 0 w 2416987"/>
                <a:gd name="connsiteY0" fmla="*/ 0 h 446737"/>
                <a:gd name="connsiteX1" fmla="*/ 2416987 w 2416987"/>
                <a:gd name="connsiteY1" fmla="*/ 0 h 446737"/>
                <a:gd name="connsiteX2" fmla="*/ 2416987 w 2416987"/>
                <a:gd name="connsiteY2" fmla="*/ 446737 h 446737"/>
                <a:gd name="connsiteX3" fmla="*/ 0 w 2416987"/>
                <a:gd name="connsiteY3" fmla="*/ 446737 h 446737"/>
                <a:gd name="connsiteX4" fmla="*/ 0 w 2416987"/>
                <a:gd name="connsiteY4" fmla="*/ 0 h 44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987" h="446737">
                  <a:moveTo>
                    <a:pt x="0" y="0"/>
                  </a:moveTo>
                  <a:lnTo>
                    <a:pt x="2416987" y="0"/>
                  </a:lnTo>
                  <a:lnTo>
                    <a:pt x="2416987" y="446737"/>
                  </a:lnTo>
                  <a:lnTo>
                    <a:pt x="0" y="4467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60960" rIns="170688" bIns="60960" numCol="1" spcCol="1270" anchor="ctr" anchorCtr="0">
              <a:noAutofit/>
            </a:bodyPr>
            <a:lstStyle/>
            <a:p>
              <a:pPr lvl="0" defTabSz="1066800" rtl="0">
                <a:lnSpc>
                  <a:spcPct val="90000"/>
                </a:lnSpc>
                <a:spcBef>
                  <a:spcPct val="0"/>
                </a:spcBef>
                <a:spcAft>
                  <a:spcPct val="35000"/>
                </a:spcAft>
              </a:pPr>
              <a:r>
                <a:rPr lang="en-US" sz="2400" kern="1200" dirty="0" smtClean="0"/>
                <a:t>What?</a:t>
              </a:r>
              <a:endParaRPr lang="en-US" sz="2400" kern="1200" dirty="0"/>
            </a:p>
          </p:txBody>
        </p:sp>
        <p:sp>
          <p:nvSpPr>
            <p:cNvPr id="14" name="Left Brace 13"/>
            <p:cNvSpPr/>
            <p:nvPr/>
          </p:nvSpPr>
          <p:spPr>
            <a:xfrm>
              <a:off x="532944" y="1152635"/>
              <a:ext cx="483397" cy="1479817"/>
            </a:xfrm>
            <a:prstGeom prst="leftBrace">
              <a:avLst>
                <a:gd name="adj1" fmla="val 35000"/>
                <a:gd name="adj2" fmla="val 50000"/>
              </a:avLst>
            </a:prstGeom>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sp>
        <p:sp>
          <p:nvSpPr>
            <p:cNvPr id="15" name="Freeform 14"/>
            <p:cNvSpPr/>
            <p:nvPr/>
          </p:nvSpPr>
          <p:spPr>
            <a:xfrm>
              <a:off x="1192331" y="717191"/>
              <a:ext cx="8119086" cy="1915261"/>
            </a:xfrm>
            <a:custGeom>
              <a:avLst/>
              <a:gdLst>
                <a:gd name="connsiteX0" fmla="*/ 0 w 6574205"/>
                <a:gd name="connsiteY0" fmla="*/ 0 h 1479817"/>
                <a:gd name="connsiteX1" fmla="*/ 6574205 w 6574205"/>
                <a:gd name="connsiteY1" fmla="*/ 0 h 1479817"/>
                <a:gd name="connsiteX2" fmla="*/ 6574205 w 6574205"/>
                <a:gd name="connsiteY2" fmla="*/ 1479817 h 1479817"/>
                <a:gd name="connsiteX3" fmla="*/ 0 w 6574205"/>
                <a:gd name="connsiteY3" fmla="*/ 1479817 h 1479817"/>
                <a:gd name="connsiteX4" fmla="*/ 0 w 6574205"/>
                <a:gd name="connsiteY4" fmla="*/ 0 h 147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4205" h="1479817">
                  <a:moveTo>
                    <a:pt x="0" y="0"/>
                  </a:moveTo>
                  <a:lnTo>
                    <a:pt x="6574205" y="0"/>
                  </a:lnTo>
                  <a:lnTo>
                    <a:pt x="6574205" y="1479817"/>
                  </a:lnTo>
                  <a:lnTo>
                    <a:pt x="0" y="147981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spcFirstLastPara="0" vert="horz" wrap="square" lIns="72390" tIns="0" rIns="0" bIns="0" numCol="1" spcCol="1270" anchor="ctr" anchorCtr="0">
              <a:noAutofit/>
            </a:bodyPr>
            <a:lstStyle/>
            <a:p>
              <a:pPr marL="171450" lvl="1" indent="-171450" algn="l" defTabSz="844550" rtl="0">
                <a:lnSpc>
                  <a:spcPct val="90000"/>
                </a:lnSpc>
                <a:spcBef>
                  <a:spcPct val="0"/>
                </a:spcBef>
                <a:spcAft>
                  <a:spcPct val="15000"/>
                </a:spcAft>
                <a:buChar char="••"/>
              </a:pPr>
              <a:endParaRPr lang="en-US" sz="1400" kern="1200" dirty="0" smtClean="0"/>
            </a:p>
            <a:p>
              <a:pPr marL="171450" lvl="1" indent="-171450" algn="l" defTabSz="844550" rtl="0">
                <a:lnSpc>
                  <a:spcPct val="90000"/>
                </a:lnSpc>
                <a:spcBef>
                  <a:spcPct val="0"/>
                </a:spcBef>
                <a:spcAft>
                  <a:spcPct val="15000"/>
                </a:spcAft>
                <a:buChar char="••"/>
              </a:pPr>
              <a:endParaRPr lang="en-US" sz="1400" dirty="0"/>
            </a:p>
            <a:p>
              <a:pPr marL="171450" lvl="1" indent="-171450" algn="l" defTabSz="844550" rtl="0">
                <a:lnSpc>
                  <a:spcPct val="90000"/>
                </a:lnSpc>
                <a:spcBef>
                  <a:spcPct val="0"/>
                </a:spcBef>
                <a:spcAft>
                  <a:spcPct val="15000"/>
                </a:spcAft>
                <a:buChar char="••"/>
              </a:pPr>
              <a:r>
                <a:rPr lang="en-US" sz="1600" kern="1200" dirty="0" smtClean="0"/>
                <a:t>A type of data definition that utilizes metadata to describe the format and content of the submitted datasets</a:t>
              </a:r>
              <a:endParaRPr lang="en-US" sz="1600" kern="1200" dirty="0"/>
            </a:p>
            <a:p>
              <a:pPr marL="171450" lvl="1" indent="-171450" algn="l" defTabSz="844550" rtl="0">
                <a:lnSpc>
                  <a:spcPct val="90000"/>
                </a:lnSpc>
                <a:spcBef>
                  <a:spcPct val="0"/>
                </a:spcBef>
                <a:spcAft>
                  <a:spcPct val="15000"/>
                </a:spcAft>
                <a:buChar char="••"/>
              </a:pPr>
              <a:r>
                <a:rPr lang="en-US" sz="1600" kern="1200" dirty="0" smtClean="0"/>
                <a:t>XML (Extensible Markup Language) is a data structure that can be rendered and navigated in a web browser by using a style sheet</a:t>
              </a:r>
              <a:endParaRPr lang="en-US" sz="1600" kern="1200" dirty="0"/>
            </a:p>
            <a:p>
              <a:pPr marL="171450" lvl="1" indent="-171450" algn="l" defTabSz="844550" rtl="0">
                <a:lnSpc>
                  <a:spcPct val="90000"/>
                </a:lnSpc>
                <a:spcBef>
                  <a:spcPct val="0"/>
                </a:spcBef>
                <a:spcAft>
                  <a:spcPct val="15000"/>
                </a:spcAft>
                <a:buChar char="••"/>
              </a:pPr>
              <a:r>
                <a:rPr lang="en-US" sz="1600" kern="1200" dirty="0" smtClean="0"/>
                <a:t>CDISC/ FDA requirement and governed by its guidelines</a:t>
              </a:r>
            </a:p>
            <a:p>
              <a:pPr marL="171450" lvl="1" indent="-171450" defTabSz="844550">
                <a:lnSpc>
                  <a:spcPct val="90000"/>
                </a:lnSpc>
                <a:spcBef>
                  <a:spcPct val="0"/>
                </a:spcBef>
                <a:spcAft>
                  <a:spcPct val="15000"/>
                </a:spcAft>
                <a:buChar char="••"/>
              </a:pPr>
              <a:r>
                <a:rPr lang="en-US" sz="1200" dirty="0">
                  <a:hlinkClick r:id="rId3"/>
                </a:rPr>
                <a:t>http://</a:t>
              </a:r>
              <a:r>
                <a:rPr lang="en-US" sz="1200" dirty="0" smtClean="0">
                  <a:hlinkClick r:id="rId3"/>
                </a:rPr>
                <a:t>www.fda.gov/downloads/ForIndustry/DataStandards/StudyDataStandards/UCM384744.pdf</a:t>
              </a:r>
              <a:endParaRPr lang="en-US" sz="1200" dirty="0" smtClean="0"/>
            </a:p>
            <a:p>
              <a:pPr marL="171450" lvl="1" indent="-171450" defTabSz="844550">
                <a:lnSpc>
                  <a:spcPct val="90000"/>
                </a:lnSpc>
                <a:spcBef>
                  <a:spcPct val="0"/>
                </a:spcBef>
                <a:spcAft>
                  <a:spcPct val="15000"/>
                </a:spcAft>
                <a:buChar char="••"/>
              </a:pPr>
              <a:endParaRPr lang="en-US" sz="1600" kern="1200" dirty="0"/>
            </a:p>
          </p:txBody>
        </p:sp>
      </p:grpSp>
      <p:grpSp>
        <p:nvGrpSpPr>
          <p:cNvPr id="26" name="Group 25"/>
          <p:cNvGrpSpPr>
            <a:grpSpLocks noChangeAspect="1"/>
          </p:cNvGrpSpPr>
          <p:nvPr/>
        </p:nvGrpSpPr>
        <p:grpSpPr>
          <a:xfrm>
            <a:off x="3671" y="3603681"/>
            <a:ext cx="8892612" cy="778553"/>
            <a:chOff x="-909675" y="2700853"/>
            <a:chExt cx="10221091" cy="894863"/>
          </a:xfrm>
        </p:grpSpPr>
        <p:sp>
          <p:nvSpPr>
            <p:cNvPr id="16" name="Freeform 15"/>
            <p:cNvSpPr/>
            <p:nvPr/>
          </p:nvSpPr>
          <p:spPr>
            <a:xfrm>
              <a:off x="-909675" y="2826498"/>
              <a:ext cx="2416987" cy="446737"/>
            </a:xfrm>
            <a:custGeom>
              <a:avLst/>
              <a:gdLst>
                <a:gd name="connsiteX0" fmla="*/ 0 w 2416987"/>
                <a:gd name="connsiteY0" fmla="*/ 0 h 446737"/>
                <a:gd name="connsiteX1" fmla="*/ 2416987 w 2416987"/>
                <a:gd name="connsiteY1" fmla="*/ 0 h 446737"/>
                <a:gd name="connsiteX2" fmla="*/ 2416987 w 2416987"/>
                <a:gd name="connsiteY2" fmla="*/ 446737 h 446737"/>
                <a:gd name="connsiteX3" fmla="*/ 0 w 2416987"/>
                <a:gd name="connsiteY3" fmla="*/ 446737 h 446737"/>
                <a:gd name="connsiteX4" fmla="*/ 0 w 2416987"/>
                <a:gd name="connsiteY4" fmla="*/ 0 h 44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987" h="446737">
                  <a:moveTo>
                    <a:pt x="0" y="0"/>
                  </a:moveTo>
                  <a:lnTo>
                    <a:pt x="2416987" y="0"/>
                  </a:lnTo>
                  <a:lnTo>
                    <a:pt x="2416987" y="446737"/>
                  </a:lnTo>
                  <a:lnTo>
                    <a:pt x="0" y="4467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60960" rIns="170688" bIns="60960" numCol="1" spcCol="1270" anchor="ctr" anchorCtr="0">
              <a:noAutofit/>
            </a:bodyPr>
            <a:lstStyle/>
            <a:p>
              <a:pPr lvl="0" defTabSz="1066800" rtl="0">
                <a:lnSpc>
                  <a:spcPct val="90000"/>
                </a:lnSpc>
                <a:spcBef>
                  <a:spcPct val="0"/>
                </a:spcBef>
                <a:spcAft>
                  <a:spcPct val="35000"/>
                </a:spcAft>
              </a:pPr>
              <a:r>
                <a:rPr lang="en-US" sz="2400" kern="1200" dirty="0" smtClean="0"/>
                <a:t>Why?</a:t>
              </a:r>
              <a:endParaRPr lang="en-US" sz="2400" kern="1200" dirty="0"/>
            </a:p>
          </p:txBody>
        </p:sp>
        <p:sp>
          <p:nvSpPr>
            <p:cNvPr id="17" name="Left Brace 16"/>
            <p:cNvSpPr/>
            <p:nvPr/>
          </p:nvSpPr>
          <p:spPr>
            <a:xfrm>
              <a:off x="532944" y="2700853"/>
              <a:ext cx="483397" cy="811653"/>
            </a:xfrm>
            <a:prstGeom prst="leftBrace">
              <a:avLst>
                <a:gd name="adj1" fmla="val 35000"/>
                <a:gd name="adj2" fmla="val 50000"/>
              </a:avLst>
            </a:prstGeom>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sp>
        <p:sp>
          <p:nvSpPr>
            <p:cNvPr id="18" name="Freeform 17"/>
            <p:cNvSpPr/>
            <p:nvPr/>
          </p:nvSpPr>
          <p:spPr>
            <a:xfrm>
              <a:off x="1192331" y="2700853"/>
              <a:ext cx="8119085" cy="894863"/>
            </a:xfrm>
            <a:custGeom>
              <a:avLst/>
              <a:gdLst>
                <a:gd name="connsiteX0" fmla="*/ 0 w 6574205"/>
                <a:gd name="connsiteY0" fmla="*/ 0 h 698027"/>
                <a:gd name="connsiteX1" fmla="*/ 6574205 w 6574205"/>
                <a:gd name="connsiteY1" fmla="*/ 0 h 698027"/>
                <a:gd name="connsiteX2" fmla="*/ 6574205 w 6574205"/>
                <a:gd name="connsiteY2" fmla="*/ 698027 h 698027"/>
                <a:gd name="connsiteX3" fmla="*/ 0 w 6574205"/>
                <a:gd name="connsiteY3" fmla="*/ 698027 h 698027"/>
                <a:gd name="connsiteX4" fmla="*/ 0 w 6574205"/>
                <a:gd name="connsiteY4" fmla="*/ 0 h 69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4205" h="698027">
                  <a:moveTo>
                    <a:pt x="0" y="0"/>
                  </a:moveTo>
                  <a:lnTo>
                    <a:pt x="6574205" y="0"/>
                  </a:lnTo>
                  <a:lnTo>
                    <a:pt x="6574205" y="698027"/>
                  </a:lnTo>
                  <a:lnTo>
                    <a:pt x="0" y="69802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shade val="80000"/>
                <a:hueOff val="0"/>
                <a:satOff val="-9340"/>
                <a:lumOff val="10584"/>
                <a:alphaOff val="0"/>
              </a:schemeClr>
            </a:fillRef>
            <a:effectRef idx="0">
              <a:schemeClr val="accent2">
                <a:shade val="80000"/>
                <a:hueOff val="0"/>
                <a:satOff val="-9340"/>
                <a:lumOff val="10584"/>
                <a:alphaOff val="0"/>
              </a:schemeClr>
            </a:effectRef>
            <a:fontRef idx="minor">
              <a:schemeClr val="lt1"/>
            </a:fontRef>
          </p:style>
          <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600" kern="1200" dirty="0" smtClean="0"/>
                <a:t>Provides a table of contents for users of the datasets</a:t>
              </a:r>
              <a:endParaRPr lang="en-US" sz="1600" kern="1200" dirty="0"/>
            </a:p>
            <a:p>
              <a:pPr marL="171450" lvl="1" indent="-171450" algn="l" defTabSz="844550" rtl="0">
                <a:lnSpc>
                  <a:spcPct val="90000"/>
                </a:lnSpc>
                <a:spcBef>
                  <a:spcPct val="0"/>
                </a:spcBef>
                <a:spcAft>
                  <a:spcPct val="15000"/>
                </a:spcAft>
                <a:buChar char="••"/>
              </a:pPr>
              <a:r>
                <a:rPr lang="en-US" sz="1600" kern="1200" dirty="0" smtClean="0"/>
                <a:t>Allows for data sharing between applications</a:t>
              </a:r>
            </a:p>
            <a:p>
              <a:pPr marL="171450" lvl="1" indent="-171450" algn="l" defTabSz="844550" rtl="0">
                <a:lnSpc>
                  <a:spcPct val="90000"/>
                </a:lnSpc>
                <a:spcBef>
                  <a:spcPct val="0"/>
                </a:spcBef>
                <a:spcAft>
                  <a:spcPct val="15000"/>
                </a:spcAft>
                <a:buChar char="••"/>
              </a:pPr>
              <a:r>
                <a:rPr lang="en-US" sz="1600" dirty="0" smtClean="0"/>
                <a:t>Provides links to navigate the different components of the CRT package</a:t>
              </a:r>
              <a:endParaRPr lang="en-US" sz="1600" kern="1200" dirty="0"/>
            </a:p>
          </p:txBody>
        </p:sp>
      </p:grpSp>
      <p:grpSp>
        <p:nvGrpSpPr>
          <p:cNvPr id="27" name="Group 26"/>
          <p:cNvGrpSpPr>
            <a:grpSpLocks noChangeAspect="1"/>
          </p:cNvGrpSpPr>
          <p:nvPr/>
        </p:nvGrpSpPr>
        <p:grpSpPr>
          <a:xfrm>
            <a:off x="3670" y="4467257"/>
            <a:ext cx="8892613" cy="417249"/>
            <a:chOff x="-909675" y="3467281"/>
            <a:chExt cx="10221093" cy="479581"/>
          </a:xfrm>
        </p:grpSpPr>
        <p:sp>
          <p:nvSpPr>
            <p:cNvPr id="19" name="Freeform 18"/>
            <p:cNvSpPr/>
            <p:nvPr/>
          </p:nvSpPr>
          <p:spPr>
            <a:xfrm>
              <a:off x="-909675" y="3467281"/>
              <a:ext cx="2416987" cy="446737"/>
            </a:xfrm>
            <a:custGeom>
              <a:avLst/>
              <a:gdLst>
                <a:gd name="connsiteX0" fmla="*/ 0 w 2416987"/>
                <a:gd name="connsiteY0" fmla="*/ 0 h 446737"/>
                <a:gd name="connsiteX1" fmla="*/ 2416987 w 2416987"/>
                <a:gd name="connsiteY1" fmla="*/ 0 h 446737"/>
                <a:gd name="connsiteX2" fmla="*/ 2416987 w 2416987"/>
                <a:gd name="connsiteY2" fmla="*/ 446737 h 446737"/>
                <a:gd name="connsiteX3" fmla="*/ 0 w 2416987"/>
                <a:gd name="connsiteY3" fmla="*/ 446737 h 446737"/>
                <a:gd name="connsiteX4" fmla="*/ 0 w 2416987"/>
                <a:gd name="connsiteY4" fmla="*/ 0 h 44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987" h="446737">
                  <a:moveTo>
                    <a:pt x="0" y="0"/>
                  </a:moveTo>
                  <a:lnTo>
                    <a:pt x="2416987" y="0"/>
                  </a:lnTo>
                  <a:lnTo>
                    <a:pt x="2416987" y="446737"/>
                  </a:lnTo>
                  <a:lnTo>
                    <a:pt x="0" y="4467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60960" rIns="170688" bIns="60960" numCol="1" spcCol="1270" anchor="ctr" anchorCtr="0">
              <a:noAutofit/>
            </a:bodyPr>
            <a:lstStyle/>
            <a:p>
              <a:pPr lvl="0" defTabSz="1066800" rtl="0">
                <a:lnSpc>
                  <a:spcPct val="90000"/>
                </a:lnSpc>
                <a:spcBef>
                  <a:spcPct val="0"/>
                </a:spcBef>
                <a:spcAft>
                  <a:spcPct val="35000"/>
                </a:spcAft>
              </a:pPr>
              <a:r>
                <a:rPr lang="en-US" sz="2400" kern="1200" dirty="0" smtClean="0"/>
                <a:t>Where?</a:t>
              </a:r>
              <a:endParaRPr lang="en-US" sz="2400" kern="1200" dirty="0"/>
            </a:p>
          </p:txBody>
        </p:sp>
        <p:sp>
          <p:nvSpPr>
            <p:cNvPr id="20" name="Left Brace 19"/>
            <p:cNvSpPr/>
            <p:nvPr/>
          </p:nvSpPr>
          <p:spPr>
            <a:xfrm>
              <a:off x="532945" y="3500125"/>
              <a:ext cx="483397" cy="365653"/>
            </a:xfrm>
            <a:prstGeom prst="leftBrace">
              <a:avLst>
                <a:gd name="adj1" fmla="val 35000"/>
                <a:gd name="adj2" fmla="val 50000"/>
              </a:avLst>
            </a:prstGeom>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sp>
        <p:sp>
          <p:nvSpPr>
            <p:cNvPr id="21" name="Freeform 20"/>
            <p:cNvSpPr/>
            <p:nvPr/>
          </p:nvSpPr>
          <p:spPr>
            <a:xfrm>
              <a:off x="1192331" y="3500125"/>
              <a:ext cx="8119087" cy="446737"/>
            </a:xfrm>
            <a:custGeom>
              <a:avLst/>
              <a:gdLst>
                <a:gd name="connsiteX0" fmla="*/ 0 w 6574205"/>
                <a:gd name="connsiteY0" fmla="*/ 0 h 446737"/>
                <a:gd name="connsiteX1" fmla="*/ 6574205 w 6574205"/>
                <a:gd name="connsiteY1" fmla="*/ 0 h 446737"/>
                <a:gd name="connsiteX2" fmla="*/ 6574205 w 6574205"/>
                <a:gd name="connsiteY2" fmla="*/ 446737 h 446737"/>
                <a:gd name="connsiteX3" fmla="*/ 0 w 6574205"/>
                <a:gd name="connsiteY3" fmla="*/ 446737 h 446737"/>
                <a:gd name="connsiteX4" fmla="*/ 0 w 6574205"/>
                <a:gd name="connsiteY4" fmla="*/ 0 h 44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4205" h="446737">
                  <a:moveTo>
                    <a:pt x="0" y="0"/>
                  </a:moveTo>
                  <a:lnTo>
                    <a:pt x="6574205" y="0"/>
                  </a:lnTo>
                  <a:lnTo>
                    <a:pt x="6574205" y="446737"/>
                  </a:lnTo>
                  <a:lnTo>
                    <a:pt x="0" y="4467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shade val="80000"/>
                <a:hueOff val="0"/>
                <a:satOff val="-18679"/>
                <a:lumOff val="21168"/>
                <a:alphaOff val="0"/>
              </a:schemeClr>
            </a:fillRef>
            <a:effectRef idx="0">
              <a:schemeClr val="accent2">
                <a:shade val="80000"/>
                <a:hueOff val="0"/>
                <a:satOff val="-18679"/>
                <a:lumOff val="21168"/>
                <a:alphaOff val="0"/>
              </a:schemeClr>
            </a:effectRef>
            <a:fontRef idx="minor">
              <a:schemeClr val="lt1"/>
            </a:fontRef>
          </p:style>
          <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600" kern="1200" dirty="0" smtClean="0"/>
                <a:t>Is included in both the SDTM and ADaM CRT packages</a:t>
              </a:r>
              <a:endParaRPr lang="en-US" sz="1600" kern="1200" dirty="0"/>
            </a:p>
          </p:txBody>
        </p:sp>
      </p:grpSp>
      <p:sp>
        <p:nvSpPr>
          <p:cNvPr id="33" name="Freeform 32"/>
          <p:cNvSpPr>
            <a:spLocks noChangeAspect="1"/>
          </p:cNvSpPr>
          <p:nvPr/>
        </p:nvSpPr>
        <p:spPr>
          <a:xfrm>
            <a:off x="7838754" y="4989101"/>
            <a:ext cx="1053858" cy="17675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200" kern="1200" dirty="0" smtClean="0"/>
              <a:t>Data Define document</a:t>
            </a:r>
            <a:endParaRPr lang="en-US" sz="1200" kern="1200" dirty="0"/>
          </a:p>
        </p:txBody>
      </p:sp>
    </p:spTree>
    <p:extLst>
      <p:ext uri="{BB962C8B-B14F-4D97-AF65-F5344CB8AC3E}">
        <p14:creationId xmlns:p14="http://schemas.microsoft.com/office/powerpoint/2010/main" val="40331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0" y="6451600"/>
            <a:ext cx="2133600" cy="365125"/>
          </a:xfrm>
        </p:spPr>
        <p:txBody>
          <a:bodyPr/>
          <a:lstStyle/>
          <a:p>
            <a:fld id="{788E80AF-A24D-7748-AE95-36D8D5398A3F}" type="datetime1">
              <a:rPr lang="en-US" smtClean="0"/>
              <a:t>12/7/2016</a:t>
            </a:fld>
            <a:endParaRPr lang="en-US" dirty="0"/>
          </a:p>
        </p:txBody>
      </p:sp>
      <p:sp>
        <p:nvSpPr>
          <p:cNvPr id="16" name="Footer Placeholder 4"/>
          <p:cNvSpPr>
            <a:spLocks noGrp="1"/>
          </p:cNvSpPr>
          <p:nvPr>
            <p:ph type="ftr" sz="quarter" idx="11"/>
          </p:nvPr>
        </p:nvSpPr>
        <p:spPr>
          <a:xfrm>
            <a:off x="3124200" y="6451600"/>
            <a:ext cx="2895600" cy="365125"/>
          </a:xfrm>
        </p:spPr>
        <p:txBody>
          <a:bodyPr/>
          <a:lstStyle/>
          <a:p>
            <a:r>
              <a:rPr lang="en-US" dirty="0" smtClean="0"/>
              <a:t>Company Confidential  © 2016 Eli Lilly and Company </a:t>
            </a:r>
            <a:endParaRPr lang="en-US" dirty="0"/>
          </a:p>
        </p:txBody>
      </p:sp>
      <p:sp>
        <p:nvSpPr>
          <p:cNvPr id="10" name="Slide Number Placeholder 5"/>
          <p:cNvSpPr>
            <a:spLocks noGrp="1"/>
          </p:cNvSpPr>
          <p:nvPr>
            <p:ph type="sldNum" sz="quarter" idx="12"/>
          </p:nvPr>
        </p:nvSpPr>
        <p:spPr>
          <a:xfrm>
            <a:off x="6553200" y="6432550"/>
            <a:ext cx="2133600" cy="365125"/>
          </a:xfrm>
        </p:spPr>
        <p:txBody>
          <a:bodyPr/>
          <a:lstStyle/>
          <a:p>
            <a:fld id="{CE2FFC8D-A85B-B445-B4C5-B1EA1E258A6A}" type="slidenum">
              <a:rPr lang="en-US" smtClean="0"/>
              <a:t>18</a:t>
            </a:fld>
            <a:endParaRPr lang="en-US" dirty="0"/>
          </a:p>
        </p:txBody>
      </p:sp>
      <p:sp>
        <p:nvSpPr>
          <p:cNvPr id="2" name="Title 1"/>
          <p:cNvSpPr>
            <a:spLocks noGrp="1"/>
          </p:cNvSpPr>
          <p:nvPr>
            <p:ph type="title" idx="4294967295"/>
          </p:nvPr>
        </p:nvSpPr>
        <p:spPr>
          <a:xfrm>
            <a:off x="0" y="73025"/>
            <a:ext cx="9144000" cy="1168400"/>
          </a:xfrm>
        </p:spPr>
        <p:txBody>
          <a:bodyPr>
            <a:noAutofit/>
          </a:bodyPr>
          <a:lstStyle/>
          <a:p>
            <a:pPr>
              <a:lnSpc>
                <a:spcPts val="4000"/>
              </a:lnSpc>
            </a:pPr>
            <a:r>
              <a:rPr lang="en-US" sz="3600" dirty="0" smtClean="0"/>
              <a:t>What does the Define.xml</a:t>
            </a:r>
            <a:br>
              <a:rPr lang="en-US" sz="3600" dirty="0" smtClean="0"/>
            </a:br>
            <a:r>
              <a:rPr lang="en-US" sz="3600" dirty="0" smtClean="0"/>
              <a:t>look like?</a:t>
            </a:r>
            <a:endParaRPr lang="en-US"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1" y="1758343"/>
            <a:ext cx="9143999" cy="228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4113636"/>
            <a:ext cx="6629400" cy="208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5885" y="4437486"/>
            <a:ext cx="2196252" cy="1015663"/>
          </a:xfrm>
          <a:prstGeom prst="rect">
            <a:avLst/>
          </a:prstGeom>
          <a:noFill/>
        </p:spPr>
        <p:txBody>
          <a:bodyPr wrap="square" rtlCol="0">
            <a:spAutoFit/>
          </a:bodyPr>
          <a:lstStyle/>
          <a:p>
            <a:r>
              <a:rPr lang="en-US" sz="1200" dirty="0" smtClean="0"/>
              <a:t>The define.xml is generated by P21E at Lilly. Refer to the </a:t>
            </a:r>
            <a:r>
              <a:rPr lang="en-US" sz="1200" dirty="0">
                <a:hlinkClick r:id="rId5"/>
              </a:rPr>
              <a:t>CDER/FDA Guidance – “Metadata Submissions Guidelines</a:t>
            </a:r>
            <a:r>
              <a:rPr lang="en-US" sz="1200" dirty="0" smtClean="0"/>
              <a:t>”</a:t>
            </a:r>
            <a:endParaRPr lang="en-US" sz="1200" dirty="0" smtClean="0">
              <a:solidFill>
                <a:srgbClr val="FF0000"/>
              </a:solidFill>
            </a:endParaRPr>
          </a:p>
        </p:txBody>
      </p:sp>
      <p:sp>
        <p:nvSpPr>
          <p:cNvPr id="6" name="TextBox 5"/>
          <p:cNvSpPr txBox="1"/>
          <p:nvPr/>
        </p:nvSpPr>
        <p:spPr>
          <a:xfrm>
            <a:off x="1749972" y="1461344"/>
            <a:ext cx="2151102" cy="369332"/>
          </a:xfrm>
          <a:prstGeom prst="rect">
            <a:avLst/>
          </a:prstGeom>
          <a:noFill/>
        </p:spPr>
        <p:txBody>
          <a:bodyPr wrap="none" rtlCol="0">
            <a:spAutoFit/>
          </a:bodyPr>
          <a:lstStyle/>
          <a:p>
            <a:r>
              <a:rPr lang="en-US" b="1" dirty="0"/>
              <a:t>Define.xml </a:t>
            </a:r>
            <a:r>
              <a:rPr lang="en-US" b="1" dirty="0" smtClean="0"/>
              <a:t>Example:</a:t>
            </a:r>
            <a:endParaRPr lang="en-US" b="1" dirty="0"/>
          </a:p>
        </p:txBody>
      </p:sp>
      <p:sp>
        <p:nvSpPr>
          <p:cNvPr id="11" name="Freeform 10"/>
          <p:cNvSpPr>
            <a:spLocks noChangeAspect="1"/>
          </p:cNvSpPr>
          <p:nvPr/>
        </p:nvSpPr>
        <p:spPr>
          <a:xfrm>
            <a:off x="7838754" y="5036601"/>
            <a:ext cx="1053858" cy="17675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200" kern="1200" dirty="0" smtClean="0"/>
              <a:t>Data Define document</a:t>
            </a:r>
            <a:endParaRPr lang="en-US" sz="1200" kern="1200" dirty="0"/>
          </a:p>
        </p:txBody>
      </p:sp>
      <p:sp>
        <p:nvSpPr>
          <p:cNvPr id="12" name="TextBox 11"/>
          <p:cNvSpPr txBox="1"/>
          <p:nvPr/>
        </p:nvSpPr>
        <p:spPr>
          <a:xfrm>
            <a:off x="59112" y="6145219"/>
            <a:ext cx="4337341" cy="369332"/>
          </a:xfrm>
          <a:prstGeom prst="rect">
            <a:avLst/>
          </a:prstGeom>
          <a:noFill/>
        </p:spPr>
        <p:txBody>
          <a:bodyPr wrap="none" rtlCol="0">
            <a:spAutoFit/>
          </a:bodyPr>
          <a:lstStyle/>
          <a:p>
            <a:r>
              <a:rPr lang="en-US" dirty="0">
                <a:solidFill>
                  <a:srgbClr val="FF0000"/>
                </a:solidFill>
              </a:rPr>
              <a:t>T</a:t>
            </a:r>
            <a:r>
              <a:rPr lang="en-US" dirty="0" smtClean="0">
                <a:solidFill>
                  <a:srgbClr val="FF0000"/>
                </a:solidFill>
              </a:rPr>
              <a:t>o view a full  define.xml example click </a:t>
            </a:r>
            <a:r>
              <a:rPr lang="en-US" dirty="0" smtClean="0">
                <a:solidFill>
                  <a:srgbClr val="FF0000"/>
                </a:solidFill>
                <a:hlinkClick r:id="rId6"/>
              </a:rPr>
              <a:t>here </a:t>
            </a:r>
            <a:endParaRPr lang="en-US" dirty="0">
              <a:solidFill>
                <a:srgbClr val="FF0000"/>
              </a:solidFill>
            </a:endParaRPr>
          </a:p>
        </p:txBody>
      </p:sp>
      <p:grpSp>
        <p:nvGrpSpPr>
          <p:cNvPr id="21" name="Group 20"/>
          <p:cNvGrpSpPr/>
          <p:nvPr/>
        </p:nvGrpSpPr>
        <p:grpSpPr>
          <a:xfrm>
            <a:off x="0" y="1710718"/>
            <a:ext cx="1655379" cy="1949562"/>
            <a:chOff x="0" y="1710718"/>
            <a:chExt cx="1655379" cy="1949562"/>
          </a:xfrm>
        </p:grpSpPr>
        <p:sp>
          <p:nvSpPr>
            <p:cNvPr id="7" name="Rectangle 6"/>
            <p:cNvSpPr/>
            <p:nvPr/>
          </p:nvSpPr>
          <p:spPr>
            <a:xfrm>
              <a:off x="0" y="1710718"/>
              <a:ext cx="1655379" cy="7487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50450" y="2580241"/>
              <a:ext cx="1004929" cy="1080039"/>
            </a:xfrm>
            <a:prstGeom prst="rect">
              <a:avLst/>
            </a:prstGeom>
            <a:noFill/>
          </p:spPr>
          <p:txBody>
            <a:bodyPr wrap="square" rtlCol="0">
              <a:spAutoFit/>
            </a:bodyPr>
            <a:lstStyle/>
            <a:p>
              <a:pPr>
                <a:lnSpc>
                  <a:spcPts val="1100"/>
                </a:lnSpc>
              </a:pPr>
              <a:r>
                <a:rPr lang="en-US" sz="1050" dirty="0" smtClean="0"/>
                <a:t>These are bookmarks for the review’s navigation.</a:t>
              </a:r>
            </a:p>
            <a:p>
              <a:pPr>
                <a:lnSpc>
                  <a:spcPts val="1100"/>
                </a:lnSpc>
              </a:pPr>
              <a:r>
                <a:rPr lang="en-US" sz="1050" dirty="0" smtClean="0"/>
                <a:t>These are required in the define.xml.</a:t>
              </a:r>
              <a:endParaRPr lang="en-US" sz="1050" dirty="0"/>
            </a:p>
          </p:txBody>
        </p:sp>
        <p:sp>
          <p:nvSpPr>
            <p:cNvPr id="20" name="Right Arrow 19"/>
            <p:cNvSpPr/>
            <p:nvPr/>
          </p:nvSpPr>
          <p:spPr>
            <a:xfrm rot="12965310">
              <a:off x="225831" y="2454056"/>
              <a:ext cx="472965" cy="3236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265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8"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16" name="Slide Number Placeholder 5"/>
          <p:cNvSpPr>
            <a:spLocks noGrp="1"/>
          </p:cNvSpPr>
          <p:nvPr>
            <p:ph type="sldNum" sz="quarter" idx="12"/>
          </p:nvPr>
        </p:nvSpPr>
        <p:spPr/>
        <p:txBody>
          <a:bodyPr/>
          <a:lstStyle/>
          <a:p>
            <a:fld id="{CE2FFC8D-A85B-B445-B4C5-B1EA1E258A6A}" type="slidenum">
              <a:rPr lang="en-US" smtClean="0"/>
              <a:t>19</a:t>
            </a:fld>
            <a:endParaRPr lang="en-US"/>
          </a:p>
        </p:txBody>
      </p:sp>
      <p:sp>
        <p:nvSpPr>
          <p:cNvPr id="2" name="Title 1"/>
          <p:cNvSpPr>
            <a:spLocks noGrp="1"/>
          </p:cNvSpPr>
          <p:nvPr>
            <p:ph type="title" idx="4294967295"/>
          </p:nvPr>
        </p:nvSpPr>
        <p:spPr>
          <a:xfrm>
            <a:off x="0" y="109538"/>
            <a:ext cx="6796088" cy="1320800"/>
          </a:xfrm>
        </p:spPr>
        <p:txBody>
          <a:bodyPr>
            <a:noAutofit/>
          </a:bodyPr>
          <a:lstStyle/>
          <a:p>
            <a:pPr>
              <a:lnSpc>
                <a:spcPts val="3100"/>
              </a:lnSpc>
            </a:pPr>
            <a:r>
              <a:rPr lang="en-US" sz="4000" dirty="0" smtClean="0"/>
              <a:t>CRT Components</a:t>
            </a:r>
            <a:endParaRPr lang="en-US" sz="4000" dirty="0"/>
          </a:p>
        </p:txBody>
      </p:sp>
      <p:pic>
        <p:nvPicPr>
          <p:cNvPr id="17"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501" y="4650084"/>
            <a:ext cx="685572" cy="6855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486892" y="1758655"/>
            <a:ext cx="1754014" cy="267879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2124" y="4627761"/>
            <a:ext cx="685572" cy="68557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A041148\AppData\Local\Microsoft\Windows\Temporary Internet Files\Content.IE5\EW1ISOKB\MC90044215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3655" y="4627761"/>
            <a:ext cx="685572" cy="685572"/>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5"/>
          <p:cNvSpPr>
            <a:spLocks noChangeAspect="1"/>
          </p:cNvSpPr>
          <p:nvPr/>
        </p:nvSpPr>
        <p:spPr>
          <a:xfrm>
            <a:off x="2273560" y="1538563"/>
            <a:ext cx="1822106" cy="305604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906ECC"/>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r>
              <a:rPr lang="en-US" sz="1200" kern="1200" dirty="0" smtClean="0"/>
              <a:t> </a:t>
            </a:r>
            <a:r>
              <a:rPr lang="en-US" sz="1400" kern="1200" dirty="0" smtClean="0"/>
              <a:t>Annotated CRFs (SDTM CRT) (observed data package only</a:t>
            </a:r>
            <a:r>
              <a:rPr lang="en-US" sz="1400" dirty="0"/>
              <a:t>) </a:t>
            </a:r>
            <a:endParaRPr lang="en-US" sz="1400" dirty="0" smtClean="0"/>
          </a:p>
          <a:p>
            <a:pPr lvl="0" algn="ctr" defTabSz="1155700">
              <a:lnSpc>
                <a:spcPct val="90000"/>
              </a:lnSpc>
              <a:spcBef>
                <a:spcPct val="0"/>
              </a:spcBef>
              <a:spcAft>
                <a:spcPct val="35000"/>
              </a:spcAft>
            </a:pPr>
            <a:endParaRPr lang="en-US" sz="1400" dirty="0"/>
          </a:p>
          <a:p>
            <a:pPr lvl="0" algn="ctr" defTabSz="1155700">
              <a:lnSpc>
                <a:spcPct val="90000"/>
              </a:lnSpc>
              <a:spcBef>
                <a:spcPct val="0"/>
              </a:spcBef>
              <a:spcAft>
                <a:spcPct val="35000"/>
              </a:spcAft>
            </a:pPr>
            <a:r>
              <a:rPr lang="en-US" sz="1400" dirty="0" smtClean="0"/>
              <a:t>TFL </a:t>
            </a:r>
            <a:r>
              <a:rPr lang="en-US" sz="1400" dirty="0"/>
              <a:t>&amp; ADaM Dataset Creation Programs </a:t>
            </a:r>
          </a:p>
          <a:p>
            <a:pPr lvl="0" algn="ctr" defTabSz="1155700">
              <a:lnSpc>
                <a:spcPct val="90000"/>
              </a:lnSpc>
              <a:spcBef>
                <a:spcPct val="0"/>
              </a:spcBef>
              <a:spcAft>
                <a:spcPct val="35000"/>
              </a:spcAft>
            </a:pPr>
            <a:r>
              <a:rPr lang="en-US" sz="1400" i="1" dirty="0"/>
              <a:t>(ADaM CRT)</a:t>
            </a:r>
          </a:p>
          <a:p>
            <a:pPr lvl="0" algn="ctr" defTabSz="1155700" rtl="0">
              <a:lnSpc>
                <a:spcPct val="90000"/>
              </a:lnSpc>
              <a:spcBef>
                <a:spcPct val="0"/>
              </a:spcBef>
              <a:spcAft>
                <a:spcPct val="35000"/>
              </a:spcAft>
            </a:pPr>
            <a:endParaRPr lang="en-US" sz="1400" kern="1200" dirty="0"/>
          </a:p>
        </p:txBody>
      </p:sp>
      <p:sp>
        <p:nvSpPr>
          <p:cNvPr id="27" name="Freeform 26"/>
          <p:cNvSpPr>
            <a:spLocks noChangeAspect="1"/>
          </p:cNvSpPr>
          <p:nvPr/>
        </p:nvSpPr>
        <p:spPr>
          <a:xfrm>
            <a:off x="245083" y="1758655"/>
            <a:ext cx="1482395" cy="24862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ECC9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 SAS Transport </a:t>
            </a:r>
            <a:r>
              <a:rPr lang="en-US" dirty="0" smtClean="0"/>
              <a:t>F</a:t>
            </a:r>
            <a:r>
              <a:rPr lang="en-US" dirty="0"/>
              <a:t>iles (SDTM &amp; ADaM)</a:t>
            </a:r>
          </a:p>
          <a:p>
            <a:pPr lvl="0" algn="ctr" defTabSz="1155700" rtl="0">
              <a:lnSpc>
                <a:spcPct val="90000"/>
              </a:lnSpc>
              <a:spcBef>
                <a:spcPct val="0"/>
              </a:spcBef>
              <a:spcAft>
                <a:spcPct val="35000"/>
              </a:spcAft>
            </a:pPr>
            <a:endParaRPr lang="en-US" kern="1200" dirty="0"/>
          </a:p>
        </p:txBody>
      </p:sp>
      <p:sp>
        <p:nvSpPr>
          <p:cNvPr id="28" name="Freeform 27"/>
          <p:cNvSpPr>
            <a:spLocks noChangeAspect="1"/>
          </p:cNvSpPr>
          <p:nvPr/>
        </p:nvSpPr>
        <p:spPr>
          <a:xfrm>
            <a:off x="4742242" y="1859258"/>
            <a:ext cx="140513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Define </a:t>
            </a:r>
            <a:r>
              <a:rPr lang="en-US" dirty="0"/>
              <a:t>document (SDTM &amp; ADaM)</a:t>
            </a:r>
          </a:p>
          <a:p>
            <a:pPr lvl="0" algn="ctr" defTabSz="1155700" rtl="0">
              <a:lnSpc>
                <a:spcPct val="90000"/>
              </a:lnSpc>
              <a:spcBef>
                <a:spcPct val="0"/>
              </a:spcBef>
              <a:spcAft>
                <a:spcPct val="35000"/>
              </a:spcAft>
            </a:pPr>
            <a:endParaRPr lang="en-US" kern="1200" dirty="0"/>
          </a:p>
        </p:txBody>
      </p:sp>
      <p:sp>
        <p:nvSpPr>
          <p:cNvPr id="29" name="Freeform 28"/>
          <p:cNvSpPr>
            <a:spLocks noChangeAspect="1"/>
          </p:cNvSpPr>
          <p:nvPr/>
        </p:nvSpPr>
        <p:spPr>
          <a:xfrm>
            <a:off x="6601871" y="1911903"/>
            <a:ext cx="1483688"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Reviewer’s </a:t>
            </a:r>
            <a:r>
              <a:rPr lang="en-US" dirty="0"/>
              <a:t>Guide (</a:t>
            </a:r>
            <a:r>
              <a:rPr lang="en-US" dirty="0" smtClean="0"/>
              <a:t>SDRG </a:t>
            </a:r>
            <a:r>
              <a:rPr lang="en-US" dirty="0"/>
              <a:t>&amp; </a:t>
            </a:r>
            <a:r>
              <a:rPr lang="en-US" dirty="0" smtClean="0"/>
              <a:t>ADRG)</a:t>
            </a:r>
            <a:endParaRPr lang="en-US" dirty="0"/>
          </a:p>
          <a:p>
            <a:pPr lvl="0" algn="ctr" defTabSz="1155700" rtl="0">
              <a:lnSpc>
                <a:spcPct val="90000"/>
              </a:lnSpc>
              <a:spcBef>
                <a:spcPct val="0"/>
              </a:spcBef>
              <a:spcAft>
                <a:spcPct val="35000"/>
              </a:spcAft>
            </a:pPr>
            <a:endParaRPr lang="en-US" kern="1200" dirty="0"/>
          </a:p>
        </p:txBody>
      </p:sp>
    </p:spTree>
    <p:extLst>
      <p:ext uri="{BB962C8B-B14F-4D97-AF65-F5344CB8AC3E}">
        <p14:creationId xmlns:p14="http://schemas.microsoft.com/office/powerpoint/2010/main" val="122512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4000" smtClean="0">
                <a:latin typeface="DIN-Bold" pitchFamily="34" charset="0"/>
                <a:cs typeface="DIN-Bold" pitchFamily="34" charset="0"/>
              </a:rPr>
              <a:t>Final Data Documentation: Overview</a:t>
            </a:r>
          </a:p>
        </p:txBody>
      </p:sp>
      <p:sp>
        <p:nvSpPr>
          <p:cNvPr id="7172" name="Slide Number Placeholder 5"/>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rgbClr val="86786F"/>
                </a:solidFill>
                <a:latin typeface="DIN-Regular" pitchFamily="34" charset="0"/>
                <a:ea typeface="DIN-Regular" pitchFamily="34" charset="0"/>
                <a:cs typeface="DIN-Regular" pitchFamily="34" charset="0"/>
              </a:defRPr>
            </a:lvl1pPr>
            <a:lvl2pPr marL="742950" indent="-285750">
              <a:spcBef>
                <a:spcPct val="20000"/>
              </a:spcBef>
              <a:buFont typeface="Arial" charset="0"/>
              <a:buChar char="–"/>
              <a:defRPr sz="2800">
                <a:solidFill>
                  <a:srgbClr val="86786F"/>
                </a:solidFill>
                <a:latin typeface="DIN-Regular" pitchFamily="34" charset="0"/>
                <a:ea typeface="DIN-Regular" pitchFamily="34" charset="0"/>
                <a:cs typeface="DIN-Regular" pitchFamily="34" charset="0"/>
              </a:defRPr>
            </a:lvl2pPr>
            <a:lvl3pPr marL="1143000" indent="-228600">
              <a:spcBef>
                <a:spcPct val="20000"/>
              </a:spcBef>
              <a:buFont typeface="Arial" charset="0"/>
              <a:buChar char="•"/>
              <a:defRPr sz="2400">
                <a:solidFill>
                  <a:srgbClr val="86786F"/>
                </a:solidFill>
                <a:latin typeface="DIN-Regular" pitchFamily="34" charset="0"/>
                <a:ea typeface="DIN-Regular" pitchFamily="34" charset="0"/>
                <a:cs typeface="DIN-Regular" pitchFamily="34" charset="0"/>
              </a:defRPr>
            </a:lvl3pPr>
            <a:lvl4pPr marL="1600200" indent="-228600">
              <a:spcBef>
                <a:spcPct val="20000"/>
              </a:spcBef>
              <a:buFont typeface="Arial" charset="0"/>
              <a:buChar char="–"/>
              <a:defRPr sz="2000">
                <a:solidFill>
                  <a:srgbClr val="86786F"/>
                </a:solidFill>
                <a:latin typeface="DIN-Regular" pitchFamily="34" charset="0"/>
                <a:ea typeface="DIN-Regular" pitchFamily="34" charset="0"/>
                <a:cs typeface="DIN-Regular" pitchFamily="34" charset="0"/>
              </a:defRPr>
            </a:lvl4pPr>
            <a:lvl5pPr marL="2057400" indent="-228600">
              <a:spcBef>
                <a:spcPct val="20000"/>
              </a:spcBef>
              <a:buFont typeface="Arial" charset="0"/>
              <a:buChar char="»"/>
              <a:defRPr sz="2000">
                <a:solidFill>
                  <a:srgbClr val="86786F"/>
                </a:solidFill>
                <a:latin typeface="DIN-Regular" pitchFamily="34" charset="0"/>
                <a:ea typeface="DIN-Regular" pitchFamily="34" charset="0"/>
                <a:cs typeface="DIN-Regular" pitchFamily="34" charset="0"/>
              </a:defRPr>
            </a:lvl5pPr>
            <a:lvl6pPr marL="2514600" indent="-228600" defTabSz="457200" eaLnBrk="0" fontAlgn="base" hangingPunct="0">
              <a:spcBef>
                <a:spcPct val="20000"/>
              </a:spcBef>
              <a:spcAft>
                <a:spcPct val="0"/>
              </a:spcAft>
              <a:buFont typeface="Arial" charset="0"/>
              <a:buChar char="»"/>
              <a:defRPr sz="2000">
                <a:solidFill>
                  <a:srgbClr val="86786F"/>
                </a:solidFill>
                <a:latin typeface="DIN-Regular" pitchFamily="34" charset="0"/>
                <a:ea typeface="DIN-Regular" pitchFamily="34" charset="0"/>
                <a:cs typeface="DIN-Regular" pitchFamily="34" charset="0"/>
              </a:defRPr>
            </a:lvl6pPr>
            <a:lvl7pPr marL="2971800" indent="-228600" defTabSz="457200" eaLnBrk="0" fontAlgn="base" hangingPunct="0">
              <a:spcBef>
                <a:spcPct val="20000"/>
              </a:spcBef>
              <a:spcAft>
                <a:spcPct val="0"/>
              </a:spcAft>
              <a:buFont typeface="Arial" charset="0"/>
              <a:buChar char="»"/>
              <a:defRPr sz="2000">
                <a:solidFill>
                  <a:srgbClr val="86786F"/>
                </a:solidFill>
                <a:latin typeface="DIN-Regular" pitchFamily="34" charset="0"/>
                <a:ea typeface="DIN-Regular" pitchFamily="34" charset="0"/>
                <a:cs typeface="DIN-Regular" pitchFamily="34" charset="0"/>
              </a:defRPr>
            </a:lvl7pPr>
            <a:lvl8pPr marL="3429000" indent="-228600" defTabSz="457200" eaLnBrk="0" fontAlgn="base" hangingPunct="0">
              <a:spcBef>
                <a:spcPct val="20000"/>
              </a:spcBef>
              <a:spcAft>
                <a:spcPct val="0"/>
              </a:spcAft>
              <a:buFont typeface="Arial" charset="0"/>
              <a:buChar char="»"/>
              <a:defRPr sz="2000">
                <a:solidFill>
                  <a:srgbClr val="86786F"/>
                </a:solidFill>
                <a:latin typeface="DIN-Regular" pitchFamily="34" charset="0"/>
                <a:ea typeface="DIN-Regular" pitchFamily="34" charset="0"/>
                <a:cs typeface="DIN-Regular" pitchFamily="34" charset="0"/>
              </a:defRPr>
            </a:lvl8pPr>
            <a:lvl9pPr marL="3886200" indent="-228600" defTabSz="457200" eaLnBrk="0" fontAlgn="base" hangingPunct="0">
              <a:spcBef>
                <a:spcPct val="20000"/>
              </a:spcBef>
              <a:spcAft>
                <a:spcPct val="0"/>
              </a:spcAft>
              <a:buFont typeface="Arial" charset="0"/>
              <a:buChar char="»"/>
              <a:defRPr sz="2000">
                <a:solidFill>
                  <a:srgbClr val="86786F"/>
                </a:solidFill>
                <a:latin typeface="DIN-Regular" pitchFamily="34" charset="0"/>
                <a:ea typeface="DIN-Regular" pitchFamily="34" charset="0"/>
                <a:cs typeface="DIN-Regular" pitchFamily="34" charset="0"/>
              </a:defRPr>
            </a:lvl9pPr>
          </a:lstStyle>
          <a:p>
            <a:pPr>
              <a:spcBef>
                <a:spcPct val="0"/>
              </a:spcBef>
              <a:buFontTx/>
              <a:buNone/>
            </a:pPr>
            <a:fld id="{BD8C4241-85D4-4227-9028-77393620AE10}" type="slidenum">
              <a:rPr lang="en-US" altLang="en-US" sz="800"/>
              <a:pPr>
                <a:spcBef>
                  <a:spcPct val="0"/>
                </a:spcBef>
                <a:buFontTx/>
                <a:buNone/>
              </a:pPr>
              <a:t>2</a:t>
            </a:fld>
            <a:endParaRPr lang="en-US" altLang="en-US" sz="800"/>
          </a:p>
        </p:txBody>
      </p:sp>
      <p:sp>
        <p:nvSpPr>
          <p:cNvPr id="26" name="Freeform 25"/>
          <p:cNvSpPr/>
          <p:nvPr/>
        </p:nvSpPr>
        <p:spPr>
          <a:xfrm>
            <a:off x="7864725" y="4100762"/>
            <a:ext cx="117382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Navigate to additional support regarding study data documentation</a:t>
            </a:r>
            <a:endParaRPr lang="en-US" sz="1200" kern="1200" dirty="0"/>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998" y="5515351"/>
            <a:ext cx="1700000" cy="10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274711" y="1572200"/>
            <a:ext cx="8686800" cy="2308324"/>
          </a:xfrm>
          <a:prstGeom prst="rect">
            <a:avLst/>
          </a:prstGeom>
        </p:spPr>
        <p:txBody>
          <a:bodyPr wrap="square">
            <a:spAutoFit/>
          </a:bodyPr>
          <a:lstStyle/>
          <a:p>
            <a:r>
              <a:rPr lang="en-US" sz="1600" b="1" dirty="0" smtClean="0"/>
              <a:t>Notes about this course:</a:t>
            </a:r>
          </a:p>
          <a:p>
            <a:pPr marL="171450" indent="-171450">
              <a:buFont typeface="Arial" panose="020B0604020202020204" pitchFamily="34" charset="0"/>
              <a:buChar char="•"/>
            </a:pPr>
            <a:r>
              <a:rPr lang="en-US" sz="1600" dirty="0" smtClean="0"/>
              <a:t>This slide </a:t>
            </a:r>
            <a:r>
              <a:rPr lang="en-US" sz="1600" dirty="0"/>
              <a:t>deck is in support of the </a:t>
            </a:r>
            <a:r>
              <a:rPr lang="en-US" sz="1600" dirty="0" smtClean="0"/>
              <a:t>procedural training  “Manage Final Data Documentation”.</a:t>
            </a:r>
          </a:p>
          <a:p>
            <a:pPr marL="171450" indent="-171450">
              <a:buFont typeface="Arial" panose="020B0604020202020204" pitchFamily="34" charset="0"/>
              <a:buChar char="•"/>
            </a:pPr>
            <a:r>
              <a:rPr lang="en-US" sz="1600" dirty="0"/>
              <a:t>This module will address the common deliverables, as part of regulatory submission and final data documentation and the related requirements. Commonly referred to as the case report tabulation (CRT) package, it provides a complete and accurate description of the data. </a:t>
            </a:r>
          </a:p>
          <a:p>
            <a:pPr marL="171450" indent="-171450">
              <a:buFont typeface="Arial" panose="020B0604020202020204" pitchFamily="34" charset="0"/>
              <a:buChar char="•"/>
            </a:pPr>
            <a:r>
              <a:rPr lang="en-US" sz="1600" dirty="0"/>
              <a:t>For the optimal training experience, please view this training deck in “Slide Show” </a:t>
            </a:r>
            <a:r>
              <a:rPr lang="en-US" sz="1600" dirty="0" smtClean="0"/>
              <a:t>mode</a:t>
            </a:r>
          </a:p>
          <a:p>
            <a:pPr marL="171450" indent="-171450">
              <a:buFont typeface="Arial" panose="020B0604020202020204" pitchFamily="34" charset="0"/>
              <a:buChar char="•"/>
            </a:pPr>
            <a:endParaRPr lang="en-US" sz="1600" dirty="0" smtClean="0"/>
          </a:p>
          <a:p>
            <a:r>
              <a:rPr lang="en-US" sz="1600" b="1" dirty="0" smtClean="0"/>
              <a:t>After this course, you will be able to:</a:t>
            </a:r>
          </a:p>
          <a:p>
            <a:endParaRPr lang="en-US" sz="1600" dirty="0"/>
          </a:p>
        </p:txBody>
      </p:sp>
      <p:grpSp>
        <p:nvGrpSpPr>
          <p:cNvPr id="32" name="Group 31"/>
          <p:cNvGrpSpPr/>
          <p:nvPr/>
        </p:nvGrpSpPr>
        <p:grpSpPr>
          <a:xfrm>
            <a:off x="211038" y="4134172"/>
            <a:ext cx="1452782" cy="1161696"/>
            <a:chOff x="180115" y="3060206"/>
            <a:chExt cx="1452782" cy="1161696"/>
          </a:xfrm>
        </p:grpSpPr>
        <p:sp>
          <p:nvSpPr>
            <p:cNvPr id="33" name="Freeform 32"/>
            <p:cNvSpPr/>
            <p:nvPr/>
          </p:nvSpPr>
          <p:spPr>
            <a:xfrm>
              <a:off x="180115" y="3060206"/>
              <a:ext cx="110730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Articulate the purpose and contents of the CRT</a:t>
              </a:r>
              <a:endParaRPr lang="en-US" sz="1200" kern="1200" dirty="0"/>
            </a:p>
          </p:txBody>
        </p:sp>
        <p:sp>
          <p:nvSpPr>
            <p:cNvPr id="34" name="Freeform 33"/>
            <p:cNvSpPr/>
            <p:nvPr/>
          </p:nvSpPr>
          <p:spPr>
            <a:xfrm>
              <a:off x="1398149" y="3503749"/>
              <a:ext cx="234748" cy="274611"/>
            </a:xfrm>
            <a:custGeom>
              <a:avLst/>
              <a:gdLst>
                <a:gd name="connsiteX0" fmla="*/ 0 w 234748"/>
                <a:gd name="connsiteY0" fmla="*/ 54922 h 274611"/>
                <a:gd name="connsiteX1" fmla="*/ 117374 w 234748"/>
                <a:gd name="connsiteY1" fmla="*/ 54922 h 274611"/>
                <a:gd name="connsiteX2" fmla="*/ 117374 w 234748"/>
                <a:gd name="connsiteY2" fmla="*/ 0 h 274611"/>
                <a:gd name="connsiteX3" fmla="*/ 234748 w 234748"/>
                <a:gd name="connsiteY3" fmla="*/ 137306 h 274611"/>
                <a:gd name="connsiteX4" fmla="*/ 117374 w 234748"/>
                <a:gd name="connsiteY4" fmla="*/ 274611 h 274611"/>
                <a:gd name="connsiteX5" fmla="*/ 117374 w 234748"/>
                <a:gd name="connsiteY5" fmla="*/ 219689 h 274611"/>
                <a:gd name="connsiteX6" fmla="*/ 0 w 234748"/>
                <a:gd name="connsiteY6" fmla="*/ 219689 h 274611"/>
                <a:gd name="connsiteX7" fmla="*/ 0 w 234748"/>
                <a:gd name="connsiteY7" fmla="*/ 54922 h 27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48" h="274611">
                  <a:moveTo>
                    <a:pt x="0" y="54922"/>
                  </a:moveTo>
                  <a:lnTo>
                    <a:pt x="117374" y="54922"/>
                  </a:lnTo>
                  <a:lnTo>
                    <a:pt x="117374" y="0"/>
                  </a:lnTo>
                  <a:lnTo>
                    <a:pt x="234748" y="137306"/>
                  </a:lnTo>
                  <a:lnTo>
                    <a:pt x="117374" y="274611"/>
                  </a:lnTo>
                  <a:lnTo>
                    <a:pt x="117374" y="219689"/>
                  </a:lnTo>
                  <a:lnTo>
                    <a:pt x="0" y="219689"/>
                  </a:lnTo>
                  <a:lnTo>
                    <a:pt x="0" y="5492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922" rIns="70424" bIns="54922" numCol="1" spcCol="1270" anchor="ctr" anchorCtr="0">
              <a:noAutofit/>
            </a:bodyPr>
            <a:lstStyle/>
            <a:p>
              <a:pPr lvl="0" algn="ctr" defTabSz="400050">
                <a:lnSpc>
                  <a:spcPct val="90000"/>
                </a:lnSpc>
                <a:spcBef>
                  <a:spcPct val="0"/>
                </a:spcBef>
                <a:spcAft>
                  <a:spcPct val="35000"/>
                </a:spcAft>
              </a:pPr>
              <a:endParaRPr lang="en-US" sz="900" kern="1200" dirty="0"/>
            </a:p>
          </p:txBody>
        </p:sp>
      </p:grpSp>
      <p:grpSp>
        <p:nvGrpSpPr>
          <p:cNvPr id="35" name="Group 34"/>
          <p:cNvGrpSpPr/>
          <p:nvPr/>
        </p:nvGrpSpPr>
        <p:grpSpPr>
          <a:xfrm>
            <a:off x="1732689" y="4134172"/>
            <a:ext cx="1509932" cy="1161696"/>
            <a:chOff x="1701766" y="3060206"/>
            <a:chExt cx="1509932" cy="1161696"/>
          </a:xfrm>
        </p:grpSpPr>
        <p:sp>
          <p:nvSpPr>
            <p:cNvPr id="36" name="Freeform 35"/>
            <p:cNvSpPr/>
            <p:nvPr/>
          </p:nvSpPr>
          <p:spPr>
            <a:xfrm>
              <a:off x="1701766" y="3060206"/>
              <a:ext cx="121803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List the contributing  roles enabling  study data documentation</a:t>
              </a:r>
              <a:endParaRPr lang="en-US" sz="1200" kern="1200" dirty="0"/>
            </a:p>
          </p:txBody>
        </p:sp>
        <p:sp>
          <p:nvSpPr>
            <p:cNvPr id="37" name="Freeform 36"/>
            <p:cNvSpPr/>
            <p:nvPr/>
          </p:nvSpPr>
          <p:spPr>
            <a:xfrm>
              <a:off x="2976950" y="3503749"/>
              <a:ext cx="234748" cy="274611"/>
            </a:xfrm>
            <a:custGeom>
              <a:avLst/>
              <a:gdLst>
                <a:gd name="connsiteX0" fmla="*/ 0 w 234748"/>
                <a:gd name="connsiteY0" fmla="*/ 54922 h 274611"/>
                <a:gd name="connsiteX1" fmla="*/ 117374 w 234748"/>
                <a:gd name="connsiteY1" fmla="*/ 54922 h 274611"/>
                <a:gd name="connsiteX2" fmla="*/ 117374 w 234748"/>
                <a:gd name="connsiteY2" fmla="*/ 0 h 274611"/>
                <a:gd name="connsiteX3" fmla="*/ 234748 w 234748"/>
                <a:gd name="connsiteY3" fmla="*/ 137306 h 274611"/>
                <a:gd name="connsiteX4" fmla="*/ 117374 w 234748"/>
                <a:gd name="connsiteY4" fmla="*/ 274611 h 274611"/>
                <a:gd name="connsiteX5" fmla="*/ 117374 w 234748"/>
                <a:gd name="connsiteY5" fmla="*/ 219689 h 274611"/>
                <a:gd name="connsiteX6" fmla="*/ 0 w 234748"/>
                <a:gd name="connsiteY6" fmla="*/ 219689 h 274611"/>
                <a:gd name="connsiteX7" fmla="*/ 0 w 234748"/>
                <a:gd name="connsiteY7" fmla="*/ 54922 h 27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48" h="274611">
                  <a:moveTo>
                    <a:pt x="0" y="54922"/>
                  </a:moveTo>
                  <a:lnTo>
                    <a:pt x="117374" y="54922"/>
                  </a:lnTo>
                  <a:lnTo>
                    <a:pt x="117374" y="0"/>
                  </a:lnTo>
                  <a:lnTo>
                    <a:pt x="234748" y="137306"/>
                  </a:lnTo>
                  <a:lnTo>
                    <a:pt x="117374" y="274611"/>
                  </a:lnTo>
                  <a:lnTo>
                    <a:pt x="117374" y="219689"/>
                  </a:lnTo>
                  <a:lnTo>
                    <a:pt x="0" y="219689"/>
                  </a:lnTo>
                  <a:lnTo>
                    <a:pt x="0" y="5492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922" rIns="70424" bIns="54922" numCol="1" spcCol="1270" anchor="ctr" anchorCtr="0">
              <a:noAutofit/>
            </a:bodyPr>
            <a:lstStyle/>
            <a:p>
              <a:pPr lvl="0" algn="ctr" defTabSz="400050">
                <a:lnSpc>
                  <a:spcPct val="90000"/>
                </a:lnSpc>
                <a:spcBef>
                  <a:spcPct val="0"/>
                </a:spcBef>
                <a:spcAft>
                  <a:spcPct val="35000"/>
                </a:spcAft>
              </a:pPr>
              <a:endParaRPr lang="en-US" sz="900" kern="1200" dirty="0"/>
            </a:p>
          </p:txBody>
        </p:sp>
      </p:grpSp>
      <p:grpSp>
        <p:nvGrpSpPr>
          <p:cNvPr id="38" name="Group 37"/>
          <p:cNvGrpSpPr/>
          <p:nvPr/>
        </p:nvGrpSpPr>
        <p:grpSpPr>
          <a:xfrm>
            <a:off x="3311490" y="4134172"/>
            <a:ext cx="1452783" cy="1161696"/>
            <a:chOff x="3280567" y="3060206"/>
            <a:chExt cx="1452783" cy="1161696"/>
          </a:xfrm>
        </p:grpSpPr>
        <p:sp>
          <p:nvSpPr>
            <p:cNvPr id="39" name="Freeform 38"/>
            <p:cNvSpPr/>
            <p:nvPr/>
          </p:nvSpPr>
          <p:spPr>
            <a:xfrm>
              <a:off x="3280567" y="3060206"/>
              <a:ext cx="110730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List the 8 deliverables that constitute </a:t>
              </a:r>
              <a:r>
                <a:rPr lang="en-US" sz="1200" dirty="0"/>
                <a:t>a</a:t>
              </a:r>
              <a:r>
                <a:rPr lang="en-US" sz="1200" kern="1200" dirty="0" smtClean="0"/>
                <a:t> CRT package</a:t>
              </a:r>
              <a:endParaRPr lang="en-US" sz="1200" kern="1200" dirty="0"/>
            </a:p>
          </p:txBody>
        </p:sp>
        <p:sp>
          <p:nvSpPr>
            <p:cNvPr id="40" name="Freeform 39"/>
            <p:cNvSpPr/>
            <p:nvPr/>
          </p:nvSpPr>
          <p:spPr>
            <a:xfrm>
              <a:off x="4498602" y="3503749"/>
              <a:ext cx="234748" cy="274611"/>
            </a:xfrm>
            <a:custGeom>
              <a:avLst/>
              <a:gdLst>
                <a:gd name="connsiteX0" fmla="*/ 0 w 234748"/>
                <a:gd name="connsiteY0" fmla="*/ 54922 h 274611"/>
                <a:gd name="connsiteX1" fmla="*/ 117374 w 234748"/>
                <a:gd name="connsiteY1" fmla="*/ 54922 h 274611"/>
                <a:gd name="connsiteX2" fmla="*/ 117374 w 234748"/>
                <a:gd name="connsiteY2" fmla="*/ 0 h 274611"/>
                <a:gd name="connsiteX3" fmla="*/ 234748 w 234748"/>
                <a:gd name="connsiteY3" fmla="*/ 137306 h 274611"/>
                <a:gd name="connsiteX4" fmla="*/ 117374 w 234748"/>
                <a:gd name="connsiteY4" fmla="*/ 274611 h 274611"/>
                <a:gd name="connsiteX5" fmla="*/ 117374 w 234748"/>
                <a:gd name="connsiteY5" fmla="*/ 219689 h 274611"/>
                <a:gd name="connsiteX6" fmla="*/ 0 w 234748"/>
                <a:gd name="connsiteY6" fmla="*/ 219689 h 274611"/>
                <a:gd name="connsiteX7" fmla="*/ 0 w 234748"/>
                <a:gd name="connsiteY7" fmla="*/ 54922 h 27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48" h="274611">
                  <a:moveTo>
                    <a:pt x="0" y="54922"/>
                  </a:moveTo>
                  <a:lnTo>
                    <a:pt x="117374" y="54922"/>
                  </a:lnTo>
                  <a:lnTo>
                    <a:pt x="117374" y="0"/>
                  </a:lnTo>
                  <a:lnTo>
                    <a:pt x="234748" y="137306"/>
                  </a:lnTo>
                  <a:lnTo>
                    <a:pt x="117374" y="274611"/>
                  </a:lnTo>
                  <a:lnTo>
                    <a:pt x="117374" y="219689"/>
                  </a:lnTo>
                  <a:lnTo>
                    <a:pt x="0" y="219689"/>
                  </a:lnTo>
                  <a:lnTo>
                    <a:pt x="0" y="5492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922" rIns="70424" bIns="54922" numCol="1" spcCol="1270" anchor="ctr" anchorCtr="0">
              <a:noAutofit/>
            </a:bodyPr>
            <a:lstStyle/>
            <a:p>
              <a:pPr lvl="0" algn="ctr" defTabSz="400050">
                <a:lnSpc>
                  <a:spcPct val="90000"/>
                </a:lnSpc>
                <a:spcBef>
                  <a:spcPct val="0"/>
                </a:spcBef>
                <a:spcAft>
                  <a:spcPct val="35000"/>
                </a:spcAft>
              </a:pPr>
              <a:endParaRPr lang="en-US" sz="900" kern="1200" dirty="0"/>
            </a:p>
          </p:txBody>
        </p:sp>
      </p:grpSp>
      <p:grpSp>
        <p:nvGrpSpPr>
          <p:cNvPr id="41" name="Group 40"/>
          <p:cNvGrpSpPr/>
          <p:nvPr/>
        </p:nvGrpSpPr>
        <p:grpSpPr>
          <a:xfrm>
            <a:off x="4861716" y="4134172"/>
            <a:ext cx="1452783" cy="1161696"/>
            <a:chOff x="4830793" y="3060206"/>
            <a:chExt cx="1452783" cy="1161696"/>
          </a:xfrm>
        </p:grpSpPr>
        <p:sp>
          <p:nvSpPr>
            <p:cNvPr id="42" name="Freeform 41"/>
            <p:cNvSpPr/>
            <p:nvPr/>
          </p:nvSpPr>
          <p:spPr>
            <a:xfrm>
              <a:off x="4830793" y="3060206"/>
              <a:ext cx="110730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Describe  aspects of each of the 8 deliverables</a:t>
              </a:r>
              <a:endParaRPr lang="en-US" sz="1200" kern="1200" dirty="0"/>
            </a:p>
          </p:txBody>
        </p:sp>
        <p:sp>
          <p:nvSpPr>
            <p:cNvPr id="43" name="Freeform 42"/>
            <p:cNvSpPr/>
            <p:nvPr/>
          </p:nvSpPr>
          <p:spPr>
            <a:xfrm>
              <a:off x="6048828" y="3503749"/>
              <a:ext cx="234748" cy="274611"/>
            </a:xfrm>
            <a:custGeom>
              <a:avLst/>
              <a:gdLst>
                <a:gd name="connsiteX0" fmla="*/ 0 w 234748"/>
                <a:gd name="connsiteY0" fmla="*/ 54922 h 274611"/>
                <a:gd name="connsiteX1" fmla="*/ 117374 w 234748"/>
                <a:gd name="connsiteY1" fmla="*/ 54922 h 274611"/>
                <a:gd name="connsiteX2" fmla="*/ 117374 w 234748"/>
                <a:gd name="connsiteY2" fmla="*/ 0 h 274611"/>
                <a:gd name="connsiteX3" fmla="*/ 234748 w 234748"/>
                <a:gd name="connsiteY3" fmla="*/ 137306 h 274611"/>
                <a:gd name="connsiteX4" fmla="*/ 117374 w 234748"/>
                <a:gd name="connsiteY4" fmla="*/ 274611 h 274611"/>
                <a:gd name="connsiteX5" fmla="*/ 117374 w 234748"/>
                <a:gd name="connsiteY5" fmla="*/ 219689 h 274611"/>
                <a:gd name="connsiteX6" fmla="*/ 0 w 234748"/>
                <a:gd name="connsiteY6" fmla="*/ 219689 h 274611"/>
                <a:gd name="connsiteX7" fmla="*/ 0 w 234748"/>
                <a:gd name="connsiteY7" fmla="*/ 54922 h 27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48" h="274611">
                  <a:moveTo>
                    <a:pt x="0" y="54922"/>
                  </a:moveTo>
                  <a:lnTo>
                    <a:pt x="117374" y="54922"/>
                  </a:lnTo>
                  <a:lnTo>
                    <a:pt x="117374" y="0"/>
                  </a:lnTo>
                  <a:lnTo>
                    <a:pt x="234748" y="137306"/>
                  </a:lnTo>
                  <a:lnTo>
                    <a:pt x="117374" y="274611"/>
                  </a:lnTo>
                  <a:lnTo>
                    <a:pt x="117374" y="219689"/>
                  </a:lnTo>
                  <a:lnTo>
                    <a:pt x="0" y="219689"/>
                  </a:lnTo>
                  <a:lnTo>
                    <a:pt x="0" y="5492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922" rIns="70424" bIns="54922" numCol="1" spcCol="1270" anchor="ctr" anchorCtr="0">
              <a:noAutofit/>
            </a:bodyPr>
            <a:lstStyle/>
            <a:p>
              <a:pPr lvl="0" algn="ctr" defTabSz="400050">
                <a:lnSpc>
                  <a:spcPct val="90000"/>
                </a:lnSpc>
                <a:spcBef>
                  <a:spcPct val="0"/>
                </a:spcBef>
                <a:spcAft>
                  <a:spcPct val="35000"/>
                </a:spcAft>
              </a:pPr>
              <a:endParaRPr lang="en-US" sz="900" kern="1200" dirty="0"/>
            </a:p>
          </p:txBody>
        </p:sp>
      </p:grpSp>
      <p:grpSp>
        <p:nvGrpSpPr>
          <p:cNvPr id="44" name="Group 43"/>
          <p:cNvGrpSpPr/>
          <p:nvPr/>
        </p:nvGrpSpPr>
        <p:grpSpPr>
          <a:xfrm>
            <a:off x="6411942" y="4134172"/>
            <a:ext cx="1424208" cy="1161696"/>
            <a:chOff x="6381019" y="3060206"/>
            <a:chExt cx="1424208" cy="1161696"/>
          </a:xfrm>
        </p:grpSpPr>
        <p:sp>
          <p:nvSpPr>
            <p:cNvPr id="45" name="Freeform 44"/>
            <p:cNvSpPr/>
            <p:nvPr/>
          </p:nvSpPr>
          <p:spPr>
            <a:xfrm>
              <a:off x="6381019" y="3060206"/>
              <a:ext cx="1107304" cy="1161696"/>
            </a:xfrm>
            <a:custGeom>
              <a:avLst/>
              <a:gdLst>
                <a:gd name="connsiteX0" fmla="*/ 0 w 1107304"/>
                <a:gd name="connsiteY0" fmla="*/ 110730 h 1161696"/>
                <a:gd name="connsiteX1" fmla="*/ 110730 w 1107304"/>
                <a:gd name="connsiteY1" fmla="*/ 0 h 1161696"/>
                <a:gd name="connsiteX2" fmla="*/ 996574 w 1107304"/>
                <a:gd name="connsiteY2" fmla="*/ 0 h 1161696"/>
                <a:gd name="connsiteX3" fmla="*/ 1107304 w 1107304"/>
                <a:gd name="connsiteY3" fmla="*/ 110730 h 1161696"/>
                <a:gd name="connsiteX4" fmla="*/ 1107304 w 1107304"/>
                <a:gd name="connsiteY4" fmla="*/ 1050966 h 1161696"/>
                <a:gd name="connsiteX5" fmla="*/ 996574 w 1107304"/>
                <a:gd name="connsiteY5" fmla="*/ 1161696 h 1161696"/>
                <a:gd name="connsiteX6" fmla="*/ 110730 w 1107304"/>
                <a:gd name="connsiteY6" fmla="*/ 1161696 h 1161696"/>
                <a:gd name="connsiteX7" fmla="*/ 0 w 1107304"/>
                <a:gd name="connsiteY7" fmla="*/ 1050966 h 1161696"/>
                <a:gd name="connsiteX8" fmla="*/ 0 w 1107304"/>
                <a:gd name="connsiteY8" fmla="*/ 110730 h 116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304" h="1161696">
                  <a:moveTo>
                    <a:pt x="0" y="110730"/>
                  </a:moveTo>
                  <a:cubicBezTo>
                    <a:pt x="0" y="49576"/>
                    <a:pt x="49576" y="0"/>
                    <a:pt x="110730" y="0"/>
                  </a:cubicBezTo>
                  <a:lnTo>
                    <a:pt x="996574" y="0"/>
                  </a:lnTo>
                  <a:cubicBezTo>
                    <a:pt x="1057728" y="0"/>
                    <a:pt x="1107304" y="49576"/>
                    <a:pt x="1107304" y="110730"/>
                  </a:cubicBezTo>
                  <a:lnTo>
                    <a:pt x="1107304" y="1050966"/>
                  </a:lnTo>
                  <a:cubicBezTo>
                    <a:pt x="1107304" y="1112120"/>
                    <a:pt x="1057728" y="1161696"/>
                    <a:pt x="996574" y="1161696"/>
                  </a:cubicBezTo>
                  <a:lnTo>
                    <a:pt x="110730" y="1161696"/>
                  </a:lnTo>
                  <a:cubicBezTo>
                    <a:pt x="49576" y="1161696"/>
                    <a:pt x="0" y="1112120"/>
                    <a:pt x="0" y="1050966"/>
                  </a:cubicBezTo>
                  <a:lnTo>
                    <a:pt x="0" y="1107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152" tIns="78152" rIns="78152" bIns="78152" numCol="1" spcCol="1270" anchor="ctr" anchorCtr="0">
              <a:noAutofit/>
            </a:bodyPr>
            <a:lstStyle/>
            <a:p>
              <a:pPr lvl="0" algn="ctr" defTabSz="533400" rtl="0">
                <a:lnSpc>
                  <a:spcPct val="90000"/>
                </a:lnSpc>
                <a:spcBef>
                  <a:spcPct val="0"/>
                </a:spcBef>
                <a:spcAft>
                  <a:spcPct val="35000"/>
                </a:spcAft>
              </a:pPr>
              <a:r>
                <a:rPr lang="en-US" sz="1200" kern="1200" dirty="0" smtClean="0"/>
                <a:t>Know the difference between SDTM and ADaM CRTs</a:t>
              </a:r>
              <a:endParaRPr lang="en-US" sz="1200" kern="1200" dirty="0"/>
            </a:p>
          </p:txBody>
        </p:sp>
        <p:sp>
          <p:nvSpPr>
            <p:cNvPr id="46" name="Freeform 45"/>
            <p:cNvSpPr/>
            <p:nvPr/>
          </p:nvSpPr>
          <p:spPr>
            <a:xfrm>
              <a:off x="7570479" y="3503749"/>
              <a:ext cx="234748" cy="274611"/>
            </a:xfrm>
            <a:custGeom>
              <a:avLst/>
              <a:gdLst>
                <a:gd name="connsiteX0" fmla="*/ 0 w 234748"/>
                <a:gd name="connsiteY0" fmla="*/ 54922 h 274611"/>
                <a:gd name="connsiteX1" fmla="*/ 117374 w 234748"/>
                <a:gd name="connsiteY1" fmla="*/ 54922 h 274611"/>
                <a:gd name="connsiteX2" fmla="*/ 117374 w 234748"/>
                <a:gd name="connsiteY2" fmla="*/ 0 h 274611"/>
                <a:gd name="connsiteX3" fmla="*/ 234748 w 234748"/>
                <a:gd name="connsiteY3" fmla="*/ 137306 h 274611"/>
                <a:gd name="connsiteX4" fmla="*/ 117374 w 234748"/>
                <a:gd name="connsiteY4" fmla="*/ 274611 h 274611"/>
                <a:gd name="connsiteX5" fmla="*/ 117374 w 234748"/>
                <a:gd name="connsiteY5" fmla="*/ 219689 h 274611"/>
                <a:gd name="connsiteX6" fmla="*/ 0 w 234748"/>
                <a:gd name="connsiteY6" fmla="*/ 219689 h 274611"/>
                <a:gd name="connsiteX7" fmla="*/ 0 w 234748"/>
                <a:gd name="connsiteY7" fmla="*/ 54922 h 27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48" h="274611">
                  <a:moveTo>
                    <a:pt x="0" y="54922"/>
                  </a:moveTo>
                  <a:lnTo>
                    <a:pt x="117374" y="54922"/>
                  </a:lnTo>
                  <a:lnTo>
                    <a:pt x="117374" y="0"/>
                  </a:lnTo>
                  <a:lnTo>
                    <a:pt x="234748" y="137306"/>
                  </a:lnTo>
                  <a:lnTo>
                    <a:pt x="117374" y="274611"/>
                  </a:lnTo>
                  <a:lnTo>
                    <a:pt x="117374" y="219689"/>
                  </a:lnTo>
                  <a:lnTo>
                    <a:pt x="0" y="219689"/>
                  </a:lnTo>
                  <a:lnTo>
                    <a:pt x="0" y="5492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922" rIns="70424" bIns="54922" numCol="1" spcCol="1270" anchor="ctr" anchorCtr="0">
              <a:noAutofit/>
            </a:bodyPr>
            <a:lstStyle/>
            <a:p>
              <a:pPr lvl="0" algn="ctr" defTabSz="400050">
                <a:lnSpc>
                  <a:spcPct val="90000"/>
                </a:lnSpc>
                <a:spcBef>
                  <a:spcPct val="0"/>
                </a:spcBef>
                <a:spcAft>
                  <a:spcPct val="35000"/>
                </a:spcAft>
              </a:pPr>
              <a:endParaRPr lang="en-US" sz="900" kern="1200" dirty="0"/>
            </a:p>
          </p:txBody>
        </p:sp>
      </p:grpSp>
      <p:sp>
        <p:nvSpPr>
          <p:cNvPr id="24" name="Footer Placeholder 4"/>
          <p:cNvSpPr>
            <a:spLocks noGrp="1"/>
          </p:cNvSpPr>
          <p:nvPr>
            <p:ph type="ftr" sz="quarter" idx="11"/>
          </p:nvPr>
        </p:nvSpPr>
        <p:spPr>
          <a:xfrm>
            <a:off x="2177241" y="6465929"/>
            <a:ext cx="4700861" cy="365125"/>
          </a:xfrm>
        </p:spPr>
        <p:txBody>
          <a:bodyPr/>
          <a:lstStyle/>
          <a:p>
            <a:r>
              <a:rPr lang="en-US" dirty="0" smtClean="0"/>
              <a:t>Company Confidential  © 2016 Eli Lilly and Company </a:t>
            </a:r>
            <a:endParaRPr lang="en-US" dirty="0"/>
          </a:p>
        </p:txBody>
      </p:sp>
      <p:sp>
        <p:nvSpPr>
          <p:cNvPr id="25" name="Date Placeholder 3"/>
          <p:cNvSpPr>
            <a:spLocks noGrp="1"/>
          </p:cNvSpPr>
          <p:nvPr>
            <p:ph type="dt" sz="half" idx="10"/>
          </p:nvPr>
        </p:nvSpPr>
        <p:spPr>
          <a:xfrm>
            <a:off x="457200" y="6356350"/>
            <a:ext cx="2133600" cy="365125"/>
          </a:xfrm>
        </p:spPr>
        <p:txBody>
          <a:bodyPr/>
          <a:lstStyle/>
          <a:p>
            <a:fld id="{788E80AF-A24D-7748-AE95-36D8D5398A3F}" type="datetime1">
              <a:rPr lang="en-US" smtClean="0"/>
              <a:t>12/7/2016</a:t>
            </a:fld>
            <a:endParaRPr lang="en-US" dirty="0"/>
          </a:p>
        </p:txBody>
      </p:sp>
    </p:spTree>
    <p:extLst>
      <p:ext uri="{BB962C8B-B14F-4D97-AF65-F5344CB8AC3E}">
        <p14:creationId xmlns:p14="http://schemas.microsoft.com/office/powerpoint/2010/main" val="161143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0"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20</a:t>
            </a:fld>
            <a:endParaRPr lang="en-US" dirty="0"/>
          </a:p>
        </p:txBody>
      </p:sp>
      <p:sp>
        <p:nvSpPr>
          <p:cNvPr id="2" name="Title 1"/>
          <p:cNvSpPr>
            <a:spLocks noGrp="1"/>
          </p:cNvSpPr>
          <p:nvPr>
            <p:ph type="title" idx="4294967295"/>
          </p:nvPr>
        </p:nvSpPr>
        <p:spPr>
          <a:xfrm>
            <a:off x="0" y="71438"/>
            <a:ext cx="6535738" cy="1371600"/>
          </a:xfrm>
        </p:spPr>
        <p:txBody>
          <a:bodyPr>
            <a:noAutofit/>
          </a:bodyPr>
          <a:lstStyle/>
          <a:p>
            <a:r>
              <a:rPr lang="en-US" sz="3600" dirty="0" smtClean="0"/>
              <a:t>Study Data Reviewer’s Guides: SDRG and ADRG</a:t>
            </a:r>
            <a:endParaRPr lang="en-US" sz="3600"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3705347075"/>
              </p:ext>
            </p:extLst>
          </p:nvPr>
        </p:nvGraphicFramePr>
        <p:xfrm>
          <a:off x="142874" y="1500188"/>
          <a:ext cx="8715375" cy="4649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reeform 8"/>
          <p:cNvSpPr>
            <a:spLocks noChangeAspect="1"/>
          </p:cNvSpPr>
          <p:nvPr/>
        </p:nvSpPr>
        <p:spPr>
          <a:xfrm>
            <a:off x="8090732" y="5195557"/>
            <a:ext cx="841959" cy="141213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900" kern="1200" dirty="0" smtClean="0"/>
              <a:t>Data Reviewer’s Guide</a:t>
            </a:r>
            <a:endParaRPr lang="en-US" sz="900" kern="1200" dirty="0"/>
          </a:p>
        </p:txBody>
      </p:sp>
    </p:spTree>
    <p:extLst>
      <p:ext uri="{BB962C8B-B14F-4D97-AF65-F5344CB8AC3E}">
        <p14:creationId xmlns:p14="http://schemas.microsoft.com/office/powerpoint/2010/main" val="251835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28"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21</a:t>
            </a:fld>
            <a:endParaRPr lang="en-US" dirty="0"/>
          </a:p>
        </p:txBody>
      </p:sp>
      <p:sp>
        <p:nvSpPr>
          <p:cNvPr id="2" name="Title 1"/>
          <p:cNvSpPr>
            <a:spLocks noGrp="1"/>
          </p:cNvSpPr>
          <p:nvPr>
            <p:ph type="title" idx="4294967295"/>
          </p:nvPr>
        </p:nvSpPr>
        <p:spPr>
          <a:xfrm>
            <a:off x="0" y="106363"/>
            <a:ext cx="6535738" cy="1274762"/>
          </a:xfrm>
        </p:spPr>
        <p:txBody>
          <a:bodyPr>
            <a:normAutofit/>
          </a:bodyPr>
          <a:lstStyle/>
          <a:p>
            <a:r>
              <a:rPr lang="en-US" sz="3600" dirty="0"/>
              <a:t>Study Data Review’s Guide (SDRG)</a:t>
            </a:r>
          </a:p>
        </p:txBody>
      </p:sp>
      <p:grpSp>
        <p:nvGrpSpPr>
          <p:cNvPr id="24" name="Group 23"/>
          <p:cNvGrpSpPr/>
          <p:nvPr/>
        </p:nvGrpSpPr>
        <p:grpSpPr>
          <a:xfrm>
            <a:off x="289081" y="1485900"/>
            <a:ext cx="8353606" cy="2514601"/>
            <a:chOff x="289081" y="1584514"/>
            <a:chExt cx="8353606" cy="1782000"/>
          </a:xfrm>
        </p:grpSpPr>
        <p:sp>
          <p:nvSpPr>
            <p:cNvPr id="12" name="Freeform 11"/>
            <p:cNvSpPr/>
            <p:nvPr/>
          </p:nvSpPr>
          <p:spPr>
            <a:xfrm>
              <a:off x="289081" y="2327014"/>
              <a:ext cx="2088401" cy="297000"/>
            </a:xfrm>
            <a:custGeom>
              <a:avLst/>
              <a:gdLst>
                <a:gd name="connsiteX0" fmla="*/ 0 w 2088401"/>
                <a:gd name="connsiteY0" fmla="*/ 0 h 297000"/>
                <a:gd name="connsiteX1" fmla="*/ 2088401 w 2088401"/>
                <a:gd name="connsiteY1" fmla="*/ 0 h 297000"/>
                <a:gd name="connsiteX2" fmla="*/ 2088401 w 2088401"/>
                <a:gd name="connsiteY2" fmla="*/ 297000 h 297000"/>
                <a:gd name="connsiteX3" fmla="*/ 0 w 2088401"/>
                <a:gd name="connsiteY3" fmla="*/ 297000 h 297000"/>
                <a:gd name="connsiteX4" fmla="*/ 0 w 2088401"/>
                <a:gd name="connsiteY4" fmla="*/ 0 h 29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401" h="297000">
                  <a:moveTo>
                    <a:pt x="0" y="0"/>
                  </a:moveTo>
                  <a:lnTo>
                    <a:pt x="2088401" y="0"/>
                  </a:lnTo>
                  <a:lnTo>
                    <a:pt x="2088401" y="297000"/>
                  </a:lnTo>
                  <a:lnTo>
                    <a:pt x="0" y="29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38100" rIns="106680" bIns="38100" numCol="1" spcCol="1270" anchor="ctr" anchorCtr="0">
              <a:noAutofit/>
            </a:bodyPr>
            <a:lstStyle/>
            <a:p>
              <a:pPr lvl="0" algn="r" defTabSz="666750" rtl="0">
                <a:lnSpc>
                  <a:spcPct val="90000"/>
                </a:lnSpc>
                <a:spcBef>
                  <a:spcPct val="0"/>
                </a:spcBef>
                <a:spcAft>
                  <a:spcPct val="35000"/>
                </a:spcAft>
              </a:pPr>
              <a:r>
                <a:rPr lang="en-US" sz="1500" kern="1200" dirty="0" smtClean="0"/>
                <a:t>Why is it needed?</a:t>
              </a:r>
              <a:endParaRPr lang="en-US" sz="1500" kern="1200" dirty="0"/>
            </a:p>
          </p:txBody>
        </p:sp>
        <p:sp>
          <p:nvSpPr>
            <p:cNvPr id="13" name="Left Brace 12"/>
            <p:cNvSpPr/>
            <p:nvPr/>
          </p:nvSpPr>
          <p:spPr>
            <a:xfrm>
              <a:off x="2377483" y="1584514"/>
              <a:ext cx="417680" cy="1782000"/>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962235" y="1584514"/>
              <a:ext cx="5680452" cy="1782000"/>
            </a:xfrm>
            <a:custGeom>
              <a:avLst/>
              <a:gdLst>
                <a:gd name="connsiteX0" fmla="*/ 0 w 5680452"/>
                <a:gd name="connsiteY0" fmla="*/ 0 h 1782000"/>
                <a:gd name="connsiteX1" fmla="*/ 5680452 w 5680452"/>
                <a:gd name="connsiteY1" fmla="*/ 0 h 1782000"/>
                <a:gd name="connsiteX2" fmla="*/ 5680452 w 5680452"/>
                <a:gd name="connsiteY2" fmla="*/ 1782000 h 1782000"/>
                <a:gd name="connsiteX3" fmla="*/ 0 w 5680452"/>
                <a:gd name="connsiteY3" fmla="*/ 1782000 h 1782000"/>
                <a:gd name="connsiteX4" fmla="*/ 0 w 5680452"/>
                <a:gd name="connsiteY4" fmla="*/ 0 h 178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0452" h="1782000">
                  <a:moveTo>
                    <a:pt x="0" y="0"/>
                  </a:moveTo>
                  <a:lnTo>
                    <a:pt x="5680452" y="0"/>
                  </a:lnTo>
                  <a:lnTo>
                    <a:pt x="5680452" y="1782000"/>
                  </a:lnTo>
                  <a:lnTo>
                    <a:pt x="0" y="17820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150" tIns="57150" rIns="57150" bIns="57150"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To provide a single document to assist Regulatory Reviewers with any special considerations or directions to assist with the review of the submitted data.</a:t>
              </a:r>
            </a:p>
            <a:p>
              <a:pPr marL="114300" lvl="1" indent="-114300" algn="l" defTabSz="666750" rtl="0">
                <a:lnSpc>
                  <a:spcPct val="90000"/>
                </a:lnSpc>
                <a:spcBef>
                  <a:spcPct val="0"/>
                </a:spcBef>
                <a:spcAft>
                  <a:spcPct val="15000"/>
                </a:spcAft>
                <a:buChar char="••"/>
              </a:pPr>
              <a:r>
                <a:rPr lang="en-US" sz="1500" kern="1200" dirty="0" smtClean="0"/>
                <a:t>Because </a:t>
              </a:r>
              <a:r>
                <a:rPr lang="en-US" sz="1500" kern="1200" dirty="0" smtClean="0"/>
                <a:t>the </a:t>
              </a:r>
              <a:r>
                <a:rPr lang="en-US" sz="1500" kern="1200" dirty="0" smtClean="0"/>
                <a:t>define.XML </a:t>
              </a:r>
              <a:r>
                <a:rPr lang="en-US" sz="1500" kern="1200" dirty="0" smtClean="0"/>
                <a:t>does not adequately </a:t>
              </a:r>
              <a:r>
                <a:rPr lang="en-US" sz="1500" kern="1200" dirty="0" smtClean="0"/>
                <a:t>document/explain </a:t>
              </a:r>
              <a:r>
                <a:rPr lang="en-US" sz="1500" kern="1200" dirty="0" smtClean="0"/>
                <a:t>the following:</a:t>
              </a:r>
              <a:endParaRPr lang="en-US" sz="1500" kern="1200" dirty="0"/>
            </a:p>
            <a:p>
              <a:pPr marL="685800" lvl="3" indent="-114300" defTabSz="666750">
                <a:lnSpc>
                  <a:spcPct val="90000"/>
                </a:lnSpc>
                <a:spcBef>
                  <a:spcPct val="0"/>
                </a:spcBef>
                <a:spcAft>
                  <a:spcPct val="15000"/>
                </a:spcAft>
                <a:buChar char="••"/>
              </a:pPr>
              <a:r>
                <a:rPr lang="en-US" sz="1500" kern="1200" dirty="0" smtClean="0"/>
                <a:t>SDTM mapping decisions</a:t>
              </a:r>
              <a:endParaRPr lang="en-US" sz="1500" kern="1200" dirty="0"/>
            </a:p>
            <a:p>
              <a:pPr marL="685800" lvl="3" indent="-114300" defTabSz="666750">
                <a:lnSpc>
                  <a:spcPct val="90000"/>
                </a:lnSpc>
                <a:spcBef>
                  <a:spcPct val="0"/>
                </a:spcBef>
                <a:spcAft>
                  <a:spcPct val="15000"/>
                </a:spcAft>
                <a:buChar char="••"/>
              </a:pPr>
              <a:r>
                <a:rPr lang="en-US" sz="1500" dirty="0"/>
                <a:t>S</a:t>
              </a:r>
              <a:r>
                <a:rPr lang="en-US" sz="1500" kern="1200" dirty="0" smtClean="0"/>
                <a:t>ponsor-defined domains</a:t>
              </a:r>
              <a:endParaRPr lang="en-US" sz="1500" kern="1200" dirty="0"/>
            </a:p>
            <a:p>
              <a:pPr marL="685800" lvl="3" indent="-114300" defTabSz="666750">
                <a:lnSpc>
                  <a:spcPct val="90000"/>
                </a:lnSpc>
                <a:spcBef>
                  <a:spcPct val="0"/>
                </a:spcBef>
                <a:spcAft>
                  <a:spcPct val="15000"/>
                </a:spcAft>
                <a:buChar char="••"/>
              </a:pPr>
              <a:r>
                <a:rPr lang="en-US" sz="1500" dirty="0"/>
                <a:t>S</a:t>
              </a:r>
              <a:r>
                <a:rPr lang="en-US" sz="1500" kern="1200" dirty="0" smtClean="0"/>
                <a:t>ponsor-defined controlled terminology</a:t>
              </a:r>
              <a:endParaRPr lang="en-US" sz="1500" kern="1200" dirty="0"/>
            </a:p>
            <a:p>
              <a:pPr marL="685800" lvl="3" indent="-114300" defTabSz="666750">
                <a:lnSpc>
                  <a:spcPct val="90000"/>
                </a:lnSpc>
                <a:spcBef>
                  <a:spcPct val="0"/>
                </a:spcBef>
                <a:spcAft>
                  <a:spcPct val="15000"/>
                </a:spcAft>
                <a:buChar char="••"/>
              </a:pPr>
              <a:r>
                <a:rPr lang="en-US" sz="1500" dirty="0"/>
                <a:t>S</a:t>
              </a:r>
              <a:r>
                <a:rPr lang="en-US" sz="1500" kern="1200" dirty="0" smtClean="0"/>
                <a:t>ponsor extensions to CDISC controlled terminology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Therefore, a standardized data guide helps address the documentation gap</a:t>
              </a:r>
              <a:endParaRPr lang="en-US" sz="1500" kern="1200" dirty="0"/>
            </a:p>
          </p:txBody>
        </p:sp>
      </p:grpSp>
      <p:grpSp>
        <p:nvGrpSpPr>
          <p:cNvPr id="25" name="Group 24"/>
          <p:cNvGrpSpPr/>
          <p:nvPr/>
        </p:nvGrpSpPr>
        <p:grpSpPr>
          <a:xfrm>
            <a:off x="219075" y="4000501"/>
            <a:ext cx="8423612" cy="1448690"/>
            <a:chOff x="289081" y="3420514"/>
            <a:chExt cx="8353606" cy="1831166"/>
          </a:xfrm>
        </p:grpSpPr>
        <p:sp>
          <p:nvSpPr>
            <p:cNvPr id="15" name="Freeform 14"/>
            <p:cNvSpPr/>
            <p:nvPr/>
          </p:nvSpPr>
          <p:spPr>
            <a:xfrm>
              <a:off x="289081" y="4181576"/>
              <a:ext cx="2088401" cy="297000"/>
            </a:xfrm>
            <a:custGeom>
              <a:avLst/>
              <a:gdLst>
                <a:gd name="connsiteX0" fmla="*/ 0 w 2088401"/>
                <a:gd name="connsiteY0" fmla="*/ 0 h 297000"/>
                <a:gd name="connsiteX1" fmla="*/ 2088401 w 2088401"/>
                <a:gd name="connsiteY1" fmla="*/ 0 h 297000"/>
                <a:gd name="connsiteX2" fmla="*/ 2088401 w 2088401"/>
                <a:gd name="connsiteY2" fmla="*/ 297000 h 297000"/>
                <a:gd name="connsiteX3" fmla="*/ 0 w 2088401"/>
                <a:gd name="connsiteY3" fmla="*/ 297000 h 297000"/>
                <a:gd name="connsiteX4" fmla="*/ 0 w 2088401"/>
                <a:gd name="connsiteY4" fmla="*/ 0 h 29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401" h="297000">
                  <a:moveTo>
                    <a:pt x="0" y="0"/>
                  </a:moveTo>
                  <a:lnTo>
                    <a:pt x="2088401" y="0"/>
                  </a:lnTo>
                  <a:lnTo>
                    <a:pt x="2088401" y="297000"/>
                  </a:lnTo>
                  <a:lnTo>
                    <a:pt x="0" y="29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38100" rIns="106680" bIns="38100" numCol="1" spcCol="1270" anchor="ctr" anchorCtr="0">
              <a:noAutofit/>
            </a:bodyPr>
            <a:lstStyle/>
            <a:p>
              <a:pPr lvl="0" algn="r" defTabSz="666750" rtl="0">
                <a:lnSpc>
                  <a:spcPct val="90000"/>
                </a:lnSpc>
                <a:spcBef>
                  <a:spcPct val="0"/>
                </a:spcBef>
                <a:spcAft>
                  <a:spcPct val="35000"/>
                </a:spcAft>
              </a:pPr>
              <a:r>
                <a:rPr lang="en-US" sz="1500" kern="1200" smtClean="0"/>
                <a:t>What does it contain?</a:t>
              </a:r>
              <a:endParaRPr lang="en-US" sz="1500" kern="1200"/>
            </a:p>
          </p:txBody>
        </p:sp>
        <p:sp>
          <p:nvSpPr>
            <p:cNvPr id="16" name="Left Brace 15"/>
            <p:cNvSpPr/>
            <p:nvPr/>
          </p:nvSpPr>
          <p:spPr>
            <a:xfrm>
              <a:off x="2377483" y="3420514"/>
              <a:ext cx="466276" cy="1819125"/>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2962235" y="3432554"/>
              <a:ext cx="5680452" cy="1819126"/>
            </a:xfrm>
            <a:custGeom>
              <a:avLst/>
              <a:gdLst>
                <a:gd name="connsiteX0" fmla="*/ 0 w 5680452"/>
                <a:gd name="connsiteY0" fmla="*/ 0 h 1819125"/>
                <a:gd name="connsiteX1" fmla="*/ 5680452 w 5680452"/>
                <a:gd name="connsiteY1" fmla="*/ 0 h 1819125"/>
                <a:gd name="connsiteX2" fmla="*/ 5680452 w 5680452"/>
                <a:gd name="connsiteY2" fmla="*/ 1819125 h 1819125"/>
                <a:gd name="connsiteX3" fmla="*/ 0 w 5680452"/>
                <a:gd name="connsiteY3" fmla="*/ 1819125 h 1819125"/>
                <a:gd name="connsiteX4" fmla="*/ 0 w 5680452"/>
                <a:gd name="connsiteY4" fmla="*/ 0 h 18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0452" h="1819125">
                  <a:moveTo>
                    <a:pt x="0" y="0"/>
                  </a:moveTo>
                  <a:lnTo>
                    <a:pt x="5680452" y="0"/>
                  </a:lnTo>
                  <a:lnTo>
                    <a:pt x="5680452" y="1819125"/>
                  </a:lnTo>
                  <a:lnTo>
                    <a:pt x="0" y="181912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150" tIns="57150" rIns="57150" bIns="57150"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Four main sections </a:t>
              </a:r>
              <a:r>
                <a:rPr lang="en-US" sz="1500" kern="1200" dirty="0" smtClean="0"/>
                <a:t>and one </a:t>
              </a:r>
              <a:r>
                <a:rPr lang="en-US" sz="1500" kern="1200" dirty="0" smtClean="0"/>
                <a:t>optional appendices:</a:t>
              </a:r>
              <a:endParaRPr lang="en-US" sz="1500" kern="1200" dirty="0"/>
            </a:p>
            <a:p>
              <a:pPr marL="685800" lvl="3" indent="-114300" defTabSz="666750">
                <a:lnSpc>
                  <a:spcPct val="90000"/>
                </a:lnSpc>
                <a:spcBef>
                  <a:spcPct val="0"/>
                </a:spcBef>
                <a:spcAft>
                  <a:spcPct val="15000"/>
                </a:spcAft>
                <a:buChar char="••"/>
              </a:pPr>
              <a:r>
                <a:rPr lang="en-US" sz="1500" kern="1200" dirty="0" smtClean="0"/>
                <a:t>Introduction</a:t>
              </a:r>
              <a:endParaRPr lang="en-US" sz="1500" kern="1200" dirty="0"/>
            </a:p>
            <a:p>
              <a:pPr marL="685800" lvl="3" indent="-114300" defTabSz="666750">
                <a:lnSpc>
                  <a:spcPct val="90000"/>
                </a:lnSpc>
                <a:spcBef>
                  <a:spcPct val="0"/>
                </a:spcBef>
                <a:spcAft>
                  <a:spcPct val="15000"/>
                </a:spcAft>
                <a:buChar char="••"/>
              </a:pPr>
              <a:r>
                <a:rPr lang="en-US" sz="1500" kern="1200" dirty="0" smtClean="0"/>
                <a:t>Protocol Description</a:t>
              </a:r>
              <a:endParaRPr lang="en-US" sz="1500" kern="1200" dirty="0"/>
            </a:p>
            <a:p>
              <a:pPr marL="685800" lvl="3" indent="-114300" defTabSz="666750">
                <a:lnSpc>
                  <a:spcPct val="90000"/>
                </a:lnSpc>
                <a:spcBef>
                  <a:spcPct val="0"/>
                </a:spcBef>
                <a:spcAft>
                  <a:spcPct val="15000"/>
                </a:spcAft>
                <a:buChar char="••"/>
              </a:pPr>
              <a:r>
                <a:rPr lang="en-US" sz="1500" kern="1200" dirty="0" smtClean="0"/>
                <a:t>Subject Data Descriptions</a:t>
              </a:r>
              <a:endParaRPr lang="en-US" sz="1500" kern="1200" dirty="0"/>
            </a:p>
            <a:p>
              <a:pPr marL="685800" lvl="3" indent="-114300" defTabSz="666750">
                <a:lnSpc>
                  <a:spcPct val="90000"/>
                </a:lnSpc>
                <a:spcBef>
                  <a:spcPct val="0"/>
                </a:spcBef>
                <a:spcAft>
                  <a:spcPct val="15000"/>
                </a:spcAft>
                <a:buChar char="••"/>
              </a:pPr>
              <a:r>
                <a:rPr lang="en-US" sz="1500" kern="1200" dirty="0" smtClean="0"/>
                <a:t>Data Conformance Summary</a:t>
              </a:r>
              <a:endParaRPr lang="en-US" sz="1500" kern="1200" dirty="0"/>
            </a:p>
            <a:p>
              <a:pPr marL="342900" lvl="3" indent="-114300" algn="l" defTabSz="666750" rtl="0">
                <a:lnSpc>
                  <a:spcPct val="90000"/>
                </a:lnSpc>
                <a:spcBef>
                  <a:spcPct val="0"/>
                </a:spcBef>
                <a:spcAft>
                  <a:spcPct val="15000"/>
                </a:spcAft>
                <a:buChar char="••"/>
              </a:pPr>
              <a:r>
                <a:rPr lang="en-US" sz="1500" kern="1200" dirty="0" smtClean="0"/>
                <a:t>Appendix I: Inclusion/Exclusion </a:t>
              </a:r>
              <a:r>
                <a:rPr lang="en-US" sz="1500" kern="1200" dirty="0" smtClean="0"/>
                <a:t>Criteria</a:t>
              </a:r>
              <a:endParaRPr lang="en-US" sz="1500" kern="1200" dirty="0"/>
            </a:p>
          </p:txBody>
        </p:sp>
      </p:grpSp>
      <p:grpSp>
        <p:nvGrpSpPr>
          <p:cNvPr id="26" name="Group 25"/>
          <p:cNvGrpSpPr/>
          <p:nvPr/>
        </p:nvGrpSpPr>
        <p:grpSpPr>
          <a:xfrm>
            <a:off x="289081" y="5467349"/>
            <a:ext cx="8353606" cy="403677"/>
            <a:chOff x="289081" y="5293639"/>
            <a:chExt cx="8353606" cy="501187"/>
          </a:xfrm>
        </p:grpSpPr>
        <p:sp>
          <p:nvSpPr>
            <p:cNvPr id="18" name="Freeform 17"/>
            <p:cNvSpPr/>
            <p:nvPr/>
          </p:nvSpPr>
          <p:spPr>
            <a:xfrm>
              <a:off x="289081" y="5293639"/>
              <a:ext cx="2088401" cy="501187"/>
            </a:xfrm>
            <a:custGeom>
              <a:avLst/>
              <a:gdLst>
                <a:gd name="connsiteX0" fmla="*/ 0 w 2088401"/>
                <a:gd name="connsiteY0" fmla="*/ 0 h 501187"/>
                <a:gd name="connsiteX1" fmla="*/ 2088401 w 2088401"/>
                <a:gd name="connsiteY1" fmla="*/ 0 h 501187"/>
                <a:gd name="connsiteX2" fmla="*/ 2088401 w 2088401"/>
                <a:gd name="connsiteY2" fmla="*/ 501187 h 501187"/>
                <a:gd name="connsiteX3" fmla="*/ 0 w 2088401"/>
                <a:gd name="connsiteY3" fmla="*/ 501187 h 501187"/>
                <a:gd name="connsiteX4" fmla="*/ 0 w 2088401"/>
                <a:gd name="connsiteY4" fmla="*/ 0 h 50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401" h="501187">
                  <a:moveTo>
                    <a:pt x="0" y="0"/>
                  </a:moveTo>
                  <a:lnTo>
                    <a:pt x="2088401" y="0"/>
                  </a:lnTo>
                  <a:lnTo>
                    <a:pt x="2088401" y="501187"/>
                  </a:lnTo>
                  <a:lnTo>
                    <a:pt x="0" y="501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38100" rIns="106680" bIns="38100" numCol="1" spcCol="1270" anchor="ctr" anchorCtr="0">
              <a:noAutofit/>
            </a:bodyPr>
            <a:lstStyle/>
            <a:p>
              <a:pPr lvl="0" algn="r" defTabSz="666750" rtl="0">
                <a:lnSpc>
                  <a:spcPct val="90000"/>
                </a:lnSpc>
                <a:spcBef>
                  <a:spcPct val="0"/>
                </a:spcBef>
                <a:spcAft>
                  <a:spcPct val="35000"/>
                </a:spcAft>
              </a:pPr>
              <a:r>
                <a:rPr lang="en-US" sz="1500" kern="1200" dirty="0" smtClean="0"/>
                <a:t>Where is it located within the CRT?</a:t>
              </a:r>
              <a:endParaRPr lang="en-US" sz="1500" kern="1200" dirty="0"/>
            </a:p>
          </p:txBody>
        </p:sp>
        <p:sp>
          <p:nvSpPr>
            <p:cNvPr id="19" name="Left Brace 18"/>
            <p:cNvSpPr/>
            <p:nvPr/>
          </p:nvSpPr>
          <p:spPr>
            <a:xfrm>
              <a:off x="2377483" y="5293639"/>
              <a:ext cx="417680" cy="50118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2962235" y="5293639"/>
              <a:ext cx="5680452" cy="501187"/>
            </a:xfrm>
            <a:custGeom>
              <a:avLst/>
              <a:gdLst>
                <a:gd name="connsiteX0" fmla="*/ 0 w 5680452"/>
                <a:gd name="connsiteY0" fmla="*/ 0 h 501187"/>
                <a:gd name="connsiteX1" fmla="*/ 5680452 w 5680452"/>
                <a:gd name="connsiteY1" fmla="*/ 0 h 501187"/>
                <a:gd name="connsiteX2" fmla="*/ 5680452 w 5680452"/>
                <a:gd name="connsiteY2" fmla="*/ 501187 h 501187"/>
                <a:gd name="connsiteX3" fmla="*/ 0 w 5680452"/>
                <a:gd name="connsiteY3" fmla="*/ 501187 h 501187"/>
                <a:gd name="connsiteX4" fmla="*/ 0 w 5680452"/>
                <a:gd name="connsiteY4" fmla="*/ 0 h 50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0452" h="501187">
                  <a:moveTo>
                    <a:pt x="0" y="0"/>
                  </a:moveTo>
                  <a:lnTo>
                    <a:pt x="5680452" y="0"/>
                  </a:lnTo>
                  <a:lnTo>
                    <a:pt x="5680452" y="501187"/>
                  </a:lnTo>
                  <a:lnTo>
                    <a:pt x="0" y="5011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150" tIns="57150" rIns="57150" bIns="57150"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It is linked to the SDTM Define.xml</a:t>
              </a:r>
              <a:endParaRPr lang="en-US" sz="1500" kern="1200" dirty="0"/>
            </a:p>
          </p:txBody>
        </p:sp>
      </p:grpSp>
      <p:grpSp>
        <p:nvGrpSpPr>
          <p:cNvPr id="27" name="Group 26"/>
          <p:cNvGrpSpPr/>
          <p:nvPr/>
        </p:nvGrpSpPr>
        <p:grpSpPr>
          <a:xfrm>
            <a:off x="289081" y="5887982"/>
            <a:ext cx="8353606" cy="540342"/>
            <a:chOff x="289081" y="5848826"/>
            <a:chExt cx="8353606" cy="579498"/>
          </a:xfrm>
        </p:grpSpPr>
        <p:sp>
          <p:nvSpPr>
            <p:cNvPr id="21" name="Freeform 20"/>
            <p:cNvSpPr/>
            <p:nvPr/>
          </p:nvSpPr>
          <p:spPr>
            <a:xfrm>
              <a:off x="289081" y="5887982"/>
              <a:ext cx="2088401" cy="501187"/>
            </a:xfrm>
            <a:custGeom>
              <a:avLst/>
              <a:gdLst>
                <a:gd name="connsiteX0" fmla="*/ 0 w 2088401"/>
                <a:gd name="connsiteY0" fmla="*/ 0 h 501187"/>
                <a:gd name="connsiteX1" fmla="*/ 2088401 w 2088401"/>
                <a:gd name="connsiteY1" fmla="*/ 0 h 501187"/>
                <a:gd name="connsiteX2" fmla="*/ 2088401 w 2088401"/>
                <a:gd name="connsiteY2" fmla="*/ 501187 h 501187"/>
                <a:gd name="connsiteX3" fmla="*/ 0 w 2088401"/>
                <a:gd name="connsiteY3" fmla="*/ 501187 h 501187"/>
                <a:gd name="connsiteX4" fmla="*/ 0 w 2088401"/>
                <a:gd name="connsiteY4" fmla="*/ 0 h 50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401" h="501187">
                  <a:moveTo>
                    <a:pt x="0" y="0"/>
                  </a:moveTo>
                  <a:lnTo>
                    <a:pt x="2088401" y="0"/>
                  </a:lnTo>
                  <a:lnTo>
                    <a:pt x="2088401" y="501187"/>
                  </a:lnTo>
                  <a:lnTo>
                    <a:pt x="0" y="501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38100" rIns="106680" bIns="38100" numCol="1" spcCol="1270" anchor="ctr" anchorCtr="0">
              <a:noAutofit/>
            </a:bodyPr>
            <a:lstStyle/>
            <a:p>
              <a:pPr lvl="0" algn="r" defTabSz="666750" rtl="0">
                <a:lnSpc>
                  <a:spcPct val="90000"/>
                </a:lnSpc>
                <a:spcBef>
                  <a:spcPct val="0"/>
                </a:spcBef>
                <a:spcAft>
                  <a:spcPct val="35000"/>
                </a:spcAft>
              </a:pPr>
              <a:r>
                <a:rPr lang="en-US" sz="1500" kern="1200" dirty="0" smtClean="0"/>
                <a:t>How do I get help creating it?</a:t>
              </a:r>
              <a:endParaRPr lang="en-US" sz="1500" kern="1200" dirty="0"/>
            </a:p>
          </p:txBody>
        </p:sp>
        <p:sp>
          <p:nvSpPr>
            <p:cNvPr id="22" name="Left Brace 21"/>
            <p:cNvSpPr/>
            <p:nvPr/>
          </p:nvSpPr>
          <p:spPr>
            <a:xfrm>
              <a:off x="2377483" y="5848826"/>
              <a:ext cx="417680" cy="579498"/>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2962235" y="5848826"/>
              <a:ext cx="5680452" cy="579498"/>
            </a:xfrm>
            <a:custGeom>
              <a:avLst/>
              <a:gdLst>
                <a:gd name="connsiteX0" fmla="*/ 0 w 5680452"/>
                <a:gd name="connsiteY0" fmla="*/ 0 h 579498"/>
                <a:gd name="connsiteX1" fmla="*/ 5680452 w 5680452"/>
                <a:gd name="connsiteY1" fmla="*/ 0 h 579498"/>
                <a:gd name="connsiteX2" fmla="*/ 5680452 w 5680452"/>
                <a:gd name="connsiteY2" fmla="*/ 579498 h 579498"/>
                <a:gd name="connsiteX3" fmla="*/ 0 w 5680452"/>
                <a:gd name="connsiteY3" fmla="*/ 579498 h 579498"/>
                <a:gd name="connsiteX4" fmla="*/ 0 w 5680452"/>
                <a:gd name="connsiteY4" fmla="*/ 0 h 579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0452" h="579498">
                  <a:moveTo>
                    <a:pt x="0" y="0"/>
                  </a:moveTo>
                  <a:lnTo>
                    <a:pt x="5680452" y="0"/>
                  </a:lnTo>
                  <a:lnTo>
                    <a:pt x="5680452" y="579498"/>
                  </a:lnTo>
                  <a:lnTo>
                    <a:pt x="0" y="57949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150" tIns="57150" rIns="57150" bIns="57150" numCol="1" spcCol="1270" anchor="ctr" anchorCtr="0">
              <a:noAutofit/>
            </a:bodyPr>
            <a:lstStyle/>
            <a:p>
              <a:pPr marL="114300" lvl="1" indent="-114300" algn="l" defTabSz="666750" rtl="0">
                <a:lnSpc>
                  <a:spcPct val="90000"/>
                </a:lnSpc>
                <a:spcBef>
                  <a:spcPct val="0"/>
                </a:spcBef>
                <a:spcAft>
                  <a:spcPct val="15000"/>
                </a:spcAft>
                <a:buChar char="••"/>
              </a:pPr>
              <a:r>
                <a:rPr lang="en-US" sz="1500" dirty="0" smtClean="0"/>
                <a:t>The SDRG@Lilly</a:t>
              </a:r>
              <a:r>
                <a:rPr lang="en-US" sz="1500" kern="1200" dirty="0" smtClean="0"/>
                <a:t> </a:t>
              </a:r>
              <a:r>
                <a:rPr lang="en-US" sz="1500" kern="1200" dirty="0" smtClean="0"/>
                <a:t>template is available</a:t>
              </a:r>
              <a:endParaRPr lang="en-US" sz="1500" kern="1200" dirty="0"/>
            </a:p>
            <a:p>
              <a:pPr marL="114300" lvl="1" indent="-114300" algn="l" defTabSz="666750" rtl="0">
                <a:lnSpc>
                  <a:spcPct val="90000"/>
                </a:lnSpc>
                <a:spcBef>
                  <a:spcPct val="0"/>
                </a:spcBef>
                <a:spcAft>
                  <a:spcPct val="15000"/>
                </a:spcAft>
                <a:buChar char="••"/>
              </a:pPr>
              <a:r>
                <a:rPr lang="en-US" sz="1500" kern="1200" dirty="0" smtClean="0"/>
                <a:t>Click on the link provided here: </a:t>
              </a:r>
              <a:r>
                <a:rPr lang="en-US" sz="1500" b="1" kern="1200" dirty="0" smtClean="0">
                  <a:hlinkClick r:id="rId3" action="ppaction://hlinkfile"/>
                </a:rPr>
                <a:t>SDRG template</a:t>
              </a:r>
              <a:r>
                <a:rPr lang="en-US" sz="1500" kern="1200" dirty="0" smtClean="0">
                  <a:hlinkClick r:id="rId4"/>
                </a:rPr>
                <a:t> </a:t>
              </a:r>
              <a:endParaRPr lang="en-US" sz="1500" kern="1200" dirty="0"/>
            </a:p>
          </p:txBody>
        </p:sp>
      </p:grpSp>
      <p:sp>
        <p:nvSpPr>
          <p:cNvPr id="9" name="Freeform 8"/>
          <p:cNvSpPr>
            <a:spLocks noChangeAspect="1"/>
          </p:cNvSpPr>
          <p:nvPr/>
        </p:nvSpPr>
        <p:spPr>
          <a:xfrm>
            <a:off x="8090732" y="5194807"/>
            <a:ext cx="841959" cy="141213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900" kern="1200" dirty="0" smtClean="0"/>
              <a:t>Data Reviewer’s Guide</a:t>
            </a:r>
            <a:endParaRPr lang="en-US" sz="900" kern="1200" dirty="0"/>
          </a:p>
        </p:txBody>
      </p:sp>
    </p:spTree>
    <p:extLst>
      <p:ext uri="{BB962C8B-B14F-4D97-AF65-F5344CB8AC3E}">
        <p14:creationId xmlns:p14="http://schemas.microsoft.com/office/powerpoint/2010/main" val="4249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8"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22</a:t>
            </a:fld>
            <a:endParaRPr lang="en-US"/>
          </a:p>
        </p:txBody>
      </p:sp>
      <p:sp>
        <p:nvSpPr>
          <p:cNvPr id="2" name="Title 1"/>
          <p:cNvSpPr>
            <a:spLocks noGrp="1"/>
          </p:cNvSpPr>
          <p:nvPr>
            <p:ph type="title" idx="4294967295"/>
          </p:nvPr>
        </p:nvSpPr>
        <p:spPr>
          <a:xfrm>
            <a:off x="-1" y="0"/>
            <a:ext cx="9039225" cy="1304925"/>
          </a:xfrm>
        </p:spPr>
        <p:txBody>
          <a:bodyPr>
            <a:normAutofit/>
          </a:bodyPr>
          <a:lstStyle/>
          <a:p>
            <a:r>
              <a:rPr lang="en-US" sz="3600" dirty="0"/>
              <a:t>Analysis Data Reviewer’s Guide (</a:t>
            </a:r>
            <a:r>
              <a:rPr lang="en-US" sz="3600" dirty="0" smtClean="0"/>
              <a:t>ADRG)</a:t>
            </a:r>
            <a:endParaRPr lang="en-US" sz="3600" dirty="0"/>
          </a:p>
        </p:txBody>
      </p:sp>
      <p:sp>
        <p:nvSpPr>
          <p:cNvPr id="3" name="Rectangle 2"/>
          <p:cNvSpPr/>
          <p:nvPr/>
        </p:nvSpPr>
        <p:spPr>
          <a:xfrm>
            <a:off x="257176" y="1594961"/>
            <a:ext cx="8562974" cy="8556188"/>
          </a:xfrm>
          <a:prstGeom prst="rect">
            <a:avLst/>
          </a:prstGeom>
        </p:spPr>
        <p:txBody>
          <a:bodyPr wrap="square">
            <a:spAutoFit/>
          </a:bodyPr>
          <a:lstStyle/>
          <a:p>
            <a:endParaRPr lang="en-US" dirty="0" smtClean="0"/>
          </a:p>
          <a:p>
            <a:pPr marL="285750" lvl="0" indent="-285750">
              <a:buFont typeface="Arial" charset="0"/>
              <a:buChar char="•"/>
            </a:pPr>
            <a:r>
              <a:rPr lang="en-US" sz="1400" dirty="0" smtClean="0"/>
              <a:t>Provides </a:t>
            </a:r>
            <a:r>
              <a:rPr lang="en-US" sz="1400" dirty="0"/>
              <a:t>reviewers with additional contents for ADaM </a:t>
            </a:r>
            <a:r>
              <a:rPr lang="en-US" sz="1400" dirty="0" smtClean="0"/>
              <a:t>datasets</a:t>
            </a:r>
          </a:p>
          <a:p>
            <a:pPr marL="285750" lvl="0" indent="-285750">
              <a:buFont typeface="Arial" charset="0"/>
              <a:buChar char="•"/>
            </a:pPr>
            <a:endParaRPr lang="en-US" sz="1400" dirty="0" smtClean="0"/>
          </a:p>
          <a:p>
            <a:pPr marL="285750" indent="-285750">
              <a:buFont typeface="Arial" charset="0"/>
              <a:buChar char="•"/>
            </a:pPr>
            <a:r>
              <a:rPr lang="en-US" sz="1400" dirty="0"/>
              <a:t>It Is linked to, from the ADaM </a:t>
            </a:r>
            <a:r>
              <a:rPr lang="en-US" sz="1400" dirty="0" smtClean="0"/>
              <a:t>Define.xml</a:t>
            </a:r>
          </a:p>
          <a:p>
            <a:pPr marL="285750" indent="-285750">
              <a:buFont typeface="Arial" charset="0"/>
              <a:buChar char="•"/>
            </a:pPr>
            <a:endParaRPr lang="en-US" sz="1400" dirty="0" smtClean="0"/>
          </a:p>
          <a:p>
            <a:pPr marL="285750" indent="-285750">
              <a:buFont typeface="Arial" charset="0"/>
              <a:buChar char="•"/>
            </a:pPr>
            <a:r>
              <a:rPr lang="en-US" sz="1400" dirty="0" smtClean="0"/>
              <a:t>There are eight sections.</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Introduction</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Protocol Description</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Analysis Considerations Related to Multiple Analysis Datasets</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Analysis Data Creation and Processing Issues</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Analysis Dataset Descriptions</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Data Conformance Summary</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Submissions of Programs</a:t>
            </a:r>
          </a:p>
          <a:p>
            <a:pPr marL="971550" lvl="1" indent="-514350">
              <a:buFont typeface="+mj-lt"/>
              <a:buAutoNum type="arabicParenR"/>
            </a:pPr>
            <a:r>
              <a:rPr lang="en-US" sz="1400" dirty="0">
                <a:latin typeface="Times New Roman" panose="02020603050405020304" pitchFamily="18" charset="0"/>
                <a:cs typeface="Times New Roman" panose="02020603050405020304" pitchFamily="18" charset="0"/>
              </a:rPr>
              <a:t>Appendix (Optional) </a:t>
            </a:r>
            <a:endParaRPr lang="en-US" sz="1400" dirty="0" smtClean="0">
              <a:latin typeface="Times New Roman" panose="02020603050405020304" pitchFamily="18" charset="0"/>
              <a:cs typeface="Times New Roman" panose="02020603050405020304" pitchFamily="18" charset="0"/>
            </a:endParaRPr>
          </a:p>
          <a:p>
            <a:pPr marL="971550" lvl="1" indent="-514350">
              <a:buFont typeface="+mj-lt"/>
              <a:buAutoNum type="arabicParenR"/>
            </a:pPr>
            <a:endParaRPr lang="en-US" sz="1400" dirty="0">
              <a:latin typeface="Times New Roman" panose="02020603050405020304" pitchFamily="18" charset="0"/>
              <a:cs typeface="Times New Roman" panose="02020603050405020304" pitchFamily="18" charset="0"/>
            </a:endParaRPr>
          </a:p>
          <a:p>
            <a:pPr marL="285750" indent="-285750">
              <a:buFont typeface="Arial" charset="0"/>
              <a:buChar char="•"/>
            </a:pPr>
            <a:r>
              <a:rPr lang="en-US" sz="1400" dirty="0" smtClean="0"/>
              <a:t>Here is the Link for Lilly ADRG Template</a:t>
            </a:r>
          </a:p>
          <a:p>
            <a:r>
              <a:rPr lang="en-US" sz="1400" u="sng" smtClean="0">
                <a:hlinkClick r:id="rId3"/>
              </a:rPr>
              <a:t>http</a:t>
            </a:r>
            <a:r>
              <a:rPr lang="en-US" sz="1400" u="sng" dirty="0">
                <a:hlinkClick r:id="rId3"/>
              </a:rPr>
              <a:t>://</a:t>
            </a:r>
            <a:r>
              <a:rPr lang="en-US" sz="1400" u="sng" dirty="0" smtClean="0">
                <a:hlinkClick r:id="rId3"/>
              </a:rPr>
              <a:t>lillynetcollaboration.global.lilly.com/sites/CDFTProcess/Business%20Document%20Repository/ADRG%20@Lilly%20Template.docx</a:t>
            </a:r>
            <a:endParaRPr lang="en-US" sz="1400" u="sng" dirty="0" smtClean="0"/>
          </a:p>
          <a:p>
            <a:pPr marL="285750" indent="-285750">
              <a:buFont typeface="Arial" charset="0"/>
              <a:buChar char="•"/>
            </a:pPr>
            <a:endParaRPr lang="en-US" sz="1400" dirty="0"/>
          </a:p>
          <a:p>
            <a:pPr marL="285750" lvl="0" indent="-285750">
              <a:buFont typeface="Arial" charset="0"/>
              <a:buChar char="•"/>
            </a:pPr>
            <a:r>
              <a:rPr lang="en-US" sz="1400" dirty="0"/>
              <a:t>The ADRG template provides an orientation to the submitted data in a consistent and usable format</a:t>
            </a:r>
          </a:p>
          <a:p>
            <a:pPr marL="285750" indent="-285750">
              <a:buFont typeface="Arial" charset="0"/>
              <a:buChar char="•"/>
            </a:pPr>
            <a:endParaRPr lang="en-US" dirty="0"/>
          </a:p>
          <a:p>
            <a:pPr marL="285750" lvl="0" indent="-285750">
              <a:buFont typeface="Arial" charset="0"/>
              <a:buChar char="•"/>
            </a:pPr>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160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0"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23</a:t>
            </a:fld>
            <a:endParaRPr lang="en-US"/>
          </a:p>
        </p:txBody>
      </p:sp>
      <p:sp>
        <p:nvSpPr>
          <p:cNvPr id="2" name="Title 1"/>
          <p:cNvSpPr>
            <a:spLocks noGrp="1"/>
          </p:cNvSpPr>
          <p:nvPr>
            <p:ph type="title" idx="4294967295"/>
          </p:nvPr>
        </p:nvSpPr>
        <p:spPr>
          <a:xfrm>
            <a:off x="0" y="182563"/>
            <a:ext cx="6535738" cy="1371600"/>
          </a:xfrm>
        </p:spPr>
        <p:txBody>
          <a:bodyPr>
            <a:normAutofit/>
          </a:bodyPr>
          <a:lstStyle/>
          <a:p>
            <a:r>
              <a:rPr lang="en-US" sz="4000" dirty="0" smtClean="0"/>
              <a:t>Putting </a:t>
            </a:r>
            <a:r>
              <a:rPr lang="en-US" sz="4000" dirty="0"/>
              <a:t>I</a:t>
            </a:r>
            <a:r>
              <a:rPr lang="en-US" sz="4000" dirty="0" smtClean="0"/>
              <a:t>t All </a:t>
            </a:r>
            <a:r>
              <a:rPr lang="en-US" sz="4000" dirty="0"/>
              <a:t>T</a:t>
            </a:r>
            <a:r>
              <a:rPr lang="en-US" sz="4000" dirty="0" smtClean="0"/>
              <a:t>ogether</a:t>
            </a:r>
            <a:br>
              <a:rPr lang="en-US" sz="4000" dirty="0" smtClean="0"/>
            </a:br>
            <a:endParaRPr lang="en-US" sz="4000" dirty="0"/>
          </a:p>
        </p:txBody>
      </p:sp>
      <p:sp>
        <p:nvSpPr>
          <p:cNvPr id="3" name="Content Placeholder 2"/>
          <p:cNvSpPr>
            <a:spLocks noGrp="1"/>
          </p:cNvSpPr>
          <p:nvPr>
            <p:ph idx="4294967295"/>
          </p:nvPr>
        </p:nvSpPr>
        <p:spPr>
          <a:xfrm>
            <a:off x="171450" y="1600200"/>
            <a:ext cx="8229600" cy="4525963"/>
          </a:xfrm>
        </p:spPr>
        <p:txBody>
          <a:bodyPr/>
          <a:lstStyle/>
          <a:p>
            <a:pPr lvl="0" rtl="0"/>
            <a:r>
              <a:rPr lang="en-US" dirty="0" smtClean="0"/>
              <a:t>We have learned about the various deliverables that can be part of the CRT package</a:t>
            </a:r>
            <a:endParaRPr lang="en-US" dirty="0"/>
          </a:p>
          <a:p>
            <a:pPr lvl="0" rtl="0"/>
            <a:r>
              <a:rPr lang="en-US" dirty="0" smtClean="0"/>
              <a:t>So what makes up a SDTM CRT vs. an ADaM CRT?</a:t>
            </a:r>
            <a:endParaRPr lang="en-US" dirty="0"/>
          </a:p>
        </p:txBody>
      </p:sp>
      <p:grpSp>
        <p:nvGrpSpPr>
          <p:cNvPr id="9" name="Group 8"/>
          <p:cNvGrpSpPr/>
          <p:nvPr/>
        </p:nvGrpSpPr>
        <p:grpSpPr>
          <a:xfrm>
            <a:off x="6151418" y="4322618"/>
            <a:ext cx="2424546" cy="1939637"/>
            <a:chOff x="6151418" y="4322618"/>
            <a:chExt cx="2424546" cy="1939637"/>
          </a:xfrm>
        </p:grpSpPr>
        <p:sp>
          <p:nvSpPr>
            <p:cNvPr id="8" name="Rectangle 7"/>
            <p:cNvSpPr/>
            <p:nvPr/>
          </p:nvSpPr>
          <p:spPr>
            <a:xfrm>
              <a:off x="6151418" y="4322618"/>
              <a:ext cx="2424546" cy="193963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457" y="4430713"/>
              <a:ext cx="21621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47784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9"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24</a:t>
            </a:fld>
            <a:endParaRPr lang="en-US"/>
          </a:p>
        </p:txBody>
      </p:sp>
      <p:sp>
        <p:nvSpPr>
          <p:cNvPr id="2" name="Title 1"/>
          <p:cNvSpPr>
            <a:spLocks noGrp="1"/>
          </p:cNvSpPr>
          <p:nvPr>
            <p:ph type="title" idx="4294967295"/>
          </p:nvPr>
        </p:nvSpPr>
        <p:spPr>
          <a:xfrm>
            <a:off x="0" y="0"/>
            <a:ext cx="6535738" cy="1371600"/>
          </a:xfrm>
        </p:spPr>
        <p:txBody>
          <a:bodyPr>
            <a:normAutofit/>
          </a:bodyPr>
          <a:lstStyle/>
          <a:p>
            <a:r>
              <a:rPr lang="en-US" sz="3600" dirty="0" smtClean="0"/>
              <a:t>SDTM CRT Package</a:t>
            </a:r>
            <a:endParaRPr lang="en-US"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84" y="1383143"/>
            <a:ext cx="6162580" cy="52109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6182276" y="1934592"/>
            <a:ext cx="2916503" cy="2971800"/>
          </a:xfrm>
          <a:prstGeom prst="rect">
            <a:avLst/>
          </a:prstGeom>
        </p:spPr>
        <p:txBody>
          <a:bodyPr>
            <a:noAutofit/>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6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buFont typeface="Wingdings" panose="05000000000000000000" pitchFamily="2" charset="2"/>
              <a:buChar char="Ø"/>
            </a:pPr>
            <a:r>
              <a:rPr lang="en-US" sz="1400" dirty="0" smtClean="0"/>
              <a:t>An SDTM CRT Package contains:</a:t>
            </a:r>
          </a:p>
          <a:p>
            <a:pPr lvl="1">
              <a:buFont typeface="Wingdings" panose="05000000000000000000" pitchFamily="2" charset="2"/>
              <a:buChar char="Ø"/>
            </a:pPr>
            <a:r>
              <a:rPr lang="en-US" sz="1400" b="1" dirty="0" smtClean="0">
                <a:solidFill>
                  <a:srgbClr val="FF9900"/>
                </a:solidFill>
              </a:rPr>
              <a:t>Define.xml</a:t>
            </a:r>
          </a:p>
          <a:p>
            <a:pPr lvl="1">
              <a:buFont typeface="Wingdings" panose="05000000000000000000" pitchFamily="2" charset="2"/>
              <a:buChar char="Ø"/>
            </a:pPr>
            <a:r>
              <a:rPr lang="en-US" sz="1400" b="1" dirty="0" smtClean="0">
                <a:solidFill>
                  <a:srgbClr val="906ECC"/>
                </a:solidFill>
              </a:rPr>
              <a:t>Annotated CRF (acrf.pdf)</a:t>
            </a:r>
          </a:p>
          <a:p>
            <a:pPr lvl="1">
              <a:buFont typeface="Wingdings" panose="05000000000000000000" pitchFamily="2" charset="2"/>
              <a:buChar char="Ø"/>
            </a:pPr>
            <a:r>
              <a:rPr lang="en-US" sz="1400" b="1" dirty="0" smtClean="0">
                <a:solidFill>
                  <a:srgbClr val="00B050"/>
                </a:solidFill>
              </a:rPr>
              <a:t>SAS Transport Files (.</a:t>
            </a:r>
            <a:r>
              <a:rPr lang="en-US" sz="1400" b="1" dirty="0" err="1" smtClean="0">
                <a:solidFill>
                  <a:srgbClr val="00B050"/>
                </a:solidFill>
              </a:rPr>
              <a:t>xpt</a:t>
            </a:r>
            <a:r>
              <a:rPr lang="en-US" sz="1400" b="1" dirty="0" smtClean="0">
                <a:solidFill>
                  <a:srgbClr val="00B050"/>
                </a:solidFill>
              </a:rPr>
              <a:t>)</a:t>
            </a:r>
          </a:p>
          <a:p>
            <a:pPr lvl="1">
              <a:buFont typeface="Wingdings" panose="05000000000000000000" pitchFamily="2" charset="2"/>
              <a:buChar char="Ø"/>
            </a:pPr>
            <a:r>
              <a:rPr lang="en-US" sz="1400" b="1" dirty="0" smtClean="0">
                <a:solidFill>
                  <a:srgbClr val="00B0F0"/>
                </a:solidFill>
              </a:rPr>
              <a:t>Study Data Reviewer’s Guide (SDRG.pdf)</a:t>
            </a:r>
            <a:endParaRPr lang="en-US" sz="1400" b="1" dirty="0">
              <a:solidFill>
                <a:srgbClr val="00B0F0"/>
              </a:solidFill>
            </a:endParaRPr>
          </a:p>
        </p:txBody>
      </p:sp>
      <p:sp>
        <p:nvSpPr>
          <p:cNvPr id="8" name="Right Arrow 7"/>
          <p:cNvSpPr/>
          <p:nvPr/>
        </p:nvSpPr>
        <p:spPr>
          <a:xfrm rot="20989933">
            <a:off x="5419753" y="3776555"/>
            <a:ext cx="1198485" cy="479534"/>
          </a:xfrm>
          <a:prstGeom prst="righ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86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2" name="Footer Placeholder 4"/>
          <p:cNvSpPr>
            <a:spLocks noGrp="1"/>
          </p:cNvSpPr>
          <p:nvPr>
            <p:ph type="ftr" sz="quarter" idx="11"/>
          </p:nvPr>
        </p:nvSpPr>
        <p:spPr/>
        <p:txBody>
          <a:bodyPr/>
          <a:lstStyle/>
          <a:p>
            <a:r>
              <a:rPr lang="en-US" dirty="0" smtClean="0"/>
              <a:t>Company Confidential  © 2016 Eli Lilly and Company </a:t>
            </a:r>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25</a:t>
            </a:fld>
            <a:endParaRPr lang="en-US" dirty="0"/>
          </a:p>
        </p:txBody>
      </p:sp>
      <p:sp>
        <p:nvSpPr>
          <p:cNvPr id="2" name="Title 1"/>
          <p:cNvSpPr>
            <a:spLocks noGrp="1"/>
          </p:cNvSpPr>
          <p:nvPr>
            <p:ph type="title" idx="4294967295"/>
          </p:nvPr>
        </p:nvSpPr>
        <p:spPr>
          <a:xfrm>
            <a:off x="0" y="0"/>
            <a:ext cx="6537325" cy="1371600"/>
          </a:xfrm>
        </p:spPr>
        <p:txBody>
          <a:bodyPr>
            <a:normAutofit/>
          </a:bodyPr>
          <a:lstStyle/>
          <a:p>
            <a:r>
              <a:rPr lang="en-US" sz="3600" dirty="0" smtClean="0"/>
              <a:t>ADaM CRT Package</a:t>
            </a:r>
            <a:endParaRPr lang="en-US"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4" y="1323974"/>
            <a:ext cx="5833533" cy="46345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6019800" y="1597240"/>
            <a:ext cx="3124200" cy="3170387"/>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6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buFont typeface="Wingdings" panose="05000000000000000000" pitchFamily="2" charset="2"/>
              <a:buChar char="Ø"/>
            </a:pPr>
            <a:r>
              <a:rPr lang="en-US" sz="1400" dirty="0" smtClean="0"/>
              <a:t>An ADaM CRT Package contains:</a:t>
            </a:r>
          </a:p>
          <a:p>
            <a:pPr lvl="1">
              <a:buFont typeface="Wingdings" panose="05000000000000000000" pitchFamily="2" charset="2"/>
              <a:buChar char="Ø"/>
            </a:pPr>
            <a:r>
              <a:rPr lang="en-US" sz="1400" b="1" dirty="0" smtClean="0">
                <a:solidFill>
                  <a:srgbClr val="FF9900"/>
                </a:solidFill>
              </a:rPr>
              <a:t>Define.xml</a:t>
            </a:r>
          </a:p>
          <a:p>
            <a:pPr lvl="1">
              <a:buFont typeface="Wingdings" panose="05000000000000000000" pitchFamily="2" charset="2"/>
              <a:buChar char="Ø"/>
            </a:pPr>
            <a:r>
              <a:rPr lang="en-US" sz="1400" b="1" dirty="0" smtClean="0">
                <a:solidFill>
                  <a:srgbClr val="00B050"/>
                </a:solidFill>
              </a:rPr>
              <a:t>SAS Transport Files  (.</a:t>
            </a:r>
            <a:r>
              <a:rPr lang="en-US" sz="1400" b="1" dirty="0" err="1" smtClean="0">
                <a:solidFill>
                  <a:srgbClr val="00B050"/>
                </a:solidFill>
              </a:rPr>
              <a:t>xpt</a:t>
            </a:r>
            <a:r>
              <a:rPr lang="en-US" sz="1400" b="1" dirty="0" smtClean="0">
                <a:solidFill>
                  <a:srgbClr val="00B050"/>
                </a:solidFill>
              </a:rPr>
              <a:t>)</a:t>
            </a:r>
          </a:p>
          <a:p>
            <a:pPr lvl="1">
              <a:buFont typeface="Wingdings" panose="05000000000000000000" pitchFamily="2" charset="2"/>
              <a:buChar char="Ø"/>
            </a:pPr>
            <a:r>
              <a:rPr lang="en-US" sz="1400" b="1" dirty="0" smtClean="0">
                <a:solidFill>
                  <a:srgbClr val="00B0F0"/>
                </a:solidFill>
              </a:rPr>
              <a:t>Analysis Data Reviewer’s Guide (ADRG.pdf) </a:t>
            </a:r>
          </a:p>
          <a:p>
            <a:pPr lvl="1">
              <a:buFont typeface="Wingdings" panose="05000000000000000000" pitchFamily="2" charset="2"/>
              <a:buChar char="Ø"/>
            </a:pPr>
            <a:r>
              <a:rPr lang="en-US" sz="1400" b="1" dirty="0" smtClean="0">
                <a:solidFill>
                  <a:srgbClr val="FF0000"/>
                </a:solidFill>
              </a:rPr>
              <a:t>Analysis dataset &amp; TFL programs</a:t>
            </a:r>
            <a:endParaRPr lang="en-US" sz="1400" dirty="0" smtClean="0">
              <a:solidFill>
                <a:srgbClr val="FF0000"/>
              </a:solidFill>
            </a:endParaRPr>
          </a:p>
          <a:p>
            <a:pPr lvl="1">
              <a:buFont typeface="Wingdings" panose="05000000000000000000" pitchFamily="2" charset="2"/>
              <a:buChar char="Ø"/>
            </a:pPr>
            <a:endParaRPr lang="en-US" sz="1400" dirty="0" smtClean="0"/>
          </a:p>
          <a:p>
            <a:pPr marL="0" indent="0">
              <a:buFontTx/>
              <a:buNone/>
            </a:pPr>
            <a:endParaRPr lang="en-US" sz="1400" dirty="0" smtClean="0"/>
          </a:p>
          <a:p>
            <a:pPr marL="0" indent="0">
              <a:buFontTx/>
              <a:buNone/>
            </a:pPr>
            <a:endParaRPr lang="en-US" sz="1400" dirty="0"/>
          </a:p>
        </p:txBody>
      </p:sp>
      <p:sp>
        <p:nvSpPr>
          <p:cNvPr id="8" name="Right Arrow 7"/>
          <p:cNvSpPr/>
          <p:nvPr/>
        </p:nvSpPr>
        <p:spPr>
          <a:xfrm rot="20104041">
            <a:off x="5302025" y="3190630"/>
            <a:ext cx="1198485" cy="479534"/>
          </a:xfrm>
          <a:prstGeom prst="righ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55108" y="2657721"/>
            <a:ext cx="1786622" cy="328472"/>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642374" y="2894120"/>
            <a:ext cx="4918229" cy="2396971"/>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587303" y="4617504"/>
            <a:ext cx="2360274" cy="738664"/>
          </a:xfrm>
          <a:prstGeom prst="rect">
            <a:avLst/>
          </a:prstGeom>
          <a:noFill/>
        </p:spPr>
        <p:txBody>
          <a:bodyPr wrap="square" rtlCol="0">
            <a:spAutoFit/>
          </a:bodyPr>
          <a:lstStyle/>
          <a:p>
            <a:r>
              <a:rPr lang="en-US" sz="1400" dirty="0" smtClean="0"/>
              <a:t>Note: Annotated CRFs are not required for the ADaM CRT package</a:t>
            </a:r>
            <a:endParaRPr lang="en-US" sz="1400" dirty="0"/>
          </a:p>
        </p:txBody>
      </p:sp>
    </p:spTree>
    <p:extLst>
      <p:ext uri="{BB962C8B-B14F-4D97-AF65-F5344CB8AC3E}">
        <p14:creationId xmlns:p14="http://schemas.microsoft.com/office/powerpoint/2010/main" val="236774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26</a:t>
            </a:fld>
            <a:endParaRPr lang="en-US"/>
          </a:p>
        </p:txBody>
      </p:sp>
      <p:sp>
        <p:nvSpPr>
          <p:cNvPr id="2" name="Title 1"/>
          <p:cNvSpPr>
            <a:spLocks noGrp="1"/>
          </p:cNvSpPr>
          <p:nvPr>
            <p:ph type="title" idx="4294967295"/>
          </p:nvPr>
        </p:nvSpPr>
        <p:spPr>
          <a:xfrm>
            <a:off x="0" y="0"/>
            <a:ext cx="6537325" cy="1371600"/>
          </a:xfrm>
        </p:spPr>
        <p:txBody>
          <a:bodyPr>
            <a:normAutofit/>
          </a:bodyPr>
          <a:lstStyle/>
          <a:p>
            <a:r>
              <a:rPr lang="en-US" sz="3600" dirty="0" smtClean="0"/>
              <a:t>Additional Resources</a:t>
            </a:r>
            <a:endParaRPr lang="en-US" sz="36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01558410"/>
              </p:ext>
            </p:extLst>
          </p:nvPr>
        </p:nvGraphicFramePr>
        <p:xfrm>
          <a:off x="176213" y="1371600"/>
          <a:ext cx="8967787" cy="4843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5365" y="1624890"/>
            <a:ext cx="1248572" cy="201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a:spLocks noGrp="1"/>
          </p:cNvSpPr>
          <p:nvPr>
            <p:ph type="ftr" sz="quarter" idx="11"/>
          </p:nvPr>
        </p:nvSpPr>
        <p:spPr>
          <a:xfrm>
            <a:off x="3124200" y="6356350"/>
            <a:ext cx="2895600"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46232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423025"/>
            <a:ext cx="2133600" cy="365125"/>
          </a:xfrm>
        </p:spPr>
        <p:txBody>
          <a:bodyPr/>
          <a:lstStyle/>
          <a:p>
            <a:fld id="{788E80AF-A24D-7748-AE95-36D8D5398A3F}" type="datetime1">
              <a:rPr lang="en-US" smtClean="0"/>
              <a:t>12/7/2016</a:t>
            </a:fld>
            <a:endParaRPr lang="en-US" dirty="0"/>
          </a:p>
        </p:txBody>
      </p:sp>
      <p:sp>
        <p:nvSpPr>
          <p:cNvPr id="20" name="Footer Placeholder 4"/>
          <p:cNvSpPr>
            <a:spLocks noGrp="1"/>
          </p:cNvSpPr>
          <p:nvPr>
            <p:ph type="ftr" sz="quarter" idx="11"/>
          </p:nvPr>
        </p:nvSpPr>
        <p:spPr>
          <a:xfrm>
            <a:off x="3124200" y="6451600"/>
            <a:ext cx="2895600" cy="365125"/>
          </a:xfrm>
        </p:spPr>
        <p:txBody>
          <a:bodyPr/>
          <a:lstStyle/>
          <a:p>
            <a:r>
              <a:rPr lang="en-US" dirty="0" smtClean="0"/>
              <a:t>Company Confidential  © 2016 Eli Lilly and Company </a:t>
            </a:r>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27</a:t>
            </a:fld>
            <a:endParaRPr lang="en-US" dirty="0"/>
          </a:p>
        </p:txBody>
      </p:sp>
      <p:sp>
        <p:nvSpPr>
          <p:cNvPr id="2" name="Title 1"/>
          <p:cNvSpPr>
            <a:spLocks noGrp="1"/>
          </p:cNvSpPr>
          <p:nvPr>
            <p:ph type="title" idx="4294967295"/>
          </p:nvPr>
        </p:nvSpPr>
        <p:spPr>
          <a:xfrm>
            <a:off x="0" y="69850"/>
            <a:ext cx="6537325" cy="1371600"/>
          </a:xfrm>
        </p:spPr>
        <p:txBody>
          <a:bodyPr>
            <a:noAutofit/>
          </a:bodyPr>
          <a:lstStyle/>
          <a:p>
            <a:r>
              <a:rPr lang="en-US" sz="3500" dirty="0" smtClean="0"/>
              <a:t>Learning Summary for Study Data Documentation</a:t>
            </a:r>
            <a:endParaRPr lang="en-US" sz="3500" dirty="0"/>
          </a:p>
        </p:txBody>
      </p:sp>
      <p:sp>
        <p:nvSpPr>
          <p:cNvPr id="13" name="Freeform 12"/>
          <p:cNvSpPr/>
          <p:nvPr/>
        </p:nvSpPr>
        <p:spPr>
          <a:xfrm>
            <a:off x="2103120" y="5521083"/>
            <a:ext cx="6583680" cy="995711"/>
          </a:xfrm>
          <a:custGeom>
            <a:avLst/>
            <a:gdLst>
              <a:gd name="connsiteX0" fmla="*/ 0 w 6583680"/>
              <a:gd name="connsiteY0" fmla="*/ 99571 h 995711"/>
              <a:gd name="connsiteX1" fmla="*/ 99571 w 6583680"/>
              <a:gd name="connsiteY1" fmla="*/ 0 h 995711"/>
              <a:gd name="connsiteX2" fmla="*/ 6484109 w 6583680"/>
              <a:gd name="connsiteY2" fmla="*/ 0 h 995711"/>
              <a:gd name="connsiteX3" fmla="*/ 6583680 w 6583680"/>
              <a:gd name="connsiteY3" fmla="*/ 99571 h 995711"/>
              <a:gd name="connsiteX4" fmla="*/ 6583680 w 6583680"/>
              <a:gd name="connsiteY4" fmla="*/ 896140 h 995711"/>
              <a:gd name="connsiteX5" fmla="*/ 6484109 w 6583680"/>
              <a:gd name="connsiteY5" fmla="*/ 995711 h 995711"/>
              <a:gd name="connsiteX6" fmla="*/ 99571 w 6583680"/>
              <a:gd name="connsiteY6" fmla="*/ 995711 h 995711"/>
              <a:gd name="connsiteX7" fmla="*/ 0 w 6583680"/>
              <a:gd name="connsiteY7" fmla="*/ 896140 h 995711"/>
              <a:gd name="connsiteX8" fmla="*/ 0 w 6583680"/>
              <a:gd name="connsiteY8" fmla="*/ 99571 h 9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3680" h="995711">
                <a:moveTo>
                  <a:pt x="0" y="99571"/>
                </a:moveTo>
                <a:cubicBezTo>
                  <a:pt x="0" y="44579"/>
                  <a:pt x="44579" y="0"/>
                  <a:pt x="99571" y="0"/>
                </a:cubicBezTo>
                <a:lnTo>
                  <a:pt x="6484109" y="0"/>
                </a:lnTo>
                <a:cubicBezTo>
                  <a:pt x="6539101" y="0"/>
                  <a:pt x="6583680" y="44579"/>
                  <a:pt x="6583680" y="99571"/>
                </a:cubicBezTo>
                <a:lnTo>
                  <a:pt x="6583680" y="896140"/>
                </a:lnTo>
                <a:cubicBezTo>
                  <a:pt x="6583680" y="951132"/>
                  <a:pt x="6539101" y="995711"/>
                  <a:pt x="6484109" y="995711"/>
                </a:cubicBezTo>
                <a:lnTo>
                  <a:pt x="99571" y="995711"/>
                </a:lnTo>
                <a:cubicBezTo>
                  <a:pt x="44579" y="995711"/>
                  <a:pt x="0" y="951132"/>
                  <a:pt x="0" y="896140"/>
                </a:cubicBezTo>
                <a:lnTo>
                  <a:pt x="0" y="99571"/>
                </a:lnTo>
                <a:close/>
              </a:path>
            </a:pathLst>
          </a:custGeom>
          <a:solidFill>
            <a:srgbClr val="7CAD23"/>
          </a:solidFill>
        </p:spPr>
        <p:style>
          <a:lnRef idx="2">
            <a:schemeClr val="lt1">
              <a:hueOff val="0"/>
              <a:satOff val="0"/>
              <a:lumOff val="0"/>
              <a:alphaOff val="0"/>
            </a:schemeClr>
          </a:lnRef>
          <a:fillRef idx="1">
            <a:scrgbClr r="0" g="0" b="0"/>
          </a:fillRef>
          <a:effectRef idx="0">
            <a:schemeClr val="accent3">
              <a:shade val="50000"/>
              <a:hueOff val="133778"/>
              <a:satOff val="-2135"/>
              <a:lumOff val="20553"/>
              <a:alphaOff val="0"/>
            </a:schemeClr>
          </a:effectRef>
          <a:fontRef idx="minor">
            <a:schemeClr val="lt1"/>
          </a:fontRef>
        </p:style>
        <p:txBody>
          <a:bodyPr spcFirstLastPara="0" vert="horz" wrap="square" lIns="97743" tIns="97743" rIns="1296339" bIns="97743" numCol="1" spcCol="1270" anchor="ctr" anchorCtr="0">
            <a:noAutofit/>
          </a:bodyPr>
          <a:lstStyle/>
          <a:p>
            <a:pPr lvl="0" algn="l" defTabSz="800100" rtl="0">
              <a:lnSpc>
                <a:spcPct val="90000"/>
              </a:lnSpc>
              <a:spcBef>
                <a:spcPct val="0"/>
              </a:spcBef>
              <a:spcAft>
                <a:spcPct val="35000"/>
              </a:spcAft>
            </a:pPr>
            <a:r>
              <a:rPr lang="en-US" sz="1800" kern="1200" dirty="0" smtClean="0"/>
              <a:t>Where to go for additional support regarding study data documentation</a:t>
            </a:r>
            <a:endParaRPr lang="en-US" sz="1800" kern="1200" dirty="0"/>
          </a:p>
        </p:txBody>
      </p:sp>
      <p:grpSp>
        <p:nvGrpSpPr>
          <p:cNvPr id="19" name="Group 18"/>
          <p:cNvGrpSpPr/>
          <p:nvPr/>
        </p:nvGrpSpPr>
        <p:grpSpPr>
          <a:xfrm>
            <a:off x="1551736" y="4344332"/>
            <a:ext cx="6583680" cy="1409837"/>
            <a:chOff x="1551736" y="4344332"/>
            <a:chExt cx="6583680" cy="1409837"/>
          </a:xfrm>
        </p:grpSpPr>
        <p:sp>
          <p:nvSpPr>
            <p:cNvPr id="12" name="Freeform 11"/>
            <p:cNvSpPr/>
            <p:nvPr/>
          </p:nvSpPr>
          <p:spPr>
            <a:xfrm>
              <a:off x="1551736" y="4344332"/>
              <a:ext cx="6583680" cy="995711"/>
            </a:xfrm>
            <a:custGeom>
              <a:avLst/>
              <a:gdLst>
                <a:gd name="connsiteX0" fmla="*/ 0 w 6583680"/>
                <a:gd name="connsiteY0" fmla="*/ 99571 h 995711"/>
                <a:gd name="connsiteX1" fmla="*/ 99571 w 6583680"/>
                <a:gd name="connsiteY1" fmla="*/ 0 h 995711"/>
                <a:gd name="connsiteX2" fmla="*/ 6484109 w 6583680"/>
                <a:gd name="connsiteY2" fmla="*/ 0 h 995711"/>
                <a:gd name="connsiteX3" fmla="*/ 6583680 w 6583680"/>
                <a:gd name="connsiteY3" fmla="*/ 99571 h 995711"/>
                <a:gd name="connsiteX4" fmla="*/ 6583680 w 6583680"/>
                <a:gd name="connsiteY4" fmla="*/ 896140 h 995711"/>
                <a:gd name="connsiteX5" fmla="*/ 6484109 w 6583680"/>
                <a:gd name="connsiteY5" fmla="*/ 995711 h 995711"/>
                <a:gd name="connsiteX6" fmla="*/ 99571 w 6583680"/>
                <a:gd name="connsiteY6" fmla="*/ 995711 h 995711"/>
                <a:gd name="connsiteX7" fmla="*/ 0 w 6583680"/>
                <a:gd name="connsiteY7" fmla="*/ 896140 h 995711"/>
                <a:gd name="connsiteX8" fmla="*/ 0 w 6583680"/>
                <a:gd name="connsiteY8" fmla="*/ 99571 h 9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3680" h="995711">
                  <a:moveTo>
                    <a:pt x="0" y="99571"/>
                  </a:moveTo>
                  <a:cubicBezTo>
                    <a:pt x="0" y="44579"/>
                    <a:pt x="44579" y="0"/>
                    <a:pt x="99571" y="0"/>
                  </a:cubicBezTo>
                  <a:lnTo>
                    <a:pt x="6484109" y="0"/>
                  </a:lnTo>
                  <a:cubicBezTo>
                    <a:pt x="6539101" y="0"/>
                    <a:pt x="6583680" y="44579"/>
                    <a:pt x="6583680" y="99571"/>
                  </a:cubicBezTo>
                  <a:lnTo>
                    <a:pt x="6583680" y="896140"/>
                  </a:lnTo>
                  <a:cubicBezTo>
                    <a:pt x="6583680" y="951132"/>
                    <a:pt x="6539101" y="995711"/>
                    <a:pt x="6484109" y="995711"/>
                  </a:cubicBezTo>
                  <a:lnTo>
                    <a:pt x="99571" y="995711"/>
                  </a:lnTo>
                  <a:cubicBezTo>
                    <a:pt x="44579" y="995711"/>
                    <a:pt x="0" y="951132"/>
                    <a:pt x="0" y="896140"/>
                  </a:cubicBezTo>
                  <a:lnTo>
                    <a:pt x="0" y="99571"/>
                  </a:lnTo>
                  <a:close/>
                </a:path>
              </a:pathLst>
            </a:custGeom>
            <a:solidFill>
              <a:srgbClr val="7CAD23"/>
            </a:solidFill>
            <a:ln>
              <a:solidFill>
                <a:srgbClr val="7CAD23"/>
              </a:solidFill>
            </a:ln>
          </p:spPr>
          <p:style>
            <a:lnRef idx="2">
              <a:scrgbClr r="0" g="0" b="0"/>
            </a:lnRef>
            <a:fillRef idx="1">
              <a:scrgbClr r="0" g="0" b="0"/>
            </a:fillRef>
            <a:effectRef idx="0">
              <a:schemeClr val="accent3">
                <a:shade val="50000"/>
                <a:hueOff val="267555"/>
                <a:satOff val="-4269"/>
                <a:lumOff val="41107"/>
                <a:alphaOff val="0"/>
              </a:schemeClr>
            </a:effectRef>
            <a:fontRef idx="minor">
              <a:schemeClr val="lt1"/>
            </a:fontRef>
          </p:style>
          <p:txBody>
            <a:bodyPr spcFirstLastPara="0" vert="horz" wrap="square" lIns="97743" tIns="97743" rIns="1288110" bIns="97743" numCol="1" spcCol="1270" anchor="ctr" anchorCtr="0">
              <a:noAutofit/>
            </a:bodyPr>
            <a:lstStyle/>
            <a:p>
              <a:pPr lvl="0" algn="l" defTabSz="800100" rtl="0">
                <a:lnSpc>
                  <a:spcPct val="90000"/>
                </a:lnSpc>
                <a:spcBef>
                  <a:spcPct val="0"/>
                </a:spcBef>
                <a:spcAft>
                  <a:spcPct val="35000"/>
                </a:spcAft>
              </a:pPr>
              <a:r>
                <a:rPr lang="en-US" sz="1800" kern="1200" dirty="0" smtClean="0"/>
                <a:t>What components make up the CRT and the similarities and differences of the SDTM and ADaM CRT packages</a:t>
              </a:r>
              <a:endParaRPr lang="en-US" sz="1800" kern="1200" dirty="0"/>
            </a:p>
          </p:txBody>
        </p:sp>
        <p:sp>
          <p:nvSpPr>
            <p:cNvPr id="16" name="Freeform 15"/>
            <p:cNvSpPr/>
            <p:nvPr/>
          </p:nvSpPr>
          <p:spPr>
            <a:xfrm>
              <a:off x="7488204" y="5106957"/>
              <a:ext cx="647212" cy="647212"/>
            </a:xfrm>
            <a:custGeom>
              <a:avLst/>
              <a:gdLst>
                <a:gd name="connsiteX0" fmla="*/ 0 w 647212"/>
                <a:gd name="connsiteY0" fmla="*/ 355967 h 647212"/>
                <a:gd name="connsiteX1" fmla="*/ 145623 w 647212"/>
                <a:gd name="connsiteY1" fmla="*/ 355967 h 647212"/>
                <a:gd name="connsiteX2" fmla="*/ 145623 w 647212"/>
                <a:gd name="connsiteY2" fmla="*/ 0 h 647212"/>
                <a:gd name="connsiteX3" fmla="*/ 501589 w 647212"/>
                <a:gd name="connsiteY3" fmla="*/ 0 h 647212"/>
                <a:gd name="connsiteX4" fmla="*/ 501589 w 647212"/>
                <a:gd name="connsiteY4" fmla="*/ 355967 h 647212"/>
                <a:gd name="connsiteX5" fmla="*/ 647212 w 647212"/>
                <a:gd name="connsiteY5" fmla="*/ 355967 h 647212"/>
                <a:gd name="connsiteX6" fmla="*/ 323606 w 647212"/>
                <a:gd name="connsiteY6" fmla="*/ 647212 h 647212"/>
                <a:gd name="connsiteX7" fmla="*/ 0 w 647212"/>
                <a:gd name="connsiteY7" fmla="*/ 355967 h 64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212" h="647212">
                  <a:moveTo>
                    <a:pt x="0" y="355967"/>
                  </a:moveTo>
                  <a:lnTo>
                    <a:pt x="145623" y="355967"/>
                  </a:lnTo>
                  <a:lnTo>
                    <a:pt x="145623" y="0"/>
                  </a:lnTo>
                  <a:lnTo>
                    <a:pt x="501589" y="0"/>
                  </a:lnTo>
                  <a:lnTo>
                    <a:pt x="501589" y="355967"/>
                  </a:lnTo>
                  <a:lnTo>
                    <a:pt x="647212" y="355967"/>
                  </a:lnTo>
                  <a:lnTo>
                    <a:pt x="323606" y="647212"/>
                  </a:lnTo>
                  <a:lnTo>
                    <a:pt x="0" y="355967"/>
                  </a:lnTo>
                  <a:close/>
                </a:path>
              </a:pathLst>
            </a:custGeom>
            <a:solidFill>
              <a:srgbClr val="D2EDAD">
                <a:alpha val="90000"/>
              </a:srgbClr>
            </a:solidFill>
            <a:ln>
              <a:solidFill>
                <a:srgbClr val="D2EDAD">
                  <a:alpha val="90000"/>
                </a:srgbClr>
              </a:solidFill>
            </a:ln>
          </p:spPr>
          <p:style>
            <a:lnRef idx="2">
              <a:scrgbClr r="0" g="0" b="0"/>
            </a:lnRef>
            <a:fillRef idx="1">
              <a:scrgbClr r="0" g="0" b="0"/>
            </a:fillRef>
            <a:effectRef idx="0">
              <a:schemeClr val="accent3">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182453" tIns="36830" rIns="182453" bIns="197015" numCol="1" spcCol="1270" anchor="ctr" anchorCtr="0">
              <a:noAutofit/>
            </a:bodyPr>
            <a:lstStyle/>
            <a:p>
              <a:pPr lvl="0" algn="ctr" defTabSz="1289050">
                <a:lnSpc>
                  <a:spcPct val="90000"/>
                </a:lnSpc>
                <a:spcBef>
                  <a:spcPct val="0"/>
                </a:spcBef>
                <a:spcAft>
                  <a:spcPct val="35000"/>
                </a:spcAft>
              </a:pPr>
              <a:endParaRPr lang="en-US" sz="2900" kern="1200"/>
            </a:p>
          </p:txBody>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7687">
            <a:off x="7688420" y="1634443"/>
            <a:ext cx="1101429" cy="116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3453" y="1498671"/>
            <a:ext cx="5372881" cy="461665"/>
          </a:xfrm>
          <a:prstGeom prst="rect">
            <a:avLst/>
          </a:prstGeom>
        </p:spPr>
        <p:txBody>
          <a:bodyPr wrap="none">
            <a:spAutoFit/>
          </a:bodyPr>
          <a:lstStyle/>
          <a:p>
            <a:r>
              <a:rPr lang="en-US" sz="2400" dirty="0"/>
              <a:t>In this </a:t>
            </a:r>
            <a:r>
              <a:rPr lang="en-US" sz="2400" dirty="0" smtClean="0"/>
              <a:t>training </a:t>
            </a:r>
            <a:r>
              <a:rPr lang="en-US" sz="2400" dirty="0"/>
              <a:t>overview you learned:</a:t>
            </a:r>
          </a:p>
        </p:txBody>
      </p:sp>
      <p:grpSp>
        <p:nvGrpSpPr>
          <p:cNvPr id="18" name="Group 17"/>
          <p:cNvGrpSpPr/>
          <p:nvPr/>
        </p:nvGrpSpPr>
        <p:grpSpPr>
          <a:xfrm>
            <a:off x="1008583" y="3167582"/>
            <a:ext cx="6583680" cy="1409837"/>
            <a:chOff x="1008583" y="3167582"/>
            <a:chExt cx="6583680" cy="1409837"/>
          </a:xfrm>
        </p:grpSpPr>
        <p:sp>
          <p:nvSpPr>
            <p:cNvPr id="11" name="Freeform 10"/>
            <p:cNvSpPr/>
            <p:nvPr/>
          </p:nvSpPr>
          <p:spPr>
            <a:xfrm>
              <a:off x="1008583" y="3167582"/>
              <a:ext cx="6583680" cy="995711"/>
            </a:xfrm>
            <a:custGeom>
              <a:avLst/>
              <a:gdLst>
                <a:gd name="connsiteX0" fmla="*/ 0 w 6583680"/>
                <a:gd name="connsiteY0" fmla="*/ 99571 h 995711"/>
                <a:gd name="connsiteX1" fmla="*/ 99571 w 6583680"/>
                <a:gd name="connsiteY1" fmla="*/ 0 h 995711"/>
                <a:gd name="connsiteX2" fmla="*/ 6484109 w 6583680"/>
                <a:gd name="connsiteY2" fmla="*/ 0 h 995711"/>
                <a:gd name="connsiteX3" fmla="*/ 6583680 w 6583680"/>
                <a:gd name="connsiteY3" fmla="*/ 99571 h 995711"/>
                <a:gd name="connsiteX4" fmla="*/ 6583680 w 6583680"/>
                <a:gd name="connsiteY4" fmla="*/ 896140 h 995711"/>
                <a:gd name="connsiteX5" fmla="*/ 6484109 w 6583680"/>
                <a:gd name="connsiteY5" fmla="*/ 995711 h 995711"/>
                <a:gd name="connsiteX6" fmla="*/ 99571 w 6583680"/>
                <a:gd name="connsiteY6" fmla="*/ 995711 h 995711"/>
                <a:gd name="connsiteX7" fmla="*/ 0 w 6583680"/>
                <a:gd name="connsiteY7" fmla="*/ 896140 h 995711"/>
                <a:gd name="connsiteX8" fmla="*/ 0 w 6583680"/>
                <a:gd name="connsiteY8" fmla="*/ 99571 h 9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3680" h="995711">
                  <a:moveTo>
                    <a:pt x="0" y="99571"/>
                  </a:moveTo>
                  <a:cubicBezTo>
                    <a:pt x="0" y="44579"/>
                    <a:pt x="44579" y="0"/>
                    <a:pt x="99571" y="0"/>
                  </a:cubicBezTo>
                  <a:lnTo>
                    <a:pt x="6484109" y="0"/>
                  </a:lnTo>
                  <a:cubicBezTo>
                    <a:pt x="6539101" y="0"/>
                    <a:pt x="6583680" y="44579"/>
                    <a:pt x="6583680" y="99571"/>
                  </a:cubicBezTo>
                  <a:lnTo>
                    <a:pt x="6583680" y="896140"/>
                  </a:lnTo>
                  <a:cubicBezTo>
                    <a:pt x="6583680" y="951132"/>
                    <a:pt x="6539101" y="995711"/>
                    <a:pt x="6484109" y="995711"/>
                  </a:cubicBezTo>
                  <a:lnTo>
                    <a:pt x="99571" y="995711"/>
                  </a:lnTo>
                  <a:cubicBezTo>
                    <a:pt x="44579" y="995711"/>
                    <a:pt x="0" y="951132"/>
                    <a:pt x="0" y="896140"/>
                  </a:cubicBezTo>
                  <a:lnTo>
                    <a:pt x="0" y="99571"/>
                  </a:lnTo>
                  <a:close/>
                </a:path>
              </a:pathLst>
            </a:custGeom>
            <a:solidFill>
              <a:srgbClr val="7CAD23"/>
            </a:solidFill>
          </p:spPr>
          <p:style>
            <a:lnRef idx="2">
              <a:schemeClr val="lt1">
                <a:hueOff val="0"/>
                <a:satOff val="0"/>
                <a:lumOff val="0"/>
                <a:alphaOff val="0"/>
              </a:schemeClr>
            </a:lnRef>
            <a:fillRef idx="1">
              <a:scrgbClr r="0" g="0" b="0"/>
            </a:fillRef>
            <a:effectRef idx="0">
              <a:schemeClr val="accent3">
                <a:shade val="50000"/>
                <a:hueOff val="133778"/>
                <a:satOff val="-2135"/>
                <a:lumOff val="20553"/>
                <a:alphaOff val="0"/>
              </a:schemeClr>
            </a:effectRef>
            <a:fontRef idx="minor">
              <a:schemeClr val="lt1"/>
            </a:fontRef>
          </p:style>
          <p:txBody>
            <a:bodyPr spcFirstLastPara="0" vert="horz" wrap="square" lIns="97743" tIns="97743" rIns="1296339" bIns="97743" numCol="1" spcCol="1270" anchor="ctr" anchorCtr="0">
              <a:noAutofit/>
            </a:bodyPr>
            <a:lstStyle/>
            <a:p>
              <a:pPr lvl="0" algn="l" defTabSz="800100" rtl="0">
                <a:lnSpc>
                  <a:spcPct val="90000"/>
                </a:lnSpc>
                <a:spcBef>
                  <a:spcPct val="0"/>
                </a:spcBef>
                <a:spcAft>
                  <a:spcPct val="35000"/>
                </a:spcAft>
              </a:pPr>
              <a:r>
                <a:rPr lang="en-US" sz="1800" kern="1200" dirty="0" smtClean="0"/>
                <a:t>What roles contribute to the management, creation and review of the study documentation components</a:t>
              </a:r>
              <a:endParaRPr lang="en-US" sz="1800" kern="1200" dirty="0"/>
            </a:p>
          </p:txBody>
        </p:sp>
        <p:sp>
          <p:nvSpPr>
            <p:cNvPr id="15" name="Freeform 14"/>
            <p:cNvSpPr/>
            <p:nvPr/>
          </p:nvSpPr>
          <p:spPr>
            <a:xfrm>
              <a:off x="6945050" y="3930207"/>
              <a:ext cx="647212" cy="647212"/>
            </a:xfrm>
            <a:custGeom>
              <a:avLst/>
              <a:gdLst>
                <a:gd name="connsiteX0" fmla="*/ 0 w 647212"/>
                <a:gd name="connsiteY0" fmla="*/ 355967 h 647212"/>
                <a:gd name="connsiteX1" fmla="*/ 145623 w 647212"/>
                <a:gd name="connsiteY1" fmla="*/ 355967 h 647212"/>
                <a:gd name="connsiteX2" fmla="*/ 145623 w 647212"/>
                <a:gd name="connsiteY2" fmla="*/ 0 h 647212"/>
                <a:gd name="connsiteX3" fmla="*/ 501589 w 647212"/>
                <a:gd name="connsiteY3" fmla="*/ 0 h 647212"/>
                <a:gd name="connsiteX4" fmla="*/ 501589 w 647212"/>
                <a:gd name="connsiteY4" fmla="*/ 355967 h 647212"/>
                <a:gd name="connsiteX5" fmla="*/ 647212 w 647212"/>
                <a:gd name="connsiteY5" fmla="*/ 355967 h 647212"/>
                <a:gd name="connsiteX6" fmla="*/ 323606 w 647212"/>
                <a:gd name="connsiteY6" fmla="*/ 647212 h 647212"/>
                <a:gd name="connsiteX7" fmla="*/ 0 w 647212"/>
                <a:gd name="connsiteY7" fmla="*/ 355967 h 64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212" h="647212">
                  <a:moveTo>
                    <a:pt x="0" y="355967"/>
                  </a:moveTo>
                  <a:lnTo>
                    <a:pt x="145623" y="355967"/>
                  </a:lnTo>
                  <a:lnTo>
                    <a:pt x="145623" y="0"/>
                  </a:lnTo>
                  <a:lnTo>
                    <a:pt x="501589" y="0"/>
                  </a:lnTo>
                  <a:lnTo>
                    <a:pt x="501589" y="355967"/>
                  </a:lnTo>
                  <a:lnTo>
                    <a:pt x="647212" y="355967"/>
                  </a:lnTo>
                  <a:lnTo>
                    <a:pt x="323606" y="647212"/>
                  </a:lnTo>
                  <a:lnTo>
                    <a:pt x="0" y="355967"/>
                  </a:lnTo>
                  <a:close/>
                </a:path>
              </a:pathLst>
            </a:custGeom>
            <a:solidFill>
              <a:srgbClr val="D2EDAD">
                <a:alpha val="90000"/>
              </a:srgbClr>
            </a:solidFill>
            <a:ln>
              <a:solidFill>
                <a:srgbClr val="D2EDAD">
                  <a:alpha val="90000"/>
                </a:srgbClr>
              </a:solidFill>
            </a:ln>
          </p:spPr>
          <p:style>
            <a:lnRef idx="2">
              <a:scrgbClr r="0" g="0" b="0"/>
            </a:lnRef>
            <a:fillRef idx="1">
              <a:scrgbClr r="0" g="0" b="0"/>
            </a:fillRef>
            <a:effectRef idx="0">
              <a:schemeClr val="accent3">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182453" tIns="36830" rIns="182453" bIns="197015"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7" name="Group 16"/>
          <p:cNvGrpSpPr/>
          <p:nvPr/>
        </p:nvGrpSpPr>
        <p:grpSpPr>
          <a:xfrm>
            <a:off x="457200" y="1990832"/>
            <a:ext cx="6583680" cy="1409836"/>
            <a:chOff x="457200" y="1990832"/>
            <a:chExt cx="6583680" cy="1409836"/>
          </a:xfrm>
        </p:grpSpPr>
        <p:sp>
          <p:nvSpPr>
            <p:cNvPr id="10" name="Freeform 9"/>
            <p:cNvSpPr/>
            <p:nvPr/>
          </p:nvSpPr>
          <p:spPr>
            <a:xfrm>
              <a:off x="457200" y="1990832"/>
              <a:ext cx="6583680" cy="995711"/>
            </a:xfrm>
            <a:custGeom>
              <a:avLst/>
              <a:gdLst>
                <a:gd name="connsiteX0" fmla="*/ 0 w 6583680"/>
                <a:gd name="connsiteY0" fmla="*/ 99571 h 995711"/>
                <a:gd name="connsiteX1" fmla="*/ 99571 w 6583680"/>
                <a:gd name="connsiteY1" fmla="*/ 0 h 995711"/>
                <a:gd name="connsiteX2" fmla="*/ 6484109 w 6583680"/>
                <a:gd name="connsiteY2" fmla="*/ 0 h 995711"/>
                <a:gd name="connsiteX3" fmla="*/ 6583680 w 6583680"/>
                <a:gd name="connsiteY3" fmla="*/ 99571 h 995711"/>
                <a:gd name="connsiteX4" fmla="*/ 6583680 w 6583680"/>
                <a:gd name="connsiteY4" fmla="*/ 896140 h 995711"/>
                <a:gd name="connsiteX5" fmla="*/ 6484109 w 6583680"/>
                <a:gd name="connsiteY5" fmla="*/ 995711 h 995711"/>
                <a:gd name="connsiteX6" fmla="*/ 99571 w 6583680"/>
                <a:gd name="connsiteY6" fmla="*/ 995711 h 995711"/>
                <a:gd name="connsiteX7" fmla="*/ 0 w 6583680"/>
                <a:gd name="connsiteY7" fmla="*/ 896140 h 995711"/>
                <a:gd name="connsiteX8" fmla="*/ 0 w 6583680"/>
                <a:gd name="connsiteY8" fmla="*/ 99571 h 9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83680" h="995711">
                  <a:moveTo>
                    <a:pt x="0" y="99571"/>
                  </a:moveTo>
                  <a:cubicBezTo>
                    <a:pt x="0" y="44579"/>
                    <a:pt x="44579" y="0"/>
                    <a:pt x="99571" y="0"/>
                  </a:cubicBezTo>
                  <a:lnTo>
                    <a:pt x="6484109" y="0"/>
                  </a:lnTo>
                  <a:cubicBezTo>
                    <a:pt x="6539101" y="0"/>
                    <a:pt x="6583680" y="44579"/>
                    <a:pt x="6583680" y="99571"/>
                  </a:cubicBezTo>
                  <a:lnTo>
                    <a:pt x="6583680" y="896140"/>
                  </a:lnTo>
                  <a:cubicBezTo>
                    <a:pt x="6583680" y="951132"/>
                    <a:pt x="6539101" y="995711"/>
                    <a:pt x="6484109" y="995711"/>
                  </a:cubicBezTo>
                  <a:lnTo>
                    <a:pt x="99571" y="995711"/>
                  </a:lnTo>
                  <a:cubicBezTo>
                    <a:pt x="44579" y="995711"/>
                    <a:pt x="0" y="951132"/>
                    <a:pt x="0" y="896140"/>
                  </a:cubicBezTo>
                  <a:lnTo>
                    <a:pt x="0" y="99571"/>
                  </a:lnTo>
                  <a:close/>
                </a:path>
              </a:pathLst>
            </a:custGeom>
            <a:solidFill>
              <a:srgbClr val="7CAD23"/>
            </a:solidFill>
          </p:spPr>
          <p:style>
            <a:lnRef idx="2">
              <a:schemeClr val="lt1">
                <a:hueOff val="0"/>
                <a:satOff val="0"/>
                <a:lumOff val="0"/>
                <a:alphaOff val="0"/>
              </a:schemeClr>
            </a:lnRef>
            <a:fillRef idx="1">
              <a:scrgbClr r="0" g="0" b="0"/>
            </a:fillRef>
            <a:effectRef idx="0">
              <a:schemeClr val="accent3">
                <a:shade val="50000"/>
                <a:hueOff val="0"/>
                <a:satOff val="0"/>
                <a:lumOff val="0"/>
                <a:alphaOff val="0"/>
              </a:schemeClr>
            </a:effectRef>
            <a:fontRef idx="minor">
              <a:schemeClr val="lt1"/>
            </a:fontRef>
          </p:style>
          <p:txBody>
            <a:bodyPr spcFirstLastPara="0" vert="horz" wrap="square" lIns="97743" tIns="97743" rIns="1198005" bIns="97743" numCol="1" spcCol="1270" anchor="ctr" anchorCtr="0">
              <a:noAutofit/>
            </a:bodyPr>
            <a:lstStyle/>
            <a:p>
              <a:pPr lvl="0" algn="l" defTabSz="800100" rtl="0">
                <a:lnSpc>
                  <a:spcPct val="90000"/>
                </a:lnSpc>
                <a:spcBef>
                  <a:spcPct val="0"/>
                </a:spcBef>
                <a:spcAft>
                  <a:spcPct val="35000"/>
                </a:spcAft>
              </a:pPr>
              <a:r>
                <a:rPr lang="en-US" sz="1800" kern="1200" dirty="0" smtClean="0"/>
                <a:t>Why the CRT package is important to reviewers at a regulatory agency and to internal and external researchers using the data</a:t>
              </a:r>
              <a:endParaRPr lang="en-US" sz="1800" kern="1200" dirty="0"/>
            </a:p>
          </p:txBody>
        </p:sp>
        <p:sp>
          <p:nvSpPr>
            <p:cNvPr id="14" name="Freeform 13"/>
            <p:cNvSpPr/>
            <p:nvPr/>
          </p:nvSpPr>
          <p:spPr>
            <a:xfrm>
              <a:off x="6393667" y="2753456"/>
              <a:ext cx="647212" cy="647212"/>
            </a:xfrm>
            <a:custGeom>
              <a:avLst/>
              <a:gdLst>
                <a:gd name="connsiteX0" fmla="*/ 0 w 647212"/>
                <a:gd name="connsiteY0" fmla="*/ 355967 h 647212"/>
                <a:gd name="connsiteX1" fmla="*/ 145623 w 647212"/>
                <a:gd name="connsiteY1" fmla="*/ 355967 h 647212"/>
                <a:gd name="connsiteX2" fmla="*/ 145623 w 647212"/>
                <a:gd name="connsiteY2" fmla="*/ 0 h 647212"/>
                <a:gd name="connsiteX3" fmla="*/ 501589 w 647212"/>
                <a:gd name="connsiteY3" fmla="*/ 0 h 647212"/>
                <a:gd name="connsiteX4" fmla="*/ 501589 w 647212"/>
                <a:gd name="connsiteY4" fmla="*/ 355967 h 647212"/>
                <a:gd name="connsiteX5" fmla="*/ 647212 w 647212"/>
                <a:gd name="connsiteY5" fmla="*/ 355967 h 647212"/>
                <a:gd name="connsiteX6" fmla="*/ 323606 w 647212"/>
                <a:gd name="connsiteY6" fmla="*/ 647212 h 647212"/>
                <a:gd name="connsiteX7" fmla="*/ 0 w 647212"/>
                <a:gd name="connsiteY7" fmla="*/ 355967 h 64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212" h="647212">
                  <a:moveTo>
                    <a:pt x="0" y="355967"/>
                  </a:moveTo>
                  <a:lnTo>
                    <a:pt x="145623" y="355967"/>
                  </a:lnTo>
                  <a:lnTo>
                    <a:pt x="145623" y="0"/>
                  </a:lnTo>
                  <a:lnTo>
                    <a:pt x="501589" y="0"/>
                  </a:lnTo>
                  <a:lnTo>
                    <a:pt x="501589" y="355967"/>
                  </a:lnTo>
                  <a:lnTo>
                    <a:pt x="647212" y="355967"/>
                  </a:lnTo>
                  <a:lnTo>
                    <a:pt x="323606" y="647212"/>
                  </a:lnTo>
                  <a:lnTo>
                    <a:pt x="0" y="355967"/>
                  </a:lnTo>
                  <a:close/>
                </a:path>
              </a:pathLst>
            </a:custGeom>
            <a:solidFill>
              <a:srgbClr val="D2EDAD">
                <a:alpha val="89804"/>
              </a:srgbClr>
            </a:solidFill>
            <a:ln>
              <a:solidFill>
                <a:srgbClr val="D2EDAD">
                  <a:alpha val="90000"/>
                </a:srgbClr>
              </a:solidFill>
            </a:ln>
          </p:spPr>
          <p:style>
            <a:lnRef idx="2">
              <a:scrgbClr r="0" g="0" b="0"/>
            </a:lnRef>
            <a:fillRef idx="1">
              <a:scrgbClr r="0" g="0" b="0"/>
            </a:fillRef>
            <a:effectRef idx="0">
              <a:schemeClr val="accent3">
                <a:alpha val="90000"/>
                <a:tint val="55000"/>
                <a:hueOff val="0"/>
                <a:satOff val="0"/>
                <a:lumOff val="0"/>
                <a:alphaOff val="0"/>
              </a:schemeClr>
            </a:effectRef>
            <a:fontRef idx="minor">
              <a:schemeClr val="dk1">
                <a:hueOff val="0"/>
                <a:satOff val="0"/>
                <a:lumOff val="0"/>
                <a:alphaOff val="0"/>
              </a:schemeClr>
            </a:fontRef>
          </p:style>
          <p:txBody>
            <a:bodyPr spcFirstLastPara="0" vert="horz" wrap="square" lIns="182453" tIns="36830" rIns="182453" bIns="197015" numCol="1" spcCol="1270" anchor="ctr" anchorCtr="0">
              <a:noAutofit/>
            </a:bodyPr>
            <a:lstStyle/>
            <a:p>
              <a:pPr lvl="0" algn="ctr" defTabSz="1289050">
                <a:lnSpc>
                  <a:spcPct val="90000"/>
                </a:lnSpc>
                <a:spcBef>
                  <a:spcPct val="0"/>
                </a:spcBef>
                <a:spcAft>
                  <a:spcPct val="35000"/>
                </a:spcAft>
              </a:pPr>
              <a:endParaRPr lang="en-US" sz="2900" kern="1200"/>
            </a:p>
          </p:txBody>
        </p:sp>
      </p:grpSp>
    </p:spTree>
    <p:extLst>
      <p:ext uri="{BB962C8B-B14F-4D97-AF65-F5344CB8AC3E}">
        <p14:creationId xmlns:p14="http://schemas.microsoft.com/office/powerpoint/2010/main" val="1437740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790825" y="1447592"/>
            <a:ext cx="3240213" cy="1867644"/>
            <a:chOff x="622594" y="3850782"/>
            <a:chExt cx="2447925" cy="169545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94" y="3850782"/>
              <a:ext cx="24479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15" y="4658975"/>
              <a:ext cx="392857" cy="21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4229597" y="2381414"/>
            <a:ext cx="959691" cy="784344"/>
            <a:chOff x="4274155" y="3730039"/>
            <a:chExt cx="1106600" cy="993368"/>
          </a:xfrm>
        </p:grpSpPr>
        <p:sp>
          <p:nvSpPr>
            <p:cNvPr id="11" name="TextBox 10"/>
            <p:cNvSpPr txBox="1"/>
            <p:nvPr/>
          </p:nvSpPr>
          <p:spPr>
            <a:xfrm>
              <a:off x="4439314" y="3914591"/>
              <a:ext cx="941441" cy="760105"/>
            </a:xfrm>
            <a:prstGeom prst="rect">
              <a:avLst/>
            </a:prstGeom>
            <a:noFill/>
          </p:spPr>
          <p:txBody>
            <a:bodyPr wrap="square" rtlCol="0">
              <a:spAutoFit/>
            </a:bodyPr>
            <a:lstStyle/>
            <a:p>
              <a:r>
                <a:rPr lang="en-US" sz="800" dirty="0" smtClean="0"/>
                <a:t>Submissions Package including the </a:t>
              </a:r>
              <a:r>
                <a:rPr lang="en-US" sz="900" b="1" dirty="0" smtClean="0">
                  <a:solidFill>
                    <a:schemeClr val="accent6"/>
                  </a:solidFill>
                </a:rPr>
                <a:t>CRT</a:t>
              </a:r>
              <a:endParaRPr lang="en-US" sz="900" b="1" dirty="0">
                <a:solidFill>
                  <a:schemeClr val="accent6"/>
                </a:solidFill>
              </a:endParaRPr>
            </a:p>
          </p:txBody>
        </p:sp>
        <p:sp>
          <p:nvSpPr>
            <p:cNvPr id="15" name="Oval 14"/>
            <p:cNvSpPr/>
            <p:nvPr/>
          </p:nvSpPr>
          <p:spPr>
            <a:xfrm>
              <a:off x="4274155" y="3730039"/>
              <a:ext cx="1040701" cy="99336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3</a:t>
            </a:fld>
            <a:endParaRPr lang="en-US" dirty="0"/>
          </a:p>
        </p:txBody>
      </p:sp>
      <p:sp>
        <p:nvSpPr>
          <p:cNvPr id="2" name="Title 1"/>
          <p:cNvSpPr>
            <a:spLocks noGrp="1"/>
          </p:cNvSpPr>
          <p:nvPr>
            <p:ph type="title" idx="4294967295"/>
          </p:nvPr>
        </p:nvSpPr>
        <p:spPr>
          <a:xfrm>
            <a:off x="0" y="274638"/>
            <a:ext cx="8229600" cy="1143000"/>
          </a:xfrm>
        </p:spPr>
        <p:txBody>
          <a:bodyPr>
            <a:noAutofit/>
          </a:bodyPr>
          <a:lstStyle/>
          <a:p>
            <a:pPr>
              <a:lnSpc>
                <a:spcPts val="3000"/>
              </a:lnSpc>
            </a:pPr>
            <a:r>
              <a:rPr lang="en-US" sz="2800" dirty="0" smtClean="0"/>
              <a:t>The Case Report Tabulations (CRT) Package </a:t>
            </a:r>
            <a:r>
              <a:rPr lang="en-US" sz="2800" u="sng" dirty="0" smtClean="0"/>
              <a:t>is</a:t>
            </a:r>
            <a:r>
              <a:rPr lang="en-US" sz="2800" dirty="0" smtClean="0"/>
              <a:t> Final Data Documentation</a:t>
            </a:r>
            <a:r>
              <a:rPr lang="en-US" sz="2800" dirty="0"/>
              <a:t/>
            </a:r>
            <a:br>
              <a:rPr lang="en-US" sz="2800" dirty="0"/>
            </a:br>
            <a:endParaRPr lang="en-US" sz="2800" dirty="0"/>
          </a:p>
        </p:txBody>
      </p:sp>
      <p:grpSp>
        <p:nvGrpSpPr>
          <p:cNvPr id="3072" name="Group 3071"/>
          <p:cNvGrpSpPr>
            <a:grpSpLocks noChangeAspect="1"/>
          </p:cNvGrpSpPr>
          <p:nvPr/>
        </p:nvGrpSpPr>
        <p:grpSpPr>
          <a:xfrm>
            <a:off x="712382" y="3439174"/>
            <a:ext cx="7846828" cy="1531946"/>
            <a:chOff x="1108496" y="1598549"/>
            <a:chExt cx="7857372" cy="1740413"/>
          </a:xfrm>
        </p:grpSpPr>
        <p:sp>
          <p:nvSpPr>
            <p:cNvPr id="17" name="Freeform 16"/>
            <p:cNvSpPr/>
            <p:nvPr/>
          </p:nvSpPr>
          <p:spPr>
            <a:xfrm>
              <a:off x="1108496" y="1598549"/>
              <a:ext cx="1218290" cy="1740413"/>
            </a:xfrm>
            <a:custGeom>
              <a:avLst/>
              <a:gdLst>
                <a:gd name="connsiteX0" fmla="*/ 0 w 1740412"/>
                <a:gd name="connsiteY0" fmla="*/ 0 h 1218289"/>
                <a:gd name="connsiteX1" fmla="*/ 1131268 w 1740412"/>
                <a:gd name="connsiteY1" fmla="*/ 0 h 1218289"/>
                <a:gd name="connsiteX2" fmla="*/ 1740412 w 1740412"/>
                <a:gd name="connsiteY2" fmla="*/ 609145 h 1218289"/>
                <a:gd name="connsiteX3" fmla="*/ 1131268 w 1740412"/>
                <a:gd name="connsiteY3" fmla="*/ 1218289 h 1218289"/>
                <a:gd name="connsiteX4" fmla="*/ 0 w 1740412"/>
                <a:gd name="connsiteY4" fmla="*/ 1218289 h 1218289"/>
                <a:gd name="connsiteX5" fmla="*/ 609145 w 1740412"/>
                <a:gd name="connsiteY5" fmla="*/ 609145 h 1218289"/>
                <a:gd name="connsiteX6" fmla="*/ 0 w 1740412"/>
                <a:gd name="connsiteY6" fmla="*/ 0 h 121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412" h="1218289">
                  <a:moveTo>
                    <a:pt x="1740411" y="0"/>
                  </a:moveTo>
                  <a:lnTo>
                    <a:pt x="1740411" y="791888"/>
                  </a:lnTo>
                  <a:lnTo>
                    <a:pt x="870205" y="1218289"/>
                  </a:lnTo>
                  <a:lnTo>
                    <a:pt x="1" y="791888"/>
                  </a:lnTo>
                  <a:lnTo>
                    <a:pt x="1" y="0"/>
                  </a:lnTo>
                  <a:lnTo>
                    <a:pt x="870205" y="426402"/>
                  </a:lnTo>
                  <a:lnTo>
                    <a:pt x="1740411"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21591" tIns="630736" rIns="21590" bIns="630734" numCol="1" spcCol="1270" anchor="ctr" anchorCtr="0">
              <a:noAutofit/>
            </a:bodyPr>
            <a:lstStyle/>
            <a:p>
              <a:pPr lvl="0" algn="ctr" defTabSz="1511300" rtl="0">
                <a:lnSpc>
                  <a:spcPct val="90000"/>
                </a:lnSpc>
                <a:spcBef>
                  <a:spcPct val="0"/>
                </a:spcBef>
                <a:spcAft>
                  <a:spcPct val="35000"/>
                </a:spcAft>
              </a:pPr>
              <a:r>
                <a:rPr lang="en-US" sz="2400" kern="1200" dirty="0" smtClean="0"/>
                <a:t>What?</a:t>
              </a:r>
              <a:endParaRPr lang="en-US" sz="2400" kern="1200" dirty="0"/>
            </a:p>
          </p:txBody>
        </p:sp>
        <p:sp>
          <p:nvSpPr>
            <p:cNvPr id="18" name="Freeform 17"/>
            <p:cNvSpPr/>
            <p:nvPr/>
          </p:nvSpPr>
          <p:spPr>
            <a:xfrm>
              <a:off x="2326784" y="1598549"/>
              <a:ext cx="6639084" cy="1131269"/>
            </a:xfrm>
            <a:custGeom>
              <a:avLst/>
              <a:gdLst>
                <a:gd name="connsiteX0" fmla="*/ 188548 w 1131268"/>
                <a:gd name="connsiteY0" fmla="*/ 0 h 6639083"/>
                <a:gd name="connsiteX1" fmla="*/ 942720 w 1131268"/>
                <a:gd name="connsiteY1" fmla="*/ 0 h 6639083"/>
                <a:gd name="connsiteX2" fmla="*/ 1131268 w 1131268"/>
                <a:gd name="connsiteY2" fmla="*/ 188548 h 6639083"/>
                <a:gd name="connsiteX3" fmla="*/ 1131268 w 1131268"/>
                <a:gd name="connsiteY3" fmla="*/ 6639083 h 6639083"/>
                <a:gd name="connsiteX4" fmla="*/ 1131268 w 1131268"/>
                <a:gd name="connsiteY4" fmla="*/ 6639083 h 6639083"/>
                <a:gd name="connsiteX5" fmla="*/ 0 w 1131268"/>
                <a:gd name="connsiteY5" fmla="*/ 6639083 h 6639083"/>
                <a:gd name="connsiteX6" fmla="*/ 0 w 1131268"/>
                <a:gd name="connsiteY6" fmla="*/ 6639083 h 6639083"/>
                <a:gd name="connsiteX7" fmla="*/ 0 w 1131268"/>
                <a:gd name="connsiteY7" fmla="*/ 188548 h 6639083"/>
                <a:gd name="connsiteX8" fmla="*/ 188548 w 1131268"/>
                <a:gd name="connsiteY8" fmla="*/ 0 h 663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268" h="6639083">
                  <a:moveTo>
                    <a:pt x="1131268" y="1106535"/>
                  </a:moveTo>
                  <a:lnTo>
                    <a:pt x="1131268" y="5532548"/>
                  </a:lnTo>
                  <a:cubicBezTo>
                    <a:pt x="1131268" y="6143668"/>
                    <a:pt x="1116884" y="6639080"/>
                    <a:pt x="1099140" y="6639080"/>
                  </a:cubicBezTo>
                  <a:lnTo>
                    <a:pt x="0" y="6639080"/>
                  </a:lnTo>
                  <a:lnTo>
                    <a:pt x="0" y="6639080"/>
                  </a:lnTo>
                  <a:lnTo>
                    <a:pt x="0" y="3"/>
                  </a:lnTo>
                  <a:lnTo>
                    <a:pt x="0" y="3"/>
                  </a:lnTo>
                  <a:lnTo>
                    <a:pt x="1099140" y="3"/>
                  </a:lnTo>
                  <a:cubicBezTo>
                    <a:pt x="1116884" y="3"/>
                    <a:pt x="1131268" y="495415"/>
                    <a:pt x="1131268" y="1106535"/>
                  </a:cubicBezTo>
                  <a:close/>
                </a:path>
              </a:pathLst>
            </a:custGeom>
          </p:spPr>
          <p:style>
            <a:lnRef idx="2">
              <a:schemeClr val="dk2">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113793" tIns="65384" rIns="65384" bIns="65385" numCol="1" spcCol="1270" anchor="ctr" anchorCtr="0">
              <a:noAutofit/>
            </a:bodyPr>
            <a:lstStyle/>
            <a:p>
              <a:pPr marL="171450" lvl="1" indent="-171450" algn="l" defTabSz="711200" rtl="0">
                <a:lnSpc>
                  <a:spcPct val="90000"/>
                </a:lnSpc>
                <a:spcBef>
                  <a:spcPct val="0"/>
                </a:spcBef>
                <a:spcAft>
                  <a:spcPct val="15000"/>
                </a:spcAft>
                <a:buChar char="••"/>
              </a:pPr>
              <a:r>
                <a:rPr lang="en-US" sz="1300" kern="1200" dirty="0" smtClean="0"/>
                <a:t>The </a:t>
              </a:r>
              <a:r>
                <a:rPr lang="en-US" sz="1300" b="1" kern="1200" dirty="0" smtClean="0"/>
                <a:t>CRT is a portion of the </a:t>
              </a:r>
              <a:r>
                <a:rPr lang="en-US" sz="1300" b="1" dirty="0" smtClean="0"/>
                <a:t>submissions </a:t>
              </a:r>
              <a:r>
                <a:rPr lang="en-US" sz="1300" b="1" kern="1200" dirty="0" smtClean="0"/>
                <a:t>package </a:t>
              </a:r>
              <a:r>
                <a:rPr lang="en-US" sz="1300" b="1" dirty="0" smtClean="0"/>
                <a:t>delivered</a:t>
              </a:r>
              <a:r>
                <a:rPr lang="en-US" sz="1300" b="1" kern="1200" dirty="0" smtClean="0"/>
                <a:t> to the FDA </a:t>
              </a:r>
              <a:r>
                <a:rPr lang="en-US" sz="1300" kern="1200" dirty="0" smtClean="0"/>
                <a:t>for data review</a:t>
              </a:r>
              <a:endParaRPr lang="en-US" sz="1300" kern="1200" dirty="0"/>
            </a:p>
            <a:p>
              <a:pPr marL="171450" lvl="1" indent="-171450" algn="l" defTabSz="711200" rtl="0">
                <a:lnSpc>
                  <a:spcPct val="90000"/>
                </a:lnSpc>
                <a:spcBef>
                  <a:spcPct val="0"/>
                </a:spcBef>
                <a:spcAft>
                  <a:spcPct val="15000"/>
                </a:spcAft>
                <a:buChar char="••"/>
              </a:pPr>
              <a:r>
                <a:rPr lang="en-US" sz="1300" dirty="0" smtClean="0"/>
                <a:t>It is </a:t>
              </a:r>
              <a:r>
                <a:rPr lang="en-US" sz="1300" kern="1200" dirty="0" smtClean="0"/>
                <a:t>the </a:t>
              </a:r>
              <a:r>
                <a:rPr lang="en-US" sz="1300" b="1" u="sng" kern="1200" dirty="0" smtClean="0"/>
                <a:t>standard</a:t>
              </a:r>
              <a:r>
                <a:rPr lang="en-US" sz="1300" kern="1200" dirty="0" smtClean="0"/>
                <a:t> package for sharing datasets and their metadata for industry usage</a:t>
              </a:r>
              <a:endParaRPr lang="en-US" sz="1300" kern="1200" dirty="0"/>
            </a:p>
            <a:p>
              <a:pPr marL="171450" lvl="1" indent="-171450" algn="l" defTabSz="711200" rtl="0">
                <a:lnSpc>
                  <a:spcPct val="90000"/>
                </a:lnSpc>
                <a:spcBef>
                  <a:spcPct val="0"/>
                </a:spcBef>
                <a:spcAft>
                  <a:spcPct val="15000"/>
                </a:spcAft>
                <a:buChar char="••"/>
              </a:pPr>
              <a:r>
                <a:rPr lang="en-US" sz="1300" kern="1200" dirty="0" smtClean="0"/>
                <a:t>It provides a complete and accurate description of the data via a collection of well-defined and standardized metadata </a:t>
              </a:r>
              <a:endParaRPr lang="en-US" sz="1300" kern="1200" dirty="0"/>
            </a:p>
          </p:txBody>
        </p:sp>
      </p:grpSp>
      <p:grpSp>
        <p:nvGrpSpPr>
          <p:cNvPr id="29" name="Group 28"/>
          <p:cNvGrpSpPr>
            <a:grpSpLocks noChangeAspect="1"/>
          </p:cNvGrpSpPr>
          <p:nvPr/>
        </p:nvGrpSpPr>
        <p:grpSpPr>
          <a:xfrm>
            <a:off x="712383" y="4482400"/>
            <a:ext cx="7846828" cy="1531563"/>
            <a:chOff x="1108496" y="3146190"/>
            <a:chExt cx="7857372" cy="1740413"/>
          </a:xfrm>
        </p:grpSpPr>
        <p:sp>
          <p:nvSpPr>
            <p:cNvPr id="19" name="Freeform 18"/>
            <p:cNvSpPr/>
            <p:nvPr/>
          </p:nvSpPr>
          <p:spPr>
            <a:xfrm>
              <a:off x="1108496" y="3146190"/>
              <a:ext cx="1218290" cy="1740413"/>
            </a:xfrm>
            <a:custGeom>
              <a:avLst/>
              <a:gdLst>
                <a:gd name="connsiteX0" fmla="*/ 0 w 1740412"/>
                <a:gd name="connsiteY0" fmla="*/ 0 h 1218289"/>
                <a:gd name="connsiteX1" fmla="*/ 1131268 w 1740412"/>
                <a:gd name="connsiteY1" fmla="*/ 0 h 1218289"/>
                <a:gd name="connsiteX2" fmla="*/ 1740412 w 1740412"/>
                <a:gd name="connsiteY2" fmla="*/ 609145 h 1218289"/>
                <a:gd name="connsiteX3" fmla="*/ 1131268 w 1740412"/>
                <a:gd name="connsiteY3" fmla="*/ 1218289 h 1218289"/>
                <a:gd name="connsiteX4" fmla="*/ 0 w 1740412"/>
                <a:gd name="connsiteY4" fmla="*/ 1218289 h 1218289"/>
                <a:gd name="connsiteX5" fmla="*/ 609145 w 1740412"/>
                <a:gd name="connsiteY5" fmla="*/ 609145 h 1218289"/>
                <a:gd name="connsiteX6" fmla="*/ 0 w 1740412"/>
                <a:gd name="connsiteY6" fmla="*/ 0 h 121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412" h="1218289">
                  <a:moveTo>
                    <a:pt x="1740411" y="0"/>
                  </a:moveTo>
                  <a:lnTo>
                    <a:pt x="1740411" y="791888"/>
                  </a:lnTo>
                  <a:lnTo>
                    <a:pt x="870205" y="1218289"/>
                  </a:lnTo>
                  <a:lnTo>
                    <a:pt x="1" y="791888"/>
                  </a:lnTo>
                  <a:lnTo>
                    <a:pt x="1" y="0"/>
                  </a:lnTo>
                  <a:lnTo>
                    <a:pt x="870205" y="426402"/>
                  </a:lnTo>
                  <a:lnTo>
                    <a:pt x="1740411"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21591" tIns="630736" rIns="21590" bIns="630734" numCol="1" spcCol="1270" anchor="ctr" anchorCtr="0">
              <a:noAutofit/>
            </a:bodyPr>
            <a:lstStyle/>
            <a:p>
              <a:pPr lvl="0" algn="ctr" defTabSz="1511300" rtl="0">
                <a:lnSpc>
                  <a:spcPct val="90000"/>
                </a:lnSpc>
                <a:spcBef>
                  <a:spcPct val="0"/>
                </a:spcBef>
                <a:spcAft>
                  <a:spcPct val="35000"/>
                </a:spcAft>
              </a:pPr>
              <a:r>
                <a:rPr lang="en-US" sz="2400" kern="1200" dirty="0" smtClean="0"/>
                <a:t>Who?</a:t>
              </a:r>
              <a:endParaRPr lang="en-US" sz="2400" kern="1200" dirty="0"/>
            </a:p>
          </p:txBody>
        </p:sp>
        <p:sp>
          <p:nvSpPr>
            <p:cNvPr id="21" name="Freeform 20"/>
            <p:cNvSpPr/>
            <p:nvPr/>
          </p:nvSpPr>
          <p:spPr>
            <a:xfrm>
              <a:off x="2326784" y="3146191"/>
              <a:ext cx="6639084" cy="1131269"/>
            </a:xfrm>
            <a:custGeom>
              <a:avLst/>
              <a:gdLst>
                <a:gd name="connsiteX0" fmla="*/ 188548 w 1131268"/>
                <a:gd name="connsiteY0" fmla="*/ 0 h 6639083"/>
                <a:gd name="connsiteX1" fmla="*/ 942720 w 1131268"/>
                <a:gd name="connsiteY1" fmla="*/ 0 h 6639083"/>
                <a:gd name="connsiteX2" fmla="*/ 1131268 w 1131268"/>
                <a:gd name="connsiteY2" fmla="*/ 188548 h 6639083"/>
                <a:gd name="connsiteX3" fmla="*/ 1131268 w 1131268"/>
                <a:gd name="connsiteY3" fmla="*/ 6639083 h 6639083"/>
                <a:gd name="connsiteX4" fmla="*/ 1131268 w 1131268"/>
                <a:gd name="connsiteY4" fmla="*/ 6639083 h 6639083"/>
                <a:gd name="connsiteX5" fmla="*/ 0 w 1131268"/>
                <a:gd name="connsiteY5" fmla="*/ 6639083 h 6639083"/>
                <a:gd name="connsiteX6" fmla="*/ 0 w 1131268"/>
                <a:gd name="connsiteY6" fmla="*/ 6639083 h 6639083"/>
                <a:gd name="connsiteX7" fmla="*/ 0 w 1131268"/>
                <a:gd name="connsiteY7" fmla="*/ 188548 h 6639083"/>
                <a:gd name="connsiteX8" fmla="*/ 188548 w 1131268"/>
                <a:gd name="connsiteY8" fmla="*/ 0 h 663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268" h="6639083">
                  <a:moveTo>
                    <a:pt x="1131268" y="1106535"/>
                  </a:moveTo>
                  <a:lnTo>
                    <a:pt x="1131268" y="5532548"/>
                  </a:lnTo>
                  <a:cubicBezTo>
                    <a:pt x="1131268" y="6143668"/>
                    <a:pt x="1116884" y="6639080"/>
                    <a:pt x="1099140" y="6639080"/>
                  </a:cubicBezTo>
                  <a:lnTo>
                    <a:pt x="0" y="6639080"/>
                  </a:lnTo>
                  <a:lnTo>
                    <a:pt x="0" y="6639080"/>
                  </a:lnTo>
                  <a:lnTo>
                    <a:pt x="0" y="3"/>
                  </a:lnTo>
                  <a:lnTo>
                    <a:pt x="0" y="3"/>
                  </a:lnTo>
                  <a:lnTo>
                    <a:pt x="1099140" y="3"/>
                  </a:lnTo>
                  <a:cubicBezTo>
                    <a:pt x="1116884" y="3"/>
                    <a:pt x="1131268" y="495415"/>
                    <a:pt x="1131268" y="1106535"/>
                  </a:cubicBezTo>
                  <a:close/>
                </a:path>
              </a:pathLst>
            </a:custGeom>
          </p:spPr>
          <p:style>
            <a:lnRef idx="2">
              <a:schemeClr val="dk2">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113793" tIns="65384" rIns="65384" bIns="65385" numCol="1" spcCol="1270" anchor="ctr" anchorCtr="0">
              <a:noAutofit/>
            </a:bodyPr>
            <a:lstStyle/>
            <a:p>
              <a:pPr marL="171450" lvl="1" indent="-171450" algn="l" defTabSz="711200" rtl="0">
                <a:lnSpc>
                  <a:spcPct val="90000"/>
                </a:lnSpc>
                <a:spcBef>
                  <a:spcPct val="0"/>
                </a:spcBef>
                <a:spcAft>
                  <a:spcPct val="15000"/>
                </a:spcAft>
                <a:buChar char="••"/>
              </a:pPr>
              <a:r>
                <a:rPr lang="en-US" sz="1200" kern="1200" dirty="0" smtClean="0"/>
                <a:t>It is used by </a:t>
              </a:r>
              <a:r>
                <a:rPr lang="en-US" sz="1200" b="1" u="sng" kern="1200" dirty="0" smtClean="0"/>
                <a:t>the reviewers </a:t>
              </a:r>
              <a:r>
                <a:rPr lang="en-US" sz="1200" kern="1200" dirty="0" smtClean="0"/>
                <a:t>at the regulatory authority</a:t>
              </a:r>
            </a:p>
            <a:p>
              <a:pPr marL="171450" lvl="1" indent="-171450" algn="l" defTabSz="711200" rtl="0">
                <a:lnSpc>
                  <a:spcPct val="90000"/>
                </a:lnSpc>
                <a:spcBef>
                  <a:spcPct val="0"/>
                </a:spcBef>
                <a:spcAft>
                  <a:spcPct val="15000"/>
                </a:spcAft>
                <a:buChar char="••"/>
              </a:pPr>
              <a:r>
                <a:rPr lang="en-US" sz="1200" dirty="0" smtClean="0"/>
                <a:t>It is used by external </a:t>
              </a:r>
              <a:r>
                <a:rPr lang="en-US" sz="1200" b="1" u="sng" dirty="0" smtClean="0"/>
                <a:t>independent researchers</a:t>
              </a:r>
              <a:r>
                <a:rPr lang="en-US" sz="1200" b="1" dirty="0" smtClean="0"/>
                <a:t> </a:t>
              </a:r>
              <a:r>
                <a:rPr lang="en-US" sz="1200" dirty="0" smtClean="0"/>
                <a:t>who request it through Lilly’s Data Transparency Policy </a:t>
              </a:r>
              <a:endParaRPr lang="en-US" sz="1200" dirty="0"/>
            </a:p>
            <a:p>
              <a:pPr marL="171450" lvl="1" indent="-171450" algn="l" defTabSz="711200" rtl="0">
                <a:lnSpc>
                  <a:spcPct val="90000"/>
                </a:lnSpc>
                <a:spcBef>
                  <a:spcPct val="0"/>
                </a:spcBef>
                <a:spcAft>
                  <a:spcPct val="15000"/>
                </a:spcAft>
                <a:buChar char="••"/>
              </a:pPr>
              <a:r>
                <a:rPr lang="en-US" sz="1200" dirty="0"/>
                <a:t>It </a:t>
              </a:r>
              <a:r>
                <a:rPr lang="en-US" sz="1200" dirty="0" smtClean="0"/>
                <a:t>is used </a:t>
              </a:r>
              <a:r>
                <a:rPr lang="en-US" sz="1200" dirty="0"/>
                <a:t>by </a:t>
              </a:r>
              <a:r>
                <a:rPr lang="en-US" sz="1200" b="1" u="sng" dirty="0"/>
                <a:t>other Lilly </a:t>
              </a:r>
              <a:r>
                <a:rPr lang="en-US" sz="1200" b="1" u="sng" dirty="0" smtClean="0"/>
                <a:t>researchers</a:t>
              </a:r>
              <a:r>
                <a:rPr lang="en-US" sz="1200" b="1" dirty="0" smtClean="0"/>
                <a:t> </a:t>
              </a:r>
              <a:r>
                <a:rPr lang="en-US" sz="1200" dirty="0"/>
                <a:t>for data mining, integration, etc. </a:t>
              </a:r>
            </a:p>
          </p:txBody>
        </p:sp>
      </p:grpSp>
      <p:grpSp>
        <p:nvGrpSpPr>
          <p:cNvPr id="31" name="Group 30"/>
          <p:cNvGrpSpPr>
            <a:grpSpLocks noChangeAspect="1"/>
          </p:cNvGrpSpPr>
          <p:nvPr/>
        </p:nvGrpSpPr>
        <p:grpSpPr>
          <a:xfrm>
            <a:off x="712383" y="5524384"/>
            <a:ext cx="7846828" cy="1531564"/>
            <a:chOff x="1108496" y="4693831"/>
            <a:chExt cx="7857372" cy="1740414"/>
          </a:xfrm>
        </p:grpSpPr>
        <p:sp>
          <p:nvSpPr>
            <p:cNvPr id="23" name="Freeform 22"/>
            <p:cNvSpPr/>
            <p:nvPr/>
          </p:nvSpPr>
          <p:spPr>
            <a:xfrm>
              <a:off x="1108496" y="4693832"/>
              <a:ext cx="1218290" cy="1740413"/>
            </a:xfrm>
            <a:custGeom>
              <a:avLst/>
              <a:gdLst>
                <a:gd name="connsiteX0" fmla="*/ 0 w 1740412"/>
                <a:gd name="connsiteY0" fmla="*/ 0 h 1218289"/>
                <a:gd name="connsiteX1" fmla="*/ 1131268 w 1740412"/>
                <a:gd name="connsiteY1" fmla="*/ 0 h 1218289"/>
                <a:gd name="connsiteX2" fmla="*/ 1740412 w 1740412"/>
                <a:gd name="connsiteY2" fmla="*/ 609145 h 1218289"/>
                <a:gd name="connsiteX3" fmla="*/ 1131268 w 1740412"/>
                <a:gd name="connsiteY3" fmla="*/ 1218289 h 1218289"/>
                <a:gd name="connsiteX4" fmla="*/ 0 w 1740412"/>
                <a:gd name="connsiteY4" fmla="*/ 1218289 h 1218289"/>
                <a:gd name="connsiteX5" fmla="*/ 609145 w 1740412"/>
                <a:gd name="connsiteY5" fmla="*/ 609145 h 1218289"/>
                <a:gd name="connsiteX6" fmla="*/ 0 w 1740412"/>
                <a:gd name="connsiteY6" fmla="*/ 0 h 121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412" h="1218289">
                  <a:moveTo>
                    <a:pt x="1740411" y="0"/>
                  </a:moveTo>
                  <a:lnTo>
                    <a:pt x="1740411" y="791888"/>
                  </a:lnTo>
                  <a:lnTo>
                    <a:pt x="870205" y="1218289"/>
                  </a:lnTo>
                  <a:lnTo>
                    <a:pt x="1" y="791888"/>
                  </a:lnTo>
                  <a:lnTo>
                    <a:pt x="1" y="0"/>
                  </a:lnTo>
                  <a:lnTo>
                    <a:pt x="870205" y="426402"/>
                  </a:lnTo>
                  <a:lnTo>
                    <a:pt x="1740411" y="0"/>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21591" tIns="630736" rIns="21590" bIns="630734" numCol="1" spcCol="1270" anchor="ctr" anchorCtr="0">
              <a:noAutofit/>
            </a:bodyPr>
            <a:lstStyle/>
            <a:p>
              <a:pPr lvl="0" algn="ctr" defTabSz="1511300" rtl="0">
                <a:lnSpc>
                  <a:spcPct val="90000"/>
                </a:lnSpc>
                <a:spcBef>
                  <a:spcPct val="0"/>
                </a:spcBef>
                <a:spcAft>
                  <a:spcPct val="35000"/>
                </a:spcAft>
              </a:pPr>
              <a:r>
                <a:rPr lang="en-US" sz="2400" kern="1200" dirty="0" smtClean="0"/>
                <a:t>Why?</a:t>
              </a:r>
              <a:endParaRPr lang="en-US" sz="2400" kern="1200" dirty="0"/>
            </a:p>
          </p:txBody>
        </p:sp>
        <p:sp>
          <p:nvSpPr>
            <p:cNvPr id="25" name="Freeform 24"/>
            <p:cNvSpPr/>
            <p:nvPr/>
          </p:nvSpPr>
          <p:spPr>
            <a:xfrm>
              <a:off x="2326784" y="4693831"/>
              <a:ext cx="6639084" cy="1131269"/>
            </a:xfrm>
            <a:custGeom>
              <a:avLst/>
              <a:gdLst>
                <a:gd name="connsiteX0" fmla="*/ 188548 w 1131268"/>
                <a:gd name="connsiteY0" fmla="*/ 0 h 6639083"/>
                <a:gd name="connsiteX1" fmla="*/ 942720 w 1131268"/>
                <a:gd name="connsiteY1" fmla="*/ 0 h 6639083"/>
                <a:gd name="connsiteX2" fmla="*/ 1131268 w 1131268"/>
                <a:gd name="connsiteY2" fmla="*/ 188548 h 6639083"/>
                <a:gd name="connsiteX3" fmla="*/ 1131268 w 1131268"/>
                <a:gd name="connsiteY3" fmla="*/ 6639083 h 6639083"/>
                <a:gd name="connsiteX4" fmla="*/ 1131268 w 1131268"/>
                <a:gd name="connsiteY4" fmla="*/ 6639083 h 6639083"/>
                <a:gd name="connsiteX5" fmla="*/ 0 w 1131268"/>
                <a:gd name="connsiteY5" fmla="*/ 6639083 h 6639083"/>
                <a:gd name="connsiteX6" fmla="*/ 0 w 1131268"/>
                <a:gd name="connsiteY6" fmla="*/ 6639083 h 6639083"/>
                <a:gd name="connsiteX7" fmla="*/ 0 w 1131268"/>
                <a:gd name="connsiteY7" fmla="*/ 188548 h 6639083"/>
                <a:gd name="connsiteX8" fmla="*/ 188548 w 1131268"/>
                <a:gd name="connsiteY8" fmla="*/ 0 h 663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268" h="6639083">
                  <a:moveTo>
                    <a:pt x="1131268" y="1106535"/>
                  </a:moveTo>
                  <a:lnTo>
                    <a:pt x="1131268" y="5532548"/>
                  </a:lnTo>
                  <a:cubicBezTo>
                    <a:pt x="1131268" y="6143668"/>
                    <a:pt x="1116884" y="6639080"/>
                    <a:pt x="1099140" y="6639080"/>
                  </a:cubicBezTo>
                  <a:lnTo>
                    <a:pt x="0" y="6639080"/>
                  </a:lnTo>
                  <a:lnTo>
                    <a:pt x="0" y="6639080"/>
                  </a:lnTo>
                  <a:lnTo>
                    <a:pt x="0" y="3"/>
                  </a:lnTo>
                  <a:lnTo>
                    <a:pt x="0" y="3"/>
                  </a:lnTo>
                  <a:lnTo>
                    <a:pt x="1099140" y="3"/>
                  </a:lnTo>
                  <a:cubicBezTo>
                    <a:pt x="1116884" y="3"/>
                    <a:pt x="1131268" y="495415"/>
                    <a:pt x="1131268" y="1106535"/>
                  </a:cubicBezTo>
                  <a:close/>
                </a:path>
              </a:pathLst>
            </a:custGeom>
          </p:spPr>
          <p:style>
            <a:lnRef idx="2">
              <a:schemeClr val="dk2">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2">
                <a:hueOff val="0"/>
                <a:satOff val="0"/>
                <a:lumOff val="0"/>
                <a:alphaOff val="0"/>
              </a:schemeClr>
            </a:fontRef>
          </p:style>
          <p:txBody>
            <a:bodyPr spcFirstLastPara="0" vert="horz" wrap="square" lIns="92457" tIns="63479" rIns="63479" bIns="63480" numCol="1" spcCol="1270" anchor="ctr" anchorCtr="0">
              <a:noAutofit/>
            </a:bodyPr>
            <a:lstStyle/>
            <a:p>
              <a:pPr marL="114300" lvl="1" indent="-114300" algn="l" defTabSz="577850" rtl="0">
                <a:lnSpc>
                  <a:spcPts val="1300"/>
                </a:lnSpc>
                <a:spcBef>
                  <a:spcPct val="0"/>
                </a:spcBef>
                <a:spcAft>
                  <a:spcPct val="15000"/>
                </a:spcAft>
                <a:buChar char="••"/>
              </a:pPr>
              <a:r>
                <a:rPr lang="en-US" sz="1150" kern="1200" dirty="0" smtClean="0"/>
                <a:t>It is needed to facilitate the review of a submission and understanding of the data while providing the following benefits:</a:t>
              </a:r>
              <a:endParaRPr lang="en-US" sz="1150" kern="1200" dirty="0"/>
            </a:p>
            <a:p>
              <a:pPr marL="228600" lvl="2" indent="-114300" algn="l" defTabSz="577850" rtl="0">
                <a:lnSpc>
                  <a:spcPts val="1300"/>
                </a:lnSpc>
                <a:spcBef>
                  <a:spcPct val="0"/>
                </a:spcBef>
                <a:spcAft>
                  <a:spcPct val="15000"/>
                </a:spcAft>
                <a:buChar char="••"/>
              </a:pPr>
              <a:r>
                <a:rPr lang="en-US" sz="1150" kern="1200" dirty="0" smtClean="0"/>
                <a:t>Allows </a:t>
              </a:r>
              <a:r>
                <a:rPr lang="en-US" sz="1150" b="1" u="sng" kern="1200" dirty="0" smtClean="0"/>
                <a:t>easier navigation of the data </a:t>
              </a:r>
              <a:r>
                <a:rPr lang="en-US" sz="1150" kern="1200" dirty="0" smtClean="0"/>
                <a:t>using</a:t>
              </a:r>
              <a:r>
                <a:rPr lang="en-US" sz="1150" u="sng" dirty="0"/>
                <a:t> </a:t>
              </a:r>
              <a:r>
                <a:rPr lang="en-US" sz="1150" kern="1200" dirty="0" smtClean="0"/>
                <a:t>bookmarks and links throughout the package</a:t>
              </a:r>
              <a:endParaRPr lang="en-US" sz="1150" kern="1200" dirty="0"/>
            </a:p>
            <a:p>
              <a:pPr marL="228600" lvl="2" indent="-114300" algn="l" defTabSz="577850" rtl="0">
                <a:lnSpc>
                  <a:spcPts val="1300"/>
                </a:lnSpc>
                <a:spcBef>
                  <a:spcPct val="0"/>
                </a:spcBef>
                <a:spcAft>
                  <a:spcPct val="15000"/>
                </a:spcAft>
                <a:buChar char="••"/>
              </a:pPr>
              <a:r>
                <a:rPr lang="en-US" sz="1150" kern="1200" dirty="0" smtClean="0"/>
                <a:t>Provides consistency through the use of specifications from the FDA and CDISC</a:t>
              </a:r>
              <a:endParaRPr lang="en-US" sz="1150" kern="1200" dirty="0"/>
            </a:p>
            <a:p>
              <a:pPr marL="228600" lvl="2" indent="-114300" algn="l" defTabSz="577850" rtl="0">
                <a:lnSpc>
                  <a:spcPts val="1300"/>
                </a:lnSpc>
                <a:spcBef>
                  <a:spcPct val="0"/>
                </a:spcBef>
                <a:spcAft>
                  <a:spcPct val="15000"/>
                </a:spcAft>
                <a:buChar char="••"/>
              </a:pPr>
              <a:r>
                <a:rPr lang="en-US" sz="1150" b="1" u="sng" kern="1200" dirty="0" smtClean="0"/>
                <a:t>Speeds the review process </a:t>
              </a:r>
              <a:r>
                <a:rPr lang="en-US" sz="1150" kern="1200" dirty="0" smtClean="0"/>
                <a:t>by reducing the time needed to become familiar with the data</a:t>
              </a:r>
              <a:endParaRPr lang="en-US" sz="1150" kern="1200" dirty="0"/>
            </a:p>
          </p:txBody>
        </p:sp>
      </p:grpSp>
      <p:sp>
        <p:nvSpPr>
          <p:cNvPr id="3073" name="Left Brace 3072"/>
          <p:cNvSpPr/>
          <p:nvPr/>
        </p:nvSpPr>
        <p:spPr>
          <a:xfrm rot="5400000">
            <a:off x="4448283" y="-669906"/>
            <a:ext cx="395876" cy="808116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4" name="TextBox 23"/>
          <p:cNvSpPr txBox="1"/>
          <p:nvPr/>
        </p:nvSpPr>
        <p:spPr>
          <a:xfrm>
            <a:off x="2934542" y="1512266"/>
            <a:ext cx="2780614" cy="523220"/>
          </a:xfrm>
          <a:prstGeom prst="rect">
            <a:avLst/>
          </a:prstGeom>
          <a:noFill/>
        </p:spPr>
        <p:txBody>
          <a:bodyPr wrap="square" rtlCol="0">
            <a:spAutoFit/>
          </a:bodyPr>
          <a:lstStyle/>
          <a:p>
            <a:r>
              <a:rPr lang="en-US" sz="1400" dirty="0" smtClean="0"/>
              <a:t>The Submission</a:t>
            </a:r>
          </a:p>
          <a:p>
            <a:r>
              <a:rPr lang="en-US" sz="1400" dirty="0" smtClean="0"/>
              <a:t>“Big Picture”:</a:t>
            </a:r>
            <a:endParaRPr lang="en-US" sz="1400" dirty="0"/>
          </a:p>
        </p:txBody>
      </p:sp>
      <p:sp>
        <p:nvSpPr>
          <p:cNvPr id="10" name="TextBox 9"/>
          <p:cNvSpPr txBox="1"/>
          <p:nvPr/>
        </p:nvSpPr>
        <p:spPr>
          <a:xfrm>
            <a:off x="6078337" y="1516982"/>
            <a:ext cx="3065664" cy="2003625"/>
          </a:xfrm>
          <a:prstGeom prst="rect">
            <a:avLst/>
          </a:prstGeom>
          <a:noFill/>
        </p:spPr>
        <p:txBody>
          <a:bodyPr wrap="square" rtlCol="0">
            <a:spAutoFit/>
          </a:bodyPr>
          <a:lstStyle/>
          <a:p>
            <a:pPr>
              <a:lnSpc>
                <a:spcPts val="1600"/>
              </a:lnSpc>
            </a:pPr>
            <a:r>
              <a:rPr lang="en-US" sz="1600" dirty="0" smtClean="0"/>
              <a:t>This is worth repeating!</a:t>
            </a:r>
          </a:p>
          <a:p>
            <a:pPr marL="171450" lvl="1" indent="-171450" defTabSz="711200">
              <a:lnSpc>
                <a:spcPts val="1600"/>
              </a:lnSpc>
              <a:spcBef>
                <a:spcPct val="0"/>
              </a:spcBef>
              <a:spcAft>
                <a:spcPct val="15000"/>
              </a:spcAft>
              <a:buChar char="••"/>
            </a:pPr>
            <a:r>
              <a:rPr lang="en-US" sz="1400" b="1" dirty="0" smtClean="0"/>
              <a:t>Case Report Tabulations are the </a:t>
            </a:r>
            <a:r>
              <a:rPr lang="en-US" sz="1400" b="1" u="sng" dirty="0"/>
              <a:t>standard</a:t>
            </a:r>
            <a:r>
              <a:rPr lang="en-US" sz="1400" b="1" dirty="0"/>
              <a:t> package for submitting datasets and their metadata</a:t>
            </a:r>
          </a:p>
          <a:p>
            <a:pPr marL="171450" lvl="1" indent="-171450" defTabSz="711200">
              <a:lnSpc>
                <a:spcPts val="1600"/>
              </a:lnSpc>
              <a:spcBef>
                <a:spcPct val="0"/>
              </a:spcBef>
              <a:spcAft>
                <a:spcPct val="15000"/>
              </a:spcAft>
              <a:buChar char="••"/>
            </a:pPr>
            <a:r>
              <a:rPr lang="en-US" sz="1400" b="1" dirty="0" smtClean="0"/>
              <a:t>The CRT provides </a:t>
            </a:r>
            <a:r>
              <a:rPr lang="en-US" sz="1400" b="1" dirty="0"/>
              <a:t>a complete and accurate description of the data via a collection of well-defined and standardized metadata </a:t>
            </a:r>
          </a:p>
          <a:p>
            <a:pPr>
              <a:lnSpc>
                <a:spcPts val="1600"/>
              </a:lnSpc>
            </a:pPr>
            <a:endParaRPr lang="en-US" sz="2000" dirty="0"/>
          </a:p>
        </p:txBody>
      </p:sp>
      <p:sp>
        <p:nvSpPr>
          <p:cNvPr id="26" name="Footer Placeholder 4"/>
          <p:cNvSpPr>
            <a:spLocks noGrp="1"/>
          </p:cNvSpPr>
          <p:nvPr>
            <p:ph type="ftr" sz="quarter" idx="11"/>
          </p:nvPr>
        </p:nvSpPr>
        <p:spPr>
          <a:xfrm>
            <a:off x="2177241" y="6504029"/>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335469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4</a:t>
            </a:fld>
            <a:endParaRPr lang="en-US" dirty="0"/>
          </a:p>
        </p:txBody>
      </p:sp>
      <p:sp>
        <p:nvSpPr>
          <p:cNvPr id="2" name="Title 1"/>
          <p:cNvSpPr>
            <a:spLocks noGrp="1"/>
          </p:cNvSpPr>
          <p:nvPr>
            <p:ph type="title" idx="4294967295"/>
          </p:nvPr>
        </p:nvSpPr>
        <p:spPr>
          <a:xfrm>
            <a:off x="0" y="146050"/>
            <a:ext cx="6764338" cy="1371600"/>
          </a:xfrm>
        </p:spPr>
        <p:txBody>
          <a:bodyPr>
            <a:noAutofit/>
          </a:bodyPr>
          <a:lstStyle/>
          <a:p>
            <a:pPr>
              <a:lnSpc>
                <a:spcPts val="3000"/>
              </a:lnSpc>
            </a:pPr>
            <a:r>
              <a:rPr lang="en-US" sz="2800" dirty="0" smtClean="0"/>
              <a:t>Strategic </a:t>
            </a:r>
            <a:r>
              <a:rPr lang="en-US" sz="2800" dirty="0"/>
              <a:t>C</a:t>
            </a:r>
            <a:r>
              <a:rPr lang="en-US" sz="2800" dirty="0" smtClean="0"/>
              <a:t>hanges to CRT delivery</a:t>
            </a:r>
            <a:r>
              <a:rPr lang="en-US" sz="2800" dirty="0"/>
              <a:t/>
            </a:r>
            <a:br>
              <a:rPr lang="en-US" sz="2800" dirty="0"/>
            </a:br>
            <a:endParaRPr lang="en-US" sz="2800" dirty="0"/>
          </a:p>
        </p:txBody>
      </p:sp>
      <p:sp>
        <p:nvSpPr>
          <p:cNvPr id="8" name="TextBox 7"/>
          <p:cNvSpPr txBox="1"/>
          <p:nvPr/>
        </p:nvSpPr>
        <p:spPr>
          <a:xfrm>
            <a:off x="199140" y="1166772"/>
            <a:ext cx="8623004" cy="2554545"/>
          </a:xfrm>
          <a:prstGeom prst="rect">
            <a:avLst/>
          </a:prstGeom>
          <a:solidFill>
            <a:schemeClr val="accent2">
              <a:lumMod val="20000"/>
              <a:lumOff val="80000"/>
            </a:schemeClr>
          </a:solidFill>
        </p:spPr>
        <p:txBody>
          <a:bodyPr wrap="square" rtlCol="0">
            <a:spAutoFit/>
          </a:bodyPr>
          <a:lstStyle/>
          <a:p>
            <a:pPr algn="ctr"/>
            <a:r>
              <a:rPr lang="en-US" sz="2000" b="1" dirty="0" smtClean="0"/>
              <a:t>A Change in Purpose</a:t>
            </a:r>
          </a:p>
          <a:p>
            <a:endParaRPr lang="en-US" sz="1200" b="1" dirty="0" smtClean="0"/>
          </a:p>
          <a:p>
            <a:r>
              <a:rPr lang="en-US" sz="1600" b="1" i="1" dirty="0" smtClean="0"/>
              <a:t>Previously: </a:t>
            </a:r>
            <a:r>
              <a:rPr lang="en-US" sz="1600" dirty="0" smtClean="0"/>
              <a:t>CRT packages were created only when needed for a submission </a:t>
            </a:r>
            <a:br>
              <a:rPr lang="en-US" sz="1600" dirty="0" smtClean="0"/>
            </a:br>
            <a:endParaRPr lang="en-US" sz="1600" dirty="0" smtClean="0"/>
          </a:p>
          <a:p>
            <a:r>
              <a:rPr lang="en-US" sz="1600" b="1" i="1" dirty="0" smtClean="0"/>
              <a:t>Now: </a:t>
            </a:r>
            <a:r>
              <a:rPr lang="en-US" sz="1600" dirty="0" smtClean="0"/>
              <a:t>CRTs are also used to support Data Transparency and internal data mining needs</a:t>
            </a:r>
          </a:p>
          <a:p>
            <a:pPr marL="57150" indent="-57150"/>
            <a:r>
              <a:rPr lang="en-US" sz="1600" b="1" i="1" dirty="0" smtClean="0"/>
              <a:t>Why</a:t>
            </a:r>
            <a:r>
              <a:rPr lang="en-US" sz="1600" b="1" i="1" dirty="0"/>
              <a:t>:</a:t>
            </a:r>
            <a:r>
              <a:rPr lang="en-US" sz="1600" dirty="0"/>
              <a:t> </a:t>
            </a:r>
            <a:r>
              <a:rPr lang="en-US" sz="1600" dirty="0" smtClean="0"/>
              <a:t>1) In </a:t>
            </a:r>
            <a:r>
              <a:rPr lang="en-US" sz="1600" dirty="0"/>
              <a:t>January, 2014 Lilly publicly announced a commitment to share </a:t>
            </a:r>
            <a:r>
              <a:rPr lang="en-US" sz="1600" dirty="0" smtClean="0"/>
              <a:t>clinical study </a:t>
            </a:r>
            <a:r>
              <a:rPr lang="en-US" sz="1600" dirty="0"/>
              <a:t>data </a:t>
            </a:r>
            <a:r>
              <a:rPr lang="en-US" sz="1600" dirty="0" smtClean="0"/>
              <a:t>with external </a:t>
            </a:r>
            <a:r>
              <a:rPr lang="en-US" sz="1600" dirty="0"/>
              <a:t>researchers.  The CRT package is a key </a:t>
            </a:r>
            <a:r>
              <a:rPr lang="en-US" sz="1600" dirty="0" smtClean="0"/>
              <a:t>deliverable </a:t>
            </a:r>
            <a:r>
              <a:rPr lang="en-US" sz="1600" dirty="0"/>
              <a:t>to researchers because it helps them understand the data and minimizes questions back to Lilly</a:t>
            </a:r>
            <a:r>
              <a:rPr lang="en-US" sz="1600" dirty="0" smtClean="0"/>
              <a:t>.  </a:t>
            </a:r>
            <a:br>
              <a:rPr lang="en-US" sz="1600" dirty="0" smtClean="0"/>
            </a:br>
            <a:r>
              <a:rPr lang="en-US" sz="1600" dirty="0" smtClean="0"/>
              <a:t>2) Lilly also uses clinical study data to data mine long after studies are completed to help answer customer and/or research questions.</a:t>
            </a:r>
            <a:endParaRPr lang="en-US" sz="1600" dirty="0"/>
          </a:p>
        </p:txBody>
      </p:sp>
      <p:sp>
        <p:nvSpPr>
          <p:cNvPr id="26" name="TextBox 25"/>
          <p:cNvSpPr txBox="1"/>
          <p:nvPr/>
        </p:nvSpPr>
        <p:spPr>
          <a:xfrm>
            <a:off x="199140" y="3880525"/>
            <a:ext cx="8722239" cy="2800767"/>
          </a:xfrm>
          <a:prstGeom prst="rect">
            <a:avLst/>
          </a:prstGeom>
          <a:solidFill>
            <a:schemeClr val="accent2">
              <a:lumMod val="60000"/>
              <a:lumOff val="40000"/>
            </a:schemeClr>
          </a:solidFill>
        </p:spPr>
        <p:txBody>
          <a:bodyPr wrap="square" rtlCol="0">
            <a:spAutoFit/>
          </a:bodyPr>
          <a:lstStyle/>
          <a:p>
            <a:pPr algn="ctr"/>
            <a:r>
              <a:rPr lang="en-US" sz="2000" b="1" dirty="0" smtClean="0"/>
              <a:t>A Change in Timing</a:t>
            </a:r>
          </a:p>
          <a:p>
            <a:endParaRPr lang="en-US" sz="1200" dirty="0" smtClean="0"/>
          </a:p>
          <a:p>
            <a:r>
              <a:rPr lang="en-US" sz="1600" b="1" i="1" dirty="0"/>
              <a:t>Previously: </a:t>
            </a:r>
            <a:r>
              <a:rPr lang="en-US" sz="1600" dirty="0"/>
              <a:t>CRT packages were </a:t>
            </a:r>
            <a:r>
              <a:rPr lang="en-US" sz="1600" dirty="0" smtClean="0"/>
              <a:t>created just in time for submission  </a:t>
            </a:r>
            <a:r>
              <a:rPr lang="en-US" sz="1600" dirty="0"/>
              <a:t/>
            </a:r>
            <a:br>
              <a:rPr lang="en-US" sz="1600" dirty="0"/>
            </a:br>
            <a:endParaRPr lang="en-US" sz="1600" dirty="0"/>
          </a:p>
          <a:p>
            <a:r>
              <a:rPr lang="en-US" sz="1600" b="1" i="1" dirty="0" smtClean="0"/>
              <a:t>Now</a:t>
            </a:r>
            <a:r>
              <a:rPr lang="en-US" sz="1600" b="1" i="1" dirty="0"/>
              <a:t>: </a:t>
            </a:r>
            <a:r>
              <a:rPr lang="en-US" sz="1600" dirty="0" smtClean="0"/>
              <a:t>Create study data documentation during the study and finalized at final data base lock (or at both primary and final if primary data is used for submission)</a:t>
            </a:r>
          </a:p>
          <a:p>
            <a:r>
              <a:rPr lang="en-US" sz="1600" b="1" i="1" dirty="0" smtClean="0"/>
              <a:t>Why:</a:t>
            </a:r>
            <a:r>
              <a:rPr lang="en-US" sz="1600" dirty="0" smtClean="0"/>
              <a:t> </a:t>
            </a:r>
            <a:r>
              <a:rPr lang="en-US" sz="1600" dirty="0"/>
              <a:t>Resources with </a:t>
            </a:r>
            <a:r>
              <a:rPr lang="en-US" sz="1600" dirty="0" smtClean="0"/>
              <a:t>a familiarity of the </a:t>
            </a:r>
            <a:r>
              <a:rPr lang="en-US" sz="1600" dirty="0"/>
              <a:t>study are available to ensure that the CRT components are complete and accurate. Whereas, waiting until the CRT is ready for a submission could require a </a:t>
            </a:r>
            <a:r>
              <a:rPr lang="en-US" sz="1600" dirty="0" smtClean="0"/>
              <a:t>different resource </a:t>
            </a:r>
            <a:r>
              <a:rPr lang="en-US" sz="1600" dirty="0"/>
              <a:t>with less knowledge of the </a:t>
            </a:r>
            <a:r>
              <a:rPr lang="en-US" sz="1600" dirty="0" smtClean="0"/>
              <a:t>study, to </a:t>
            </a:r>
            <a:r>
              <a:rPr lang="en-US" sz="1600" dirty="0"/>
              <a:t>create it, which could increase effort and reduce quality. This new timing will reduce the risk in delaying deliverables as well as allows for real time delivery of the CRT package if required.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53621">
            <a:off x="6906053" y="368761"/>
            <a:ext cx="2001357" cy="132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a:spLocks noGrp="1"/>
          </p:cNvSpPr>
          <p:nvPr>
            <p:ph type="ftr" sz="quarter" idx="11"/>
          </p:nvPr>
        </p:nvSpPr>
        <p:spPr>
          <a:xfrm>
            <a:off x="2177241" y="6580229"/>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53317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CE2FFC8D-A85B-B445-B4C5-B1EA1E258A6A}" type="slidenum">
              <a:rPr lang="en-US" smtClean="0"/>
              <a:t>5</a:t>
            </a:fld>
            <a:endParaRPr lang="en-US" dirty="0"/>
          </a:p>
        </p:txBody>
      </p:sp>
      <p:sp>
        <p:nvSpPr>
          <p:cNvPr id="2" name="Title 1"/>
          <p:cNvSpPr>
            <a:spLocks noGrp="1"/>
          </p:cNvSpPr>
          <p:nvPr>
            <p:ph type="title" idx="4294967295"/>
          </p:nvPr>
        </p:nvSpPr>
        <p:spPr>
          <a:xfrm>
            <a:off x="0" y="9525"/>
            <a:ext cx="6289675" cy="1511300"/>
          </a:xfrm>
        </p:spPr>
        <p:txBody>
          <a:bodyPr>
            <a:noAutofit/>
          </a:bodyPr>
          <a:lstStyle/>
          <a:p>
            <a:r>
              <a:rPr lang="en-US" sz="3600" dirty="0" smtClean="0"/>
              <a:t>What Does a CRT Include?</a:t>
            </a:r>
            <a:endParaRPr lang="en-US" sz="3600" dirty="0"/>
          </a:p>
        </p:txBody>
      </p:sp>
      <p:sp>
        <p:nvSpPr>
          <p:cNvPr id="15" name="Freeform 14"/>
          <p:cNvSpPr>
            <a:spLocks noChangeAspect="1"/>
          </p:cNvSpPr>
          <p:nvPr/>
        </p:nvSpPr>
        <p:spPr>
          <a:xfrm>
            <a:off x="1014143" y="2532181"/>
            <a:ext cx="140513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kern="1200" dirty="0" smtClean="0"/>
              <a:t> Datasets (SAS transport files) (SDTM &amp; ADaM)</a:t>
            </a:r>
            <a:endParaRPr lang="en-US" kern="1200" dirty="0"/>
          </a:p>
        </p:txBody>
      </p:sp>
      <p:sp>
        <p:nvSpPr>
          <p:cNvPr id="16" name="Freeform 15"/>
          <p:cNvSpPr>
            <a:spLocks noChangeAspect="1"/>
          </p:cNvSpPr>
          <p:nvPr/>
        </p:nvSpPr>
        <p:spPr>
          <a:xfrm>
            <a:off x="6734051" y="2305803"/>
            <a:ext cx="1857499" cy="144933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sz="1650" kern="1200" dirty="0" smtClean="0"/>
              <a:t> Annotated CRFs </a:t>
            </a:r>
          </a:p>
          <a:p>
            <a:pPr lvl="0" algn="ctr" defTabSz="1155700" rtl="0">
              <a:lnSpc>
                <a:spcPct val="90000"/>
              </a:lnSpc>
              <a:spcBef>
                <a:spcPct val="0"/>
              </a:spcBef>
              <a:spcAft>
                <a:spcPct val="35000"/>
              </a:spcAft>
            </a:pPr>
            <a:r>
              <a:rPr lang="en-US" sz="1650" i="1" kern="1200" dirty="0" smtClean="0"/>
              <a:t>(SDTM CRT</a:t>
            </a:r>
            <a:r>
              <a:rPr lang="en-US" sz="1650" i="1" dirty="0" smtClean="0"/>
              <a:t>)</a:t>
            </a:r>
            <a:endParaRPr lang="en-US" sz="1650" i="1" kern="1200" dirty="0"/>
          </a:p>
        </p:txBody>
      </p:sp>
      <p:sp>
        <p:nvSpPr>
          <p:cNvPr id="17" name="Freeform 16"/>
          <p:cNvSpPr>
            <a:spLocks noChangeAspect="1"/>
          </p:cNvSpPr>
          <p:nvPr/>
        </p:nvSpPr>
        <p:spPr>
          <a:xfrm>
            <a:off x="4686300" y="2484556"/>
            <a:ext cx="155257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Define Document (define.xml</a:t>
            </a:r>
            <a:r>
              <a:rPr lang="en-US" dirty="0"/>
              <a:t>) (SDTM &amp; ADaM)</a:t>
            </a:r>
          </a:p>
          <a:p>
            <a:pPr lvl="0" algn="ctr" defTabSz="1155700" rtl="0">
              <a:lnSpc>
                <a:spcPct val="90000"/>
              </a:lnSpc>
              <a:spcBef>
                <a:spcPct val="0"/>
              </a:spcBef>
              <a:spcAft>
                <a:spcPct val="35000"/>
              </a:spcAft>
            </a:pPr>
            <a:endParaRPr lang="en-US" kern="1200" dirty="0"/>
          </a:p>
        </p:txBody>
      </p:sp>
      <p:sp>
        <p:nvSpPr>
          <p:cNvPr id="20" name="Freeform 19"/>
          <p:cNvSpPr>
            <a:spLocks noChangeAspect="1"/>
          </p:cNvSpPr>
          <p:nvPr/>
        </p:nvSpPr>
        <p:spPr>
          <a:xfrm>
            <a:off x="2828926" y="2478227"/>
            <a:ext cx="1476304"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r>
              <a:rPr lang="en-US" kern="1200" dirty="0" smtClean="0"/>
              <a:t>Data Reviewer’s Guide (SDRG or ADRG)</a:t>
            </a:r>
            <a:endParaRPr lang="en-US" kern="1200" dirty="0"/>
          </a:p>
        </p:txBody>
      </p:sp>
      <p:sp>
        <p:nvSpPr>
          <p:cNvPr id="7" name="TextBox 6"/>
          <p:cNvSpPr txBox="1"/>
          <p:nvPr/>
        </p:nvSpPr>
        <p:spPr>
          <a:xfrm>
            <a:off x="4597942" y="6054682"/>
            <a:ext cx="4196018" cy="461665"/>
          </a:xfrm>
          <a:prstGeom prst="rect">
            <a:avLst/>
          </a:prstGeom>
          <a:noFill/>
        </p:spPr>
        <p:txBody>
          <a:bodyPr wrap="square" rtlCol="0">
            <a:spAutoFit/>
          </a:bodyPr>
          <a:lstStyle/>
          <a:p>
            <a:r>
              <a:rPr lang="en-US" sz="1200" dirty="0" smtClean="0"/>
              <a:t>But first we need to discuss the roles involved in study data documentation at Lilly</a:t>
            </a:r>
            <a:endParaRPr lang="en-US" sz="1200" dirty="0"/>
          </a:p>
        </p:txBody>
      </p:sp>
      <p:sp>
        <p:nvSpPr>
          <p:cNvPr id="18" name="TextBox 17"/>
          <p:cNvSpPr txBox="1"/>
          <p:nvPr/>
        </p:nvSpPr>
        <p:spPr>
          <a:xfrm>
            <a:off x="128729" y="1493406"/>
            <a:ext cx="2822760" cy="523220"/>
          </a:xfrm>
          <a:prstGeom prst="rect">
            <a:avLst/>
          </a:prstGeom>
          <a:noFill/>
        </p:spPr>
        <p:txBody>
          <a:bodyPr wrap="none" rtlCol="0">
            <a:spAutoFit/>
          </a:bodyPr>
          <a:lstStyle/>
          <a:p>
            <a:r>
              <a:rPr lang="en-US" sz="2800" b="1" dirty="0" smtClean="0">
                <a:solidFill>
                  <a:schemeClr val="accent1"/>
                </a:solidFill>
              </a:rPr>
              <a:t>CRT Components:</a:t>
            </a:r>
            <a:endParaRPr lang="en-US" sz="2800" b="1" dirty="0">
              <a:solidFill>
                <a:schemeClr val="accent1"/>
              </a:solidFill>
            </a:endParaRPr>
          </a:p>
        </p:txBody>
      </p:sp>
      <p:sp>
        <p:nvSpPr>
          <p:cNvPr id="19" name="Right Arrow 18"/>
          <p:cNvSpPr/>
          <p:nvPr/>
        </p:nvSpPr>
        <p:spPr>
          <a:xfrm>
            <a:off x="8466520" y="6274599"/>
            <a:ext cx="384772" cy="250433"/>
          </a:xfrm>
          <a:prstGeom prst="rightArrow">
            <a:avLst/>
          </a:prstGeom>
          <a:solidFill>
            <a:srgbClr val="FF0000"/>
          </a:solidFill>
          <a:ln>
            <a:solidFill>
              <a:srgbClr val="FF0000"/>
            </a:solid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13689" y="4876545"/>
            <a:ext cx="8670745" cy="1169551"/>
          </a:xfrm>
          <a:prstGeom prst="rect">
            <a:avLst/>
          </a:prstGeom>
        </p:spPr>
        <p:txBody>
          <a:bodyPr wrap="square" lIns="91440">
            <a:spAutoFit/>
          </a:bodyPr>
          <a:lstStyle/>
          <a:p>
            <a:pPr marL="1714500" indent="-285750">
              <a:buFont typeface="Arial" panose="020B0604020202020204" pitchFamily="34" charset="0"/>
              <a:buChar char="•"/>
              <a:tabLst>
                <a:tab pos="1377950" algn="l"/>
                <a:tab pos="1541463" algn="l"/>
              </a:tabLst>
            </a:pPr>
            <a:r>
              <a:rPr lang="en-US" sz="1400" dirty="0"/>
              <a:t>Y</a:t>
            </a:r>
            <a:r>
              <a:rPr lang="en-US" sz="1400" dirty="0" smtClean="0"/>
              <a:t>ou can view the SDTM and ADaM CRTs as each having four parts, which are the four deliverables that are produced when the Manage Final Data Documentation procedural training at Lilly is executed</a:t>
            </a:r>
          </a:p>
          <a:p>
            <a:pPr marL="1714500" indent="-285750">
              <a:buFont typeface="Arial" panose="020B0604020202020204" pitchFamily="34" charset="0"/>
              <a:buChar char="•"/>
              <a:tabLst>
                <a:tab pos="1377950" algn="l"/>
                <a:tab pos="1541463" algn="l"/>
              </a:tabLst>
            </a:pPr>
            <a:r>
              <a:rPr lang="en-US" sz="1400" dirty="0" smtClean="0"/>
              <a:t>These </a:t>
            </a:r>
            <a:r>
              <a:rPr lang="en-US" sz="1400" dirty="0"/>
              <a:t>four </a:t>
            </a:r>
            <a:r>
              <a:rPr lang="en-US" sz="1400" dirty="0" smtClean="0"/>
              <a:t>deliverables </a:t>
            </a:r>
            <a:r>
              <a:rPr lang="en-US" sz="1400" dirty="0"/>
              <a:t>are the FOCUS of this overview module</a:t>
            </a:r>
          </a:p>
          <a:p>
            <a:pPr marL="1714500" indent="-285750">
              <a:buFont typeface="Arial" panose="020B0604020202020204" pitchFamily="34" charset="0"/>
              <a:buChar char="•"/>
              <a:tabLst>
                <a:tab pos="1377950" algn="l"/>
                <a:tab pos="1541463" algn="l"/>
              </a:tabLst>
            </a:pPr>
            <a:r>
              <a:rPr lang="en-US" sz="1400" dirty="0"/>
              <a:t>Later </a:t>
            </a:r>
            <a:r>
              <a:rPr lang="en-US" sz="1400" dirty="0" smtClean="0"/>
              <a:t>on this presentation we </a:t>
            </a:r>
            <a:r>
              <a:rPr lang="en-US" sz="1400" dirty="0"/>
              <a:t>will examine each of the four deliverables in detail</a:t>
            </a:r>
          </a:p>
        </p:txBody>
      </p:sp>
      <p:sp>
        <p:nvSpPr>
          <p:cNvPr id="14"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
        <p:nvSpPr>
          <p:cNvPr id="21" name="Freeform 20"/>
          <p:cNvSpPr>
            <a:spLocks noChangeAspect="1"/>
          </p:cNvSpPr>
          <p:nvPr/>
        </p:nvSpPr>
        <p:spPr>
          <a:xfrm>
            <a:off x="6711506" y="3523980"/>
            <a:ext cx="1913319" cy="13455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rtl="0">
              <a:lnSpc>
                <a:spcPct val="90000"/>
              </a:lnSpc>
              <a:spcBef>
                <a:spcPct val="0"/>
              </a:spcBef>
              <a:spcAft>
                <a:spcPct val="35000"/>
              </a:spcAft>
            </a:pPr>
            <a:endParaRPr lang="en-US" sz="1500" kern="1200" dirty="0" smtClean="0"/>
          </a:p>
          <a:p>
            <a:pPr lvl="0" algn="ctr" defTabSz="1155700" rtl="0">
              <a:lnSpc>
                <a:spcPct val="90000"/>
              </a:lnSpc>
              <a:spcBef>
                <a:spcPct val="0"/>
              </a:spcBef>
              <a:spcAft>
                <a:spcPct val="35000"/>
              </a:spcAft>
            </a:pPr>
            <a:r>
              <a:rPr lang="en-US" sz="1500" kern="1200" dirty="0" smtClean="0"/>
              <a:t>TFL &amp; ADaM Dataset Creation</a:t>
            </a:r>
            <a:r>
              <a:rPr lang="en-US" sz="1500" dirty="0" smtClean="0"/>
              <a:t> Programs </a:t>
            </a:r>
          </a:p>
          <a:p>
            <a:pPr lvl="0" algn="ctr" defTabSz="1155700" rtl="0">
              <a:lnSpc>
                <a:spcPct val="90000"/>
              </a:lnSpc>
              <a:spcBef>
                <a:spcPct val="0"/>
              </a:spcBef>
              <a:spcAft>
                <a:spcPct val="35000"/>
              </a:spcAft>
            </a:pPr>
            <a:r>
              <a:rPr lang="en-US" sz="1500" i="1" dirty="0" smtClean="0"/>
              <a:t>(ADaM CRT)</a:t>
            </a:r>
          </a:p>
          <a:p>
            <a:pPr lvl="0" algn="ctr" defTabSz="1155700" rtl="0">
              <a:lnSpc>
                <a:spcPct val="90000"/>
              </a:lnSpc>
              <a:spcBef>
                <a:spcPct val="0"/>
              </a:spcBef>
              <a:spcAft>
                <a:spcPct val="35000"/>
              </a:spcAft>
            </a:pPr>
            <a:endParaRPr lang="en-US" sz="1500" kern="1200" dirty="0"/>
          </a:p>
        </p:txBody>
      </p:sp>
    </p:spTree>
    <p:extLst>
      <p:ext uri="{BB962C8B-B14F-4D97-AF65-F5344CB8AC3E}">
        <p14:creationId xmlns:p14="http://schemas.microsoft.com/office/powerpoint/2010/main" val="2735172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7" name="Slide Number Placeholder 5"/>
          <p:cNvSpPr>
            <a:spLocks noGrp="1"/>
          </p:cNvSpPr>
          <p:nvPr>
            <p:ph type="sldNum" sz="quarter" idx="12"/>
          </p:nvPr>
        </p:nvSpPr>
        <p:spPr/>
        <p:txBody>
          <a:bodyPr/>
          <a:lstStyle/>
          <a:p>
            <a:fld id="{CE2FFC8D-A85B-B445-B4C5-B1EA1E258A6A}" type="slidenum">
              <a:rPr lang="en-US" smtClean="0"/>
              <a:t>6</a:t>
            </a:fld>
            <a:endParaRPr lang="en-US" dirty="0"/>
          </a:p>
        </p:txBody>
      </p:sp>
      <p:sp>
        <p:nvSpPr>
          <p:cNvPr id="2" name="Title 1"/>
          <p:cNvSpPr>
            <a:spLocks noGrp="1"/>
          </p:cNvSpPr>
          <p:nvPr>
            <p:ph type="title" idx="4294967295"/>
          </p:nvPr>
        </p:nvSpPr>
        <p:spPr>
          <a:xfrm>
            <a:off x="0" y="71438"/>
            <a:ext cx="8634413" cy="1371600"/>
          </a:xfrm>
        </p:spPr>
        <p:txBody>
          <a:bodyPr>
            <a:noAutofit/>
          </a:bodyPr>
          <a:lstStyle/>
          <a:p>
            <a:pPr>
              <a:lnSpc>
                <a:spcPts val="3100"/>
              </a:lnSpc>
            </a:pPr>
            <a:r>
              <a:rPr lang="en-US" sz="3300" dirty="0" smtClean="0"/>
              <a:t>Who is Involved with the Creation</a:t>
            </a:r>
            <a:br>
              <a:rPr lang="en-US" sz="3300" dirty="0" smtClean="0"/>
            </a:br>
            <a:r>
              <a:rPr lang="en-US" sz="3300" dirty="0" smtClean="0"/>
              <a:t>and Review of Study Data</a:t>
            </a:r>
            <a:br>
              <a:rPr lang="en-US" sz="3300" dirty="0" smtClean="0"/>
            </a:br>
            <a:r>
              <a:rPr lang="en-US" sz="3300" dirty="0" smtClean="0"/>
              <a:t>Documentation?</a:t>
            </a:r>
            <a:endParaRPr lang="en-US" sz="3300" dirty="0"/>
          </a:p>
        </p:txBody>
      </p:sp>
      <p:sp>
        <p:nvSpPr>
          <p:cNvPr id="10" name="Freeform 9"/>
          <p:cNvSpPr/>
          <p:nvPr/>
        </p:nvSpPr>
        <p:spPr>
          <a:xfrm>
            <a:off x="3585380" y="4671889"/>
            <a:ext cx="1856510" cy="1762504"/>
          </a:xfrm>
          <a:custGeom>
            <a:avLst/>
            <a:gdLst>
              <a:gd name="connsiteX0" fmla="*/ 0 w 1762504"/>
              <a:gd name="connsiteY0" fmla="*/ 881252 h 1762504"/>
              <a:gd name="connsiteX1" fmla="*/ 881252 w 1762504"/>
              <a:gd name="connsiteY1" fmla="*/ 0 h 1762504"/>
              <a:gd name="connsiteX2" fmla="*/ 1762504 w 1762504"/>
              <a:gd name="connsiteY2" fmla="*/ 881252 h 1762504"/>
              <a:gd name="connsiteX3" fmla="*/ 881252 w 1762504"/>
              <a:gd name="connsiteY3" fmla="*/ 1762504 h 1762504"/>
              <a:gd name="connsiteX4" fmla="*/ 0 w 1762504"/>
              <a:gd name="connsiteY4" fmla="*/ 881252 h 176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504" h="1762504">
                <a:moveTo>
                  <a:pt x="0" y="881252"/>
                </a:moveTo>
                <a:cubicBezTo>
                  <a:pt x="0" y="394550"/>
                  <a:pt x="394550" y="0"/>
                  <a:pt x="881252" y="0"/>
                </a:cubicBezTo>
                <a:cubicBezTo>
                  <a:pt x="1367954" y="0"/>
                  <a:pt x="1762504" y="394550"/>
                  <a:pt x="1762504" y="881252"/>
                </a:cubicBezTo>
                <a:cubicBezTo>
                  <a:pt x="1762504" y="1367954"/>
                  <a:pt x="1367954" y="1762504"/>
                  <a:pt x="881252" y="1762504"/>
                </a:cubicBezTo>
                <a:cubicBezTo>
                  <a:pt x="394550" y="1762504"/>
                  <a:pt x="0" y="1367954"/>
                  <a:pt x="0" y="88125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368" tIns="266368" rIns="266368" bIns="266368" numCol="1" spcCol="1270" anchor="ctr" anchorCtr="0">
            <a:noAutofit/>
          </a:bodyPr>
          <a:lstStyle/>
          <a:p>
            <a:pPr lvl="0" algn="ctr" defTabSz="577850" rtl="0">
              <a:lnSpc>
                <a:spcPct val="90000"/>
              </a:lnSpc>
              <a:spcBef>
                <a:spcPct val="0"/>
              </a:spcBef>
              <a:spcAft>
                <a:spcPct val="35000"/>
              </a:spcAft>
            </a:pPr>
            <a:endParaRPr lang="en-US" sz="1500" kern="1200" dirty="0" smtClean="0"/>
          </a:p>
          <a:p>
            <a:pPr lvl="0" algn="ctr" defTabSz="577850" rtl="0">
              <a:lnSpc>
                <a:spcPct val="90000"/>
              </a:lnSpc>
              <a:spcBef>
                <a:spcPct val="0"/>
              </a:spcBef>
              <a:spcAft>
                <a:spcPct val="35000"/>
              </a:spcAft>
            </a:pPr>
            <a:r>
              <a:rPr lang="en-US" sz="1500" kern="1200" dirty="0" smtClean="0"/>
              <a:t>Final </a:t>
            </a:r>
            <a:r>
              <a:rPr lang="en-US" sz="1500" dirty="0"/>
              <a:t>S</a:t>
            </a:r>
            <a:r>
              <a:rPr lang="en-US" sz="1500" kern="1200" dirty="0" smtClean="0"/>
              <a:t>tudy Data </a:t>
            </a:r>
            <a:r>
              <a:rPr lang="en-US" sz="1500" dirty="0"/>
              <a:t>D</a:t>
            </a:r>
            <a:r>
              <a:rPr lang="en-US" sz="1500" kern="1200" dirty="0" smtClean="0"/>
              <a:t>ocumentation </a:t>
            </a:r>
          </a:p>
          <a:p>
            <a:pPr lvl="0" algn="ctr" defTabSz="577850" rtl="0">
              <a:lnSpc>
                <a:spcPct val="90000"/>
              </a:lnSpc>
              <a:spcBef>
                <a:spcPct val="0"/>
              </a:spcBef>
              <a:spcAft>
                <a:spcPct val="35000"/>
              </a:spcAft>
            </a:pPr>
            <a:r>
              <a:rPr lang="en-US" sz="1500" kern="1200" dirty="0" smtClean="0"/>
              <a:t> </a:t>
            </a:r>
            <a:endParaRPr lang="en-US" sz="1500" kern="1200" dirty="0"/>
          </a:p>
        </p:txBody>
      </p:sp>
      <p:grpSp>
        <p:nvGrpSpPr>
          <p:cNvPr id="22" name="Group 21"/>
          <p:cNvGrpSpPr/>
          <p:nvPr/>
        </p:nvGrpSpPr>
        <p:grpSpPr>
          <a:xfrm>
            <a:off x="2776765" y="2617148"/>
            <a:ext cx="1674379" cy="2180227"/>
            <a:chOff x="1826291" y="3194539"/>
            <a:chExt cx="1674379" cy="2180227"/>
          </a:xfrm>
        </p:grpSpPr>
        <p:sp>
          <p:nvSpPr>
            <p:cNvPr id="13" name="Left Arrow 12"/>
            <p:cNvSpPr/>
            <p:nvPr/>
          </p:nvSpPr>
          <p:spPr>
            <a:xfrm rot="14426432">
              <a:off x="1855883" y="4316013"/>
              <a:ext cx="1615193" cy="502313"/>
            </a:xfrm>
            <a:prstGeom prst="leftArrow">
              <a:avLst>
                <a:gd name="adj1" fmla="val 60000"/>
                <a:gd name="adj2" fmla="val 50000"/>
              </a:avLst>
            </a:pr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hueOff val="0"/>
                <a:satOff val="0"/>
                <a:lumOff val="0"/>
                <a:alphaOff val="0"/>
              </a:schemeClr>
            </a:fontRef>
          </p:style>
        </p:sp>
        <p:sp>
          <p:nvSpPr>
            <p:cNvPr id="14" name="Freeform 13"/>
            <p:cNvSpPr/>
            <p:nvPr/>
          </p:nvSpPr>
          <p:spPr>
            <a:xfrm>
              <a:off x="1826291" y="3194539"/>
              <a:ext cx="1674379" cy="1339503"/>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Clinical Data Associate (CDA)</a:t>
              </a:r>
              <a:endParaRPr lang="en-US" sz="1800" kern="1200" dirty="0"/>
            </a:p>
          </p:txBody>
        </p:sp>
      </p:grpSp>
      <p:grpSp>
        <p:nvGrpSpPr>
          <p:cNvPr id="23" name="Group 22"/>
          <p:cNvGrpSpPr/>
          <p:nvPr/>
        </p:nvGrpSpPr>
        <p:grpSpPr>
          <a:xfrm>
            <a:off x="4448820" y="2602776"/>
            <a:ext cx="1674379" cy="2127792"/>
            <a:chOff x="3909173" y="2360993"/>
            <a:chExt cx="1674379" cy="2127792"/>
          </a:xfrm>
        </p:grpSpPr>
        <p:sp>
          <p:nvSpPr>
            <p:cNvPr id="15" name="Left Arrow 14"/>
            <p:cNvSpPr/>
            <p:nvPr/>
          </p:nvSpPr>
          <p:spPr>
            <a:xfrm rot="17703039">
              <a:off x="3811053" y="3430032"/>
              <a:ext cx="1615193" cy="502313"/>
            </a:xfrm>
            <a:prstGeom prst="leftArrow">
              <a:avLst>
                <a:gd name="adj1" fmla="val 60000"/>
                <a:gd name="adj2" fmla="val 50000"/>
              </a:avLst>
            </a:pr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hueOff val="0"/>
                <a:satOff val="0"/>
                <a:lumOff val="0"/>
                <a:alphaOff val="0"/>
              </a:schemeClr>
            </a:fontRef>
          </p:style>
        </p:sp>
        <p:sp>
          <p:nvSpPr>
            <p:cNvPr id="16" name="Freeform 15"/>
            <p:cNvSpPr/>
            <p:nvPr/>
          </p:nvSpPr>
          <p:spPr>
            <a:xfrm>
              <a:off x="3909173" y="2360993"/>
              <a:ext cx="1674379" cy="1339503"/>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SDTM/ADaM Consultant</a:t>
              </a:r>
              <a:endParaRPr lang="en-US" sz="1800" kern="1200" dirty="0"/>
            </a:p>
          </p:txBody>
        </p:sp>
      </p:grpSp>
      <p:grpSp>
        <p:nvGrpSpPr>
          <p:cNvPr id="24" name="Group 23"/>
          <p:cNvGrpSpPr/>
          <p:nvPr/>
        </p:nvGrpSpPr>
        <p:grpSpPr>
          <a:xfrm>
            <a:off x="5247397" y="3518688"/>
            <a:ext cx="2430193" cy="1427906"/>
            <a:chOff x="4733929" y="3194539"/>
            <a:chExt cx="2430193" cy="1427906"/>
          </a:xfrm>
        </p:grpSpPr>
        <p:sp>
          <p:nvSpPr>
            <p:cNvPr id="17" name="Left Arrow 16"/>
            <p:cNvSpPr/>
            <p:nvPr/>
          </p:nvSpPr>
          <p:spPr>
            <a:xfrm rot="19655851">
              <a:off x="4733929" y="4120132"/>
              <a:ext cx="1615193" cy="502313"/>
            </a:xfrm>
            <a:prstGeom prst="leftArrow">
              <a:avLst>
                <a:gd name="adj1" fmla="val 60000"/>
                <a:gd name="adj2" fmla="val 50000"/>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hueOff val="0"/>
                <a:satOff val="0"/>
                <a:lumOff val="0"/>
                <a:alphaOff val="0"/>
              </a:schemeClr>
            </a:fontRef>
          </p:style>
        </p:sp>
        <p:sp>
          <p:nvSpPr>
            <p:cNvPr id="18" name="Freeform 17"/>
            <p:cNvSpPr/>
            <p:nvPr/>
          </p:nvSpPr>
          <p:spPr>
            <a:xfrm>
              <a:off x="5489743" y="3194539"/>
              <a:ext cx="1674379" cy="1339503"/>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SDTM/</a:t>
              </a:r>
              <a:r>
                <a:rPr lang="en-US" sz="1800" kern="1200" dirty="0" err="1" smtClean="0"/>
                <a:t>ADaM</a:t>
              </a:r>
              <a:r>
                <a:rPr lang="en-US" sz="1800" kern="1200" dirty="0" smtClean="0"/>
                <a:t> Programmer</a:t>
              </a:r>
              <a:endParaRPr lang="en-US" sz="1800" kern="1200" dirty="0"/>
            </a:p>
          </p:txBody>
        </p:sp>
      </p:grpSp>
      <p:grpSp>
        <p:nvGrpSpPr>
          <p:cNvPr id="25" name="Group 24"/>
          <p:cNvGrpSpPr/>
          <p:nvPr/>
        </p:nvGrpSpPr>
        <p:grpSpPr>
          <a:xfrm>
            <a:off x="5470465" y="4911783"/>
            <a:ext cx="2452383" cy="1339503"/>
            <a:chOff x="5470465" y="5026265"/>
            <a:chExt cx="2452383" cy="1339503"/>
          </a:xfrm>
        </p:grpSpPr>
        <p:sp>
          <p:nvSpPr>
            <p:cNvPr id="19" name="Left Arrow 18"/>
            <p:cNvSpPr/>
            <p:nvPr/>
          </p:nvSpPr>
          <p:spPr>
            <a:xfrm>
              <a:off x="5470465" y="5444860"/>
              <a:ext cx="1615193" cy="502313"/>
            </a:xfrm>
            <a:prstGeom prst="leftArrow">
              <a:avLst>
                <a:gd name="adj1" fmla="val 60000"/>
                <a:gd name="adj2" fmla="val 50000"/>
              </a:avLst>
            </a:prstGeom>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hueOff val="0"/>
                <a:satOff val="0"/>
                <a:lumOff val="0"/>
                <a:alphaOff val="0"/>
              </a:schemeClr>
            </a:fontRef>
          </p:style>
        </p:sp>
        <p:sp>
          <p:nvSpPr>
            <p:cNvPr id="20" name="Freeform 19"/>
            <p:cNvSpPr/>
            <p:nvPr/>
          </p:nvSpPr>
          <p:spPr>
            <a:xfrm>
              <a:off x="6248469" y="5026265"/>
              <a:ext cx="1674379" cy="1339503"/>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PK Data Delivery Associate (for PK datasets)</a:t>
              </a:r>
              <a:endParaRPr lang="en-US" sz="1800" kern="1200" dirty="0"/>
            </a:p>
          </p:txBody>
        </p:sp>
      </p:grpSp>
      <p:sp>
        <p:nvSpPr>
          <p:cNvPr id="3" name="Rectangle 2"/>
          <p:cNvSpPr/>
          <p:nvPr/>
        </p:nvSpPr>
        <p:spPr>
          <a:xfrm>
            <a:off x="7646" y="1533590"/>
            <a:ext cx="9167883" cy="861774"/>
          </a:xfrm>
          <a:prstGeom prst="rect">
            <a:avLst/>
          </a:prstGeom>
        </p:spPr>
        <p:txBody>
          <a:bodyPr wrap="square">
            <a:spAutoFit/>
          </a:bodyPr>
          <a:lstStyle/>
          <a:p>
            <a:pPr marL="164592" indent="-164592">
              <a:lnSpc>
                <a:spcPts val="1400"/>
              </a:lnSpc>
              <a:spcBef>
                <a:spcPts val="100"/>
              </a:spcBef>
              <a:spcAft>
                <a:spcPts val="100"/>
              </a:spcAft>
              <a:buFont typeface="Arial" panose="020B0604020202020204" pitchFamily="34" charset="0"/>
              <a:buChar char="•"/>
            </a:pPr>
            <a:r>
              <a:rPr lang="en-US" sz="1500" dirty="0" smtClean="0"/>
              <a:t>Several roles contribute to creating the study data documentation in support of completing the CRT.</a:t>
            </a:r>
          </a:p>
          <a:p>
            <a:pPr marL="164592" indent="-164592">
              <a:lnSpc>
                <a:spcPts val="1400"/>
              </a:lnSpc>
              <a:spcBef>
                <a:spcPts val="100"/>
              </a:spcBef>
              <a:spcAft>
                <a:spcPts val="100"/>
              </a:spcAft>
              <a:buFont typeface="Arial" panose="020B0604020202020204" pitchFamily="34" charset="0"/>
              <a:buChar char="•"/>
            </a:pPr>
            <a:r>
              <a:rPr lang="en-US" sz="1500" dirty="0"/>
              <a:t>Responsibility for managing final study data documentation deliverables is </a:t>
            </a:r>
            <a:r>
              <a:rPr lang="en-US" sz="1500" b="1" u="sng" dirty="0"/>
              <a:t>dependent on </a:t>
            </a:r>
            <a:r>
              <a:rPr lang="en-US" sz="1500" b="1" u="sng" dirty="0" smtClean="0"/>
              <a:t>a study’s status.</a:t>
            </a:r>
            <a:r>
              <a:rPr lang="en-US" sz="1500" b="1" u="sng" dirty="0" smtClean="0">
                <a:solidFill>
                  <a:srgbClr val="FF0000"/>
                </a:solidFill>
              </a:rPr>
              <a:t> </a:t>
            </a:r>
            <a:endParaRPr lang="en-US" sz="1500" b="1" u="sng" dirty="0" smtClean="0"/>
          </a:p>
          <a:p>
            <a:pPr marL="164592" indent="-164592">
              <a:lnSpc>
                <a:spcPts val="1400"/>
              </a:lnSpc>
              <a:spcBef>
                <a:spcPts val="100"/>
              </a:spcBef>
              <a:spcAft>
                <a:spcPts val="100"/>
              </a:spcAft>
              <a:buFont typeface="Arial" panose="020B0604020202020204" pitchFamily="34" charset="0"/>
              <a:buChar char="•"/>
            </a:pPr>
            <a:r>
              <a:rPr lang="en-US" sz="1500" dirty="0" smtClean="0"/>
              <a:t>Roles providing input may </a:t>
            </a:r>
            <a:r>
              <a:rPr lang="en-US" sz="1500" dirty="0"/>
              <a:t>include but are not limited to the following</a:t>
            </a:r>
            <a:r>
              <a:rPr lang="en-US" sz="1500" dirty="0" smtClean="0"/>
              <a:t>:</a:t>
            </a:r>
            <a:endParaRPr lang="en-US" sz="15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7632">
            <a:off x="7122637" y="2363162"/>
            <a:ext cx="1652857" cy="112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1201261" y="4911783"/>
            <a:ext cx="2367226" cy="1339503"/>
            <a:chOff x="1067565" y="5026265"/>
            <a:chExt cx="2367226" cy="1339503"/>
          </a:xfrm>
        </p:grpSpPr>
        <p:sp>
          <p:nvSpPr>
            <p:cNvPr id="11" name="Left Arrow 10"/>
            <p:cNvSpPr/>
            <p:nvPr/>
          </p:nvSpPr>
          <p:spPr>
            <a:xfrm rot="10800000">
              <a:off x="1819598" y="5416869"/>
              <a:ext cx="1615193" cy="502313"/>
            </a:xfrm>
            <a:prstGeom prst="leftArrow">
              <a:avLst>
                <a:gd name="adj1" fmla="val 60000"/>
                <a:gd name="adj2" fmla="val 50000"/>
              </a:avLst>
            </a:pr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hueOff val="0"/>
                <a:satOff val="0"/>
                <a:lumOff val="0"/>
                <a:alphaOff val="0"/>
              </a:schemeClr>
            </a:fontRef>
          </p:style>
        </p:sp>
        <p:sp>
          <p:nvSpPr>
            <p:cNvPr id="12" name="Freeform 11"/>
            <p:cNvSpPr/>
            <p:nvPr/>
          </p:nvSpPr>
          <p:spPr>
            <a:xfrm>
              <a:off x="1067565" y="5026265"/>
              <a:ext cx="1674379" cy="1339503"/>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Stat Analyst</a:t>
              </a:r>
              <a:endParaRPr lang="en-US" sz="1800" kern="1200" dirty="0"/>
            </a:p>
          </p:txBody>
        </p:sp>
      </p:grpSp>
      <p:grpSp>
        <p:nvGrpSpPr>
          <p:cNvPr id="26" name="Group 25"/>
          <p:cNvGrpSpPr/>
          <p:nvPr/>
        </p:nvGrpSpPr>
        <p:grpSpPr>
          <a:xfrm>
            <a:off x="1315953" y="3578572"/>
            <a:ext cx="2373315" cy="1396543"/>
            <a:chOff x="1067565" y="5026266"/>
            <a:chExt cx="2373315" cy="1396543"/>
          </a:xfrm>
          <a:solidFill>
            <a:schemeClr val="accent3">
              <a:lumMod val="60000"/>
              <a:lumOff val="40000"/>
            </a:schemeClr>
          </a:solidFill>
        </p:grpSpPr>
        <p:sp>
          <p:nvSpPr>
            <p:cNvPr id="27" name="Left Arrow 26"/>
            <p:cNvSpPr/>
            <p:nvPr/>
          </p:nvSpPr>
          <p:spPr>
            <a:xfrm rot="12224177">
              <a:off x="1825687" y="5920496"/>
              <a:ext cx="1615193" cy="502313"/>
            </a:xfrm>
            <a:prstGeom prst="leftArrow">
              <a:avLst>
                <a:gd name="adj1" fmla="val 60000"/>
                <a:gd name="adj2" fmla="val 50000"/>
              </a:avLst>
            </a:prstGeom>
            <a:solidFill>
              <a:schemeClr val="bg1">
                <a:lumMod val="5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hueOff val="0"/>
                <a:satOff val="0"/>
                <a:lumOff val="0"/>
                <a:alphaOff val="0"/>
              </a:schemeClr>
            </a:fontRef>
          </p:style>
        </p:sp>
        <p:sp>
          <p:nvSpPr>
            <p:cNvPr id="28" name="Freeform 27"/>
            <p:cNvSpPr/>
            <p:nvPr/>
          </p:nvSpPr>
          <p:spPr>
            <a:xfrm>
              <a:off x="1067565" y="5026266"/>
              <a:ext cx="1674379" cy="1215492"/>
            </a:xfrm>
            <a:custGeom>
              <a:avLst/>
              <a:gdLst>
                <a:gd name="connsiteX0" fmla="*/ 0 w 1674379"/>
                <a:gd name="connsiteY0" fmla="*/ 133950 h 1339503"/>
                <a:gd name="connsiteX1" fmla="*/ 133950 w 1674379"/>
                <a:gd name="connsiteY1" fmla="*/ 0 h 1339503"/>
                <a:gd name="connsiteX2" fmla="*/ 1540429 w 1674379"/>
                <a:gd name="connsiteY2" fmla="*/ 0 h 1339503"/>
                <a:gd name="connsiteX3" fmla="*/ 1674379 w 1674379"/>
                <a:gd name="connsiteY3" fmla="*/ 133950 h 1339503"/>
                <a:gd name="connsiteX4" fmla="*/ 1674379 w 1674379"/>
                <a:gd name="connsiteY4" fmla="*/ 1205553 h 1339503"/>
                <a:gd name="connsiteX5" fmla="*/ 1540429 w 1674379"/>
                <a:gd name="connsiteY5" fmla="*/ 1339503 h 1339503"/>
                <a:gd name="connsiteX6" fmla="*/ 133950 w 1674379"/>
                <a:gd name="connsiteY6" fmla="*/ 1339503 h 1339503"/>
                <a:gd name="connsiteX7" fmla="*/ 0 w 1674379"/>
                <a:gd name="connsiteY7" fmla="*/ 1205553 h 1339503"/>
                <a:gd name="connsiteX8" fmla="*/ 0 w 1674379"/>
                <a:gd name="connsiteY8" fmla="*/ 133950 h 133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379" h="1339503">
                  <a:moveTo>
                    <a:pt x="0" y="133950"/>
                  </a:moveTo>
                  <a:cubicBezTo>
                    <a:pt x="0" y="59971"/>
                    <a:pt x="59971" y="0"/>
                    <a:pt x="133950" y="0"/>
                  </a:cubicBezTo>
                  <a:lnTo>
                    <a:pt x="1540429" y="0"/>
                  </a:lnTo>
                  <a:cubicBezTo>
                    <a:pt x="1614408" y="0"/>
                    <a:pt x="1674379" y="59971"/>
                    <a:pt x="1674379" y="133950"/>
                  </a:cubicBezTo>
                  <a:lnTo>
                    <a:pt x="1674379" y="1205553"/>
                  </a:lnTo>
                  <a:cubicBezTo>
                    <a:pt x="1674379" y="1279532"/>
                    <a:pt x="1614408" y="1339503"/>
                    <a:pt x="1540429" y="1339503"/>
                  </a:cubicBezTo>
                  <a:lnTo>
                    <a:pt x="133950" y="1339503"/>
                  </a:lnTo>
                  <a:cubicBezTo>
                    <a:pt x="59971" y="1339503"/>
                    <a:pt x="0" y="1279532"/>
                    <a:pt x="0" y="1205553"/>
                  </a:cubicBezTo>
                  <a:lnTo>
                    <a:pt x="0" y="133950"/>
                  </a:lnTo>
                  <a:close/>
                </a:path>
              </a:pathLst>
            </a:custGeom>
            <a:solidFill>
              <a:schemeClr val="bg1">
                <a:lumMod val="5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3523" tIns="73523" rIns="73523" bIns="73523" numCol="1" spcCol="1270" anchor="ctr" anchorCtr="0">
              <a:noAutofit/>
            </a:bodyPr>
            <a:lstStyle/>
            <a:p>
              <a:pPr lvl="0" algn="ctr" defTabSz="800100" rtl="0">
                <a:lnSpc>
                  <a:spcPct val="90000"/>
                </a:lnSpc>
                <a:spcBef>
                  <a:spcPct val="0"/>
                </a:spcBef>
                <a:spcAft>
                  <a:spcPct val="35000"/>
                </a:spcAft>
              </a:pPr>
              <a:r>
                <a:rPr lang="en-US" sz="1800" kern="1200" dirty="0" smtClean="0"/>
                <a:t>Submission Coordinator/ Consultant</a:t>
              </a:r>
            </a:p>
          </p:txBody>
        </p:sp>
      </p:grpSp>
      <p:sp>
        <p:nvSpPr>
          <p:cNvPr id="29"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328290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24" y="-54318"/>
            <a:ext cx="9929812" cy="1168400"/>
          </a:xfrm>
        </p:spPr>
        <p:txBody>
          <a:bodyPr>
            <a:noAutofit/>
          </a:bodyPr>
          <a:lstStyle/>
          <a:p>
            <a:pPr>
              <a:lnSpc>
                <a:spcPts val="3200"/>
              </a:lnSpc>
            </a:pPr>
            <a:r>
              <a:rPr lang="en-US" sz="3200" dirty="0" smtClean="0"/>
              <a:t>RACI Definitions</a:t>
            </a:r>
            <a:endParaRPr lang="en-US" sz="3200" dirty="0"/>
          </a:p>
        </p:txBody>
      </p:sp>
      <p:sp>
        <p:nvSpPr>
          <p:cNvPr id="12" name="Date Placeholder 3"/>
          <p:cNvSpPr>
            <a:spLocks noGrp="1"/>
          </p:cNvSpPr>
          <p:nvPr>
            <p:ph type="dt" sz="half" idx="10"/>
          </p:nvPr>
        </p:nvSpPr>
        <p:spPr>
          <a:xfrm>
            <a:off x="457200" y="6516154"/>
            <a:ext cx="1588087" cy="365125"/>
          </a:xfrm>
        </p:spPr>
        <p:txBody>
          <a:bodyPr/>
          <a:lstStyle/>
          <a:p>
            <a:fld id="{788E80AF-A24D-7748-AE95-36D8D5398A3F}" type="datetime1">
              <a:rPr lang="en-US" smtClean="0">
                <a:solidFill>
                  <a:prstClr val="black">
                    <a:tint val="75000"/>
                  </a:prstClr>
                </a:solidFill>
              </a:rPr>
              <a:pPr/>
              <a:t>12/7/2016</a:t>
            </a:fld>
            <a:endParaRPr lang="en-US" dirty="0">
              <a:solidFill>
                <a:prstClr val="black">
                  <a:tint val="75000"/>
                </a:prstClr>
              </a:solidFill>
            </a:endParaRPr>
          </a:p>
        </p:txBody>
      </p:sp>
      <p:sp>
        <p:nvSpPr>
          <p:cNvPr id="14" name="Footer Placeholder 4"/>
          <p:cNvSpPr>
            <a:spLocks noGrp="1"/>
          </p:cNvSpPr>
          <p:nvPr>
            <p:ph type="ftr" sz="quarter" idx="11"/>
          </p:nvPr>
        </p:nvSpPr>
        <p:spPr>
          <a:xfrm>
            <a:off x="2177241" y="6516154"/>
            <a:ext cx="4700861" cy="365125"/>
          </a:xfrm>
        </p:spPr>
        <p:txBody>
          <a:bodyPr/>
          <a:lstStyle/>
          <a:p>
            <a:r>
              <a:rPr lang="en-US" dirty="0" smtClean="0">
                <a:solidFill>
                  <a:prstClr val="black">
                    <a:tint val="75000"/>
                  </a:prstClr>
                </a:solidFill>
              </a:rPr>
              <a:t>Company Confidential  © 2015 Eli Lilly and Company </a:t>
            </a:r>
            <a:endParaRPr lang="en-US" dirty="0">
              <a:solidFill>
                <a:prstClr val="black">
                  <a:tint val="75000"/>
                </a:prstClr>
              </a:solidFill>
            </a:endParaRPr>
          </a:p>
        </p:txBody>
      </p:sp>
      <p:sp>
        <p:nvSpPr>
          <p:cNvPr id="4" name="TextBox 3"/>
          <p:cNvSpPr txBox="1"/>
          <p:nvPr/>
        </p:nvSpPr>
        <p:spPr>
          <a:xfrm>
            <a:off x="381000" y="1676400"/>
            <a:ext cx="8382000" cy="3785652"/>
          </a:xfrm>
          <a:prstGeom prst="rect">
            <a:avLst/>
          </a:prstGeom>
          <a:noFill/>
        </p:spPr>
        <p:txBody>
          <a:bodyPr wrap="square" rtlCol="0">
            <a:spAutoFit/>
          </a:bodyPr>
          <a:lstStyle/>
          <a:p>
            <a:r>
              <a:rPr lang="en-US" sz="1600" b="1" dirty="0" smtClean="0"/>
              <a:t>Responsible</a:t>
            </a:r>
            <a:r>
              <a:rPr lang="en-US" sz="1600" dirty="0" smtClean="0"/>
              <a:t> - Those </a:t>
            </a:r>
            <a:r>
              <a:rPr lang="en-US" sz="1600" dirty="0"/>
              <a:t>who do the work to achieve the </a:t>
            </a:r>
            <a:r>
              <a:rPr lang="en-US" sz="1600" dirty="0" smtClean="0"/>
              <a:t>task.  </a:t>
            </a:r>
            <a:r>
              <a:rPr lang="en-US" sz="1600" dirty="0"/>
              <a:t>There is at least one role with a participation type of responsible, although others can be delegated to assist in the work </a:t>
            </a:r>
            <a:r>
              <a:rPr lang="en-US" sz="1600" dirty="0" smtClean="0"/>
              <a:t>required.</a:t>
            </a:r>
            <a:endParaRPr lang="en-US" sz="1600" dirty="0"/>
          </a:p>
          <a:p>
            <a:endParaRPr lang="en-US" sz="1600" b="1" dirty="0" smtClean="0"/>
          </a:p>
          <a:p>
            <a:r>
              <a:rPr lang="en-US" sz="1600" b="1" dirty="0" smtClean="0"/>
              <a:t>Accountable</a:t>
            </a:r>
            <a:r>
              <a:rPr lang="en-US" sz="1600" dirty="0" smtClean="0"/>
              <a:t> - The </a:t>
            </a:r>
            <a:r>
              <a:rPr lang="en-US" sz="1600" dirty="0"/>
              <a:t>one ultimately answerable for the correct and thorough completion of the deliverable or task, and the one who delegates the work to those </a:t>
            </a:r>
            <a:r>
              <a:rPr lang="en-US" sz="1600" dirty="0" smtClean="0"/>
              <a:t>responsible.  </a:t>
            </a:r>
            <a:r>
              <a:rPr lang="en-US" sz="1600" dirty="0"/>
              <a:t>In other words, an accountable must sign off (approve) work that responsible provides. There must be only one accountable specified for each task or deliverable</a:t>
            </a:r>
            <a:r>
              <a:rPr lang="en-US" sz="1600" dirty="0" smtClean="0"/>
              <a:t>.</a:t>
            </a:r>
            <a:endParaRPr lang="en-US" sz="1600" dirty="0"/>
          </a:p>
          <a:p>
            <a:endParaRPr lang="en-US" sz="1600" dirty="0" smtClean="0"/>
          </a:p>
          <a:p>
            <a:r>
              <a:rPr lang="en-US" sz="1600" b="1" dirty="0" smtClean="0"/>
              <a:t>Consulted – </a:t>
            </a:r>
            <a:r>
              <a:rPr lang="en-US" sz="1600" dirty="0" smtClean="0"/>
              <a:t>Those </a:t>
            </a:r>
            <a:r>
              <a:rPr lang="en-US" sz="1600" dirty="0"/>
              <a:t>whose opinions are sought, typically subject matter experts; and with whom there is two-way communication</a:t>
            </a:r>
            <a:r>
              <a:rPr lang="en-US" sz="1600" dirty="0" smtClean="0"/>
              <a:t>.</a:t>
            </a:r>
          </a:p>
          <a:p>
            <a:endParaRPr lang="en-US" sz="1600" dirty="0" smtClean="0"/>
          </a:p>
          <a:p>
            <a:r>
              <a:rPr lang="en-US" sz="1600" b="1" dirty="0" smtClean="0"/>
              <a:t>Informed</a:t>
            </a:r>
            <a:r>
              <a:rPr lang="en-US" sz="1600" b="1" dirty="0"/>
              <a:t> </a:t>
            </a:r>
            <a:r>
              <a:rPr lang="en-US" sz="1600" b="1" dirty="0" smtClean="0"/>
              <a:t>- </a:t>
            </a:r>
            <a:r>
              <a:rPr lang="en-US" sz="1600" dirty="0" smtClean="0"/>
              <a:t>Those </a:t>
            </a:r>
            <a:r>
              <a:rPr lang="en-US" sz="1600" dirty="0"/>
              <a:t>who are kept up-to-date on progress, often only on completion of the task or deliverable; and with whom there is just one-way communication</a:t>
            </a:r>
            <a:r>
              <a:rPr lang="en-US" sz="1600" dirty="0" smtClean="0"/>
              <a:t>.</a:t>
            </a:r>
          </a:p>
          <a:p>
            <a:endParaRPr lang="en-US" sz="1600" dirty="0"/>
          </a:p>
          <a:p>
            <a:endParaRPr lang="en-US" sz="1600" dirty="0"/>
          </a:p>
        </p:txBody>
      </p:sp>
    </p:spTree>
    <p:extLst>
      <p:ext uri="{BB962C8B-B14F-4D97-AF65-F5344CB8AC3E}">
        <p14:creationId xmlns:p14="http://schemas.microsoft.com/office/powerpoint/2010/main" val="2926510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a:xfrm>
            <a:off x="457200" y="6489700"/>
            <a:ext cx="2133600" cy="365125"/>
          </a:xfrm>
        </p:spPr>
        <p:txBody>
          <a:bodyPr/>
          <a:lstStyle/>
          <a:p>
            <a:fld id="{788E80AF-A24D-7748-AE95-36D8D5398A3F}" type="datetime1">
              <a:rPr lang="en-US" smtClean="0"/>
              <a:t>12/7/2016</a:t>
            </a:fld>
            <a:endParaRPr lang="en-US" dirty="0"/>
          </a:p>
        </p:txBody>
      </p:sp>
      <p:sp>
        <p:nvSpPr>
          <p:cNvPr id="2" name="Title 1"/>
          <p:cNvSpPr>
            <a:spLocks noGrp="1"/>
          </p:cNvSpPr>
          <p:nvPr>
            <p:ph type="title" idx="4294967295"/>
          </p:nvPr>
        </p:nvSpPr>
        <p:spPr>
          <a:xfrm>
            <a:off x="0" y="92674"/>
            <a:ext cx="9144000" cy="1168400"/>
          </a:xfrm>
        </p:spPr>
        <p:txBody>
          <a:bodyPr>
            <a:noAutofit/>
          </a:bodyPr>
          <a:lstStyle/>
          <a:p>
            <a:pPr>
              <a:lnSpc>
                <a:spcPts val="3200"/>
              </a:lnSpc>
            </a:pPr>
            <a:r>
              <a:rPr lang="en-US" sz="3200" dirty="0" smtClean="0"/>
              <a:t>Overall Management of Study Data</a:t>
            </a:r>
            <a:br>
              <a:rPr lang="en-US" sz="3200" dirty="0" smtClean="0"/>
            </a:br>
            <a:r>
              <a:rPr lang="en-US" sz="3200" dirty="0" smtClean="0"/>
              <a:t>Documentation: Who is Accountable for GSS owned SDTM/</a:t>
            </a:r>
            <a:r>
              <a:rPr lang="en-US" sz="3200" dirty="0" err="1" smtClean="0"/>
              <a:t>ADaM</a:t>
            </a:r>
            <a:r>
              <a:rPr lang="en-US" sz="3200" dirty="0" smtClean="0"/>
              <a:t> creation?</a:t>
            </a:r>
            <a:endParaRPr lang="en-US" sz="3200" dirty="0"/>
          </a:p>
        </p:txBody>
      </p:sp>
      <p:sp>
        <p:nvSpPr>
          <p:cNvPr id="13" name="Rectangle 12"/>
          <p:cNvSpPr/>
          <p:nvPr/>
        </p:nvSpPr>
        <p:spPr>
          <a:xfrm>
            <a:off x="261452" y="1533315"/>
            <a:ext cx="8496597" cy="830997"/>
          </a:xfrm>
          <a:prstGeom prst="rect">
            <a:avLst/>
          </a:prstGeom>
        </p:spPr>
        <p:txBody>
          <a:bodyPr wrap="square">
            <a:spAutoFit/>
          </a:bodyPr>
          <a:lstStyle/>
          <a:p>
            <a:r>
              <a:rPr lang="en-US" sz="1600" dirty="0" smtClean="0"/>
              <a:t>Roles for </a:t>
            </a:r>
            <a:r>
              <a:rPr lang="en-US" sz="1600" dirty="0"/>
              <a:t>managing </a:t>
            </a:r>
            <a:r>
              <a:rPr lang="en-US" sz="1600" dirty="0" smtClean="0"/>
              <a:t>final </a:t>
            </a:r>
            <a:r>
              <a:rPr lang="en-US" sz="1600" dirty="0"/>
              <a:t>study data </a:t>
            </a:r>
            <a:r>
              <a:rPr lang="en-US" sz="1600" dirty="0" smtClean="0"/>
              <a:t>documentation may differ based on individual study needs, but here are some common roles &amp; responsibilities based on the latest RACI Model:</a:t>
            </a:r>
          </a:p>
          <a:p>
            <a:r>
              <a:rPr lang="en-US" sz="1600" dirty="0" smtClean="0"/>
              <a:t>R = Responsible, A = Accountable, C = Consult, I = Inform</a:t>
            </a:r>
          </a:p>
        </p:txBody>
      </p:sp>
      <p:sp>
        <p:nvSpPr>
          <p:cNvPr id="7" name="TextBox 6"/>
          <p:cNvSpPr txBox="1"/>
          <p:nvPr/>
        </p:nvSpPr>
        <p:spPr>
          <a:xfrm>
            <a:off x="646812" y="5622000"/>
            <a:ext cx="7634546" cy="577081"/>
          </a:xfrm>
          <a:prstGeom prst="rect">
            <a:avLst/>
          </a:prstGeom>
          <a:noFill/>
        </p:spPr>
        <p:txBody>
          <a:bodyPr wrap="square" rtlCol="0">
            <a:spAutoFit/>
          </a:bodyPr>
          <a:lstStyle/>
          <a:p>
            <a:r>
              <a:rPr lang="en-US" sz="1050" dirty="0" smtClean="0"/>
              <a:t>*SDTM and/or ADaM Consultants may be Responsible for these Actions if the SDTM creation is owned by DSS TPO, otherwise the SDTM/ADaM Consultants will “consult”.</a:t>
            </a:r>
          </a:p>
          <a:p>
            <a:r>
              <a:rPr lang="en-US" sz="1050" dirty="0" smtClean="0"/>
              <a:t>   </a:t>
            </a:r>
          </a:p>
        </p:txBody>
      </p:sp>
      <p:graphicFrame>
        <p:nvGraphicFramePr>
          <p:cNvPr id="17" name="Table 16"/>
          <p:cNvGraphicFramePr>
            <a:graphicFrameLocks noGrp="1"/>
          </p:cNvGraphicFramePr>
          <p:nvPr>
            <p:extLst>
              <p:ext uri="{D42A27DB-BD31-4B8C-83A1-F6EECF244321}">
                <p14:modId xmlns:p14="http://schemas.microsoft.com/office/powerpoint/2010/main" val="1405791155"/>
              </p:ext>
            </p:extLst>
          </p:nvPr>
        </p:nvGraphicFramePr>
        <p:xfrm>
          <a:off x="695695" y="2520145"/>
          <a:ext cx="7191375" cy="2674510"/>
        </p:xfrm>
        <a:graphic>
          <a:graphicData uri="http://schemas.openxmlformats.org/drawingml/2006/table">
            <a:tbl>
              <a:tblPr firstRow="1" bandRow="1">
                <a:tableStyleId>{72833802-FEF1-4C79-8D5D-14CF1EAF98D9}</a:tableStyleId>
              </a:tblPr>
              <a:tblGrid>
                <a:gridCol w="4770992"/>
                <a:gridCol w="658038"/>
                <a:gridCol w="571720"/>
                <a:gridCol w="552450"/>
                <a:gridCol w="638175"/>
              </a:tblGrid>
              <a:tr h="972143">
                <a:tc>
                  <a:txBody>
                    <a:bodyPr/>
                    <a:lstStyle/>
                    <a:p>
                      <a:pPr algn="ctr"/>
                      <a:r>
                        <a:rPr lang="en-US" sz="1050" dirty="0" smtClean="0"/>
                        <a:t>Action</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ADaM</a:t>
                      </a:r>
                      <a:r>
                        <a:rPr lang="en-US" sz="1050" baseline="0" dirty="0" smtClean="0"/>
                        <a:t> Programmer</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Stat/SA</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Sub. Consultant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SDTM/ ADaM Study Consult.</a:t>
                      </a:r>
                      <a:endParaRPr lang="en-US" sz="1050" dirty="0"/>
                    </a:p>
                  </a:txBody>
                  <a:tcPr marL="45720" marR="4572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56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Creates SDTM/</a:t>
                      </a:r>
                      <a:r>
                        <a:rPr lang="en-US" sz="1050" dirty="0" err="1" smtClean="0"/>
                        <a:t>ADaM</a:t>
                      </a:r>
                      <a:r>
                        <a:rPr lang="en-US" sz="1050" dirty="0" smtClean="0"/>
                        <a:t> transport files</a:t>
                      </a:r>
                      <a:r>
                        <a:rPr lang="en-US" sz="1050" baseline="0" dirty="0" smtClean="0"/>
                        <a:t> of datasets, annotated CRFs, SDRG/ADRG and define documents.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6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effectLst/>
                          <a:latin typeface="+mn-lt"/>
                          <a:ea typeface="+mn-ea"/>
                          <a:cs typeface="+mn-cs"/>
                        </a:rPr>
                        <a:t>Conducts review &amp; ensures finalization of annotated CRFs, transport files, SDRG/ADRG, define documents, and analysis programs if applicable. </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C*</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0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t>Complete </a:t>
                      </a:r>
                      <a:r>
                        <a:rPr lang="en-US" sz="1050" kern="1200" dirty="0" smtClean="0">
                          <a:solidFill>
                            <a:schemeClr val="tx1"/>
                          </a:solidFill>
                          <a:effectLst/>
                          <a:latin typeface="+mn-lt"/>
                          <a:ea typeface="+mn-ea"/>
                          <a:cs typeface="+mn-cs"/>
                        </a:rPr>
                        <a:t>Submission Readiness Review of CRT package and update submission tracker with finalization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380">
                <a:tc>
                  <a:txBody>
                    <a:bodyPr/>
                    <a:lstStyle/>
                    <a:p>
                      <a:r>
                        <a:rPr lang="en-US" sz="1050" dirty="0" smtClean="0"/>
                        <a:t>Ensures</a:t>
                      </a:r>
                      <a:r>
                        <a:rPr lang="en-US" sz="1050" baseline="0" dirty="0" smtClean="0"/>
                        <a:t> all</a:t>
                      </a:r>
                      <a:r>
                        <a:rPr lang="en-US" sz="1050" dirty="0" smtClean="0"/>
                        <a:t> SDTM/</a:t>
                      </a:r>
                      <a:r>
                        <a:rPr lang="en-US" sz="1050" dirty="0" err="1" smtClean="0"/>
                        <a:t>ADaM</a:t>
                      </a:r>
                      <a:r>
                        <a:rPr lang="en-US" sz="1050" baseline="0" dirty="0" smtClean="0"/>
                        <a:t> </a:t>
                      </a:r>
                      <a:r>
                        <a:rPr lang="en-US" sz="1050" dirty="0" smtClean="0"/>
                        <a:t>CRT components are stored in the</a:t>
                      </a:r>
                      <a:r>
                        <a:rPr lang="en-US" sz="1050" baseline="0" dirty="0" smtClean="0"/>
                        <a:t> correct</a:t>
                      </a:r>
                      <a:r>
                        <a:rPr lang="en-US" sz="1050" dirty="0" smtClean="0"/>
                        <a:t> secure location SDD/ AWE/</a:t>
                      </a:r>
                      <a:r>
                        <a:rPr lang="en-US" sz="1050" baseline="0" dirty="0" smtClean="0"/>
                        <a:t> </a:t>
                      </a:r>
                      <a:r>
                        <a:rPr lang="en-US" sz="1050" dirty="0" smtClean="0"/>
                        <a:t>CLUWE</a:t>
                      </a:r>
                      <a:r>
                        <a:rPr lang="en-US" sz="1050" baseline="0" dirty="0" smtClean="0"/>
                        <a:t> </a:t>
                      </a:r>
                      <a:r>
                        <a:rPr lang="en-US" sz="1050" dirty="0" smtClean="0"/>
                        <a:t>to</a:t>
                      </a:r>
                      <a:r>
                        <a:rPr lang="en-US" sz="1050" baseline="0" dirty="0" smtClean="0"/>
                        <a:t> be pulled into the </a:t>
                      </a:r>
                      <a:r>
                        <a:rPr lang="en-US" sz="1050" baseline="0" dirty="0" err="1" smtClean="0"/>
                        <a:t>eCTD</a:t>
                      </a:r>
                      <a:r>
                        <a:rPr lang="en-US" sz="1050" baseline="0" dirty="0" smtClean="0"/>
                        <a:t>. </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R/A</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smtClean="0"/>
                        <a:t>I</a:t>
                      </a: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ooter Placeholder 4"/>
          <p:cNvSpPr>
            <a:spLocks noGrp="1"/>
          </p:cNvSpPr>
          <p:nvPr>
            <p:ph type="ftr" sz="quarter" idx="11"/>
          </p:nvPr>
        </p:nvSpPr>
        <p:spPr>
          <a:xfrm>
            <a:off x="2177241" y="6484979"/>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416974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788E80AF-A24D-7748-AE95-36D8D5398A3F}" type="datetime1">
              <a:rPr lang="en-US" smtClean="0"/>
              <a:t>12/7/2016</a:t>
            </a:fld>
            <a:endParaRPr lang="en-US" dirty="0"/>
          </a:p>
        </p:txBody>
      </p:sp>
      <p:sp>
        <p:nvSpPr>
          <p:cNvPr id="16" name="Slide Number Placeholder 5"/>
          <p:cNvSpPr>
            <a:spLocks noGrp="1"/>
          </p:cNvSpPr>
          <p:nvPr>
            <p:ph type="sldNum" sz="quarter" idx="12"/>
          </p:nvPr>
        </p:nvSpPr>
        <p:spPr/>
        <p:txBody>
          <a:bodyPr/>
          <a:lstStyle/>
          <a:p>
            <a:fld id="{CE2FFC8D-A85B-B445-B4C5-B1EA1E258A6A}" type="slidenum">
              <a:rPr lang="en-US" smtClean="0"/>
              <a:t>9</a:t>
            </a:fld>
            <a:endParaRPr lang="en-US"/>
          </a:p>
        </p:txBody>
      </p:sp>
      <p:sp>
        <p:nvSpPr>
          <p:cNvPr id="2" name="Title 1"/>
          <p:cNvSpPr>
            <a:spLocks noGrp="1"/>
          </p:cNvSpPr>
          <p:nvPr>
            <p:ph type="title" idx="4294967295"/>
          </p:nvPr>
        </p:nvSpPr>
        <p:spPr>
          <a:xfrm>
            <a:off x="0" y="109538"/>
            <a:ext cx="6796088" cy="1320800"/>
          </a:xfrm>
        </p:spPr>
        <p:txBody>
          <a:bodyPr>
            <a:noAutofit/>
          </a:bodyPr>
          <a:lstStyle/>
          <a:p>
            <a:pPr>
              <a:lnSpc>
                <a:spcPts val="3100"/>
              </a:lnSpc>
            </a:pPr>
            <a:r>
              <a:rPr lang="en-US" sz="3300" dirty="0" smtClean="0"/>
              <a:t>Remember the Components of a CRT?</a:t>
            </a:r>
            <a:endParaRPr lang="en-US" sz="3300" dirty="0"/>
          </a:p>
        </p:txBody>
      </p:sp>
      <p:sp>
        <p:nvSpPr>
          <p:cNvPr id="20" name="Freeform 19"/>
          <p:cNvSpPr>
            <a:spLocks noChangeAspect="1"/>
          </p:cNvSpPr>
          <p:nvPr/>
        </p:nvSpPr>
        <p:spPr>
          <a:xfrm>
            <a:off x="1298905" y="2242058"/>
            <a:ext cx="1482395" cy="248628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ECC9F"/>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 SAS Transport </a:t>
            </a:r>
            <a:r>
              <a:rPr lang="en-US" dirty="0" smtClean="0"/>
              <a:t>F</a:t>
            </a:r>
            <a:r>
              <a:rPr lang="en-US" dirty="0"/>
              <a:t>iles (SDTM &amp; ADaM)</a:t>
            </a:r>
          </a:p>
          <a:p>
            <a:pPr lvl="0" algn="ctr" defTabSz="1155700" rtl="0">
              <a:lnSpc>
                <a:spcPct val="90000"/>
              </a:lnSpc>
              <a:spcBef>
                <a:spcPct val="0"/>
              </a:spcBef>
              <a:spcAft>
                <a:spcPct val="35000"/>
              </a:spcAft>
            </a:pPr>
            <a:endParaRPr lang="en-US" kern="1200" dirty="0"/>
          </a:p>
        </p:txBody>
      </p:sp>
      <p:sp>
        <p:nvSpPr>
          <p:cNvPr id="22" name="Freeform 21"/>
          <p:cNvSpPr>
            <a:spLocks noChangeAspect="1"/>
          </p:cNvSpPr>
          <p:nvPr/>
        </p:nvSpPr>
        <p:spPr>
          <a:xfrm>
            <a:off x="5273474" y="2242059"/>
            <a:ext cx="1405135"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Define </a:t>
            </a:r>
            <a:r>
              <a:rPr lang="en-US" dirty="0"/>
              <a:t>document (SDTM &amp; ADaM)</a:t>
            </a:r>
          </a:p>
          <a:p>
            <a:pPr lvl="0" algn="ctr" defTabSz="1155700" rtl="0">
              <a:lnSpc>
                <a:spcPct val="90000"/>
              </a:lnSpc>
              <a:spcBef>
                <a:spcPct val="0"/>
              </a:spcBef>
              <a:spcAft>
                <a:spcPct val="35000"/>
              </a:spcAft>
            </a:pPr>
            <a:endParaRPr lang="en-US" kern="1200" dirty="0"/>
          </a:p>
        </p:txBody>
      </p:sp>
      <p:sp>
        <p:nvSpPr>
          <p:cNvPr id="23" name="Freeform 22"/>
          <p:cNvSpPr>
            <a:spLocks noChangeAspect="1"/>
          </p:cNvSpPr>
          <p:nvPr/>
        </p:nvSpPr>
        <p:spPr>
          <a:xfrm>
            <a:off x="6993562" y="2242992"/>
            <a:ext cx="1483688" cy="2356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B0F0"/>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algn="ctr" defTabSz="1155700">
              <a:lnSpc>
                <a:spcPct val="90000"/>
              </a:lnSpc>
              <a:spcBef>
                <a:spcPct val="0"/>
              </a:spcBef>
              <a:spcAft>
                <a:spcPct val="35000"/>
              </a:spcAft>
            </a:pPr>
            <a:r>
              <a:rPr lang="en-US" kern="1200" dirty="0" smtClean="0"/>
              <a:t>Data Reviewer’s </a:t>
            </a:r>
            <a:r>
              <a:rPr lang="en-US" dirty="0"/>
              <a:t>Guide (</a:t>
            </a:r>
            <a:r>
              <a:rPr lang="en-US" dirty="0" smtClean="0"/>
              <a:t>SDRG </a:t>
            </a:r>
            <a:r>
              <a:rPr lang="en-US" dirty="0"/>
              <a:t>&amp; </a:t>
            </a:r>
            <a:r>
              <a:rPr lang="en-US" dirty="0" smtClean="0"/>
              <a:t>ADRG)</a:t>
            </a:r>
            <a:endParaRPr lang="en-US" dirty="0"/>
          </a:p>
          <a:p>
            <a:pPr lvl="0" algn="ctr" defTabSz="1155700" rtl="0">
              <a:lnSpc>
                <a:spcPct val="90000"/>
              </a:lnSpc>
              <a:spcBef>
                <a:spcPct val="0"/>
              </a:spcBef>
              <a:spcAft>
                <a:spcPct val="35000"/>
              </a:spcAft>
            </a:pPr>
            <a:endParaRPr lang="en-US" kern="1200" dirty="0"/>
          </a:p>
        </p:txBody>
      </p:sp>
      <p:sp>
        <p:nvSpPr>
          <p:cNvPr id="11" name="Rectangle 10"/>
          <p:cNvSpPr/>
          <p:nvPr/>
        </p:nvSpPr>
        <p:spPr>
          <a:xfrm>
            <a:off x="981503" y="2042913"/>
            <a:ext cx="2032317" cy="267879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a:spLocks noChangeAspect="1"/>
          </p:cNvSpPr>
          <p:nvPr/>
        </p:nvSpPr>
        <p:spPr>
          <a:xfrm>
            <a:off x="3359494" y="1990076"/>
            <a:ext cx="1822106" cy="305604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906ECC"/>
          </a:solidFill>
          <a:scene3d>
            <a:camera prst="isometricOffAxis2Lef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0" tIns="628453" rIns="166556" bIns="628453" numCol="1" spcCol="1270" anchor="ctr" anchorCtr="0">
            <a:noAutofit/>
          </a:bodyPr>
          <a:lstStyle/>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endParaRPr lang="en-US" sz="1200" kern="1200" dirty="0" smtClean="0"/>
          </a:p>
          <a:p>
            <a:pPr lvl="0" algn="ctr" defTabSz="1155700">
              <a:lnSpc>
                <a:spcPct val="90000"/>
              </a:lnSpc>
              <a:spcBef>
                <a:spcPct val="0"/>
              </a:spcBef>
              <a:spcAft>
                <a:spcPct val="35000"/>
              </a:spcAft>
            </a:pPr>
            <a:r>
              <a:rPr lang="en-US" sz="1200" kern="1200" dirty="0" smtClean="0"/>
              <a:t> </a:t>
            </a:r>
            <a:r>
              <a:rPr lang="en-US" sz="1400" kern="1200" dirty="0" smtClean="0"/>
              <a:t>Annotated CRFs (SDTM CRT) (observed data package only</a:t>
            </a:r>
            <a:r>
              <a:rPr lang="en-US" sz="1400" dirty="0"/>
              <a:t>) </a:t>
            </a:r>
            <a:endParaRPr lang="en-US" sz="1400" dirty="0" smtClean="0"/>
          </a:p>
          <a:p>
            <a:pPr lvl="0" algn="ctr" defTabSz="1155700">
              <a:lnSpc>
                <a:spcPct val="90000"/>
              </a:lnSpc>
              <a:spcBef>
                <a:spcPct val="0"/>
              </a:spcBef>
              <a:spcAft>
                <a:spcPct val="35000"/>
              </a:spcAft>
            </a:pPr>
            <a:endParaRPr lang="en-US" sz="1400" dirty="0"/>
          </a:p>
          <a:p>
            <a:pPr lvl="0" algn="ctr" defTabSz="1155700">
              <a:lnSpc>
                <a:spcPct val="90000"/>
              </a:lnSpc>
              <a:spcBef>
                <a:spcPct val="0"/>
              </a:spcBef>
              <a:spcAft>
                <a:spcPct val="35000"/>
              </a:spcAft>
            </a:pPr>
            <a:r>
              <a:rPr lang="en-US" sz="1400" dirty="0" smtClean="0"/>
              <a:t>TFL </a:t>
            </a:r>
            <a:r>
              <a:rPr lang="en-US" sz="1400" dirty="0"/>
              <a:t>&amp; ADaM Dataset Creation Programs </a:t>
            </a:r>
          </a:p>
          <a:p>
            <a:pPr lvl="0" algn="ctr" defTabSz="1155700">
              <a:lnSpc>
                <a:spcPct val="90000"/>
              </a:lnSpc>
              <a:spcBef>
                <a:spcPct val="0"/>
              </a:spcBef>
              <a:spcAft>
                <a:spcPct val="35000"/>
              </a:spcAft>
            </a:pPr>
            <a:r>
              <a:rPr lang="en-US" sz="1400" i="1" dirty="0"/>
              <a:t>(ADaM CRT)</a:t>
            </a:r>
          </a:p>
          <a:p>
            <a:pPr lvl="0" algn="ctr" defTabSz="1155700" rtl="0">
              <a:lnSpc>
                <a:spcPct val="90000"/>
              </a:lnSpc>
              <a:spcBef>
                <a:spcPct val="0"/>
              </a:spcBef>
              <a:spcAft>
                <a:spcPct val="35000"/>
              </a:spcAft>
            </a:pPr>
            <a:endParaRPr lang="en-US" sz="1400" kern="1200" dirty="0"/>
          </a:p>
        </p:txBody>
      </p:sp>
      <p:sp>
        <p:nvSpPr>
          <p:cNvPr id="13" name="Footer Placeholder 4"/>
          <p:cNvSpPr>
            <a:spLocks noGrp="1"/>
          </p:cNvSpPr>
          <p:nvPr>
            <p:ph type="ftr" sz="quarter" idx="11"/>
          </p:nvPr>
        </p:nvSpPr>
        <p:spPr>
          <a:xfrm>
            <a:off x="2177241" y="6380204"/>
            <a:ext cx="4700861" cy="365125"/>
          </a:xfrm>
        </p:spPr>
        <p:txBody>
          <a:bodyPr/>
          <a:lstStyle/>
          <a:p>
            <a:r>
              <a:rPr lang="en-US" dirty="0" smtClean="0"/>
              <a:t>Company Confidential  © 2016 Eli Lilly and Company </a:t>
            </a:r>
            <a:endParaRPr lang="en-US" dirty="0"/>
          </a:p>
        </p:txBody>
      </p:sp>
    </p:spTree>
    <p:extLst>
      <p:ext uri="{BB962C8B-B14F-4D97-AF65-F5344CB8AC3E}">
        <p14:creationId xmlns:p14="http://schemas.microsoft.com/office/powerpoint/2010/main" val="378718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udy Data Docum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B_Module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DIN-Bold"/>
        <a:ea typeface=""/>
        <a:cs typeface=""/>
      </a:majorFont>
      <a:minorFont>
        <a:latin typeface="DIN-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DF9B9A491ECC4AB8F2CD5FE78DA9EE" ma:contentTypeVersion="14" ma:contentTypeDescription="Create a new document." ma:contentTypeScope="" ma:versionID="b7627516bae240ce58add449db523ce6">
  <xsd:schema xmlns:xsd="http://www.w3.org/2001/XMLSchema" xmlns:xs="http://www.w3.org/2001/XMLSchema" xmlns:p="http://schemas.microsoft.com/office/2006/metadata/properties" xmlns:ns2="33648e8c-5399-4ce0-994e-2f4ddb1c4614" xmlns:ns3="7991ce59-03a1-40f0-9433-abb443de5823" targetNamespace="http://schemas.microsoft.com/office/2006/metadata/properties" ma:root="true" ma:fieldsID="35ad7b994f91a6ad37e473c89957a249" ns2:_="" ns3:_="">
    <xsd:import namespace="33648e8c-5399-4ce0-994e-2f4ddb1c4614"/>
    <xsd:import namespace="7991ce59-03a1-40f0-9433-abb443de5823"/>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Topic"/>
                <xsd:element ref="ns3:Sub_x002d_Topic" minOccurs="0"/>
                <xsd:element ref="ns3:Applicable_x0020_to" minOccurs="0"/>
                <xsd:element ref="ns3:Owner" minOccurs="0"/>
                <xsd:element ref="ns3:Effective_x0020_Date" minOccurs="0"/>
                <xsd:element ref="ns3:Document_x0020_Retirement_x0020_Date" minOccurs="0"/>
                <xsd:element ref="ns3:Version_x0020_Number" minOccurs="0"/>
                <xsd:element ref="ns3:Document_x0020_Status"/>
                <xsd:element ref="ns3:Applicable_x0020_Studies" minOccurs="0"/>
                <xsd:element ref="ns3:Foc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hidden="true" ma:list="{def7891e-31c7-4f89-889b-91cf738ea2bb}" ma:internalName="TaxCatchAll" ma:showField="CatchAllData" ma:web="0e16cf5c-60c9-4cc0-b9e5-e510c07393ae">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hidden="true" ma:list="{def7891e-31c7-4f89-889b-91cf738ea2bb}" ma:internalName="TaxCatchAllLabel" ma:readOnly="true" ma:showField="CatchAllDataLabel" ma:web="0e16cf5c-60c9-4cc0-b9e5-e510c07393ae">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91ce59-03a1-40f0-9433-abb443de5823" elementFormDefault="qualified">
    <xsd:import namespace="http://schemas.microsoft.com/office/2006/documentManagement/types"/>
    <xsd:import namespace="http://schemas.microsoft.com/office/infopath/2007/PartnerControls"/>
    <xsd:element name="Topic" ma:index="14" ma:displayName="Topic" ma:description="Enter the topic this document pertains to, Example: Data Standards Control Board" ma:internalName="Topic">
      <xsd:simpleType>
        <xsd:restriction base="dms:Text">
          <xsd:maxLength value="255"/>
        </xsd:restriction>
      </xsd:simpleType>
    </xsd:element>
    <xsd:element name="Sub_x002d_Topic" ma:index="15" nillable="true" ma:displayName="Sub-Topic" ma:description="Enter the sub-topic this document pertains to, Example: Document Center" ma:internalName="Sub_x002d_Topic">
      <xsd:simpleType>
        <xsd:restriction base="dms:Text">
          <xsd:maxLength value="255"/>
        </xsd:restriction>
      </xsd:simpleType>
    </xsd:element>
    <xsd:element name="Applicable_x0020_to" ma:index="16" nillable="true" ma:displayName="Applicable to" ma:default="Lilly" ma:description="Enter those affected, check all that apply" ma:internalName="Applicable_x0020_to">
      <xsd:complexType>
        <xsd:complexContent>
          <xsd:extension base="dms:MultiChoice">
            <xsd:sequence>
              <xsd:element name="Value" maxOccurs="unbounded" minOccurs="0" nillable="true">
                <xsd:simpleType>
                  <xsd:restriction base="dms:Choice">
                    <xsd:enumeration value="Lilly"/>
                    <xsd:enumeration value="TPO partners"/>
                    <xsd:enumeration value="Other"/>
                  </xsd:restriction>
                </xsd:simpleType>
              </xsd:element>
            </xsd:sequence>
          </xsd:extension>
        </xsd:complexContent>
      </xsd:complexType>
    </xsd:element>
    <xsd:element name="Owner" ma:index="17" nillable="true" ma:displayName="Owner" ma:description="Document Owner" ma:list="UserInfo" ma:SearchPeopleOnly="false" ma:SharePointGroup="0" ma:internalName="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ffective_x0020_Date" ma:index="18" nillable="true" ma:displayName="Effective Date" ma:format="DateOnly" ma:internalName="Effective_x0020_Date">
      <xsd:simpleType>
        <xsd:restriction base="dms:DateTime"/>
      </xsd:simpleType>
    </xsd:element>
    <xsd:element name="Document_x0020_Retirement_x0020_Date" ma:index="19" nillable="true" ma:displayName="Document Retirement Date" ma:format="DateOnly" ma:internalName="Document_x0020_Retirement_x0020_Date">
      <xsd:simpleType>
        <xsd:restriction base="dms:DateTime"/>
      </xsd:simpleType>
    </xsd:element>
    <xsd:element name="Version_x0020_Number" ma:index="20" nillable="true" ma:displayName="Version Number" ma:internalName="Version_x0020_Number">
      <xsd:simpleType>
        <xsd:restriction base="dms:Number"/>
      </xsd:simpleType>
    </xsd:element>
    <xsd:element name="Document_x0020_Status" ma:index="21" ma:displayName="Document Status" ma:format="RadioButtons" ma:internalName="Document_x0020_Status">
      <xsd:simpleType>
        <xsd:restriction base="dms:Choice">
          <xsd:enumeration value="Active"/>
          <xsd:enumeration value="Upcoming"/>
        </xsd:restriction>
      </xsd:simpleType>
    </xsd:element>
    <xsd:element name="Applicable_x0020_Studies" ma:index="22" nillable="true" ma:displayName="Applicable Studies" ma:internalName="Applicable_x0020_Studies" ma:requiredMultiChoice="true">
      <xsd:complexType>
        <xsd:complexContent>
          <xsd:extension base="dms:MultiChoice">
            <xsd:sequence>
              <xsd:element name="Value" maxOccurs="unbounded" minOccurs="0" nillable="true">
                <xsd:simpleType>
                  <xsd:restriction base="dms:Choice">
                    <xsd:enumeration value="Current"/>
                    <xsd:enumeration value="Legacy InForm-InFuse"/>
                    <xsd:enumeration value="Legacy ICC"/>
                  </xsd:restriction>
                </xsd:simpleType>
              </xsd:element>
            </xsd:sequence>
          </xsd:extension>
        </xsd:complexContent>
      </xsd:complexType>
    </xsd:element>
    <xsd:element name="Focus" ma:index="23" nillable="true" ma:displayName="Focus" ma:description="What particular area does the document focus on, ex: SAE, Adjudication, etc..." ma:internalName="Focu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ADM130</TermName>
          <TermId xmlns="http://schemas.microsoft.com/office/infopath/2007/PartnerControls">70dc3311-3e76-421c-abfa-d108df48853c</TermId>
        </TermInfo>
      </Terms>
    </EnterpriseRecordSeriesCodeTaxHTField0>
    <TaxCatchAll xmlns="33648e8c-5399-4ce0-994e-2f4ddb1c4614">
      <Value>2</Value>
      <Value>1</Value>
    </TaxCatchAll>
    <Topic xmlns="7991ce59-03a1-40f0-9433-abb443de5823">Data and Analysis Delivery</Topic>
    <Applicable_x0020_to xmlns="7991ce59-03a1-40f0-9433-abb443de5823">
      <Value>Lilly</Value>
      <Value>TPO partners</Value>
    </Applicable_x0020_to>
    <Version_x0020_Number xmlns="7991ce59-03a1-40f0-9433-abb443de5823">2</Version_x0020_Number>
    <Applicable_x0020_Studies xmlns="7991ce59-03a1-40f0-9433-abb443de5823">
      <Value>Current</Value>
    </Applicable_x0020_Studies>
    <Owner xmlns="7991ce59-03a1-40f0-9433-abb443de5823">
      <UserInfo>
        <DisplayName>AM\C202417</DisplayName>
        <AccountId>671</AccountId>
        <AccountType/>
      </UserInfo>
      <UserInfo>
        <DisplayName>AM\C170228</DisplayName>
        <AccountId>778</AccountId>
        <AccountType/>
      </UserInfo>
    </Owner>
    <Document_x0020_Retirement_x0020_Date xmlns="7991ce59-03a1-40f0-9433-abb443de5823" xsi:nil="true"/>
    <Effective_x0020_Date xmlns="7991ce59-03a1-40f0-9433-abb443de5823">2016-02-01T05:00:00+00:00</Effective_x0020_Date>
    <Sub_x002d_Topic xmlns="7991ce59-03a1-40f0-9433-abb443de5823">1.4 Manage Final Data Documentation</Sub_x002d_Topic>
    <Focus xmlns="7991ce59-03a1-40f0-9433-abb443de5823" xsi:nil="true"/>
    <Document_x0020_Status xmlns="7991ce59-03a1-40f0-9433-abb443de5823">Active</Document_x0020_Status>
  </documentManagement>
</p:properties>
</file>

<file path=customXml/item3.xml><?xml version="1.0" encoding="utf-8"?>
<?mso-contentType ?>
<SharedContentType xmlns="Microsoft.SharePoint.Taxonomy.ContentTypeSync" SourceId="dc7d05db-9a88-43f7-9979-b3027636d983"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9E2D1E-BE8F-478B-A523-67DE34788AFB}"/>
</file>

<file path=customXml/itemProps2.xml><?xml version="1.0" encoding="utf-8"?>
<ds:datastoreItem xmlns:ds="http://schemas.openxmlformats.org/officeDocument/2006/customXml" ds:itemID="{AAB299A1-19B9-45B7-9782-2AA34AAF6260}"/>
</file>

<file path=customXml/itemProps3.xml><?xml version="1.0" encoding="utf-8"?>
<ds:datastoreItem xmlns:ds="http://schemas.openxmlformats.org/officeDocument/2006/customXml" ds:itemID="{711824A3-015E-474A-A86B-C8553DCD37B3}"/>
</file>

<file path=customXml/itemProps4.xml><?xml version="1.0" encoding="utf-8"?>
<ds:datastoreItem xmlns:ds="http://schemas.openxmlformats.org/officeDocument/2006/customXml" ds:itemID="{1E3235F2-3980-41C0-BF38-BD5CFB4242FD}"/>
</file>

<file path=docProps/app.xml><?xml version="1.0" encoding="utf-8"?>
<Properties xmlns="http://schemas.openxmlformats.org/officeDocument/2006/extended-properties" xmlns:vt="http://schemas.openxmlformats.org/officeDocument/2006/docPropsVTypes">
  <Template>Study Data Documentation</Template>
  <TotalTime>38403</TotalTime>
  <Words>2830</Words>
  <Application>Microsoft Office PowerPoint</Application>
  <PresentationFormat>On-screen Show (4:3)</PresentationFormat>
  <Paragraphs>440</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Study Data Documentation</vt:lpstr>
      <vt:lpstr>SB_Module1.2</vt:lpstr>
      <vt:lpstr> Manage Final Data Documentation</vt:lpstr>
      <vt:lpstr>Final Data Documentation: Overview</vt:lpstr>
      <vt:lpstr>The Case Report Tabulations (CRT) Package is Final Data Documentation </vt:lpstr>
      <vt:lpstr>Strategic Changes to CRT delivery </vt:lpstr>
      <vt:lpstr>What Does a CRT Include?</vt:lpstr>
      <vt:lpstr>Who is Involved with the Creation and Review of Study Data Documentation?</vt:lpstr>
      <vt:lpstr>RACI Definitions</vt:lpstr>
      <vt:lpstr>Overall Management of Study Data Documentation: Who is Accountable for GSS owned SDTM/ADaM creation?</vt:lpstr>
      <vt:lpstr>Remember the Components of a CRT?</vt:lpstr>
      <vt:lpstr>SAS Dataset Transport Files: What should I know? </vt:lpstr>
      <vt:lpstr>CRT Components</vt:lpstr>
      <vt:lpstr>Final (annotated to SDTM) Annotated Case Report Forms (aCRFs)</vt:lpstr>
      <vt:lpstr>Characteristics of the  aCRF</vt:lpstr>
      <vt:lpstr>Final Annotated CRFs – Example of acrf.pdf</vt:lpstr>
      <vt:lpstr>CRT Components</vt:lpstr>
      <vt:lpstr>The Data Definition Document (define.xml)</vt:lpstr>
      <vt:lpstr>Characteristics of the  Data Definition Document, or Define.xml</vt:lpstr>
      <vt:lpstr>What does the Define.xml look like?</vt:lpstr>
      <vt:lpstr>CRT Components</vt:lpstr>
      <vt:lpstr>Study Data Reviewer’s Guides: SDRG and ADRG</vt:lpstr>
      <vt:lpstr>Study Data Review’s Guide (SDRG)</vt:lpstr>
      <vt:lpstr>Analysis Data Reviewer’s Guide (ADRG)</vt:lpstr>
      <vt:lpstr>Putting It All Together </vt:lpstr>
      <vt:lpstr>SDTM CRT Package</vt:lpstr>
      <vt:lpstr>ADaM CRT Package</vt:lpstr>
      <vt:lpstr>Additional Resources</vt:lpstr>
      <vt:lpstr>Learning Summary for Study Data Documentation</vt:lpstr>
    </vt:vector>
  </TitlesOfParts>
  <Company>Eli Lilly and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Final Study Data Documentation Process Document</dc:title>
  <dc:creator>A041148</dc:creator>
  <cp:lastModifiedBy>Max J Williams</cp:lastModifiedBy>
  <cp:revision>270</cp:revision>
  <cp:lastPrinted>2015-01-24T19:44:41Z</cp:lastPrinted>
  <dcterms:created xsi:type="dcterms:W3CDTF">2014-07-22T17:05:47Z</dcterms:created>
  <dcterms:modified xsi:type="dcterms:W3CDTF">2016-12-07T21:09:52Z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0x01010015DF9B9A491ECC4AB8F2CD5FE78DA9EE</vt:lpwstr>
  </property>
  <property fmtid="{D5CDD505-2E9C-101B-9397-08002B2CF9AE}" pid="3" name="EnterpriseDocumentLanguage">
    <vt:lpwstr>2;#eng|39540796-0396-4e54-afe9-a602f28bbe8f</vt:lpwstr>
  </property>
  <property fmtid="{D5CDD505-2E9C-101B-9397-08002B2CF9AE}" pid="4" name="EnterpriseRecordSeriesCode">
    <vt:lpwstr>1;#ADM130|70dc3311-3e76-421c-abfa-d108df48853c</vt:lpwstr>
  </property>
  <property fmtid="{D5CDD505-2E9C-101B-9397-08002B2CF9AE}" pid="5" name="EnterpriseSensitivityClassification">
    <vt:lpwstr>3;#GREEN|ec74153f-63be-46a4-ae5f-1b86c809897d</vt:lpwstr>
  </property>
  <property fmtid="{D5CDD505-2E9C-101B-9397-08002B2CF9AE}" pid="6" name="Order">
    <vt:r8>1300</vt:r8>
  </property>
  <property fmtid="{D5CDD505-2E9C-101B-9397-08002B2CF9AE}" pid="7" name="EnterpriseSensitivityClassificationTaxHTField0">
    <vt:lpwstr>GREEN|ec74153f-63be-46a4-ae5f-1b86c809897d</vt:lpwstr>
  </property>
  <property fmtid="{D5CDD505-2E9C-101B-9397-08002B2CF9AE}" pid="8" name="_CopySource">
    <vt:lpwstr>http://lillynetcollaboration.global.lilly.com/sites/CDFTProcess/Working Document Repository/Manage Final Data Documentation Overview.pptx</vt:lpwstr>
  </property>
  <property fmtid="{D5CDD505-2E9C-101B-9397-08002B2CF9AE}" pid="9" name="xd_ProgID">
    <vt:lpwstr/>
  </property>
  <property fmtid="{D5CDD505-2E9C-101B-9397-08002B2CF9AE}" pid="10" name="TemplateUrl">
    <vt:lpwstr/>
  </property>
</Properties>
</file>