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 id="2147483663" r:id="rId6"/>
  </p:sldMasterIdLst>
  <p:notesMasterIdLst>
    <p:notesMasterId r:id="rId88"/>
  </p:notesMasterIdLst>
  <p:handoutMasterIdLst>
    <p:handoutMasterId r:id="rId89"/>
  </p:handoutMasterIdLst>
  <p:sldIdLst>
    <p:sldId id="532" r:id="rId7"/>
    <p:sldId id="533" r:id="rId8"/>
    <p:sldId id="799" r:id="rId9"/>
    <p:sldId id="749" r:id="rId10"/>
    <p:sldId id="431" r:id="rId11"/>
    <p:sldId id="767" r:id="rId12"/>
    <p:sldId id="488" r:id="rId13"/>
    <p:sldId id="480" r:id="rId14"/>
    <p:sldId id="491" r:id="rId15"/>
    <p:sldId id="754" r:id="rId16"/>
    <p:sldId id="757" r:id="rId17"/>
    <p:sldId id="771" r:id="rId18"/>
    <p:sldId id="494" r:id="rId19"/>
    <p:sldId id="772" r:id="rId20"/>
    <p:sldId id="479" r:id="rId21"/>
    <p:sldId id="760" r:id="rId22"/>
    <p:sldId id="761" r:id="rId23"/>
    <p:sldId id="504" r:id="rId24"/>
    <p:sldId id="742" r:id="rId25"/>
    <p:sldId id="800" r:id="rId26"/>
    <p:sldId id="634" r:id="rId27"/>
    <p:sldId id="798" r:id="rId28"/>
    <p:sldId id="638" r:id="rId29"/>
    <p:sldId id="639" r:id="rId30"/>
    <p:sldId id="762" r:id="rId31"/>
    <p:sldId id="636" r:id="rId32"/>
    <p:sldId id="763" r:id="rId33"/>
    <p:sldId id="640" r:id="rId34"/>
    <p:sldId id="641" r:id="rId35"/>
    <p:sldId id="645" r:id="rId36"/>
    <p:sldId id="646" r:id="rId37"/>
    <p:sldId id="649" r:id="rId38"/>
    <p:sldId id="766" r:id="rId39"/>
    <p:sldId id="656" r:id="rId40"/>
    <p:sldId id="764" r:id="rId41"/>
    <p:sldId id="667" r:id="rId42"/>
    <p:sldId id="682" r:id="rId43"/>
    <p:sldId id="684" r:id="rId44"/>
    <p:sldId id="685" r:id="rId45"/>
    <p:sldId id="688" r:id="rId46"/>
    <p:sldId id="689" r:id="rId47"/>
    <p:sldId id="690" r:id="rId48"/>
    <p:sldId id="804" r:id="rId49"/>
    <p:sldId id="692" r:id="rId50"/>
    <p:sldId id="693" r:id="rId51"/>
    <p:sldId id="695" r:id="rId52"/>
    <p:sldId id="801" r:id="rId53"/>
    <p:sldId id="698" r:id="rId54"/>
    <p:sldId id="802" r:id="rId55"/>
    <p:sldId id="803" r:id="rId56"/>
    <p:sldId id="797" r:id="rId57"/>
    <p:sldId id="702" r:id="rId58"/>
    <p:sldId id="703" r:id="rId59"/>
    <p:sldId id="747" r:id="rId60"/>
    <p:sldId id="805" r:id="rId61"/>
    <p:sldId id="704" r:id="rId62"/>
    <p:sldId id="709" r:id="rId63"/>
    <p:sldId id="714" r:id="rId64"/>
    <p:sldId id="776" r:id="rId65"/>
    <p:sldId id="777" r:id="rId66"/>
    <p:sldId id="778" r:id="rId67"/>
    <p:sldId id="779" r:id="rId68"/>
    <p:sldId id="780" r:id="rId69"/>
    <p:sldId id="781" r:id="rId70"/>
    <p:sldId id="782" r:id="rId71"/>
    <p:sldId id="783" r:id="rId72"/>
    <p:sldId id="784" r:id="rId73"/>
    <p:sldId id="785" r:id="rId74"/>
    <p:sldId id="786" r:id="rId75"/>
    <p:sldId id="787" r:id="rId76"/>
    <p:sldId id="788" r:id="rId77"/>
    <p:sldId id="789" r:id="rId78"/>
    <p:sldId id="790" r:id="rId79"/>
    <p:sldId id="791" r:id="rId80"/>
    <p:sldId id="792" r:id="rId81"/>
    <p:sldId id="793" r:id="rId82"/>
    <p:sldId id="794" r:id="rId83"/>
    <p:sldId id="765" r:id="rId84"/>
    <p:sldId id="768" r:id="rId85"/>
    <p:sldId id="769" r:id="rId86"/>
    <p:sldId id="770" r:id="rId8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041148" initials="JLE" lastIdx="1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823B"/>
    <a:srgbClr val="A66BD3"/>
    <a:srgbClr val="61FF29"/>
    <a:srgbClr val="FA6A6A"/>
    <a:srgbClr val="FF0066"/>
    <a:srgbClr val="FCA6A6"/>
    <a:srgbClr val="EBA53D"/>
    <a:srgbClr val="EAD13E"/>
    <a:srgbClr val="F2D73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1" autoAdjust="0"/>
    <p:restoredTop sz="96892" autoAdjust="0"/>
  </p:normalViewPr>
  <p:slideViewPr>
    <p:cSldViewPr snapToGrid="0" snapToObjects="1">
      <p:cViewPr>
        <p:scale>
          <a:sx n="100" d="100"/>
          <a:sy n="100" d="100"/>
        </p:scale>
        <p:origin x="-1908" y="-30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slide" Target="slides/slide70.xml"/><Relationship Id="rId84" Type="http://schemas.openxmlformats.org/officeDocument/2006/relationships/slide" Target="slides/slide78.xml"/><Relationship Id="rId89" Type="http://schemas.openxmlformats.org/officeDocument/2006/relationships/handoutMaster" Target="handoutMasters/handoutMaster1.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87" Type="http://schemas.openxmlformats.org/officeDocument/2006/relationships/slide" Target="slides/slide81.xml"/><Relationship Id="rId5" Type="http://schemas.openxmlformats.org/officeDocument/2006/relationships/slideMaster" Target="slideMasters/slideMaster1.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commentAuthors" Target="commentAuthor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notesMaster" Target="notesMasters/notesMaster1.xml"/><Relationship Id="rId9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216399-39D2-49D9-8AF9-52A4D81C82B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65A05E6-8DD0-429E-B0A2-585572D36D2B}">
      <dgm:prSet/>
      <dgm:spPr/>
      <dgm:t>
        <a:bodyPr/>
        <a:lstStyle/>
        <a:p>
          <a:pPr rtl="0"/>
          <a:r>
            <a:rPr lang="en-US" dirty="0" smtClean="0"/>
            <a:t>1. SDTM Study Specifications from the Study Specification Template (SST) Configuration Process</a:t>
          </a:r>
          <a:endParaRPr lang="en-US" dirty="0"/>
        </a:p>
      </dgm:t>
    </dgm:pt>
    <dgm:pt modelId="{5975B0D0-04C4-4D3E-B7B6-8D2F4A36D33B}" type="parTrans" cxnId="{6399E483-BBF5-4A48-8AD7-480E2DF59728}">
      <dgm:prSet/>
      <dgm:spPr/>
      <dgm:t>
        <a:bodyPr/>
        <a:lstStyle/>
        <a:p>
          <a:endParaRPr lang="en-US"/>
        </a:p>
      </dgm:t>
    </dgm:pt>
    <dgm:pt modelId="{5828098D-4B67-495F-B644-763D96BE489F}" type="sibTrans" cxnId="{6399E483-BBF5-4A48-8AD7-480E2DF59728}">
      <dgm:prSet/>
      <dgm:spPr/>
      <dgm:t>
        <a:bodyPr/>
        <a:lstStyle/>
        <a:p>
          <a:endParaRPr lang="en-US"/>
        </a:p>
      </dgm:t>
    </dgm:pt>
    <dgm:pt modelId="{98CC5C11-73FA-4AA8-9C8A-61A8E5022629}">
      <dgm:prSet/>
      <dgm:spPr>
        <a:solidFill>
          <a:schemeClr val="accent1"/>
        </a:solidFill>
      </dgm:spPr>
      <dgm:t>
        <a:bodyPr/>
        <a:lstStyle/>
        <a:p>
          <a:pPr rtl="0"/>
          <a:r>
            <a:rPr lang="en-US" dirty="0" smtClean="0"/>
            <a:t>2. Trial Design Model (TDM) Template</a:t>
          </a:r>
          <a:endParaRPr lang="en-US" dirty="0"/>
        </a:p>
      </dgm:t>
    </dgm:pt>
    <dgm:pt modelId="{FD619332-0643-4FFE-9719-F7B96CB858BE}" type="parTrans" cxnId="{52AF6345-5975-4B55-8B6D-6A5817757F22}">
      <dgm:prSet/>
      <dgm:spPr/>
      <dgm:t>
        <a:bodyPr/>
        <a:lstStyle/>
        <a:p>
          <a:endParaRPr lang="en-US"/>
        </a:p>
      </dgm:t>
    </dgm:pt>
    <dgm:pt modelId="{84A40AB9-940F-411E-BD60-53F984162548}" type="sibTrans" cxnId="{52AF6345-5975-4B55-8B6D-6A5817757F22}">
      <dgm:prSet/>
      <dgm:spPr/>
      <dgm:t>
        <a:bodyPr/>
        <a:lstStyle/>
        <a:p>
          <a:endParaRPr lang="en-US"/>
        </a:p>
      </dgm:t>
    </dgm:pt>
    <dgm:pt modelId="{F7967CF7-4F30-4F92-AA71-5C16ABD92599}">
      <dgm:prSet/>
      <dgm:spPr>
        <a:solidFill>
          <a:schemeClr val="accent1"/>
        </a:solidFill>
      </dgm:spPr>
      <dgm:t>
        <a:bodyPr/>
        <a:lstStyle/>
        <a:p>
          <a:pPr rtl="0"/>
          <a:r>
            <a:rPr lang="en-US" dirty="0" smtClean="0"/>
            <a:t>3. Time Point (TPT) Spreadsheet</a:t>
          </a:r>
          <a:endParaRPr lang="en-US" dirty="0"/>
        </a:p>
      </dgm:t>
    </dgm:pt>
    <dgm:pt modelId="{2C66928B-6A9D-4BC3-8419-8BCF1C27EA99}" type="parTrans" cxnId="{7ECADEF9-F1C0-4F22-9CAD-8EAA7AD5E2A9}">
      <dgm:prSet/>
      <dgm:spPr/>
      <dgm:t>
        <a:bodyPr/>
        <a:lstStyle/>
        <a:p>
          <a:endParaRPr lang="en-US"/>
        </a:p>
      </dgm:t>
    </dgm:pt>
    <dgm:pt modelId="{9134266A-E254-44E8-AD8F-240B85A30157}" type="sibTrans" cxnId="{7ECADEF9-F1C0-4F22-9CAD-8EAA7AD5E2A9}">
      <dgm:prSet/>
      <dgm:spPr/>
      <dgm:t>
        <a:bodyPr/>
        <a:lstStyle/>
        <a:p>
          <a:endParaRPr lang="en-US"/>
        </a:p>
      </dgm:t>
    </dgm:pt>
    <dgm:pt modelId="{C9CCB6B5-0EA6-44D6-B022-1F53A0FC44FB}">
      <dgm:prSet/>
      <dgm:spPr/>
      <dgm:t>
        <a:bodyPr/>
        <a:lstStyle/>
        <a:p>
          <a:pPr rtl="0"/>
          <a:endParaRPr lang="en-US" dirty="0"/>
        </a:p>
      </dgm:t>
    </dgm:pt>
    <dgm:pt modelId="{162B0AA2-5B03-41FB-85AC-AF7389746F8E}" type="parTrans" cxnId="{894B5DFA-617B-4B5B-B41D-401B88C1162F}">
      <dgm:prSet/>
      <dgm:spPr/>
      <dgm:t>
        <a:bodyPr/>
        <a:lstStyle/>
        <a:p>
          <a:endParaRPr lang="en-US"/>
        </a:p>
      </dgm:t>
    </dgm:pt>
    <dgm:pt modelId="{062F77E4-3DCF-4F7F-8B55-F27873386C60}" type="sibTrans" cxnId="{894B5DFA-617B-4B5B-B41D-401B88C1162F}">
      <dgm:prSet/>
      <dgm:spPr/>
      <dgm:t>
        <a:bodyPr/>
        <a:lstStyle/>
        <a:p>
          <a:endParaRPr lang="en-US"/>
        </a:p>
      </dgm:t>
    </dgm:pt>
    <dgm:pt modelId="{0A5F5388-0332-460C-BF2D-C049D9B9F1ED}" type="pres">
      <dgm:prSet presAssocID="{53216399-39D2-49D9-8AF9-52A4D81C82B6}" presName="linear" presStyleCnt="0">
        <dgm:presLayoutVars>
          <dgm:animLvl val="lvl"/>
          <dgm:resizeHandles val="exact"/>
        </dgm:presLayoutVars>
      </dgm:prSet>
      <dgm:spPr/>
      <dgm:t>
        <a:bodyPr/>
        <a:lstStyle/>
        <a:p>
          <a:endParaRPr lang="en-US"/>
        </a:p>
      </dgm:t>
    </dgm:pt>
    <dgm:pt modelId="{C81118B9-15F0-4C3C-A85F-20FCF801EC47}" type="pres">
      <dgm:prSet presAssocID="{265A05E6-8DD0-429E-B0A2-585572D36D2B}" presName="parentText" presStyleLbl="node1" presStyleIdx="0" presStyleCnt="3">
        <dgm:presLayoutVars>
          <dgm:chMax val="0"/>
          <dgm:bulletEnabled val="1"/>
        </dgm:presLayoutVars>
      </dgm:prSet>
      <dgm:spPr/>
      <dgm:t>
        <a:bodyPr/>
        <a:lstStyle/>
        <a:p>
          <a:endParaRPr lang="en-US"/>
        </a:p>
      </dgm:t>
    </dgm:pt>
    <dgm:pt modelId="{14ED790A-0DBD-4B41-A596-3D1C90C78874}" type="pres">
      <dgm:prSet presAssocID="{5828098D-4B67-495F-B644-763D96BE489F}" presName="spacer" presStyleCnt="0"/>
      <dgm:spPr/>
    </dgm:pt>
    <dgm:pt modelId="{BDCD6D4D-B5C1-4343-A74D-552F643EF891}" type="pres">
      <dgm:prSet presAssocID="{98CC5C11-73FA-4AA8-9C8A-61A8E5022629}" presName="parentText" presStyleLbl="node1" presStyleIdx="1" presStyleCnt="3" custScaleX="100000" custLinFactNeighborX="-18206" custLinFactNeighborY="11404">
        <dgm:presLayoutVars>
          <dgm:chMax val="0"/>
          <dgm:bulletEnabled val="1"/>
        </dgm:presLayoutVars>
      </dgm:prSet>
      <dgm:spPr/>
      <dgm:t>
        <a:bodyPr/>
        <a:lstStyle/>
        <a:p>
          <a:endParaRPr lang="en-US"/>
        </a:p>
      </dgm:t>
    </dgm:pt>
    <dgm:pt modelId="{71A75A2F-8A27-4E39-B317-25BDCD2C6405}" type="pres">
      <dgm:prSet presAssocID="{84A40AB9-940F-411E-BD60-53F984162548}" presName="spacer" presStyleCnt="0"/>
      <dgm:spPr/>
    </dgm:pt>
    <dgm:pt modelId="{67848418-57A3-4C88-964A-951C1A04A402}" type="pres">
      <dgm:prSet presAssocID="{F7967CF7-4F30-4F92-AA71-5C16ABD92599}" presName="parentText" presStyleLbl="node1" presStyleIdx="2" presStyleCnt="3" custScaleX="100000" custLinFactNeighborX="-25297" custLinFactNeighborY="3967">
        <dgm:presLayoutVars>
          <dgm:chMax val="0"/>
          <dgm:bulletEnabled val="1"/>
        </dgm:presLayoutVars>
      </dgm:prSet>
      <dgm:spPr/>
      <dgm:t>
        <a:bodyPr/>
        <a:lstStyle/>
        <a:p>
          <a:endParaRPr lang="en-US"/>
        </a:p>
      </dgm:t>
    </dgm:pt>
    <dgm:pt modelId="{26466A85-DE14-4695-9619-1940E6FAC802}" type="pres">
      <dgm:prSet presAssocID="{F7967CF7-4F30-4F92-AA71-5C16ABD92599}" presName="childText" presStyleLbl="revTx" presStyleIdx="0" presStyleCnt="1">
        <dgm:presLayoutVars>
          <dgm:bulletEnabled val="1"/>
        </dgm:presLayoutVars>
      </dgm:prSet>
      <dgm:spPr/>
      <dgm:t>
        <a:bodyPr/>
        <a:lstStyle/>
        <a:p>
          <a:endParaRPr lang="en-US"/>
        </a:p>
      </dgm:t>
    </dgm:pt>
  </dgm:ptLst>
  <dgm:cxnLst>
    <dgm:cxn modelId="{52AF6345-5975-4B55-8B6D-6A5817757F22}" srcId="{53216399-39D2-49D9-8AF9-52A4D81C82B6}" destId="{98CC5C11-73FA-4AA8-9C8A-61A8E5022629}" srcOrd="1" destOrd="0" parTransId="{FD619332-0643-4FFE-9719-F7B96CB858BE}" sibTransId="{84A40AB9-940F-411E-BD60-53F984162548}"/>
    <dgm:cxn modelId="{AFD6F27E-C68B-4E7C-BED9-EF0C8782803B}" type="presOf" srcId="{98CC5C11-73FA-4AA8-9C8A-61A8E5022629}" destId="{BDCD6D4D-B5C1-4343-A74D-552F643EF891}" srcOrd="0" destOrd="0" presId="urn:microsoft.com/office/officeart/2005/8/layout/vList2"/>
    <dgm:cxn modelId="{6399E483-BBF5-4A48-8AD7-480E2DF59728}" srcId="{53216399-39D2-49D9-8AF9-52A4D81C82B6}" destId="{265A05E6-8DD0-429E-B0A2-585572D36D2B}" srcOrd="0" destOrd="0" parTransId="{5975B0D0-04C4-4D3E-B7B6-8D2F4A36D33B}" sibTransId="{5828098D-4B67-495F-B644-763D96BE489F}"/>
    <dgm:cxn modelId="{045BD542-5F0A-436E-9567-5A15F31CA2C3}" type="presOf" srcId="{F7967CF7-4F30-4F92-AA71-5C16ABD92599}" destId="{67848418-57A3-4C88-964A-951C1A04A402}" srcOrd="0" destOrd="0" presId="urn:microsoft.com/office/officeart/2005/8/layout/vList2"/>
    <dgm:cxn modelId="{8255C75B-AE78-4945-AE5B-1EBCEE8A8062}" type="presOf" srcId="{265A05E6-8DD0-429E-B0A2-585572D36D2B}" destId="{C81118B9-15F0-4C3C-A85F-20FCF801EC47}" srcOrd="0" destOrd="0" presId="urn:microsoft.com/office/officeart/2005/8/layout/vList2"/>
    <dgm:cxn modelId="{51AAB63B-A212-4394-90A7-F2588D2741AE}" type="presOf" srcId="{C9CCB6B5-0EA6-44D6-B022-1F53A0FC44FB}" destId="{26466A85-DE14-4695-9619-1940E6FAC802}" srcOrd="0" destOrd="0" presId="urn:microsoft.com/office/officeart/2005/8/layout/vList2"/>
    <dgm:cxn modelId="{4395227B-E9F8-4452-8082-5F151C37AF85}" type="presOf" srcId="{53216399-39D2-49D9-8AF9-52A4D81C82B6}" destId="{0A5F5388-0332-460C-BF2D-C049D9B9F1ED}" srcOrd="0" destOrd="0" presId="urn:microsoft.com/office/officeart/2005/8/layout/vList2"/>
    <dgm:cxn modelId="{7ECADEF9-F1C0-4F22-9CAD-8EAA7AD5E2A9}" srcId="{53216399-39D2-49D9-8AF9-52A4D81C82B6}" destId="{F7967CF7-4F30-4F92-AA71-5C16ABD92599}" srcOrd="2" destOrd="0" parTransId="{2C66928B-6A9D-4BC3-8419-8BCF1C27EA99}" sibTransId="{9134266A-E254-44E8-AD8F-240B85A30157}"/>
    <dgm:cxn modelId="{894B5DFA-617B-4B5B-B41D-401B88C1162F}" srcId="{F7967CF7-4F30-4F92-AA71-5C16ABD92599}" destId="{C9CCB6B5-0EA6-44D6-B022-1F53A0FC44FB}" srcOrd="0" destOrd="0" parTransId="{162B0AA2-5B03-41FB-85AC-AF7389746F8E}" sibTransId="{062F77E4-3DCF-4F7F-8B55-F27873386C60}"/>
    <dgm:cxn modelId="{16DF671A-2BD4-4B35-A21E-833D345FC1CA}" type="presParOf" srcId="{0A5F5388-0332-460C-BF2D-C049D9B9F1ED}" destId="{C81118B9-15F0-4C3C-A85F-20FCF801EC47}" srcOrd="0" destOrd="0" presId="urn:microsoft.com/office/officeart/2005/8/layout/vList2"/>
    <dgm:cxn modelId="{904EA0D6-29A6-4289-B25B-46263A2B1E61}" type="presParOf" srcId="{0A5F5388-0332-460C-BF2D-C049D9B9F1ED}" destId="{14ED790A-0DBD-4B41-A596-3D1C90C78874}" srcOrd="1" destOrd="0" presId="urn:microsoft.com/office/officeart/2005/8/layout/vList2"/>
    <dgm:cxn modelId="{66029BFC-A563-4624-A430-1ACEE191A3CF}" type="presParOf" srcId="{0A5F5388-0332-460C-BF2D-C049D9B9F1ED}" destId="{BDCD6D4D-B5C1-4343-A74D-552F643EF891}" srcOrd="2" destOrd="0" presId="urn:microsoft.com/office/officeart/2005/8/layout/vList2"/>
    <dgm:cxn modelId="{C2FD8C27-97E0-4551-A047-1B7A96C3B26A}" type="presParOf" srcId="{0A5F5388-0332-460C-BF2D-C049D9B9F1ED}" destId="{71A75A2F-8A27-4E39-B317-25BDCD2C6405}" srcOrd="3" destOrd="0" presId="urn:microsoft.com/office/officeart/2005/8/layout/vList2"/>
    <dgm:cxn modelId="{208B68BE-FBA6-4796-809D-5A97980784BC}" type="presParOf" srcId="{0A5F5388-0332-460C-BF2D-C049D9B9F1ED}" destId="{67848418-57A3-4C88-964A-951C1A04A402}" srcOrd="4" destOrd="0" presId="urn:microsoft.com/office/officeart/2005/8/layout/vList2"/>
    <dgm:cxn modelId="{DDD00960-417D-4C25-9F16-9F65DD20AA86}" type="presParOf" srcId="{0A5F5388-0332-460C-BF2D-C049D9B9F1ED}" destId="{26466A85-DE14-4695-9619-1940E6FAC80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F9E639A-062C-4C01-A27A-735A206A25C3}" type="doc">
      <dgm:prSet loTypeId="urn:diagrams.loki3.com/BracketList+Icon" loCatId="list" qsTypeId="urn:microsoft.com/office/officeart/2005/8/quickstyle/simple1" qsCatId="simple" csTypeId="urn:microsoft.com/office/officeart/2005/8/colors/accent1_2" csCatId="accent1" phldr="1"/>
      <dgm:spPr/>
      <dgm:t>
        <a:bodyPr/>
        <a:lstStyle/>
        <a:p>
          <a:endParaRPr lang="en-US"/>
        </a:p>
      </dgm:t>
    </dgm:pt>
    <dgm:pt modelId="{C27A6ACE-DEC7-4AAC-B1CB-D46E4A646D01}">
      <dgm:prSet custT="1"/>
      <dgm:spPr/>
      <dgm:t>
        <a:bodyPr/>
        <a:lstStyle/>
        <a:p>
          <a:pPr rtl="0"/>
          <a:r>
            <a:rPr lang="en-US" sz="2000" b="1" dirty="0" smtClean="0">
              <a:solidFill>
                <a:srgbClr val="A0B0D0"/>
              </a:solidFill>
            </a:rPr>
            <a:t>LOCKED</a:t>
          </a:r>
          <a:endParaRPr lang="en-US" sz="2000" dirty="0">
            <a:solidFill>
              <a:srgbClr val="A0B0D0"/>
            </a:solidFill>
          </a:endParaRPr>
        </a:p>
      </dgm:t>
    </dgm:pt>
    <dgm:pt modelId="{6C363683-9241-4989-87FA-D1B53A6D0400}" type="parTrans" cxnId="{4CD77145-7AF3-4E32-8768-F9BAC3FF22F9}">
      <dgm:prSet/>
      <dgm:spPr/>
      <dgm:t>
        <a:bodyPr/>
        <a:lstStyle/>
        <a:p>
          <a:endParaRPr lang="en-US"/>
        </a:p>
      </dgm:t>
    </dgm:pt>
    <dgm:pt modelId="{C397FF29-EFA4-407A-BFDB-A6E8EEDA610B}" type="sibTrans" cxnId="{4CD77145-7AF3-4E32-8768-F9BAC3FF22F9}">
      <dgm:prSet/>
      <dgm:spPr/>
      <dgm:t>
        <a:bodyPr/>
        <a:lstStyle/>
        <a:p>
          <a:endParaRPr lang="en-US"/>
        </a:p>
      </dgm:t>
    </dgm:pt>
    <dgm:pt modelId="{83065A82-98F4-4AE1-9079-AAF6FD5E3258}">
      <dgm:prSet custT="1"/>
      <dgm:spPr/>
      <dgm:t>
        <a:bodyPr/>
        <a:lstStyle/>
        <a:p>
          <a:pPr rtl="0"/>
          <a:r>
            <a:rPr lang="en-US" sz="1400" dirty="0" smtClean="0"/>
            <a:t>  Leave </a:t>
          </a:r>
          <a:r>
            <a:rPr lang="en-US" sz="1400" b="1" dirty="0" smtClean="0"/>
            <a:t>both</a:t>
          </a:r>
          <a:r>
            <a:rPr lang="en-US" sz="1400" dirty="0" smtClean="0"/>
            <a:t> the business and study specific algorithm columns alone</a:t>
          </a:r>
          <a:endParaRPr lang="en-US" sz="1400" dirty="0"/>
        </a:p>
      </dgm:t>
    </dgm:pt>
    <dgm:pt modelId="{CF31619D-1212-4C90-B6C0-DFA7177F3CE5}" type="parTrans" cxnId="{DB1C21C5-21F5-43DE-A67E-DBD299F722D1}">
      <dgm:prSet/>
      <dgm:spPr/>
      <dgm:t>
        <a:bodyPr/>
        <a:lstStyle/>
        <a:p>
          <a:endParaRPr lang="en-US"/>
        </a:p>
      </dgm:t>
    </dgm:pt>
    <dgm:pt modelId="{C88751CC-1A53-41CC-9A51-38821E9E030D}" type="sibTrans" cxnId="{DB1C21C5-21F5-43DE-A67E-DBD299F722D1}">
      <dgm:prSet/>
      <dgm:spPr/>
      <dgm:t>
        <a:bodyPr/>
        <a:lstStyle/>
        <a:p>
          <a:endParaRPr lang="en-US"/>
        </a:p>
      </dgm:t>
    </dgm:pt>
    <dgm:pt modelId="{67D32038-4476-43EF-BB95-747430915629}">
      <dgm:prSet custT="1"/>
      <dgm:spPr/>
      <dgm:t>
        <a:bodyPr/>
        <a:lstStyle/>
        <a:p>
          <a:pPr rtl="0"/>
          <a:r>
            <a:rPr lang="en-US" sz="1400" dirty="0" smtClean="0"/>
            <a:t>  Change only when there is a justifiable reason for adding study specific logic</a:t>
          </a:r>
          <a:endParaRPr lang="en-US" sz="1400" dirty="0"/>
        </a:p>
      </dgm:t>
    </dgm:pt>
    <dgm:pt modelId="{6063AC8D-F74C-4A90-93E8-B14232792CF7}" type="parTrans" cxnId="{2A80EF80-24AA-4535-964C-52161D84E723}">
      <dgm:prSet/>
      <dgm:spPr/>
      <dgm:t>
        <a:bodyPr/>
        <a:lstStyle/>
        <a:p>
          <a:endParaRPr lang="en-US"/>
        </a:p>
      </dgm:t>
    </dgm:pt>
    <dgm:pt modelId="{ED028545-A5B2-4B99-824E-4E68FFC8373E}" type="sibTrans" cxnId="{2A80EF80-24AA-4535-964C-52161D84E723}">
      <dgm:prSet/>
      <dgm:spPr/>
      <dgm:t>
        <a:bodyPr/>
        <a:lstStyle/>
        <a:p>
          <a:endParaRPr lang="en-US"/>
        </a:p>
      </dgm:t>
    </dgm:pt>
    <dgm:pt modelId="{681BED13-48FC-4E06-BBC5-3005B7C04E98}">
      <dgm:prSet custT="1"/>
      <dgm:spPr/>
      <dgm:t>
        <a:bodyPr/>
        <a:lstStyle/>
        <a:p>
          <a:pPr rtl="0"/>
          <a:r>
            <a:rPr lang="en-US" sz="1400" dirty="0" smtClean="0"/>
            <a:t>  Check with the SDTM Consultant to change “Locked” algorithms</a:t>
          </a:r>
          <a:endParaRPr lang="en-US" sz="1400" dirty="0"/>
        </a:p>
      </dgm:t>
    </dgm:pt>
    <dgm:pt modelId="{F33EA344-B9E3-4E83-9FBD-557BDB05DD3C}" type="parTrans" cxnId="{C94C6DA8-AD85-4F36-B4A8-1FA72BEEDA24}">
      <dgm:prSet/>
      <dgm:spPr/>
      <dgm:t>
        <a:bodyPr/>
        <a:lstStyle/>
        <a:p>
          <a:endParaRPr lang="en-US"/>
        </a:p>
      </dgm:t>
    </dgm:pt>
    <dgm:pt modelId="{7DF6B783-E947-4989-A82F-6D33D79D0BBB}" type="sibTrans" cxnId="{C94C6DA8-AD85-4F36-B4A8-1FA72BEEDA24}">
      <dgm:prSet/>
      <dgm:spPr/>
      <dgm:t>
        <a:bodyPr/>
        <a:lstStyle/>
        <a:p>
          <a:endParaRPr lang="en-US"/>
        </a:p>
      </dgm:t>
    </dgm:pt>
    <dgm:pt modelId="{FF527CF0-BE63-4F19-8507-F562B331BA1B}">
      <dgm:prSet custT="1"/>
      <dgm:spPr/>
      <dgm:t>
        <a:bodyPr/>
        <a:lstStyle/>
        <a:p>
          <a:pPr rtl="0"/>
          <a:r>
            <a:rPr lang="en-US" sz="2000" b="1" dirty="0" smtClean="0">
              <a:solidFill>
                <a:schemeClr val="accent6">
                  <a:lumMod val="60000"/>
                  <a:lumOff val="40000"/>
                </a:schemeClr>
              </a:solidFill>
            </a:rPr>
            <a:t>CHGOPT (Change Optional)</a:t>
          </a:r>
          <a:endParaRPr lang="en-US" sz="2000" dirty="0">
            <a:solidFill>
              <a:schemeClr val="accent6">
                <a:lumMod val="60000"/>
                <a:lumOff val="40000"/>
              </a:schemeClr>
            </a:solidFill>
          </a:endParaRPr>
        </a:p>
      </dgm:t>
    </dgm:pt>
    <dgm:pt modelId="{6D737267-3A22-4AE2-B3F6-4ABB28D64DEC}" type="parTrans" cxnId="{C41BEB14-EF88-4F6F-868A-FD56D474DE32}">
      <dgm:prSet/>
      <dgm:spPr/>
      <dgm:t>
        <a:bodyPr/>
        <a:lstStyle/>
        <a:p>
          <a:endParaRPr lang="en-US"/>
        </a:p>
      </dgm:t>
    </dgm:pt>
    <dgm:pt modelId="{AE7A9CB6-AF03-4296-A52C-AC361D77836B}" type="sibTrans" cxnId="{C41BEB14-EF88-4F6F-868A-FD56D474DE32}">
      <dgm:prSet/>
      <dgm:spPr/>
      <dgm:t>
        <a:bodyPr/>
        <a:lstStyle/>
        <a:p>
          <a:endParaRPr lang="en-US"/>
        </a:p>
      </dgm:t>
    </dgm:pt>
    <dgm:pt modelId="{7860C3A3-E8CA-4A1D-84CB-A6CE56F83B04}">
      <dgm:prSet custT="1"/>
      <dgm:spPr/>
      <dgm:t>
        <a:bodyPr/>
        <a:lstStyle/>
        <a:p>
          <a:pPr rtl="0"/>
          <a:r>
            <a:rPr lang="en-US" sz="1400" dirty="0" smtClean="0"/>
            <a:t>  If needed populate the “STUDY_ALGORITHM”</a:t>
          </a:r>
          <a:endParaRPr lang="en-US" sz="1400" dirty="0"/>
        </a:p>
      </dgm:t>
    </dgm:pt>
    <dgm:pt modelId="{4606E038-2600-48F0-AEDA-26E229D67BA8}" type="parTrans" cxnId="{19F57F97-B669-41E6-87C8-4C6FBD88DF0F}">
      <dgm:prSet/>
      <dgm:spPr/>
      <dgm:t>
        <a:bodyPr/>
        <a:lstStyle/>
        <a:p>
          <a:endParaRPr lang="en-US"/>
        </a:p>
      </dgm:t>
    </dgm:pt>
    <dgm:pt modelId="{5394C6D1-8AA1-4677-AACF-CA381A6CBC10}" type="sibTrans" cxnId="{19F57F97-B669-41E6-87C8-4C6FBD88DF0F}">
      <dgm:prSet/>
      <dgm:spPr/>
      <dgm:t>
        <a:bodyPr/>
        <a:lstStyle/>
        <a:p>
          <a:endParaRPr lang="en-US"/>
        </a:p>
      </dgm:t>
    </dgm:pt>
    <dgm:pt modelId="{C2DBEF03-D598-4B0A-939F-4401B80BDA31}">
      <dgm:prSet custT="1"/>
      <dgm:spPr/>
      <dgm:t>
        <a:bodyPr/>
        <a:lstStyle/>
        <a:p>
          <a:pPr rtl="0"/>
          <a:r>
            <a:rPr lang="en-US" sz="1400" u="none" dirty="0" smtClean="0"/>
            <a:t>  </a:t>
          </a:r>
          <a:r>
            <a:rPr lang="en-US" sz="1400" u="sng" dirty="0" smtClean="0"/>
            <a:t>Not required </a:t>
          </a:r>
          <a:r>
            <a:rPr lang="en-US" sz="1400" dirty="0" smtClean="0"/>
            <a:t>to change if BUSINESS_ALGORITHM is applicable to study</a:t>
          </a:r>
          <a:endParaRPr lang="en-US" sz="1400" dirty="0"/>
        </a:p>
      </dgm:t>
    </dgm:pt>
    <dgm:pt modelId="{A4153157-36C7-44C7-957A-6E84179FD708}" type="parTrans" cxnId="{40FB772B-C7F3-42A5-80A8-F9E1C3E7F055}">
      <dgm:prSet/>
      <dgm:spPr/>
      <dgm:t>
        <a:bodyPr/>
        <a:lstStyle/>
        <a:p>
          <a:endParaRPr lang="en-US"/>
        </a:p>
      </dgm:t>
    </dgm:pt>
    <dgm:pt modelId="{D8199B11-EA1F-403F-ABF8-474FDAFFDBAB}" type="sibTrans" cxnId="{40FB772B-C7F3-42A5-80A8-F9E1C3E7F055}">
      <dgm:prSet/>
      <dgm:spPr/>
      <dgm:t>
        <a:bodyPr/>
        <a:lstStyle/>
        <a:p>
          <a:endParaRPr lang="en-US"/>
        </a:p>
      </dgm:t>
    </dgm:pt>
    <dgm:pt modelId="{308B68B7-31AC-4EE7-9988-739DC8AB5003}">
      <dgm:prSet custT="1"/>
      <dgm:spPr/>
      <dgm:t>
        <a:bodyPr/>
        <a:lstStyle/>
        <a:p>
          <a:pPr rtl="0"/>
          <a:r>
            <a:rPr lang="en-US" sz="2000" b="1" dirty="0" smtClean="0">
              <a:solidFill>
                <a:srgbClr val="FFCC00"/>
              </a:solidFill>
            </a:rPr>
            <a:t>CHGREQ (Change Required)</a:t>
          </a:r>
          <a:endParaRPr lang="en-US" sz="2000" dirty="0">
            <a:solidFill>
              <a:srgbClr val="FFCC00"/>
            </a:solidFill>
          </a:endParaRPr>
        </a:p>
      </dgm:t>
    </dgm:pt>
    <dgm:pt modelId="{987DD273-D8AD-407B-8A79-EC044B6887BF}" type="parTrans" cxnId="{E74C074F-BFF0-4455-9D97-F58C60D0C25B}">
      <dgm:prSet/>
      <dgm:spPr/>
      <dgm:t>
        <a:bodyPr/>
        <a:lstStyle/>
        <a:p>
          <a:endParaRPr lang="en-US"/>
        </a:p>
      </dgm:t>
    </dgm:pt>
    <dgm:pt modelId="{C4AA66E3-8FCA-4B46-BE99-DD2BE4EB2BEE}" type="sibTrans" cxnId="{E74C074F-BFF0-4455-9D97-F58C60D0C25B}">
      <dgm:prSet/>
      <dgm:spPr/>
      <dgm:t>
        <a:bodyPr/>
        <a:lstStyle/>
        <a:p>
          <a:endParaRPr lang="en-US"/>
        </a:p>
      </dgm:t>
    </dgm:pt>
    <dgm:pt modelId="{0D98155C-D31C-4ABF-BE02-B73811240D97}">
      <dgm:prSet custT="1"/>
      <dgm:spPr/>
      <dgm:t>
        <a:bodyPr/>
        <a:lstStyle/>
        <a:p>
          <a:pPr rtl="0"/>
          <a:r>
            <a:rPr lang="en-US" sz="1400" dirty="0" smtClean="0"/>
            <a:t>  The “STUDY_ALGORITHM” must be populated</a:t>
          </a:r>
          <a:endParaRPr lang="en-US" sz="1400" dirty="0"/>
        </a:p>
      </dgm:t>
    </dgm:pt>
    <dgm:pt modelId="{1E3A20E0-CC1F-4811-B50F-DA63B032D25A}" type="parTrans" cxnId="{108056CD-AC18-43A9-83AA-77400939EE8B}">
      <dgm:prSet/>
      <dgm:spPr/>
      <dgm:t>
        <a:bodyPr/>
        <a:lstStyle/>
        <a:p>
          <a:endParaRPr lang="en-US"/>
        </a:p>
      </dgm:t>
    </dgm:pt>
    <dgm:pt modelId="{E000AAB8-81E2-42B0-AC03-8115A24FD8F3}" type="sibTrans" cxnId="{108056CD-AC18-43A9-83AA-77400939EE8B}">
      <dgm:prSet/>
      <dgm:spPr/>
      <dgm:t>
        <a:bodyPr/>
        <a:lstStyle/>
        <a:p>
          <a:endParaRPr lang="en-US"/>
        </a:p>
      </dgm:t>
    </dgm:pt>
    <dgm:pt modelId="{4BE15BC0-C52D-484D-BC4E-9EF36AA8AB3D}">
      <dgm:prSet custT="1"/>
      <dgm:spPr/>
      <dgm:t>
        <a:bodyPr/>
        <a:lstStyle/>
        <a:p>
          <a:pPr rtl="0"/>
          <a:r>
            <a:rPr lang="en-US" sz="1400" dirty="0" smtClean="0"/>
            <a:t>  Add the appropriate “STUDY_ALGORITHM” in the field for the corresponding    variables</a:t>
          </a:r>
          <a:endParaRPr lang="en-US" sz="1400" dirty="0"/>
        </a:p>
      </dgm:t>
    </dgm:pt>
    <dgm:pt modelId="{9407302A-75F9-49F0-9DFB-D32460990BCB}" type="parTrans" cxnId="{BE50246F-64EF-40DD-87FC-2EB17AC9848F}">
      <dgm:prSet/>
      <dgm:spPr/>
      <dgm:t>
        <a:bodyPr/>
        <a:lstStyle/>
        <a:p>
          <a:endParaRPr lang="en-US"/>
        </a:p>
      </dgm:t>
    </dgm:pt>
    <dgm:pt modelId="{703CB30D-94E2-4903-A360-94DB3E87D609}" type="sibTrans" cxnId="{BE50246F-64EF-40DD-87FC-2EB17AC9848F}">
      <dgm:prSet/>
      <dgm:spPr/>
      <dgm:t>
        <a:bodyPr/>
        <a:lstStyle/>
        <a:p>
          <a:endParaRPr lang="en-US"/>
        </a:p>
      </dgm:t>
    </dgm:pt>
    <dgm:pt modelId="{12E6198B-7351-4F26-B7C0-C4B5100B24E6}">
      <dgm:prSet custT="1"/>
      <dgm:spPr/>
      <dgm:t>
        <a:bodyPr/>
        <a:lstStyle/>
        <a:p>
          <a:pPr rtl="0"/>
          <a:r>
            <a:rPr lang="en-US" sz="1400" dirty="0" smtClean="0"/>
            <a:t>  The BUSINESS_ALGORITHM must remain for reference to the standard</a:t>
          </a:r>
          <a:endParaRPr lang="en-US" sz="1400" dirty="0"/>
        </a:p>
      </dgm:t>
    </dgm:pt>
    <dgm:pt modelId="{C1C81370-2C26-4F42-8AE5-24E88709872C}" type="parTrans" cxnId="{21C0EB59-463B-4559-886E-430B2E42C3BE}">
      <dgm:prSet/>
      <dgm:spPr/>
      <dgm:t>
        <a:bodyPr/>
        <a:lstStyle/>
        <a:p>
          <a:endParaRPr lang="en-US"/>
        </a:p>
      </dgm:t>
    </dgm:pt>
    <dgm:pt modelId="{E01B4F9F-76A8-4762-A50A-A7932FB8A9D4}" type="sibTrans" cxnId="{21C0EB59-463B-4559-886E-430B2E42C3BE}">
      <dgm:prSet/>
      <dgm:spPr/>
      <dgm:t>
        <a:bodyPr/>
        <a:lstStyle/>
        <a:p>
          <a:endParaRPr lang="en-US"/>
        </a:p>
      </dgm:t>
    </dgm:pt>
    <dgm:pt modelId="{3A57850C-15F7-480F-87EA-D2EDFB096095}">
      <dgm:prSet custT="1"/>
      <dgm:spPr/>
      <dgm:t>
        <a:bodyPr/>
        <a:lstStyle/>
        <a:p>
          <a:pPr rtl="0"/>
          <a:r>
            <a:rPr lang="en-US" sz="1400" dirty="0" smtClean="0"/>
            <a:t>  Do not modify or delete the BUSINESS_ALGORITHM</a:t>
          </a:r>
          <a:endParaRPr lang="en-US" sz="1400" dirty="0"/>
        </a:p>
      </dgm:t>
    </dgm:pt>
    <dgm:pt modelId="{6FF18F37-10D0-4BAC-AF08-59C8C4037E59}" type="parTrans" cxnId="{E8003C78-4DDD-4C38-A1E0-BEFE58CEE0CA}">
      <dgm:prSet/>
      <dgm:spPr/>
      <dgm:t>
        <a:bodyPr/>
        <a:lstStyle/>
        <a:p>
          <a:endParaRPr lang="en-US"/>
        </a:p>
      </dgm:t>
    </dgm:pt>
    <dgm:pt modelId="{58B38694-A546-4395-9D43-B6F60CB6304F}" type="sibTrans" cxnId="{E8003C78-4DDD-4C38-A1E0-BEFE58CEE0CA}">
      <dgm:prSet/>
      <dgm:spPr/>
      <dgm:t>
        <a:bodyPr/>
        <a:lstStyle/>
        <a:p>
          <a:endParaRPr lang="en-US"/>
        </a:p>
      </dgm:t>
    </dgm:pt>
    <dgm:pt modelId="{78395A36-7C58-4C77-8D53-D84C407E1F89}" type="pres">
      <dgm:prSet presAssocID="{AF9E639A-062C-4C01-A27A-735A206A25C3}" presName="Name0" presStyleCnt="0">
        <dgm:presLayoutVars>
          <dgm:dir/>
          <dgm:animLvl val="lvl"/>
          <dgm:resizeHandles val="exact"/>
        </dgm:presLayoutVars>
      </dgm:prSet>
      <dgm:spPr/>
      <dgm:t>
        <a:bodyPr/>
        <a:lstStyle/>
        <a:p>
          <a:endParaRPr lang="en-US"/>
        </a:p>
      </dgm:t>
    </dgm:pt>
    <dgm:pt modelId="{8DFACA7E-FD4F-46DF-941F-31B3781584A6}" type="pres">
      <dgm:prSet presAssocID="{C27A6ACE-DEC7-4AAC-B1CB-D46E4A646D01}" presName="linNode" presStyleCnt="0"/>
      <dgm:spPr/>
    </dgm:pt>
    <dgm:pt modelId="{2D3B2D96-1BCD-4395-826A-5556E15B5F61}" type="pres">
      <dgm:prSet presAssocID="{C27A6ACE-DEC7-4AAC-B1CB-D46E4A646D01}" presName="parTx" presStyleLbl="revTx" presStyleIdx="0" presStyleCnt="3">
        <dgm:presLayoutVars>
          <dgm:chMax val="1"/>
          <dgm:bulletEnabled val="1"/>
        </dgm:presLayoutVars>
      </dgm:prSet>
      <dgm:spPr/>
      <dgm:t>
        <a:bodyPr/>
        <a:lstStyle/>
        <a:p>
          <a:endParaRPr lang="en-US"/>
        </a:p>
      </dgm:t>
    </dgm:pt>
    <dgm:pt modelId="{74076C5C-CD92-4CE4-92BD-55323AF40031}" type="pres">
      <dgm:prSet presAssocID="{C27A6ACE-DEC7-4AAC-B1CB-D46E4A646D01}" presName="bracket" presStyleLbl="parChTrans1D1" presStyleIdx="0" presStyleCnt="3"/>
      <dgm:spPr/>
    </dgm:pt>
    <dgm:pt modelId="{78618B0E-9519-4F6D-94DA-3BBDB8BF55D2}" type="pres">
      <dgm:prSet presAssocID="{C27A6ACE-DEC7-4AAC-B1CB-D46E4A646D01}" presName="spH" presStyleCnt="0"/>
      <dgm:spPr/>
    </dgm:pt>
    <dgm:pt modelId="{6FD78C4A-8C14-439D-B9E6-FC5B50BFAD9A}" type="pres">
      <dgm:prSet presAssocID="{C27A6ACE-DEC7-4AAC-B1CB-D46E4A646D01}" presName="desTx" presStyleLbl="node1" presStyleIdx="0" presStyleCnt="3">
        <dgm:presLayoutVars>
          <dgm:bulletEnabled val="1"/>
        </dgm:presLayoutVars>
      </dgm:prSet>
      <dgm:spPr/>
      <dgm:t>
        <a:bodyPr/>
        <a:lstStyle/>
        <a:p>
          <a:endParaRPr lang="en-US"/>
        </a:p>
      </dgm:t>
    </dgm:pt>
    <dgm:pt modelId="{E82C87FE-63A8-4A10-92C7-A1FFD804DC2E}" type="pres">
      <dgm:prSet presAssocID="{C397FF29-EFA4-407A-BFDB-A6E8EEDA610B}" presName="spV" presStyleCnt="0"/>
      <dgm:spPr/>
    </dgm:pt>
    <dgm:pt modelId="{90CB2B39-12DA-48B9-BE93-1379D24F4C51}" type="pres">
      <dgm:prSet presAssocID="{FF527CF0-BE63-4F19-8507-F562B331BA1B}" presName="linNode" presStyleCnt="0"/>
      <dgm:spPr/>
    </dgm:pt>
    <dgm:pt modelId="{FFC2F1FA-1638-4106-9A13-2FA54BCC5C44}" type="pres">
      <dgm:prSet presAssocID="{FF527CF0-BE63-4F19-8507-F562B331BA1B}" presName="parTx" presStyleLbl="revTx" presStyleIdx="1" presStyleCnt="3">
        <dgm:presLayoutVars>
          <dgm:chMax val="1"/>
          <dgm:bulletEnabled val="1"/>
        </dgm:presLayoutVars>
      </dgm:prSet>
      <dgm:spPr/>
      <dgm:t>
        <a:bodyPr/>
        <a:lstStyle/>
        <a:p>
          <a:endParaRPr lang="en-US"/>
        </a:p>
      </dgm:t>
    </dgm:pt>
    <dgm:pt modelId="{B95CBAF1-A2F5-45FB-8E18-FD0F5C00C83F}" type="pres">
      <dgm:prSet presAssocID="{FF527CF0-BE63-4F19-8507-F562B331BA1B}" presName="bracket" presStyleLbl="parChTrans1D1" presStyleIdx="1" presStyleCnt="3"/>
      <dgm:spPr/>
    </dgm:pt>
    <dgm:pt modelId="{444F5972-B559-4DB5-8E7E-02D636F4E700}" type="pres">
      <dgm:prSet presAssocID="{FF527CF0-BE63-4F19-8507-F562B331BA1B}" presName="spH" presStyleCnt="0"/>
      <dgm:spPr/>
    </dgm:pt>
    <dgm:pt modelId="{086CD2B2-5DAF-40B1-A243-B18699CC1107}" type="pres">
      <dgm:prSet presAssocID="{FF527CF0-BE63-4F19-8507-F562B331BA1B}" presName="desTx" presStyleLbl="node1" presStyleIdx="1" presStyleCnt="3">
        <dgm:presLayoutVars>
          <dgm:bulletEnabled val="1"/>
        </dgm:presLayoutVars>
      </dgm:prSet>
      <dgm:spPr/>
      <dgm:t>
        <a:bodyPr/>
        <a:lstStyle/>
        <a:p>
          <a:endParaRPr lang="en-US"/>
        </a:p>
      </dgm:t>
    </dgm:pt>
    <dgm:pt modelId="{886AAE25-6118-401E-AB66-5B66466E25CF}" type="pres">
      <dgm:prSet presAssocID="{AE7A9CB6-AF03-4296-A52C-AC361D77836B}" presName="spV" presStyleCnt="0"/>
      <dgm:spPr/>
    </dgm:pt>
    <dgm:pt modelId="{F6A79F62-8441-47B7-91AF-783EDF77E553}" type="pres">
      <dgm:prSet presAssocID="{308B68B7-31AC-4EE7-9988-739DC8AB5003}" presName="linNode" presStyleCnt="0"/>
      <dgm:spPr/>
    </dgm:pt>
    <dgm:pt modelId="{36225011-0158-4E77-A2DE-803562A3C5E1}" type="pres">
      <dgm:prSet presAssocID="{308B68B7-31AC-4EE7-9988-739DC8AB5003}" presName="parTx" presStyleLbl="revTx" presStyleIdx="2" presStyleCnt="3">
        <dgm:presLayoutVars>
          <dgm:chMax val="1"/>
          <dgm:bulletEnabled val="1"/>
        </dgm:presLayoutVars>
      </dgm:prSet>
      <dgm:spPr/>
      <dgm:t>
        <a:bodyPr/>
        <a:lstStyle/>
        <a:p>
          <a:endParaRPr lang="en-US"/>
        </a:p>
      </dgm:t>
    </dgm:pt>
    <dgm:pt modelId="{167577AD-5784-4C98-AF29-E1AE1B33B1CB}" type="pres">
      <dgm:prSet presAssocID="{308B68B7-31AC-4EE7-9988-739DC8AB5003}" presName="bracket" presStyleLbl="parChTrans1D1" presStyleIdx="2" presStyleCnt="3"/>
      <dgm:spPr/>
    </dgm:pt>
    <dgm:pt modelId="{D6F8B1D5-7320-4F17-8C44-A7315BBEC358}" type="pres">
      <dgm:prSet presAssocID="{308B68B7-31AC-4EE7-9988-739DC8AB5003}" presName="spH" presStyleCnt="0"/>
      <dgm:spPr/>
    </dgm:pt>
    <dgm:pt modelId="{5E77C665-9C06-487D-95D8-B4181903804C}" type="pres">
      <dgm:prSet presAssocID="{308B68B7-31AC-4EE7-9988-739DC8AB5003}" presName="desTx" presStyleLbl="node1" presStyleIdx="2" presStyleCnt="3">
        <dgm:presLayoutVars>
          <dgm:bulletEnabled val="1"/>
        </dgm:presLayoutVars>
      </dgm:prSet>
      <dgm:spPr/>
      <dgm:t>
        <a:bodyPr/>
        <a:lstStyle/>
        <a:p>
          <a:endParaRPr lang="en-US"/>
        </a:p>
      </dgm:t>
    </dgm:pt>
  </dgm:ptLst>
  <dgm:cxnLst>
    <dgm:cxn modelId="{BE50246F-64EF-40DD-87FC-2EB17AC9848F}" srcId="{308B68B7-31AC-4EE7-9988-739DC8AB5003}" destId="{4BE15BC0-C52D-484D-BC4E-9EF36AA8AB3D}" srcOrd="1" destOrd="0" parTransId="{9407302A-75F9-49F0-9DFB-D32460990BCB}" sibTransId="{703CB30D-94E2-4903-A360-94DB3E87D609}"/>
    <dgm:cxn modelId="{4CD77145-7AF3-4E32-8768-F9BAC3FF22F9}" srcId="{AF9E639A-062C-4C01-A27A-735A206A25C3}" destId="{C27A6ACE-DEC7-4AAC-B1CB-D46E4A646D01}" srcOrd="0" destOrd="0" parTransId="{6C363683-9241-4989-87FA-D1B53A6D0400}" sibTransId="{C397FF29-EFA4-407A-BFDB-A6E8EEDA610B}"/>
    <dgm:cxn modelId="{16DA4538-681F-4D3A-9F6D-DFA3C8B23481}" type="presOf" srcId="{AF9E639A-062C-4C01-A27A-735A206A25C3}" destId="{78395A36-7C58-4C77-8D53-D84C407E1F89}" srcOrd="0" destOrd="0" presId="urn:diagrams.loki3.com/BracketList+Icon"/>
    <dgm:cxn modelId="{ED427D04-C034-4719-9BA1-52A696546A0B}" type="presOf" srcId="{67D32038-4476-43EF-BB95-747430915629}" destId="{6FD78C4A-8C14-439D-B9E6-FC5B50BFAD9A}" srcOrd="0" destOrd="1" presId="urn:diagrams.loki3.com/BracketList+Icon"/>
    <dgm:cxn modelId="{F65B9BA7-F370-482D-BB86-0551602E5437}" type="presOf" srcId="{3A57850C-15F7-480F-87EA-D2EDFB096095}" destId="{5E77C665-9C06-487D-95D8-B4181903804C}" srcOrd="0" destOrd="2" presId="urn:diagrams.loki3.com/BracketList+Icon"/>
    <dgm:cxn modelId="{3883630A-3214-442B-8242-E7387C9BF2AF}" type="presOf" srcId="{83065A82-98F4-4AE1-9079-AAF6FD5E3258}" destId="{6FD78C4A-8C14-439D-B9E6-FC5B50BFAD9A}" srcOrd="0" destOrd="0" presId="urn:diagrams.loki3.com/BracketList+Icon"/>
    <dgm:cxn modelId="{08D77FA3-BF23-4E88-A501-C85675CBA2CA}" type="presOf" srcId="{FF527CF0-BE63-4F19-8507-F562B331BA1B}" destId="{FFC2F1FA-1638-4106-9A13-2FA54BCC5C44}" srcOrd="0" destOrd="0" presId="urn:diagrams.loki3.com/BracketList+Icon"/>
    <dgm:cxn modelId="{C94C6DA8-AD85-4F36-B4A8-1FA72BEEDA24}" srcId="{C27A6ACE-DEC7-4AAC-B1CB-D46E4A646D01}" destId="{681BED13-48FC-4E06-BBC5-3005B7C04E98}" srcOrd="2" destOrd="0" parTransId="{F33EA344-B9E3-4E83-9FBD-557BDB05DD3C}" sibTransId="{7DF6B783-E947-4989-A82F-6D33D79D0BBB}"/>
    <dgm:cxn modelId="{C41BEB14-EF88-4F6F-868A-FD56D474DE32}" srcId="{AF9E639A-062C-4C01-A27A-735A206A25C3}" destId="{FF527CF0-BE63-4F19-8507-F562B331BA1B}" srcOrd="1" destOrd="0" parTransId="{6D737267-3A22-4AE2-B3F6-4ABB28D64DEC}" sibTransId="{AE7A9CB6-AF03-4296-A52C-AC361D77836B}"/>
    <dgm:cxn modelId="{E74C074F-BFF0-4455-9D97-F58C60D0C25B}" srcId="{AF9E639A-062C-4C01-A27A-735A206A25C3}" destId="{308B68B7-31AC-4EE7-9988-739DC8AB5003}" srcOrd="2" destOrd="0" parTransId="{987DD273-D8AD-407B-8A79-EC044B6887BF}" sibTransId="{C4AA66E3-8FCA-4B46-BE99-DD2BE4EB2BEE}"/>
    <dgm:cxn modelId="{C83117BC-48D7-471F-9AB2-E1134923549C}" type="presOf" srcId="{308B68B7-31AC-4EE7-9988-739DC8AB5003}" destId="{36225011-0158-4E77-A2DE-803562A3C5E1}" srcOrd="0" destOrd="0" presId="urn:diagrams.loki3.com/BracketList+Icon"/>
    <dgm:cxn modelId="{108056CD-AC18-43A9-83AA-77400939EE8B}" srcId="{308B68B7-31AC-4EE7-9988-739DC8AB5003}" destId="{0D98155C-D31C-4ABF-BE02-B73811240D97}" srcOrd="0" destOrd="0" parTransId="{1E3A20E0-CC1F-4811-B50F-DA63B032D25A}" sibTransId="{E000AAB8-81E2-42B0-AC03-8115A24FD8F3}"/>
    <dgm:cxn modelId="{A8CD06DF-F9BF-48A2-9ACE-25A3F019D091}" type="presOf" srcId="{7860C3A3-E8CA-4A1D-84CB-A6CE56F83B04}" destId="{086CD2B2-5DAF-40B1-A243-B18699CC1107}" srcOrd="0" destOrd="0" presId="urn:diagrams.loki3.com/BracketList+Icon"/>
    <dgm:cxn modelId="{EB57F4F5-7FCA-4560-B3A3-22933B35BA12}" type="presOf" srcId="{0D98155C-D31C-4ABF-BE02-B73811240D97}" destId="{5E77C665-9C06-487D-95D8-B4181903804C}" srcOrd="0" destOrd="0" presId="urn:diagrams.loki3.com/BracketList+Icon"/>
    <dgm:cxn modelId="{4D99075C-4D3A-4530-8E56-680271F4120C}" type="presOf" srcId="{12E6198B-7351-4F26-B7C0-C4B5100B24E6}" destId="{5E77C665-9C06-487D-95D8-B4181903804C}" srcOrd="0" destOrd="3" presId="urn:diagrams.loki3.com/BracketList+Icon"/>
    <dgm:cxn modelId="{19F57F97-B669-41E6-87C8-4C6FBD88DF0F}" srcId="{FF527CF0-BE63-4F19-8507-F562B331BA1B}" destId="{7860C3A3-E8CA-4A1D-84CB-A6CE56F83B04}" srcOrd="0" destOrd="0" parTransId="{4606E038-2600-48F0-AEDA-26E229D67BA8}" sibTransId="{5394C6D1-8AA1-4677-AACF-CA381A6CBC10}"/>
    <dgm:cxn modelId="{C29AC59F-8990-452F-A80F-C4BE733F72AD}" type="presOf" srcId="{4BE15BC0-C52D-484D-BC4E-9EF36AA8AB3D}" destId="{5E77C665-9C06-487D-95D8-B4181903804C}" srcOrd="0" destOrd="1" presId="urn:diagrams.loki3.com/BracketList+Icon"/>
    <dgm:cxn modelId="{170D2875-6B8F-4848-87C4-5D297C8D0303}" type="presOf" srcId="{681BED13-48FC-4E06-BBC5-3005B7C04E98}" destId="{6FD78C4A-8C14-439D-B9E6-FC5B50BFAD9A}" srcOrd="0" destOrd="2" presId="urn:diagrams.loki3.com/BracketList+Icon"/>
    <dgm:cxn modelId="{81041F51-9764-466B-A0C3-D2530550207F}" type="presOf" srcId="{C2DBEF03-D598-4B0A-939F-4401B80BDA31}" destId="{086CD2B2-5DAF-40B1-A243-B18699CC1107}" srcOrd="0" destOrd="1" presId="urn:diagrams.loki3.com/BracketList+Icon"/>
    <dgm:cxn modelId="{E8003C78-4DDD-4C38-A1E0-BEFE58CEE0CA}" srcId="{308B68B7-31AC-4EE7-9988-739DC8AB5003}" destId="{3A57850C-15F7-480F-87EA-D2EDFB096095}" srcOrd="2" destOrd="0" parTransId="{6FF18F37-10D0-4BAC-AF08-59C8C4037E59}" sibTransId="{58B38694-A546-4395-9D43-B6F60CB6304F}"/>
    <dgm:cxn modelId="{21C0EB59-463B-4559-886E-430B2E42C3BE}" srcId="{308B68B7-31AC-4EE7-9988-739DC8AB5003}" destId="{12E6198B-7351-4F26-B7C0-C4B5100B24E6}" srcOrd="3" destOrd="0" parTransId="{C1C81370-2C26-4F42-8AE5-24E88709872C}" sibTransId="{E01B4F9F-76A8-4762-A50A-A7932FB8A9D4}"/>
    <dgm:cxn modelId="{DB1C21C5-21F5-43DE-A67E-DBD299F722D1}" srcId="{C27A6ACE-DEC7-4AAC-B1CB-D46E4A646D01}" destId="{83065A82-98F4-4AE1-9079-AAF6FD5E3258}" srcOrd="0" destOrd="0" parTransId="{CF31619D-1212-4C90-B6C0-DFA7177F3CE5}" sibTransId="{C88751CC-1A53-41CC-9A51-38821E9E030D}"/>
    <dgm:cxn modelId="{40FB772B-C7F3-42A5-80A8-F9E1C3E7F055}" srcId="{FF527CF0-BE63-4F19-8507-F562B331BA1B}" destId="{C2DBEF03-D598-4B0A-939F-4401B80BDA31}" srcOrd="1" destOrd="0" parTransId="{A4153157-36C7-44C7-957A-6E84179FD708}" sibTransId="{D8199B11-EA1F-403F-ABF8-474FDAFFDBAB}"/>
    <dgm:cxn modelId="{377DDEA6-E908-4CE2-A2C7-3A0D23BE09D4}" type="presOf" srcId="{C27A6ACE-DEC7-4AAC-B1CB-D46E4A646D01}" destId="{2D3B2D96-1BCD-4395-826A-5556E15B5F61}" srcOrd="0" destOrd="0" presId="urn:diagrams.loki3.com/BracketList+Icon"/>
    <dgm:cxn modelId="{2A80EF80-24AA-4535-964C-52161D84E723}" srcId="{C27A6ACE-DEC7-4AAC-B1CB-D46E4A646D01}" destId="{67D32038-4476-43EF-BB95-747430915629}" srcOrd="1" destOrd="0" parTransId="{6063AC8D-F74C-4A90-93E8-B14232792CF7}" sibTransId="{ED028545-A5B2-4B99-824E-4E68FFC8373E}"/>
    <dgm:cxn modelId="{7CBE0B2B-3127-4ADD-9468-3C4F7E5E810F}" type="presParOf" srcId="{78395A36-7C58-4C77-8D53-D84C407E1F89}" destId="{8DFACA7E-FD4F-46DF-941F-31B3781584A6}" srcOrd="0" destOrd="0" presId="urn:diagrams.loki3.com/BracketList+Icon"/>
    <dgm:cxn modelId="{69FE8C60-D2D5-417F-AE28-ECB814FEDDCB}" type="presParOf" srcId="{8DFACA7E-FD4F-46DF-941F-31B3781584A6}" destId="{2D3B2D96-1BCD-4395-826A-5556E15B5F61}" srcOrd="0" destOrd="0" presId="urn:diagrams.loki3.com/BracketList+Icon"/>
    <dgm:cxn modelId="{70FD5DCE-0908-48A6-94B1-22E34E5EB19E}" type="presParOf" srcId="{8DFACA7E-FD4F-46DF-941F-31B3781584A6}" destId="{74076C5C-CD92-4CE4-92BD-55323AF40031}" srcOrd="1" destOrd="0" presId="urn:diagrams.loki3.com/BracketList+Icon"/>
    <dgm:cxn modelId="{1C369749-D386-4E3E-B846-35E69263165E}" type="presParOf" srcId="{8DFACA7E-FD4F-46DF-941F-31B3781584A6}" destId="{78618B0E-9519-4F6D-94DA-3BBDB8BF55D2}" srcOrd="2" destOrd="0" presId="urn:diagrams.loki3.com/BracketList+Icon"/>
    <dgm:cxn modelId="{1E982EE4-9845-4B7A-A70B-E716BA413C0E}" type="presParOf" srcId="{8DFACA7E-FD4F-46DF-941F-31B3781584A6}" destId="{6FD78C4A-8C14-439D-B9E6-FC5B50BFAD9A}" srcOrd="3" destOrd="0" presId="urn:diagrams.loki3.com/BracketList+Icon"/>
    <dgm:cxn modelId="{AA5E86D9-1198-4DCA-A4C3-151EA99ED446}" type="presParOf" srcId="{78395A36-7C58-4C77-8D53-D84C407E1F89}" destId="{E82C87FE-63A8-4A10-92C7-A1FFD804DC2E}" srcOrd="1" destOrd="0" presId="urn:diagrams.loki3.com/BracketList+Icon"/>
    <dgm:cxn modelId="{ECA44AA5-5F6F-4279-BA6F-CA060B5CD3F0}" type="presParOf" srcId="{78395A36-7C58-4C77-8D53-D84C407E1F89}" destId="{90CB2B39-12DA-48B9-BE93-1379D24F4C51}" srcOrd="2" destOrd="0" presId="urn:diagrams.loki3.com/BracketList+Icon"/>
    <dgm:cxn modelId="{F6873A61-4737-4088-924F-BCC4AC1F89A8}" type="presParOf" srcId="{90CB2B39-12DA-48B9-BE93-1379D24F4C51}" destId="{FFC2F1FA-1638-4106-9A13-2FA54BCC5C44}" srcOrd="0" destOrd="0" presId="urn:diagrams.loki3.com/BracketList+Icon"/>
    <dgm:cxn modelId="{054558D0-FBD3-44EE-8925-D55933C94628}" type="presParOf" srcId="{90CB2B39-12DA-48B9-BE93-1379D24F4C51}" destId="{B95CBAF1-A2F5-45FB-8E18-FD0F5C00C83F}" srcOrd="1" destOrd="0" presId="urn:diagrams.loki3.com/BracketList+Icon"/>
    <dgm:cxn modelId="{15D6C9B5-2E52-4197-9E59-179308910C27}" type="presParOf" srcId="{90CB2B39-12DA-48B9-BE93-1379D24F4C51}" destId="{444F5972-B559-4DB5-8E7E-02D636F4E700}" srcOrd="2" destOrd="0" presId="urn:diagrams.loki3.com/BracketList+Icon"/>
    <dgm:cxn modelId="{54266BB8-36AD-46D1-826B-D2CDB8591F0B}" type="presParOf" srcId="{90CB2B39-12DA-48B9-BE93-1379D24F4C51}" destId="{086CD2B2-5DAF-40B1-A243-B18699CC1107}" srcOrd="3" destOrd="0" presId="urn:diagrams.loki3.com/BracketList+Icon"/>
    <dgm:cxn modelId="{5BFBD6D2-5FD2-4F27-8F94-D71CF34330BD}" type="presParOf" srcId="{78395A36-7C58-4C77-8D53-D84C407E1F89}" destId="{886AAE25-6118-401E-AB66-5B66466E25CF}" srcOrd="3" destOrd="0" presId="urn:diagrams.loki3.com/BracketList+Icon"/>
    <dgm:cxn modelId="{4B15DF31-E8ED-4278-9EC8-126C2571CA10}" type="presParOf" srcId="{78395A36-7C58-4C77-8D53-D84C407E1F89}" destId="{F6A79F62-8441-47B7-91AF-783EDF77E553}" srcOrd="4" destOrd="0" presId="urn:diagrams.loki3.com/BracketList+Icon"/>
    <dgm:cxn modelId="{155BA179-B0CE-425E-B711-33F0056AC8CA}" type="presParOf" srcId="{F6A79F62-8441-47B7-91AF-783EDF77E553}" destId="{36225011-0158-4E77-A2DE-803562A3C5E1}" srcOrd="0" destOrd="0" presId="urn:diagrams.loki3.com/BracketList+Icon"/>
    <dgm:cxn modelId="{1C5A7B58-33CE-4699-9875-7A8E7298C878}" type="presParOf" srcId="{F6A79F62-8441-47B7-91AF-783EDF77E553}" destId="{167577AD-5784-4C98-AF29-E1AE1B33B1CB}" srcOrd="1" destOrd="0" presId="urn:diagrams.loki3.com/BracketList+Icon"/>
    <dgm:cxn modelId="{E33FD91D-405D-4B64-9E0D-8B002D3F5CF1}" type="presParOf" srcId="{F6A79F62-8441-47B7-91AF-783EDF77E553}" destId="{D6F8B1D5-7320-4F17-8C44-A7315BBEC358}" srcOrd="2" destOrd="0" presId="urn:diagrams.loki3.com/BracketList+Icon"/>
    <dgm:cxn modelId="{0A580698-3EF3-4AD3-9FBE-725D3AC593CF}" type="presParOf" srcId="{F6A79F62-8441-47B7-91AF-783EDF77E553}" destId="{5E77C665-9C06-487D-95D8-B4181903804C}" srcOrd="3" destOrd="0" presId="urn:diagrams.loki3.com/BracketLis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26AB092-9BDE-4FB0-B404-066F39CB42AC}" type="doc">
      <dgm:prSet loTypeId="urn:microsoft.com/office/officeart/2005/8/layout/vList2" loCatId="list" qsTypeId="urn:microsoft.com/office/officeart/2005/8/quickstyle/simple1" qsCatId="simple" csTypeId="urn:microsoft.com/office/officeart/2005/8/colors/accent3_4" csCatId="accent3" phldr="1"/>
      <dgm:spPr/>
      <dgm:t>
        <a:bodyPr/>
        <a:lstStyle/>
        <a:p>
          <a:endParaRPr lang="en-US"/>
        </a:p>
      </dgm:t>
    </dgm:pt>
    <dgm:pt modelId="{3FF2A18F-0792-4C6C-96BC-A4E0E993443A}">
      <dgm:prSet/>
      <dgm:spPr/>
      <dgm:t>
        <a:bodyPr/>
        <a:lstStyle/>
        <a:p>
          <a:pPr rtl="0"/>
          <a:r>
            <a:rPr lang="en-US" dirty="0" smtClean="0"/>
            <a:t>If Origin is “CRF” page numbers are populated from the FINAL version of the SDTM Annotated CRF that is part of the final CRT Package</a:t>
          </a:r>
          <a:endParaRPr lang="en-US" dirty="0"/>
        </a:p>
      </dgm:t>
    </dgm:pt>
    <dgm:pt modelId="{85AB4266-4923-4011-8FF2-CA1AA0D7C035}" type="parTrans" cxnId="{42E0863D-EC0E-429B-8EB5-B1E2D5CFC056}">
      <dgm:prSet/>
      <dgm:spPr/>
      <dgm:t>
        <a:bodyPr/>
        <a:lstStyle/>
        <a:p>
          <a:endParaRPr lang="en-US"/>
        </a:p>
      </dgm:t>
    </dgm:pt>
    <dgm:pt modelId="{BBD4F392-7557-4001-A649-C04EEBE67292}" type="sibTrans" cxnId="{42E0863D-EC0E-429B-8EB5-B1E2D5CFC056}">
      <dgm:prSet/>
      <dgm:spPr/>
      <dgm:t>
        <a:bodyPr/>
        <a:lstStyle/>
        <a:p>
          <a:endParaRPr lang="en-US"/>
        </a:p>
      </dgm:t>
    </dgm:pt>
    <dgm:pt modelId="{673A9172-1F82-45BF-AD87-048D856D1BD2}">
      <dgm:prSet/>
      <dgm:spPr>
        <a:solidFill>
          <a:srgbClr val="2DB52D"/>
        </a:solidFill>
      </dgm:spPr>
      <dgm:t>
        <a:bodyPr/>
        <a:lstStyle/>
        <a:p>
          <a:pPr rtl="0"/>
          <a:r>
            <a:rPr lang="en-US" b="0" dirty="0" smtClean="0"/>
            <a:t>The corresponding CRF page numbers are documented to fulfill the requirement for the  define.xml document</a:t>
          </a:r>
          <a:endParaRPr lang="en-US" dirty="0"/>
        </a:p>
      </dgm:t>
    </dgm:pt>
    <dgm:pt modelId="{137348C0-DC24-48DD-8F40-1F7F5BF91BA2}" type="parTrans" cxnId="{69BEC46B-77B8-49A5-AFD5-67963826E994}">
      <dgm:prSet/>
      <dgm:spPr/>
      <dgm:t>
        <a:bodyPr/>
        <a:lstStyle/>
        <a:p>
          <a:endParaRPr lang="en-US"/>
        </a:p>
      </dgm:t>
    </dgm:pt>
    <dgm:pt modelId="{7CFF88FA-9BBC-4A6C-AF05-361928DD92EB}" type="sibTrans" cxnId="{69BEC46B-77B8-49A5-AFD5-67963826E994}">
      <dgm:prSet/>
      <dgm:spPr/>
      <dgm:t>
        <a:bodyPr/>
        <a:lstStyle/>
        <a:p>
          <a:endParaRPr lang="en-US"/>
        </a:p>
      </dgm:t>
    </dgm:pt>
    <dgm:pt modelId="{92763C3D-30CC-4440-AB85-1FE3EDDA7EC2}">
      <dgm:prSet/>
      <dgm:spPr>
        <a:solidFill>
          <a:srgbClr val="33CC33"/>
        </a:solidFill>
      </dgm:spPr>
      <dgm:t>
        <a:bodyPr/>
        <a:lstStyle/>
        <a:p>
          <a:pPr rtl="0"/>
          <a:r>
            <a:rPr lang="en-US" b="0" dirty="0" smtClean="0"/>
            <a:t>For each Variable that has an origin of “CRF”  AND is  not flagged for removal (i.e. “REMOVE = Y),  populate the correct CRF page number(s)</a:t>
          </a:r>
          <a:endParaRPr lang="en-US" dirty="0"/>
        </a:p>
      </dgm:t>
    </dgm:pt>
    <dgm:pt modelId="{DAEDBDA3-718C-4BDC-9F06-12DCBAF9B632}" type="parTrans" cxnId="{C4A6A40A-9FB4-45D4-96C0-7113A2D991F2}">
      <dgm:prSet/>
      <dgm:spPr/>
      <dgm:t>
        <a:bodyPr/>
        <a:lstStyle/>
        <a:p>
          <a:endParaRPr lang="en-US"/>
        </a:p>
      </dgm:t>
    </dgm:pt>
    <dgm:pt modelId="{B8615DF3-EFBE-4DD1-999E-8D2A96BEE18B}" type="sibTrans" cxnId="{C4A6A40A-9FB4-45D4-96C0-7113A2D991F2}">
      <dgm:prSet/>
      <dgm:spPr/>
      <dgm:t>
        <a:bodyPr/>
        <a:lstStyle/>
        <a:p>
          <a:endParaRPr lang="en-US"/>
        </a:p>
      </dgm:t>
    </dgm:pt>
    <dgm:pt modelId="{0890E73B-BC8B-40F1-92BA-1218FB480F31}">
      <dgm:prSet/>
      <dgm:spPr>
        <a:solidFill>
          <a:srgbClr val="6FDB6F"/>
        </a:solidFill>
      </dgm:spPr>
      <dgm:t>
        <a:bodyPr/>
        <a:lstStyle/>
        <a:p>
          <a:pPr rtl="0"/>
          <a:r>
            <a:rPr lang="en-US" b="0" dirty="0" smtClean="0"/>
            <a:t>Update the CRF Page number(s) by replacing the “xx” with the actual page number(s) where the variable is located </a:t>
          </a:r>
          <a:endParaRPr lang="en-US" dirty="0"/>
        </a:p>
      </dgm:t>
    </dgm:pt>
    <dgm:pt modelId="{F31C26C4-FF27-4DFA-89AE-BE72021F40D2}" type="parTrans" cxnId="{A59DAD72-B129-44C0-A69F-635429A9803C}">
      <dgm:prSet/>
      <dgm:spPr/>
      <dgm:t>
        <a:bodyPr/>
        <a:lstStyle/>
        <a:p>
          <a:endParaRPr lang="en-US"/>
        </a:p>
      </dgm:t>
    </dgm:pt>
    <dgm:pt modelId="{63C8D581-2151-4774-86BD-309ADC9C8744}" type="sibTrans" cxnId="{A59DAD72-B129-44C0-A69F-635429A9803C}">
      <dgm:prSet/>
      <dgm:spPr/>
      <dgm:t>
        <a:bodyPr/>
        <a:lstStyle/>
        <a:p>
          <a:endParaRPr lang="en-US"/>
        </a:p>
      </dgm:t>
    </dgm:pt>
    <dgm:pt modelId="{0A5CEEC4-5F5D-49A3-A048-AEC902F85D38}" type="pres">
      <dgm:prSet presAssocID="{B26AB092-9BDE-4FB0-B404-066F39CB42AC}" presName="linear" presStyleCnt="0">
        <dgm:presLayoutVars>
          <dgm:animLvl val="lvl"/>
          <dgm:resizeHandles val="exact"/>
        </dgm:presLayoutVars>
      </dgm:prSet>
      <dgm:spPr/>
      <dgm:t>
        <a:bodyPr/>
        <a:lstStyle/>
        <a:p>
          <a:endParaRPr lang="en-US"/>
        </a:p>
      </dgm:t>
    </dgm:pt>
    <dgm:pt modelId="{26D60649-1244-47B4-9100-9BA4D3C60D23}" type="pres">
      <dgm:prSet presAssocID="{3FF2A18F-0792-4C6C-96BC-A4E0E993443A}" presName="parentText" presStyleLbl="node1" presStyleIdx="0" presStyleCnt="4">
        <dgm:presLayoutVars>
          <dgm:chMax val="0"/>
          <dgm:bulletEnabled val="1"/>
        </dgm:presLayoutVars>
      </dgm:prSet>
      <dgm:spPr/>
      <dgm:t>
        <a:bodyPr/>
        <a:lstStyle/>
        <a:p>
          <a:endParaRPr lang="en-US"/>
        </a:p>
      </dgm:t>
    </dgm:pt>
    <dgm:pt modelId="{80C2F100-58B2-4E87-97CD-9D48805B13DE}" type="pres">
      <dgm:prSet presAssocID="{BBD4F392-7557-4001-A649-C04EEBE67292}" presName="spacer" presStyleCnt="0"/>
      <dgm:spPr/>
    </dgm:pt>
    <dgm:pt modelId="{8CED1FCC-1FFE-4A38-8CDB-CA7E2EBAFC08}" type="pres">
      <dgm:prSet presAssocID="{673A9172-1F82-45BF-AD87-048D856D1BD2}" presName="parentText" presStyleLbl="node1" presStyleIdx="1" presStyleCnt="4">
        <dgm:presLayoutVars>
          <dgm:chMax val="0"/>
          <dgm:bulletEnabled val="1"/>
        </dgm:presLayoutVars>
      </dgm:prSet>
      <dgm:spPr/>
      <dgm:t>
        <a:bodyPr/>
        <a:lstStyle/>
        <a:p>
          <a:endParaRPr lang="en-US"/>
        </a:p>
      </dgm:t>
    </dgm:pt>
    <dgm:pt modelId="{4239EDE2-9B92-443D-8413-4E5490866DCE}" type="pres">
      <dgm:prSet presAssocID="{7CFF88FA-9BBC-4A6C-AF05-361928DD92EB}" presName="spacer" presStyleCnt="0"/>
      <dgm:spPr/>
    </dgm:pt>
    <dgm:pt modelId="{8F60B9D2-B13B-4C09-94F3-9C5BD73690B3}" type="pres">
      <dgm:prSet presAssocID="{92763C3D-30CC-4440-AB85-1FE3EDDA7EC2}" presName="parentText" presStyleLbl="node1" presStyleIdx="2" presStyleCnt="4">
        <dgm:presLayoutVars>
          <dgm:chMax val="0"/>
          <dgm:bulletEnabled val="1"/>
        </dgm:presLayoutVars>
      </dgm:prSet>
      <dgm:spPr/>
      <dgm:t>
        <a:bodyPr/>
        <a:lstStyle/>
        <a:p>
          <a:endParaRPr lang="en-US"/>
        </a:p>
      </dgm:t>
    </dgm:pt>
    <dgm:pt modelId="{35863E98-47AD-4B66-B462-26F835705067}" type="pres">
      <dgm:prSet presAssocID="{B8615DF3-EFBE-4DD1-999E-8D2A96BEE18B}" presName="spacer" presStyleCnt="0"/>
      <dgm:spPr/>
    </dgm:pt>
    <dgm:pt modelId="{0AED3821-5424-4107-9F4C-FD8396B34FEA}" type="pres">
      <dgm:prSet presAssocID="{0890E73B-BC8B-40F1-92BA-1218FB480F31}" presName="parentText" presStyleLbl="node1" presStyleIdx="3" presStyleCnt="4">
        <dgm:presLayoutVars>
          <dgm:chMax val="0"/>
          <dgm:bulletEnabled val="1"/>
        </dgm:presLayoutVars>
      </dgm:prSet>
      <dgm:spPr/>
      <dgm:t>
        <a:bodyPr/>
        <a:lstStyle/>
        <a:p>
          <a:endParaRPr lang="en-US"/>
        </a:p>
      </dgm:t>
    </dgm:pt>
  </dgm:ptLst>
  <dgm:cxnLst>
    <dgm:cxn modelId="{D2D6AAB5-2518-4A79-ABDA-BB0A9536540F}" type="presOf" srcId="{92763C3D-30CC-4440-AB85-1FE3EDDA7EC2}" destId="{8F60B9D2-B13B-4C09-94F3-9C5BD73690B3}" srcOrd="0" destOrd="0" presId="urn:microsoft.com/office/officeart/2005/8/layout/vList2"/>
    <dgm:cxn modelId="{740A25EF-6780-40FF-B7ED-E9641833E31A}" type="presOf" srcId="{673A9172-1F82-45BF-AD87-048D856D1BD2}" destId="{8CED1FCC-1FFE-4A38-8CDB-CA7E2EBAFC08}" srcOrd="0" destOrd="0" presId="urn:microsoft.com/office/officeart/2005/8/layout/vList2"/>
    <dgm:cxn modelId="{12A45EFE-356E-4BA2-B0DE-BB328DB2F65F}" type="presOf" srcId="{3FF2A18F-0792-4C6C-96BC-A4E0E993443A}" destId="{26D60649-1244-47B4-9100-9BA4D3C60D23}" srcOrd="0" destOrd="0" presId="urn:microsoft.com/office/officeart/2005/8/layout/vList2"/>
    <dgm:cxn modelId="{69BEC46B-77B8-49A5-AFD5-67963826E994}" srcId="{B26AB092-9BDE-4FB0-B404-066F39CB42AC}" destId="{673A9172-1F82-45BF-AD87-048D856D1BD2}" srcOrd="1" destOrd="0" parTransId="{137348C0-DC24-48DD-8F40-1F7F5BF91BA2}" sibTransId="{7CFF88FA-9BBC-4A6C-AF05-361928DD92EB}"/>
    <dgm:cxn modelId="{A59DAD72-B129-44C0-A69F-635429A9803C}" srcId="{B26AB092-9BDE-4FB0-B404-066F39CB42AC}" destId="{0890E73B-BC8B-40F1-92BA-1218FB480F31}" srcOrd="3" destOrd="0" parTransId="{F31C26C4-FF27-4DFA-89AE-BE72021F40D2}" sibTransId="{63C8D581-2151-4774-86BD-309ADC9C8744}"/>
    <dgm:cxn modelId="{13C5AF7D-23C3-4805-9500-2666BC960CE2}" type="presOf" srcId="{0890E73B-BC8B-40F1-92BA-1218FB480F31}" destId="{0AED3821-5424-4107-9F4C-FD8396B34FEA}" srcOrd="0" destOrd="0" presId="urn:microsoft.com/office/officeart/2005/8/layout/vList2"/>
    <dgm:cxn modelId="{C4A6A40A-9FB4-45D4-96C0-7113A2D991F2}" srcId="{B26AB092-9BDE-4FB0-B404-066F39CB42AC}" destId="{92763C3D-30CC-4440-AB85-1FE3EDDA7EC2}" srcOrd="2" destOrd="0" parTransId="{DAEDBDA3-718C-4BDC-9F06-12DCBAF9B632}" sibTransId="{B8615DF3-EFBE-4DD1-999E-8D2A96BEE18B}"/>
    <dgm:cxn modelId="{42E0863D-EC0E-429B-8EB5-B1E2D5CFC056}" srcId="{B26AB092-9BDE-4FB0-B404-066F39CB42AC}" destId="{3FF2A18F-0792-4C6C-96BC-A4E0E993443A}" srcOrd="0" destOrd="0" parTransId="{85AB4266-4923-4011-8FF2-CA1AA0D7C035}" sibTransId="{BBD4F392-7557-4001-A649-C04EEBE67292}"/>
    <dgm:cxn modelId="{E0E92922-BEED-4053-8A51-111E0C397FDE}" type="presOf" srcId="{B26AB092-9BDE-4FB0-B404-066F39CB42AC}" destId="{0A5CEEC4-5F5D-49A3-A048-AEC902F85D38}" srcOrd="0" destOrd="0" presId="urn:microsoft.com/office/officeart/2005/8/layout/vList2"/>
    <dgm:cxn modelId="{1DE3A6D9-B2EE-45D3-8253-2F69D099618A}" type="presParOf" srcId="{0A5CEEC4-5F5D-49A3-A048-AEC902F85D38}" destId="{26D60649-1244-47B4-9100-9BA4D3C60D23}" srcOrd="0" destOrd="0" presId="urn:microsoft.com/office/officeart/2005/8/layout/vList2"/>
    <dgm:cxn modelId="{66CBC843-5F9E-47B3-A88A-2C8F48296A31}" type="presParOf" srcId="{0A5CEEC4-5F5D-49A3-A048-AEC902F85D38}" destId="{80C2F100-58B2-4E87-97CD-9D48805B13DE}" srcOrd="1" destOrd="0" presId="urn:microsoft.com/office/officeart/2005/8/layout/vList2"/>
    <dgm:cxn modelId="{DD1F9436-6599-48F2-8E53-DCAE59C62BFD}" type="presParOf" srcId="{0A5CEEC4-5F5D-49A3-A048-AEC902F85D38}" destId="{8CED1FCC-1FFE-4A38-8CDB-CA7E2EBAFC08}" srcOrd="2" destOrd="0" presId="urn:microsoft.com/office/officeart/2005/8/layout/vList2"/>
    <dgm:cxn modelId="{88B059C1-B78D-4012-8741-FAD82F1D02D5}" type="presParOf" srcId="{0A5CEEC4-5F5D-49A3-A048-AEC902F85D38}" destId="{4239EDE2-9B92-443D-8413-4E5490866DCE}" srcOrd="3" destOrd="0" presId="urn:microsoft.com/office/officeart/2005/8/layout/vList2"/>
    <dgm:cxn modelId="{F6806734-1072-4792-8C12-F0548B51BFB3}" type="presParOf" srcId="{0A5CEEC4-5F5D-49A3-A048-AEC902F85D38}" destId="{8F60B9D2-B13B-4C09-94F3-9C5BD73690B3}" srcOrd="4" destOrd="0" presId="urn:microsoft.com/office/officeart/2005/8/layout/vList2"/>
    <dgm:cxn modelId="{7D5367CA-65D4-4F13-A68D-D2AF0DA9737E}" type="presParOf" srcId="{0A5CEEC4-5F5D-49A3-A048-AEC902F85D38}" destId="{35863E98-47AD-4B66-B462-26F835705067}" srcOrd="5" destOrd="0" presId="urn:microsoft.com/office/officeart/2005/8/layout/vList2"/>
    <dgm:cxn modelId="{77604E4F-C254-4908-8064-FF173F5607B9}" type="presParOf" srcId="{0A5CEEC4-5F5D-49A3-A048-AEC902F85D38}" destId="{0AED3821-5424-4107-9F4C-FD8396B34FE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22B0CA2-E7EE-4B60-A30C-FE486486A7D9}" type="doc">
      <dgm:prSet loTypeId="urn:microsoft.com/office/officeart/2005/8/layout/vList2" loCatId="list" qsTypeId="urn:microsoft.com/office/officeart/2005/8/quickstyle/3d3" qsCatId="3D" csTypeId="urn:microsoft.com/office/officeart/2005/8/colors/accent6_2" csCatId="accent6" phldr="1"/>
      <dgm:spPr/>
      <dgm:t>
        <a:bodyPr/>
        <a:lstStyle/>
        <a:p>
          <a:endParaRPr lang="en-US"/>
        </a:p>
      </dgm:t>
    </dgm:pt>
    <dgm:pt modelId="{4612AEBC-0103-4034-9DE8-AA978D8F8CC6}">
      <dgm:prSet custT="1"/>
      <dgm:spPr/>
      <dgm:t>
        <a:bodyPr/>
        <a:lstStyle/>
        <a:p>
          <a:pPr rtl="0"/>
          <a:r>
            <a:rPr lang="en-US" sz="1800" dirty="0" smtClean="0"/>
            <a:t>Two Types</a:t>
          </a:r>
          <a:endParaRPr lang="en-US" sz="1800" dirty="0"/>
        </a:p>
      </dgm:t>
    </dgm:pt>
    <dgm:pt modelId="{0FAA29F6-2528-4D93-A009-1B6F19FA285B}" type="parTrans" cxnId="{C800CD87-B8FB-4E1E-83CB-3A677A7145F0}">
      <dgm:prSet/>
      <dgm:spPr/>
      <dgm:t>
        <a:bodyPr/>
        <a:lstStyle/>
        <a:p>
          <a:endParaRPr lang="en-US"/>
        </a:p>
      </dgm:t>
    </dgm:pt>
    <dgm:pt modelId="{35B1786E-F381-4F0A-8138-A4A4F17D8BB0}" type="sibTrans" cxnId="{C800CD87-B8FB-4E1E-83CB-3A677A7145F0}">
      <dgm:prSet/>
      <dgm:spPr/>
      <dgm:t>
        <a:bodyPr/>
        <a:lstStyle/>
        <a:p>
          <a:endParaRPr lang="en-US"/>
        </a:p>
      </dgm:t>
    </dgm:pt>
    <dgm:pt modelId="{B35695C6-925D-4B1B-A638-AF6E197A0C1E}">
      <dgm:prSet custT="1"/>
      <dgm:spPr/>
      <dgm:t>
        <a:bodyPr/>
        <a:lstStyle/>
        <a:p>
          <a:pPr rtl="0"/>
          <a:r>
            <a:rPr lang="en-US" sz="2000" dirty="0" smtClean="0">
              <a:solidFill>
                <a:srgbClr val="FF0000"/>
              </a:solidFill>
            </a:rPr>
            <a:t>SELECT</a:t>
          </a:r>
          <a:endParaRPr lang="en-US" sz="2000" dirty="0">
            <a:solidFill>
              <a:srgbClr val="FF0000"/>
            </a:solidFill>
          </a:endParaRPr>
        </a:p>
      </dgm:t>
    </dgm:pt>
    <dgm:pt modelId="{0F159040-AFFE-489A-8ECA-A8969C96576A}" type="parTrans" cxnId="{A89F5B95-EE0B-44C1-B8D5-D478364C5BBA}">
      <dgm:prSet/>
      <dgm:spPr/>
      <dgm:t>
        <a:bodyPr/>
        <a:lstStyle/>
        <a:p>
          <a:endParaRPr lang="en-US"/>
        </a:p>
      </dgm:t>
    </dgm:pt>
    <dgm:pt modelId="{4154CD6F-8EB4-4F00-92AD-00125EF77961}" type="sibTrans" cxnId="{A89F5B95-EE0B-44C1-B8D5-D478364C5BBA}">
      <dgm:prSet/>
      <dgm:spPr/>
      <dgm:t>
        <a:bodyPr/>
        <a:lstStyle/>
        <a:p>
          <a:endParaRPr lang="en-US"/>
        </a:p>
      </dgm:t>
    </dgm:pt>
    <dgm:pt modelId="{914A5BAA-2AFC-4A62-BDA4-0937736B64E0}">
      <dgm:prSet custT="1"/>
      <dgm:spPr/>
      <dgm:t>
        <a:bodyPr/>
        <a:lstStyle/>
        <a:p>
          <a:pPr rtl="0"/>
          <a:r>
            <a:rPr lang="en-US" sz="2000" dirty="0" smtClean="0">
              <a:solidFill>
                <a:srgbClr val="0070C0"/>
              </a:solidFill>
            </a:rPr>
            <a:t>DEFINE</a:t>
          </a:r>
          <a:endParaRPr lang="en-US" sz="2000" dirty="0">
            <a:solidFill>
              <a:srgbClr val="0070C0"/>
            </a:solidFill>
          </a:endParaRPr>
        </a:p>
      </dgm:t>
    </dgm:pt>
    <dgm:pt modelId="{C5A8F7E2-5C61-4859-BAED-85B8A91D9254}" type="parTrans" cxnId="{5A03276F-BFFF-4B71-912D-4C0BEB316620}">
      <dgm:prSet/>
      <dgm:spPr/>
      <dgm:t>
        <a:bodyPr/>
        <a:lstStyle/>
        <a:p>
          <a:endParaRPr lang="en-US"/>
        </a:p>
      </dgm:t>
    </dgm:pt>
    <dgm:pt modelId="{2BE1F735-83EA-4885-8C47-1E9293D2824A}" type="sibTrans" cxnId="{5A03276F-BFFF-4B71-912D-4C0BEB316620}">
      <dgm:prSet/>
      <dgm:spPr/>
      <dgm:t>
        <a:bodyPr/>
        <a:lstStyle/>
        <a:p>
          <a:endParaRPr lang="en-US"/>
        </a:p>
      </dgm:t>
    </dgm:pt>
    <dgm:pt modelId="{309FEC19-F48E-494C-A77C-456ED0B7FC0E}">
      <dgm:prSet custT="1"/>
      <dgm:spPr/>
      <dgm:t>
        <a:bodyPr/>
        <a:lstStyle/>
        <a:p>
          <a:pPr rtl="0"/>
          <a:endParaRPr lang="en-US" sz="2000" dirty="0"/>
        </a:p>
      </dgm:t>
    </dgm:pt>
    <dgm:pt modelId="{E739AA14-2254-4006-A417-AD0ED08363DF}" type="parTrans" cxnId="{762CC348-CA64-410D-BD1C-469D5D57A079}">
      <dgm:prSet/>
      <dgm:spPr/>
      <dgm:t>
        <a:bodyPr/>
        <a:lstStyle/>
        <a:p>
          <a:endParaRPr lang="en-US"/>
        </a:p>
      </dgm:t>
    </dgm:pt>
    <dgm:pt modelId="{E83796D3-AB29-46BE-AB3B-8D3B76DF69CB}" type="sibTrans" cxnId="{762CC348-CA64-410D-BD1C-469D5D57A079}">
      <dgm:prSet/>
      <dgm:spPr/>
      <dgm:t>
        <a:bodyPr/>
        <a:lstStyle/>
        <a:p>
          <a:endParaRPr lang="en-US"/>
        </a:p>
      </dgm:t>
    </dgm:pt>
    <dgm:pt modelId="{5F174B95-902B-43C6-A587-4DB6BF0F1602}" type="pres">
      <dgm:prSet presAssocID="{822B0CA2-E7EE-4B60-A30C-FE486486A7D9}" presName="linear" presStyleCnt="0">
        <dgm:presLayoutVars>
          <dgm:animLvl val="lvl"/>
          <dgm:resizeHandles val="exact"/>
        </dgm:presLayoutVars>
      </dgm:prSet>
      <dgm:spPr/>
      <dgm:t>
        <a:bodyPr/>
        <a:lstStyle/>
        <a:p>
          <a:endParaRPr lang="en-US"/>
        </a:p>
      </dgm:t>
    </dgm:pt>
    <dgm:pt modelId="{431F6C86-B565-4BE6-A29C-72422350493A}" type="pres">
      <dgm:prSet presAssocID="{4612AEBC-0103-4034-9DE8-AA978D8F8CC6}" presName="parentText" presStyleLbl="node1" presStyleIdx="0" presStyleCnt="1" custScaleY="24475">
        <dgm:presLayoutVars>
          <dgm:chMax val="0"/>
          <dgm:bulletEnabled val="1"/>
        </dgm:presLayoutVars>
      </dgm:prSet>
      <dgm:spPr/>
      <dgm:t>
        <a:bodyPr/>
        <a:lstStyle/>
        <a:p>
          <a:endParaRPr lang="en-US"/>
        </a:p>
      </dgm:t>
    </dgm:pt>
    <dgm:pt modelId="{3C621829-AAD5-4272-BB60-841DD889CFB4}" type="pres">
      <dgm:prSet presAssocID="{4612AEBC-0103-4034-9DE8-AA978D8F8CC6}" presName="childText" presStyleLbl="revTx" presStyleIdx="0" presStyleCnt="1">
        <dgm:presLayoutVars>
          <dgm:bulletEnabled val="1"/>
        </dgm:presLayoutVars>
      </dgm:prSet>
      <dgm:spPr/>
      <dgm:t>
        <a:bodyPr/>
        <a:lstStyle/>
        <a:p>
          <a:endParaRPr lang="en-US"/>
        </a:p>
      </dgm:t>
    </dgm:pt>
  </dgm:ptLst>
  <dgm:cxnLst>
    <dgm:cxn modelId="{B5B7540D-6E3C-4516-A1C5-F0C63F4151E0}" type="presOf" srcId="{914A5BAA-2AFC-4A62-BDA4-0937736B64E0}" destId="{3C621829-AAD5-4272-BB60-841DD889CFB4}" srcOrd="0" destOrd="2" presId="urn:microsoft.com/office/officeart/2005/8/layout/vList2"/>
    <dgm:cxn modelId="{C800CD87-B8FB-4E1E-83CB-3A677A7145F0}" srcId="{822B0CA2-E7EE-4B60-A30C-FE486486A7D9}" destId="{4612AEBC-0103-4034-9DE8-AA978D8F8CC6}" srcOrd="0" destOrd="0" parTransId="{0FAA29F6-2528-4D93-A009-1B6F19FA285B}" sibTransId="{35B1786E-F381-4F0A-8138-A4A4F17D8BB0}"/>
    <dgm:cxn modelId="{755FD726-2E9D-462E-9DEA-1557135C75C4}" type="presOf" srcId="{4612AEBC-0103-4034-9DE8-AA978D8F8CC6}" destId="{431F6C86-B565-4BE6-A29C-72422350493A}" srcOrd="0" destOrd="0" presId="urn:microsoft.com/office/officeart/2005/8/layout/vList2"/>
    <dgm:cxn modelId="{762CC348-CA64-410D-BD1C-469D5D57A079}" srcId="{4612AEBC-0103-4034-9DE8-AA978D8F8CC6}" destId="{309FEC19-F48E-494C-A77C-456ED0B7FC0E}" srcOrd="0" destOrd="0" parTransId="{E739AA14-2254-4006-A417-AD0ED08363DF}" sibTransId="{E83796D3-AB29-46BE-AB3B-8D3B76DF69CB}"/>
    <dgm:cxn modelId="{76FDE716-7B98-476A-8EDB-4DC1D8329E42}" type="presOf" srcId="{822B0CA2-E7EE-4B60-A30C-FE486486A7D9}" destId="{5F174B95-902B-43C6-A587-4DB6BF0F1602}" srcOrd="0" destOrd="0" presId="urn:microsoft.com/office/officeart/2005/8/layout/vList2"/>
    <dgm:cxn modelId="{FE8107FD-0BD3-457E-82E6-2F739B307B89}" type="presOf" srcId="{B35695C6-925D-4B1B-A638-AF6E197A0C1E}" destId="{3C621829-AAD5-4272-BB60-841DD889CFB4}" srcOrd="0" destOrd="1" presId="urn:microsoft.com/office/officeart/2005/8/layout/vList2"/>
    <dgm:cxn modelId="{81E2B8BF-71E0-4E96-A27C-3426F048DDCC}" type="presOf" srcId="{309FEC19-F48E-494C-A77C-456ED0B7FC0E}" destId="{3C621829-AAD5-4272-BB60-841DD889CFB4}" srcOrd="0" destOrd="0" presId="urn:microsoft.com/office/officeart/2005/8/layout/vList2"/>
    <dgm:cxn modelId="{A89F5B95-EE0B-44C1-B8D5-D478364C5BBA}" srcId="{4612AEBC-0103-4034-9DE8-AA978D8F8CC6}" destId="{B35695C6-925D-4B1B-A638-AF6E197A0C1E}" srcOrd="1" destOrd="0" parTransId="{0F159040-AFFE-489A-8ECA-A8969C96576A}" sibTransId="{4154CD6F-8EB4-4F00-92AD-00125EF77961}"/>
    <dgm:cxn modelId="{5A03276F-BFFF-4B71-912D-4C0BEB316620}" srcId="{4612AEBC-0103-4034-9DE8-AA978D8F8CC6}" destId="{914A5BAA-2AFC-4A62-BDA4-0937736B64E0}" srcOrd="2" destOrd="0" parTransId="{C5A8F7E2-5C61-4859-BAED-85B8A91D9254}" sibTransId="{2BE1F735-83EA-4885-8C47-1E9293D2824A}"/>
    <dgm:cxn modelId="{AD74D9B1-2CFF-42D3-B3B0-61F2D14198A9}" type="presParOf" srcId="{5F174B95-902B-43C6-A587-4DB6BF0F1602}" destId="{431F6C86-B565-4BE6-A29C-72422350493A}" srcOrd="0" destOrd="0" presId="urn:microsoft.com/office/officeart/2005/8/layout/vList2"/>
    <dgm:cxn modelId="{C1494605-FAEA-412D-A69D-335E60ED09AE}" type="presParOf" srcId="{5F174B95-902B-43C6-A587-4DB6BF0F1602}" destId="{3C621829-AAD5-4272-BB60-841DD889CFB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224FA7C-D231-4761-8D64-8686D3738BDA}" type="doc">
      <dgm:prSet loTypeId="urn:microsoft.com/office/officeart/2011/layout/CircleProcess" loCatId="process" qsTypeId="urn:microsoft.com/office/officeart/2005/8/quickstyle/simple1" qsCatId="simple" csTypeId="urn:microsoft.com/office/officeart/2005/8/colors/accent2_1" csCatId="accent2" phldr="1"/>
      <dgm:spPr/>
    </dgm:pt>
    <dgm:pt modelId="{B2B387A1-1D91-4909-A1A5-EC5E98A5E739}">
      <dgm:prSet phldrT="[Text]" custT="1"/>
      <dgm:spPr>
        <a:solidFill>
          <a:schemeClr val="tx2">
            <a:lumMod val="60000"/>
            <a:lumOff val="40000"/>
          </a:schemeClr>
        </a:solidFill>
      </dgm:spPr>
      <dgm:t>
        <a:bodyPr/>
        <a:lstStyle/>
        <a:p>
          <a:r>
            <a:rPr lang="en-US" sz="1500" dirty="0" smtClean="0"/>
            <a:t>Standard Domain Templates</a:t>
          </a:r>
          <a:endParaRPr lang="en-US" sz="1500" dirty="0"/>
        </a:p>
      </dgm:t>
    </dgm:pt>
    <dgm:pt modelId="{7262E00F-CBD1-4FE1-B933-955EEE21E031}" type="parTrans" cxnId="{CBDF3229-6AB0-4947-B853-D7D75F155A85}">
      <dgm:prSet/>
      <dgm:spPr/>
      <dgm:t>
        <a:bodyPr/>
        <a:lstStyle/>
        <a:p>
          <a:endParaRPr lang="en-US" sz="2400"/>
        </a:p>
      </dgm:t>
    </dgm:pt>
    <dgm:pt modelId="{07E4F969-1E1C-4A9E-85F0-635ACFFD89C3}" type="sibTrans" cxnId="{CBDF3229-6AB0-4947-B853-D7D75F155A85}">
      <dgm:prSet/>
      <dgm:spPr/>
      <dgm:t>
        <a:bodyPr/>
        <a:lstStyle/>
        <a:p>
          <a:endParaRPr lang="en-US" sz="2400"/>
        </a:p>
      </dgm:t>
    </dgm:pt>
    <dgm:pt modelId="{3044CA23-2096-4AB4-87A6-33AD1AFD67BA}">
      <dgm:prSet phldrT="[Text]" custT="1"/>
      <dgm:spPr>
        <a:solidFill>
          <a:schemeClr val="accent6">
            <a:lumMod val="75000"/>
            <a:alpha val="90000"/>
          </a:schemeClr>
        </a:solidFill>
      </dgm:spPr>
      <dgm:t>
        <a:bodyPr/>
        <a:lstStyle/>
        <a:p>
          <a:r>
            <a:rPr lang="en-US" sz="1500" dirty="0" smtClean="0"/>
            <a:t>Request and Generate SST</a:t>
          </a:r>
          <a:endParaRPr lang="en-US" sz="1500" dirty="0"/>
        </a:p>
      </dgm:t>
    </dgm:pt>
    <dgm:pt modelId="{BE234BD0-5A48-4F3B-99EA-DA65707E2BB9}" type="parTrans" cxnId="{563A1DC9-4992-4FBD-A3E4-C28F279E7599}">
      <dgm:prSet/>
      <dgm:spPr/>
      <dgm:t>
        <a:bodyPr/>
        <a:lstStyle/>
        <a:p>
          <a:endParaRPr lang="en-US" sz="2400"/>
        </a:p>
      </dgm:t>
    </dgm:pt>
    <dgm:pt modelId="{8493E486-269E-4537-9AA6-4805AD113B40}" type="sibTrans" cxnId="{563A1DC9-4992-4FBD-A3E4-C28F279E7599}">
      <dgm:prSet/>
      <dgm:spPr/>
      <dgm:t>
        <a:bodyPr/>
        <a:lstStyle/>
        <a:p>
          <a:endParaRPr lang="en-US" sz="2400"/>
        </a:p>
      </dgm:t>
    </dgm:pt>
    <dgm:pt modelId="{4E49943F-4B30-47B7-AE68-6FAB2C16C58A}">
      <dgm:prSet phldrT="[Text]" custT="1"/>
      <dgm:spPr>
        <a:solidFill>
          <a:srgbClr val="F951B5">
            <a:alpha val="90000"/>
          </a:srgbClr>
        </a:solidFill>
      </dgm:spPr>
      <dgm:t>
        <a:bodyPr/>
        <a:lstStyle/>
        <a:p>
          <a:r>
            <a:rPr lang="en-US" sz="1500" dirty="0" smtClean="0"/>
            <a:t>Configure the SST</a:t>
          </a:r>
          <a:endParaRPr lang="en-US" sz="1500" dirty="0"/>
        </a:p>
      </dgm:t>
    </dgm:pt>
    <dgm:pt modelId="{D077A81E-22B6-4AFB-89C1-072B81FF9C3B}" type="parTrans" cxnId="{6D6749EC-DD3E-42B0-917E-EEE2B5D22A15}">
      <dgm:prSet/>
      <dgm:spPr/>
      <dgm:t>
        <a:bodyPr/>
        <a:lstStyle/>
        <a:p>
          <a:endParaRPr lang="en-US" sz="2400"/>
        </a:p>
      </dgm:t>
    </dgm:pt>
    <dgm:pt modelId="{0F6A1E93-8E97-4501-8B15-A1289B49209B}" type="sibTrans" cxnId="{6D6749EC-DD3E-42B0-917E-EEE2B5D22A15}">
      <dgm:prSet/>
      <dgm:spPr/>
      <dgm:t>
        <a:bodyPr/>
        <a:lstStyle/>
        <a:p>
          <a:endParaRPr lang="en-US" sz="2400"/>
        </a:p>
      </dgm:t>
    </dgm:pt>
    <dgm:pt modelId="{D9D71F7B-704F-46F6-A986-7C378D48D902}">
      <dgm:prSet phldrT="[Text]" custT="1"/>
      <dgm:spPr/>
      <dgm:t>
        <a:bodyPr/>
        <a:lstStyle/>
        <a:p>
          <a:r>
            <a:rPr lang="en-US" sz="1400" b="0" dirty="0" smtClean="0"/>
            <a:t>Study Spec Finalization</a:t>
          </a:r>
          <a:endParaRPr lang="en-US" sz="1400" dirty="0"/>
        </a:p>
      </dgm:t>
    </dgm:pt>
    <dgm:pt modelId="{312A6D65-3D66-4FFD-8194-376B3A8442E7}" type="parTrans" cxnId="{AFAA094E-96C0-46B7-ACA4-4DC1AD06353F}">
      <dgm:prSet/>
      <dgm:spPr/>
      <dgm:t>
        <a:bodyPr/>
        <a:lstStyle/>
        <a:p>
          <a:endParaRPr lang="en-US" sz="2400"/>
        </a:p>
      </dgm:t>
    </dgm:pt>
    <dgm:pt modelId="{F5D243D6-A33D-4A66-B1C5-CAC62B23B323}" type="sibTrans" cxnId="{AFAA094E-96C0-46B7-ACA4-4DC1AD06353F}">
      <dgm:prSet/>
      <dgm:spPr/>
      <dgm:t>
        <a:bodyPr/>
        <a:lstStyle/>
        <a:p>
          <a:endParaRPr lang="en-US" sz="2400"/>
        </a:p>
      </dgm:t>
    </dgm:pt>
    <dgm:pt modelId="{CAF10485-549C-467B-AE54-0BEE711A69F5}">
      <dgm:prSet phldrT="[Text]" custT="1"/>
      <dgm:spPr>
        <a:solidFill>
          <a:srgbClr val="7030A0"/>
        </a:solidFill>
      </dgm:spPr>
      <dgm:t>
        <a:bodyPr/>
        <a:lstStyle/>
        <a:p>
          <a:r>
            <a:rPr lang="en-US" sz="1400" dirty="0" smtClean="0"/>
            <a:t>Spec Review and Compliance Checking</a:t>
          </a:r>
          <a:endParaRPr lang="en-US" sz="1400" dirty="0"/>
        </a:p>
      </dgm:t>
    </dgm:pt>
    <dgm:pt modelId="{05167C23-75F4-45BC-B742-296340311E42}" type="parTrans" cxnId="{45E1B29C-C153-47DC-B793-95013378F711}">
      <dgm:prSet/>
      <dgm:spPr/>
      <dgm:t>
        <a:bodyPr/>
        <a:lstStyle/>
        <a:p>
          <a:endParaRPr lang="en-US"/>
        </a:p>
      </dgm:t>
    </dgm:pt>
    <dgm:pt modelId="{3BA91BE8-D5F8-4F57-9265-602346349754}" type="sibTrans" cxnId="{45E1B29C-C153-47DC-B793-95013378F711}">
      <dgm:prSet/>
      <dgm:spPr/>
      <dgm:t>
        <a:bodyPr/>
        <a:lstStyle/>
        <a:p>
          <a:endParaRPr lang="en-US"/>
        </a:p>
      </dgm:t>
    </dgm:pt>
    <dgm:pt modelId="{6FFD3BAC-78BA-4199-A218-1F5EF43FD9A2}" type="pres">
      <dgm:prSet presAssocID="{D224FA7C-D231-4761-8D64-8686D3738BDA}" presName="Name0" presStyleCnt="0">
        <dgm:presLayoutVars>
          <dgm:chMax val="11"/>
          <dgm:chPref val="11"/>
          <dgm:dir/>
          <dgm:resizeHandles/>
        </dgm:presLayoutVars>
      </dgm:prSet>
      <dgm:spPr/>
    </dgm:pt>
    <dgm:pt modelId="{17664829-23C8-45C0-800D-E48698D82F60}" type="pres">
      <dgm:prSet presAssocID="{D9D71F7B-704F-46F6-A986-7C378D48D902}" presName="Accent5" presStyleCnt="0"/>
      <dgm:spPr/>
    </dgm:pt>
    <dgm:pt modelId="{2463E961-2BA1-4BA8-B1F9-49E23C23C399}" type="pres">
      <dgm:prSet presAssocID="{D9D71F7B-704F-46F6-A986-7C378D48D902}" presName="Accent" presStyleLbl="node1" presStyleIdx="0" presStyleCnt="5" custLinFactNeighborY="-35587"/>
      <dgm:spPr/>
    </dgm:pt>
    <dgm:pt modelId="{F7B8DD6E-F05C-40AA-A82A-EED3D3F1FB9E}" type="pres">
      <dgm:prSet presAssocID="{D9D71F7B-704F-46F6-A986-7C378D48D902}" presName="ParentBackground5" presStyleCnt="0"/>
      <dgm:spPr/>
    </dgm:pt>
    <dgm:pt modelId="{F33B67E7-770D-4205-AAF1-0E11FC3AE9DA}" type="pres">
      <dgm:prSet presAssocID="{D9D71F7B-704F-46F6-A986-7C378D48D902}" presName="ParentBackground" presStyleLbl="fgAcc1" presStyleIdx="0" presStyleCnt="5" custLinFactNeighborY="-38132"/>
      <dgm:spPr/>
      <dgm:t>
        <a:bodyPr/>
        <a:lstStyle/>
        <a:p>
          <a:endParaRPr lang="en-US"/>
        </a:p>
      </dgm:t>
    </dgm:pt>
    <dgm:pt modelId="{D8FA893D-E6C5-4084-B248-F68441784835}" type="pres">
      <dgm:prSet presAssocID="{D9D71F7B-704F-46F6-A986-7C378D48D902}" presName="Parent5" presStyleLbl="revTx" presStyleIdx="0" presStyleCnt="0">
        <dgm:presLayoutVars>
          <dgm:chMax val="1"/>
          <dgm:chPref val="1"/>
          <dgm:bulletEnabled val="1"/>
        </dgm:presLayoutVars>
      </dgm:prSet>
      <dgm:spPr/>
      <dgm:t>
        <a:bodyPr/>
        <a:lstStyle/>
        <a:p>
          <a:endParaRPr lang="en-US"/>
        </a:p>
      </dgm:t>
    </dgm:pt>
    <dgm:pt modelId="{9C5C5862-131E-46C3-B857-E1E3D5BC1554}" type="pres">
      <dgm:prSet presAssocID="{CAF10485-549C-467B-AE54-0BEE711A69F5}" presName="Accent4" presStyleCnt="0"/>
      <dgm:spPr/>
    </dgm:pt>
    <dgm:pt modelId="{7526C64A-518A-4E58-9826-398C86FC6C37}" type="pres">
      <dgm:prSet presAssocID="{CAF10485-549C-467B-AE54-0BEE711A69F5}" presName="Accent" presStyleLbl="node1" presStyleIdx="1" presStyleCnt="5" custLinFactNeighborY="-25163"/>
      <dgm:spPr/>
    </dgm:pt>
    <dgm:pt modelId="{50E4B0CF-6996-4092-AB51-3EDAFAE7F871}" type="pres">
      <dgm:prSet presAssocID="{CAF10485-549C-467B-AE54-0BEE711A69F5}" presName="ParentBackground4" presStyleCnt="0"/>
      <dgm:spPr/>
    </dgm:pt>
    <dgm:pt modelId="{B347F01C-FA96-41EF-9788-E5731E9B70CD}" type="pres">
      <dgm:prSet presAssocID="{CAF10485-549C-467B-AE54-0BEE711A69F5}" presName="ParentBackground" presStyleLbl="fgAcc1" presStyleIdx="1" presStyleCnt="5" custLinFactNeighborY="-38132"/>
      <dgm:spPr/>
      <dgm:t>
        <a:bodyPr/>
        <a:lstStyle/>
        <a:p>
          <a:endParaRPr lang="en-US"/>
        </a:p>
      </dgm:t>
    </dgm:pt>
    <dgm:pt modelId="{A898CC78-6CE1-4577-BDA8-809A7EF77494}" type="pres">
      <dgm:prSet presAssocID="{CAF10485-549C-467B-AE54-0BEE711A69F5}" presName="Parent4" presStyleLbl="revTx" presStyleIdx="0" presStyleCnt="0">
        <dgm:presLayoutVars>
          <dgm:chMax val="1"/>
          <dgm:chPref val="1"/>
          <dgm:bulletEnabled val="1"/>
        </dgm:presLayoutVars>
      </dgm:prSet>
      <dgm:spPr/>
      <dgm:t>
        <a:bodyPr/>
        <a:lstStyle/>
        <a:p>
          <a:endParaRPr lang="en-US"/>
        </a:p>
      </dgm:t>
    </dgm:pt>
    <dgm:pt modelId="{DCD20AD4-3453-4219-BDC9-D7E3A4F1F2AB}" type="pres">
      <dgm:prSet presAssocID="{4E49943F-4B30-47B7-AE68-6FAB2C16C58A}" presName="Accent3" presStyleCnt="0"/>
      <dgm:spPr/>
    </dgm:pt>
    <dgm:pt modelId="{BDE46495-C3CA-45B0-98FF-A5EBEF467ADA}" type="pres">
      <dgm:prSet presAssocID="{4E49943F-4B30-47B7-AE68-6FAB2C16C58A}" presName="Accent" presStyleLbl="node1" presStyleIdx="2" presStyleCnt="5" custLinFactNeighborY="-25163"/>
      <dgm:spPr/>
    </dgm:pt>
    <dgm:pt modelId="{DE8BABCD-F002-47E9-A489-3ECF73007580}" type="pres">
      <dgm:prSet presAssocID="{4E49943F-4B30-47B7-AE68-6FAB2C16C58A}" presName="ParentBackground3" presStyleCnt="0"/>
      <dgm:spPr/>
    </dgm:pt>
    <dgm:pt modelId="{312C1267-ADFD-4C2B-9451-E1AD30EA2AC4}" type="pres">
      <dgm:prSet presAssocID="{4E49943F-4B30-47B7-AE68-6FAB2C16C58A}" presName="ParentBackground" presStyleLbl="fgAcc1" presStyleIdx="2" presStyleCnt="5" custLinFactNeighborY="-38132"/>
      <dgm:spPr/>
      <dgm:t>
        <a:bodyPr/>
        <a:lstStyle/>
        <a:p>
          <a:endParaRPr lang="en-US"/>
        </a:p>
      </dgm:t>
    </dgm:pt>
    <dgm:pt modelId="{B3039083-8B85-4D71-B03B-B85A2AC98537}" type="pres">
      <dgm:prSet presAssocID="{4E49943F-4B30-47B7-AE68-6FAB2C16C58A}" presName="Parent3" presStyleLbl="revTx" presStyleIdx="0" presStyleCnt="0">
        <dgm:presLayoutVars>
          <dgm:chMax val="1"/>
          <dgm:chPref val="1"/>
          <dgm:bulletEnabled val="1"/>
        </dgm:presLayoutVars>
      </dgm:prSet>
      <dgm:spPr/>
      <dgm:t>
        <a:bodyPr/>
        <a:lstStyle/>
        <a:p>
          <a:endParaRPr lang="en-US"/>
        </a:p>
      </dgm:t>
    </dgm:pt>
    <dgm:pt modelId="{408A85C1-864F-48CF-9B8F-877EFB5C4A55}" type="pres">
      <dgm:prSet presAssocID="{3044CA23-2096-4AB4-87A6-33AD1AFD67BA}" presName="Accent2" presStyleCnt="0"/>
      <dgm:spPr/>
    </dgm:pt>
    <dgm:pt modelId="{A19475CB-0C2F-4276-84E9-1BAEB3981E00}" type="pres">
      <dgm:prSet presAssocID="{3044CA23-2096-4AB4-87A6-33AD1AFD67BA}" presName="Accent" presStyleLbl="node1" presStyleIdx="3" presStyleCnt="5" custLinFactNeighborY="-25163"/>
      <dgm:spPr/>
    </dgm:pt>
    <dgm:pt modelId="{7461BE23-D0A7-4634-92C4-9F6F85ACA5DE}" type="pres">
      <dgm:prSet presAssocID="{3044CA23-2096-4AB4-87A6-33AD1AFD67BA}" presName="ParentBackground2" presStyleCnt="0"/>
      <dgm:spPr/>
    </dgm:pt>
    <dgm:pt modelId="{38EB8034-7B02-4512-BA29-EE9382930735}" type="pres">
      <dgm:prSet presAssocID="{3044CA23-2096-4AB4-87A6-33AD1AFD67BA}" presName="ParentBackground" presStyleLbl="fgAcc1" presStyleIdx="3" presStyleCnt="5" custLinFactNeighborY="-38132"/>
      <dgm:spPr/>
      <dgm:t>
        <a:bodyPr/>
        <a:lstStyle/>
        <a:p>
          <a:endParaRPr lang="en-US"/>
        </a:p>
      </dgm:t>
    </dgm:pt>
    <dgm:pt modelId="{0FD3BAB7-781B-4662-8122-DA8904119A34}" type="pres">
      <dgm:prSet presAssocID="{3044CA23-2096-4AB4-87A6-33AD1AFD67BA}" presName="Parent2" presStyleLbl="revTx" presStyleIdx="0" presStyleCnt="0">
        <dgm:presLayoutVars>
          <dgm:chMax val="1"/>
          <dgm:chPref val="1"/>
          <dgm:bulletEnabled val="1"/>
        </dgm:presLayoutVars>
      </dgm:prSet>
      <dgm:spPr/>
      <dgm:t>
        <a:bodyPr/>
        <a:lstStyle/>
        <a:p>
          <a:endParaRPr lang="en-US"/>
        </a:p>
      </dgm:t>
    </dgm:pt>
    <dgm:pt modelId="{02AB41D4-860D-4C68-B5FE-55E8A440F45D}" type="pres">
      <dgm:prSet presAssocID="{B2B387A1-1D91-4909-A1A5-EC5E98A5E739}" presName="Accent1" presStyleCnt="0"/>
      <dgm:spPr/>
    </dgm:pt>
    <dgm:pt modelId="{DB6FF8A3-2B89-4493-89A8-16BD5093D6C8}" type="pres">
      <dgm:prSet presAssocID="{B2B387A1-1D91-4909-A1A5-EC5E98A5E739}" presName="Accent" presStyleLbl="node1" presStyleIdx="4" presStyleCnt="5" custLinFactNeighborY="-25163"/>
      <dgm:spPr/>
    </dgm:pt>
    <dgm:pt modelId="{A6267C3D-5B9F-4E94-AE83-A46759EBD825}" type="pres">
      <dgm:prSet presAssocID="{B2B387A1-1D91-4909-A1A5-EC5E98A5E739}" presName="ParentBackground1" presStyleCnt="0"/>
      <dgm:spPr/>
    </dgm:pt>
    <dgm:pt modelId="{861F7D71-DCA1-4835-819F-5D51CC7DAB91}" type="pres">
      <dgm:prSet presAssocID="{B2B387A1-1D91-4909-A1A5-EC5E98A5E739}" presName="ParentBackground" presStyleLbl="fgAcc1" presStyleIdx="4" presStyleCnt="5" custLinFactNeighborY="-38132"/>
      <dgm:spPr/>
      <dgm:t>
        <a:bodyPr/>
        <a:lstStyle/>
        <a:p>
          <a:endParaRPr lang="en-US"/>
        </a:p>
      </dgm:t>
    </dgm:pt>
    <dgm:pt modelId="{CD4B64A5-4545-461F-9D1E-1931332BC635}" type="pres">
      <dgm:prSet presAssocID="{B2B387A1-1D91-4909-A1A5-EC5E98A5E739}" presName="Parent1" presStyleLbl="revTx" presStyleIdx="0" presStyleCnt="0">
        <dgm:presLayoutVars>
          <dgm:chMax val="1"/>
          <dgm:chPref val="1"/>
          <dgm:bulletEnabled val="1"/>
        </dgm:presLayoutVars>
      </dgm:prSet>
      <dgm:spPr/>
      <dgm:t>
        <a:bodyPr/>
        <a:lstStyle/>
        <a:p>
          <a:endParaRPr lang="en-US"/>
        </a:p>
      </dgm:t>
    </dgm:pt>
  </dgm:ptLst>
  <dgm:cxnLst>
    <dgm:cxn modelId="{E5980E04-A7E2-4D6A-8C7F-85CD042CE676}" type="presOf" srcId="{D9D71F7B-704F-46F6-A986-7C378D48D902}" destId="{D8FA893D-E6C5-4084-B248-F68441784835}" srcOrd="1" destOrd="0" presId="urn:microsoft.com/office/officeart/2011/layout/CircleProcess"/>
    <dgm:cxn modelId="{563A1DC9-4992-4FBD-A3E4-C28F279E7599}" srcId="{D224FA7C-D231-4761-8D64-8686D3738BDA}" destId="{3044CA23-2096-4AB4-87A6-33AD1AFD67BA}" srcOrd="1" destOrd="0" parTransId="{BE234BD0-5A48-4F3B-99EA-DA65707E2BB9}" sibTransId="{8493E486-269E-4537-9AA6-4805AD113B40}"/>
    <dgm:cxn modelId="{CBDF3229-6AB0-4947-B853-D7D75F155A85}" srcId="{D224FA7C-D231-4761-8D64-8686D3738BDA}" destId="{B2B387A1-1D91-4909-A1A5-EC5E98A5E739}" srcOrd="0" destOrd="0" parTransId="{7262E00F-CBD1-4FE1-B933-955EEE21E031}" sibTransId="{07E4F969-1E1C-4A9E-85F0-635ACFFD89C3}"/>
    <dgm:cxn modelId="{66AB986B-B12F-4BCA-99FC-E6F67AF62BC2}" type="presOf" srcId="{CAF10485-549C-467B-AE54-0BEE711A69F5}" destId="{A898CC78-6CE1-4577-BDA8-809A7EF77494}" srcOrd="1" destOrd="0" presId="urn:microsoft.com/office/officeart/2011/layout/CircleProcess"/>
    <dgm:cxn modelId="{04077FC7-7044-44A1-962E-796C491B5671}" type="presOf" srcId="{3044CA23-2096-4AB4-87A6-33AD1AFD67BA}" destId="{38EB8034-7B02-4512-BA29-EE9382930735}" srcOrd="0" destOrd="0" presId="urn:microsoft.com/office/officeart/2011/layout/CircleProcess"/>
    <dgm:cxn modelId="{22060FA1-825D-42AC-B4FE-F6FE8453D8BF}" type="presOf" srcId="{B2B387A1-1D91-4909-A1A5-EC5E98A5E739}" destId="{861F7D71-DCA1-4835-819F-5D51CC7DAB91}" srcOrd="0" destOrd="0" presId="urn:microsoft.com/office/officeart/2011/layout/CircleProcess"/>
    <dgm:cxn modelId="{E4DB6C6B-FCE8-40F9-921A-9F9B28BFF5E5}" type="presOf" srcId="{B2B387A1-1D91-4909-A1A5-EC5E98A5E739}" destId="{CD4B64A5-4545-461F-9D1E-1931332BC635}" srcOrd="1" destOrd="0" presId="urn:microsoft.com/office/officeart/2011/layout/CircleProcess"/>
    <dgm:cxn modelId="{E3C96253-8350-4F97-9985-C8E8C5043731}" type="presOf" srcId="{CAF10485-549C-467B-AE54-0BEE711A69F5}" destId="{B347F01C-FA96-41EF-9788-E5731E9B70CD}" srcOrd="0" destOrd="0" presId="urn:microsoft.com/office/officeart/2011/layout/CircleProcess"/>
    <dgm:cxn modelId="{D9B7A336-05E8-4E8A-BEFC-EA2861334922}" type="presOf" srcId="{3044CA23-2096-4AB4-87A6-33AD1AFD67BA}" destId="{0FD3BAB7-781B-4662-8122-DA8904119A34}" srcOrd="1" destOrd="0" presId="urn:microsoft.com/office/officeart/2011/layout/CircleProcess"/>
    <dgm:cxn modelId="{078C57E7-6BCC-4C7F-8CA0-5406192A8AF9}" type="presOf" srcId="{4E49943F-4B30-47B7-AE68-6FAB2C16C58A}" destId="{B3039083-8B85-4D71-B03B-B85A2AC98537}" srcOrd="1" destOrd="0" presId="urn:microsoft.com/office/officeart/2011/layout/CircleProcess"/>
    <dgm:cxn modelId="{21AC8FC8-9AEE-4AAE-9AB6-39135E83BC3F}" type="presOf" srcId="{D224FA7C-D231-4761-8D64-8686D3738BDA}" destId="{6FFD3BAC-78BA-4199-A218-1F5EF43FD9A2}" srcOrd="0" destOrd="0" presId="urn:microsoft.com/office/officeart/2011/layout/CircleProcess"/>
    <dgm:cxn modelId="{AFAA094E-96C0-46B7-ACA4-4DC1AD06353F}" srcId="{D224FA7C-D231-4761-8D64-8686D3738BDA}" destId="{D9D71F7B-704F-46F6-A986-7C378D48D902}" srcOrd="4" destOrd="0" parTransId="{312A6D65-3D66-4FFD-8194-376B3A8442E7}" sibTransId="{F5D243D6-A33D-4A66-B1C5-CAC62B23B323}"/>
    <dgm:cxn modelId="{01852A83-2F0F-4199-A951-85C785E8CB10}" type="presOf" srcId="{4E49943F-4B30-47B7-AE68-6FAB2C16C58A}" destId="{312C1267-ADFD-4C2B-9451-E1AD30EA2AC4}" srcOrd="0" destOrd="0" presId="urn:microsoft.com/office/officeart/2011/layout/CircleProcess"/>
    <dgm:cxn modelId="{45E1B29C-C153-47DC-B793-95013378F711}" srcId="{D224FA7C-D231-4761-8D64-8686D3738BDA}" destId="{CAF10485-549C-467B-AE54-0BEE711A69F5}" srcOrd="3" destOrd="0" parTransId="{05167C23-75F4-45BC-B742-296340311E42}" sibTransId="{3BA91BE8-D5F8-4F57-9265-602346349754}"/>
    <dgm:cxn modelId="{1D543380-D106-4940-9D74-56F75A2C9A78}" type="presOf" srcId="{D9D71F7B-704F-46F6-A986-7C378D48D902}" destId="{F33B67E7-770D-4205-AAF1-0E11FC3AE9DA}" srcOrd="0" destOrd="0" presId="urn:microsoft.com/office/officeart/2011/layout/CircleProcess"/>
    <dgm:cxn modelId="{6D6749EC-DD3E-42B0-917E-EEE2B5D22A15}" srcId="{D224FA7C-D231-4761-8D64-8686D3738BDA}" destId="{4E49943F-4B30-47B7-AE68-6FAB2C16C58A}" srcOrd="2" destOrd="0" parTransId="{D077A81E-22B6-4AFB-89C1-072B81FF9C3B}" sibTransId="{0F6A1E93-8E97-4501-8B15-A1289B49209B}"/>
    <dgm:cxn modelId="{95A3DF52-8E4D-4952-83D8-3AF6FBE3C49B}" type="presParOf" srcId="{6FFD3BAC-78BA-4199-A218-1F5EF43FD9A2}" destId="{17664829-23C8-45C0-800D-E48698D82F60}" srcOrd="0" destOrd="0" presId="urn:microsoft.com/office/officeart/2011/layout/CircleProcess"/>
    <dgm:cxn modelId="{FC7D1EED-18B4-4512-ABA1-5061ACBE06FD}" type="presParOf" srcId="{17664829-23C8-45C0-800D-E48698D82F60}" destId="{2463E961-2BA1-4BA8-B1F9-49E23C23C399}" srcOrd="0" destOrd="0" presId="urn:microsoft.com/office/officeart/2011/layout/CircleProcess"/>
    <dgm:cxn modelId="{348F0F58-E337-4FF2-9D0F-3FF28B6ED0FE}" type="presParOf" srcId="{6FFD3BAC-78BA-4199-A218-1F5EF43FD9A2}" destId="{F7B8DD6E-F05C-40AA-A82A-EED3D3F1FB9E}" srcOrd="1" destOrd="0" presId="urn:microsoft.com/office/officeart/2011/layout/CircleProcess"/>
    <dgm:cxn modelId="{E0CE9E29-E5B4-46E4-91B2-818028BE4FF1}" type="presParOf" srcId="{F7B8DD6E-F05C-40AA-A82A-EED3D3F1FB9E}" destId="{F33B67E7-770D-4205-AAF1-0E11FC3AE9DA}" srcOrd="0" destOrd="0" presId="urn:microsoft.com/office/officeart/2011/layout/CircleProcess"/>
    <dgm:cxn modelId="{E4835B0C-6D1A-44E4-B159-8A4BE696B043}" type="presParOf" srcId="{6FFD3BAC-78BA-4199-A218-1F5EF43FD9A2}" destId="{D8FA893D-E6C5-4084-B248-F68441784835}" srcOrd="2" destOrd="0" presId="urn:microsoft.com/office/officeart/2011/layout/CircleProcess"/>
    <dgm:cxn modelId="{9FBF5635-1831-4918-9EAD-F532CD79739D}" type="presParOf" srcId="{6FFD3BAC-78BA-4199-A218-1F5EF43FD9A2}" destId="{9C5C5862-131E-46C3-B857-E1E3D5BC1554}" srcOrd="3" destOrd="0" presId="urn:microsoft.com/office/officeart/2011/layout/CircleProcess"/>
    <dgm:cxn modelId="{F06A264D-6B0A-435A-A7B0-44C2B569CD29}" type="presParOf" srcId="{9C5C5862-131E-46C3-B857-E1E3D5BC1554}" destId="{7526C64A-518A-4E58-9826-398C86FC6C37}" srcOrd="0" destOrd="0" presId="urn:microsoft.com/office/officeart/2011/layout/CircleProcess"/>
    <dgm:cxn modelId="{DCCAB686-2848-4311-8932-9A16DBAA6CFA}" type="presParOf" srcId="{6FFD3BAC-78BA-4199-A218-1F5EF43FD9A2}" destId="{50E4B0CF-6996-4092-AB51-3EDAFAE7F871}" srcOrd="4" destOrd="0" presId="urn:microsoft.com/office/officeart/2011/layout/CircleProcess"/>
    <dgm:cxn modelId="{5C01F2B3-3FC0-429D-848E-D3E629622AB0}" type="presParOf" srcId="{50E4B0CF-6996-4092-AB51-3EDAFAE7F871}" destId="{B347F01C-FA96-41EF-9788-E5731E9B70CD}" srcOrd="0" destOrd="0" presId="urn:microsoft.com/office/officeart/2011/layout/CircleProcess"/>
    <dgm:cxn modelId="{69037484-2917-4FAA-9F4B-DD9A72CDBD75}" type="presParOf" srcId="{6FFD3BAC-78BA-4199-A218-1F5EF43FD9A2}" destId="{A898CC78-6CE1-4577-BDA8-809A7EF77494}" srcOrd="5" destOrd="0" presId="urn:microsoft.com/office/officeart/2011/layout/CircleProcess"/>
    <dgm:cxn modelId="{E766DDA6-92C1-4005-B445-7192EC3362B7}" type="presParOf" srcId="{6FFD3BAC-78BA-4199-A218-1F5EF43FD9A2}" destId="{DCD20AD4-3453-4219-BDC9-D7E3A4F1F2AB}" srcOrd="6" destOrd="0" presId="urn:microsoft.com/office/officeart/2011/layout/CircleProcess"/>
    <dgm:cxn modelId="{A40C0377-4479-4072-9C85-72D978E94F79}" type="presParOf" srcId="{DCD20AD4-3453-4219-BDC9-D7E3A4F1F2AB}" destId="{BDE46495-C3CA-45B0-98FF-A5EBEF467ADA}" srcOrd="0" destOrd="0" presId="urn:microsoft.com/office/officeart/2011/layout/CircleProcess"/>
    <dgm:cxn modelId="{6A48A3CD-5B74-4E67-A437-65728295746E}" type="presParOf" srcId="{6FFD3BAC-78BA-4199-A218-1F5EF43FD9A2}" destId="{DE8BABCD-F002-47E9-A489-3ECF73007580}" srcOrd="7" destOrd="0" presId="urn:microsoft.com/office/officeart/2011/layout/CircleProcess"/>
    <dgm:cxn modelId="{2C12FC9D-CD5C-44C0-ABDE-2ECED13734F3}" type="presParOf" srcId="{DE8BABCD-F002-47E9-A489-3ECF73007580}" destId="{312C1267-ADFD-4C2B-9451-E1AD30EA2AC4}" srcOrd="0" destOrd="0" presId="urn:microsoft.com/office/officeart/2011/layout/CircleProcess"/>
    <dgm:cxn modelId="{96922BD7-294D-4550-A788-0604B9873C13}" type="presParOf" srcId="{6FFD3BAC-78BA-4199-A218-1F5EF43FD9A2}" destId="{B3039083-8B85-4D71-B03B-B85A2AC98537}" srcOrd="8" destOrd="0" presId="urn:microsoft.com/office/officeart/2011/layout/CircleProcess"/>
    <dgm:cxn modelId="{2B9BEAE8-809F-4994-BA23-A9DD1A5BAC27}" type="presParOf" srcId="{6FFD3BAC-78BA-4199-A218-1F5EF43FD9A2}" destId="{408A85C1-864F-48CF-9B8F-877EFB5C4A55}" srcOrd="9" destOrd="0" presId="urn:microsoft.com/office/officeart/2011/layout/CircleProcess"/>
    <dgm:cxn modelId="{1D42D4E6-9930-48AC-A165-019DBEA3F4B4}" type="presParOf" srcId="{408A85C1-864F-48CF-9B8F-877EFB5C4A55}" destId="{A19475CB-0C2F-4276-84E9-1BAEB3981E00}" srcOrd="0" destOrd="0" presId="urn:microsoft.com/office/officeart/2011/layout/CircleProcess"/>
    <dgm:cxn modelId="{A72D8FDE-3CD5-46BB-BD63-3847C0B65CE3}" type="presParOf" srcId="{6FFD3BAC-78BA-4199-A218-1F5EF43FD9A2}" destId="{7461BE23-D0A7-4634-92C4-9F6F85ACA5DE}" srcOrd="10" destOrd="0" presId="urn:microsoft.com/office/officeart/2011/layout/CircleProcess"/>
    <dgm:cxn modelId="{8C89DBF4-5D38-49FE-9F84-642F4289803C}" type="presParOf" srcId="{7461BE23-D0A7-4634-92C4-9F6F85ACA5DE}" destId="{38EB8034-7B02-4512-BA29-EE9382930735}" srcOrd="0" destOrd="0" presId="urn:microsoft.com/office/officeart/2011/layout/CircleProcess"/>
    <dgm:cxn modelId="{7B5216A7-BB21-4F95-B746-16C819E129B4}" type="presParOf" srcId="{6FFD3BAC-78BA-4199-A218-1F5EF43FD9A2}" destId="{0FD3BAB7-781B-4662-8122-DA8904119A34}" srcOrd="11" destOrd="0" presId="urn:microsoft.com/office/officeart/2011/layout/CircleProcess"/>
    <dgm:cxn modelId="{9616B3CF-EDF9-442D-86DB-F94EB221C68F}" type="presParOf" srcId="{6FFD3BAC-78BA-4199-A218-1F5EF43FD9A2}" destId="{02AB41D4-860D-4C68-B5FE-55E8A440F45D}" srcOrd="12" destOrd="0" presId="urn:microsoft.com/office/officeart/2011/layout/CircleProcess"/>
    <dgm:cxn modelId="{D2EF7F1B-02A9-4A5C-8863-2546A1E7DED9}" type="presParOf" srcId="{02AB41D4-860D-4C68-B5FE-55E8A440F45D}" destId="{DB6FF8A3-2B89-4493-89A8-16BD5093D6C8}" srcOrd="0" destOrd="0" presId="urn:microsoft.com/office/officeart/2011/layout/CircleProcess"/>
    <dgm:cxn modelId="{A8CE93FD-90CB-4F98-A8AF-BEAA2D45CDB5}" type="presParOf" srcId="{6FFD3BAC-78BA-4199-A218-1F5EF43FD9A2}" destId="{A6267C3D-5B9F-4E94-AE83-A46759EBD825}" srcOrd="13" destOrd="0" presId="urn:microsoft.com/office/officeart/2011/layout/CircleProcess"/>
    <dgm:cxn modelId="{311FD310-8262-42E5-9931-AF5EAB0FDEBE}" type="presParOf" srcId="{A6267C3D-5B9F-4E94-AE83-A46759EBD825}" destId="{861F7D71-DCA1-4835-819F-5D51CC7DAB91}" srcOrd="0" destOrd="0" presId="urn:microsoft.com/office/officeart/2011/layout/CircleProcess"/>
    <dgm:cxn modelId="{E4135D03-D6AE-4B1D-AC89-AB4E2D5A1F8A}" type="presParOf" srcId="{6FFD3BAC-78BA-4199-A218-1F5EF43FD9A2}" destId="{CD4B64A5-4545-461F-9D1E-1931332BC635}" srcOrd="14"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224FA7C-D231-4761-8D64-8686D3738BDA}" type="doc">
      <dgm:prSet loTypeId="urn:microsoft.com/office/officeart/2011/layout/CircleProcess" loCatId="process" qsTypeId="urn:microsoft.com/office/officeart/2005/8/quickstyle/simple1" qsCatId="simple" csTypeId="urn:microsoft.com/office/officeart/2005/8/colors/accent2_1" csCatId="accent2" phldr="1"/>
      <dgm:spPr/>
      <dgm:t>
        <a:bodyPr/>
        <a:lstStyle/>
        <a:p>
          <a:endParaRPr lang="en-US"/>
        </a:p>
      </dgm:t>
    </dgm:pt>
    <dgm:pt modelId="{B2B387A1-1D91-4909-A1A5-EC5E98A5E739}">
      <dgm:prSet phldrT="[Text]" custT="1"/>
      <dgm:spPr>
        <a:solidFill>
          <a:schemeClr val="tx2">
            <a:lumMod val="60000"/>
            <a:lumOff val="40000"/>
          </a:schemeClr>
        </a:solidFill>
      </dgm:spPr>
      <dgm:t>
        <a:bodyPr/>
        <a:lstStyle/>
        <a:p>
          <a:r>
            <a:rPr lang="en-US" sz="1700" dirty="0" smtClean="0"/>
            <a:t>Standard Domain Templates</a:t>
          </a:r>
          <a:endParaRPr lang="en-US" sz="1700" dirty="0"/>
        </a:p>
      </dgm:t>
    </dgm:pt>
    <dgm:pt modelId="{7262E00F-CBD1-4FE1-B933-955EEE21E031}" type="parTrans" cxnId="{CBDF3229-6AB0-4947-B853-D7D75F155A85}">
      <dgm:prSet/>
      <dgm:spPr/>
      <dgm:t>
        <a:bodyPr/>
        <a:lstStyle/>
        <a:p>
          <a:endParaRPr lang="en-US" sz="2400"/>
        </a:p>
      </dgm:t>
    </dgm:pt>
    <dgm:pt modelId="{07E4F969-1E1C-4A9E-85F0-635ACFFD89C3}" type="sibTrans" cxnId="{CBDF3229-6AB0-4947-B853-D7D75F155A85}">
      <dgm:prSet/>
      <dgm:spPr/>
      <dgm:t>
        <a:bodyPr/>
        <a:lstStyle/>
        <a:p>
          <a:endParaRPr lang="en-US" sz="2400"/>
        </a:p>
      </dgm:t>
    </dgm:pt>
    <dgm:pt modelId="{3044CA23-2096-4AB4-87A6-33AD1AFD67BA}">
      <dgm:prSet phldrT="[Text]" custT="1"/>
      <dgm:spPr>
        <a:solidFill>
          <a:schemeClr val="accent6">
            <a:lumMod val="75000"/>
            <a:alpha val="90000"/>
          </a:schemeClr>
        </a:solidFill>
      </dgm:spPr>
      <dgm:t>
        <a:bodyPr/>
        <a:lstStyle/>
        <a:p>
          <a:r>
            <a:rPr lang="en-US" sz="1700" dirty="0" smtClean="0"/>
            <a:t>Request and Generate the SST</a:t>
          </a:r>
          <a:endParaRPr lang="en-US" sz="1700" dirty="0"/>
        </a:p>
      </dgm:t>
    </dgm:pt>
    <dgm:pt modelId="{BE234BD0-5A48-4F3B-99EA-DA65707E2BB9}" type="parTrans" cxnId="{563A1DC9-4992-4FBD-A3E4-C28F279E7599}">
      <dgm:prSet/>
      <dgm:spPr/>
      <dgm:t>
        <a:bodyPr/>
        <a:lstStyle/>
        <a:p>
          <a:endParaRPr lang="en-US" sz="2400"/>
        </a:p>
      </dgm:t>
    </dgm:pt>
    <dgm:pt modelId="{8493E486-269E-4537-9AA6-4805AD113B40}" type="sibTrans" cxnId="{563A1DC9-4992-4FBD-A3E4-C28F279E7599}">
      <dgm:prSet/>
      <dgm:spPr/>
      <dgm:t>
        <a:bodyPr/>
        <a:lstStyle/>
        <a:p>
          <a:endParaRPr lang="en-US" sz="2400"/>
        </a:p>
      </dgm:t>
    </dgm:pt>
    <dgm:pt modelId="{4E49943F-4B30-47B7-AE68-6FAB2C16C58A}">
      <dgm:prSet phldrT="[Text]" custT="1"/>
      <dgm:spPr>
        <a:solidFill>
          <a:srgbClr val="F951B5">
            <a:alpha val="90000"/>
          </a:srgbClr>
        </a:solidFill>
      </dgm:spPr>
      <dgm:t>
        <a:bodyPr/>
        <a:lstStyle/>
        <a:p>
          <a:r>
            <a:rPr lang="en-US" sz="1700" dirty="0" smtClean="0"/>
            <a:t>Configure the SST</a:t>
          </a:r>
          <a:endParaRPr lang="en-US" sz="1700" dirty="0"/>
        </a:p>
      </dgm:t>
    </dgm:pt>
    <dgm:pt modelId="{D077A81E-22B6-4AFB-89C1-072B81FF9C3B}" type="parTrans" cxnId="{6D6749EC-DD3E-42B0-917E-EEE2B5D22A15}">
      <dgm:prSet/>
      <dgm:spPr/>
      <dgm:t>
        <a:bodyPr/>
        <a:lstStyle/>
        <a:p>
          <a:endParaRPr lang="en-US" sz="2400"/>
        </a:p>
      </dgm:t>
    </dgm:pt>
    <dgm:pt modelId="{0F6A1E93-8E97-4501-8B15-A1289B49209B}" type="sibTrans" cxnId="{6D6749EC-DD3E-42B0-917E-EEE2B5D22A15}">
      <dgm:prSet/>
      <dgm:spPr/>
      <dgm:t>
        <a:bodyPr/>
        <a:lstStyle/>
        <a:p>
          <a:endParaRPr lang="en-US" sz="2400"/>
        </a:p>
      </dgm:t>
    </dgm:pt>
    <dgm:pt modelId="{D9D71F7B-704F-46F6-A986-7C378D48D902}">
      <dgm:prSet phldrT="[Text]" custT="1"/>
      <dgm:spPr/>
      <dgm:t>
        <a:bodyPr/>
        <a:lstStyle/>
        <a:p>
          <a:r>
            <a:rPr lang="en-US" sz="1400" b="0" dirty="0" smtClean="0"/>
            <a:t>Study Specs Finalized and Approved</a:t>
          </a:r>
          <a:endParaRPr lang="en-US" sz="1400" dirty="0"/>
        </a:p>
      </dgm:t>
    </dgm:pt>
    <dgm:pt modelId="{312A6D65-3D66-4FFD-8194-376B3A8442E7}" type="parTrans" cxnId="{AFAA094E-96C0-46B7-ACA4-4DC1AD06353F}">
      <dgm:prSet/>
      <dgm:spPr/>
      <dgm:t>
        <a:bodyPr/>
        <a:lstStyle/>
        <a:p>
          <a:endParaRPr lang="en-US" sz="2400"/>
        </a:p>
      </dgm:t>
    </dgm:pt>
    <dgm:pt modelId="{F5D243D6-A33D-4A66-B1C5-CAC62B23B323}" type="sibTrans" cxnId="{AFAA094E-96C0-46B7-ACA4-4DC1AD06353F}">
      <dgm:prSet/>
      <dgm:spPr/>
      <dgm:t>
        <a:bodyPr/>
        <a:lstStyle/>
        <a:p>
          <a:endParaRPr lang="en-US" sz="2400"/>
        </a:p>
      </dgm:t>
    </dgm:pt>
    <dgm:pt modelId="{CAF10485-549C-467B-AE54-0BEE711A69F5}">
      <dgm:prSet phldrT="[Text]" custT="1"/>
      <dgm:spPr>
        <a:solidFill>
          <a:srgbClr val="7030A0"/>
        </a:solidFill>
      </dgm:spPr>
      <dgm:t>
        <a:bodyPr/>
        <a:lstStyle/>
        <a:p>
          <a:r>
            <a:rPr lang="en-US" sz="1700" dirty="0" smtClean="0"/>
            <a:t>Spec Review and Compliance Checking</a:t>
          </a:r>
          <a:endParaRPr lang="en-US" sz="1700" dirty="0"/>
        </a:p>
      </dgm:t>
    </dgm:pt>
    <dgm:pt modelId="{05167C23-75F4-45BC-B742-296340311E42}" type="parTrans" cxnId="{45E1B29C-C153-47DC-B793-95013378F711}">
      <dgm:prSet/>
      <dgm:spPr/>
      <dgm:t>
        <a:bodyPr/>
        <a:lstStyle/>
        <a:p>
          <a:endParaRPr lang="en-US"/>
        </a:p>
      </dgm:t>
    </dgm:pt>
    <dgm:pt modelId="{3BA91BE8-D5F8-4F57-9265-602346349754}" type="sibTrans" cxnId="{45E1B29C-C153-47DC-B793-95013378F711}">
      <dgm:prSet/>
      <dgm:spPr/>
      <dgm:t>
        <a:bodyPr/>
        <a:lstStyle/>
        <a:p>
          <a:endParaRPr lang="en-US"/>
        </a:p>
      </dgm:t>
    </dgm:pt>
    <dgm:pt modelId="{6FFD3BAC-78BA-4199-A218-1F5EF43FD9A2}" type="pres">
      <dgm:prSet presAssocID="{D224FA7C-D231-4761-8D64-8686D3738BDA}" presName="Name0" presStyleCnt="0">
        <dgm:presLayoutVars>
          <dgm:chMax val="11"/>
          <dgm:chPref val="11"/>
          <dgm:dir/>
          <dgm:resizeHandles/>
        </dgm:presLayoutVars>
      </dgm:prSet>
      <dgm:spPr/>
      <dgm:t>
        <a:bodyPr/>
        <a:lstStyle/>
        <a:p>
          <a:endParaRPr lang="en-US"/>
        </a:p>
      </dgm:t>
    </dgm:pt>
    <dgm:pt modelId="{17664829-23C8-45C0-800D-E48698D82F60}" type="pres">
      <dgm:prSet presAssocID="{D9D71F7B-704F-46F6-A986-7C378D48D902}" presName="Accent5" presStyleCnt="0"/>
      <dgm:spPr/>
    </dgm:pt>
    <dgm:pt modelId="{2463E961-2BA1-4BA8-B1F9-49E23C23C399}" type="pres">
      <dgm:prSet presAssocID="{D9D71F7B-704F-46F6-A986-7C378D48D902}" presName="Accent" presStyleLbl="node1" presStyleIdx="0" presStyleCnt="5" custLinFactNeighborY="-35587"/>
      <dgm:spPr/>
    </dgm:pt>
    <dgm:pt modelId="{F7B8DD6E-F05C-40AA-A82A-EED3D3F1FB9E}" type="pres">
      <dgm:prSet presAssocID="{D9D71F7B-704F-46F6-A986-7C378D48D902}" presName="ParentBackground5" presStyleCnt="0"/>
      <dgm:spPr/>
    </dgm:pt>
    <dgm:pt modelId="{F33B67E7-770D-4205-AAF1-0E11FC3AE9DA}" type="pres">
      <dgm:prSet presAssocID="{D9D71F7B-704F-46F6-A986-7C378D48D902}" presName="ParentBackground" presStyleLbl="fgAcc1" presStyleIdx="0" presStyleCnt="5" custLinFactNeighborY="-38132"/>
      <dgm:spPr/>
      <dgm:t>
        <a:bodyPr/>
        <a:lstStyle/>
        <a:p>
          <a:endParaRPr lang="en-US"/>
        </a:p>
      </dgm:t>
    </dgm:pt>
    <dgm:pt modelId="{D8FA893D-E6C5-4084-B248-F68441784835}" type="pres">
      <dgm:prSet presAssocID="{D9D71F7B-704F-46F6-A986-7C378D48D902}" presName="Parent5" presStyleLbl="revTx" presStyleIdx="0" presStyleCnt="0">
        <dgm:presLayoutVars>
          <dgm:chMax val="1"/>
          <dgm:chPref val="1"/>
          <dgm:bulletEnabled val="1"/>
        </dgm:presLayoutVars>
      </dgm:prSet>
      <dgm:spPr/>
      <dgm:t>
        <a:bodyPr/>
        <a:lstStyle/>
        <a:p>
          <a:endParaRPr lang="en-US"/>
        </a:p>
      </dgm:t>
    </dgm:pt>
    <dgm:pt modelId="{9C5C5862-131E-46C3-B857-E1E3D5BC1554}" type="pres">
      <dgm:prSet presAssocID="{CAF10485-549C-467B-AE54-0BEE711A69F5}" presName="Accent4" presStyleCnt="0"/>
      <dgm:spPr/>
    </dgm:pt>
    <dgm:pt modelId="{7526C64A-518A-4E58-9826-398C86FC6C37}" type="pres">
      <dgm:prSet presAssocID="{CAF10485-549C-467B-AE54-0BEE711A69F5}" presName="Accent" presStyleLbl="node1" presStyleIdx="1" presStyleCnt="5" custLinFactNeighborY="-25163"/>
      <dgm:spPr/>
    </dgm:pt>
    <dgm:pt modelId="{50E4B0CF-6996-4092-AB51-3EDAFAE7F871}" type="pres">
      <dgm:prSet presAssocID="{CAF10485-549C-467B-AE54-0BEE711A69F5}" presName="ParentBackground4" presStyleCnt="0"/>
      <dgm:spPr/>
    </dgm:pt>
    <dgm:pt modelId="{B347F01C-FA96-41EF-9788-E5731E9B70CD}" type="pres">
      <dgm:prSet presAssocID="{CAF10485-549C-467B-AE54-0BEE711A69F5}" presName="ParentBackground" presStyleLbl="fgAcc1" presStyleIdx="1" presStyleCnt="5" custLinFactNeighborY="-38132"/>
      <dgm:spPr/>
      <dgm:t>
        <a:bodyPr/>
        <a:lstStyle/>
        <a:p>
          <a:endParaRPr lang="en-US"/>
        </a:p>
      </dgm:t>
    </dgm:pt>
    <dgm:pt modelId="{A898CC78-6CE1-4577-BDA8-809A7EF77494}" type="pres">
      <dgm:prSet presAssocID="{CAF10485-549C-467B-AE54-0BEE711A69F5}" presName="Parent4" presStyleLbl="revTx" presStyleIdx="0" presStyleCnt="0">
        <dgm:presLayoutVars>
          <dgm:chMax val="1"/>
          <dgm:chPref val="1"/>
          <dgm:bulletEnabled val="1"/>
        </dgm:presLayoutVars>
      </dgm:prSet>
      <dgm:spPr/>
      <dgm:t>
        <a:bodyPr/>
        <a:lstStyle/>
        <a:p>
          <a:endParaRPr lang="en-US"/>
        </a:p>
      </dgm:t>
    </dgm:pt>
    <dgm:pt modelId="{DCD20AD4-3453-4219-BDC9-D7E3A4F1F2AB}" type="pres">
      <dgm:prSet presAssocID="{4E49943F-4B30-47B7-AE68-6FAB2C16C58A}" presName="Accent3" presStyleCnt="0"/>
      <dgm:spPr/>
    </dgm:pt>
    <dgm:pt modelId="{BDE46495-C3CA-45B0-98FF-A5EBEF467ADA}" type="pres">
      <dgm:prSet presAssocID="{4E49943F-4B30-47B7-AE68-6FAB2C16C58A}" presName="Accent" presStyleLbl="node1" presStyleIdx="2" presStyleCnt="5" custLinFactNeighborY="-25163"/>
      <dgm:spPr/>
    </dgm:pt>
    <dgm:pt modelId="{DE8BABCD-F002-47E9-A489-3ECF73007580}" type="pres">
      <dgm:prSet presAssocID="{4E49943F-4B30-47B7-AE68-6FAB2C16C58A}" presName="ParentBackground3" presStyleCnt="0"/>
      <dgm:spPr/>
    </dgm:pt>
    <dgm:pt modelId="{312C1267-ADFD-4C2B-9451-E1AD30EA2AC4}" type="pres">
      <dgm:prSet presAssocID="{4E49943F-4B30-47B7-AE68-6FAB2C16C58A}" presName="ParentBackground" presStyleLbl="fgAcc1" presStyleIdx="2" presStyleCnt="5" custLinFactNeighborY="-38132"/>
      <dgm:spPr/>
      <dgm:t>
        <a:bodyPr/>
        <a:lstStyle/>
        <a:p>
          <a:endParaRPr lang="en-US"/>
        </a:p>
      </dgm:t>
    </dgm:pt>
    <dgm:pt modelId="{B3039083-8B85-4D71-B03B-B85A2AC98537}" type="pres">
      <dgm:prSet presAssocID="{4E49943F-4B30-47B7-AE68-6FAB2C16C58A}" presName="Parent3" presStyleLbl="revTx" presStyleIdx="0" presStyleCnt="0">
        <dgm:presLayoutVars>
          <dgm:chMax val="1"/>
          <dgm:chPref val="1"/>
          <dgm:bulletEnabled val="1"/>
        </dgm:presLayoutVars>
      </dgm:prSet>
      <dgm:spPr/>
      <dgm:t>
        <a:bodyPr/>
        <a:lstStyle/>
        <a:p>
          <a:endParaRPr lang="en-US"/>
        </a:p>
      </dgm:t>
    </dgm:pt>
    <dgm:pt modelId="{408A85C1-864F-48CF-9B8F-877EFB5C4A55}" type="pres">
      <dgm:prSet presAssocID="{3044CA23-2096-4AB4-87A6-33AD1AFD67BA}" presName="Accent2" presStyleCnt="0"/>
      <dgm:spPr/>
    </dgm:pt>
    <dgm:pt modelId="{A19475CB-0C2F-4276-84E9-1BAEB3981E00}" type="pres">
      <dgm:prSet presAssocID="{3044CA23-2096-4AB4-87A6-33AD1AFD67BA}" presName="Accent" presStyleLbl="node1" presStyleIdx="3" presStyleCnt="5" custLinFactNeighborY="-25163"/>
      <dgm:spPr/>
    </dgm:pt>
    <dgm:pt modelId="{7461BE23-D0A7-4634-92C4-9F6F85ACA5DE}" type="pres">
      <dgm:prSet presAssocID="{3044CA23-2096-4AB4-87A6-33AD1AFD67BA}" presName="ParentBackground2" presStyleCnt="0"/>
      <dgm:spPr/>
    </dgm:pt>
    <dgm:pt modelId="{38EB8034-7B02-4512-BA29-EE9382930735}" type="pres">
      <dgm:prSet presAssocID="{3044CA23-2096-4AB4-87A6-33AD1AFD67BA}" presName="ParentBackground" presStyleLbl="fgAcc1" presStyleIdx="3" presStyleCnt="5" custLinFactNeighborY="-38132"/>
      <dgm:spPr/>
      <dgm:t>
        <a:bodyPr/>
        <a:lstStyle/>
        <a:p>
          <a:endParaRPr lang="en-US"/>
        </a:p>
      </dgm:t>
    </dgm:pt>
    <dgm:pt modelId="{0FD3BAB7-781B-4662-8122-DA8904119A34}" type="pres">
      <dgm:prSet presAssocID="{3044CA23-2096-4AB4-87A6-33AD1AFD67BA}" presName="Parent2" presStyleLbl="revTx" presStyleIdx="0" presStyleCnt="0">
        <dgm:presLayoutVars>
          <dgm:chMax val="1"/>
          <dgm:chPref val="1"/>
          <dgm:bulletEnabled val="1"/>
        </dgm:presLayoutVars>
      </dgm:prSet>
      <dgm:spPr/>
      <dgm:t>
        <a:bodyPr/>
        <a:lstStyle/>
        <a:p>
          <a:endParaRPr lang="en-US"/>
        </a:p>
      </dgm:t>
    </dgm:pt>
    <dgm:pt modelId="{02AB41D4-860D-4C68-B5FE-55E8A440F45D}" type="pres">
      <dgm:prSet presAssocID="{B2B387A1-1D91-4909-A1A5-EC5E98A5E739}" presName="Accent1" presStyleCnt="0"/>
      <dgm:spPr/>
    </dgm:pt>
    <dgm:pt modelId="{DB6FF8A3-2B89-4493-89A8-16BD5093D6C8}" type="pres">
      <dgm:prSet presAssocID="{B2B387A1-1D91-4909-A1A5-EC5E98A5E739}" presName="Accent" presStyleLbl="node1" presStyleIdx="4" presStyleCnt="5" custLinFactNeighborY="-25163"/>
      <dgm:spPr/>
    </dgm:pt>
    <dgm:pt modelId="{A6267C3D-5B9F-4E94-AE83-A46759EBD825}" type="pres">
      <dgm:prSet presAssocID="{B2B387A1-1D91-4909-A1A5-EC5E98A5E739}" presName="ParentBackground1" presStyleCnt="0"/>
      <dgm:spPr/>
    </dgm:pt>
    <dgm:pt modelId="{861F7D71-DCA1-4835-819F-5D51CC7DAB91}" type="pres">
      <dgm:prSet presAssocID="{B2B387A1-1D91-4909-A1A5-EC5E98A5E739}" presName="ParentBackground" presStyleLbl="fgAcc1" presStyleIdx="4" presStyleCnt="5" custLinFactNeighborY="-38132"/>
      <dgm:spPr/>
      <dgm:t>
        <a:bodyPr/>
        <a:lstStyle/>
        <a:p>
          <a:endParaRPr lang="en-US"/>
        </a:p>
      </dgm:t>
    </dgm:pt>
    <dgm:pt modelId="{CD4B64A5-4545-461F-9D1E-1931332BC635}" type="pres">
      <dgm:prSet presAssocID="{B2B387A1-1D91-4909-A1A5-EC5E98A5E739}" presName="Parent1" presStyleLbl="revTx" presStyleIdx="0" presStyleCnt="0">
        <dgm:presLayoutVars>
          <dgm:chMax val="1"/>
          <dgm:chPref val="1"/>
          <dgm:bulletEnabled val="1"/>
        </dgm:presLayoutVars>
      </dgm:prSet>
      <dgm:spPr/>
      <dgm:t>
        <a:bodyPr/>
        <a:lstStyle/>
        <a:p>
          <a:endParaRPr lang="en-US"/>
        </a:p>
      </dgm:t>
    </dgm:pt>
  </dgm:ptLst>
  <dgm:cxnLst>
    <dgm:cxn modelId="{67C1865B-E2EA-4542-BD0F-2D886E1F8E8D}" type="presOf" srcId="{3044CA23-2096-4AB4-87A6-33AD1AFD67BA}" destId="{0FD3BAB7-781B-4662-8122-DA8904119A34}" srcOrd="1" destOrd="0" presId="urn:microsoft.com/office/officeart/2011/layout/CircleProcess"/>
    <dgm:cxn modelId="{DDF29497-2F3D-440B-9FA3-23B8A31E623E}" type="presOf" srcId="{D9D71F7B-704F-46F6-A986-7C378D48D902}" destId="{D8FA893D-E6C5-4084-B248-F68441784835}" srcOrd="1" destOrd="0" presId="urn:microsoft.com/office/officeart/2011/layout/CircleProcess"/>
    <dgm:cxn modelId="{E7F8B520-9EFF-46F2-8A9D-DCFC50CC7C4B}" type="presOf" srcId="{D9D71F7B-704F-46F6-A986-7C378D48D902}" destId="{F33B67E7-770D-4205-AAF1-0E11FC3AE9DA}" srcOrd="0" destOrd="0" presId="urn:microsoft.com/office/officeart/2011/layout/CircleProcess"/>
    <dgm:cxn modelId="{0FBD0D0E-7DAE-4D63-A05F-E3C594F45E9D}" type="presOf" srcId="{4E49943F-4B30-47B7-AE68-6FAB2C16C58A}" destId="{B3039083-8B85-4D71-B03B-B85A2AC98537}" srcOrd="1" destOrd="0" presId="urn:microsoft.com/office/officeart/2011/layout/CircleProcess"/>
    <dgm:cxn modelId="{5F50EB54-F5E7-4B0F-8208-7DD959714A66}" type="presOf" srcId="{CAF10485-549C-467B-AE54-0BEE711A69F5}" destId="{A898CC78-6CE1-4577-BDA8-809A7EF77494}" srcOrd="1" destOrd="0" presId="urn:microsoft.com/office/officeart/2011/layout/CircleProcess"/>
    <dgm:cxn modelId="{563A1DC9-4992-4FBD-A3E4-C28F279E7599}" srcId="{D224FA7C-D231-4761-8D64-8686D3738BDA}" destId="{3044CA23-2096-4AB4-87A6-33AD1AFD67BA}" srcOrd="1" destOrd="0" parTransId="{BE234BD0-5A48-4F3B-99EA-DA65707E2BB9}" sibTransId="{8493E486-269E-4537-9AA6-4805AD113B40}"/>
    <dgm:cxn modelId="{CB306ED0-862D-471B-9711-31E508C4768B}" type="presOf" srcId="{4E49943F-4B30-47B7-AE68-6FAB2C16C58A}" destId="{312C1267-ADFD-4C2B-9451-E1AD30EA2AC4}" srcOrd="0" destOrd="0" presId="urn:microsoft.com/office/officeart/2011/layout/CircleProcess"/>
    <dgm:cxn modelId="{CEF9F0C2-AE09-4EBF-8760-B3C7AF7AF70D}" type="presOf" srcId="{B2B387A1-1D91-4909-A1A5-EC5E98A5E739}" destId="{861F7D71-DCA1-4835-819F-5D51CC7DAB91}" srcOrd="0" destOrd="0" presId="urn:microsoft.com/office/officeart/2011/layout/CircleProcess"/>
    <dgm:cxn modelId="{AAC74AC9-01B6-4CD9-9FAD-5AC4B943EA4E}" type="presOf" srcId="{D224FA7C-D231-4761-8D64-8686D3738BDA}" destId="{6FFD3BAC-78BA-4199-A218-1F5EF43FD9A2}" srcOrd="0" destOrd="0" presId="urn:microsoft.com/office/officeart/2011/layout/CircleProcess"/>
    <dgm:cxn modelId="{CBDF3229-6AB0-4947-B853-D7D75F155A85}" srcId="{D224FA7C-D231-4761-8D64-8686D3738BDA}" destId="{B2B387A1-1D91-4909-A1A5-EC5E98A5E739}" srcOrd="0" destOrd="0" parTransId="{7262E00F-CBD1-4FE1-B933-955EEE21E031}" sibTransId="{07E4F969-1E1C-4A9E-85F0-635ACFFD89C3}"/>
    <dgm:cxn modelId="{4E3EC76A-C44A-4662-B31B-69CF3BD840FD}" type="presOf" srcId="{3044CA23-2096-4AB4-87A6-33AD1AFD67BA}" destId="{38EB8034-7B02-4512-BA29-EE9382930735}" srcOrd="0" destOrd="0" presId="urn:microsoft.com/office/officeart/2011/layout/CircleProcess"/>
    <dgm:cxn modelId="{45E1B29C-C153-47DC-B793-95013378F711}" srcId="{D224FA7C-D231-4761-8D64-8686D3738BDA}" destId="{CAF10485-549C-467B-AE54-0BEE711A69F5}" srcOrd="3" destOrd="0" parTransId="{05167C23-75F4-45BC-B742-296340311E42}" sibTransId="{3BA91BE8-D5F8-4F57-9265-602346349754}"/>
    <dgm:cxn modelId="{06199138-3FD5-4BB6-88D1-B14BAE3778A5}" type="presOf" srcId="{CAF10485-549C-467B-AE54-0BEE711A69F5}" destId="{B347F01C-FA96-41EF-9788-E5731E9B70CD}" srcOrd="0" destOrd="0" presId="urn:microsoft.com/office/officeart/2011/layout/CircleProcess"/>
    <dgm:cxn modelId="{6D6749EC-DD3E-42B0-917E-EEE2B5D22A15}" srcId="{D224FA7C-D231-4761-8D64-8686D3738BDA}" destId="{4E49943F-4B30-47B7-AE68-6FAB2C16C58A}" srcOrd="2" destOrd="0" parTransId="{D077A81E-22B6-4AFB-89C1-072B81FF9C3B}" sibTransId="{0F6A1E93-8E97-4501-8B15-A1289B49209B}"/>
    <dgm:cxn modelId="{9324E394-BB97-476F-92F7-8E1D570060DA}" type="presOf" srcId="{B2B387A1-1D91-4909-A1A5-EC5E98A5E739}" destId="{CD4B64A5-4545-461F-9D1E-1931332BC635}" srcOrd="1" destOrd="0" presId="urn:microsoft.com/office/officeart/2011/layout/CircleProcess"/>
    <dgm:cxn modelId="{AFAA094E-96C0-46B7-ACA4-4DC1AD06353F}" srcId="{D224FA7C-D231-4761-8D64-8686D3738BDA}" destId="{D9D71F7B-704F-46F6-A986-7C378D48D902}" srcOrd="4" destOrd="0" parTransId="{312A6D65-3D66-4FFD-8194-376B3A8442E7}" sibTransId="{F5D243D6-A33D-4A66-B1C5-CAC62B23B323}"/>
    <dgm:cxn modelId="{5A46C694-619E-44BA-88BF-57B52187DD4A}" type="presParOf" srcId="{6FFD3BAC-78BA-4199-A218-1F5EF43FD9A2}" destId="{17664829-23C8-45C0-800D-E48698D82F60}" srcOrd="0" destOrd="0" presId="urn:microsoft.com/office/officeart/2011/layout/CircleProcess"/>
    <dgm:cxn modelId="{AFBA443E-C9AB-4281-A80D-B7CE9E7CB9F3}" type="presParOf" srcId="{17664829-23C8-45C0-800D-E48698D82F60}" destId="{2463E961-2BA1-4BA8-B1F9-49E23C23C399}" srcOrd="0" destOrd="0" presId="urn:microsoft.com/office/officeart/2011/layout/CircleProcess"/>
    <dgm:cxn modelId="{90DA44B7-9F10-4CE1-8120-ECFF6CBBEC87}" type="presParOf" srcId="{6FFD3BAC-78BA-4199-A218-1F5EF43FD9A2}" destId="{F7B8DD6E-F05C-40AA-A82A-EED3D3F1FB9E}" srcOrd="1" destOrd="0" presId="urn:microsoft.com/office/officeart/2011/layout/CircleProcess"/>
    <dgm:cxn modelId="{384602E1-EE57-41A1-9EBB-4D125DF93412}" type="presParOf" srcId="{F7B8DD6E-F05C-40AA-A82A-EED3D3F1FB9E}" destId="{F33B67E7-770D-4205-AAF1-0E11FC3AE9DA}" srcOrd="0" destOrd="0" presId="urn:microsoft.com/office/officeart/2011/layout/CircleProcess"/>
    <dgm:cxn modelId="{1826DC9D-BB42-4111-BB1E-E2D4DD2BD12A}" type="presParOf" srcId="{6FFD3BAC-78BA-4199-A218-1F5EF43FD9A2}" destId="{D8FA893D-E6C5-4084-B248-F68441784835}" srcOrd="2" destOrd="0" presId="urn:microsoft.com/office/officeart/2011/layout/CircleProcess"/>
    <dgm:cxn modelId="{BA612CDA-E919-40D1-AEA9-765FACDA6936}" type="presParOf" srcId="{6FFD3BAC-78BA-4199-A218-1F5EF43FD9A2}" destId="{9C5C5862-131E-46C3-B857-E1E3D5BC1554}" srcOrd="3" destOrd="0" presId="urn:microsoft.com/office/officeart/2011/layout/CircleProcess"/>
    <dgm:cxn modelId="{53100D4B-1755-408A-B0AA-F71B771F718E}" type="presParOf" srcId="{9C5C5862-131E-46C3-B857-E1E3D5BC1554}" destId="{7526C64A-518A-4E58-9826-398C86FC6C37}" srcOrd="0" destOrd="0" presId="urn:microsoft.com/office/officeart/2011/layout/CircleProcess"/>
    <dgm:cxn modelId="{C4D148A6-C378-42AC-A05A-169E76244140}" type="presParOf" srcId="{6FFD3BAC-78BA-4199-A218-1F5EF43FD9A2}" destId="{50E4B0CF-6996-4092-AB51-3EDAFAE7F871}" srcOrd="4" destOrd="0" presId="urn:microsoft.com/office/officeart/2011/layout/CircleProcess"/>
    <dgm:cxn modelId="{DBF421AF-87E4-4439-A99E-F64EF55A9E02}" type="presParOf" srcId="{50E4B0CF-6996-4092-AB51-3EDAFAE7F871}" destId="{B347F01C-FA96-41EF-9788-E5731E9B70CD}" srcOrd="0" destOrd="0" presId="urn:microsoft.com/office/officeart/2011/layout/CircleProcess"/>
    <dgm:cxn modelId="{2572DBDC-E8FF-491C-A218-29210C6A649C}" type="presParOf" srcId="{6FFD3BAC-78BA-4199-A218-1F5EF43FD9A2}" destId="{A898CC78-6CE1-4577-BDA8-809A7EF77494}" srcOrd="5" destOrd="0" presId="urn:microsoft.com/office/officeart/2011/layout/CircleProcess"/>
    <dgm:cxn modelId="{42B733D4-A9E4-43BC-88A6-788A15F69BB7}" type="presParOf" srcId="{6FFD3BAC-78BA-4199-A218-1F5EF43FD9A2}" destId="{DCD20AD4-3453-4219-BDC9-D7E3A4F1F2AB}" srcOrd="6" destOrd="0" presId="urn:microsoft.com/office/officeart/2011/layout/CircleProcess"/>
    <dgm:cxn modelId="{079F5347-EE1C-47DC-BA4B-C7DB5FAC863F}" type="presParOf" srcId="{DCD20AD4-3453-4219-BDC9-D7E3A4F1F2AB}" destId="{BDE46495-C3CA-45B0-98FF-A5EBEF467ADA}" srcOrd="0" destOrd="0" presId="urn:microsoft.com/office/officeart/2011/layout/CircleProcess"/>
    <dgm:cxn modelId="{E509395E-72C7-470A-87DB-045D7EC4B414}" type="presParOf" srcId="{6FFD3BAC-78BA-4199-A218-1F5EF43FD9A2}" destId="{DE8BABCD-F002-47E9-A489-3ECF73007580}" srcOrd="7" destOrd="0" presId="urn:microsoft.com/office/officeart/2011/layout/CircleProcess"/>
    <dgm:cxn modelId="{4D6D91F3-28DC-46BD-A675-21C0C8122011}" type="presParOf" srcId="{DE8BABCD-F002-47E9-A489-3ECF73007580}" destId="{312C1267-ADFD-4C2B-9451-E1AD30EA2AC4}" srcOrd="0" destOrd="0" presId="urn:microsoft.com/office/officeart/2011/layout/CircleProcess"/>
    <dgm:cxn modelId="{49766799-64B8-4907-95E7-0C2B7C3D2CF0}" type="presParOf" srcId="{6FFD3BAC-78BA-4199-A218-1F5EF43FD9A2}" destId="{B3039083-8B85-4D71-B03B-B85A2AC98537}" srcOrd="8" destOrd="0" presId="urn:microsoft.com/office/officeart/2011/layout/CircleProcess"/>
    <dgm:cxn modelId="{60D53149-1273-4F93-A97F-A5BDB031AB24}" type="presParOf" srcId="{6FFD3BAC-78BA-4199-A218-1F5EF43FD9A2}" destId="{408A85C1-864F-48CF-9B8F-877EFB5C4A55}" srcOrd="9" destOrd="0" presId="urn:microsoft.com/office/officeart/2011/layout/CircleProcess"/>
    <dgm:cxn modelId="{F1686BCB-0732-42DB-88AD-366CDF1E1299}" type="presParOf" srcId="{408A85C1-864F-48CF-9B8F-877EFB5C4A55}" destId="{A19475CB-0C2F-4276-84E9-1BAEB3981E00}" srcOrd="0" destOrd="0" presId="urn:microsoft.com/office/officeart/2011/layout/CircleProcess"/>
    <dgm:cxn modelId="{6801B91A-4EAD-40A6-9C36-EFA0AFB5666D}" type="presParOf" srcId="{6FFD3BAC-78BA-4199-A218-1F5EF43FD9A2}" destId="{7461BE23-D0A7-4634-92C4-9F6F85ACA5DE}" srcOrd="10" destOrd="0" presId="urn:microsoft.com/office/officeart/2011/layout/CircleProcess"/>
    <dgm:cxn modelId="{89459040-47BE-49DC-B7A6-14366E10DDD5}" type="presParOf" srcId="{7461BE23-D0A7-4634-92C4-9F6F85ACA5DE}" destId="{38EB8034-7B02-4512-BA29-EE9382930735}" srcOrd="0" destOrd="0" presId="urn:microsoft.com/office/officeart/2011/layout/CircleProcess"/>
    <dgm:cxn modelId="{6DFAF0F8-C666-48A1-8C3F-17FC3B95AA64}" type="presParOf" srcId="{6FFD3BAC-78BA-4199-A218-1F5EF43FD9A2}" destId="{0FD3BAB7-781B-4662-8122-DA8904119A34}" srcOrd="11" destOrd="0" presId="urn:microsoft.com/office/officeart/2011/layout/CircleProcess"/>
    <dgm:cxn modelId="{B40E9582-2C57-4638-AF28-FD33CDA3D1E7}" type="presParOf" srcId="{6FFD3BAC-78BA-4199-A218-1F5EF43FD9A2}" destId="{02AB41D4-860D-4C68-B5FE-55E8A440F45D}" srcOrd="12" destOrd="0" presId="urn:microsoft.com/office/officeart/2011/layout/CircleProcess"/>
    <dgm:cxn modelId="{3CECCEE7-2821-4C83-A6F3-FF845A34FDF5}" type="presParOf" srcId="{02AB41D4-860D-4C68-B5FE-55E8A440F45D}" destId="{DB6FF8A3-2B89-4493-89A8-16BD5093D6C8}" srcOrd="0" destOrd="0" presId="urn:microsoft.com/office/officeart/2011/layout/CircleProcess"/>
    <dgm:cxn modelId="{EB4A369F-55BF-46D2-888D-7CBBD67BCB9A}" type="presParOf" srcId="{6FFD3BAC-78BA-4199-A218-1F5EF43FD9A2}" destId="{A6267C3D-5B9F-4E94-AE83-A46759EBD825}" srcOrd="13" destOrd="0" presId="urn:microsoft.com/office/officeart/2011/layout/CircleProcess"/>
    <dgm:cxn modelId="{81D9984B-5BE2-42C3-A036-73EAB4FE099E}" type="presParOf" srcId="{A6267C3D-5B9F-4E94-AE83-A46759EBD825}" destId="{861F7D71-DCA1-4835-819F-5D51CC7DAB91}" srcOrd="0" destOrd="0" presId="urn:microsoft.com/office/officeart/2011/layout/CircleProcess"/>
    <dgm:cxn modelId="{412B84A9-1313-4858-AEFA-31CB64B42159}" type="presParOf" srcId="{6FFD3BAC-78BA-4199-A218-1F5EF43FD9A2}" destId="{CD4B64A5-4545-461F-9D1E-1931332BC635}" srcOrd="14"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3216399-39D2-49D9-8AF9-52A4D81C82B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65A05E6-8DD0-429E-B0A2-585572D36D2B}">
      <dgm:prSet/>
      <dgm:spPr/>
      <dgm:t>
        <a:bodyPr/>
        <a:lstStyle/>
        <a:p>
          <a:pPr rtl="0"/>
          <a:r>
            <a:rPr lang="en-US" dirty="0" smtClean="0"/>
            <a:t>1. SDTM Study Specifications from the Study Specification Template (SST) Configuration Process</a:t>
          </a:r>
          <a:endParaRPr lang="en-US" dirty="0"/>
        </a:p>
      </dgm:t>
    </dgm:pt>
    <dgm:pt modelId="{5975B0D0-04C4-4D3E-B7B6-8D2F4A36D33B}" type="parTrans" cxnId="{6399E483-BBF5-4A48-8AD7-480E2DF59728}">
      <dgm:prSet/>
      <dgm:spPr/>
      <dgm:t>
        <a:bodyPr/>
        <a:lstStyle/>
        <a:p>
          <a:endParaRPr lang="en-US"/>
        </a:p>
      </dgm:t>
    </dgm:pt>
    <dgm:pt modelId="{5828098D-4B67-495F-B644-763D96BE489F}" type="sibTrans" cxnId="{6399E483-BBF5-4A48-8AD7-480E2DF59728}">
      <dgm:prSet/>
      <dgm:spPr/>
      <dgm:t>
        <a:bodyPr/>
        <a:lstStyle/>
        <a:p>
          <a:endParaRPr lang="en-US"/>
        </a:p>
      </dgm:t>
    </dgm:pt>
    <dgm:pt modelId="{98CC5C11-73FA-4AA8-9C8A-61A8E5022629}">
      <dgm:prSet/>
      <dgm:spPr>
        <a:solidFill>
          <a:srgbClr val="00B050"/>
        </a:solidFill>
      </dgm:spPr>
      <dgm:t>
        <a:bodyPr/>
        <a:lstStyle/>
        <a:p>
          <a:pPr rtl="0"/>
          <a:r>
            <a:rPr lang="en-US" dirty="0" smtClean="0"/>
            <a:t>2. Trial Design Model (TDM) Template</a:t>
          </a:r>
          <a:endParaRPr lang="en-US" dirty="0"/>
        </a:p>
      </dgm:t>
    </dgm:pt>
    <dgm:pt modelId="{FD619332-0643-4FFE-9719-F7B96CB858BE}" type="parTrans" cxnId="{52AF6345-5975-4B55-8B6D-6A5817757F22}">
      <dgm:prSet/>
      <dgm:spPr/>
      <dgm:t>
        <a:bodyPr/>
        <a:lstStyle/>
        <a:p>
          <a:endParaRPr lang="en-US"/>
        </a:p>
      </dgm:t>
    </dgm:pt>
    <dgm:pt modelId="{84A40AB9-940F-411E-BD60-53F984162548}" type="sibTrans" cxnId="{52AF6345-5975-4B55-8B6D-6A5817757F22}">
      <dgm:prSet/>
      <dgm:spPr/>
      <dgm:t>
        <a:bodyPr/>
        <a:lstStyle/>
        <a:p>
          <a:endParaRPr lang="en-US"/>
        </a:p>
      </dgm:t>
    </dgm:pt>
    <dgm:pt modelId="{F7967CF7-4F30-4F92-AA71-5C16ABD92599}">
      <dgm:prSet/>
      <dgm:spPr>
        <a:solidFill>
          <a:srgbClr val="00B050"/>
        </a:solidFill>
      </dgm:spPr>
      <dgm:t>
        <a:bodyPr/>
        <a:lstStyle/>
        <a:p>
          <a:pPr rtl="0"/>
          <a:r>
            <a:rPr lang="en-US" dirty="0" smtClean="0"/>
            <a:t>3. Time Point (TPT) Spreadsheet</a:t>
          </a:r>
          <a:endParaRPr lang="en-US" dirty="0"/>
        </a:p>
      </dgm:t>
    </dgm:pt>
    <dgm:pt modelId="{2C66928B-6A9D-4BC3-8419-8BCF1C27EA99}" type="parTrans" cxnId="{7ECADEF9-F1C0-4F22-9CAD-8EAA7AD5E2A9}">
      <dgm:prSet/>
      <dgm:spPr/>
      <dgm:t>
        <a:bodyPr/>
        <a:lstStyle/>
        <a:p>
          <a:endParaRPr lang="en-US"/>
        </a:p>
      </dgm:t>
    </dgm:pt>
    <dgm:pt modelId="{9134266A-E254-44E8-AD8F-240B85A30157}" type="sibTrans" cxnId="{7ECADEF9-F1C0-4F22-9CAD-8EAA7AD5E2A9}">
      <dgm:prSet/>
      <dgm:spPr/>
      <dgm:t>
        <a:bodyPr/>
        <a:lstStyle/>
        <a:p>
          <a:endParaRPr lang="en-US"/>
        </a:p>
      </dgm:t>
    </dgm:pt>
    <dgm:pt modelId="{C9CCB6B5-0EA6-44D6-B022-1F53A0FC44FB}">
      <dgm:prSet/>
      <dgm:spPr/>
      <dgm:t>
        <a:bodyPr/>
        <a:lstStyle/>
        <a:p>
          <a:pPr rtl="0"/>
          <a:endParaRPr lang="en-US" dirty="0"/>
        </a:p>
      </dgm:t>
    </dgm:pt>
    <dgm:pt modelId="{162B0AA2-5B03-41FB-85AC-AF7389746F8E}" type="parTrans" cxnId="{894B5DFA-617B-4B5B-B41D-401B88C1162F}">
      <dgm:prSet/>
      <dgm:spPr/>
      <dgm:t>
        <a:bodyPr/>
        <a:lstStyle/>
        <a:p>
          <a:endParaRPr lang="en-US"/>
        </a:p>
      </dgm:t>
    </dgm:pt>
    <dgm:pt modelId="{062F77E4-3DCF-4F7F-8B55-F27873386C60}" type="sibTrans" cxnId="{894B5DFA-617B-4B5B-B41D-401B88C1162F}">
      <dgm:prSet/>
      <dgm:spPr/>
      <dgm:t>
        <a:bodyPr/>
        <a:lstStyle/>
        <a:p>
          <a:endParaRPr lang="en-US"/>
        </a:p>
      </dgm:t>
    </dgm:pt>
    <dgm:pt modelId="{0A5F5388-0332-460C-BF2D-C049D9B9F1ED}" type="pres">
      <dgm:prSet presAssocID="{53216399-39D2-49D9-8AF9-52A4D81C82B6}" presName="linear" presStyleCnt="0">
        <dgm:presLayoutVars>
          <dgm:animLvl val="lvl"/>
          <dgm:resizeHandles val="exact"/>
        </dgm:presLayoutVars>
      </dgm:prSet>
      <dgm:spPr/>
      <dgm:t>
        <a:bodyPr/>
        <a:lstStyle/>
        <a:p>
          <a:endParaRPr lang="en-US"/>
        </a:p>
      </dgm:t>
    </dgm:pt>
    <dgm:pt modelId="{C81118B9-15F0-4C3C-A85F-20FCF801EC47}" type="pres">
      <dgm:prSet presAssocID="{265A05E6-8DD0-429E-B0A2-585572D36D2B}" presName="parentText" presStyleLbl="node1" presStyleIdx="0" presStyleCnt="3">
        <dgm:presLayoutVars>
          <dgm:chMax val="0"/>
          <dgm:bulletEnabled val="1"/>
        </dgm:presLayoutVars>
      </dgm:prSet>
      <dgm:spPr/>
      <dgm:t>
        <a:bodyPr/>
        <a:lstStyle/>
        <a:p>
          <a:endParaRPr lang="en-US"/>
        </a:p>
      </dgm:t>
    </dgm:pt>
    <dgm:pt modelId="{14ED790A-0DBD-4B41-A596-3D1C90C78874}" type="pres">
      <dgm:prSet presAssocID="{5828098D-4B67-495F-B644-763D96BE489F}" presName="spacer" presStyleCnt="0"/>
      <dgm:spPr/>
    </dgm:pt>
    <dgm:pt modelId="{BDCD6D4D-B5C1-4343-A74D-552F643EF891}" type="pres">
      <dgm:prSet presAssocID="{98CC5C11-73FA-4AA8-9C8A-61A8E5022629}" presName="parentText" presStyleLbl="node1" presStyleIdx="1" presStyleCnt="3" custScaleX="71761" custLinFactNeighborX="-18206" custLinFactNeighborY="11404">
        <dgm:presLayoutVars>
          <dgm:chMax val="0"/>
          <dgm:bulletEnabled val="1"/>
        </dgm:presLayoutVars>
      </dgm:prSet>
      <dgm:spPr/>
      <dgm:t>
        <a:bodyPr/>
        <a:lstStyle/>
        <a:p>
          <a:endParaRPr lang="en-US"/>
        </a:p>
      </dgm:t>
    </dgm:pt>
    <dgm:pt modelId="{71A75A2F-8A27-4E39-B317-25BDCD2C6405}" type="pres">
      <dgm:prSet presAssocID="{84A40AB9-940F-411E-BD60-53F984162548}" presName="spacer" presStyleCnt="0"/>
      <dgm:spPr/>
    </dgm:pt>
    <dgm:pt modelId="{67848418-57A3-4C88-964A-951C1A04A402}" type="pres">
      <dgm:prSet presAssocID="{F7967CF7-4F30-4F92-AA71-5C16ABD92599}" presName="parentText" presStyleLbl="node1" presStyleIdx="2" presStyleCnt="3" custScaleX="72243" custLinFactNeighborX="-25297" custLinFactNeighborY="3967">
        <dgm:presLayoutVars>
          <dgm:chMax val="0"/>
          <dgm:bulletEnabled val="1"/>
        </dgm:presLayoutVars>
      </dgm:prSet>
      <dgm:spPr/>
      <dgm:t>
        <a:bodyPr/>
        <a:lstStyle/>
        <a:p>
          <a:endParaRPr lang="en-US"/>
        </a:p>
      </dgm:t>
    </dgm:pt>
    <dgm:pt modelId="{26466A85-DE14-4695-9619-1940E6FAC802}" type="pres">
      <dgm:prSet presAssocID="{F7967CF7-4F30-4F92-AA71-5C16ABD92599}" presName="childText" presStyleLbl="revTx" presStyleIdx="0" presStyleCnt="1">
        <dgm:presLayoutVars>
          <dgm:bulletEnabled val="1"/>
        </dgm:presLayoutVars>
      </dgm:prSet>
      <dgm:spPr/>
      <dgm:t>
        <a:bodyPr/>
        <a:lstStyle/>
        <a:p>
          <a:endParaRPr lang="en-US"/>
        </a:p>
      </dgm:t>
    </dgm:pt>
  </dgm:ptLst>
  <dgm:cxnLst>
    <dgm:cxn modelId="{52AF6345-5975-4B55-8B6D-6A5817757F22}" srcId="{53216399-39D2-49D9-8AF9-52A4D81C82B6}" destId="{98CC5C11-73FA-4AA8-9C8A-61A8E5022629}" srcOrd="1" destOrd="0" parTransId="{FD619332-0643-4FFE-9719-F7B96CB858BE}" sibTransId="{84A40AB9-940F-411E-BD60-53F984162548}"/>
    <dgm:cxn modelId="{F23F0AFA-5EA2-476A-BD5F-902D5BB85AD9}" type="presOf" srcId="{C9CCB6B5-0EA6-44D6-B022-1F53A0FC44FB}" destId="{26466A85-DE14-4695-9619-1940E6FAC802}" srcOrd="0" destOrd="0" presId="urn:microsoft.com/office/officeart/2005/8/layout/vList2"/>
    <dgm:cxn modelId="{4F8B50CA-D4AD-42DB-8B64-D53396CDC968}" type="presOf" srcId="{53216399-39D2-49D9-8AF9-52A4D81C82B6}" destId="{0A5F5388-0332-460C-BF2D-C049D9B9F1ED}" srcOrd="0" destOrd="0" presId="urn:microsoft.com/office/officeart/2005/8/layout/vList2"/>
    <dgm:cxn modelId="{6399E483-BBF5-4A48-8AD7-480E2DF59728}" srcId="{53216399-39D2-49D9-8AF9-52A4D81C82B6}" destId="{265A05E6-8DD0-429E-B0A2-585572D36D2B}" srcOrd="0" destOrd="0" parTransId="{5975B0D0-04C4-4D3E-B7B6-8D2F4A36D33B}" sibTransId="{5828098D-4B67-495F-B644-763D96BE489F}"/>
    <dgm:cxn modelId="{1937618E-7902-4603-9E9A-8890FBC833A6}" type="presOf" srcId="{98CC5C11-73FA-4AA8-9C8A-61A8E5022629}" destId="{BDCD6D4D-B5C1-4343-A74D-552F643EF891}" srcOrd="0" destOrd="0" presId="urn:microsoft.com/office/officeart/2005/8/layout/vList2"/>
    <dgm:cxn modelId="{879FCF21-27A4-46D0-B3FF-06FD8BA38118}" type="presOf" srcId="{F7967CF7-4F30-4F92-AA71-5C16ABD92599}" destId="{67848418-57A3-4C88-964A-951C1A04A402}" srcOrd="0" destOrd="0" presId="urn:microsoft.com/office/officeart/2005/8/layout/vList2"/>
    <dgm:cxn modelId="{7ECADEF9-F1C0-4F22-9CAD-8EAA7AD5E2A9}" srcId="{53216399-39D2-49D9-8AF9-52A4D81C82B6}" destId="{F7967CF7-4F30-4F92-AA71-5C16ABD92599}" srcOrd="2" destOrd="0" parTransId="{2C66928B-6A9D-4BC3-8419-8BCF1C27EA99}" sibTransId="{9134266A-E254-44E8-AD8F-240B85A30157}"/>
    <dgm:cxn modelId="{3532BE26-4DA1-45CA-B610-C9AA1AE201E4}" type="presOf" srcId="{265A05E6-8DD0-429E-B0A2-585572D36D2B}" destId="{C81118B9-15F0-4C3C-A85F-20FCF801EC47}" srcOrd="0" destOrd="0" presId="urn:microsoft.com/office/officeart/2005/8/layout/vList2"/>
    <dgm:cxn modelId="{894B5DFA-617B-4B5B-B41D-401B88C1162F}" srcId="{F7967CF7-4F30-4F92-AA71-5C16ABD92599}" destId="{C9CCB6B5-0EA6-44D6-B022-1F53A0FC44FB}" srcOrd="0" destOrd="0" parTransId="{162B0AA2-5B03-41FB-85AC-AF7389746F8E}" sibTransId="{062F77E4-3DCF-4F7F-8B55-F27873386C60}"/>
    <dgm:cxn modelId="{64B7391A-2405-42DB-9503-6A033AD8CB3F}" type="presParOf" srcId="{0A5F5388-0332-460C-BF2D-C049D9B9F1ED}" destId="{C81118B9-15F0-4C3C-A85F-20FCF801EC47}" srcOrd="0" destOrd="0" presId="urn:microsoft.com/office/officeart/2005/8/layout/vList2"/>
    <dgm:cxn modelId="{B6E3C8F5-9DEA-42DE-8298-72F299EEB389}" type="presParOf" srcId="{0A5F5388-0332-460C-BF2D-C049D9B9F1ED}" destId="{14ED790A-0DBD-4B41-A596-3D1C90C78874}" srcOrd="1" destOrd="0" presId="urn:microsoft.com/office/officeart/2005/8/layout/vList2"/>
    <dgm:cxn modelId="{BB1A38B7-B1CC-4399-B081-7F45D83DCAC9}" type="presParOf" srcId="{0A5F5388-0332-460C-BF2D-C049D9B9F1ED}" destId="{BDCD6D4D-B5C1-4343-A74D-552F643EF891}" srcOrd="2" destOrd="0" presId="urn:microsoft.com/office/officeart/2005/8/layout/vList2"/>
    <dgm:cxn modelId="{E92309E5-01A0-49ED-BAFE-F1EA24F8B41E}" type="presParOf" srcId="{0A5F5388-0332-460C-BF2D-C049D9B9F1ED}" destId="{71A75A2F-8A27-4E39-B317-25BDCD2C6405}" srcOrd="3" destOrd="0" presId="urn:microsoft.com/office/officeart/2005/8/layout/vList2"/>
    <dgm:cxn modelId="{99F075E4-EF04-4075-9D6A-9E8ABF60474F}" type="presParOf" srcId="{0A5F5388-0332-460C-BF2D-C049D9B9F1ED}" destId="{67848418-57A3-4C88-964A-951C1A04A402}" srcOrd="4" destOrd="0" presId="urn:microsoft.com/office/officeart/2005/8/layout/vList2"/>
    <dgm:cxn modelId="{4AA93F56-1312-460B-84E6-7AE474F3EDC7}" type="presParOf" srcId="{0A5F5388-0332-460C-BF2D-C049D9B9F1ED}" destId="{26466A85-DE14-4695-9619-1940E6FAC80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F1A57-07E2-4959-94E5-815DCDF6572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3788BA3-BB94-429A-970B-D06DC83DEB7A}">
      <dgm:prSet/>
      <dgm:spPr>
        <a:solidFill>
          <a:srgbClr val="00863D"/>
        </a:solidFill>
        <a:ln>
          <a:solidFill>
            <a:srgbClr val="004C22"/>
          </a:solidFill>
        </a:ln>
      </dgm:spPr>
      <dgm:t>
        <a:bodyPr/>
        <a:lstStyle/>
        <a:p>
          <a:pPr rtl="0"/>
          <a:r>
            <a:rPr lang="en-US" dirty="0" smtClean="0"/>
            <a:t>Programming Instructions</a:t>
          </a:r>
          <a:endParaRPr lang="en-US" dirty="0"/>
        </a:p>
      </dgm:t>
    </dgm:pt>
    <dgm:pt modelId="{2CB18E5F-01A7-47EE-8CEE-6027BE622856}" type="parTrans" cxnId="{19926B60-981B-48B3-8207-CDB02FEDAE08}">
      <dgm:prSet/>
      <dgm:spPr/>
      <dgm:t>
        <a:bodyPr/>
        <a:lstStyle/>
        <a:p>
          <a:endParaRPr lang="en-US"/>
        </a:p>
      </dgm:t>
    </dgm:pt>
    <dgm:pt modelId="{6075A2FD-E462-4C59-A84D-C05C50959A24}" type="sibTrans" cxnId="{19926B60-981B-48B3-8207-CDB02FEDAE08}">
      <dgm:prSet/>
      <dgm:spPr/>
      <dgm:t>
        <a:bodyPr/>
        <a:lstStyle/>
        <a:p>
          <a:endParaRPr lang="en-US"/>
        </a:p>
      </dgm:t>
    </dgm:pt>
    <dgm:pt modelId="{DD04D284-5DA5-4264-8997-0652A49687F7}">
      <dgm:prSet/>
      <dgm:spPr/>
      <dgm:t>
        <a:bodyPr/>
        <a:lstStyle/>
        <a:p>
          <a:pPr rtl="0"/>
          <a:r>
            <a:rPr lang="en-US" dirty="0" smtClean="0"/>
            <a:t>A clear set of instructions (algorithms) for programmers to ensure SDTM data sets follow the Lilly Data Standards</a:t>
          </a:r>
          <a:endParaRPr lang="en-US" dirty="0"/>
        </a:p>
      </dgm:t>
    </dgm:pt>
    <dgm:pt modelId="{BA294EFF-82FF-4C6B-8CB0-D6A9A19C714F}" type="parTrans" cxnId="{263E036D-F36F-42E4-BC71-6D7A4591C697}">
      <dgm:prSet/>
      <dgm:spPr/>
      <dgm:t>
        <a:bodyPr/>
        <a:lstStyle/>
        <a:p>
          <a:endParaRPr lang="en-US"/>
        </a:p>
      </dgm:t>
    </dgm:pt>
    <dgm:pt modelId="{B5148E72-E3EB-463E-8010-D09DD41D13AA}" type="sibTrans" cxnId="{263E036D-F36F-42E4-BC71-6D7A4591C697}">
      <dgm:prSet/>
      <dgm:spPr/>
      <dgm:t>
        <a:bodyPr/>
        <a:lstStyle/>
        <a:p>
          <a:endParaRPr lang="en-US"/>
        </a:p>
      </dgm:t>
    </dgm:pt>
    <dgm:pt modelId="{039DD58A-AF19-44B0-B1B2-1665E58F7A43}">
      <dgm:prSet/>
      <dgm:spPr>
        <a:solidFill>
          <a:srgbClr val="00C85A"/>
        </a:solidFill>
        <a:ln>
          <a:solidFill>
            <a:srgbClr val="00863D"/>
          </a:solidFill>
        </a:ln>
      </dgm:spPr>
      <dgm:t>
        <a:bodyPr/>
        <a:lstStyle/>
        <a:p>
          <a:pPr rtl="0"/>
          <a:r>
            <a:rPr lang="en-US" dirty="0" smtClean="0"/>
            <a:t>A format that enables compliance checks</a:t>
          </a:r>
          <a:endParaRPr lang="en-US" dirty="0"/>
        </a:p>
      </dgm:t>
    </dgm:pt>
    <dgm:pt modelId="{2B15B21C-B9F7-48EF-B919-6246BFC3647F}" type="parTrans" cxnId="{58777B90-ABAD-47C8-96AB-9B63DE951FDB}">
      <dgm:prSet/>
      <dgm:spPr/>
      <dgm:t>
        <a:bodyPr/>
        <a:lstStyle/>
        <a:p>
          <a:endParaRPr lang="en-US"/>
        </a:p>
      </dgm:t>
    </dgm:pt>
    <dgm:pt modelId="{20445C9C-DB64-4F7B-AB05-A7BD5EFBDBAA}" type="sibTrans" cxnId="{58777B90-ABAD-47C8-96AB-9B63DE951FDB}">
      <dgm:prSet/>
      <dgm:spPr/>
      <dgm:t>
        <a:bodyPr/>
        <a:lstStyle/>
        <a:p>
          <a:endParaRPr lang="en-US"/>
        </a:p>
      </dgm:t>
    </dgm:pt>
    <dgm:pt modelId="{79C5CF43-7FCC-41D6-A102-91EF99A44E9E}">
      <dgm:prSet/>
      <dgm:spPr/>
      <dgm:t>
        <a:bodyPr/>
        <a:lstStyle/>
        <a:p>
          <a:pPr rtl="0"/>
          <a:r>
            <a:rPr lang="en-US" dirty="0" smtClean="0"/>
            <a:t>Specifications can be checked to ensure that no potential errors or issues were introduced when configured for the study</a:t>
          </a:r>
          <a:endParaRPr lang="en-US" dirty="0"/>
        </a:p>
      </dgm:t>
    </dgm:pt>
    <dgm:pt modelId="{BE12ACAF-E3D7-44E8-8644-E9F847933F97}" type="parTrans" cxnId="{406408BC-1972-4E0A-A262-39A7B81B0747}">
      <dgm:prSet/>
      <dgm:spPr/>
      <dgm:t>
        <a:bodyPr/>
        <a:lstStyle/>
        <a:p>
          <a:endParaRPr lang="en-US"/>
        </a:p>
      </dgm:t>
    </dgm:pt>
    <dgm:pt modelId="{0F767369-9F0A-4224-A509-4633630D3F4C}" type="sibTrans" cxnId="{406408BC-1972-4E0A-A262-39A7B81B0747}">
      <dgm:prSet/>
      <dgm:spPr/>
      <dgm:t>
        <a:bodyPr/>
        <a:lstStyle/>
        <a:p>
          <a:endParaRPr lang="en-US"/>
        </a:p>
      </dgm:t>
    </dgm:pt>
    <dgm:pt modelId="{0B83194E-E5F8-4BED-A056-15E048DE58D5}">
      <dgm:prSet/>
      <dgm:spPr>
        <a:solidFill>
          <a:srgbClr val="25FF88"/>
        </a:solidFill>
        <a:ln>
          <a:solidFill>
            <a:srgbClr val="00B050"/>
          </a:solidFill>
        </a:ln>
      </dgm:spPr>
      <dgm:t>
        <a:bodyPr/>
        <a:lstStyle/>
        <a:p>
          <a:pPr rtl="0"/>
          <a:r>
            <a:rPr lang="en-US" dirty="0" smtClean="0"/>
            <a:t>Content needed for submission documentation</a:t>
          </a:r>
          <a:endParaRPr lang="en-US" dirty="0"/>
        </a:p>
      </dgm:t>
    </dgm:pt>
    <dgm:pt modelId="{7643C566-13D8-40F0-999F-B97D98A9A26C}" type="parTrans" cxnId="{9C8C2A32-C822-4496-923E-04EC7E38A534}">
      <dgm:prSet/>
      <dgm:spPr/>
      <dgm:t>
        <a:bodyPr/>
        <a:lstStyle/>
        <a:p>
          <a:endParaRPr lang="en-US"/>
        </a:p>
      </dgm:t>
    </dgm:pt>
    <dgm:pt modelId="{F332176F-F7E5-4E3F-B3DC-11E028CCF122}" type="sibTrans" cxnId="{9C8C2A32-C822-4496-923E-04EC7E38A534}">
      <dgm:prSet/>
      <dgm:spPr/>
      <dgm:t>
        <a:bodyPr/>
        <a:lstStyle/>
        <a:p>
          <a:endParaRPr lang="en-US"/>
        </a:p>
      </dgm:t>
    </dgm:pt>
    <dgm:pt modelId="{C51F3358-D97C-463D-9C48-C058BFED570B}">
      <dgm:prSet/>
      <dgm:spPr/>
      <dgm:t>
        <a:bodyPr/>
        <a:lstStyle/>
        <a:p>
          <a:pPr rtl="0"/>
          <a:r>
            <a:rPr lang="en-US" dirty="0" smtClean="0"/>
            <a:t>Complete documentation for the define.xml document for regulatory submission (including controlled terminology (CT) and value level (VL) metadata)</a:t>
          </a:r>
          <a:endParaRPr lang="en-US" dirty="0"/>
        </a:p>
      </dgm:t>
    </dgm:pt>
    <dgm:pt modelId="{52FA3E42-6E3F-4682-B4C5-6C3678F8D281}" type="parTrans" cxnId="{A4088B89-DEAC-4CBB-926F-39C395FD5115}">
      <dgm:prSet/>
      <dgm:spPr/>
      <dgm:t>
        <a:bodyPr/>
        <a:lstStyle/>
        <a:p>
          <a:endParaRPr lang="en-US"/>
        </a:p>
      </dgm:t>
    </dgm:pt>
    <dgm:pt modelId="{42976395-C829-4097-82F7-83FE4637CC7D}" type="sibTrans" cxnId="{A4088B89-DEAC-4CBB-926F-39C395FD5115}">
      <dgm:prSet/>
      <dgm:spPr/>
      <dgm:t>
        <a:bodyPr/>
        <a:lstStyle/>
        <a:p>
          <a:endParaRPr lang="en-US"/>
        </a:p>
      </dgm:t>
    </dgm:pt>
    <dgm:pt modelId="{00139DCC-FC21-4177-951D-29C0A67849EC}">
      <dgm:prSet/>
      <dgm:spPr/>
      <dgm:t>
        <a:bodyPr/>
        <a:lstStyle/>
        <a:p>
          <a:pPr rtl="0"/>
          <a:r>
            <a:rPr lang="en-US" dirty="0" smtClean="0"/>
            <a:t>In short, the study spec is not just used for programming SDTM, but the eventual generation of the define.xml</a:t>
          </a:r>
          <a:endParaRPr lang="en-US" dirty="0"/>
        </a:p>
      </dgm:t>
    </dgm:pt>
    <dgm:pt modelId="{271A04CB-D5EB-4940-A70B-4722334FAFE5}" type="parTrans" cxnId="{DDA496AE-ED49-4830-866B-9250D12CA226}">
      <dgm:prSet/>
      <dgm:spPr/>
      <dgm:t>
        <a:bodyPr/>
        <a:lstStyle/>
        <a:p>
          <a:endParaRPr lang="en-US"/>
        </a:p>
      </dgm:t>
    </dgm:pt>
    <dgm:pt modelId="{2A6183B8-A6BD-4461-BC7C-34266663E94B}" type="sibTrans" cxnId="{DDA496AE-ED49-4830-866B-9250D12CA226}">
      <dgm:prSet/>
      <dgm:spPr/>
      <dgm:t>
        <a:bodyPr/>
        <a:lstStyle/>
        <a:p>
          <a:endParaRPr lang="en-US"/>
        </a:p>
      </dgm:t>
    </dgm:pt>
    <dgm:pt modelId="{A9E15B73-679F-4CAB-9224-B61DA7D2A150}" type="pres">
      <dgm:prSet presAssocID="{35BF1A57-07E2-4959-94E5-815DCDF6572F}" presName="linear" presStyleCnt="0">
        <dgm:presLayoutVars>
          <dgm:animLvl val="lvl"/>
          <dgm:resizeHandles val="exact"/>
        </dgm:presLayoutVars>
      </dgm:prSet>
      <dgm:spPr/>
      <dgm:t>
        <a:bodyPr/>
        <a:lstStyle/>
        <a:p>
          <a:endParaRPr lang="en-US"/>
        </a:p>
      </dgm:t>
    </dgm:pt>
    <dgm:pt modelId="{01839403-5E69-4A89-9ACE-320D92E5DFF6}" type="pres">
      <dgm:prSet presAssocID="{23788BA3-BB94-429A-970B-D06DC83DEB7A}" presName="parentText" presStyleLbl="node1" presStyleIdx="0" presStyleCnt="3">
        <dgm:presLayoutVars>
          <dgm:chMax val="0"/>
          <dgm:bulletEnabled val="1"/>
        </dgm:presLayoutVars>
      </dgm:prSet>
      <dgm:spPr/>
      <dgm:t>
        <a:bodyPr/>
        <a:lstStyle/>
        <a:p>
          <a:endParaRPr lang="en-US"/>
        </a:p>
      </dgm:t>
    </dgm:pt>
    <dgm:pt modelId="{5EC589BA-15F7-477F-99D3-0662F63EEE13}" type="pres">
      <dgm:prSet presAssocID="{23788BA3-BB94-429A-970B-D06DC83DEB7A}" presName="childText" presStyleLbl="revTx" presStyleIdx="0" presStyleCnt="3">
        <dgm:presLayoutVars>
          <dgm:bulletEnabled val="1"/>
        </dgm:presLayoutVars>
      </dgm:prSet>
      <dgm:spPr/>
      <dgm:t>
        <a:bodyPr/>
        <a:lstStyle/>
        <a:p>
          <a:endParaRPr lang="en-US"/>
        </a:p>
      </dgm:t>
    </dgm:pt>
    <dgm:pt modelId="{E007877E-0D8F-4092-B642-2BE2D1E35661}" type="pres">
      <dgm:prSet presAssocID="{039DD58A-AF19-44B0-B1B2-1665E58F7A43}" presName="parentText" presStyleLbl="node1" presStyleIdx="1" presStyleCnt="3">
        <dgm:presLayoutVars>
          <dgm:chMax val="0"/>
          <dgm:bulletEnabled val="1"/>
        </dgm:presLayoutVars>
      </dgm:prSet>
      <dgm:spPr/>
      <dgm:t>
        <a:bodyPr/>
        <a:lstStyle/>
        <a:p>
          <a:endParaRPr lang="en-US"/>
        </a:p>
      </dgm:t>
    </dgm:pt>
    <dgm:pt modelId="{48BBCB62-24DC-48D3-BBE0-C847A3E5FF04}" type="pres">
      <dgm:prSet presAssocID="{039DD58A-AF19-44B0-B1B2-1665E58F7A43}" presName="childText" presStyleLbl="revTx" presStyleIdx="1" presStyleCnt="3">
        <dgm:presLayoutVars>
          <dgm:bulletEnabled val="1"/>
        </dgm:presLayoutVars>
      </dgm:prSet>
      <dgm:spPr/>
      <dgm:t>
        <a:bodyPr/>
        <a:lstStyle/>
        <a:p>
          <a:endParaRPr lang="en-US"/>
        </a:p>
      </dgm:t>
    </dgm:pt>
    <dgm:pt modelId="{318BA9B0-A80A-4FBA-B72A-EA6BC5632A63}" type="pres">
      <dgm:prSet presAssocID="{0B83194E-E5F8-4BED-A056-15E048DE58D5}" presName="parentText" presStyleLbl="node1" presStyleIdx="2" presStyleCnt="3">
        <dgm:presLayoutVars>
          <dgm:chMax val="0"/>
          <dgm:bulletEnabled val="1"/>
        </dgm:presLayoutVars>
      </dgm:prSet>
      <dgm:spPr/>
      <dgm:t>
        <a:bodyPr/>
        <a:lstStyle/>
        <a:p>
          <a:endParaRPr lang="en-US"/>
        </a:p>
      </dgm:t>
    </dgm:pt>
    <dgm:pt modelId="{92AD1E75-9F25-4400-B94F-217714D6E934}" type="pres">
      <dgm:prSet presAssocID="{0B83194E-E5F8-4BED-A056-15E048DE58D5}" presName="childText" presStyleLbl="revTx" presStyleIdx="2" presStyleCnt="3">
        <dgm:presLayoutVars>
          <dgm:bulletEnabled val="1"/>
        </dgm:presLayoutVars>
      </dgm:prSet>
      <dgm:spPr/>
      <dgm:t>
        <a:bodyPr/>
        <a:lstStyle/>
        <a:p>
          <a:endParaRPr lang="en-US"/>
        </a:p>
      </dgm:t>
    </dgm:pt>
  </dgm:ptLst>
  <dgm:cxnLst>
    <dgm:cxn modelId="{263E036D-F36F-42E4-BC71-6D7A4591C697}" srcId="{23788BA3-BB94-429A-970B-D06DC83DEB7A}" destId="{DD04D284-5DA5-4264-8997-0652A49687F7}" srcOrd="0" destOrd="0" parTransId="{BA294EFF-82FF-4C6B-8CB0-D6A9A19C714F}" sibTransId="{B5148E72-E3EB-463E-8010-D09DD41D13AA}"/>
    <dgm:cxn modelId="{19926B60-981B-48B3-8207-CDB02FEDAE08}" srcId="{35BF1A57-07E2-4959-94E5-815DCDF6572F}" destId="{23788BA3-BB94-429A-970B-D06DC83DEB7A}" srcOrd="0" destOrd="0" parTransId="{2CB18E5F-01A7-47EE-8CEE-6027BE622856}" sibTransId="{6075A2FD-E462-4C59-A84D-C05C50959A24}"/>
    <dgm:cxn modelId="{9C8C2A32-C822-4496-923E-04EC7E38A534}" srcId="{35BF1A57-07E2-4959-94E5-815DCDF6572F}" destId="{0B83194E-E5F8-4BED-A056-15E048DE58D5}" srcOrd="2" destOrd="0" parTransId="{7643C566-13D8-40F0-999F-B97D98A9A26C}" sibTransId="{F332176F-F7E5-4E3F-B3DC-11E028CCF122}"/>
    <dgm:cxn modelId="{DDA496AE-ED49-4830-866B-9250D12CA226}" srcId="{0B83194E-E5F8-4BED-A056-15E048DE58D5}" destId="{00139DCC-FC21-4177-951D-29C0A67849EC}" srcOrd="1" destOrd="0" parTransId="{271A04CB-D5EB-4940-A70B-4722334FAFE5}" sibTransId="{2A6183B8-A6BD-4461-BC7C-34266663E94B}"/>
    <dgm:cxn modelId="{58777B90-ABAD-47C8-96AB-9B63DE951FDB}" srcId="{35BF1A57-07E2-4959-94E5-815DCDF6572F}" destId="{039DD58A-AF19-44B0-B1B2-1665E58F7A43}" srcOrd="1" destOrd="0" parTransId="{2B15B21C-B9F7-48EF-B919-6246BFC3647F}" sibTransId="{20445C9C-DB64-4F7B-AB05-A7BD5EFBDBAA}"/>
    <dgm:cxn modelId="{49F3FE30-DAD1-468B-B614-C3C7026E982F}" type="presOf" srcId="{0B83194E-E5F8-4BED-A056-15E048DE58D5}" destId="{318BA9B0-A80A-4FBA-B72A-EA6BC5632A63}" srcOrd="0" destOrd="0" presId="urn:microsoft.com/office/officeart/2005/8/layout/vList2"/>
    <dgm:cxn modelId="{AFF352B2-7490-4313-80F2-5BD282E4E389}" type="presOf" srcId="{79C5CF43-7FCC-41D6-A102-91EF99A44E9E}" destId="{48BBCB62-24DC-48D3-BBE0-C847A3E5FF04}" srcOrd="0" destOrd="0" presId="urn:microsoft.com/office/officeart/2005/8/layout/vList2"/>
    <dgm:cxn modelId="{26F3AC25-1E26-4DF8-95A3-343123AFC9C9}" type="presOf" srcId="{35BF1A57-07E2-4959-94E5-815DCDF6572F}" destId="{A9E15B73-679F-4CAB-9224-B61DA7D2A150}" srcOrd="0" destOrd="0" presId="urn:microsoft.com/office/officeart/2005/8/layout/vList2"/>
    <dgm:cxn modelId="{406408BC-1972-4E0A-A262-39A7B81B0747}" srcId="{039DD58A-AF19-44B0-B1B2-1665E58F7A43}" destId="{79C5CF43-7FCC-41D6-A102-91EF99A44E9E}" srcOrd="0" destOrd="0" parTransId="{BE12ACAF-E3D7-44E8-8644-E9F847933F97}" sibTransId="{0F767369-9F0A-4224-A509-4633630D3F4C}"/>
    <dgm:cxn modelId="{C89F54A9-1BAF-4383-8466-68C81B44E043}" type="presOf" srcId="{00139DCC-FC21-4177-951D-29C0A67849EC}" destId="{92AD1E75-9F25-4400-B94F-217714D6E934}" srcOrd="0" destOrd="1" presId="urn:microsoft.com/office/officeart/2005/8/layout/vList2"/>
    <dgm:cxn modelId="{69007E32-77FD-440F-84B1-4ECDB37CF862}" type="presOf" srcId="{DD04D284-5DA5-4264-8997-0652A49687F7}" destId="{5EC589BA-15F7-477F-99D3-0662F63EEE13}" srcOrd="0" destOrd="0" presId="urn:microsoft.com/office/officeart/2005/8/layout/vList2"/>
    <dgm:cxn modelId="{02AC08ED-AC17-47A0-A1BE-0E6EF1BAE6A9}" type="presOf" srcId="{039DD58A-AF19-44B0-B1B2-1665E58F7A43}" destId="{E007877E-0D8F-4092-B642-2BE2D1E35661}" srcOrd="0" destOrd="0" presId="urn:microsoft.com/office/officeart/2005/8/layout/vList2"/>
    <dgm:cxn modelId="{70AFA5D9-77D9-4660-81DF-C50D229195F7}" type="presOf" srcId="{C51F3358-D97C-463D-9C48-C058BFED570B}" destId="{92AD1E75-9F25-4400-B94F-217714D6E934}" srcOrd="0" destOrd="0" presId="urn:microsoft.com/office/officeart/2005/8/layout/vList2"/>
    <dgm:cxn modelId="{7B172160-3219-4E10-B67D-37BC74686DB2}" type="presOf" srcId="{23788BA3-BB94-429A-970B-D06DC83DEB7A}" destId="{01839403-5E69-4A89-9ACE-320D92E5DFF6}" srcOrd="0" destOrd="0" presId="urn:microsoft.com/office/officeart/2005/8/layout/vList2"/>
    <dgm:cxn modelId="{A4088B89-DEAC-4CBB-926F-39C395FD5115}" srcId="{0B83194E-E5F8-4BED-A056-15E048DE58D5}" destId="{C51F3358-D97C-463D-9C48-C058BFED570B}" srcOrd="0" destOrd="0" parTransId="{52FA3E42-6E3F-4682-B4C5-6C3678F8D281}" sibTransId="{42976395-C829-4097-82F7-83FE4637CC7D}"/>
    <dgm:cxn modelId="{64F2FF1E-8FBE-4314-BA1D-E8854EB8FB3D}" type="presParOf" srcId="{A9E15B73-679F-4CAB-9224-B61DA7D2A150}" destId="{01839403-5E69-4A89-9ACE-320D92E5DFF6}" srcOrd="0" destOrd="0" presId="urn:microsoft.com/office/officeart/2005/8/layout/vList2"/>
    <dgm:cxn modelId="{7BBB172F-8459-4B10-802E-6BB1B26F08EA}" type="presParOf" srcId="{A9E15B73-679F-4CAB-9224-B61DA7D2A150}" destId="{5EC589BA-15F7-477F-99D3-0662F63EEE13}" srcOrd="1" destOrd="0" presId="urn:microsoft.com/office/officeart/2005/8/layout/vList2"/>
    <dgm:cxn modelId="{07700A6A-03C0-48C1-8DE6-14AE052E2060}" type="presParOf" srcId="{A9E15B73-679F-4CAB-9224-B61DA7D2A150}" destId="{E007877E-0D8F-4092-B642-2BE2D1E35661}" srcOrd="2" destOrd="0" presId="urn:microsoft.com/office/officeart/2005/8/layout/vList2"/>
    <dgm:cxn modelId="{08914D8C-CAAC-4181-9F4B-C879DC0E3C49}" type="presParOf" srcId="{A9E15B73-679F-4CAB-9224-B61DA7D2A150}" destId="{48BBCB62-24DC-48D3-BBE0-C847A3E5FF04}" srcOrd="3" destOrd="0" presId="urn:microsoft.com/office/officeart/2005/8/layout/vList2"/>
    <dgm:cxn modelId="{A8E5D198-E40D-4843-9357-82A13F50E9E0}" type="presParOf" srcId="{A9E15B73-679F-4CAB-9224-B61DA7D2A150}" destId="{318BA9B0-A80A-4FBA-B72A-EA6BC5632A63}" srcOrd="4" destOrd="0" presId="urn:microsoft.com/office/officeart/2005/8/layout/vList2"/>
    <dgm:cxn modelId="{60EA5A7B-8523-4BA1-AAB8-20DE47079111}" type="presParOf" srcId="{A9E15B73-679F-4CAB-9224-B61DA7D2A150}" destId="{92AD1E75-9F25-4400-B94F-217714D6E934}"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BD4670-8CDA-4E4C-A3A9-FC7159EE8D3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8A64A49-8419-4184-9096-0228C4C9D11B}">
      <dgm:prSet/>
      <dgm:spPr/>
      <dgm:t>
        <a:bodyPr/>
        <a:lstStyle/>
        <a:p>
          <a:pPr rtl="0"/>
          <a:r>
            <a:rPr lang="en-US" dirty="0" smtClean="0"/>
            <a:t>Key Milestones</a:t>
          </a:r>
          <a:endParaRPr lang="en-US" dirty="0"/>
        </a:p>
      </dgm:t>
    </dgm:pt>
    <dgm:pt modelId="{B6614280-B828-4ADD-933C-4302E5BCA21E}" type="parTrans" cxnId="{5C34D30E-F140-4E9E-A2EC-0D58714FA336}">
      <dgm:prSet/>
      <dgm:spPr/>
      <dgm:t>
        <a:bodyPr/>
        <a:lstStyle/>
        <a:p>
          <a:endParaRPr lang="en-US"/>
        </a:p>
      </dgm:t>
    </dgm:pt>
    <dgm:pt modelId="{1EC8D4AC-9687-4AD1-81AE-B3A3C7730735}" type="sibTrans" cxnId="{5C34D30E-F140-4E9E-A2EC-0D58714FA336}">
      <dgm:prSet/>
      <dgm:spPr/>
      <dgm:t>
        <a:bodyPr/>
        <a:lstStyle/>
        <a:p>
          <a:endParaRPr lang="en-US"/>
        </a:p>
      </dgm:t>
    </dgm:pt>
    <dgm:pt modelId="{C27F6EE7-6C11-439A-9F43-8E84E40630D2}">
      <dgm:prSet/>
      <dgm:spPr/>
      <dgm:t>
        <a:bodyPr/>
        <a:lstStyle/>
        <a:p>
          <a:pPr rtl="0"/>
          <a:r>
            <a:rPr lang="en-US" dirty="0" smtClean="0"/>
            <a:t>Protocol approval</a:t>
          </a:r>
          <a:endParaRPr lang="en-US" dirty="0"/>
        </a:p>
      </dgm:t>
    </dgm:pt>
    <dgm:pt modelId="{5BF5951C-B3E1-46FF-AF06-68478A195E16}" type="parTrans" cxnId="{EFAFE37E-DB69-4A57-AD85-C7B742D45BB7}">
      <dgm:prSet/>
      <dgm:spPr/>
      <dgm:t>
        <a:bodyPr/>
        <a:lstStyle/>
        <a:p>
          <a:endParaRPr lang="en-US"/>
        </a:p>
      </dgm:t>
    </dgm:pt>
    <dgm:pt modelId="{6F95F1AC-4428-4AB3-B44C-88ADD3B7A3EA}" type="sibTrans" cxnId="{EFAFE37E-DB69-4A57-AD85-C7B742D45BB7}">
      <dgm:prSet/>
      <dgm:spPr/>
      <dgm:t>
        <a:bodyPr/>
        <a:lstStyle/>
        <a:p>
          <a:endParaRPr lang="en-US"/>
        </a:p>
      </dgm:t>
    </dgm:pt>
    <dgm:pt modelId="{B40D3D60-36C3-454B-A40E-19C72538FEBA}">
      <dgm:prSet/>
      <dgm:spPr/>
      <dgm:t>
        <a:bodyPr/>
        <a:lstStyle/>
        <a:p>
          <a:pPr rtl="0"/>
          <a:r>
            <a:rPr lang="en-US" dirty="0" smtClean="0"/>
            <a:t>Draft CRF string</a:t>
          </a:r>
          <a:endParaRPr lang="en-US" dirty="0"/>
        </a:p>
      </dgm:t>
    </dgm:pt>
    <dgm:pt modelId="{D5E4E0D3-0FDB-4160-BC9C-542BE8556148}" type="parTrans" cxnId="{FA0A311E-2FCA-46CE-B50E-15BC2433BB8C}">
      <dgm:prSet/>
      <dgm:spPr/>
      <dgm:t>
        <a:bodyPr/>
        <a:lstStyle/>
        <a:p>
          <a:endParaRPr lang="en-US"/>
        </a:p>
      </dgm:t>
    </dgm:pt>
    <dgm:pt modelId="{2970C45B-AAF4-43F3-815B-EC060EA1F0EE}" type="sibTrans" cxnId="{FA0A311E-2FCA-46CE-B50E-15BC2433BB8C}">
      <dgm:prSet/>
      <dgm:spPr/>
      <dgm:t>
        <a:bodyPr/>
        <a:lstStyle/>
        <a:p>
          <a:endParaRPr lang="en-US"/>
        </a:p>
      </dgm:t>
    </dgm:pt>
    <dgm:pt modelId="{109CC5EB-2EA7-4882-ACEA-1A0BCC83AAFD}">
      <dgm:prSet/>
      <dgm:spPr/>
      <dgm:t>
        <a:bodyPr/>
        <a:lstStyle/>
        <a:p>
          <a:pPr rtl="0"/>
          <a:r>
            <a:rPr lang="en-US" dirty="0" smtClean="0"/>
            <a:t>CIS Mapping (4-6 weeks prior to FPV)</a:t>
          </a:r>
          <a:endParaRPr lang="en-US" dirty="0"/>
        </a:p>
      </dgm:t>
    </dgm:pt>
    <dgm:pt modelId="{B0806D81-17D7-4B7C-A317-735D35C4C813}" type="parTrans" cxnId="{DB5AC9ED-B2DF-4753-B6FD-58C6FD61D71A}">
      <dgm:prSet/>
      <dgm:spPr/>
      <dgm:t>
        <a:bodyPr/>
        <a:lstStyle/>
        <a:p>
          <a:endParaRPr lang="en-US"/>
        </a:p>
      </dgm:t>
    </dgm:pt>
    <dgm:pt modelId="{52B9548C-E81F-46C8-BB69-2FA9ABB5EE84}" type="sibTrans" cxnId="{DB5AC9ED-B2DF-4753-B6FD-58C6FD61D71A}">
      <dgm:prSet/>
      <dgm:spPr/>
      <dgm:t>
        <a:bodyPr/>
        <a:lstStyle/>
        <a:p>
          <a:endParaRPr lang="en-US"/>
        </a:p>
      </dgm:t>
    </dgm:pt>
    <dgm:pt modelId="{D7FEE784-EAEA-4BB4-A3F8-BF4748C14D97}">
      <dgm:prSet/>
      <dgm:spPr/>
      <dgm:t>
        <a:bodyPr/>
        <a:lstStyle/>
        <a:p>
          <a:pPr rtl="0"/>
          <a:r>
            <a:rPr lang="en-US" dirty="0" smtClean="0"/>
            <a:t>FPV</a:t>
          </a:r>
          <a:endParaRPr lang="en-US" dirty="0"/>
        </a:p>
      </dgm:t>
    </dgm:pt>
    <dgm:pt modelId="{DBE1B42A-26DF-4C5F-9F5C-57D0F2EED7C3}" type="parTrans" cxnId="{1ACAB78D-B8B1-4DA6-ABC4-9965D2CD3764}">
      <dgm:prSet/>
      <dgm:spPr/>
      <dgm:t>
        <a:bodyPr/>
        <a:lstStyle/>
        <a:p>
          <a:endParaRPr lang="en-US"/>
        </a:p>
      </dgm:t>
    </dgm:pt>
    <dgm:pt modelId="{2D1EEEBD-C0BD-4406-8BB2-C83FFBCA8D8B}" type="sibTrans" cxnId="{1ACAB78D-B8B1-4DA6-ABC4-9965D2CD3764}">
      <dgm:prSet/>
      <dgm:spPr/>
      <dgm:t>
        <a:bodyPr/>
        <a:lstStyle/>
        <a:p>
          <a:endParaRPr lang="en-US"/>
        </a:p>
      </dgm:t>
    </dgm:pt>
    <dgm:pt modelId="{4E82B3C6-B8D9-41D4-A1EB-453D3F23A963}">
      <dgm:prSet/>
      <dgm:spPr/>
      <dgm:t>
        <a:bodyPr/>
        <a:lstStyle/>
        <a:p>
          <a:pPr rtl="0"/>
          <a:r>
            <a:rPr lang="en-US" dirty="0" smtClean="0"/>
            <a:t>Protocol worksheet</a:t>
          </a:r>
          <a:endParaRPr lang="en-US" dirty="0"/>
        </a:p>
      </dgm:t>
    </dgm:pt>
    <dgm:pt modelId="{8912BFFE-09B3-46C5-82E5-6B7365DCF693}" type="parTrans" cxnId="{D3097213-8A80-4D1C-8A28-67F763986731}">
      <dgm:prSet/>
      <dgm:spPr/>
      <dgm:t>
        <a:bodyPr/>
        <a:lstStyle/>
        <a:p>
          <a:endParaRPr lang="en-US"/>
        </a:p>
      </dgm:t>
    </dgm:pt>
    <dgm:pt modelId="{ABAEB911-E3D0-44B3-A3BD-03FED377780A}" type="sibTrans" cxnId="{D3097213-8A80-4D1C-8A28-67F763986731}">
      <dgm:prSet/>
      <dgm:spPr/>
      <dgm:t>
        <a:bodyPr/>
        <a:lstStyle/>
        <a:p>
          <a:endParaRPr lang="en-US"/>
        </a:p>
      </dgm:t>
    </dgm:pt>
    <dgm:pt modelId="{C2CF0EE3-C961-4D45-A0CB-A816FC280BBE}">
      <dgm:prSet/>
      <dgm:spPr/>
      <dgm:t>
        <a:bodyPr/>
        <a:lstStyle/>
        <a:p>
          <a:pPr rtl="0"/>
          <a:r>
            <a:rPr lang="en-US" dirty="0" smtClean="0"/>
            <a:t>Some data available for code validation soon after</a:t>
          </a:r>
          <a:endParaRPr lang="en-US" dirty="0"/>
        </a:p>
      </dgm:t>
    </dgm:pt>
    <dgm:pt modelId="{8A8B60E8-75DC-4D3C-B66D-7284B23C87A1}" type="parTrans" cxnId="{4F4C170D-B464-4DD7-AA04-6567FCDFE937}">
      <dgm:prSet/>
      <dgm:spPr/>
      <dgm:t>
        <a:bodyPr/>
        <a:lstStyle/>
        <a:p>
          <a:endParaRPr lang="en-US"/>
        </a:p>
      </dgm:t>
    </dgm:pt>
    <dgm:pt modelId="{F8DE0765-8131-402D-A020-18FE76487444}" type="sibTrans" cxnId="{4F4C170D-B464-4DD7-AA04-6567FCDFE937}">
      <dgm:prSet/>
      <dgm:spPr/>
      <dgm:t>
        <a:bodyPr/>
        <a:lstStyle/>
        <a:p>
          <a:endParaRPr lang="en-US"/>
        </a:p>
      </dgm:t>
    </dgm:pt>
    <dgm:pt modelId="{8E1B54C1-9AE1-426B-9CF1-6EF82C0B55F2}">
      <dgm:prSet/>
      <dgm:spPr/>
      <dgm:t>
        <a:bodyPr/>
        <a:lstStyle/>
        <a:p>
          <a:pPr rtl="0"/>
          <a:r>
            <a:rPr lang="en-US" dirty="0" smtClean="0"/>
            <a:t>Risky to start specs</a:t>
          </a:r>
          <a:endParaRPr lang="en-US" dirty="0"/>
        </a:p>
      </dgm:t>
    </dgm:pt>
    <dgm:pt modelId="{1E205E97-56F4-46CE-902D-61B2E825A83E}" type="parTrans" cxnId="{7FA11568-5248-4EF9-B24A-79AABF971A73}">
      <dgm:prSet/>
      <dgm:spPr/>
      <dgm:t>
        <a:bodyPr/>
        <a:lstStyle/>
        <a:p>
          <a:endParaRPr lang="en-US"/>
        </a:p>
      </dgm:t>
    </dgm:pt>
    <dgm:pt modelId="{1071B424-F385-4BCF-A7DA-2AF8BBA11E9E}" type="sibTrans" cxnId="{7FA11568-5248-4EF9-B24A-79AABF971A73}">
      <dgm:prSet/>
      <dgm:spPr/>
      <dgm:t>
        <a:bodyPr/>
        <a:lstStyle/>
        <a:p>
          <a:endParaRPr lang="en-US"/>
        </a:p>
      </dgm:t>
    </dgm:pt>
    <dgm:pt modelId="{2C403FAD-DB7D-49EE-998D-290BF5A1F6BE}">
      <dgm:prSet/>
      <dgm:spPr/>
      <dgm:t>
        <a:bodyPr/>
        <a:lstStyle/>
        <a:p>
          <a:pPr rtl="0"/>
          <a:r>
            <a:rPr lang="en-US" dirty="0" smtClean="0"/>
            <a:t>Ok to start TDM and TPT spreadsheets</a:t>
          </a:r>
          <a:endParaRPr lang="en-US" dirty="0"/>
        </a:p>
      </dgm:t>
    </dgm:pt>
    <dgm:pt modelId="{CBCD4C6E-BE60-423F-94B0-1A4CAC166632}" type="parTrans" cxnId="{D1D38500-3165-4BFC-A54B-094E986B8565}">
      <dgm:prSet/>
      <dgm:spPr/>
      <dgm:t>
        <a:bodyPr/>
        <a:lstStyle/>
        <a:p>
          <a:endParaRPr lang="en-US"/>
        </a:p>
      </dgm:t>
    </dgm:pt>
    <dgm:pt modelId="{E2267CC0-2CD6-4943-8AB2-861D6FA24F1F}" type="sibTrans" cxnId="{D1D38500-3165-4BFC-A54B-094E986B8565}">
      <dgm:prSet/>
      <dgm:spPr/>
      <dgm:t>
        <a:bodyPr/>
        <a:lstStyle/>
        <a:p>
          <a:endParaRPr lang="en-US"/>
        </a:p>
      </dgm:t>
    </dgm:pt>
    <dgm:pt modelId="{380DB5B4-B1D8-4CF2-8D60-6F597B2DA482}">
      <dgm:prSet/>
      <dgm:spPr/>
      <dgm:t>
        <a:bodyPr/>
        <a:lstStyle/>
        <a:p>
          <a:pPr rtl="0"/>
          <a:r>
            <a:rPr lang="en-US" dirty="0" smtClean="0"/>
            <a:t>CRF string agreement</a:t>
          </a:r>
          <a:endParaRPr lang="en-US" dirty="0"/>
        </a:p>
      </dgm:t>
    </dgm:pt>
    <dgm:pt modelId="{298AEA5D-A187-4CFC-B6D9-E579DED5F79F}" type="parTrans" cxnId="{FECACFC8-968E-4069-A086-8922EC0D0448}">
      <dgm:prSet/>
      <dgm:spPr/>
      <dgm:t>
        <a:bodyPr/>
        <a:lstStyle/>
        <a:p>
          <a:endParaRPr lang="en-US"/>
        </a:p>
      </dgm:t>
    </dgm:pt>
    <dgm:pt modelId="{55E9A329-DFCA-4D4C-B86A-6297C08A14CA}" type="sibTrans" cxnId="{FECACFC8-968E-4069-A086-8922EC0D0448}">
      <dgm:prSet/>
      <dgm:spPr/>
      <dgm:t>
        <a:bodyPr/>
        <a:lstStyle/>
        <a:p>
          <a:endParaRPr lang="en-US"/>
        </a:p>
      </dgm:t>
    </dgm:pt>
    <dgm:pt modelId="{0F885D33-4028-4174-9C7D-4458494A7E86}">
      <dgm:prSet/>
      <dgm:spPr/>
      <dgm:t>
        <a:bodyPr/>
        <a:lstStyle/>
        <a:p>
          <a:pPr rtl="0"/>
          <a:r>
            <a:rPr lang="en-US" dirty="0" smtClean="0"/>
            <a:t>Risky to start SST process</a:t>
          </a:r>
          <a:endParaRPr lang="en-US" dirty="0"/>
        </a:p>
      </dgm:t>
    </dgm:pt>
    <dgm:pt modelId="{13C0E7D1-B7A8-44FE-B18B-3D7BB343C80A}" type="parTrans" cxnId="{413D50E4-DB10-4E31-8EE1-DE13A7A38B3F}">
      <dgm:prSet/>
      <dgm:spPr/>
      <dgm:t>
        <a:bodyPr/>
        <a:lstStyle/>
        <a:p>
          <a:endParaRPr lang="en-US"/>
        </a:p>
      </dgm:t>
    </dgm:pt>
    <dgm:pt modelId="{CD8A5D1D-76CB-48BA-B28D-342189FCBD58}" type="sibTrans" cxnId="{413D50E4-DB10-4E31-8EE1-DE13A7A38B3F}">
      <dgm:prSet/>
      <dgm:spPr/>
      <dgm:t>
        <a:bodyPr/>
        <a:lstStyle/>
        <a:p>
          <a:endParaRPr lang="en-US"/>
        </a:p>
      </dgm:t>
    </dgm:pt>
    <dgm:pt modelId="{CF59022D-548C-4C7E-B31B-E4FE4E7B3260}">
      <dgm:prSet/>
      <dgm:spPr/>
      <dgm:t>
        <a:bodyPr/>
        <a:lstStyle/>
        <a:p>
          <a:pPr rtl="0"/>
          <a:r>
            <a:rPr lang="en-US" dirty="0" smtClean="0"/>
            <a:t>Can map to domains and request SST</a:t>
          </a:r>
          <a:endParaRPr lang="en-US" dirty="0"/>
        </a:p>
      </dgm:t>
    </dgm:pt>
    <dgm:pt modelId="{1CAF170B-C0CD-4A5A-8E73-7898639CAE10}" type="parTrans" cxnId="{96991A47-956D-4248-9900-53B894A1A2AE}">
      <dgm:prSet/>
      <dgm:spPr/>
      <dgm:t>
        <a:bodyPr/>
        <a:lstStyle/>
        <a:p>
          <a:endParaRPr lang="en-US"/>
        </a:p>
      </dgm:t>
    </dgm:pt>
    <dgm:pt modelId="{E44A4AB0-7A4C-41DF-9E96-6DDA29A9E0A5}" type="sibTrans" cxnId="{96991A47-956D-4248-9900-53B894A1A2AE}">
      <dgm:prSet/>
      <dgm:spPr/>
      <dgm:t>
        <a:bodyPr/>
        <a:lstStyle/>
        <a:p>
          <a:endParaRPr lang="en-US"/>
        </a:p>
      </dgm:t>
    </dgm:pt>
    <dgm:pt modelId="{56669410-661A-4536-9562-3091C5EE31CD}">
      <dgm:prSet/>
      <dgm:spPr/>
      <dgm:t>
        <a:bodyPr/>
        <a:lstStyle/>
        <a:p>
          <a:pPr rtl="0"/>
          <a:r>
            <a:rPr lang="en-US" dirty="0" smtClean="0"/>
            <a:t>Data series summary table available to check configured SST against</a:t>
          </a:r>
          <a:endParaRPr lang="en-US" dirty="0"/>
        </a:p>
      </dgm:t>
    </dgm:pt>
    <dgm:pt modelId="{464D9B76-AB9A-4330-9B0E-2A61C5936C69}" type="parTrans" cxnId="{78311380-7CCB-474D-BAA6-A91BD715526B}">
      <dgm:prSet/>
      <dgm:spPr/>
      <dgm:t>
        <a:bodyPr/>
        <a:lstStyle/>
        <a:p>
          <a:endParaRPr lang="en-US"/>
        </a:p>
      </dgm:t>
    </dgm:pt>
    <dgm:pt modelId="{91C467D0-83DE-480C-A599-F4CFE08C8580}" type="sibTrans" cxnId="{78311380-7CCB-474D-BAA6-A91BD715526B}">
      <dgm:prSet/>
      <dgm:spPr/>
      <dgm:t>
        <a:bodyPr/>
        <a:lstStyle/>
        <a:p>
          <a:endParaRPr lang="en-US"/>
        </a:p>
      </dgm:t>
    </dgm:pt>
    <dgm:pt modelId="{1C4826E0-5D33-48DA-92B0-D12DE454A9C9}" type="pres">
      <dgm:prSet presAssocID="{AABD4670-8CDA-4E4C-A3A9-FC7159EE8D38}" presName="hierChild1" presStyleCnt="0">
        <dgm:presLayoutVars>
          <dgm:chPref val="1"/>
          <dgm:dir/>
          <dgm:animOne val="branch"/>
          <dgm:animLvl val="lvl"/>
          <dgm:resizeHandles/>
        </dgm:presLayoutVars>
      </dgm:prSet>
      <dgm:spPr/>
      <dgm:t>
        <a:bodyPr/>
        <a:lstStyle/>
        <a:p>
          <a:endParaRPr lang="en-US"/>
        </a:p>
      </dgm:t>
    </dgm:pt>
    <dgm:pt modelId="{4AF6D1CB-AF0A-4552-B675-95BEE0500D3E}" type="pres">
      <dgm:prSet presAssocID="{D8A64A49-8419-4184-9096-0228C4C9D11B}" presName="hierRoot1" presStyleCnt="0"/>
      <dgm:spPr/>
    </dgm:pt>
    <dgm:pt modelId="{F785847D-ECBA-4D97-8A88-9BA33C55B3B8}" type="pres">
      <dgm:prSet presAssocID="{D8A64A49-8419-4184-9096-0228C4C9D11B}" presName="composite" presStyleCnt="0"/>
      <dgm:spPr/>
    </dgm:pt>
    <dgm:pt modelId="{6816D66B-9202-40A0-B457-7604A880C930}" type="pres">
      <dgm:prSet presAssocID="{D8A64A49-8419-4184-9096-0228C4C9D11B}" presName="background" presStyleLbl="node0" presStyleIdx="0" presStyleCnt="1"/>
      <dgm:spPr/>
    </dgm:pt>
    <dgm:pt modelId="{4AABF653-1481-4388-914F-66E69D82D449}" type="pres">
      <dgm:prSet presAssocID="{D8A64A49-8419-4184-9096-0228C4C9D11B}" presName="text" presStyleLbl="fgAcc0" presStyleIdx="0" presStyleCnt="1">
        <dgm:presLayoutVars>
          <dgm:chPref val="3"/>
        </dgm:presLayoutVars>
      </dgm:prSet>
      <dgm:spPr/>
      <dgm:t>
        <a:bodyPr/>
        <a:lstStyle/>
        <a:p>
          <a:endParaRPr lang="en-US"/>
        </a:p>
      </dgm:t>
    </dgm:pt>
    <dgm:pt modelId="{A906DE06-89BC-4133-82BE-A75C748321D3}" type="pres">
      <dgm:prSet presAssocID="{D8A64A49-8419-4184-9096-0228C4C9D11B}" presName="hierChild2" presStyleCnt="0"/>
      <dgm:spPr/>
    </dgm:pt>
    <dgm:pt modelId="{61B1C9B0-2F6D-40D6-89B6-1D0760CB63AF}" type="pres">
      <dgm:prSet presAssocID="{8912BFFE-09B3-46C5-82E5-6B7365DCF693}" presName="Name10" presStyleLbl="parChTrans1D2" presStyleIdx="0" presStyleCnt="6"/>
      <dgm:spPr/>
      <dgm:t>
        <a:bodyPr/>
        <a:lstStyle/>
        <a:p>
          <a:endParaRPr lang="en-US"/>
        </a:p>
      </dgm:t>
    </dgm:pt>
    <dgm:pt modelId="{934947D6-6060-49BD-A373-BB347D33D084}" type="pres">
      <dgm:prSet presAssocID="{4E82B3C6-B8D9-41D4-A1EB-453D3F23A963}" presName="hierRoot2" presStyleCnt="0"/>
      <dgm:spPr/>
    </dgm:pt>
    <dgm:pt modelId="{CA9166FD-EFB6-4AC3-B794-54E133357869}" type="pres">
      <dgm:prSet presAssocID="{4E82B3C6-B8D9-41D4-A1EB-453D3F23A963}" presName="composite2" presStyleCnt="0"/>
      <dgm:spPr/>
    </dgm:pt>
    <dgm:pt modelId="{0C04066C-4BD8-4EC1-8DBF-447F81C79D05}" type="pres">
      <dgm:prSet presAssocID="{4E82B3C6-B8D9-41D4-A1EB-453D3F23A963}" presName="background2" presStyleLbl="node2" presStyleIdx="0" presStyleCnt="6"/>
      <dgm:spPr/>
    </dgm:pt>
    <dgm:pt modelId="{8CB32192-25A4-4CA4-945B-2A3E1ACA1F31}" type="pres">
      <dgm:prSet presAssocID="{4E82B3C6-B8D9-41D4-A1EB-453D3F23A963}" presName="text2" presStyleLbl="fgAcc2" presStyleIdx="0" presStyleCnt="6">
        <dgm:presLayoutVars>
          <dgm:chPref val="3"/>
        </dgm:presLayoutVars>
      </dgm:prSet>
      <dgm:spPr/>
      <dgm:t>
        <a:bodyPr/>
        <a:lstStyle/>
        <a:p>
          <a:endParaRPr lang="en-US"/>
        </a:p>
      </dgm:t>
    </dgm:pt>
    <dgm:pt modelId="{40262CCF-6D76-4881-98ED-2568B723B3DC}" type="pres">
      <dgm:prSet presAssocID="{4E82B3C6-B8D9-41D4-A1EB-453D3F23A963}" presName="hierChild3" presStyleCnt="0"/>
      <dgm:spPr/>
    </dgm:pt>
    <dgm:pt modelId="{47F5926F-D387-4B9C-A129-0945FB5F648F}" type="pres">
      <dgm:prSet presAssocID="{1E205E97-56F4-46CE-902D-61B2E825A83E}" presName="Name17" presStyleLbl="parChTrans1D3" presStyleIdx="0" presStyleCnt="6"/>
      <dgm:spPr/>
      <dgm:t>
        <a:bodyPr/>
        <a:lstStyle/>
        <a:p>
          <a:endParaRPr lang="en-US"/>
        </a:p>
      </dgm:t>
    </dgm:pt>
    <dgm:pt modelId="{8E99DE37-651F-4EF7-B133-F4783B26FD27}" type="pres">
      <dgm:prSet presAssocID="{8E1B54C1-9AE1-426B-9CF1-6EF82C0B55F2}" presName="hierRoot3" presStyleCnt="0"/>
      <dgm:spPr/>
    </dgm:pt>
    <dgm:pt modelId="{B5F296F0-3090-4FD0-89E6-1821D307E3FF}" type="pres">
      <dgm:prSet presAssocID="{8E1B54C1-9AE1-426B-9CF1-6EF82C0B55F2}" presName="composite3" presStyleCnt="0"/>
      <dgm:spPr/>
    </dgm:pt>
    <dgm:pt modelId="{8C277868-A970-4D1B-8861-DF80669598FD}" type="pres">
      <dgm:prSet presAssocID="{8E1B54C1-9AE1-426B-9CF1-6EF82C0B55F2}" presName="background3" presStyleLbl="node3" presStyleIdx="0" presStyleCnt="6"/>
      <dgm:spPr/>
    </dgm:pt>
    <dgm:pt modelId="{EEA74F85-6913-4B5F-A780-99839ED41926}" type="pres">
      <dgm:prSet presAssocID="{8E1B54C1-9AE1-426B-9CF1-6EF82C0B55F2}" presName="text3" presStyleLbl="fgAcc3" presStyleIdx="0" presStyleCnt="6">
        <dgm:presLayoutVars>
          <dgm:chPref val="3"/>
        </dgm:presLayoutVars>
      </dgm:prSet>
      <dgm:spPr/>
      <dgm:t>
        <a:bodyPr/>
        <a:lstStyle/>
        <a:p>
          <a:endParaRPr lang="en-US"/>
        </a:p>
      </dgm:t>
    </dgm:pt>
    <dgm:pt modelId="{A1E274D8-361A-47CB-A3A7-B8A3A1FA00CD}" type="pres">
      <dgm:prSet presAssocID="{8E1B54C1-9AE1-426B-9CF1-6EF82C0B55F2}" presName="hierChild4" presStyleCnt="0"/>
      <dgm:spPr/>
    </dgm:pt>
    <dgm:pt modelId="{EB8FF5F4-25BF-4B7B-9B5A-A61C4903AEA5}" type="pres">
      <dgm:prSet presAssocID="{5BF5951C-B3E1-46FF-AF06-68478A195E16}" presName="Name10" presStyleLbl="parChTrans1D2" presStyleIdx="1" presStyleCnt="6"/>
      <dgm:spPr/>
      <dgm:t>
        <a:bodyPr/>
        <a:lstStyle/>
        <a:p>
          <a:endParaRPr lang="en-US"/>
        </a:p>
      </dgm:t>
    </dgm:pt>
    <dgm:pt modelId="{8A65FFAE-6790-410C-B17A-477D738761EA}" type="pres">
      <dgm:prSet presAssocID="{C27F6EE7-6C11-439A-9F43-8E84E40630D2}" presName="hierRoot2" presStyleCnt="0"/>
      <dgm:spPr/>
    </dgm:pt>
    <dgm:pt modelId="{DCE0FD75-9D0E-4BF4-9248-9BAFDEFE8D18}" type="pres">
      <dgm:prSet presAssocID="{C27F6EE7-6C11-439A-9F43-8E84E40630D2}" presName="composite2" presStyleCnt="0"/>
      <dgm:spPr/>
    </dgm:pt>
    <dgm:pt modelId="{609A0632-3C9A-4DB7-8BAC-DED7E3D3B068}" type="pres">
      <dgm:prSet presAssocID="{C27F6EE7-6C11-439A-9F43-8E84E40630D2}" presName="background2" presStyleLbl="node2" presStyleIdx="1" presStyleCnt="6"/>
      <dgm:spPr/>
    </dgm:pt>
    <dgm:pt modelId="{BDCA9A6C-54C6-42B9-B2D0-6C19F01BEE84}" type="pres">
      <dgm:prSet presAssocID="{C27F6EE7-6C11-439A-9F43-8E84E40630D2}" presName="text2" presStyleLbl="fgAcc2" presStyleIdx="1" presStyleCnt="6">
        <dgm:presLayoutVars>
          <dgm:chPref val="3"/>
        </dgm:presLayoutVars>
      </dgm:prSet>
      <dgm:spPr/>
      <dgm:t>
        <a:bodyPr/>
        <a:lstStyle/>
        <a:p>
          <a:endParaRPr lang="en-US"/>
        </a:p>
      </dgm:t>
    </dgm:pt>
    <dgm:pt modelId="{2659B9B1-558B-4897-A57C-26602AF17682}" type="pres">
      <dgm:prSet presAssocID="{C27F6EE7-6C11-439A-9F43-8E84E40630D2}" presName="hierChild3" presStyleCnt="0"/>
      <dgm:spPr/>
    </dgm:pt>
    <dgm:pt modelId="{AD884198-9675-463F-AF4F-4866284957FD}" type="pres">
      <dgm:prSet presAssocID="{CBCD4C6E-BE60-423F-94B0-1A4CAC166632}" presName="Name17" presStyleLbl="parChTrans1D3" presStyleIdx="1" presStyleCnt="6"/>
      <dgm:spPr/>
      <dgm:t>
        <a:bodyPr/>
        <a:lstStyle/>
        <a:p>
          <a:endParaRPr lang="en-US"/>
        </a:p>
      </dgm:t>
    </dgm:pt>
    <dgm:pt modelId="{CBEE3687-09FF-4612-9A08-D84408ED1653}" type="pres">
      <dgm:prSet presAssocID="{2C403FAD-DB7D-49EE-998D-290BF5A1F6BE}" presName="hierRoot3" presStyleCnt="0"/>
      <dgm:spPr/>
    </dgm:pt>
    <dgm:pt modelId="{CFA994CB-CF33-4194-A87E-12A3536B300D}" type="pres">
      <dgm:prSet presAssocID="{2C403FAD-DB7D-49EE-998D-290BF5A1F6BE}" presName="composite3" presStyleCnt="0"/>
      <dgm:spPr/>
    </dgm:pt>
    <dgm:pt modelId="{072B8A78-1782-45C8-BAD5-7030CD11BD46}" type="pres">
      <dgm:prSet presAssocID="{2C403FAD-DB7D-49EE-998D-290BF5A1F6BE}" presName="background3" presStyleLbl="node3" presStyleIdx="1" presStyleCnt="6"/>
      <dgm:spPr/>
    </dgm:pt>
    <dgm:pt modelId="{D268DC58-9C7E-4FD2-907D-C9CC444817EA}" type="pres">
      <dgm:prSet presAssocID="{2C403FAD-DB7D-49EE-998D-290BF5A1F6BE}" presName="text3" presStyleLbl="fgAcc3" presStyleIdx="1" presStyleCnt="6">
        <dgm:presLayoutVars>
          <dgm:chPref val="3"/>
        </dgm:presLayoutVars>
      </dgm:prSet>
      <dgm:spPr/>
      <dgm:t>
        <a:bodyPr/>
        <a:lstStyle/>
        <a:p>
          <a:endParaRPr lang="en-US"/>
        </a:p>
      </dgm:t>
    </dgm:pt>
    <dgm:pt modelId="{7A249639-0951-4619-BCD3-7B9814BCD760}" type="pres">
      <dgm:prSet presAssocID="{2C403FAD-DB7D-49EE-998D-290BF5A1F6BE}" presName="hierChild4" presStyleCnt="0"/>
      <dgm:spPr/>
    </dgm:pt>
    <dgm:pt modelId="{B5DDB32A-133E-4E85-B899-DB46FA77C60B}" type="pres">
      <dgm:prSet presAssocID="{D5E4E0D3-0FDB-4160-BC9C-542BE8556148}" presName="Name10" presStyleLbl="parChTrans1D2" presStyleIdx="2" presStyleCnt="6"/>
      <dgm:spPr/>
      <dgm:t>
        <a:bodyPr/>
        <a:lstStyle/>
        <a:p>
          <a:endParaRPr lang="en-US"/>
        </a:p>
      </dgm:t>
    </dgm:pt>
    <dgm:pt modelId="{862D8C8F-1418-4D26-9712-63BFCAD2A394}" type="pres">
      <dgm:prSet presAssocID="{B40D3D60-36C3-454B-A40E-19C72538FEBA}" presName="hierRoot2" presStyleCnt="0"/>
      <dgm:spPr/>
    </dgm:pt>
    <dgm:pt modelId="{8B25779F-0CFB-44B7-BC51-DE69D15C4CCD}" type="pres">
      <dgm:prSet presAssocID="{B40D3D60-36C3-454B-A40E-19C72538FEBA}" presName="composite2" presStyleCnt="0"/>
      <dgm:spPr/>
    </dgm:pt>
    <dgm:pt modelId="{439B0A46-C3EE-4B7F-ABDD-0AC67F4DAB70}" type="pres">
      <dgm:prSet presAssocID="{B40D3D60-36C3-454B-A40E-19C72538FEBA}" presName="background2" presStyleLbl="node2" presStyleIdx="2" presStyleCnt="6"/>
      <dgm:spPr/>
    </dgm:pt>
    <dgm:pt modelId="{3876002A-5EA0-49BF-BE1F-684DDEC509B7}" type="pres">
      <dgm:prSet presAssocID="{B40D3D60-36C3-454B-A40E-19C72538FEBA}" presName="text2" presStyleLbl="fgAcc2" presStyleIdx="2" presStyleCnt="6">
        <dgm:presLayoutVars>
          <dgm:chPref val="3"/>
        </dgm:presLayoutVars>
      </dgm:prSet>
      <dgm:spPr/>
      <dgm:t>
        <a:bodyPr/>
        <a:lstStyle/>
        <a:p>
          <a:endParaRPr lang="en-US"/>
        </a:p>
      </dgm:t>
    </dgm:pt>
    <dgm:pt modelId="{D092523A-F68D-4E52-8187-5F38CA517215}" type="pres">
      <dgm:prSet presAssocID="{B40D3D60-36C3-454B-A40E-19C72538FEBA}" presName="hierChild3" presStyleCnt="0"/>
      <dgm:spPr/>
    </dgm:pt>
    <dgm:pt modelId="{2F3F0209-2C36-4989-92EC-2F48CCCCD598}" type="pres">
      <dgm:prSet presAssocID="{13C0E7D1-B7A8-44FE-B18B-3D7BB343C80A}" presName="Name17" presStyleLbl="parChTrans1D3" presStyleIdx="2" presStyleCnt="6"/>
      <dgm:spPr/>
      <dgm:t>
        <a:bodyPr/>
        <a:lstStyle/>
        <a:p>
          <a:endParaRPr lang="en-US"/>
        </a:p>
      </dgm:t>
    </dgm:pt>
    <dgm:pt modelId="{359FEFFC-ECF8-43A6-B7CC-2B043D19756E}" type="pres">
      <dgm:prSet presAssocID="{0F885D33-4028-4174-9C7D-4458494A7E86}" presName="hierRoot3" presStyleCnt="0"/>
      <dgm:spPr/>
    </dgm:pt>
    <dgm:pt modelId="{123C71B8-2A5B-4CB8-BF7D-259A5657B30E}" type="pres">
      <dgm:prSet presAssocID="{0F885D33-4028-4174-9C7D-4458494A7E86}" presName="composite3" presStyleCnt="0"/>
      <dgm:spPr/>
    </dgm:pt>
    <dgm:pt modelId="{AB9F1722-0A1C-4BF3-9082-5A596BE01586}" type="pres">
      <dgm:prSet presAssocID="{0F885D33-4028-4174-9C7D-4458494A7E86}" presName="background3" presStyleLbl="node3" presStyleIdx="2" presStyleCnt="6"/>
      <dgm:spPr/>
    </dgm:pt>
    <dgm:pt modelId="{E747D9FD-05CA-4FD5-8EB0-33A5C3A28BE3}" type="pres">
      <dgm:prSet presAssocID="{0F885D33-4028-4174-9C7D-4458494A7E86}" presName="text3" presStyleLbl="fgAcc3" presStyleIdx="2" presStyleCnt="6">
        <dgm:presLayoutVars>
          <dgm:chPref val="3"/>
        </dgm:presLayoutVars>
      </dgm:prSet>
      <dgm:spPr/>
      <dgm:t>
        <a:bodyPr/>
        <a:lstStyle/>
        <a:p>
          <a:endParaRPr lang="en-US"/>
        </a:p>
      </dgm:t>
    </dgm:pt>
    <dgm:pt modelId="{A7AD760E-E6D9-4359-A26C-FF3AC8C80737}" type="pres">
      <dgm:prSet presAssocID="{0F885D33-4028-4174-9C7D-4458494A7E86}" presName="hierChild4" presStyleCnt="0"/>
      <dgm:spPr/>
    </dgm:pt>
    <dgm:pt modelId="{8BD6552F-680C-4D31-AB16-5260AC6BF6EC}" type="pres">
      <dgm:prSet presAssocID="{298AEA5D-A187-4CFC-B6D9-E579DED5F79F}" presName="Name10" presStyleLbl="parChTrans1D2" presStyleIdx="3" presStyleCnt="6"/>
      <dgm:spPr/>
      <dgm:t>
        <a:bodyPr/>
        <a:lstStyle/>
        <a:p>
          <a:endParaRPr lang="en-US"/>
        </a:p>
      </dgm:t>
    </dgm:pt>
    <dgm:pt modelId="{3BD7846D-DD28-49A1-A06F-6D14616BA436}" type="pres">
      <dgm:prSet presAssocID="{380DB5B4-B1D8-4CF2-8D60-6F597B2DA482}" presName="hierRoot2" presStyleCnt="0"/>
      <dgm:spPr/>
    </dgm:pt>
    <dgm:pt modelId="{BE0320F1-8B62-462F-BA83-87F487048EDE}" type="pres">
      <dgm:prSet presAssocID="{380DB5B4-B1D8-4CF2-8D60-6F597B2DA482}" presName="composite2" presStyleCnt="0"/>
      <dgm:spPr/>
    </dgm:pt>
    <dgm:pt modelId="{A8DF11B2-FB6B-42A9-B43F-2629A36FDA57}" type="pres">
      <dgm:prSet presAssocID="{380DB5B4-B1D8-4CF2-8D60-6F597B2DA482}" presName="background2" presStyleLbl="node2" presStyleIdx="3" presStyleCnt="6"/>
      <dgm:spPr/>
    </dgm:pt>
    <dgm:pt modelId="{B4D7D38B-242E-4044-AC25-84811D26CFD9}" type="pres">
      <dgm:prSet presAssocID="{380DB5B4-B1D8-4CF2-8D60-6F597B2DA482}" presName="text2" presStyleLbl="fgAcc2" presStyleIdx="3" presStyleCnt="6">
        <dgm:presLayoutVars>
          <dgm:chPref val="3"/>
        </dgm:presLayoutVars>
      </dgm:prSet>
      <dgm:spPr/>
      <dgm:t>
        <a:bodyPr/>
        <a:lstStyle/>
        <a:p>
          <a:endParaRPr lang="en-US"/>
        </a:p>
      </dgm:t>
    </dgm:pt>
    <dgm:pt modelId="{45CEE4BF-7560-4C94-9AC3-FCED8270B0AD}" type="pres">
      <dgm:prSet presAssocID="{380DB5B4-B1D8-4CF2-8D60-6F597B2DA482}" presName="hierChild3" presStyleCnt="0"/>
      <dgm:spPr/>
    </dgm:pt>
    <dgm:pt modelId="{1C84983C-8892-4BA6-9B92-2FC897032DB7}" type="pres">
      <dgm:prSet presAssocID="{1CAF170B-C0CD-4A5A-8E73-7898639CAE10}" presName="Name17" presStyleLbl="parChTrans1D3" presStyleIdx="3" presStyleCnt="6"/>
      <dgm:spPr/>
      <dgm:t>
        <a:bodyPr/>
        <a:lstStyle/>
        <a:p>
          <a:endParaRPr lang="en-US"/>
        </a:p>
      </dgm:t>
    </dgm:pt>
    <dgm:pt modelId="{37BF96C5-D2F6-4585-B188-6C5183624A2F}" type="pres">
      <dgm:prSet presAssocID="{CF59022D-548C-4C7E-B31B-E4FE4E7B3260}" presName="hierRoot3" presStyleCnt="0"/>
      <dgm:spPr/>
    </dgm:pt>
    <dgm:pt modelId="{293AC246-3FF8-423B-8825-10E716068CAF}" type="pres">
      <dgm:prSet presAssocID="{CF59022D-548C-4C7E-B31B-E4FE4E7B3260}" presName="composite3" presStyleCnt="0"/>
      <dgm:spPr/>
    </dgm:pt>
    <dgm:pt modelId="{830954C8-4F2A-4E79-BDA2-F642C3780891}" type="pres">
      <dgm:prSet presAssocID="{CF59022D-548C-4C7E-B31B-E4FE4E7B3260}" presName="background3" presStyleLbl="node3" presStyleIdx="3" presStyleCnt="6"/>
      <dgm:spPr/>
    </dgm:pt>
    <dgm:pt modelId="{773E76C0-8465-4E01-A97F-896E1068770D}" type="pres">
      <dgm:prSet presAssocID="{CF59022D-548C-4C7E-B31B-E4FE4E7B3260}" presName="text3" presStyleLbl="fgAcc3" presStyleIdx="3" presStyleCnt="6">
        <dgm:presLayoutVars>
          <dgm:chPref val="3"/>
        </dgm:presLayoutVars>
      </dgm:prSet>
      <dgm:spPr/>
      <dgm:t>
        <a:bodyPr/>
        <a:lstStyle/>
        <a:p>
          <a:endParaRPr lang="en-US"/>
        </a:p>
      </dgm:t>
    </dgm:pt>
    <dgm:pt modelId="{36691165-25BE-4D9B-AAC5-54B212348B88}" type="pres">
      <dgm:prSet presAssocID="{CF59022D-548C-4C7E-B31B-E4FE4E7B3260}" presName="hierChild4" presStyleCnt="0"/>
      <dgm:spPr/>
    </dgm:pt>
    <dgm:pt modelId="{2092B254-86AE-47E0-9DED-F1FDB432FF99}" type="pres">
      <dgm:prSet presAssocID="{B0806D81-17D7-4B7C-A317-735D35C4C813}" presName="Name10" presStyleLbl="parChTrans1D2" presStyleIdx="4" presStyleCnt="6"/>
      <dgm:spPr/>
      <dgm:t>
        <a:bodyPr/>
        <a:lstStyle/>
        <a:p>
          <a:endParaRPr lang="en-US"/>
        </a:p>
      </dgm:t>
    </dgm:pt>
    <dgm:pt modelId="{1D1275BC-33D1-4346-9DBE-5D144CB9DD7B}" type="pres">
      <dgm:prSet presAssocID="{109CC5EB-2EA7-4882-ACEA-1A0BCC83AAFD}" presName="hierRoot2" presStyleCnt="0"/>
      <dgm:spPr/>
    </dgm:pt>
    <dgm:pt modelId="{8597320E-8D52-465F-B0F9-1BAA722BFB89}" type="pres">
      <dgm:prSet presAssocID="{109CC5EB-2EA7-4882-ACEA-1A0BCC83AAFD}" presName="composite2" presStyleCnt="0"/>
      <dgm:spPr/>
    </dgm:pt>
    <dgm:pt modelId="{E4045311-1ADA-4501-A870-D6290615195C}" type="pres">
      <dgm:prSet presAssocID="{109CC5EB-2EA7-4882-ACEA-1A0BCC83AAFD}" presName="background2" presStyleLbl="node2" presStyleIdx="4" presStyleCnt="6"/>
      <dgm:spPr/>
    </dgm:pt>
    <dgm:pt modelId="{6FC8F795-AD08-438A-A3D0-683580028923}" type="pres">
      <dgm:prSet presAssocID="{109CC5EB-2EA7-4882-ACEA-1A0BCC83AAFD}" presName="text2" presStyleLbl="fgAcc2" presStyleIdx="4" presStyleCnt="6">
        <dgm:presLayoutVars>
          <dgm:chPref val="3"/>
        </dgm:presLayoutVars>
      </dgm:prSet>
      <dgm:spPr/>
      <dgm:t>
        <a:bodyPr/>
        <a:lstStyle/>
        <a:p>
          <a:endParaRPr lang="en-US"/>
        </a:p>
      </dgm:t>
    </dgm:pt>
    <dgm:pt modelId="{48258768-6920-461A-BE6F-36C026C83A92}" type="pres">
      <dgm:prSet presAssocID="{109CC5EB-2EA7-4882-ACEA-1A0BCC83AAFD}" presName="hierChild3" presStyleCnt="0"/>
      <dgm:spPr/>
    </dgm:pt>
    <dgm:pt modelId="{F4BDE01D-C967-4F1E-AF51-D9E28CC00709}" type="pres">
      <dgm:prSet presAssocID="{464D9B76-AB9A-4330-9B0E-2A61C5936C69}" presName="Name17" presStyleLbl="parChTrans1D3" presStyleIdx="4" presStyleCnt="6"/>
      <dgm:spPr/>
      <dgm:t>
        <a:bodyPr/>
        <a:lstStyle/>
        <a:p>
          <a:endParaRPr lang="en-US"/>
        </a:p>
      </dgm:t>
    </dgm:pt>
    <dgm:pt modelId="{1067FFFC-391F-435B-BA19-840234078957}" type="pres">
      <dgm:prSet presAssocID="{56669410-661A-4536-9562-3091C5EE31CD}" presName="hierRoot3" presStyleCnt="0"/>
      <dgm:spPr/>
    </dgm:pt>
    <dgm:pt modelId="{1448E321-C89D-4FF4-98BD-13625DA96B99}" type="pres">
      <dgm:prSet presAssocID="{56669410-661A-4536-9562-3091C5EE31CD}" presName="composite3" presStyleCnt="0"/>
      <dgm:spPr/>
    </dgm:pt>
    <dgm:pt modelId="{BD01FA32-E5A8-45FC-A675-E5348607C897}" type="pres">
      <dgm:prSet presAssocID="{56669410-661A-4536-9562-3091C5EE31CD}" presName="background3" presStyleLbl="node3" presStyleIdx="4" presStyleCnt="6"/>
      <dgm:spPr/>
    </dgm:pt>
    <dgm:pt modelId="{6879DDCE-2E4A-4815-A19B-C3A2711B34E8}" type="pres">
      <dgm:prSet presAssocID="{56669410-661A-4536-9562-3091C5EE31CD}" presName="text3" presStyleLbl="fgAcc3" presStyleIdx="4" presStyleCnt="6">
        <dgm:presLayoutVars>
          <dgm:chPref val="3"/>
        </dgm:presLayoutVars>
      </dgm:prSet>
      <dgm:spPr/>
      <dgm:t>
        <a:bodyPr/>
        <a:lstStyle/>
        <a:p>
          <a:endParaRPr lang="en-US"/>
        </a:p>
      </dgm:t>
    </dgm:pt>
    <dgm:pt modelId="{682B11E3-E082-4A9D-B509-DAE1D1765525}" type="pres">
      <dgm:prSet presAssocID="{56669410-661A-4536-9562-3091C5EE31CD}" presName="hierChild4" presStyleCnt="0"/>
      <dgm:spPr/>
    </dgm:pt>
    <dgm:pt modelId="{1B49DF75-6E97-4394-8F5C-FE0C7D26352D}" type="pres">
      <dgm:prSet presAssocID="{DBE1B42A-26DF-4C5F-9F5C-57D0F2EED7C3}" presName="Name10" presStyleLbl="parChTrans1D2" presStyleIdx="5" presStyleCnt="6"/>
      <dgm:spPr/>
      <dgm:t>
        <a:bodyPr/>
        <a:lstStyle/>
        <a:p>
          <a:endParaRPr lang="en-US"/>
        </a:p>
      </dgm:t>
    </dgm:pt>
    <dgm:pt modelId="{03E5B2B7-2DFB-4432-B37F-68530269FA16}" type="pres">
      <dgm:prSet presAssocID="{D7FEE784-EAEA-4BB4-A3F8-BF4748C14D97}" presName="hierRoot2" presStyleCnt="0"/>
      <dgm:spPr/>
    </dgm:pt>
    <dgm:pt modelId="{237DC6F4-64F9-4D3E-8852-576823CACC66}" type="pres">
      <dgm:prSet presAssocID="{D7FEE784-EAEA-4BB4-A3F8-BF4748C14D97}" presName="composite2" presStyleCnt="0"/>
      <dgm:spPr/>
    </dgm:pt>
    <dgm:pt modelId="{6D98C695-422D-4773-AA68-3D69574347D0}" type="pres">
      <dgm:prSet presAssocID="{D7FEE784-EAEA-4BB4-A3F8-BF4748C14D97}" presName="background2" presStyleLbl="node2" presStyleIdx="5" presStyleCnt="6"/>
      <dgm:spPr/>
    </dgm:pt>
    <dgm:pt modelId="{9FD54422-9047-48F8-B3B8-E05F43B7A133}" type="pres">
      <dgm:prSet presAssocID="{D7FEE784-EAEA-4BB4-A3F8-BF4748C14D97}" presName="text2" presStyleLbl="fgAcc2" presStyleIdx="5" presStyleCnt="6">
        <dgm:presLayoutVars>
          <dgm:chPref val="3"/>
        </dgm:presLayoutVars>
      </dgm:prSet>
      <dgm:spPr/>
      <dgm:t>
        <a:bodyPr/>
        <a:lstStyle/>
        <a:p>
          <a:endParaRPr lang="en-US"/>
        </a:p>
      </dgm:t>
    </dgm:pt>
    <dgm:pt modelId="{9E1A73FE-D1D7-434F-B038-FFBC2D067C61}" type="pres">
      <dgm:prSet presAssocID="{D7FEE784-EAEA-4BB4-A3F8-BF4748C14D97}" presName="hierChild3" presStyleCnt="0"/>
      <dgm:spPr/>
    </dgm:pt>
    <dgm:pt modelId="{7402F3FC-6F0E-4FBD-ADA0-9D8B4605106E}" type="pres">
      <dgm:prSet presAssocID="{8A8B60E8-75DC-4D3C-B66D-7284B23C87A1}" presName="Name17" presStyleLbl="parChTrans1D3" presStyleIdx="5" presStyleCnt="6"/>
      <dgm:spPr/>
      <dgm:t>
        <a:bodyPr/>
        <a:lstStyle/>
        <a:p>
          <a:endParaRPr lang="en-US"/>
        </a:p>
      </dgm:t>
    </dgm:pt>
    <dgm:pt modelId="{EA7308AC-B763-4FBA-AF1F-2653C02BA7A5}" type="pres">
      <dgm:prSet presAssocID="{C2CF0EE3-C961-4D45-A0CB-A816FC280BBE}" presName="hierRoot3" presStyleCnt="0"/>
      <dgm:spPr/>
    </dgm:pt>
    <dgm:pt modelId="{5F899101-35E8-40A7-A9F0-A829A4C13E31}" type="pres">
      <dgm:prSet presAssocID="{C2CF0EE3-C961-4D45-A0CB-A816FC280BBE}" presName="composite3" presStyleCnt="0"/>
      <dgm:spPr/>
    </dgm:pt>
    <dgm:pt modelId="{436D94C7-B9B9-43F6-94BD-AABC489A9034}" type="pres">
      <dgm:prSet presAssocID="{C2CF0EE3-C961-4D45-A0CB-A816FC280BBE}" presName="background3" presStyleLbl="node3" presStyleIdx="5" presStyleCnt="6"/>
      <dgm:spPr/>
    </dgm:pt>
    <dgm:pt modelId="{AE24FF0E-5170-4F94-8D8B-518305C7BAAE}" type="pres">
      <dgm:prSet presAssocID="{C2CF0EE3-C961-4D45-A0CB-A816FC280BBE}" presName="text3" presStyleLbl="fgAcc3" presStyleIdx="5" presStyleCnt="6">
        <dgm:presLayoutVars>
          <dgm:chPref val="3"/>
        </dgm:presLayoutVars>
      </dgm:prSet>
      <dgm:spPr/>
      <dgm:t>
        <a:bodyPr/>
        <a:lstStyle/>
        <a:p>
          <a:endParaRPr lang="en-US"/>
        </a:p>
      </dgm:t>
    </dgm:pt>
    <dgm:pt modelId="{E5DFDF9A-5C9D-4378-8986-2289ECA36805}" type="pres">
      <dgm:prSet presAssocID="{C2CF0EE3-C961-4D45-A0CB-A816FC280BBE}" presName="hierChild4" presStyleCnt="0"/>
      <dgm:spPr/>
    </dgm:pt>
  </dgm:ptLst>
  <dgm:cxnLst>
    <dgm:cxn modelId="{1ACAB78D-B8B1-4DA6-ABC4-9965D2CD3764}" srcId="{D8A64A49-8419-4184-9096-0228C4C9D11B}" destId="{D7FEE784-EAEA-4BB4-A3F8-BF4748C14D97}" srcOrd="5" destOrd="0" parTransId="{DBE1B42A-26DF-4C5F-9F5C-57D0F2EED7C3}" sibTransId="{2D1EEEBD-C0BD-4406-8BB2-C83FFBCA8D8B}"/>
    <dgm:cxn modelId="{7FA11568-5248-4EF9-B24A-79AABF971A73}" srcId="{4E82B3C6-B8D9-41D4-A1EB-453D3F23A963}" destId="{8E1B54C1-9AE1-426B-9CF1-6EF82C0B55F2}" srcOrd="0" destOrd="0" parTransId="{1E205E97-56F4-46CE-902D-61B2E825A83E}" sibTransId="{1071B424-F385-4BCF-A7DA-2AF8BBA11E9E}"/>
    <dgm:cxn modelId="{29F1C0C9-93D2-4F7A-A151-7297A40E6981}" type="presOf" srcId="{4E82B3C6-B8D9-41D4-A1EB-453D3F23A963}" destId="{8CB32192-25A4-4CA4-945B-2A3E1ACA1F31}" srcOrd="0" destOrd="0" presId="urn:microsoft.com/office/officeart/2005/8/layout/hierarchy1"/>
    <dgm:cxn modelId="{FA0A311E-2FCA-46CE-B50E-15BC2433BB8C}" srcId="{D8A64A49-8419-4184-9096-0228C4C9D11B}" destId="{B40D3D60-36C3-454B-A40E-19C72538FEBA}" srcOrd="2" destOrd="0" parTransId="{D5E4E0D3-0FDB-4160-BC9C-542BE8556148}" sibTransId="{2970C45B-AAF4-43F3-815B-EC060EA1F0EE}"/>
    <dgm:cxn modelId="{E49121AC-07D9-47E7-B0E3-2BD9EBE78CC3}" type="presOf" srcId="{DBE1B42A-26DF-4C5F-9F5C-57D0F2EED7C3}" destId="{1B49DF75-6E97-4394-8F5C-FE0C7D26352D}" srcOrd="0" destOrd="0" presId="urn:microsoft.com/office/officeart/2005/8/layout/hierarchy1"/>
    <dgm:cxn modelId="{DB5AC9ED-B2DF-4753-B6FD-58C6FD61D71A}" srcId="{D8A64A49-8419-4184-9096-0228C4C9D11B}" destId="{109CC5EB-2EA7-4882-ACEA-1A0BCC83AAFD}" srcOrd="4" destOrd="0" parTransId="{B0806D81-17D7-4B7C-A317-735D35C4C813}" sibTransId="{52B9548C-E81F-46C8-BB69-2FA9ABB5EE84}"/>
    <dgm:cxn modelId="{04650DB0-A40B-43FC-86E3-B8F8DC93B467}" type="presOf" srcId="{CBCD4C6E-BE60-423F-94B0-1A4CAC166632}" destId="{AD884198-9675-463F-AF4F-4866284957FD}" srcOrd="0" destOrd="0" presId="urn:microsoft.com/office/officeart/2005/8/layout/hierarchy1"/>
    <dgm:cxn modelId="{FECACFC8-968E-4069-A086-8922EC0D0448}" srcId="{D8A64A49-8419-4184-9096-0228C4C9D11B}" destId="{380DB5B4-B1D8-4CF2-8D60-6F597B2DA482}" srcOrd="3" destOrd="0" parTransId="{298AEA5D-A187-4CFC-B6D9-E579DED5F79F}" sibTransId="{55E9A329-DFCA-4D4C-B86A-6297C08A14CA}"/>
    <dgm:cxn modelId="{96991A47-956D-4248-9900-53B894A1A2AE}" srcId="{380DB5B4-B1D8-4CF2-8D60-6F597B2DA482}" destId="{CF59022D-548C-4C7E-B31B-E4FE4E7B3260}" srcOrd="0" destOrd="0" parTransId="{1CAF170B-C0CD-4A5A-8E73-7898639CAE10}" sibTransId="{E44A4AB0-7A4C-41DF-9E96-6DDA29A9E0A5}"/>
    <dgm:cxn modelId="{D6904C7E-354D-47F7-9E87-B9B7919C6048}" type="presOf" srcId="{8E1B54C1-9AE1-426B-9CF1-6EF82C0B55F2}" destId="{EEA74F85-6913-4B5F-A780-99839ED41926}" srcOrd="0" destOrd="0" presId="urn:microsoft.com/office/officeart/2005/8/layout/hierarchy1"/>
    <dgm:cxn modelId="{384F0DBC-D96B-47B2-9778-53318E037EA3}" type="presOf" srcId="{B0806D81-17D7-4B7C-A317-735D35C4C813}" destId="{2092B254-86AE-47E0-9DED-F1FDB432FF99}" srcOrd="0" destOrd="0" presId="urn:microsoft.com/office/officeart/2005/8/layout/hierarchy1"/>
    <dgm:cxn modelId="{BED642CF-6509-4809-9441-A9D46B6A4F9E}" type="presOf" srcId="{8912BFFE-09B3-46C5-82E5-6B7365DCF693}" destId="{61B1C9B0-2F6D-40D6-89B6-1D0760CB63AF}" srcOrd="0" destOrd="0" presId="urn:microsoft.com/office/officeart/2005/8/layout/hierarchy1"/>
    <dgm:cxn modelId="{413D50E4-DB10-4E31-8EE1-DE13A7A38B3F}" srcId="{B40D3D60-36C3-454B-A40E-19C72538FEBA}" destId="{0F885D33-4028-4174-9C7D-4458494A7E86}" srcOrd="0" destOrd="0" parTransId="{13C0E7D1-B7A8-44FE-B18B-3D7BB343C80A}" sibTransId="{CD8A5D1D-76CB-48BA-B28D-342189FCBD58}"/>
    <dgm:cxn modelId="{0F8498A0-E3DB-451C-9AFB-C6341A85258C}" type="presOf" srcId="{8A8B60E8-75DC-4D3C-B66D-7284B23C87A1}" destId="{7402F3FC-6F0E-4FBD-ADA0-9D8B4605106E}" srcOrd="0" destOrd="0" presId="urn:microsoft.com/office/officeart/2005/8/layout/hierarchy1"/>
    <dgm:cxn modelId="{EFAFE37E-DB69-4A57-AD85-C7B742D45BB7}" srcId="{D8A64A49-8419-4184-9096-0228C4C9D11B}" destId="{C27F6EE7-6C11-439A-9F43-8E84E40630D2}" srcOrd="1" destOrd="0" parTransId="{5BF5951C-B3E1-46FF-AF06-68478A195E16}" sibTransId="{6F95F1AC-4428-4AB3-B44C-88ADD3B7A3EA}"/>
    <dgm:cxn modelId="{BDEC5534-44EB-403D-A48E-EEF1230E7389}" type="presOf" srcId="{CF59022D-548C-4C7E-B31B-E4FE4E7B3260}" destId="{773E76C0-8465-4E01-A97F-896E1068770D}" srcOrd="0" destOrd="0" presId="urn:microsoft.com/office/officeart/2005/8/layout/hierarchy1"/>
    <dgm:cxn modelId="{5C34D30E-F140-4E9E-A2EC-0D58714FA336}" srcId="{AABD4670-8CDA-4E4C-A3A9-FC7159EE8D38}" destId="{D8A64A49-8419-4184-9096-0228C4C9D11B}" srcOrd="0" destOrd="0" parTransId="{B6614280-B828-4ADD-933C-4302E5BCA21E}" sibTransId="{1EC8D4AC-9687-4AD1-81AE-B3A3C7730735}"/>
    <dgm:cxn modelId="{ED6E0465-84EA-41B0-8C65-9E9038AAE11C}" type="presOf" srcId="{0F885D33-4028-4174-9C7D-4458494A7E86}" destId="{E747D9FD-05CA-4FD5-8EB0-33A5C3A28BE3}" srcOrd="0" destOrd="0" presId="urn:microsoft.com/office/officeart/2005/8/layout/hierarchy1"/>
    <dgm:cxn modelId="{59A1D841-4DCE-40B7-AEF4-6EE0B7FAFAFB}" type="presOf" srcId="{1E205E97-56F4-46CE-902D-61B2E825A83E}" destId="{47F5926F-D387-4B9C-A129-0945FB5F648F}" srcOrd="0" destOrd="0" presId="urn:microsoft.com/office/officeart/2005/8/layout/hierarchy1"/>
    <dgm:cxn modelId="{6D2D1022-9AF6-4D60-B42D-7D5D6101D973}" type="presOf" srcId="{AABD4670-8CDA-4E4C-A3A9-FC7159EE8D38}" destId="{1C4826E0-5D33-48DA-92B0-D12DE454A9C9}" srcOrd="0" destOrd="0" presId="urn:microsoft.com/office/officeart/2005/8/layout/hierarchy1"/>
    <dgm:cxn modelId="{478C6DAE-4E1D-41C4-BFAC-997E2F67DD4B}" type="presOf" srcId="{464D9B76-AB9A-4330-9B0E-2A61C5936C69}" destId="{F4BDE01D-C967-4F1E-AF51-D9E28CC00709}" srcOrd="0" destOrd="0" presId="urn:microsoft.com/office/officeart/2005/8/layout/hierarchy1"/>
    <dgm:cxn modelId="{23F87817-9263-40A8-B801-802F855D9822}" type="presOf" srcId="{D7FEE784-EAEA-4BB4-A3F8-BF4748C14D97}" destId="{9FD54422-9047-48F8-B3B8-E05F43B7A133}" srcOrd="0" destOrd="0" presId="urn:microsoft.com/office/officeart/2005/8/layout/hierarchy1"/>
    <dgm:cxn modelId="{5BA2E26A-12A2-4EEF-B764-8181D06F4ABE}" type="presOf" srcId="{B40D3D60-36C3-454B-A40E-19C72538FEBA}" destId="{3876002A-5EA0-49BF-BE1F-684DDEC509B7}" srcOrd="0" destOrd="0" presId="urn:microsoft.com/office/officeart/2005/8/layout/hierarchy1"/>
    <dgm:cxn modelId="{6A1D539D-F6C1-4B42-B943-A67239B4C148}" type="presOf" srcId="{1CAF170B-C0CD-4A5A-8E73-7898639CAE10}" destId="{1C84983C-8892-4BA6-9B92-2FC897032DB7}" srcOrd="0" destOrd="0" presId="urn:microsoft.com/office/officeart/2005/8/layout/hierarchy1"/>
    <dgm:cxn modelId="{8DC6EECB-BB43-4B87-9C4E-D12B9CF99F44}" type="presOf" srcId="{380DB5B4-B1D8-4CF2-8D60-6F597B2DA482}" destId="{B4D7D38B-242E-4044-AC25-84811D26CFD9}" srcOrd="0" destOrd="0" presId="urn:microsoft.com/office/officeart/2005/8/layout/hierarchy1"/>
    <dgm:cxn modelId="{361F084C-86E0-49F5-A4DA-60023FB3160D}" type="presOf" srcId="{298AEA5D-A187-4CFC-B6D9-E579DED5F79F}" destId="{8BD6552F-680C-4D31-AB16-5260AC6BF6EC}" srcOrd="0" destOrd="0" presId="urn:microsoft.com/office/officeart/2005/8/layout/hierarchy1"/>
    <dgm:cxn modelId="{F95045BE-AB99-4571-A76E-60A46F8F577B}" type="presOf" srcId="{2C403FAD-DB7D-49EE-998D-290BF5A1F6BE}" destId="{D268DC58-9C7E-4FD2-907D-C9CC444817EA}" srcOrd="0" destOrd="0" presId="urn:microsoft.com/office/officeart/2005/8/layout/hierarchy1"/>
    <dgm:cxn modelId="{78311380-7CCB-474D-BAA6-A91BD715526B}" srcId="{109CC5EB-2EA7-4882-ACEA-1A0BCC83AAFD}" destId="{56669410-661A-4536-9562-3091C5EE31CD}" srcOrd="0" destOrd="0" parTransId="{464D9B76-AB9A-4330-9B0E-2A61C5936C69}" sibTransId="{91C467D0-83DE-480C-A599-F4CFE08C8580}"/>
    <dgm:cxn modelId="{64B74C2E-4092-4AC5-9B3D-72DD18F8FE1B}" type="presOf" srcId="{109CC5EB-2EA7-4882-ACEA-1A0BCC83AAFD}" destId="{6FC8F795-AD08-438A-A3D0-683580028923}" srcOrd="0" destOrd="0" presId="urn:microsoft.com/office/officeart/2005/8/layout/hierarchy1"/>
    <dgm:cxn modelId="{06D617E5-E7A1-4C8F-B992-5DDC72C15B2A}" type="presOf" srcId="{D8A64A49-8419-4184-9096-0228C4C9D11B}" destId="{4AABF653-1481-4388-914F-66E69D82D449}" srcOrd="0" destOrd="0" presId="urn:microsoft.com/office/officeart/2005/8/layout/hierarchy1"/>
    <dgm:cxn modelId="{D3899DC9-49CE-43EC-B7B9-F9EA226FDE56}" type="presOf" srcId="{13C0E7D1-B7A8-44FE-B18B-3D7BB343C80A}" destId="{2F3F0209-2C36-4989-92EC-2F48CCCCD598}" srcOrd="0" destOrd="0" presId="urn:microsoft.com/office/officeart/2005/8/layout/hierarchy1"/>
    <dgm:cxn modelId="{25083C4E-E5E5-40D6-9473-D52478FA4174}" type="presOf" srcId="{5BF5951C-B3E1-46FF-AF06-68478A195E16}" destId="{EB8FF5F4-25BF-4B7B-9B5A-A61C4903AEA5}" srcOrd="0" destOrd="0" presId="urn:microsoft.com/office/officeart/2005/8/layout/hierarchy1"/>
    <dgm:cxn modelId="{D1D38500-3165-4BFC-A54B-094E986B8565}" srcId="{C27F6EE7-6C11-439A-9F43-8E84E40630D2}" destId="{2C403FAD-DB7D-49EE-998D-290BF5A1F6BE}" srcOrd="0" destOrd="0" parTransId="{CBCD4C6E-BE60-423F-94B0-1A4CAC166632}" sibTransId="{E2267CC0-2CD6-4943-8AB2-861D6FA24F1F}"/>
    <dgm:cxn modelId="{8429D69A-AC15-4772-B944-7016934C1A22}" type="presOf" srcId="{C27F6EE7-6C11-439A-9F43-8E84E40630D2}" destId="{BDCA9A6C-54C6-42B9-B2D0-6C19F01BEE84}" srcOrd="0" destOrd="0" presId="urn:microsoft.com/office/officeart/2005/8/layout/hierarchy1"/>
    <dgm:cxn modelId="{BEF7FD4E-8985-40AF-BDA3-AEEE919CE4DB}" type="presOf" srcId="{C2CF0EE3-C961-4D45-A0CB-A816FC280BBE}" destId="{AE24FF0E-5170-4F94-8D8B-518305C7BAAE}" srcOrd="0" destOrd="0" presId="urn:microsoft.com/office/officeart/2005/8/layout/hierarchy1"/>
    <dgm:cxn modelId="{4F4C170D-B464-4DD7-AA04-6567FCDFE937}" srcId="{D7FEE784-EAEA-4BB4-A3F8-BF4748C14D97}" destId="{C2CF0EE3-C961-4D45-A0CB-A816FC280BBE}" srcOrd="0" destOrd="0" parTransId="{8A8B60E8-75DC-4D3C-B66D-7284B23C87A1}" sibTransId="{F8DE0765-8131-402D-A020-18FE76487444}"/>
    <dgm:cxn modelId="{D3097213-8A80-4D1C-8A28-67F763986731}" srcId="{D8A64A49-8419-4184-9096-0228C4C9D11B}" destId="{4E82B3C6-B8D9-41D4-A1EB-453D3F23A963}" srcOrd="0" destOrd="0" parTransId="{8912BFFE-09B3-46C5-82E5-6B7365DCF693}" sibTransId="{ABAEB911-E3D0-44B3-A3BD-03FED377780A}"/>
    <dgm:cxn modelId="{45140106-8579-4E9E-B774-F2100AB58918}" type="presOf" srcId="{56669410-661A-4536-9562-3091C5EE31CD}" destId="{6879DDCE-2E4A-4815-A19B-C3A2711B34E8}" srcOrd="0" destOrd="0" presId="urn:microsoft.com/office/officeart/2005/8/layout/hierarchy1"/>
    <dgm:cxn modelId="{12A13754-AC7B-4E21-9E44-8971F11B25D8}" type="presOf" srcId="{D5E4E0D3-0FDB-4160-BC9C-542BE8556148}" destId="{B5DDB32A-133E-4E85-B899-DB46FA77C60B}" srcOrd="0" destOrd="0" presId="urn:microsoft.com/office/officeart/2005/8/layout/hierarchy1"/>
    <dgm:cxn modelId="{1A363C55-DFEF-4EE1-ADE1-3B47A1D2E798}" type="presParOf" srcId="{1C4826E0-5D33-48DA-92B0-D12DE454A9C9}" destId="{4AF6D1CB-AF0A-4552-B675-95BEE0500D3E}" srcOrd="0" destOrd="0" presId="urn:microsoft.com/office/officeart/2005/8/layout/hierarchy1"/>
    <dgm:cxn modelId="{11AF98D8-3752-4F50-B566-17F4D5014BA6}" type="presParOf" srcId="{4AF6D1CB-AF0A-4552-B675-95BEE0500D3E}" destId="{F785847D-ECBA-4D97-8A88-9BA33C55B3B8}" srcOrd="0" destOrd="0" presId="urn:microsoft.com/office/officeart/2005/8/layout/hierarchy1"/>
    <dgm:cxn modelId="{E199F608-4D8B-48E2-9550-8F456537A90A}" type="presParOf" srcId="{F785847D-ECBA-4D97-8A88-9BA33C55B3B8}" destId="{6816D66B-9202-40A0-B457-7604A880C930}" srcOrd="0" destOrd="0" presId="urn:microsoft.com/office/officeart/2005/8/layout/hierarchy1"/>
    <dgm:cxn modelId="{7D792895-5E71-4215-A7A1-2EBA2A1F674E}" type="presParOf" srcId="{F785847D-ECBA-4D97-8A88-9BA33C55B3B8}" destId="{4AABF653-1481-4388-914F-66E69D82D449}" srcOrd="1" destOrd="0" presId="urn:microsoft.com/office/officeart/2005/8/layout/hierarchy1"/>
    <dgm:cxn modelId="{81618D5F-F7E9-4D67-B54A-F27BB4875297}" type="presParOf" srcId="{4AF6D1CB-AF0A-4552-B675-95BEE0500D3E}" destId="{A906DE06-89BC-4133-82BE-A75C748321D3}" srcOrd="1" destOrd="0" presId="urn:microsoft.com/office/officeart/2005/8/layout/hierarchy1"/>
    <dgm:cxn modelId="{5CDBD24E-8EC0-43F8-8A23-3A6A50BEDA7A}" type="presParOf" srcId="{A906DE06-89BC-4133-82BE-A75C748321D3}" destId="{61B1C9B0-2F6D-40D6-89B6-1D0760CB63AF}" srcOrd="0" destOrd="0" presId="urn:microsoft.com/office/officeart/2005/8/layout/hierarchy1"/>
    <dgm:cxn modelId="{5F628D61-7111-43B6-BB42-10380A8CB5C5}" type="presParOf" srcId="{A906DE06-89BC-4133-82BE-A75C748321D3}" destId="{934947D6-6060-49BD-A373-BB347D33D084}" srcOrd="1" destOrd="0" presId="urn:microsoft.com/office/officeart/2005/8/layout/hierarchy1"/>
    <dgm:cxn modelId="{8165FA53-4C6A-4B49-A4C4-97739C6D5CDE}" type="presParOf" srcId="{934947D6-6060-49BD-A373-BB347D33D084}" destId="{CA9166FD-EFB6-4AC3-B794-54E133357869}" srcOrd="0" destOrd="0" presId="urn:microsoft.com/office/officeart/2005/8/layout/hierarchy1"/>
    <dgm:cxn modelId="{7A546F74-E1EB-4971-99A2-9A37B4C10E88}" type="presParOf" srcId="{CA9166FD-EFB6-4AC3-B794-54E133357869}" destId="{0C04066C-4BD8-4EC1-8DBF-447F81C79D05}" srcOrd="0" destOrd="0" presId="urn:microsoft.com/office/officeart/2005/8/layout/hierarchy1"/>
    <dgm:cxn modelId="{E798B231-4D65-4858-9DB6-06488CF997C0}" type="presParOf" srcId="{CA9166FD-EFB6-4AC3-B794-54E133357869}" destId="{8CB32192-25A4-4CA4-945B-2A3E1ACA1F31}" srcOrd="1" destOrd="0" presId="urn:microsoft.com/office/officeart/2005/8/layout/hierarchy1"/>
    <dgm:cxn modelId="{BDCB8D77-F0C1-4DDB-B571-8E22A5878BB4}" type="presParOf" srcId="{934947D6-6060-49BD-A373-BB347D33D084}" destId="{40262CCF-6D76-4881-98ED-2568B723B3DC}" srcOrd="1" destOrd="0" presId="urn:microsoft.com/office/officeart/2005/8/layout/hierarchy1"/>
    <dgm:cxn modelId="{1C8C6970-1760-4367-B389-DBE9DF86876A}" type="presParOf" srcId="{40262CCF-6D76-4881-98ED-2568B723B3DC}" destId="{47F5926F-D387-4B9C-A129-0945FB5F648F}" srcOrd="0" destOrd="0" presId="urn:microsoft.com/office/officeart/2005/8/layout/hierarchy1"/>
    <dgm:cxn modelId="{16CA477A-9969-481D-BD77-AA9CAAD95098}" type="presParOf" srcId="{40262CCF-6D76-4881-98ED-2568B723B3DC}" destId="{8E99DE37-651F-4EF7-B133-F4783B26FD27}" srcOrd="1" destOrd="0" presId="urn:microsoft.com/office/officeart/2005/8/layout/hierarchy1"/>
    <dgm:cxn modelId="{CF044573-04E6-430A-B9EE-2ED8B91DFFDF}" type="presParOf" srcId="{8E99DE37-651F-4EF7-B133-F4783B26FD27}" destId="{B5F296F0-3090-4FD0-89E6-1821D307E3FF}" srcOrd="0" destOrd="0" presId="urn:microsoft.com/office/officeart/2005/8/layout/hierarchy1"/>
    <dgm:cxn modelId="{4EE0F243-4EF3-412B-95C4-45E802BB9BF5}" type="presParOf" srcId="{B5F296F0-3090-4FD0-89E6-1821D307E3FF}" destId="{8C277868-A970-4D1B-8861-DF80669598FD}" srcOrd="0" destOrd="0" presId="urn:microsoft.com/office/officeart/2005/8/layout/hierarchy1"/>
    <dgm:cxn modelId="{2EAE3504-30A8-49B8-B2AB-FBF7DB0480DA}" type="presParOf" srcId="{B5F296F0-3090-4FD0-89E6-1821D307E3FF}" destId="{EEA74F85-6913-4B5F-A780-99839ED41926}" srcOrd="1" destOrd="0" presId="urn:microsoft.com/office/officeart/2005/8/layout/hierarchy1"/>
    <dgm:cxn modelId="{8B0F10E1-715E-48CD-8D26-580C92E55405}" type="presParOf" srcId="{8E99DE37-651F-4EF7-B133-F4783B26FD27}" destId="{A1E274D8-361A-47CB-A3A7-B8A3A1FA00CD}" srcOrd="1" destOrd="0" presId="urn:microsoft.com/office/officeart/2005/8/layout/hierarchy1"/>
    <dgm:cxn modelId="{EECD6177-F0F4-4FED-8317-8CFEF78430F1}" type="presParOf" srcId="{A906DE06-89BC-4133-82BE-A75C748321D3}" destId="{EB8FF5F4-25BF-4B7B-9B5A-A61C4903AEA5}" srcOrd="2" destOrd="0" presId="urn:microsoft.com/office/officeart/2005/8/layout/hierarchy1"/>
    <dgm:cxn modelId="{65105874-D3DE-4E84-B134-5CF7AC3E8FBF}" type="presParOf" srcId="{A906DE06-89BC-4133-82BE-A75C748321D3}" destId="{8A65FFAE-6790-410C-B17A-477D738761EA}" srcOrd="3" destOrd="0" presId="urn:microsoft.com/office/officeart/2005/8/layout/hierarchy1"/>
    <dgm:cxn modelId="{A6383C15-2191-4DCB-94E8-3C1929B141CB}" type="presParOf" srcId="{8A65FFAE-6790-410C-B17A-477D738761EA}" destId="{DCE0FD75-9D0E-4BF4-9248-9BAFDEFE8D18}" srcOrd="0" destOrd="0" presId="urn:microsoft.com/office/officeart/2005/8/layout/hierarchy1"/>
    <dgm:cxn modelId="{A310DFDF-AD83-4829-807B-B13ABF149448}" type="presParOf" srcId="{DCE0FD75-9D0E-4BF4-9248-9BAFDEFE8D18}" destId="{609A0632-3C9A-4DB7-8BAC-DED7E3D3B068}" srcOrd="0" destOrd="0" presId="urn:microsoft.com/office/officeart/2005/8/layout/hierarchy1"/>
    <dgm:cxn modelId="{00B7754C-8D82-4BBF-BBD4-5DB149F8F14D}" type="presParOf" srcId="{DCE0FD75-9D0E-4BF4-9248-9BAFDEFE8D18}" destId="{BDCA9A6C-54C6-42B9-B2D0-6C19F01BEE84}" srcOrd="1" destOrd="0" presId="urn:microsoft.com/office/officeart/2005/8/layout/hierarchy1"/>
    <dgm:cxn modelId="{468FDC13-1761-4C3D-BE4B-D94856FC2502}" type="presParOf" srcId="{8A65FFAE-6790-410C-B17A-477D738761EA}" destId="{2659B9B1-558B-4897-A57C-26602AF17682}" srcOrd="1" destOrd="0" presId="urn:microsoft.com/office/officeart/2005/8/layout/hierarchy1"/>
    <dgm:cxn modelId="{8AB90897-4E1D-4E53-8FA4-B74719E81EAD}" type="presParOf" srcId="{2659B9B1-558B-4897-A57C-26602AF17682}" destId="{AD884198-9675-463F-AF4F-4866284957FD}" srcOrd="0" destOrd="0" presId="urn:microsoft.com/office/officeart/2005/8/layout/hierarchy1"/>
    <dgm:cxn modelId="{F2C5C062-522D-444C-83EC-821462891E0F}" type="presParOf" srcId="{2659B9B1-558B-4897-A57C-26602AF17682}" destId="{CBEE3687-09FF-4612-9A08-D84408ED1653}" srcOrd="1" destOrd="0" presId="urn:microsoft.com/office/officeart/2005/8/layout/hierarchy1"/>
    <dgm:cxn modelId="{2F116FEE-FBC5-4AA9-9298-36D804CCA24D}" type="presParOf" srcId="{CBEE3687-09FF-4612-9A08-D84408ED1653}" destId="{CFA994CB-CF33-4194-A87E-12A3536B300D}" srcOrd="0" destOrd="0" presId="urn:microsoft.com/office/officeart/2005/8/layout/hierarchy1"/>
    <dgm:cxn modelId="{2F24C5FB-C25C-4C90-B0B1-55B798F3DFF7}" type="presParOf" srcId="{CFA994CB-CF33-4194-A87E-12A3536B300D}" destId="{072B8A78-1782-45C8-BAD5-7030CD11BD46}" srcOrd="0" destOrd="0" presId="urn:microsoft.com/office/officeart/2005/8/layout/hierarchy1"/>
    <dgm:cxn modelId="{60E139A2-5CB9-4785-B3DC-B88F03F09E70}" type="presParOf" srcId="{CFA994CB-CF33-4194-A87E-12A3536B300D}" destId="{D268DC58-9C7E-4FD2-907D-C9CC444817EA}" srcOrd="1" destOrd="0" presId="urn:microsoft.com/office/officeart/2005/8/layout/hierarchy1"/>
    <dgm:cxn modelId="{68547255-0090-40A8-B566-DD3350343C18}" type="presParOf" srcId="{CBEE3687-09FF-4612-9A08-D84408ED1653}" destId="{7A249639-0951-4619-BCD3-7B9814BCD760}" srcOrd="1" destOrd="0" presId="urn:microsoft.com/office/officeart/2005/8/layout/hierarchy1"/>
    <dgm:cxn modelId="{80FE7573-E804-4BF5-941F-254053DE0610}" type="presParOf" srcId="{A906DE06-89BC-4133-82BE-A75C748321D3}" destId="{B5DDB32A-133E-4E85-B899-DB46FA77C60B}" srcOrd="4" destOrd="0" presId="urn:microsoft.com/office/officeart/2005/8/layout/hierarchy1"/>
    <dgm:cxn modelId="{60F74C81-5470-498C-9071-90DC25190FFE}" type="presParOf" srcId="{A906DE06-89BC-4133-82BE-A75C748321D3}" destId="{862D8C8F-1418-4D26-9712-63BFCAD2A394}" srcOrd="5" destOrd="0" presId="urn:microsoft.com/office/officeart/2005/8/layout/hierarchy1"/>
    <dgm:cxn modelId="{E0D3E1C1-16CE-4CB4-AF6C-FADF6F1FDC5E}" type="presParOf" srcId="{862D8C8F-1418-4D26-9712-63BFCAD2A394}" destId="{8B25779F-0CFB-44B7-BC51-DE69D15C4CCD}" srcOrd="0" destOrd="0" presId="urn:microsoft.com/office/officeart/2005/8/layout/hierarchy1"/>
    <dgm:cxn modelId="{DB505E68-1405-44DB-8E5A-8229A52C345A}" type="presParOf" srcId="{8B25779F-0CFB-44B7-BC51-DE69D15C4CCD}" destId="{439B0A46-C3EE-4B7F-ABDD-0AC67F4DAB70}" srcOrd="0" destOrd="0" presId="urn:microsoft.com/office/officeart/2005/8/layout/hierarchy1"/>
    <dgm:cxn modelId="{1DFA32A9-2E11-41EC-9465-C66C72365D31}" type="presParOf" srcId="{8B25779F-0CFB-44B7-BC51-DE69D15C4CCD}" destId="{3876002A-5EA0-49BF-BE1F-684DDEC509B7}" srcOrd="1" destOrd="0" presId="urn:microsoft.com/office/officeart/2005/8/layout/hierarchy1"/>
    <dgm:cxn modelId="{92D05A8F-54FE-458B-9D32-E5C16D2F89FD}" type="presParOf" srcId="{862D8C8F-1418-4D26-9712-63BFCAD2A394}" destId="{D092523A-F68D-4E52-8187-5F38CA517215}" srcOrd="1" destOrd="0" presId="urn:microsoft.com/office/officeart/2005/8/layout/hierarchy1"/>
    <dgm:cxn modelId="{8DB39F19-F57D-4214-909F-01AAD452BAD9}" type="presParOf" srcId="{D092523A-F68D-4E52-8187-5F38CA517215}" destId="{2F3F0209-2C36-4989-92EC-2F48CCCCD598}" srcOrd="0" destOrd="0" presId="urn:microsoft.com/office/officeart/2005/8/layout/hierarchy1"/>
    <dgm:cxn modelId="{33C6775D-7003-416E-BB1C-7DAFCD563E22}" type="presParOf" srcId="{D092523A-F68D-4E52-8187-5F38CA517215}" destId="{359FEFFC-ECF8-43A6-B7CC-2B043D19756E}" srcOrd="1" destOrd="0" presId="urn:microsoft.com/office/officeart/2005/8/layout/hierarchy1"/>
    <dgm:cxn modelId="{26C4863C-A2E7-48D1-807F-EA5CDEF03D56}" type="presParOf" srcId="{359FEFFC-ECF8-43A6-B7CC-2B043D19756E}" destId="{123C71B8-2A5B-4CB8-BF7D-259A5657B30E}" srcOrd="0" destOrd="0" presId="urn:microsoft.com/office/officeart/2005/8/layout/hierarchy1"/>
    <dgm:cxn modelId="{80ED1307-A455-4128-B149-B9C724EA62E0}" type="presParOf" srcId="{123C71B8-2A5B-4CB8-BF7D-259A5657B30E}" destId="{AB9F1722-0A1C-4BF3-9082-5A596BE01586}" srcOrd="0" destOrd="0" presId="urn:microsoft.com/office/officeart/2005/8/layout/hierarchy1"/>
    <dgm:cxn modelId="{9437B0E9-B48F-44F7-A8E8-80E302933247}" type="presParOf" srcId="{123C71B8-2A5B-4CB8-BF7D-259A5657B30E}" destId="{E747D9FD-05CA-4FD5-8EB0-33A5C3A28BE3}" srcOrd="1" destOrd="0" presId="urn:microsoft.com/office/officeart/2005/8/layout/hierarchy1"/>
    <dgm:cxn modelId="{CF64051A-6E1B-4DE5-8FA3-6A3DD395D42B}" type="presParOf" srcId="{359FEFFC-ECF8-43A6-B7CC-2B043D19756E}" destId="{A7AD760E-E6D9-4359-A26C-FF3AC8C80737}" srcOrd="1" destOrd="0" presId="urn:microsoft.com/office/officeart/2005/8/layout/hierarchy1"/>
    <dgm:cxn modelId="{C090C5D8-B5DE-483A-8637-11CBB2E48A40}" type="presParOf" srcId="{A906DE06-89BC-4133-82BE-A75C748321D3}" destId="{8BD6552F-680C-4D31-AB16-5260AC6BF6EC}" srcOrd="6" destOrd="0" presId="urn:microsoft.com/office/officeart/2005/8/layout/hierarchy1"/>
    <dgm:cxn modelId="{E96C83F1-F3B5-4465-B89B-FE5A9CBA2942}" type="presParOf" srcId="{A906DE06-89BC-4133-82BE-A75C748321D3}" destId="{3BD7846D-DD28-49A1-A06F-6D14616BA436}" srcOrd="7" destOrd="0" presId="urn:microsoft.com/office/officeart/2005/8/layout/hierarchy1"/>
    <dgm:cxn modelId="{8CFD0E2E-9D1F-4B3F-9DA1-644A961A0D03}" type="presParOf" srcId="{3BD7846D-DD28-49A1-A06F-6D14616BA436}" destId="{BE0320F1-8B62-462F-BA83-87F487048EDE}" srcOrd="0" destOrd="0" presId="urn:microsoft.com/office/officeart/2005/8/layout/hierarchy1"/>
    <dgm:cxn modelId="{A48328AE-28E9-49E6-849D-4B47DDC9EDA6}" type="presParOf" srcId="{BE0320F1-8B62-462F-BA83-87F487048EDE}" destId="{A8DF11B2-FB6B-42A9-B43F-2629A36FDA57}" srcOrd="0" destOrd="0" presId="urn:microsoft.com/office/officeart/2005/8/layout/hierarchy1"/>
    <dgm:cxn modelId="{C84F88C0-B2CF-4738-B410-354C89F0AA6F}" type="presParOf" srcId="{BE0320F1-8B62-462F-BA83-87F487048EDE}" destId="{B4D7D38B-242E-4044-AC25-84811D26CFD9}" srcOrd="1" destOrd="0" presId="urn:microsoft.com/office/officeart/2005/8/layout/hierarchy1"/>
    <dgm:cxn modelId="{32D65489-8F8D-4CA1-B3D8-6A6241369499}" type="presParOf" srcId="{3BD7846D-DD28-49A1-A06F-6D14616BA436}" destId="{45CEE4BF-7560-4C94-9AC3-FCED8270B0AD}" srcOrd="1" destOrd="0" presId="urn:microsoft.com/office/officeart/2005/8/layout/hierarchy1"/>
    <dgm:cxn modelId="{BA9F3CBD-D946-4242-AD69-595202228634}" type="presParOf" srcId="{45CEE4BF-7560-4C94-9AC3-FCED8270B0AD}" destId="{1C84983C-8892-4BA6-9B92-2FC897032DB7}" srcOrd="0" destOrd="0" presId="urn:microsoft.com/office/officeart/2005/8/layout/hierarchy1"/>
    <dgm:cxn modelId="{01DB4595-05BF-4549-8809-C39EBE2858F3}" type="presParOf" srcId="{45CEE4BF-7560-4C94-9AC3-FCED8270B0AD}" destId="{37BF96C5-D2F6-4585-B188-6C5183624A2F}" srcOrd="1" destOrd="0" presId="urn:microsoft.com/office/officeart/2005/8/layout/hierarchy1"/>
    <dgm:cxn modelId="{C995AA31-2308-431C-BD19-7B93C9C55B31}" type="presParOf" srcId="{37BF96C5-D2F6-4585-B188-6C5183624A2F}" destId="{293AC246-3FF8-423B-8825-10E716068CAF}" srcOrd="0" destOrd="0" presId="urn:microsoft.com/office/officeart/2005/8/layout/hierarchy1"/>
    <dgm:cxn modelId="{BCDD01F8-FCEE-44D0-91AC-7A2DADA9734E}" type="presParOf" srcId="{293AC246-3FF8-423B-8825-10E716068CAF}" destId="{830954C8-4F2A-4E79-BDA2-F642C3780891}" srcOrd="0" destOrd="0" presId="urn:microsoft.com/office/officeart/2005/8/layout/hierarchy1"/>
    <dgm:cxn modelId="{5C76CD39-B48C-4323-AC7A-692E2F85C250}" type="presParOf" srcId="{293AC246-3FF8-423B-8825-10E716068CAF}" destId="{773E76C0-8465-4E01-A97F-896E1068770D}" srcOrd="1" destOrd="0" presId="urn:microsoft.com/office/officeart/2005/8/layout/hierarchy1"/>
    <dgm:cxn modelId="{0B30B9E0-7777-4FFB-9600-F520D6FE231A}" type="presParOf" srcId="{37BF96C5-D2F6-4585-B188-6C5183624A2F}" destId="{36691165-25BE-4D9B-AAC5-54B212348B88}" srcOrd="1" destOrd="0" presId="urn:microsoft.com/office/officeart/2005/8/layout/hierarchy1"/>
    <dgm:cxn modelId="{25BA7D3F-87A8-4C30-B8C4-BDAC56A0712F}" type="presParOf" srcId="{A906DE06-89BC-4133-82BE-A75C748321D3}" destId="{2092B254-86AE-47E0-9DED-F1FDB432FF99}" srcOrd="8" destOrd="0" presId="urn:microsoft.com/office/officeart/2005/8/layout/hierarchy1"/>
    <dgm:cxn modelId="{56804A1A-4C90-4C14-B96A-3B4958518A6A}" type="presParOf" srcId="{A906DE06-89BC-4133-82BE-A75C748321D3}" destId="{1D1275BC-33D1-4346-9DBE-5D144CB9DD7B}" srcOrd="9" destOrd="0" presId="urn:microsoft.com/office/officeart/2005/8/layout/hierarchy1"/>
    <dgm:cxn modelId="{5A22D469-51E4-48CB-8DD3-BA22E834F87D}" type="presParOf" srcId="{1D1275BC-33D1-4346-9DBE-5D144CB9DD7B}" destId="{8597320E-8D52-465F-B0F9-1BAA722BFB89}" srcOrd="0" destOrd="0" presId="urn:microsoft.com/office/officeart/2005/8/layout/hierarchy1"/>
    <dgm:cxn modelId="{ED3267CD-D4EF-449F-AC9C-FB47E55D2C4E}" type="presParOf" srcId="{8597320E-8D52-465F-B0F9-1BAA722BFB89}" destId="{E4045311-1ADA-4501-A870-D6290615195C}" srcOrd="0" destOrd="0" presId="urn:microsoft.com/office/officeart/2005/8/layout/hierarchy1"/>
    <dgm:cxn modelId="{DD502C61-F261-45D9-BAE1-D51FFDD18B8C}" type="presParOf" srcId="{8597320E-8D52-465F-B0F9-1BAA722BFB89}" destId="{6FC8F795-AD08-438A-A3D0-683580028923}" srcOrd="1" destOrd="0" presId="urn:microsoft.com/office/officeart/2005/8/layout/hierarchy1"/>
    <dgm:cxn modelId="{B7E072A0-71B5-4B4E-818A-EED5B315122B}" type="presParOf" srcId="{1D1275BC-33D1-4346-9DBE-5D144CB9DD7B}" destId="{48258768-6920-461A-BE6F-36C026C83A92}" srcOrd="1" destOrd="0" presId="urn:microsoft.com/office/officeart/2005/8/layout/hierarchy1"/>
    <dgm:cxn modelId="{8021E831-28F4-469A-8255-1376F70E1177}" type="presParOf" srcId="{48258768-6920-461A-BE6F-36C026C83A92}" destId="{F4BDE01D-C967-4F1E-AF51-D9E28CC00709}" srcOrd="0" destOrd="0" presId="urn:microsoft.com/office/officeart/2005/8/layout/hierarchy1"/>
    <dgm:cxn modelId="{F5C25E2F-8080-4ED8-9CD3-14B595DB1D14}" type="presParOf" srcId="{48258768-6920-461A-BE6F-36C026C83A92}" destId="{1067FFFC-391F-435B-BA19-840234078957}" srcOrd="1" destOrd="0" presId="urn:microsoft.com/office/officeart/2005/8/layout/hierarchy1"/>
    <dgm:cxn modelId="{F23D24D1-F71C-4317-BBA2-CBD4B7DE23AD}" type="presParOf" srcId="{1067FFFC-391F-435B-BA19-840234078957}" destId="{1448E321-C89D-4FF4-98BD-13625DA96B99}" srcOrd="0" destOrd="0" presId="urn:microsoft.com/office/officeart/2005/8/layout/hierarchy1"/>
    <dgm:cxn modelId="{13138593-50AC-4661-9A3C-940FA667B20D}" type="presParOf" srcId="{1448E321-C89D-4FF4-98BD-13625DA96B99}" destId="{BD01FA32-E5A8-45FC-A675-E5348607C897}" srcOrd="0" destOrd="0" presId="urn:microsoft.com/office/officeart/2005/8/layout/hierarchy1"/>
    <dgm:cxn modelId="{1C12331D-7D32-4CEC-A982-546292ED959A}" type="presParOf" srcId="{1448E321-C89D-4FF4-98BD-13625DA96B99}" destId="{6879DDCE-2E4A-4815-A19B-C3A2711B34E8}" srcOrd="1" destOrd="0" presId="urn:microsoft.com/office/officeart/2005/8/layout/hierarchy1"/>
    <dgm:cxn modelId="{599BEBFE-D204-4F11-99CB-79935C65ED29}" type="presParOf" srcId="{1067FFFC-391F-435B-BA19-840234078957}" destId="{682B11E3-E082-4A9D-B509-DAE1D1765525}" srcOrd="1" destOrd="0" presId="urn:microsoft.com/office/officeart/2005/8/layout/hierarchy1"/>
    <dgm:cxn modelId="{39BFABFD-E296-4EAA-840D-95955DC57E05}" type="presParOf" srcId="{A906DE06-89BC-4133-82BE-A75C748321D3}" destId="{1B49DF75-6E97-4394-8F5C-FE0C7D26352D}" srcOrd="10" destOrd="0" presId="urn:microsoft.com/office/officeart/2005/8/layout/hierarchy1"/>
    <dgm:cxn modelId="{4F994E5E-C236-48B2-9A27-B43646D4D3DF}" type="presParOf" srcId="{A906DE06-89BC-4133-82BE-A75C748321D3}" destId="{03E5B2B7-2DFB-4432-B37F-68530269FA16}" srcOrd="11" destOrd="0" presId="urn:microsoft.com/office/officeart/2005/8/layout/hierarchy1"/>
    <dgm:cxn modelId="{3FF712DD-E2D7-441D-BAE3-8479B3ECC97A}" type="presParOf" srcId="{03E5B2B7-2DFB-4432-B37F-68530269FA16}" destId="{237DC6F4-64F9-4D3E-8852-576823CACC66}" srcOrd="0" destOrd="0" presId="urn:microsoft.com/office/officeart/2005/8/layout/hierarchy1"/>
    <dgm:cxn modelId="{1A1AE6EF-525C-4565-A591-4DDBA4411FEA}" type="presParOf" srcId="{237DC6F4-64F9-4D3E-8852-576823CACC66}" destId="{6D98C695-422D-4773-AA68-3D69574347D0}" srcOrd="0" destOrd="0" presId="urn:microsoft.com/office/officeart/2005/8/layout/hierarchy1"/>
    <dgm:cxn modelId="{EFAD571D-F687-48E5-9A60-74BC19B14843}" type="presParOf" srcId="{237DC6F4-64F9-4D3E-8852-576823CACC66}" destId="{9FD54422-9047-48F8-B3B8-E05F43B7A133}" srcOrd="1" destOrd="0" presId="urn:microsoft.com/office/officeart/2005/8/layout/hierarchy1"/>
    <dgm:cxn modelId="{8C8D12F1-2808-4CDF-B8B4-2D55D6052898}" type="presParOf" srcId="{03E5B2B7-2DFB-4432-B37F-68530269FA16}" destId="{9E1A73FE-D1D7-434F-B038-FFBC2D067C61}" srcOrd="1" destOrd="0" presId="urn:microsoft.com/office/officeart/2005/8/layout/hierarchy1"/>
    <dgm:cxn modelId="{3AFD0933-829A-415D-A142-04FA98E1CDC9}" type="presParOf" srcId="{9E1A73FE-D1D7-434F-B038-FFBC2D067C61}" destId="{7402F3FC-6F0E-4FBD-ADA0-9D8B4605106E}" srcOrd="0" destOrd="0" presId="urn:microsoft.com/office/officeart/2005/8/layout/hierarchy1"/>
    <dgm:cxn modelId="{7E4A33AE-64D4-4D09-880F-949DFE5A0FAB}" type="presParOf" srcId="{9E1A73FE-D1D7-434F-B038-FFBC2D067C61}" destId="{EA7308AC-B763-4FBA-AF1F-2653C02BA7A5}" srcOrd="1" destOrd="0" presId="urn:microsoft.com/office/officeart/2005/8/layout/hierarchy1"/>
    <dgm:cxn modelId="{B4FEDD08-182E-4BED-92A7-F5EC3E4397EA}" type="presParOf" srcId="{EA7308AC-B763-4FBA-AF1F-2653C02BA7A5}" destId="{5F899101-35E8-40A7-A9F0-A829A4C13E31}" srcOrd="0" destOrd="0" presId="urn:microsoft.com/office/officeart/2005/8/layout/hierarchy1"/>
    <dgm:cxn modelId="{E81FD050-8CF7-4962-8B16-FA604D2F6782}" type="presParOf" srcId="{5F899101-35E8-40A7-A9F0-A829A4C13E31}" destId="{436D94C7-B9B9-43F6-94BD-AABC489A9034}" srcOrd="0" destOrd="0" presId="urn:microsoft.com/office/officeart/2005/8/layout/hierarchy1"/>
    <dgm:cxn modelId="{652FF93F-79C7-4F69-94B6-EE8CFC78F531}" type="presParOf" srcId="{5F899101-35E8-40A7-A9F0-A829A4C13E31}" destId="{AE24FF0E-5170-4F94-8D8B-518305C7BAAE}" srcOrd="1" destOrd="0" presId="urn:microsoft.com/office/officeart/2005/8/layout/hierarchy1"/>
    <dgm:cxn modelId="{77AB2E4D-83DA-4D14-889B-E19A37809492}" type="presParOf" srcId="{EA7308AC-B763-4FBA-AF1F-2653C02BA7A5}" destId="{E5DFDF9A-5C9D-4378-8986-2289ECA3680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24FA7C-D231-4761-8D64-8686D3738BDA}" type="doc">
      <dgm:prSet loTypeId="urn:microsoft.com/office/officeart/2011/layout/CircleProcess" loCatId="process" qsTypeId="urn:microsoft.com/office/officeart/2005/8/quickstyle/simple1" qsCatId="simple" csTypeId="urn:microsoft.com/office/officeart/2005/8/colors/accent2_1" csCatId="accent2" phldr="1"/>
      <dgm:spPr/>
    </dgm:pt>
    <dgm:pt modelId="{B2B387A1-1D91-4909-A1A5-EC5E98A5E739}">
      <dgm:prSet phldrT="[Text]" custT="1"/>
      <dgm:spPr>
        <a:solidFill>
          <a:srgbClr val="0070C0">
            <a:alpha val="90000"/>
          </a:srgbClr>
        </a:solidFill>
      </dgm:spPr>
      <dgm:t>
        <a:bodyPr/>
        <a:lstStyle/>
        <a:p>
          <a:r>
            <a:rPr lang="en-US" sz="1100" dirty="0" smtClean="0"/>
            <a:t>Standard Domain Templates</a:t>
          </a:r>
          <a:endParaRPr lang="en-US" sz="1100" dirty="0"/>
        </a:p>
      </dgm:t>
    </dgm:pt>
    <dgm:pt modelId="{7262E00F-CBD1-4FE1-B933-955EEE21E031}" type="parTrans" cxnId="{CBDF3229-6AB0-4947-B853-D7D75F155A85}">
      <dgm:prSet/>
      <dgm:spPr/>
      <dgm:t>
        <a:bodyPr/>
        <a:lstStyle/>
        <a:p>
          <a:endParaRPr lang="en-US" sz="2400"/>
        </a:p>
      </dgm:t>
    </dgm:pt>
    <dgm:pt modelId="{07E4F969-1E1C-4A9E-85F0-635ACFFD89C3}" type="sibTrans" cxnId="{CBDF3229-6AB0-4947-B853-D7D75F155A85}">
      <dgm:prSet/>
      <dgm:spPr/>
      <dgm:t>
        <a:bodyPr/>
        <a:lstStyle/>
        <a:p>
          <a:endParaRPr lang="en-US" sz="2400"/>
        </a:p>
      </dgm:t>
    </dgm:pt>
    <dgm:pt modelId="{3044CA23-2096-4AB4-87A6-33AD1AFD67BA}">
      <dgm:prSet phldrT="[Text]" custT="1"/>
      <dgm:spPr>
        <a:solidFill>
          <a:schemeClr val="accent6">
            <a:lumMod val="75000"/>
          </a:schemeClr>
        </a:solidFill>
      </dgm:spPr>
      <dgm:t>
        <a:bodyPr/>
        <a:lstStyle/>
        <a:p>
          <a:r>
            <a:rPr lang="en-US" sz="1200" dirty="0" smtClean="0"/>
            <a:t>Generate SST</a:t>
          </a:r>
          <a:endParaRPr lang="en-US" sz="1200" dirty="0"/>
        </a:p>
      </dgm:t>
    </dgm:pt>
    <dgm:pt modelId="{BE234BD0-5A48-4F3B-99EA-DA65707E2BB9}" type="parTrans" cxnId="{563A1DC9-4992-4FBD-A3E4-C28F279E7599}">
      <dgm:prSet/>
      <dgm:spPr/>
      <dgm:t>
        <a:bodyPr/>
        <a:lstStyle/>
        <a:p>
          <a:endParaRPr lang="en-US" sz="2400"/>
        </a:p>
      </dgm:t>
    </dgm:pt>
    <dgm:pt modelId="{8493E486-269E-4537-9AA6-4805AD113B40}" type="sibTrans" cxnId="{563A1DC9-4992-4FBD-A3E4-C28F279E7599}">
      <dgm:prSet/>
      <dgm:spPr/>
      <dgm:t>
        <a:bodyPr/>
        <a:lstStyle/>
        <a:p>
          <a:endParaRPr lang="en-US" sz="2400"/>
        </a:p>
      </dgm:t>
    </dgm:pt>
    <dgm:pt modelId="{4E49943F-4B30-47B7-AE68-6FAB2C16C58A}">
      <dgm:prSet phldrT="[Text]" custT="1"/>
      <dgm:spPr>
        <a:solidFill>
          <a:srgbClr val="F951B5">
            <a:alpha val="90000"/>
          </a:srgbClr>
        </a:solidFill>
      </dgm:spPr>
      <dgm:t>
        <a:bodyPr/>
        <a:lstStyle/>
        <a:p>
          <a:r>
            <a:rPr lang="en-US" sz="1200" dirty="0" smtClean="0"/>
            <a:t>Configure</a:t>
          </a:r>
          <a:endParaRPr lang="en-US" sz="1200" dirty="0"/>
        </a:p>
      </dgm:t>
    </dgm:pt>
    <dgm:pt modelId="{D077A81E-22B6-4AFB-89C1-072B81FF9C3B}" type="parTrans" cxnId="{6D6749EC-DD3E-42B0-917E-EEE2B5D22A15}">
      <dgm:prSet/>
      <dgm:spPr/>
      <dgm:t>
        <a:bodyPr/>
        <a:lstStyle/>
        <a:p>
          <a:endParaRPr lang="en-US" sz="2400"/>
        </a:p>
      </dgm:t>
    </dgm:pt>
    <dgm:pt modelId="{0F6A1E93-8E97-4501-8B15-A1289B49209B}" type="sibTrans" cxnId="{6D6749EC-DD3E-42B0-917E-EEE2B5D22A15}">
      <dgm:prSet/>
      <dgm:spPr/>
      <dgm:t>
        <a:bodyPr/>
        <a:lstStyle/>
        <a:p>
          <a:endParaRPr lang="en-US" sz="2400"/>
        </a:p>
      </dgm:t>
    </dgm:pt>
    <dgm:pt modelId="{D9D71F7B-704F-46F6-A986-7C378D48D902}">
      <dgm:prSet phldrT="[Text]" custT="1"/>
      <dgm:spPr>
        <a:solidFill>
          <a:srgbClr val="00B050">
            <a:alpha val="90000"/>
          </a:srgbClr>
        </a:solidFill>
      </dgm:spPr>
      <dgm:t>
        <a:bodyPr/>
        <a:lstStyle/>
        <a:p>
          <a:r>
            <a:rPr lang="en-US" sz="2000" b="0" dirty="0" smtClean="0"/>
            <a:t> </a:t>
          </a:r>
          <a:r>
            <a:rPr lang="en-US" sz="1200" dirty="0" smtClean="0"/>
            <a:t>Study Specs</a:t>
          </a:r>
          <a:endParaRPr lang="en-US" sz="1200" dirty="0"/>
        </a:p>
      </dgm:t>
    </dgm:pt>
    <dgm:pt modelId="{312A6D65-3D66-4FFD-8194-376B3A8442E7}" type="parTrans" cxnId="{AFAA094E-96C0-46B7-ACA4-4DC1AD06353F}">
      <dgm:prSet/>
      <dgm:spPr/>
      <dgm:t>
        <a:bodyPr/>
        <a:lstStyle/>
        <a:p>
          <a:endParaRPr lang="en-US" sz="2400"/>
        </a:p>
      </dgm:t>
    </dgm:pt>
    <dgm:pt modelId="{F5D243D6-A33D-4A66-B1C5-CAC62B23B323}" type="sibTrans" cxnId="{AFAA094E-96C0-46B7-ACA4-4DC1AD06353F}">
      <dgm:prSet/>
      <dgm:spPr/>
      <dgm:t>
        <a:bodyPr/>
        <a:lstStyle/>
        <a:p>
          <a:endParaRPr lang="en-US" sz="2400"/>
        </a:p>
      </dgm:t>
    </dgm:pt>
    <dgm:pt modelId="{CAF10485-549C-467B-AE54-0BEE711A69F5}">
      <dgm:prSet phldrT="[Text]" custT="1"/>
      <dgm:spPr>
        <a:solidFill>
          <a:srgbClr val="7030A0"/>
        </a:solidFill>
      </dgm:spPr>
      <dgm:t>
        <a:bodyPr/>
        <a:lstStyle/>
        <a:p>
          <a:r>
            <a:rPr lang="en-US" sz="1000" dirty="0" smtClean="0"/>
            <a:t>Compliance Checks</a:t>
          </a:r>
          <a:endParaRPr lang="en-US" sz="1000" dirty="0"/>
        </a:p>
      </dgm:t>
    </dgm:pt>
    <dgm:pt modelId="{05167C23-75F4-45BC-B742-296340311E42}" type="parTrans" cxnId="{45E1B29C-C153-47DC-B793-95013378F711}">
      <dgm:prSet/>
      <dgm:spPr/>
      <dgm:t>
        <a:bodyPr/>
        <a:lstStyle/>
        <a:p>
          <a:endParaRPr lang="en-US"/>
        </a:p>
      </dgm:t>
    </dgm:pt>
    <dgm:pt modelId="{3BA91BE8-D5F8-4F57-9265-602346349754}" type="sibTrans" cxnId="{45E1B29C-C153-47DC-B793-95013378F711}">
      <dgm:prSet/>
      <dgm:spPr/>
      <dgm:t>
        <a:bodyPr/>
        <a:lstStyle/>
        <a:p>
          <a:endParaRPr lang="en-US"/>
        </a:p>
      </dgm:t>
    </dgm:pt>
    <dgm:pt modelId="{6FFD3BAC-78BA-4199-A218-1F5EF43FD9A2}" type="pres">
      <dgm:prSet presAssocID="{D224FA7C-D231-4761-8D64-8686D3738BDA}" presName="Name0" presStyleCnt="0">
        <dgm:presLayoutVars>
          <dgm:chMax val="11"/>
          <dgm:chPref val="11"/>
          <dgm:dir/>
          <dgm:resizeHandles/>
        </dgm:presLayoutVars>
      </dgm:prSet>
      <dgm:spPr/>
    </dgm:pt>
    <dgm:pt modelId="{17664829-23C8-45C0-800D-E48698D82F60}" type="pres">
      <dgm:prSet presAssocID="{D9D71F7B-704F-46F6-A986-7C378D48D902}" presName="Accent5" presStyleCnt="0"/>
      <dgm:spPr/>
    </dgm:pt>
    <dgm:pt modelId="{2463E961-2BA1-4BA8-B1F9-49E23C23C399}" type="pres">
      <dgm:prSet presAssocID="{D9D71F7B-704F-46F6-A986-7C378D48D902}" presName="Accent" presStyleLbl="node1" presStyleIdx="0" presStyleCnt="5" custLinFactNeighborY="-35587"/>
      <dgm:spPr/>
    </dgm:pt>
    <dgm:pt modelId="{F7B8DD6E-F05C-40AA-A82A-EED3D3F1FB9E}" type="pres">
      <dgm:prSet presAssocID="{D9D71F7B-704F-46F6-A986-7C378D48D902}" presName="ParentBackground5" presStyleCnt="0"/>
      <dgm:spPr/>
    </dgm:pt>
    <dgm:pt modelId="{F33B67E7-770D-4205-AAF1-0E11FC3AE9DA}" type="pres">
      <dgm:prSet presAssocID="{D9D71F7B-704F-46F6-A986-7C378D48D902}" presName="ParentBackground" presStyleLbl="fgAcc1" presStyleIdx="0" presStyleCnt="5" custLinFactNeighborY="-38132"/>
      <dgm:spPr/>
      <dgm:t>
        <a:bodyPr/>
        <a:lstStyle/>
        <a:p>
          <a:endParaRPr lang="en-US"/>
        </a:p>
      </dgm:t>
    </dgm:pt>
    <dgm:pt modelId="{D8FA893D-E6C5-4084-B248-F68441784835}" type="pres">
      <dgm:prSet presAssocID="{D9D71F7B-704F-46F6-A986-7C378D48D902}" presName="Parent5" presStyleLbl="revTx" presStyleIdx="0" presStyleCnt="0">
        <dgm:presLayoutVars>
          <dgm:chMax val="1"/>
          <dgm:chPref val="1"/>
          <dgm:bulletEnabled val="1"/>
        </dgm:presLayoutVars>
      </dgm:prSet>
      <dgm:spPr/>
      <dgm:t>
        <a:bodyPr/>
        <a:lstStyle/>
        <a:p>
          <a:endParaRPr lang="en-US"/>
        </a:p>
      </dgm:t>
    </dgm:pt>
    <dgm:pt modelId="{9C5C5862-131E-46C3-B857-E1E3D5BC1554}" type="pres">
      <dgm:prSet presAssocID="{CAF10485-549C-467B-AE54-0BEE711A69F5}" presName="Accent4" presStyleCnt="0"/>
      <dgm:spPr/>
    </dgm:pt>
    <dgm:pt modelId="{7526C64A-518A-4E58-9826-398C86FC6C37}" type="pres">
      <dgm:prSet presAssocID="{CAF10485-549C-467B-AE54-0BEE711A69F5}" presName="Accent" presStyleLbl="node1" presStyleIdx="1" presStyleCnt="5" custLinFactNeighborY="-25163"/>
      <dgm:spPr/>
    </dgm:pt>
    <dgm:pt modelId="{50E4B0CF-6996-4092-AB51-3EDAFAE7F871}" type="pres">
      <dgm:prSet presAssocID="{CAF10485-549C-467B-AE54-0BEE711A69F5}" presName="ParentBackground4" presStyleCnt="0"/>
      <dgm:spPr/>
    </dgm:pt>
    <dgm:pt modelId="{B347F01C-FA96-41EF-9788-E5731E9B70CD}" type="pres">
      <dgm:prSet presAssocID="{CAF10485-549C-467B-AE54-0BEE711A69F5}" presName="ParentBackground" presStyleLbl="fgAcc1" presStyleIdx="1" presStyleCnt="5" custLinFactNeighborY="-38132"/>
      <dgm:spPr/>
      <dgm:t>
        <a:bodyPr/>
        <a:lstStyle/>
        <a:p>
          <a:endParaRPr lang="en-US"/>
        </a:p>
      </dgm:t>
    </dgm:pt>
    <dgm:pt modelId="{A898CC78-6CE1-4577-BDA8-809A7EF77494}" type="pres">
      <dgm:prSet presAssocID="{CAF10485-549C-467B-AE54-0BEE711A69F5}" presName="Parent4" presStyleLbl="revTx" presStyleIdx="0" presStyleCnt="0">
        <dgm:presLayoutVars>
          <dgm:chMax val="1"/>
          <dgm:chPref val="1"/>
          <dgm:bulletEnabled val="1"/>
        </dgm:presLayoutVars>
      </dgm:prSet>
      <dgm:spPr/>
      <dgm:t>
        <a:bodyPr/>
        <a:lstStyle/>
        <a:p>
          <a:endParaRPr lang="en-US"/>
        </a:p>
      </dgm:t>
    </dgm:pt>
    <dgm:pt modelId="{DCD20AD4-3453-4219-BDC9-D7E3A4F1F2AB}" type="pres">
      <dgm:prSet presAssocID="{4E49943F-4B30-47B7-AE68-6FAB2C16C58A}" presName="Accent3" presStyleCnt="0"/>
      <dgm:spPr/>
    </dgm:pt>
    <dgm:pt modelId="{BDE46495-C3CA-45B0-98FF-A5EBEF467ADA}" type="pres">
      <dgm:prSet presAssocID="{4E49943F-4B30-47B7-AE68-6FAB2C16C58A}" presName="Accent" presStyleLbl="node1" presStyleIdx="2" presStyleCnt="5" custLinFactNeighborY="-25163"/>
      <dgm:spPr/>
    </dgm:pt>
    <dgm:pt modelId="{DE8BABCD-F002-47E9-A489-3ECF73007580}" type="pres">
      <dgm:prSet presAssocID="{4E49943F-4B30-47B7-AE68-6FAB2C16C58A}" presName="ParentBackground3" presStyleCnt="0"/>
      <dgm:spPr/>
    </dgm:pt>
    <dgm:pt modelId="{312C1267-ADFD-4C2B-9451-E1AD30EA2AC4}" type="pres">
      <dgm:prSet presAssocID="{4E49943F-4B30-47B7-AE68-6FAB2C16C58A}" presName="ParentBackground" presStyleLbl="fgAcc1" presStyleIdx="2" presStyleCnt="5" custLinFactNeighborY="-38132"/>
      <dgm:spPr/>
      <dgm:t>
        <a:bodyPr/>
        <a:lstStyle/>
        <a:p>
          <a:endParaRPr lang="en-US"/>
        </a:p>
      </dgm:t>
    </dgm:pt>
    <dgm:pt modelId="{B3039083-8B85-4D71-B03B-B85A2AC98537}" type="pres">
      <dgm:prSet presAssocID="{4E49943F-4B30-47B7-AE68-6FAB2C16C58A}" presName="Parent3" presStyleLbl="revTx" presStyleIdx="0" presStyleCnt="0">
        <dgm:presLayoutVars>
          <dgm:chMax val="1"/>
          <dgm:chPref val="1"/>
          <dgm:bulletEnabled val="1"/>
        </dgm:presLayoutVars>
      </dgm:prSet>
      <dgm:spPr/>
      <dgm:t>
        <a:bodyPr/>
        <a:lstStyle/>
        <a:p>
          <a:endParaRPr lang="en-US"/>
        </a:p>
      </dgm:t>
    </dgm:pt>
    <dgm:pt modelId="{408A85C1-864F-48CF-9B8F-877EFB5C4A55}" type="pres">
      <dgm:prSet presAssocID="{3044CA23-2096-4AB4-87A6-33AD1AFD67BA}" presName="Accent2" presStyleCnt="0"/>
      <dgm:spPr/>
    </dgm:pt>
    <dgm:pt modelId="{A19475CB-0C2F-4276-84E9-1BAEB3981E00}" type="pres">
      <dgm:prSet presAssocID="{3044CA23-2096-4AB4-87A6-33AD1AFD67BA}" presName="Accent" presStyleLbl="node1" presStyleIdx="3" presStyleCnt="5" custLinFactNeighborY="-25163"/>
      <dgm:spPr/>
    </dgm:pt>
    <dgm:pt modelId="{7461BE23-D0A7-4634-92C4-9F6F85ACA5DE}" type="pres">
      <dgm:prSet presAssocID="{3044CA23-2096-4AB4-87A6-33AD1AFD67BA}" presName="ParentBackground2" presStyleCnt="0"/>
      <dgm:spPr/>
    </dgm:pt>
    <dgm:pt modelId="{38EB8034-7B02-4512-BA29-EE9382930735}" type="pres">
      <dgm:prSet presAssocID="{3044CA23-2096-4AB4-87A6-33AD1AFD67BA}" presName="ParentBackground" presStyleLbl="fgAcc1" presStyleIdx="3" presStyleCnt="5" custLinFactNeighborY="-38132"/>
      <dgm:spPr/>
      <dgm:t>
        <a:bodyPr/>
        <a:lstStyle/>
        <a:p>
          <a:endParaRPr lang="en-US"/>
        </a:p>
      </dgm:t>
    </dgm:pt>
    <dgm:pt modelId="{0FD3BAB7-781B-4662-8122-DA8904119A34}" type="pres">
      <dgm:prSet presAssocID="{3044CA23-2096-4AB4-87A6-33AD1AFD67BA}" presName="Parent2" presStyleLbl="revTx" presStyleIdx="0" presStyleCnt="0">
        <dgm:presLayoutVars>
          <dgm:chMax val="1"/>
          <dgm:chPref val="1"/>
          <dgm:bulletEnabled val="1"/>
        </dgm:presLayoutVars>
      </dgm:prSet>
      <dgm:spPr/>
      <dgm:t>
        <a:bodyPr/>
        <a:lstStyle/>
        <a:p>
          <a:endParaRPr lang="en-US"/>
        </a:p>
      </dgm:t>
    </dgm:pt>
    <dgm:pt modelId="{02AB41D4-860D-4C68-B5FE-55E8A440F45D}" type="pres">
      <dgm:prSet presAssocID="{B2B387A1-1D91-4909-A1A5-EC5E98A5E739}" presName="Accent1" presStyleCnt="0"/>
      <dgm:spPr/>
    </dgm:pt>
    <dgm:pt modelId="{DB6FF8A3-2B89-4493-89A8-16BD5093D6C8}" type="pres">
      <dgm:prSet presAssocID="{B2B387A1-1D91-4909-A1A5-EC5E98A5E739}" presName="Accent" presStyleLbl="node1" presStyleIdx="4" presStyleCnt="5" custLinFactNeighborY="-25163"/>
      <dgm:spPr/>
    </dgm:pt>
    <dgm:pt modelId="{A6267C3D-5B9F-4E94-AE83-A46759EBD825}" type="pres">
      <dgm:prSet presAssocID="{B2B387A1-1D91-4909-A1A5-EC5E98A5E739}" presName="ParentBackground1" presStyleCnt="0"/>
      <dgm:spPr/>
    </dgm:pt>
    <dgm:pt modelId="{861F7D71-DCA1-4835-819F-5D51CC7DAB91}" type="pres">
      <dgm:prSet presAssocID="{B2B387A1-1D91-4909-A1A5-EC5E98A5E739}" presName="ParentBackground" presStyleLbl="fgAcc1" presStyleIdx="4" presStyleCnt="5" custLinFactNeighborY="-38132"/>
      <dgm:spPr/>
      <dgm:t>
        <a:bodyPr/>
        <a:lstStyle/>
        <a:p>
          <a:endParaRPr lang="en-US"/>
        </a:p>
      </dgm:t>
    </dgm:pt>
    <dgm:pt modelId="{CD4B64A5-4545-461F-9D1E-1931332BC635}" type="pres">
      <dgm:prSet presAssocID="{B2B387A1-1D91-4909-A1A5-EC5E98A5E739}" presName="Parent1" presStyleLbl="revTx" presStyleIdx="0" presStyleCnt="0">
        <dgm:presLayoutVars>
          <dgm:chMax val="1"/>
          <dgm:chPref val="1"/>
          <dgm:bulletEnabled val="1"/>
        </dgm:presLayoutVars>
      </dgm:prSet>
      <dgm:spPr/>
      <dgm:t>
        <a:bodyPr/>
        <a:lstStyle/>
        <a:p>
          <a:endParaRPr lang="en-US"/>
        </a:p>
      </dgm:t>
    </dgm:pt>
  </dgm:ptLst>
  <dgm:cxnLst>
    <dgm:cxn modelId="{05C1868D-3B25-4762-B5A9-E53741C891FF}" type="presOf" srcId="{4E49943F-4B30-47B7-AE68-6FAB2C16C58A}" destId="{B3039083-8B85-4D71-B03B-B85A2AC98537}" srcOrd="1" destOrd="0" presId="urn:microsoft.com/office/officeart/2011/layout/CircleProcess"/>
    <dgm:cxn modelId="{8ECEECFB-00FB-4F9A-938D-FAF64CFBF884}" type="presOf" srcId="{3044CA23-2096-4AB4-87A6-33AD1AFD67BA}" destId="{0FD3BAB7-781B-4662-8122-DA8904119A34}" srcOrd="1" destOrd="0" presId="urn:microsoft.com/office/officeart/2011/layout/CircleProcess"/>
    <dgm:cxn modelId="{DA32EA01-39CF-4336-BAE2-80A887889487}" type="presOf" srcId="{D9D71F7B-704F-46F6-A986-7C378D48D902}" destId="{D8FA893D-E6C5-4084-B248-F68441784835}" srcOrd="1" destOrd="0" presId="urn:microsoft.com/office/officeart/2011/layout/CircleProcess"/>
    <dgm:cxn modelId="{FE2C3C88-F03B-4097-9DD0-F9C675CB2D63}" type="presOf" srcId="{B2B387A1-1D91-4909-A1A5-EC5E98A5E739}" destId="{CD4B64A5-4545-461F-9D1E-1931332BC635}" srcOrd="1" destOrd="0" presId="urn:microsoft.com/office/officeart/2011/layout/CircleProcess"/>
    <dgm:cxn modelId="{563A1DC9-4992-4FBD-A3E4-C28F279E7599}" srcId="{D224FA7C-D231-4761-8D64-8686D3738BDA}" destId="{3044CA23-2096-4AB4-87A6-33AD1AFD67BA}" srcOrd="1" destOrd="0" parTransId="{BE234BD0-5A48-4F3B-99EA-DA65707E2BB9}" sibTransId="{8493E486-269E-4537-9AA6-4805AD113B40}"/>
    <dgm:cxn modelId="{C0A3EDCA-3F9C-4C6C-9353-B81CAC18C835}" type="presOf" srcId="{D9D71F7B-704F-46F6-A986-7C378D48D902}" destId="{F33B67E7-770D-4205-AAF1-0E11FC3AE9DA}" srcOrd="0" destOrd="0" presId="urn:microsoft.com/office/officeart/2011/layout/CircleProcess"/>
    <dgm:cxn modelId="{EAA5E408-5BF8-479A-8E87-77FD6A343883}" type="presOf" srcId="{3044CA23-2096-4AB4-87A6-33AD1AFD67BA}" destId="{38EB8034-7B02-4512-BA29-EE9382930735}" srcOrd="0" destOrd="0" presId="urn:microsoft.com/office/officeart/2011/layout/CircleProcess"/>
    <dgm:cxn modelId="{3D5C5D7C-D239-43A0-BF20-8705E41A42A5}" type="presOf" srcId="{D224FA7C-D231-4761-8D64-8686D3738BDA}" destId="{6FFD3BAC-78BA-4199-A218-1F5EF43FD9A2}" srcOrd="0" destOrd="0" presId="urn:microsoft.com/office/officeart/2011/layout/CircleProcess"/>
    <dgm:cxn modelId="{CBDF3229-6AB0-4947-B853-D7D75F155A85}" srcId="{D224FA7C-D231-4761-8D64-8686D3738BDA}" destId="{B2B387A1-1D91-4909-A1A5-EC5E98A5E739}" srcOrd="0" destOrd="0" parTransId="{7262E00F-CBD1-4FE1-B933-955EEE21E031}" sibTransId="{07E4F969-1E1C-4A9E-85F0-635ACFFD89C3}"/>
    <dgm:cxn modelId="{B26A18F6-0802-495A-BC91-AC1D332C6BB2}" type="presOf" srcId="{CAF10485-549C-467B-AE54-0BEE711A69F5}" destId="{B347F01C-FA96-41EF-9788-E5731E9B70CD}" srcOrd="0" destOrd="0" presId="urn:microsoft.com/office/officeart/2011/layout/CircleProcess"/>
    <dgm:cxn modelId="{45E1B29C-C153-47DC-B793-95013378F711}" srcId="{D224FA7C-D231-4761-8D64-8686D3738BDA}" destId="{CAF10485-549C-467B-AE54-0BEE711A69F5}" srcOrd="3" destOrd="0" parTransId="{05167C23-75F4-45BC-B742-296340311E42}" sibTransId="{3BA91BE8-D5F8-4F57-9265-602346349754}"/>
    <dgm:cxn modelId="{8396D7DD-8B19-49C6-8DC0-D96D0684E0C7}" type="presOf" srcId="{CAF10485-549C-467B-AE54-0BEE711A69F5}" destId="{A898CC78-6CE1-4577-BDA8-809A7EF77494}" srcOrd="1" destOrd="0" presId="urn:microsoft.com/office/officeart/2011/layout/CircleProcess"/>
    <dgm:cxn modelId="{6D6749EC-DD3E-42B0-917E-EEE2B5D22A15}" srcId="{D224FA7C-D231-4761-8D64-8686D3738BDA}" destId="{4E49943F-4B30-47B7-AE68-6FAB2C16C58A}" srcOrd="2" destOrd="0" parTransId="{D077A81E-22B6-4AFB-89C1-072B81FF9C3B}" sibTransId="{0F6A1E93-8E97-4501-8B15-A1289B49209B}"/>
    <dgm:cxn modelId="{9F5A6B08-0300-407D-B7F8-3AD5DC1EDDCF}" type="presOf" srcId="{4E49943F-4B30-47B7-AE68-6FAB2C16C58A}" destId="{312C1267-ADFD-4C2B-9451-E1AD30EA2AC4}" srcOrd="0" destOrd="0" presId="urn:microsoft.com/office/officeart/2011/layout/CircleProcess"/>
    <dgm:cxn modelId="{43975B4B-948D-4276-A854-C37CA30891BC}" type="presOf" srcId="{B2B387A1-1D91-4909-A1A5-EC5E98A5E739}" destId="{861F7D71-DCA1-4835-819F-5D51CC7DAB91}" srcOrd="0" destOrd="0" presId="urn:microsoft.com/office/officeart/2011/layout/CircleProcess"/>
    <dgm:cxn modelId="{AFAA094E-96C0-46B7-ACA4-4DC1AD06353F}" srcId="{D224FA7C-D231-4761-8D64-8686D3738BDA}" destId="{D9D71F7B-704F-46F6-A986-7C378D48D902}" srcOrd="4" destOrd="0" parTransId="{312A6D65-3D66-4FFD-8194-376B3A8442E7}" sibTransId="{F5D243D6-A33D-4A66-B1C5-CAC62B23B323}"/>
    <dgm:cxn modelId="{DEA03722-36EA-4C98-944D-AEED808EF705}" type="presParOf" srcId="{6FFD3BAC-78BA-4199-A218-1F5EF43FD9A2}" destId="{17664829-23C8-45C0-800D-E48698D82F60}" srcOrd="0" destOrd="0" presId="urn:microsoft.com/office/officeart/2011/layout/CircleProcess"/>
    <dgm:cxn modelId="{395A5B8F-7E72-496F-A90D-3A8B6A10A84D}" type="presParOf" srcId="{17664829-23C8-45C0-800D-E48698D82F60}" destId="{2463E961-2BA1-4BA8-B1F9-49E23C23C399}" srcOrd="0" destOrd="0" presId="urn:microsoft.com/office/officeart/2011/layout/CircleProcess"/>
    <dgm:cxn modelId="{81EDFF0C-EC52-481E-9413-25DA57BB40D9}" type="presParOf" srcId="{6FFD3BAC-78BA-4199-A218-1F5EF43FD9A2}" destId="{F7B8DD6E-F05C-40AA-A82A-EED3D3F1FB9E}" srcOrd="1" destOrd="0" presId="urn:microsoft.com/office/officeart/2011/layout/CircleProcess"/>
    <dgm:cxn modelId="{80ECD755-D2CD-4E33-A422-5D3030D35E4E}" type="presParOf" srcId="{F7B8DD6E-F05C-40AA-A82A-EED3D3F1FB9E}" destId="{F33B67E7-770D-4205-AAF1-0E11FC3AE9DA}" srcOrd="0" destOrd="0" presId="urn:microsoft.com/office/officeart/2011/layout/CircleProcess"/>
    <dgm:cxn modelId="{6D23F15C-592C-4EBC-BB23-4066D128DB3D}" type="presParOf" srcId="{6FFD3BAC-78BA-4199-A218-1F5EF43FD9A2}" destId="{D8FA893D-E6C5-4084-B248-F68441784835}" srcOrd="2" destOrd="0" presId="urn:microsoft.com/office/officeart/2011/layout/CircleProcess"/>
    <dgm:cxn modelId="{64A9CC8C-7D21-483B-9190-A351E61ACE2B}" type="presParOf" srcId="{6FFD3BAC-78BA-4199-A218-1F5EF43FD9A2}" destId="{9C5C5862-131E-46C3-B857-E1E3D5BC1554}" srcOrd="3" destOrd="0" presId="urn:microsoft.com/office/officeart/2011/layout/CircleProcess"/>
    <dgm:cxn modelId="{5D83C5C5-2045-481B-A9DF-01FAC3C9B86B}" type="presParOf" srcId="{9C5C5862-131E-46C3-B857-E1E3D5BC1554}" destId="{7526C64A-518A-4E58-9826-398C86FC6C37}" srcOrd="0" destOrd="0" presId="urn:microsoft.com/office/officeart/2011/layout/CircleProcess"/>
    <dgm:cxn modelId="{685E6E7D-22AF-45CC-B2FE-A76205B61BB1}" type="presParOf" srcId="{6FFD3BAC-78BA-4199-A218-1F5EF43FD9A2}" destId="{50E4B0CF-6996-4092-AB51-3EDAFAE7F871}" srcOrd="4" destOrd="0" presId="urn:microsoft.com/office/officeart/2011/layout/CircleProcess"/>
    <dgm:cxn modelId="{203D1874-E7ED-4963-83B8-31EE20767DFF}" type="presParOf" srcId="{50E4B0CF-6996-4092-AB51-3EDAFAE7F871}" destId="{B347F01C-FA96-41EF-9788-E5731E9B70CD}" srcOrd="0" destOrd="0" presId="urn:microsoft.com/office/officeart/2011/layout/CircleProcess"/>
    <dgm:cxn modelId="{8F6F9C5A-0021-4632-83E5-FE773B30CBFA}" type="presParOf" srcId="{6FFD3BAC-78BA-4199-A218-1F5EF43FD9A2}" destId="{A898CC78-6CE1-4577-BDA8-809A7EF77494}" srcOrd="5" destOrd="0" presId="urn:microsoft.com/office/officeart/2011/layout/CircleProcess"/>
    <dgm:cxn modelId="{961FDF9D-BC03-4B44-AA48-0F1AB8FFB6E7}" type="presParOf" srcId="{6FFD3BAC-78BA-4199-A218-1F5EF43FD9A2}" destId="{DCD20AD4-3453-4219-BDC9-D7E3A4F1F2AB}" srcOrd="6" destOrd="0" presId="urn:microsoft.com/office/officeart/2011/layout/CircleProcess"/>
    <dgm:cxn modelId="{B9BB733C-0BC6-4FA3-994B-8BEB5AAB87DD}" type="presParOf" srcId="{DCD20AD4-3453-4219-BDC9-D7E3A4F1F2AB}" destId="{BDE46495-C3CA-45B0-98FF-A5EBEF467ADA}" srcOrd="0" destOrd="0" presId="urn:microsoft.com/office/officeart/2011/layout/CircleProcess"/>
    <dgm:cxn modelId="{8C27B1AA-893F-4CE2-B6F3-2C4D1EC74987}" type="presParOf" srcId="{6FFD3BAC-78BA-4199-A218-1F5EF43FD9A2}" destId="{DE8BABCD-F002-47E9-A489-3ECF73007580}" srcOrd="7" destOrd="0" presId="urn:microsoft.com/office/officeart/2011/layout/CircleProcess"/>
    <dgm:cxn modelId="{D2B4519B-C7FE-48CC-A5E3-3BDC97026373}" type="presParOf" srcId="{DE8BABCD-F002-47E9-A489-3ECF73007580}" destId="{312C1267-ADFD-4C2B-9451-E1AD30EA2AC4}" srcOrd="0" destOrd="0" presId="urn:microsoft.com/office/officeart/2011/layout/CircleProcess"/>
    <dgm:cxn modelId="{E3570D3B-8EB9-4576-BC91-B2D19B4DD742}" type="presParOf" srcId="{6FFD3BAC-78BA-4199-A218-1F5EF43FD9A2}" destId="{B3039083-8B85-4D71-B03B-B85A2AC98537}" srcOrd="8" destOrd="0" presId="urn:microsoft.com/office/officeart/2011/layout/CircleProcess"/>
    <dgm:cxn modelId="{A4F9404A-A949-4350-A073-70B55625C9EE}" type="presParOf" srcId="{6FFD3BAC-78BA-4199-A218-1F5EF43FD9A2}" destId="{408A85C1-864F-48CF-9B8F-877EFB5C4A55}" srcOrd="9" destOrd="0" presId="urn:microsoft.com/office/officeart/2011/layout/CircleProcess"/>
    <dgm:cxn modelId="{3983FD80-37E0-438F-80B9-6E868FF7F0F6}" type="presParOf" srcId="{408A85C1-864F-48CF-9B8F-877EFB5C4A55}" destId="{A19475CB-0C2F-4276-84E9-1BAEB3981E00}" srcOrd="0" destOrd="0" presId="urn:microsoft.com/office/officeart/2011/layout/CircleProcess"/>
    <dgm:cxn modelId="{E1F8C314-73A2-4864-88B0-65768454EFB1}" type="presParOf" srcId="{6FFD3BAC-78BA-4199-A218-1F5EF43FD9A2}" destId="{7461BE23-D0A7-4634-92C4-9F6F85ACA5DE}" srcOrd="10" destOrd="0" presId="urn:microsoft.com/office/officeart/2011/layout/CircleProcess"/>
    <dgm:cxn modelId="{B4045791-C07C-41A3-B653-2DA286E3CD5B}" type="presParOf" srcId="{7461BE23-D0A7-4634-92C4-9F6F85ACA5DE}" destId="{38EB8034-7B02-4512-BA29-EE9382930735}" srcOrd="0" destOrd="0" presId="urn:microsoft.com/office/officeart/2011/layout/CircleProcess"/>
    <dgm:cxn modelId="{D68E54B5-4B5C-4DA2-A289-AF3C2598384F}" type="presParOf" srcId="{6FFD3BAC-78BA-4199-A218-1F5EF43FD9A2}" destId="{0FD3BAB7-781B-4662-8122-DA8904119A34}" srcOrd="11" destOrd="0" presId="urn:microsoft.com/office/officeart/2011/layout/CircleProcess"/>
    <dgm:cxn modelId="{FB79EDBE-E8E9-4A55-BD72-37682FC83066}" type="presParOf" srcId="{6FFD3BAC-78BA-4199-A218-1F5EF43FD9A2}" destId="{02AB41D4-860D-4C68-B5FE-55E8A440F45D}" srcOrd="12" destOrd="0" presId="urn:microsoft.com/office/officeart/2011/layout/CircleProcess"/>
    <dgm:cxn modelId="{CEC029CE-0BD6-414A-A276-9F07CFB9770C}" type="presParOf" srcId="{02AB41D4-860D-4C68-B5FE-55E8A440F45D}" destId="{DB6FF8A3-2B89-4493-89A8-16BD5093D6C8}" srcOrd="0" destOrd="0" presId="urn:microsoft.com/office/officeart/2011/layout/CircleProcess"/>
    <dgm:cxn modelId="{69C2BFCD-6D9A-4CF0-9E2D-0EB60B1648E0}" type="presParOf" srcId="{6FFD3BAC-78BA-4199-A218-1F5EF43FD9A2}" destId="{A6267C3D-5B9F-4E94-AE83-A46759EBD825}" srcOrd="13" destOrd="0" presId="urn:microsoft.com/office/officeart/2011/layout/CircleProcess"/>
    <dgm:cxn modelId="{F86D8345-B937-4414-93B6-E7D3445D2036}" type="presParOf" srcId="{A6267C3D-5B9F-4E94-AE83-A46759EBD825}" destId="{861F7D71-DCA1-4835-819F-5D51CC7DAB91}" srcOrd="0" destOrd="0" presId="urn:microsoft.com/office/officeart/2011/layout/CircleProcess"/>
    <dgm:cxn modelId="{130C3401-1EBA-4637-80AF-642D076D8570}" type="presParOf" srcId="{6FFD3BAC-78BA-4199-A218-1F5EF43FD9A2}" destId="{CD4B64A5-4545-461F-9D1E-1931332BC635}" srcOrd="14"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224FA7C-D231-4761-8D64-8686D3738BDA}" type="doc">
      <dgm:prSet loTypeId="urn:microsoft.com/office/officeart/2011/layout/CircleProcess" loCatId="process" qsTypeId="urn:microsoft.com/office/officeart/2005/8/quickstyle/simple1" qsCatId="simple" csTypeId="urn:microsoft.com/office/officeart/2005/8/colors/accent2_1" csCatId="accent2" phldr="1"/>
      <dgm:spPr/>
    </dgm:pt>
    <dgm:pt modelId="{B2B387A1-1D91-4909-A1A5-EC5E98A5E739}">
      <dgm:prSet phldrT="[Text]" custT="1"/>
      <dgm:spPr>
        <a:solidFill>
          <a:schemeClr val="tx2">
            <a:lumMod val="60000"/>
            <a:lumOff val="40000"/>
            <a:alpha val="90000"/>
          </a:schemeClr>
        </a:solidFill>
      </dgm:spPr>
      <dgm:t>
        <a:bodyPr/>
        <a:lstStyle/>
        <a:p>
          <a:r>
            <a:rPr lang="en-US" sz="1700" dirty="0" smtClean="0"/>
            <a:t>Standard Domain Templates</a:t>
          </a:r>
          <a:endParaRPr lang="en-US" sz="1700" dirty="0"/>
        </a:p>
      </dgm:t>
    </dgm:pt>
    <dgm:pt modelId="{7262E00F-CBD1-4FE1-B933-955EEE21E031}" type="parTrans" cxnId="{CBDF3229-6AB0-4947-B853-D7D75F155A85}">
      <dgm:prSet/>
      <dgm:spPr/>
      <dgm:t>
        <a:bodyPr/>
        <a:lstStyle/>
        <a:p>
          <a:endParaRPr lang="en-US" sz="2400"/>
        </a:p>
      </dgm:t>
    </dgm:pt>
    <dgm:pt modelId="{07E4F969-1E1C-4A9E-85F0-635ACFFD89C3}" type="sibTrans" cxnId="{CBDF3229-6AB0-4947-B853-D7D75F155A85}">
      <dgm:prSet/>
      <dgm:spPr/>
      <dgm:t>
        <a:bodyPr/>
        <a:lstStyle/>
        <a:p>
          <a:endParaRPr lang="en-US" sz="2400"/>
        </a:p>
      </dgm:t>
    </dgm:pt>
    <dgm:pt modelId="{3044CA23-2096-4AB4-87A6-33AD1AFD67BA}">
      <dgm:prSet phldrT="[Text]" custT="1"/>
      <dgm:spPr>
        <a:solidFill>
          <a:schemeClr val="accent6">
            <a:lumMod val="75000"/>
          </a:schemeClr>
        </a:solidFill>
      </dgm:spPr>
      <dgm:t>
        <a:bodyPr/>
        <a:lstStyle/>
        <a:p>
          <a:r>
            <a:rPr lang="en-US" sz="1700" dirty="0" smtClean="0"/>
            <a:t>Generate SST</a:t>
          </a:r>
          <a:endParaRPr lang="en-US" sz="1700" dirty="0"/>
        </a:p>
      </dgm:t>
    </dgm:pt>
    <dgm:pt modelId="{BE234BD0-5A48-4F3B-99EA-DA65707E2BB9}" type="parTrans" cxnId="{563A1DC9-4992-4FBD-A3E4-C28F279E7599}">
      <dgm:prSet/>
      <dgm:spPr/>
      <dgm:t>
        <a:bodyPr/>
        <a:lstStyle/>
        <a:p>
          <a:endParaRPr lang="en-US" sz="2400"/>
        </a:p>
      </dgm:t>
    </dgm:pt>
    <dgm:pt modelId="{8493E486-269E-4537-9AA6-4805AD113B40}" type="sibTrans" cxnId="{563A1DC9-4992-4FBD-A3E4-C28F279E7599}">
      <dgm:prSet/>
      <dgm:spPr/>
      <dgm:t>
        <a:bodyPr/>
        <a:lstStyle/>
        <a:p>
          <a:endParaRPr lang="en-US" sz="2400"/>
        </a:p>
      </dgm:t>
    </dgm:pt>
    <dgm:pt modelId="{4E49943F-4B30-47B7-AE68-6FAB2C16C58A}">
      <dgm:prSet phldrT="[Text]" custT="1"/>
      <dgm:spPr>
        <a:solidFill>
          <a:srgbClr val="F951B5"/>
        </a:solidFill>
      </dgm:spPr>
      <dgm:t>
        <a:bodyPr/>
        <a:lstStyle/>
        <a:p>
          <a:r>
            <a:rPr lang="en-US" sz="1700" dirty="0" smtClean="0"/>
            <a:t>Configure</a:t>
          </a:r>
          <a:endParaRPr lang="en-US" sz="1700" dirty="0"/>
        </a:p>
      </dgm:t>
    </dgm:pt>
    <dgm:pt modelId="{D077A81E-22B6-4AFB-89C1-072B81FF9C3B}" type="parTrans" cxnId="{6D6749EC-DD3E-42B0-917E-EEE2B5D22A15}">
      <dgm:prSet/>
      <dgm:spPr/>
      <dgm:t>
        <a:bodyPr/>
        <a:lstStyle/>
        <a:p>
          <a:endParaRPr lang="en-US" sz="2400"/>
        </a:p>
      </dgm:t>
    </dgm:pt>
    <dgm:pt modelId="{0F6A1E93-8E97-4501-8B15-A1289B49209B}" type="sibTrans" cxnId="{6D6749EC-DD3E-42B0-917E-EEE2B5D22A15}">
      <dgm:prSet/>
      <dgm:spPr/>
      <dgm:t>
        <a:bodyPr/>
        <a:lstStyle/>
        <a:p>
          <a:endParaRPr lang="en-US" sz="2400"/>
        </a:p>
      </dgm:t>
    </dgm:pt>
    <dgm:pt modelId="{D9D71F7B-704F-46F6-A986-7C378D48D902}">
      <dgm:prSet phldrT="[Text]" custT="1"/>
      <dgm:spPr>
        <a:solidFill>
          <a:srgbClr val="06BA42">
            <a:alpha val="90000"/>
          </a:srgbClr>
        </a:solidFill>
      </dgm:spPr>
      <dgm:t>
        <a:bodyPr/>
        <a:lstStyle/>
        <a:p>
          <a:r>
            <a:rPr lang="en-US" sz="2000" b="0" dirty="0" smtClean="0"/>
            <a:t> </a:t>
          </a:r>
          <a:r>
            <a:rPr lang="en-US" sz="1700" dirty="0" smtClean="0"/>
            <a:t>Study Specs</a:t>
          </a:r>
          <a:endParaRPr lang="en-US" sz="1700" dirty="0"/>
        </a:p>
      </dgm:t>
    </dgm:pt>
    <dgm:pt modelId="{312A6D65-3D66-4FFD-8194-376B3A8442E7}" type="parTrans" cxnId="{AFAA094E-96C0-46B7-ACA4-4DC1AD06353F}">
      <dgm:prSet/>
      <dgm:spPr/>
      <dgm:t>
        <a:bodyPr/>
        <a:lstStyle/>
        <a:p>
          <a:endParaRPr lang="en-US" sz="2400"/>
        </a:p>
      </dgm:t>
    </dgm:pt>
    <dgm:pt modelId="{F5D243D6-A33D-4A66-B1C5-CAC62B23B323}" type="sibTrans" cxnId="{AFAA094E-96C0-46B7-ACA4-4DC1AD06353F}">
      <dgm:prSet/>
      <dgm:spPr/>
      <dgm:t>
        <a:bodyPr/>
        <a:lstStyle/>
        <a:p>
          <a:endParaRPr lang="en-US" sz="2400"/>
        </a:p>
      </dgm:t>
    </dgm:pt>
    <dgm:pt modelId="{CAF10485-549C-467B-AE54-0BEE711A69F5}">
      <dgm:prSet phldrT="[Text]" custT="1"/>
      <dgm:spPr>
        <a:solidFill>
          <a:srgbClr val="7030A0">
            <a:alpha val="90000"/>
          </a:srgbClr>
        </a:solidFill>
      </dgm:spPr>
      <dgm:t>
        <a:bodyPr/>
        <a:lstStyle/>
        <a:p>
          <a:r>
            <a:rPr lang="en-US" sz="1700" dirty="0" smtClean="0"/>
            <a:t>Compliance Checks</a:t>
          </a:r>
          <a:endParaRPr lang="en-US" sz="1700" dirty="0"/>
        </a:p>
      </dgm:t>
    </dgm:pt>
    <dgm:pt modelId="{05167C23-75F4-45BC-B742-296340311E42}" type="parTrans" cxnId="{45E1B29C-C153-47DC-B793-95013378F711}">
      <dgm:prSet/>
      <dgm:spPr/>
      <dgm:t>
        <a:bodyPr/>
        <a:lstStyle/>
        <a:p>
          <a:endParaRPr lang="en-US"/>
        </a:p>
      </dgm:t>
    </dgm:pt>
    <dgm:pt modelId="{3BA91BE8-D5F8-4F57-9265-602346349754}" type="sibTrans" cxnId="{45E1B29C-C153-47DC-B793-95013378F711}">
      <dgm:prSet/>
      <dgm:spPr/>
      <dgm:t>
        <a:bodyPr/>
        <a:lstStyle/>
        <a:p>
          <a:endParaRPr lang="en-US"/>
        </a:p>
      </dgm:t>
    </dgm:pt>
    <dgm:pt modelId="{6FFD3BAC-78BA-4199-A218-1F5EF43FD9A2}" type="pres">
      <dgm:prSet presAssocID="{D224FA7C-D231-4761-8D64-8686D3738BDA}" presName="Name0" presStyleCnt="0">
        <dgm:presLayoutVars>
          <dgm:chMax val="11"/>
          <dgm:chPref val="11"/>
          <dgm:dir/>
          <dgm:resizeHandles/>
        </dgm:presLayoutVars>
      </dgm:prSet>
      <dgm:spPr/>
    </dgm:pt>
    <dgm:pt modelId="{17664829-23C8-45C0-800D-E48698D82F60}" type="pres">
      <dgm:prSet presAssocID="{D9D71F7B-704F-46F6-A986-7C378D48D902}" presName="Accent5" presStyleCnt="0"/>
      <dgm:spPr/>
    </dgm:pt>
    <dgm:pt modelId="{2463E961-2BA1-4BA8-B1F9-49E23C23C399}" type="pres">
      <dgm:prSet presAssocID="{D9D71F7B-704F-46F6-A986-7C378D48D902}" presName="Accent" presStyleLbl="node1" presStyleIdx="0" presStyleCnt="5" custLinFactNeighborY="-35587"/>
      <dgm:spPr/>
    </dgm:pt>
    <dgm:pt modelId="{F7B8DD6E-F05C-40AA-A82A-EED3D3F1FB9E}" type="pres">
      <dgm:prSet presAssocID="{D9D71F7B-704F-46F6-A986-7C378D48D902}" presName="ParentBackground5" presStyleCnt="0"/>
      <dgm:spPr/>
    </dgm:pt>
    <dgm:pt modelId="{F33B67E7-770D-4205-AAF1-0E11FC3AE9DA}" type="pres">
      <dgm:prSet presAssocID="{D9D71F7B-704F-46F6-A986-7C378D48D902}" presName="ParentBackground" presStyleLbl="fgAcc1" presStyleIdx="0" presStyleCnt="5" custLinFactNeighborY="-38132"/>
      <dgm:spPr/>
      <dgm:t>
        <a:bodyPr/>
        <a:lstStyle/>
        <a:p>
          <a:endParaRPr lang="en-US"/>
        </a:p>
      </dgm:t>
    </dgm:pt>
    <dgm:pt modelId="{D8FA893D-E6C5-4084-B248-F68441784835}" type="pres">
      <dgm:prSet presAssocID="{D9D71F7B-704F-46F6-A986-7C378D48D902}" presName="Parent5" presStyleLbl="revTx" presStyleIdx="0" presStyleCnt="0">
        <dgm:presLayoutVars>
          <dgm:chMax val="1"/>
          <dgm:chPref val="1"/>
          <dgm:bulletEnabled val="1"/>
        </dgm:presLayoutVars>
      </dgm:prSet>
      <dgm:spPr/>
      <dgm:t>
        <a:bodyPr/>
        <a:lstStyle/>
        <a:p>
          <a:endParaRPr lang="en-US"/>
        </a:p>
      </dgm:t>
    </dgm:pt>
    <dgm:pt modelId="{9C5C5862-131E-46C3-B857-E1E3D5BC1554}" type="pres">
      <dgm:prSet presAssocID="{CAF10485-549C-467B-AE54-0BEE711A69F5}" presName="Accent4" presStyleCnt="0"/>
      <dgm:spPr/>
    </dgm:pt>
    <dgm:pt modelId="{7526C64A-518A-4E58-9826-398C86FC6C37}" type="pres">
      <dgm:prSet presAssocID="{CAF10485-549C-467B-AE54-0BEE711A69F5}" presName="Accent" presStyleLbl="node1" presStyleIdx="1" presStyleCnt="5" custLinFactNeighborY="-25163"/>
      <dgm:spPr/>
      <dgm:t>
        <a:bodyPr/>
        <a:lstStyle/>
        <a:p>
          <a:endParaRPr lang="en-US"/>
        </a:p>
      </dgm:t>
    </dgm:pt>
    <dgm:pt modelId="{50E4B0CF-6996-4092-AB51-3EDAFAE7F871}" type="pres">
      <dgm:prSet presAssocID="{CAF10485-549C-467B-AE54-0BEE711A69F5}" presName="ParentBackground4" presStyleCnt="0"/>
      <dgm:spPr/>
    </dgm:pt>
    <dgm:pt modelId="{B347F01C-FA96-41EF-9788-E5731E9B70CD}" type="pres">
      <dgm:prSet presAssocID="{CAF10485-549C-467B-AE54-0BEE711A69F5}" presName="ParentBackground" presStyleLbl="fgAcc1" presStyleIdx="1" presStyleCnt="5" custLinFactNeighborY="-38132"/>
      <dgm:spPr/>
      <dgm:t>
        <a:bodyPr/>
        <a:lstStyle/>
        <a:p>
          <a:endParaRPr lang="en-US"/>
        </a:p>
      </dgm:t>
    </dgm:pt>
    <dgm:pt modelId="{A898CC78-6CE1-4577-BDA8-809A7EF77494}" type="pres">
      <dgm:prSet presAssocID="{CAF10485-549C-467B-AE54-0BEE711A69F5}" presName="Parent4" presStyleLbl="revTx" presStyleIdx="0" presStyleCnt="0">
        <dgm:presLayoutVars>
          <dgm:chMax val="1"/>
          <dgm:chPref val="1"/>
          <dgm:bulletEnabled val="1"/>
        </dgm:presLayoutVars>
      </dgm:prSet>
      <dgm:spPr/>
      <dgm:t>
        <a:bodyPr/>
        <a:lstStyle/>
        <a:p>
          <a:endParaRPr lang="en-US"/>
        </a:p>
      </dgm:t>
    </dgm:pt>
    <dgm:pt modelId="{DCD20AD4-3453-4219-BDC9-D7E3A4F1F2AB}" type="pres">
      <dgm:prSet presAssocID="{4E49943F-4B30-47B7-AE68-6FAB2C16C58A}" presName="Accent3" presStyleCnt="0"/>
      <dgm:spPr/>
    </dgm:pt>
    <dgm:pt modelId="{BDE46495-C3CA-45B0-98FF-A5EBEF467ADA}" type="pres">
      <dgm:prSet presAssocID="{4E49943F-4B30-47B7-AE68-6FAB2C16C58A}" presName="Accent" presStyleLbl="node1" presStyleIdx="2" presStyleCnt="5" custLinFactNeighborY="-25163"/>
      <dgm:spPr/>
    </dgm:pt>
    <dgm:pt modelId="{DE8BABCD-F002-47E9-A489-3ECF73007580}" type="pres">
      <dgm:prSet presAssocID="{4E49943F-4B30-47B7-AE68-6FAB2C16C58A}" presName="ParentBackground3" presStyleCnt="0"/>
      <dgm:spPr/>
    </dgm:pt>
    <dgm:pt modelId="{312C1267-ADFD-4C2B-9451-E1AD30EA2AC4}" type="pres">
      <dgm:prSet presAssocID="{4E49943F-4B30-47B7-AE68-6FAB2C16C58A}" presName="ParentBackground" presStyleLbl="fgAcc1" presStyleIdx="2" presStyleCnt="5" custLinFactNeighborY="-38132"/>
      <dgm:spPr/>
      <dgm:t>
        <a:bodyPr/>
        <a:lstStyle/>
        <a:p>
          <a:endParaRPr lang="en-US"/>
        </a:p>
      </dgm:t>
    </dgm:pt>
    <dgm:pt modelId="{B3039083-8B85-4D71-B03B-B85A2AC98537}" type="pres">
      <dgm:prSet presAssocID="{4E49943F-4B30-47B7-AE68-6FAB2C16C58A}" presName="Parent3" presStyleLbl="revTx" presStyleIdx="0" presStyleCnt="0">
        <dgm:presLayoutVars>
          <dgm:chMax val="1"/>
          <dgm:chPref val="1"/>
          <dgm:bulletEnabled val="1"/>
        </dgm:presLayoutVars>
      </dgm:prSet>
      <dgm:spPr/>
      <dgm:t>
        <a:bodyPr/>
        <a:lstStyle/>
        <a:p>
          <a:endParaRPr lang="en-US"/>
        </a:p>
      </dgm:t>
    </dgm:pt>
    <dgm:pt modelId="{408A85C1-864F-48CF-9B8F-877EFB5C4A55}" type="pres">
      <dgm:prSet presAssocID="{3044CA23-2096-4AB4-87A6-33AD1AFD67BA}" presName="Accent2" presStyleCnt="0"/>
      <dgm:spPr/>
    </dgm:pt>
    <dgm:pt modelId="{A19475CB-0C2F-4276-84E9-1BAEB3981E00}" type="pres">
      <dgm:prSet presAssocID="{3044CA23-2096-4AB4-87A6-33AD1AFD67BA}" presName="Accent" presStyleLbl="node1" presStyleIdx="3" presStyleCnt="5" custLinFactNeighborY="-25163"/>
      <dgm:spPr/>
    </dgm:pt>
    <dgm:pt modelId="{7461BE23-D0A7-4634-92C4-9F6F85ACA5DE}" type="pres">
      <dgm:prSet presAssocID="{3044CA23-2096-4AB4-87A6-33AD1AFD67BA}" presName="ParentBackground2" presStyleCnt="0"/>
      <dgm:spPr/>
    </dgm:pt>
    <dgm:pt modelId="{38EB8034-7B02-4512-BA29-EE9382930735}" type="pres">
      <dgm:prSet presAssocID="{3044CA23-2096-4AB4-87A6-33AD1AFD67BA}" presName="ParentBackground" presStyleLbl="fgAcc1" presStyleIdx="3" presStyleCnt="5" custLinFactNeighborY="-38132"/>
      <dgm:spPr/>
      <dgm:t>
        <a:bodyPr/>
        <a:lstStyle/>
        <a:p>
          <a:endParaRPr lang="en-US"/>
        </a:p>
      </dgm:t>
    </dgm:pt>
    <dgm:pt modelId="{0FD3BAB7-781B-4662-8122-DA8904119A34}" type="pres">
      <dgm:prSet presAssocID="{3044CA23-2096-4AB4-87A6-33AD1AFD67BA}" presName="Parent2" presStyleLbl="revTx" presStyleIdx="0" presStyleCnt="0">
        <dgm:presLayoutVars>
          <dgm:chMax val="1"/>
          <dgm:chPref val="1"/>
          <dgm:bulletEnabled val="1"/>
        </dgm:presLayoutVars>
      </dgm:prSet>
      <dgm:spPr/>
      <dgm:t>
        <a:bodyPr/>
        <a:lstStyle/>
        <a:p>
          <a:endParaRPr lang="en-US"/>
        </a:p>
      </dgm:t>
    </dgm:pt>
    <dgm:pt modelId="{02AB41D4-860D-4C68-B5FE-55E8A440F45D}" type="pres">
      <dgm:prSet presAssocID="{B2B387A1-1D91-4909-A1A5-EC5E98A5E739}" presName="Accent1" presStyleCnt="0"/>
      <dgm:spPr/>
    </dgm:pt>
    <dgm:pt modelId="{DB6FF8A3-2B89-4493-89A8-16BD5093D6C8}" type="pres">
      <dgm:prSet presAssocID="{B2B387A1-1D91-4909-A1A5-EC5E98A5E739}" presName="Accent" presStyleLbl="node1" presStyleIdx="4" presStyleCnt="5" custLinFactNeighborY="-25163"/>
      <dgm:spPr/>
      <dgm:t>
        <a:bodyPr/>
        <a:lstStyle/>
        <a:p>
          <a:endParaRPr lang="en-US"/>
        </a:p>
      </dgm:t>
    </dgm:pt>
    <dgm:pt modelId="{A6267C3D-5B9F-4E94-AE83-A46759EBD825}" type="pres">
      <dgm:prSet presAssocID="{B2B387A1-1D91-4909-A1A5-EC5E98A5E739}" presName="ParentBackground1" presStyleCnt="0"/>
      <dgm:spPr/>
    </dgm:pt>
    <dgm:pt modelId="{861F7D71-DCA1-4835-819F-5D51CC7DAB91}" type="pres">
      <dgm:prSet presAssocID="{B2B387A1-1D91-4909-A1A5-EC5E98A5E739}" presName="ParentBackground" presStyleLbl="fgAcc1" presStyleIdx="4" presStyleCnt="5" custLinFactNeighborY="-38132"/>
      <dgm:spPr/>
      <dgm:t>
        <a:bodyPr/>
        <a:lstStyle/>
        <a:p>
          <a:endParaRPr lang="en-US"/>
        </a:p>
      </dgm:t>
    </dgm:pt>
    <dgm:pt modelId="{CD4B64A5-4545-461F-9D1E-1931332BC635}" type="pres">
      <dgm:prSet presAssocID="{B2B387A1-1D91-4909-A1A5-EC5E98A5E739}" presName="Parent1" presStyleLbl="revTx" presStyleIdx="0" presStyleCnt="0">
        <dgm:presLayoutVars>
          <dgm:chMax val="1"/>
          <dgm:chPref val="1"/>
          <dgm:bulletEnabled val="1"/>
        </dgm:presLayoutVars>
      </dgm:prSet>
      <dgm:spPr/>
      <dgm:t>
        <a:bodyPr/>
        <a:lstStyle/>
        <a:p>
          <a:endParaRPr lang="en-US"/>
        </a:p>
      </dgm:t>
    </dgm:pt>
  </dgm:ptLst>
  <dgm:cxnLst>
    <dgm:cxn modelId="{DA5E3F82-4DEC-4892-9DF6-4EC74240C93A}" type="presOf" srcId="{CAF10485-549C-467B-AE54-0BEE711A69F5}" destId="{A898CC78-6CE1-4577-BDA8-809A7EF77494}" srcOrd="1" destOrd="0" presId="urn:microsoft.com/office/officeart/2011/layout/CircleProcess"/>
    <dgm:cxn modelId="{563A1DC9-4992-4FBD-A3E4-C28F279E7599}" srcId="{D224FA7C-D231-4761-8D64-8686D3738BDA}" destId="{3044CA23-2096-4AB4-87A6-33AD1AFD67BA}" srcOrd="1" destOrd="0" parTransId="{BE234BD0-5A48-4F3B-99EA-DA65707E2BB9}" sibTransId="{8493E486-269E-4537-9AA6-4805AD113B40}"/>
    <dgm:cxn modelId="{CBDF3229-6AB0-4947-B853-D7D75F155A85}" srcId="{D224FA7C-D231-4761-8D64-8686D3738BDA}" destId="{B2B387A1-1D91-4909-A1A5-EC5E98A5E739}" srcOrd="0" destOrd="0" parTransId="{7262E00F-CBD1-4FE1-B933-955EEE21E031}" sibTransId="{07E4F969-1E1C-4A9E-85F0-635ACFFD89C3}"/>
    <dgm:cxn modelId="{40FE7C14-4838-4A79-B977-6387E72A131F}" type="presOf" srcId="{B2B387A1-1D91-4909-A1A5-EC5E98A5E739}" destId="{861F7D71-DCA1-4835-819F-5D51CC7DAB91}" srcOrd="0" destOrd="0" presId="urn:microsoft.com/office/officeart/2011/layout/CircleProcess"/>
    <dgm:cxn modelId="{9EDC24E5-4F11-4108-8B03-6DC598C0FA24}" type="presOf" srcId="{B2B387A1-1D91-4909-A1A5-EC5E98A5E739}" destId="{CD4B64A5-4545-461F-9D1E-1931332BC635}" srcOrd="1" destOrd="0" presId="urn:microsoft.com/office/officeart/2011/layout/CircleProcess"/>
    <dgm:cxn modelId="{5D628E1C-56E1-4A6A-A140-BE38BA02CC2E}" type="presOf" srcId="{3044CA23-2096-4AB4-87A6-33AD1AFD67BA}" destId="{0FD3BAB7-781B-4662-8122-DA8904119A34}" srcOrd="1" destOrd="0" presId="urn:microsoft.com/office/officeart/2011/layout/CircleProcess"/>
    <dgm:cxn modelId="{9AF0DD7B-987A-4E53-9BED-DD683F640696}" type="presOf" srcId="{D9D71F7B-704F-46F6-A986-7C378D48D902}" destId="{F33B67E7-770D-4205-AAF1-0E11FC3AE9DA}" srcOrd="0" destOrd="0" presId="urn:microsoft.com/office/officeart/2011/layout/CircleProcess"/>
    <dgm:cxn modelId="{371425A6-DDDB-4EB4-94DA-67F227BAF948}" type="presOf" srcId="{D9D71F7B-704F-46F6-A986-7C378D48D902}" destId="{D8FA893D-E6C5-4084-B248-F68441784835}" srcOrd="1" destOrd="0" presId="urn:microsoft.com/office/officeart/2011/layout/CircleProcess"/>
    <dgm:cxn modelId="{AFAA094E-96C0-46B7-ACA4-4DC1AD06353F}" srcId="{D224FA7C-D231-4761-8D64-8686D3738BDA}" destId="{D9D71F7B-704F-46F6-A986-7C378D48D902}" srcOrd="4" destOrd="0" parTransId="{312A6D65-3D66-4FFD-8194-376B3A8442E7}" sibTransId="{F5D243D6-A33D-4A66-B1C5-CAC62B23B323}"/>
    <dgm:cxn modelId="{AB335638-B5D8-46E6-831E-38C46E5DCC5C}" type="presOf" srcId="{CAF10485-549C-467B-AE54-0BEE711A69F5}" destId="{B347F01C-FA96-41EF-9788-E5731E9B70CD}" srcOrd="0" destOrd="0" presId="urn:microsoft.com/office/officeart/2011/layout/CircleProcess"/>
    <dgm:cxn modelId="{585C31A1-078F-49F0-A5C0-32C5F1256726}" type="presOf" srcId="{3044CA23-2096-4AB4-87A6-33AD1AFD67BA}" destId="{38EB8034-7B02-4512-BA29-EE9382930735}" srcOrd="0" destOrd="0" presId="urn:microsoft.com/office/officeart/2011/layout/CircleProcess"/>
    <dgm:cxn modelId="{71B73E0F-32B9-4F30-A2C1-6757053834B9}" type="presOf" srcId="{4E49943F-4B30-47B7-AE68-6FAB2C16C58A}" destId="{B3039083-8B85-4D71-B03B-B85A2AC98537}" srcOrd="1" destOrd="0" presId="urn:microsoft.com/office/officeart/2011/layout/CircleProcess"/>
    <dgm:cxn modelId="{45E1B29C-C153-47DC-B793-95013378F711}" srcId="{D224FA7C-D231-4761-8D64-8686D3738BDA}" destId="{CAF10485-549C-467B-AE54-0BEE711A69F5}" srcOrd="3" destOrd="0" parTransId="{05167C23-75F4-45BC-B742-296340311E42}" sibTransId="{3BA91BE8-D5F8-4F57-9265-602346349754}"/>
    <dgm:cxn modelId="{44D3FBAE-C4D2-4354-8192-9D2D12CD7BA8}" type="presOf" srcId="{4E49943F-4B30-47B7-AE68-6FAB2C16C58A}" destId="{312C1267-ADFD-4C2B-9451-E1AD30EA2AC4}" srcOrd="0" destOrd="0" presId="urn:microsoft.com/office/officeart/2011/layout/CircleProcess"/>
    <dgm:cxn modelId="{28C345E5-22BE-46C6-B8B1-BCD2071DBE70}" type="presOf" srcId="{D224FA7C-D231-4761-8D64-8686D3738BDA}" destId="{6FFD3BAC-78BA-4199-A218-1F5EF43FD9A2}" srcOrd="0" destOrd="0" presId="urn:microsoft.com/office/officeart/2011/layout/CircleProcess"/>
    <dgm:cxn modelId="{6D6749EC-DD3E-42B0-917E-EEE2B5D22A15}" srcId="{D224FA7C-D231-4761-8D64-8686D3738BDA}" destId="{4E49943F-4B30-47B7-AE68-6FAB2C16C58A}" srcOrd="2" destOrd="0" parTransId="{D077A81E-22B6-4AFB-89C1-072B81FF9C3B}" sibTransId="{0F6A1E93-8E97-4501-8B15-A1289B49209B}"/>
    <dgm:cxn modelId="{7338633B-1CE1-4787-A57B-D1E66D54C2F0}" type="presParOf" srcId="{6FFD3BAC-78BA-4199-A218-1F5EF43FD9A2}" destId="{17664829-23C8-45C0-800D-E48698D82F60}" srcOrd="0" destOrd="0" presId="urn:microsoft.com/office/officeart/2011/layout/CircleProcess"/>
    <dgm:cxn modelId="{E886FC55-3630-48FF-9CF3-F28C3C55697F}" type="presParOf" srcId="{17664829-23C8-45C0-800D-E48698D82F60}" destId="{2463E961-2BA1-4BA8-B1F9-49E23C23C399}" srcOrd="0" destOrd="0" presId="urn:microsoft.com/office/officeart/2011/layout/CircleProcess"/>
    <dgm:cxn modelId="{AC064EF9-B628-4898-A614-5397634F0154}" type="presParOf" srcId="{6FFD3BAC-78BA-4199-A218-1F5EF43FD9A2}" destId="{F7B8DD6E-F05C-40AA-A82A-EED3D3F1FB9E}" srcOrd="1" destOrd="0" presId="urn:microsoft.com/office/officeart/2011/layout/CircleProcess"/>
    <dgm:cxn modelId="{3FFA0C7B-59CF-4727-B426-196DCE137A8E}" type="presParOf" srcId="{F7B8DD6E-F05C-40AA-A82A-EED3D3F1FB9E}" destId="{F33B67E7-770D-4205-AAF1-0E11FC3AE9DA}" srcOrd="0" destOrd="0" presId="urn:microsoft.com/office/officeart/2011/layout/CircleProcess"/>
    <dgm:cxn modelId="{8B3D5245-ECC0-4BEE-8E78-2E3E21B19E30}" type="presParOf" srcId="{6FFD3BAC-78BA-4199-A218-1F5EF43FD9A2}" destId="{D8FA893D-E6C5-4084-B248-F68441784835}" srcOrd="2" destOrd="0" presId="urn:microsoft.com/office/officeart/2011/layout/CircleProcess"/>
    <dgm:cxn modelId="{22703EBB-FA34-478B-A815-32AC4184560D}" type="presParOf" srcId="{6FFD3BAC-78BA-4199-A218-1F5EF43FD9A2}" destId="{9C5C5862-131E-46C3-B857-E1E3D5BC1554}" srcOrd="3" destOrd="0" presId="urn:microsoft.com/office/officeart/2011/layout/CircleProcess"/>
    <dgm:cxn modelId="{B529FCE5-FFC8-4E0A-BB89-4D7F6AEA745F}" type="presParOf" srcId="{9C5C5862-131E-46C3-B857-E1E3D5BC1554}" destId="{7526C64A-518A-4E58-9826-398C86FC6C37}" srcOrd="0" destOrd="0" presId="urn:microsoft.com/office/officeart/2011/layout/CircleProcess"/>
    <dgm:cxn modelId="{3DD2B6D5-AF1D-49C7-BC29-02A527C4231A}" type="presParOf" srcId="{6FFD3BAC-78BA-4199-A218-1F5EF43FD9A2}" destId="{50E4B0CF-6996-4092-AB51-3EDAFAE7F871}" srcOrd="4" destOrd="0" presId="urn:microsoft.com/office/officeart/2011/layout/CircleProcess"/>
    <dgm:cxn modelId="{9CD12F1A-BA99-4724-80DD-1F40CD242CAB}" type="presParOf" srcId="{50E4B0CF-6996-4092-AB51-3EDAFAE7F871}" destId="{B347F01C-FA96-41EF-9788-E5731E9B70CD}" srcOrd="0" destOrd="0" presId="urn:microsoft.com/office/officeart/2011/layout/CircleProcess"/>
    <dgm:cxn modelId="{B4C1C5D8-1F54-4700-B383-CEFBB09FFDA4}" type="presParOf" srcId="{6FFD3BAC-78BA-4199-A218-1F5EF43FD9A2}" destId="{A898CC78-6CE1-4577-BDA8-809A7EF77494}" srcOrd="5" destOrd="0" presId="urn:microsoft.com/office/officeart/2011/layout/CircleProcess"/>
    <dgm:cxn modelId="{833F1B5A-2A95-4EE7-B7E5-FA7A7E4C7453}" type="presParOf" srcId="{6FFD3BAC-78BA-4199-A218-1F5EF43FD9A2}" destId="{DCD20AD4-3453-4219-BDC9-D7E3A4F1F2AB}" srcOrd="6" destOrd="0" presId="urn:microsoft.com/office/officeart/2011/layout/CircleProcess"/>
    <dgm:cxn modelId="{9B0160F8-1C87-409D-88DF-A9371E189BE3}" type="presParOf" srcId="{DCD20AD4-3453-4219-BDC9-D7E3A4F1F2AB}" destId="{BDE46495-C3CA-45B0-98FF-A5EBEF467ADA}" srcOrd="0" destOrd="0" presId="urn:microsoft.com/office/officeart/2011/layout/CircleProcess"/>
    <dgm:cxn modelId="{478214C5-0684-48D7-8873-29D389031F2C}" type="presParOf" srcId="{6FFD3BAC-78BA-4199-A218-1F5EF43FD9A2}" destId="{DE8BABCD-F002-47E9-A489-3ECF73007580}" srcOrd="7" destOrd="0" presId="urn:microsoft.com/office/officeart/2011/layout/CircleProcess"/>
    <dgm:cxn modelId="{937FE925-632A-4A62-8A60-4769D84DC73B}" type="presParOf" srcId="{DE8BABCD-F002-47E9-A489-3ECF73007580}" destId="{312C1267-ADFD-4C2B-9451-E1AD30EA2AC4}" srcOrd="0" destOrd="0" presId="urn:microsoft.com/office/officeart/2011/layout/CircleProcess"/>
    <dgm:cxn modelId="{7FB27E97-6491-475D-B7A8-FC2AF6209B90}" type="presParOf" srcId="{6FFD3BAC-78BA-4199-A218-1F5EF43FD9A2}" destId="{B3039083-8B85-4D71-B03B-B85A2AC98537}" srcOrd="8" destOrd="0" presId="urn:microsoft.com/office/officeart/2011/layout/CircleProcess"/>
    <dgm:cxn modelId="{82EF4661-9CE9-43B3-B548-E5A3F5E63673}" type="presParOf" srcId="{6FFD3BAC-78BA-4199-A218-1F5EF43FD9A2}" destId="{408A85C1-864F-48CF-9B8F-877EFB5C4A55}" srcOrd="9" destOrd="0" presId="urn:microsoft.com/office/officeart/2011/layout/CircleProcess"/>
    <dgm:cxn modelId="{61B4A60F-D442-4B04-B14E-E2B16F8BFA08}" type="presParOf" srcId="{408A85C1-864F-48CF-9B8F-877EFB5C4A55}" destId="{A19475CB-0C2F-4276-84E9-1BAEB3981E00}" srcOrd="0" destOrd="0" presId="urn:microsoft.com/office/officeart/2011/layout/CircleProcess"/>
    <dgm:cxn modelId="{5A33F17F-21B3-45BC-9018-5D5C769F5C8F}" type="presParOf" srcId="{6FFD3BAC-78BA-4199-A218-1F5EF43FD9A2}" destId="{7461BE23-D0A7-4634-92C4-9F6F85ACA5DE}" srcOrd="10" destOrd="0" presId="urn:microsoft.com/office/officeart/2011/layout/CircleProcess"/>
    <dgm:cxn modelId="{046310EB-D8FD-4C51-9FF6-B73D9E49F1BB}" type="presParOf" srcId="{7461BE23-D0A7-4634-92C4-9F6F85ACA5DE}" destId="{38EB8034-7B02-4512-BA29-EE9382930735}" srcOrd="0" destOrd="0" presId="urn:microsoft.com/office/officeart/2011/layout/CircleProcess"/>
    <dgm:cxn modelId="{BD395EFE-F2E4-4F51-AA9C-958F89B4319F}" type="presParOf" srcId="{6FFD3BAC-78BA-4199-A218-1F5EF43FD9A2}" destId="{0FD3BAB7-781B-4662-8122-DA8904119A34}" srcOrd="11" destOrd="0" presId="urn:microsoft.com/office/officeart/2011/layout/CircleProcess"/>
    <dgm:cxn modelId="{C2DACEFF-F69D-463C-958D-02B50A20C163}" type="presParOf" srcId="{6FFD3BAC-78BA-4199-A218-1F5EF43FD9A2}" destId="{02AB41D4-860D-4C68-B5FE-55E8A440F45D}" srcOrd="12" destOrd="0" presId="urn:microsoft.com/office/officeart/2011/layout/CircleProcess"/>
    <dgm:cxn modelId="{B0C69B11-338D-4641-9D57-E47E867CFAF2}" type="presParOf" srcId="{02AB41D4-860D-4C68-B5FE-55E8A440F45D}" destId="{DB6FF8A3-2B89-4493-89A8-16BD5093D6C8}" srcOrd="0" destOrd="0" presId="urn:microsoft.com/office/officeart/2011/layout/CircleProcess"/>
    <dgm:cxn modelId="{7134A70F-6728-4069-B23B-14C63CA61594}" type="presParOf" srcId="{6FFD3BAC-78BA-4199-A218-1F5EF43FD9A2}" destId="{A6267C3D-5B9F-4E94-AE83-A46759EBD825}" srcOrd="13" destOrd="0" presId="urn:microsoft.com/office/officeart/2011/layout/CircleProcess"/>
    <dgm:cxn modelId="{FEDFFD7B-2F69-43D4-B279-627F0EDD59EB}" type="presParOf" srcId="{A6267C3D-5B9F-4E94-AE83-A46759EBD825}" destId="{861F7D71-DCA1-4835-819F-5D51CC7DAB91}" srcOrd="0" destOrd="0" presId="urn:microsoft.com/office/officeart/2011/layout/CircleProcess"/>
    <dgm:cxn modelId="{ECA84DC8-6231-462F-82D9-562327FC1692}" type="presParOf" srcId="{6FFD3BAC-78BA-4199-A218-1F5EF43FD9A2}" destId="{CD4B64A5-4545-461F-9D1E-1931332BC635}"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0814FCB-0ABF-4E05-95D0-5BB40251E8C2}" type="doc">
      <dgm:prSet loTypeId="urn:microsoft.com/office/officeart/2005/8/layout/hList1" loCatId="list" qsTypeId="urn:microsoft.com/office/officeart/2005/8/quickstyle/simple1" qsCatId="simple" csTypeId="urn:microsoft.com/office/officeart/2005/8/colors/accent2_1" csCatId="accent2" phldr="1"/>
      <dgm:spPr/>
      <dgm:t>
        <a:bodyPr/>
        <a:lstStyle/>
        <a:p>
          <a:endParaRPr lang="en-US"/>
        </a:p>
      </dgm:t>
    </dgm:pt>
    <dgm:pt modelId="{33671E5F-E66A-4CC3-9D22-8FD9FDBA435E}">
      <dgm:prSet phldrT="[Text]" custT="1"/>
      <dgm:spPr>
        <a:solidFill>
          <a:schemeClr val="bg1">
            <a:lumMod val="65000"/>
          </a:schemeClr>
        </a:solidFill>
      </dgm:spPr>
      <dgm:t>
        <a:bodyPr/>
        <a:lstStyle/>
        <a:p>
          <a:r>
            <a:rPr lang="en-US" sz="2400" dirty="0" smtClean="0"/>
            <a:t>Task</a:t>
          </a:r>
          <a:endParaRPr lang="en-US" sz="2400" dirty="0"/>
        </a:p>
      </dgm:t>
    </dgm:pt>
    <dgm:pt modelId="{A49C63BE-47D6-43A3-80C3-C6579CD89899}" type="parTrans" cxnId="{B8691723-A336-4071-AFF8-F9E5F98E1738}">
      <dgm:prSet/>
      <dgm:spPr/>
      <dgm:t>
        <a:bodyPr/>
        <a:lstStyle/>
        <a:p>
          <a:endParaRPr lang="en-US"/>
        </a:p>
      </dgm:t>
    </dgm:pt>
    <dgm:pt modelId="{7AA6D355-C13A-48DD-B99C-65371DACF371}" type="sibTrans" cxnId="{B8691723-A336-4071-AFF8-F9E5F98E1738}">
      <dgm:prSet/>
      <dgm:spPr/>
      <dgm:t>
        <a:bodyPr/>
        <a:lstStyle/>
        <a:p>
          <a:endParaRPr lang="en-US"/>
        </a:p>
      </dgm:t>
    </dgm:pt>
    <dgm:pt modelId="{B6C5B4D4-4216-4738-8B70-C578639BF3C8}">
      <dgm:prSet phldrT="[Text]" custT="1"/>
      <dgm:spPr/>
      <dgm:t>
        <a:bodyPr/>
        <a:lstStyle/>
        <a:p>
          <a:r>
            <a:rPr lang="en-US" sz="1800" dirty="0" smtClean="0">
              <a:solidFill>
                <a:schemeClr val="accent6">
                  <a:lumMod val="75000"/>
                </a:schemeClr>
              </a:solidFill>
            </a:rPr>
            <a:t>Generate SST</a:t>
          </a:r>
          <a:endParaRPr lang="en-US" sz="1800" dirty="0">
            <a:solidFill>
              <a:schemeClr val="accent6">
                <a:lumMod val="75000"/>
              </a:schemeClr>
            </a:solidFill>
          </a:endParaRPr>
        </a:p>
      </dgm:t>
    </dgm:pt>
    <dgm:pt modelId="{816B37CA-393F-4DC2-B65B-BF6E0887A5C9}" type="parTrans" cxnId="{5BB0FF73-A740-4C47-BF96-9C2E7F0885A9}">
      <dgm:prSet/>
      <dgm:spPr/>
      <dgm:t>
        <a:bodyPr/>
        <a:lstStyle/>
        <a:p>
          <a:endParaRPr lang="en-US"/>
        </a:p>
      </dgm:t>
    </dgm:pt>
    <dgm:pt modelId="{671B5862-8160-4D87-9C2F-E6E359DFF0FF}" type="sibTrans" cxnId="{5BB0FF73-A740-4C47-BF96-9C2E7F0885A9}">
      <dgm:prSet/>
      <dgm:spPr/>
      <dgm:t>
        <a:bodyPr/>
        <a:lstStyle/>
        <a:p>
          <a:endParaRPr lang="en-US"/>
        </a:p>
      </dgm:t>
    </dgm:pt>
    <dgm:pt modelId="{16D5900E-204B-495B-81C2-4191B1842F6B}">
      <dgm:prSet phldrT="[Text]" custT="1"/>
      <dgm:spPr/>
      <dgm:t>
        <a:bodyPr/>
        <a:lstStyle/>
        <a:p>
          <a:r>
            <a:rPr lang="en-US" sz="1600" dirty="0" smtClean="0">
              <a:solidFill>
                <a:srgbClr val="F951B5"/>
              </a:solidFill>
            </a:rPr>
            <a:t>Configure Study Spec</a:t>
          </a:r>
          <a:endParaRPr lang="en-US" sz="1600" dirty="0">
            <a:solidFill>
              <a:srgbClr val="F951B5"/>
            </a:solidFill>
          </a:endParaRPr>
        </a:p>
      </dgm:t>
    </dgm:pt>
    <dgm:pt modelId="{20E83C1B-4A81-4CC6-BB17-545792275B15}" type="parTrans" cxnId="{7558BEDE-85BE-4523-8B19-137554360C90}">
      <dgm:prSet/>
      <dgm:spPr/>
      <dgm:t>
        <a:bodyPr/>
        <a:lstStyle/>
        <a:p>
          <a:endParaRPr lang="en-US"/>
        </a:p>
      </dgm:t>
    </dgm:pt>
    <dgm:pt modelId="{7FDFD9A8-DDD3-46B0-8571-00B645815681}" type="sibTrans" cxnId="{7558BEDE-85BE-4523-8B19-137554360C90}">
      <dgm:prSet/>
      <dgm:spPr/>
      <dgm:t>
        <a:bodyPr/>
        <a:lstStyle/>
        <a:p>
          <a:endParaRPr lang="en-US"/>
        </a:p>
      </dgm:t>
    </dgm:pt>
    <dgm:pt modelId="{63227E34-234E-435C-94E0-FE3D42D10F9A}">
      <dgm:prSet phldrT="[Text]" custT="1"/>
      <dgm:spPr>
        <a:solidFill>
          <a:schemeClr val="bg1">
            <a:lumMod val="65000"/>
          </a:schemeClr>
        </a:solidFill>
      </dgm:spPr>
      <dgm:t>
        <a:bodyPr/>
        <a:lstStyle/>
        <a:p>
          <a:r>
            <a:rPr lang="en-US" sz="2400" dirty="0" smtClean="0"/>
            <a:t>Deliverable</a:t>
          </a:r>
          <a:endParaRPr lang="en-US" sz="2400" dirty="0"/>
        </a:p>
      </dgm:t>
    </dgm:pt>
    <dgm:pt modelId="{8C2F15E9-C083-4F20-A499-AC8E27B33A4A}" type="parTrans" cxnId="{C87FA1A7-96AC-480B-813A-F9BCA1ACF728}">
      <dgm:prSet/>
      <dgm:spPr/>
      <dgm:t>
        <a:bodyPr/>
        <a:lstStyle/>
        <a:p>
          <a:endParaRPr lang="en-US"/>
        </a:p>
      </dgm:t>
    </dgm:pt>
    <dgm:pt modelId="{EEBEAEE1-C029-4718-A2E1-DF4431C5BBAD}" type="sibTrans" cxnId="{C87FA1A7-96AC-480B-813A-F9BCA1ACF728}">
      <dgm:prSet/>
      <dgm:spPr/>
      <dgm:t>
        <a:bodyPr/>
        <a:lstStyle/>
        <a:p>
          <a:endParaRPr lang="en-US"/>
        </a:p>
      </dgm:t>
    </dgm:pt>
    <dgm:pt modelId="{5EE9B6DB-4520-4A9C-86DB-3424BC5E573C}">
      <dgm:prSet phldrT="[Text]" custT="1"/>
      <dgm:spPr/>
      <dgm:t>
        <a:bodyPr/>
        <a:lstStyle/>
        <a:p>
          <a:r>
            <a:rPr lang="en-US" sz="1600" dirty="0" smtClean="0">
              <a:solidFill>
                <a:srgbClr val="06BA42"/>
              </a:solidFill>
            </a:rPr>
            <a:t>SDTM Study Specification</a:t>
          </a:r>
          <a:endParaRPr lang="en-US" sz="1600" dirty="0">
            <a:solidFill>
              <a:srgbClr val="06BA42"/>
            </a:solidFill>
          </a:endParaRPr>
        </a:p>
      </dgm:t>
    </dgm:pt>
    <dgm:pt modelId="{BB2359D1-E817-47FF-A01A-7DFCEF83E493}" type="sibTrans" cxnId="{75414806-3BF3-4495-98A7-F00CFD2FCD27}">
      <dgm:prSet/>
      <dgm:spPr/>
      <dgm:t>
        <a:bodyPr/>
        <a:lstStyle/>
        <a:p>
          <a:endParaRPr lang="en-US"/>
        </a:p>
      </dgm:t>
    </dgm:pt>
    <dgm:pt modelId="{E86BE66B-CE12-4518-8E82-2E7BFA97A3B1}" type="parTrans" cxnId="{75414806-3BF3-4495-98A7-F00CFD2FCD27}">
      <dgm:prSet/>
      <dgm:spPr/>
      <dgm:t>
        <a:bodyPr/>
        <a:lstStyle/>
        <a:p>
          <a:endParaRPr lang="en-US"/>
        </a:p>
      </dgm:t>
    </dgm:pt>
    <dgm:pt modelId="{49BB29FF-D679-4625-934B-E63F68C4CB6E}">
      <dgm:prSet phldrT="[Text]" custT="1"/>
      <dgm:spPr/>
      <dgm:t>
        <a:bodyPr/>
        <a:lstStyle/>
        <a:p>
          <a:r>
            <a:rPr lang="en-US" sz="1600" dirty="0" smtClean="0">
              <a:solidFill>
                <a:schemeClr val="accent6">
                  <a:lumMod val="75000"/>
                </a:schemeClr>
              </a:solidFill>
            </a:rPr>
            <a:t>Spec Template (Standard SDTM Domain templates pulled together in 1 Excel document)</a:t>
          </a:r>
          <a:endParaRPr lang="en-US" sz="1600" dirty="0">
            <a:solidFill>
              <a:schemeClr val="accent6">
                <a:lumMod val="75000"/>
              </a:schemeClr>
            </a:solidFill>
          </a:endParaRPr>
        </a:p>
      </dgm:t>
    </dgm:pt>
    <dgm:pt modelId="{B7FE4BDC-9B39-4E68-978C-4D729A55D4FF}" type="sibTrans" cxnId="{8AC355D5-D795-46E3-837A-16F0713E6784}">
      <dgm:prSet/>
      <dgm:spPr/>
      <dgm:t>
        <a:bodyPr/>
        <a:lstStyle/>
        <a:p>
          <a:endParaRPr lang="en-US"/>
        </a:p>
      </dgm:t>
    </dgm:pt>
    <dgm:pt modelId="{0EADA0FA-19FC-4E37-A4E4-D15FAB2F1FF5}" type="parTrans" cxnId="{8AC355D5-D795-46E3-837A-16F0713E6784}">
      <dgm:prSet/>
      <dgm:spPr/>
      <dgm:t>
        <a:bodyPr/>
        <a:lstStyle/>
        <a:p>
          <a:endParaRPr lang="en-US"/>
        </a:p>
      </dgm:t>
    </dgm:pt>
    <dgm:pt modelId="{F12BB2A4-3E3A-46A1-9F9A-1101F3131C82}">
      <dgm:prSet phldrT="[Text]" custT="1"/>
      <dgm:spPr/>
      <dgm:t>
        <a:bodyPr/>
        <a:lstStyle/>
        <a:p>
          <a:endParaRPr lang="en-US" sz="1800" dirty="0"/>
        </a:p>
      </dgm:t>
    </dgm:pt>
    <dgm:pt modelId="{7243C99D-2FA2-45E3-B8DE-C620AD970EDB}" type="parTrans" cxnId="{E681B04B-A934-48D9-B7C3-4B1F1212881B}">
      <dgm:prSet/>
      <dgm:spPr/>
      <dgm:t>
        <a:bodyPr/>
        <a:lstStyle/>
        <a:p>
          <a:endParaRPr lang="en-US"/>
        </a:p>
      </dgm:t>
    </dgm:pt>
    <dgm:pt modelId="{D8542CD2-9A22-4BE0-8AF0-28C3F02451A4}" type="sibTrans" cxnId="{E681B04B-A934-48D9-B7C3-4B1F1212881B}">
      <dgm:prSet/>
      <dgm:spPr/>
      <dgm:t>
        <a:bodyPr/>
        <a:lstStyle/>
        <a:p>
          <a:endParaRPr lang="en-US"/>
        </a:p>
      </dgm:t>
    </dgm:pt>
    <dgm:pt modelId="{BEBBE132-DFD8-4C60-AF4E-FB4A12144CC9}">
      <dgm:prSet phldrT="[Text]" custT="1"/>
      <dgm:spPr/>
      <dgm:t>
        <a:bodyPr/>
        <a:lstStyle/>
        <a:p>
          <a:endParaRPr lang="en-US" sz="1600" dirty="0"/>
        </a:p>
      </dgm:t>
    </dgm:pt>
    <dgm:pt modelId="{5A677FB4-E173-49DD-B955-CDE27941A8D5}" type="parTrans" cxnId="{36FBC305-85C1-4310-96D2-6C16C8CE6E9C}">
      <dgm:prSet/>
      <dgm:spPr/>
      <dgm:t>
        <a:bodyPr/>
        <a:lstStyle/>
        <a:p>
          <a:endParaRPr lang="en-US"/>
        </a:p>
      </dgm:t>
    </dgm:pt>
    <dgm:pt modelId="{A1B090B7-205B-4FF8-BCF8-4FCBB6148F68}" type="sibTrans" cxnId="{36FBC305-85C1-4310-96D2-6C16C8CE6E9C}">
      <dgm:prSet/>
      <dgm:spPr/>
      <dgm:t>
        <a:bodyPr/>
        <a:lstStyle/>
        <a:p>
          <a:endParaRPr lang="en-US"/>
        </a:p>
      </dgm:t>
    </dgm:pt>
    <dgm:pt modelId="{752D2321-4B75-4A03-A603-5A346A6F4DF9}" type="pres">
      <dgm:prSet presAssocID="{60814FCB-0ABF-4E05-95D0-5BB40251E8C2}" presName="Name0" presStyleCnt="0">
        <dgm:presLayoutVars>
          <dgm:dir/>
          <dgm:animLvl val="lvl"/>
          <dgm:resizeHandles val="exact"/>
        </dgm:presLayoutVars>
      </dgm:prSet>
      <dgm:spPr/>
      <dgm:t>
        <a:bodyPr/>
        <a:lstStyle/>
        <a:p>
          <a:endParaRPr lang="en-US"/>
        </a:p>
      </dgm:t>
    </dgm:pt>
    <dgm:pt modelId="{DF38DF29-619C-423A-8BAB-34336AD77855}" type="pres">
      <dgm:prSet presAssocID="{33671E5F-E66A-4CC3-9D22-8FD9FDBA435E}" presName="composite" presStyleCnt="0"/>
      <dgm:spPr/>
      <dgm:t>
        <a:bodyPr/>
        <a:lstStyle/>
        <a:p>
          <a:endParaRPr lang="en-US"/>
        </a:p>
      </dgm:t>
    </dgm:pt>
    <dgm:pt modelId="{CE160EB6-7EEA-4A1B-B209-9E8768CDD8E7}" type="pres">
      <dgm:prSet presAssocID="{33671E5F-E66A-4CC3-9D22-8FD9FDBA435E}" presName="parTx" presStyleLbl="alignNode1" presStyleIdx="0" presStyleCnt="2" custScaleX="70409" custScaleY="82755" custLinFactNeighborX="3003" custLinFactNeighborY="-954">
        <dgm:presLayoutVars>
          <dgm:chMax val="0"/>
          <dgm:chPref val="0"/>
          <dgm:bulletEnabled val="1"/>
        </dgm:presLayoutVars>
      </dgm:prSet>
      <dgm:spPr/>
      <dgm:t>
        <a:bodyPr/>
        <a:lstStyle/>
        <a:p>
          <a:endParaRPr lang="en-US"/>
        </a:p>
      </dgm:t>
    </dgm:pt>
    <dgm:pt modelId="{21E2AA2B-8C94-4EB6-93B1-1EB2EB18F3A7}" type="pres">
      <dgm:prSet presAssocID="{33671E5F-E66A-4CC3-9D22-8FD9FDBA435E}" presName="desTx" presStyleLbl="alignAccFollowNode1" presStyleIdx="0" presStyleCnt="2" custScaleX="70407" custScaleY="100000" custLinFactNeighborX="3004">
        <dgm:presLayoutVars>
          <dgm:bulletEnabled val="1"/>
        </dgm:presLayoutVars>
      </dgm:prSet>
      <dgm:spPr/>
      <dgm:t>
        <a:bodyPr/>
        <a:lstStyle/>
        <a:p>
          <a:endParaRPr lang="en-US"/>
        </a:p>
      </dgm:t>
    </dgm:pt>
    <dgm:pt modelId="{6363903B-5C4B-4075-9865-7A67BC0F10A2}" type="pres">
      <dgm:prSet presAssocID="{7AA6D355-C13A-48DD-B99C-65371DACF371}" presName="space" presStyleCnt="0"/>
      <dgm:spPr/>
      <dgm:t>
        <a:bodyPr/>
        <a:lstStyle/>
        <a:p>
          <a:endParaRPr lang="en-US"/>
        </a:p>
      </dgm:t>
    </dgm:pt>
    <dgm:pt modelId="{AC522254-BCF9-4736-950C-5E263A223822}" type="pres">
      <dgm:prSet presAssocID="{63227E34-234E-435C-94E0-FE3D42D10F9A}" presName="composite" presStyleCnt="0"/>
      <dgm:spPr/>
      <dgm:t>
        <a:bodyPr/>
        <a:lstStyle/>
        <a:p>
          <a:endParaRPr lang="en-US"/>
        </a:p>
      </dgm:t>
    </dgm:pt>
    <dgm:pt modelId="{453B9483-12FD-4B6E-AD8E-891D8447385B}" type="pres">
      <dgm:prSet presAssocID="{63227E34-234E-435C-94E0-FE3D42D10F9A}" presName="parTx" presStyleLbl="alignNode1" presStyleIdx="1" presStyleCnt="2">
        <dgm:presLayoutVars>
          <dgm:chMax val="0"/>
          <dgm:chPref val="0"/>
          <dgm:bulletEnabled val="1"/>
        </dgm:presLayoutVars>
      </dgm:prSet>
      <dgm:spPr/>
      <dgm:t>
        <a:bodyPr/>
        <a:lstStyle/>
        <a:p>
          <a:endParaRPr lang="en-US"/>
        </a:p>
      </dgm:t>
    </dgm:pt>
    <dgm:pt modelId="{A33FCF3F-77E7-42D5-8DF0-E732A8B2BEBE}" type="pres">
      <dgm:prSet presAssocID="{63227E34-234E-435C-94E0-FE3D42D10F9A}" presName="desTx" presStyleLbl="alignAccFollowNode1" presStyleIdx="1" presStyleCnt="2">
        <dgm:presLayoutVars>
          <dgm:bulletEnabled val="1"/>
        </dgm:presLayoutVars>
      </dgm:prSet>
      <dgm:spPr/>
      <dgm:t>
        <a:bodyPr/>
        <a:lstStyle/>
        <a:p>
          <a:endParaRPr lang="en-US"/>
        </a:p>
      </dgm:t>
    </dgm:pt>
  </dgm:ptLst>
  <dgm:cxnLst>
    <dgm:cxn modelId="{C87FA1A7-96AC-480B-813A-F9BCA1ACF728}" srcId="{60814FCB-0ABF-4E05-95D0-5BB40251E8C2}" destId="{63227E34-234E-435C-94E0-FE3D42D10F9A}" srcOrd="1" destOrd="0" parTransId="{8C2F15E9-C083-4F20-A499-AC8E27B33A4A}" sibTransId="{EEBEAEE1-C029-4718-A2E1-DF4431C5BBAD}"/>
    <dgm:cxn modelId="{4880031C-79C6-4BC3-A9C3-BD12F47DEFE1}" type="presOf" srcId="{F12BB2A4-3E3A-46A1-9F9A-1101F3131C82}" destId="{21E2AA2B-8C94-4EB6-93B1-1EB2EB18F3A7}" srcOrd="0" destOrd="1" presId="urn:microsoft.com/office/officeart/2005/8/layout/hList1"/>
    <dgm:cxn modelId="{75414806-3BF3-4495-98A7-F00CFD2FCD27}" srcId="{63227E34-234E-435C-94E0-FE3D42D10F9A}" destId="{5EE9B6DB-4520-4A9C-86DB-3424BC5E573C}" srcOrd="2" destOrd="0" parTransId="{E86BE66B-CE12-4518-8E82-2E7BFA97A3B1}" sibTransId="{BB2359D1-E817-47FF-A01A-7DFCEF83E493}"/>
    <dgm:cxn modelId="{74685E11-3AC3-4B26-B22E-EBC3A4E13AB6}" type="presOf" srcId="{BEBBE132-DFD8-4C60-AF4E-FB4A12144CC9}" destId="{A33FCF3F-77E7-42D5-8DF0-E732A8B2BEBE}" srcOrd="0" destOrd="1" presId="urn:microsoft.com/office/officeart/2005/8/layout/hList1"/>
    <dgm:cxn modelId="{498C3990-76D3-4FCD-8234-BE8D46EEBDF2}" type="presOf" srcId="{33671E5F-E66A-4CC3-9D22-8FD9FDBA435E}" destId="{CE160EB6-7EEA-4A1B-B209-9E8768CDD8E7}" srcOrd="0" destOrd="0" presId="urn:microsoft.com/office/officeart/2005/8/layout/hList1"/>
    <dgm:cxn modelId="{038D1C29-FD46-43CE-B8E1-CFFA46141FBA}" type="presOf" srcId="{49BB29FF-D679-4625-934B-E63F68C4CB6E}" destId="{A33FCF3F-77E7-42D5-8DF0-E732A8B2BEBE}" srcOrd="0" destOrd="0" presId="urn:microsoft.com/office/officeart/2005/8/layout/hList1"/>
    <dgm:cxn modelId="{5BB0FF73-A740-4C47-BF96-9C2E7F0885A9}" srcId="{33671E5F-E66A-4CC3-9D22-8FD9FDBA435E}" destId="{B6C5B4D4-4216-4738-8B70-C578639BF3C8}" srcOrd="0" destOrd="0" parTransId="{816B37CA-393F-4DC2-B65B-BF6E0887A5C9}" sibTransId="{671B5862-8160-4D87-9C2F-E6E359DFF0FF}"/>
    <dgm:cxn modelId="{B8691723-A336-4071-AFF8-F9E5F98E1738}" srcId="{60814FCB-0ABF-4E05-95D0-5BB40251E8C2}" destId="{33671E5F-E66A-4CC3-9D22-8FD9FDBA435E}" srcOrd="0" destOrd="0" parTransId="{A49C63BE-47D6-43A3-80C3-C6579CD89899}" sibTransId="{7AA6D355-C13A-48DD-B99C-65371DACF371}"/>
    <dgm:cxn modelId="{44B4D6DF-71D7-4195-B436-AE2EA83537C6}" type="presOf" srcId="{B6C5B4D4-4216-4738-8B70-C578639BF3C8}" destId="{21E2AA2B-8C94-4EB6-93B1-1EB2EB18F3A7}" srcOrd="0" destOrd="0" presId="urn:microsoft.com/office/officeart/2005/8/layout/hList1"/>
    <dgm:cxn modelId="{36FBC305-85C1-4310-96D2-6C16C8CE6E9C}" srcId="{63227E34-234E-435C-94E0-FE3D42D10F9A}" destId="{BEBBE132-DFD8-4C60-AF4E-FB4A12144CC9}" srcOrd="1" destOrd="0" parTransId="{5A677FB4-E173-49DD-B955-CDE27941A8D5}" sibTransId="{A1B090B7-205B-4FF8-BCF8-4FCBB6148F68}"/>
    <dgm:cxn modelId="{8AC355D5-D795-46E3-837A-16F0713E6784}" srcId="{63227E34-234E-435C-94E0-FE3D42D10F9A}" destId="{49BB29FF-D679-4625-934B-E63F68C4CB6E}" srcOrd="0" destOrd="0" parTransId="{0EADA0FA-19FC-4E37-A4E4-D15FAB2F1FF5}" sibTransId="{B7FE4BDC-9B39-4E68-978C-4D729A55D4FF}"/>
    <dgm:cxn modelId="{B84B18D2-015D-4AEF-942A-983DAFB0B262}" type="presOf" srcId="{5EE9B6DB-4520-4A9C-86DB-3424BC5E573C}" destId="{A33FCF3F-77E7-42D5-8DF0-E732A8B2BEBE}" srcOrd="0" destOrd="2" presId="urn:microsoft.com/office/officeart/2005/8/layout/hList1"/>
    <dgm:cxn modelId="{5F965FF4-5A3C-4FA6-B250-2EFA96A380EA}" type="presOf" srcId="{60814FCB-0ABF-4E05-95D0-5BB40251E8C2}" destId="{752D2321-4B75-4A03-A603-5A346A6F4DF9}" srcOrd="0" destOrd="0" presId="urn:microsoft.com/office/officeart/2005/8/layout/hList1"/>
    <dgm:cxn modelId="{52DC2AE7-238F-49D3-999A-9948EF3FED2B}" type="presOf" srcId="{16D5900E-204B-495B-81C2-4191B1842F6B}" destId="{21E2AA2B-8C94-4EB6-93B1-1EB2EB18F3A7}" srcOrd="0" destOrd="2" presId="urn:microsoft.com/office/officeart/2005/8/layout/hList1"/>
    <dgm:cxn modelId="{553DB02A-71D7-4DF0-A0C6-C5194605DD31}" type="presOf" srcId="{63227E34-234E-435C-94E0-FE3D42D10F9A}" destId="{453B9483-12FD-4B6E-AD8E-891D8447385B}" srcOrd="0" destOrd="0" presId="urn:microsoft.com/office/officeart/2005/8/layout/hList1"/>
    <dgm:cxn modelId="{7558BEDE-85BE-4523-8B19-137554360C90}" srcId="{33671E5F-E66A-4CC3-9D22-8FD9FDBA435E}" destId="{16D5900E-204B-495B-81C2-4191B1842F6B}" srcOrd="2" destOrd="0" parTransId="{20E83C1B-4A81-4CC6-BB17-545792275B15}" sibTransId="{7FDFD9A8-DDD3-46B0-8571-00B645815681}"/>
    <dgm:cxn modelId="{E681B04B-A934-48D9-B7C3-4B1F1212881B}" srcId="{33671E5F-E66A-4CC3-9D22-8FD9FDBA435E}" destId="{F12BB2A4-3E3A-46A1-9F9A-1101F3131C82}" srcOrd="1" destOrd="0" parTransId="{7243C99D-2FA2-45E3-B8DE-C620AD970EDB}" sibTransId="{D8542CD2-9A22-4BE0-8AF0-28C3F02451A4}"/>
    <dgm:cxn modelId="{A596ECDA-75B4-422F-8C57-97D822FDECAA}" type="presParOf" srcId="{752D2321-4B75-4A03-A603-5A346A6F4DF9}" destId="{DF38DF29-619C-423A-8BAB-34336AD77855}" srcOrd="0" destOrd="0" presId="urn:microsoft.com/office/officeart/2005/8/layout/hList1"/>
    <dgm:cxn modelId="{63E482A4-C20A-4273-AA9A-50F56C3318A2}" type="presParOf" srcId="{DF38DF29-619C-423A-8BAB-34336AD77855}" destId="{CE160EB6-7EEA-4A1B-B209-9E8768CDD8E7}" srcOrd="0" destOrd="0" presId="urn:microsoft.com/office/officeart/2005/8/layout/hList1"/>
    <dgm:cxn modelId="{F6C651EC-8905-4D39-A502-17A3C74712C6}" type="presParOf" srcId="{DF38DF29-619C-423A-8BAB-34336AD77855}" destId="{21E2AA2B-8C94-4EB6-93B1-1EB2EB18F3A7}" srcOrd="1" destOrd="0" presId="urn:microsoft.com/office/officeart/2005/8/layout/hList1"/>
    <dgm:cxn modelId="{EEAC3562-1DED-43B8-9730-9190A62127C5}" type="presParOf" srcId="{752D2321-4B75-4A03-A603-5A346A6F4DF9}" destId="{6363903B-5C4B-4075-9865-7A67BC0F10A2}" srcOrd="1" destOrd="0" presId="urn:microsoft.com/office/officeart/2005/8/layout/hList1"/>
    <dgm:cxn modelId="{42E30CC1-27B6-4798-B03E-1550711115BD}" type="presParOf" srcId="{752D2321-4B75-4A03-A603-5A346A6F4DF9}" destId="{AC522254-BCF9-4736-950C-5E263A223822}" srcOrd="2" destOrd="0" presId="urn:microsoft.com/office/officeart/2005/8/layout/hList1"/>
    <dgm:cxn modelId="{F4ECDFDE-1587-458E-92E2-08A47304FB1E}" type="presParOf" srcId="{AC522254-BCF9-4736-950C-5E263A223822}" destId="{453B9483-12FD-4B6E-AD8E-891D8447385B}" srcOrd="0" destOrd="0" presId="urn:microsoft.com/office/officeart/2005/8/layout/hList1"/>
    <dgm:cxn modelId="{18B274E3-84D5-46DC-952C-AD1A40E19D56}" type="presParOf" srcId="{AC522254-BCF9-4736-950C-5E263A223822}" destId="{A33FCF3F-77E7-42D5-8DF0-E732A8B2BEBE}"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D6DE515-AD67-4E14-BD28-F429276BC9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93809F9-1DDA-4856-BBB1-C1F53DD5C792}" type="pres">
      <dgm:prSet presAssocID="{7D6DE515-AD67-4E14-BD28-F429276BC9B1}" presName="linear" presStyleCnt="0">
        <dgm:presLayoutVars>
          <dgm:animLvl val="lvl"/>
          <dgm:resizeHandles val="exact"/>
        </dgm:presLayoutVars>
      </dgm:prSet>
      <dgm:spPr/>
      <dgm:t>
        <a:bodyPr/>
        <a:lstStyle/>
        <a:p>
          <a:endParaRPr lang="en-US"/>
        </a:p>
      </dgm:t>
    </dgm:pt>
  </dgm:ptLst>
  <dgm:cxnLst>
    <dgm:cxn modelId="{88157204-0642-48B8-AB62-9CD3BCE8C06B}" type="presOf" srcId="{7D6DE515-AD67-4E14-BD28-F429276BC9B1}" destId="{D93809F9-1DDA-4856-BBB1-C1F53DD5C79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A21C9D6-8BB7-4881-99EE-3A0C282823F6}"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45856B2C-F5D8-4831-B775-48DCF55276FF}">
      <dgm:prSet/>
      <dgm:spPr/>
      <dgm:t>
        <a:bodyPr/>
        <a:lstStyle/>
        <a:p>
          <a:pPr rtl="0"/>
          <a:r>
            <a:rPr lang="en-US" dirty="0" smtClean="0"/>
            <a:t>Before the request is submitted:</a:t>
          </a:r>
          <a:endParaRPr lang="en-US" dirty="0"/>
        </a:p>
      </dgm:t>
    </dgm:pt>
    <dgm:pt modelId="{4C314145-2D9E-4C05-B3BB-66E63010D0E8}" type="parTrans" cxnId="{B09F794B-2DFF-4169-855D-0B85A98D9E17}">
      <dgm:prSet/>
      <dgm:spPr/>
      <dgm:t>
        <a:bodyPr/>
        <a:lstStyle/>
        <a:p>
          <a:endParaRPr lang="en-US"/>
        </a:p>
      </dgm:t>
    </dgm:pt>
    <dgm:pt modelId="{5BF1850E-3917-4170-BE4B-0F0AB8CEEA77}" type="sibTrans" cxnId="{B09F794B-2DFF-4169-855D-0B85A98D9E17}">
      <dgm:prSet/>
      <dgm:spPr/>
      <dgm:t>
        <a:bodyPr/>
        <a:lstStyle/>
        <a:p>
          <a:endParaRPr lang="en-US" dirty="0"/>
        </a:p>
      </dgm:t>
    </dgm:pt>
    <dgm:pt modelId="{C12CFFFE-8A94-449F-A4DF-0B195A3D8607}">
      <dgm:prSet/>
      <dgm:spPr/>
      <dgm:t>
        <a:bodyPr/>
        <a:lstStyle/>
        <a:p>
          <a:pPr rtl="0"/>
          <a:r>
            <a:rPr lang="en-US" dirty="0" smtClean="0"/>
            <a:t>Prior to requesting the SST, the SDTM Consultant should ensure:</a:t>
          </a:r>
          <a:endParaRPr lang="en-US" dirty="0"/>
        </a:p>
      </dgm:t>
    </dgm:pt>
    <dgm:pt modelId="{1ED61F68-7EA1-4BD6-9C76-FF0D94FCEE53}" type="parTrans" cxnId="{9FAF7337-910A-4FCE-8DF1-1A5076257179}">
      <dgm:prSet/>
      <dgm:spPr/>
      <dgm:t>
        <a:bodyPr/>
        <a:lstStyle/>
        <a:p>
          <a:endParaRPr lang="en-US"/>
        </a:p>
      </dgm:t>
    </dgm:pt>
    <dgm:pt modelId="{4CF51329-8957-481F-A8F4-C69125571472}" type="sibTrans" cxnId="{9FAF7337-910A-4FCE-8DF1-1A5076257179}">
      <dgm:prSet/>
      <dgm:spPr/>
      <dgm:t>
        <a:bodyPr/>
        <a:lstStyle/>
        <a:p>
          <a:endParaRPr lang="en-US"/>
        </a:p>
      </dgm:t>
    </dgm:pt>
    <dgm:pt modelId="{BA967DB0-61B9-4AFB-A017-446C47ACCCEA}">
      <dgm:prSet/>
      <dgm:spPr/>
      <dgm:t>
        <a:bodyPr/>
        <a:lstStyle/>
        <a:p>
          <a:pPr rtl="0"/>
          <a:r>
            <a:rPr lang="en-US" dirty="0" smtClean="0"/>
            <a:t>CRF string </a:t>
          </a:r>
          <a:r>
            <a:rPr lang="en-US" u="sng" dirty="0" smtClean="0"/>
            <a:t>agreement</a:t>
          </a:r>
          <a:r>
            <a:rPr lang="en-US" dirty="0" smtClean="0"/>
            <a:t> has been achieved</a:t>
          </a:r>
          <a:endParaRPr lang="en-US" dirty="0"/>
        </a:p>
      </dgm:t>
    </dgm:pt>
    <dgm:pt modelId="{203137DE-BC39-4921-B0FE-C47F316EE4B0}" type="parTrans" cxnId="{E2EA6919-84E9-4573-92A9-C23FF2FBDA92}">
      <dgm:prSet/>
      <dgm:spPr/>
      <dgm:t>
        <a:bodyPr/>
        <a:lstStyle/>
        <a:p>
          <a:endParaRPr lang="en-US"/>
        </a:p>
      </dgm:t>
    </dgm:pt>
    <dgm:pt modelId="{19218585-BCAE-4BD0-AF0A-627BD3DC2C34}" type="sibTrans" cxnId="{E2EA6919-84E9-4573-92A9-C23FF2FBDA92}">
      <dgm:prSet/>
      <dgm:spPr/>
      <dgm:t>
        <a:bodyPr/>
        <a:lstStyle/>
        <a:p>
          <a:endParaRPr lang="en-US"/>
        </a:p>
      </dgm:t>
    </dgm:pt>
    <dgm:pt modelId="{A508B565-962F-44A1-8C4B-0622F1E3891D}">
      <dgm:prSet/>
      <dgm:spPr/>
      <dgm:t>
        <a:bodyPr/>
        <a:lstStyle/>
        <a:p>
          <a:pPr rtl="0"/>
          <a:r>
            <a:rPr lang="en-US" dirty="0" smtClean="0"/>
            <a:t>Agreement has been obtained with the study team on the list of SDTM Domains to request for the first SST</a:t>
          </a:r>
          <a:endParaRPr lang="en-US" dirty="0"/>
        </a:p>
      </dgm:t>
    </dgm:pt>
    <dgm:pt modelId="{9E898035-0F06-4845-9FEE-86ACFF433053}" type="parTrans" cxnId="{327761E9-06A8-4AC6-9F38-D11142D9F4AD}">
      <dgm:prSet/>
      <dgm:spPr/>
      <dgm:t>
        <a:bodyPr/>
        <a:lstStyle/>
        <a:p>
          <a:endParaRPr lang="en-US"/>
        </a:p>
      </dgm:t>
    </dgm:pt>
    <dgm:pt modelId="{B06BBA36-421E-430D-87FA-FE51A8AEC343}" type="sibTrans" cxnId="{327761E9-06A8-4AC6-9F38-D11142D9F4AD}">
      <dgm:prSet/>
      <dgm:spPr/>
      <dgm:t>
        <a:bodyPr/>
        <a:lstStyle/>
        <a:p>
          <a:endParaRPr lang="en-US"/>
        </a:p>
      </dgm:t>
    </dgm:pt>
    <dgm:pt modelId="{3D9FFA52-4B65-4494-8C97-3C0C2CD91762}">
      <dgm:prSet/>
      <dgm:spPr/>
      <dgm:t>
        <a:bodyPr/>
        <a:lstStyle/>
        <a:p>
          <a:pPr rtl="0"/>
          <a:r>
            <a:rPr lang="en-US" dirty="0" smtClean="0"/>
            <a:t>CT_VL library has been updated and refreshed in SDD</a:t>
          </a:r>
          <a:endParaRPr lang="en-US" dirty="0"/>
        </a:p>
      </dgm:t>
    </dgm:pt>
    <dgm:pt modelId="{4A4FA39F-98C9-4819-8852-B3B29E0D3794}" type="parTrans" cxnId="{4B5113D4-3D87-4FA6-B482-F1CD50743B1E}">
      <dgm:prSet/>
      <dgm:spPr/>
      <dgm:t>
        <a:bodyPr/>
        <a:lstStyle/>
        <a:p>
          <a:endParaRPr lang="en-US"/>
        </a:p>
      </dgm:t>
    </dgm:pt>
    <dgm:pt modelId="{B4E1C1A5-5EB1-4710-B5C1-0D7F9AF287C2}" type="sibTrans" cxnId="{4B5113D4-3D87-4FA6-B482-F1CD50743B1E}">
      <dgm:prSet/>
      <dgm:spPr/>
      <dgm:t>
        <a:bodyPr/>
        <a:lstStyle/>
        <a:p>
          <a:endParaRPr lang="en-US"/>
        </a:p>
      </dgm:t>
    </dgm:pt>
    <dgm:pt modelId="{AA03E541-7E66-449A-9CCF-D2E8B594D41E}">
      <dgm:prSet/>
      <dgm:spPr/>
      <dgm:t>
        <a:bodyPr/>
        <a:lstStyle/>
        <a:p>
          <a:pPr rtl="0"/>
          <a:r>
            <a:rPr lang="en-US" dirty="0" smtClean="0"/>
            <a:t>Domains needed for the study are published in the Document Center</a:t>
          </a:r>
          <a:endParaRPr lang="en-US" dirty="0"/>
        </a:p>
      </dgm:t>
    </dgm:pt>
    <dgm:pt modelId="{49F4AFF1-C4BB-4DAB-86E8-D238A6578BA8}" type="parTrans" cxnId="{57EAFFF7-5844-4291-AAE1-AF7B13FDFACD}">
      <dgm:prSet/>
      <dgm:spPr/>
      <dgm:t>
        <a:bodyPr/>
        <a:lstStyle/>
        <a:p>
          <a:endParaRPr lang="en-US"/>
        </a:p>
      </dgm:t>
    </dgm:pt>
    <dgm:pt modelId="{EA68BDCC-7210-4710-8A91-A1706D8890E4}" type="sibTrans" cxnId="{57EAFFF7-5844-4291-AAE1-AF7B13FDFACD}">
      <dgm:prSet/>
      <dgm:spPr/>
      <dgm:t>
        <a:bodyPr/>
        <a:lstStyle/>
        <a:p>
          <a:endParaRPr lang="en-US"/>
        </a:p>
      </dgm:t>
    </dgm:pt>
    <dgm:pt modelId="{6E4D4ACC-5FD9-44FA-8662-F55AA1DBB143}">
      <dgm:prSet/>
      <dgm:spPr/>
      <dgm:t>
        <a:bodyPr/>
        <a:lstStyle/>
        <a:p>
          <a:pPr rtl="0"/>
          <a:endParaRPr lang="en-US" dirty="0"/>
        </a:p>
      </dgm:t>
    </dgm:pt>
    <dgm:pt modelId="{5D898B90-7B49-4722-B130-162AD083B0B3}" type="parTrans" cxnId="{EE76F968-9BCD-4EC8-8988-D3DF26149B9B}">
      <dgm:prSet/>
      <dgm:spPr/>
      <dgm:t>
        <a:bodyPr/>
        <a:lstStyle/>
        <a:p>
          <a:endParaRPr lang="en-US"/>
        </a:p>
      </dgm:t>
    </dgm:pt>
    <dgm:pt modelId="{78C90043-9A42-4E10-94E7-865B2C40E195}" type="sibTrans" cxnId="{EE76F968-9BCD-4EC8-8988-D3DF26149B9B}">
      <dgm:prSet/>
      <dgm:spPr/>
      <dgm:t>
        <a:bodyPr/>
        <a:lstStyle/>
        <a:p>
          <a:endParaRPr lang="en-US"/>
        </a:p>
      </dgm:t>
    </dgm:pt>
    <dgm:pt modelId="{A37A1E90-008A-4B61-88BE-FB69448149E3}" type="pres">
      <dgm:prSet presAssocID="{EA21C9D6-8BB7-4881-99EE-3A0C282823F6}" presName="linearFlow" presStyleCnt="0">
        <dgm:presLayoutVars>
          <dgm:dir/>
          <dgm:animLvl val="lvl"/>
          <dgm:resizeHandles val="exact"/>
        </dgm:presLayoutVars>
      </dgm:prSet>
      <dgm:spPr/>
      <dgm:t>
        <a:bodyPr/>
        <a:lstStyle/>
        <a:p>
          <a:endParaRPr lang="en-US"/>
        </a:p>
      </dgm:t>
    </dgm:pt>
    <dgm:pt modelId="{13AA2281-8A02-481A-8446-04B29C5C81AE}" type="pres">
      <dgm:prSet presAssocID="{45856B2C-F5D8-4831-B775-48DCF55276FF}" presName="composite" presStyleCnt="0"/>
      <dgm:spPr/>
    </dgm:pt>
    <dgm:pt modelId="{C6D4CFA5-2B6C-45BC-AFE4-4D8A8BDF717A}" type="pres">
      <dgm:prSet presAssocID="{45856B2C-F5D8-4831-B775-48DCF55276FF}" presName="parTx" presStyleLbl="node1" presStyleIdx="0" presStyleCnt="1">
        <dgm:presLayoutVars>
          <dgm:chMax val="0"/>
          <dgm:chPref val="0"/>
          <dgm:bulletEnabled val="1"/>
        </dgm:presLayoutVars>
      </dgm:prSet>
      <dgm:spPr/>
      <dgm:t>
        <a:bodyPr/>
        <a:lstStyle/>
        <a:p>
          <a:endParaRPr lang="en-US"/>
        </a:p>
      </dgm:t>
    </dgm:pt>
    <dgm:pt modelId="{62EAD208-69CF-46D3-8609-8F3CB5FA670D}" type="pres">
      <dgm:prSet presAssocID="{45856B2C-F5D8-4831-B775-48DCF55276FF}" presName="parSh" presStyleLbl="node1" presStyleIdx="0" presStyleCnt="1"/>
      <dgm:spPr/>
      <dgm:t>
        <a:bodyPr/>
        <a:lstStyle/>
        <a:p>
          <a:endParaRPr lang="en-US"/>
        </a:p>
      </dgm:t>
    </dgm:pt>
    <dgm:pt modelId="{49576819-B445-4194-A994-EB0E81205FA9}" type="pres">
      <dgm:prSet presAssocID="{45856B2C-F5D8-4831-B775-48DCF55276FF}" presName="desTx" presStyleLbl="fgAcc1" presStyleIdx="0" presStyleCnt="1" custScaleX="126935" custLinFactNeighborX="-8631" custLinFactNeighborY="110">
        <dgm:presLayoutVars>
          <dgm:bulletEnabled val="1"/>
        </dgm:presLayoutVars>
      </dgm:prSet>
      <dgm:spPr/>
      <dgm:t>
        <a:bodyPr/>
        <a:lstStyle/>
        <a:p>
          <a:endParaRPr lang="en-US"/>
        </a:p>
      </dgm:t>
    </dgm:pt>
  </dgm:ptLst>
  <dgm:cxnLst>
    <dgm:cxn modelId="{A3BEE48C-D7FC-4C20-941D-2B36797DBDF7}" type="presOf" srcId="{BA967DB0-61B9-4AFB-A017-446C47ACCCEA}" destId="{49576819-B445-4194-A994-EB0E81205FA9}" srcOrd="0" destOrd="2" presId="urn:microsoft.com/office/officeart/2005/8/layout/process3"/>
    <dgm:cxn modelId="{B09F794B-2DFF-4169-855D-0B85A98D9E17}" srcId="{EA21C9D6-8BB7-4881-99EE-3A0C282823F6}" destId="{45856B2C-F5D8-4831-B775-48DCF55276FF}" srcOrd="0" destOrd="0" parTransId="{4C314145-2D9E-4C05-B3BB-66E63010D0E8}" sibTransId="{5BF1850E-3917-4170-BE4B-0F0AB8CEEA77}"/>
    <dgm:cxn modelId="{972AD15A-7D37-4AFA-91CB-7D7E3964ABB6}" type="presOf" srcId="{6E4D4ACC-5FD9-44FA-8662-F55AA1DBB143}" destId="{49576819-B445-4194-A994-EB0E81205FA9}" srcOrd="0" destOrd="1" presId="urn:microsoft.com/office/officeart/2005/8/layout/process3"/>
    <dgm:cxn modelId="{0504C529-01F6-487B-8ABD-CC4992082AD5}" type="presOf" srcId="{AA03E541-7E66-449A-9CCF-D2E8B594D41E}" destId="{49576819-B445-4194-A994-EB0E81205FA9}" srcOrd="0" destOrd="4" presId="urn:microsoft.com/office/officeart/2005/8/layout/process3"/>
    <dgm:cxn modelId="{70C29805-3E12-4535-97EA-0F98CEED9130}" type="presOf" srcId="{45856B2C-F5D8-4831-B775-48DCF55276FF}" destId="{62EAD208-69CF-46D3-8609-8F3CB5FA670D}" srcOrd="1" destOrd="0" presId="urn:microsoft.com/office/officeart/2005/8/layout/process3"/>
    <dgm:cxn modelId="{E2EA6919-84E9-4573-92A9-C23FF2FBDA92}" srcId="{6E4D4ACC-5FD9-44FA-8662-F55AA1DBB143}" destId="{BA967DB0-61B9-4AFB-A017-446C47ACCCEA}" srcOrd="0" destOrd="0" parTransId="{203137DE-BC39-4921-B0FE-C47F316EE4B0}" sibTransId="{19218585-BCAE-4BD0-AF0A-627BD3DC2C34}"/>
    <dgm:cxn modelId="{57EAFFF7-5844-4291-AAE1-AF7B13FDFACD}" srcId="{6E4D4ACC-5FD9-44FA-8662-F55AA1DBB143}" destId="{AA03E541-7E66-449A-9CCF-D2E8B594D41E}" srcOrd="2" destOrd="0" parTransId="{49F4AFF1-C4BB-4DAB-86E8-D238A6578BA8}" sibTransId="{EA68BDCC-7210-4710-8A91-A1706D8890E4}"/>
    <dgm:cxn modelId="{729BA2D0-9188-4655-9BEB-D4117DAB0B3A}" type="presOf" srcId="{C12CFFFE-8A94-449F-A4DF-0B195A3D8607}" destId="{49576819-B445-4194-A994-EB0E81205FA9}" srcOrd="0" destOrd="0" presId="urn:microsoft.com/office/officeart/2005/8/layout/process3"/>
    <dgm:cxn modelId="{EE76F968-9BCD-4EC8-8988-D3DF26149B9B}" srcId="{45856B2C-F5D8-4831-B775-48DCF55276FF}" destId="{6E4D4ACC-5FD9-44FA-8662-F55AA1DBB143}" srcOrd="1" destOrd="0" parTransId="{5D898B90-7B49-4722-B130-162AD083B0B3}" sibTransId="{78C90043-9A42-4E10-94E7-865B2C40E195}"/>
    <dgm:cxn modelId="{4B5113D4-3D87-4FA6-B482-F1CD50743B1E}" srcId="{6E4D4ACC-5FD9-44FA-8662-F55AA1DBB143}" destId="{3D9FFA52-4B65-4494-8C97-3C0C2CD91762}" srcOrd="3" destOrd="0" parTransId="{4A4FA39F-98C9-4819-8852-B3B29E0D3794}" sibTransId="{B4E1C1A5-5EB1-4710-B5C1-0D7F9AF287C2}"/>
    <dgm:cxn modelId="{9FAF7337-910A-4FCE-8DF1-1A5076257179}" srcId="{45856B2C-F5D8-4831-B775-48DCF55276FF}" destId="{C12CFFFE-8A94-449F-A4DF-0B195A3D8607}" srcOrd="0" destOrd="0" parTransId="{1ED61F68-7EA1-4BD6-9C76-FF0D94FCEE53}" sibTransId="{4CF51329-8957-481F-A8F4-C69125571472}"/>
    <dgm:cxn modelId="{327761E9-06A8-4AC6-9F38-D11142D9F4AD}" srcId="{6E4D4ACC-5FD9-44FA-8662-F55AA1DBB143}" destId="{A508B565-962F-44A1-8C4B-0622F1E3891D}" srcOrd="1" destOrd="0" parTransId="{9E898035-0F06-4845-9FEE-86ACFF433053}" sibTransId="{B06BBA36-421E-430D-87FA-FE51A8AEC343}"/>
    <dgm:cxn modelId="{39743705-E504-40EA-900F-15496706E354}" type="presOf" srcId="{EA21C9D6-8BB7-4881-99EE-3A0C282823F6}" destId="{A37A1E90-008A-4B61-88BE-FB69448149E3}" srcOrd="0" destOrd="0" presId="urn:microsoft.com/office/officeart/2005/8/layout/process3"/>
    <dgm:cxn modelId="{A68F262F-CFC0-4EBF-92B2-3BF1C66AADDB}" type="presOf" srcId="{45856B2C-F5D8-4831-B775-48DCF55276FF}" destId="{C6D4CFA5-2B6C-45BC-AFE4-4D8A8BDF717A}" srcOrd="0" destOrd="0" presId="urn:microsoft.com/office/officeart/2005/8/layout/process3"/>
    <dgm:cxn modelId="{CB2754CF-0334-426D-8734-D8B2B8153F0A}" type="presOf" srcId="{3D9FFA52-4B65-4494-8C97-3C0C2CD91762}" destId="{49576819-B445-4194-A994-EB0E81205FA9}" srcOrd="0" destOrd="5" presId="urn:microsoft.com/office/officeart/2005/8/layout/process3"/>
    <dgm:cxn modelId="{970B5553-DDF4-4B1F-8FF0-71F8ADE56EE4}" type="presOf" srcId="{A508B565-962F-44A1-8C4B-0622F1E3891D}" destId="{49576819-B445-4194-A994-EB0E81205FA9}" srcOrd="0" destOrd="3" presId="urn:microsoft.com/office/officeart/2005/8/layout/process3"/>
    <dgm:cxn modelId="{FD552EB0-D0F0-479A-A963-2DE42A36746E}" type="presParOf" srcId="{A37A1E90-008A-4B61-88BE-FB69448149E3}" destId="{13AA2281-8A02-481A-8446-04B29C5C81AE}" srcOrd="0" destOrd="0" presId="urn:microsoft.com/office/officeart/2005/8/layout/process3"/>
    <dgm:cxn modelId="{ED4B3BAA-0DBF-4663-9B15-E5F55A01E719}" type="presParOf" srcId="{13AA2281-8A02-481A-8446-04B29C5C81AE}" destId="{C6D4CFA5-2B6C-45BC-AFE4-4D8A8BDF717A}" srcOrd="0" destOrd="0" presId="urn:microsoft.com/office/officeart/2005/8/layout/process3"/>
    <dgm:cxn modelId="{7050D134-6302-4B3E-AFE6-BCE5B8BBC763}" type="presParOf" srcId="{13AA2281-8A02-481A-8446-04B29C5C81AE}" destId="{62EAD208-69CF-46D3-8609-8F3CB5FA670D}" srcOrd="1" destOrd="0" presId="urn:microsoft.com/office/officeart/2005/8/layout/process3"/>
    <dgm:cxn modelId="{1F4F2C1B-FD8A-4D19-960B-A216055F6CA8}" type="presParOf" srcId="{13AA2281-8A02-481A-8446-04B29C5C81AE}" destId="{49576819-B445-4194-A994-EB0E81205FA9}"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224FA7C-D231-4761-8D64-8686D3738BDA}" type="doc">
      <dgm:prSet loTypeId="urn:microsoft.com/office/officeart/2011/layout/CircleProcess" loCatId="process" qsTypeId="urn:microsoft.com/office/officeart/2005/8/quickstyle/simple1" qsCatId="simple" csTypeId="urn:microsoft.com/office/officeart/2005/8/colors/accent2_1" csCatId="accent2" phldr="1"/>
      <dgm:spPr/>
    </dgm:pt>
    <dgm:pt modelId="{B2B387A1-1D91-4909-A1A5-EC5E98A5E739}">
      <dgm:prSet phldrT="[Text]" custT="1"/>
      <dgm:spPr>
        <a:solidFill>
          <a:schemeClr val="tx2">
            <a:lumMod val="60000"/>
            <a:lumOff val="40000"/>
          </a:schemeClr>
        </a:solidFill>
      </dgm:spPr>
      <dgm:t>
        <a:bodyPr/>
        <a:lstStyle/>
        <a:p>
          <a:r>
            <a:rPr lang="en-US" sz="1500" dirty="0" smtClean="0"/>
            <a:t>Standard Domain Templates</a:t>
          </a:r>
          <a:endParaRPr lang="en-US" sz="1500" dirty="0"/>
        </a:p>
      </dgm:t>
    </dgm:pt>
    <dgm:pt modelId="{7262E00F-CBD1-4FE1-B933-955EEE21E031}" type="parTrans" cxnId="{CBDF3229-6AB0-4947-B853-D7D75F155A85}">
      <dgm:prSet/>
      <dgm:spPr/>
      <dgm:t>
        <a:bodyPr/>
        <a:lstStyle/>
        <a:p>
          <a:endParaRPr lang="en-US" sz="2400"/>
        </a:p>
      </dgm:t>
    </dgm:pt>
    <dgm:pt modelId="{07E4F969-1E1C-4A9E-85F0-635ACFFD89C3}" type="sibTrans" cxnId="{CBDF3229-6AB0-4947-B853-D7D75F155A85}">
      <dgm:prSet/>
      <dgm:spPr/>
      <dgm:t>
        <a:bodyPr/>
        <a:lstStyle/>
        <a:p>
          <a:endParaRPr lang="en-US" sz="2400"/>
        </a:p>
      </dgm:t>
    </dgm:pt>
    <dgm:pt modelId="{3044CA23-2096-4AB4-87A6-33AD1AFD67BA}">
      <dgm:prSet phldrT="[Text]" custT="1"/>
      <dgm:spPr>
        <a:solidFill>
          <a:schemeClr val="accent6">
            <a:lumMod val="75000"/>
            <a:alpha val="90000"/>
          </a:schemeClr>
        </a:solidFill>
      </dgm:spPr>
      <dgm:t>
        <a:bodyPr/>
        <a:lstStyle/>
        <a:p>
          <a:r>
            <a:rPr lang="en-US" sz="1500" dirty="0" smtClean="0"/>
            <a:t>Request and Generate SST</a:t>
          </a:r>
          <a:endParaRPr lang="en-US" sz="1500" dirty="0"/>
        </a:p>
      </dgm:t>
    </dgm:pt>
    <dgm:pt modelId="{BE234BD0-5A48-4F3B-99EA-DA65707E2BB9}" type="parTrans" cxnId="{563A1DC9-4992-4FBD-A3E4-C28F279E7599}">
      <dgm:prSet/>
      <dgm:spPr/>
      <dgm:t>
        <a:bodyPr/>
        <a:lstStyle/>
        <a:p>
          <a:endParaRPr lang="en-US" sz="2400"/>
        </a:p>
      </dgm:t>
    </dgm:pt>
    <dgm:pt modelId="{8493E486-269E-4537-9AA6-4805AD113B40}" type="sibTrans" cxnId="{563A1DC9-4992-4FBD-A3E4-C28F279E7599}">
      <dgm:prSet/>
      <dgm:spPr/>
      <dgm:t>
        <a:bodyPr/>
        <a:lstStyle/>
        <a:p>
          <a:endParaRPr lang="en-US" sz="2400"/>
        </a:p>
      </dgm:t>
    </dgm:pt>
    <dgm:pt modelId="{4E49943F-4B30-47B7-AE68-6FAB2C16C58A}">
      <dgm:prSet phldrT="[Text]" custT="1"/>
      <dgm:spPr>
        <a:solidFill>
          <a:srgbClr val="EF67C8"/>
        </a:solidFill>
      </dgm:spPr>
      <dgm:t>
        <a:bodyPr/>
        <a:lstStyle/>
        <a:p>
          <a:r>
            <a:rPr lang="en-US" sz="1500" dirty="0" smtClean="0"/>
            <a:t>Configure the SST</a:t>
          </a:r>
          <a:endParaRPr lang="en-US" sz="1500" dirty="0"/>
        </a:p>
      </dgm:t>
    </dgm:pt>
    <dgm:pt modelId="{D077A81E-22B6-4AFB-89C1-072B81FF9C3B}" type="parTrans" cxnId="{6D6749EC-DD3E-42B0-917E-EEE2B5D22A15}">
      <dgm:prSet/>
      <dgm:spPr/>
      <dgm:t>
        <a:bodyPr/>
        <a:lstStyle/>
        <a:p>
          <a:endParaRPr lang="en-US" sz="2400"/>
        </a:p>
      </dgm:t>
    </dgm:pt>
    <dgm:pt modelId="{0F6A1E93-8E97-4501-8B15-A1289B49209B}" type="sibTrans" cxnId="{6D6749EC-DD3E-42B0-917E-EEE2B5D22A15}">
      <dgm:prSet/>
      <dgm:spPr/>
      <dgm:t>
        <a:bodyPr/>
        <a:lstStyle/>
        <a:p>
          <a:endParaRPr lang="en-US" sz="2400"/>
        </a:p>
      </dgm:t>
    </dgm:pt>
    <dgm:pt modelId="{D9D71F7B-704F-46F6-A986-7C378D48D902}">
      <dgm:prSet phldrT="[Text]" custT="1"/>
      <dgm:spPr/>
      <dgm:t>
        <a:bodyPr/>
        <a:lstStyle/>
        <a:p>
          <a:r>
            <a:rPr lang="en-US" sz="1400" b="0" dirty="0" smtClean="0"/>
            <a:t>Study Spec Finalization</a:t>
          </a:r>
          <a:endParaRPr lang="en-US" sz="1400" dirty="0"/>
        </a:p>
      </dgm:t>
    </dgm:pt>
    <dgm:pt modelId="{312A6D65-3D66-4FFD-8194-376B3A8442E7}" type="parTrans" cxnId="{AFAA094E-96C0-46B7-ACA4-4DC1AD06353F}">
      <dgm:prSet/>
      <dgm:spPr/>
      <dgm:t>
        <a:bodyPr/>
        <a:lstStyle/>
        <a:p>
          <a:endParaRPr lang="en-US" sz="2400"/>
        </a:p>
      </dgm:t>
    </dgm:pt>
    <dgm:pt modelId="{F5D243D6-A33D-4A66-B1C5-CAC62B23B323}" type="sibTrans" cxnId="{AFAA094E-96C0-46B7-ACA4-4DC1AD06353F}">
      <dgm:prSet/>
      <dgm:spPr/>
      <dgm:t>
        <a:bodyPr/>
        <a:lstStyle/>
        <a:p>
          <a:endParaRPr lang="en-US" sz="2400"/>
        </a:p>
      </dgm:t>
    </dgm:pt>
    <dgm:pt modelId="{CAF10485-549C-467B-AE54-0BEE711A69F5}">
      <dgm:prSet phldrT="[Text]" custT="1"/>
      <dgm:spPr>
        <a:solidFill>
          <a:schemeClr val="accent2">
            <a:lumMod val="20000"/>
            <a:lumOff val="80000"/>
          </a:schemeClr>
        </a:solidFill>
      </dgm:spPr>
      <dgm:t>
        <a:bodyPr/>
        <a:lstStyle/>
        <a:p>
          <a:r>
            <a:rPr lang="en-US" sz="1400" dirty="0" smtClean="0"/>
            <a:t>Spec Review and Compliance Checking</a:t>
          </a:r>
          <a:endParaRPr lang="en-US" sz="1400" dirty="0"/>
        </a:p>
      </dgm:t>
    </dgm:pt>
    <dgm:pt modelId="{05167C23-75F4-45BC-B742-296340311E42}" type="parTrans" cxnId="{45E1B29C-C153-47DC-B793-95013378F711}">
      <dgm:prSet/>
      <dgm:spPr/>
      <dgm:t>
        <a:bodyPr/>
        <a:lstStyle/>
        <a:p>
          <a:endParaRPr lang="en-US"/>
        </a:p>
      </dgm:t>
    </dgm:pt>
    <dgm:pt modelId="{3BA91BE8-D5F8-4F57-9265-602346349754}" type="sibTrans" cxnId="{45E1B29C-C153-47DC-B793-95013378F711}">
      <dgm:prSet/>
      <dgm:spPr/>
      <dgm:t>
        <a:bodyPr/>
        <a:lstStyle/>
        <a:p>
          <a:endParaRPr lang="en-US"/>
        </a:p>
      </dgm:t>
    </dgm:pt>
    <dgm:pt modelId="{6FFD3BAC-78BA-4199-A218-1F5EF43FD9A2}" type="pres">
      <dgm:prSet presAssocID="{D224FA7C-D231-4761-8D64-8686D3738BDA}" presName="Name0" presStyleCnt="0">
        <dgm:presLayoutVars>
          <dgm:chMax val="11"/>
          <dgm:chPref val="11"/>
          <dgm:dir/>
          <dgm:resizeHandles/>
        </dgm:presLayoutVars>
      </dgm:prSet>
      <dgm:spPr/>
    </dgm:pt>
    <dgm:pt modelId="{17664829-23C8-45C0-800D-E48698D82F60}" type="pres">
      <dgm:prSet presAssocID="{D9D71F7B-704F-46F6-A986-7C378D48D902}" presName="Accent5" presStyleCnt="0"/>
      <dgm:spPr/>
    </dgm:pt>
    <dgm:pt modelId="{2463E961-2BA1-4BA8-B1F9-49E23C23C399}" type="pres">
      <dgm:prSet presAssocID="{D9D71F7B-704F-46F6-A986-7C378D48D902}" presName="Accent" presStyleLbl="node1" presStyleIdx="0" presStyleCnt="5" custLinFactNeighborY="-35587"/>
      <dgm:spPr/>
    </dgm:pt>
    <dgm:pt modelId="{F7B8DD6E-F05C-40AA-A82A-EED3D3F1FB9E}" type="pres">
      <dgm:prSet presAssocID="{D9D71F7B-704F-46F6-A986-7C378D48D902}" presName="ParentBackground5" presStyleCnt="0"/>
      <dgm:spPr/>
    </dgm:pt>
    <dgm:pt modelId="{F33B67E7-770D-4205-AAF1-0E11FC3AE9DA}" type="pres">
      <dgm:prSet presAssocID="{D9D71F7B-704F-46F6-A986-7C378D48D902}" presName="ParentBackground" presStyleLbl="fgAcc1" presStyleIdx="0" presStyleCnt="5" custLinFactNeighborY="-38132"/>
      <dgm:spPr/>
      <dgm:t>
        <a:bodyPr/>
        <a:lstStyle/>
        <a:p>
          <a:endParaRPr lang="en-US"/>
        </a:p>
      </dgm:t>
    </dgm:pt>
    <dgm:pt modelId="{D8FA893D-E6C5-4084-B248-F68441784835}" type="pres">
      <dgm:prSet presAssocID="{D9D71F7B-704F-46F6-A986-7C378D48D902}" presName="Parent5" presStyleLbl="revTx" presStyleIdx="0" presStyleCnt="0">
        <dgm:presLayoutVars>
          <dgm:chMax val="1"/>
          <dgm:chPref val="1"/>
          <dgm:bulletEnabled val="1"/>
        </dgm:presLayoutVars>
      </dgm:prSet>
      <dgm:spPr/>
      <dgm:t>
        <a:bodyPr/>
        <a:lstStyle/>
        <a:p>
          <a:endParaRPr lang="en-US"/>
        </a:p>
      </dgm:t>
    </dgm:pt>
    <dgm:pt modelId="{9C5C5862-131E-46C3-B857-E1E3D5BC1554}" type="pres">
      <dgm:prSet presAssocID="{CAF10485-549C-467B-AE54-0BEE711A69F5}" presName="Accent4" presStyleCnt="0"/>
      <dgm:spPr/>
    </dgm:pt>
    <dgm:pt modelId="{7526C64A-518A-4E58-9826-398C86FC6C37}" type="pres">
      <dgm:prSet presAssocID="{CAF10485-549C-467B-AE54-0BEE711A69F5}" presName="Accent" presStyleLbl="node1" presStyleIdx="1" presStyleCnt="5" custLinFactNeighborY="-25163"/>
      <dgm:spPr/>
    </dgm:pt>
    <dgm:pt modelId="{50E4B0CF-6996-4092-AB51-3EDAFAE7F871}" type="pres">
      <dgm:prSet presAssocID="{CAF10485-549C-467B-AE54-0BEE711A69F5}" presName="ParentBackground4" presStyleCnt="0"/>
      <dgm:spPr/>
    </dgm:pt>
    <dgm:pt modelId="{B347F01C-FA96-41EF-9788-E5731E9B70CD}" type="pres">
      <dgm:prSet presAssocID="{CAF10485-549C-467B-AE54-0BEE711A69F5}" presName="ParentBackground" presStyleLbl="fgAcc1" presStyleIdx="1" presStyleCnt="5" custLinFactNeighborY="-38132"/>
      <dgm:spPr/>
      <dgm:t>
        <a:bodyPr/>
        <a:lstStyle/>
        <a:p>
          <a:endParaRPr lang="en-US"/>
        </a:p>
      </dgm:t>
    </dgm:pt>
    <dgm:pt modelId="{A898CC78-6CE1-4577-BDA8-809A7EF77494}" type="pres">
      <dgm:prSet presAssocID="{CAF10485-549C-467B-AE54-0BEE711A69F5}" presName="Parent4" presStyleLbl="revTx" presStyleIdx="0" presStyleCnt="0">
        <dgm:presLayoutVars>
          <dgm:chMax val="1"/>
          <dgm:chPref val="1"/>
          <dgm:bulletEnabled val="1"/>
        </dgm:presLayoutVars>
      </dgm:prSet>
      <dgm:spPr/>
      <dgm:t>
        <a:bodyPr/>
        <a:lstStyle/>
        <a:p>
          <a:endParaRPr lang="en-US"/>
        </a:p>
      </dgm:t>
    </dgm:pt>
    <dgm:pt modelId="{DCD20AD4-3453-4219-BDC9-D7E3A4F1F2AB}" type="pres">
      <dgm:prSet presAssocID="{4E49943F-4B30-47B7-AE68-6FAB2C16C58A}" presName="Accent3" presStyleCnt="0"/>
      <dgm:spPr/>
    </dgm:pt>
    <dgm:pt modelId="{BDE46495-C3CA-45B0-98FF-A5EBEF467ADA}" type="pres">
      <dgm:prSet presAssocID="{4E49943F-4B30-47B7-AE68-6FAB2C16C58A}" presName="Accent" presStyleLbl="node1" presStyleIdx="2" presStyleCnt="5" custLinFactNeighborY="-25163"/>
      <dgm:spPr/>
    </dgm:pt>
    <dgm:pt modelId="{DE8BABCD-F002-47E9-A489-3ECF73007580}" type="pres">
      <dgm:prSet presAssocID="{4E49943F-4B30-47B7-AE68-6FAB2C16C58A}" presName="ParentBackground3" presStyleCnt="0"/>
      <dgm:spPr/>
    </dgm:pt>
    <dgm:pt modelId="{312C1267-ADFD-4C2B-9451-E1AD30EA2AC4}" type="pres">
      <dgm:prSet presAssocID="{4E49943F-4B30-47B7-AE68-6FAB2C16C58A}" presName="ParentBackground" presStyleLbl="fgAcc1" presStyleIdx="2" presStyleCnt="5" custLinFactNeighborY="-38132"/>
      <dgm:spPr/>
      <dgm:t>
        <a:bodyPr/>
        <a:lstStyle/>
        <a:p>
          <a:endParaRPr lang="en-US"/>
        </a:p>
      </dgm:t>
    </dgm:pt>
    <dgm:pt modelId="{B3039083-8B85-4D71-B03B-B85A2AC98537}" type="pres">
      <dgm:prSet presAssocID="{4E49943F-4B30-47B7-AE68-6FAB2C16C58A}" presName="Parent3" presStyleLbl="revTx" presStyleIdx="0" presStyleCnt="0">
        <dgm:presLayoutVars>
          <dgm:chMax val="1"/>
          <dgm:chPref val="1"/>
          <dgm:bulletEnabled val="1"/>
        </dgm:presLayoutVars>
      </dgm:prSet>
      <dgm:spPr/>
      <dgm:t>
        <a:bodyPr/>
        <a:lstStyle/>
        <a:p>
          <a:endParaRPr lang="en-US"/>
        </a:p>
      </dgm:t>
    </dgm:pt>
    <dgm:pt modelId="{408A85C1-864F-48CF-9B8F-877EFB5C4A55}" type="pres">
      <dgm:prSet presAssocID="{3044CA23-2096-4AB4-87A6-33AD1AFD67BA}" presName="Accent2" presStyleCnt="0"/>
      <dgm:spPr/>
    </dgm:pt>
    <dgm:pt modelId="{A19475CB-0C2F-4276-84E9-1BAEB3981E00}" type="pres">
      <dgm:prSet presAssocID="{3044CA23-2096-4AB4-87A6-33AD1AFD67BA}" presName="Accent" presStyleLbl="node1" presStyleIdx="3" presStyleCnt="5" custLinFactNeighborY="-25163"/>
      <dgm:spPr/>
    </dgm:pt>
    <dgm:pt modelId="{7461BE23-D0A7-4634-92C4-9F6F85ACA5DE}" type="pres">
      <dgm:prSet presAssocID="{3044CA23-2096-4AB4-87A6-33AD1AFD67BA}" presName="ParentBackground2" presStyleCnt="0"/>
      <dgm:spPr/>
    </dgm:pt>
    <dgm:pt modelId="{38EB8034-7B02-4512-BA29-EE9382930735}" type="pres">
      <dgm:prSet presAssocID="{3044CA23-2096-4AB4-87A6-33AD1AFD67BA}" presName="ParentBackground" presStyleLbl="fgAcc1" presStyleIdx="3" presStyleCnt="5" custLinFactNeighborY="-38132"/>
      <dgm:spPr/>
      <dgm:t>
        <a:bodyPr/>
        <a:lstStyle/>
        <a:p>
          <a:endParaRPr lang="en-US"/>
        </a:p>
      </dgm:t>
    </dgm:pt>
    <dgm:pt modelId="{0FD3BAB7-781B-4662-8122-DA8904119A34}" type="pres">
      <dgm:prSet presAssocID="{3044CA23-2096-4AB4-87A6-33AD1AFD67BA}" presName="Parent2" presStyleLbl="revTx" presStyleIdx="0" presStyleCnt="0">
        <dgm:presLayoutVars>
          <dgm:chMax val="1"/>
          <dgm:chPref val="1"/>
          <dgm:bulletEnabled val="1"/>
        </dgm:presLayoutVars>
      </dgm:prSet>
      <dgm:spPr/>
      <dgm:t>
        <a:bodyPr/>
        <a:lstStyle/>
        <a:p>
          <a:endParaRPr lang="en-US"/>
        </a:p>
      </dgm:t>
    </dgm:pt>
    <dgm:pt modelId="{02AB41D4-860D-4C68-B5FE-55E8A440F45D}" type="pres">
      <dgm:prSet presAssocID="{B2B387A1-1D91-4909-A1A5-EC5E98A5E739}" presName="Accent1" presStyleCnt="0"/>
      <dgm:spPr/>
    </dgm:pt>
    <dgm:pt modelId="{DB6FF8A3-2B89-4493-89A8-16BD5093D6C8}" type="pres">
      <dgm:prSet presAssocID="{B2B387A1-1D91-4909-A1A5-EC5E98A5E739}" presName="Accent" presStyleLbl="node1" presStyleIdx="4" presStyleCnt="5" custLinFactNeighborY="-25163"/>
      <dgm:spPr/>
    </dgm:pt>
    <dgm:pt modelId="{A6267C3D-5B9F-4E94-AE83-A46759EBD825}" type="pres">
      <dgm:prSet presAssocID="{B2B387A1-1D91-4909-A1A5-EC5E98A5E739}" presName="ParentBackground1" presStyleCnt="0"/>
      <dgm:spPr/>
    </dgm:pt>
    <dgm:pt modelId="{861F7D71-DCA1-4835-819F-5D51CC7DAB91}" type="pres">
      <dgm:prSet presAssocID="{B2B387A1-1D91-4909-A1A5-EC5E98A5E739}" presName="ParentBackground" presStyleLbl="fgAcc1" presStyleIdx="4" presStyleCnt="5" custLinFactNeighborY="-38132"/>
      <dgm:spPr/>
      <dgm:t>
        <a:bodyPr/>
        <a:lstStyle/>
        <a:p>
          <a:endParaRPr lang="en-US"/>
        </a:p>
      </dgm:t>
    </dgm:pt>
    <dgm:pt modelId="{CD4B64A5-4545-461F-9D1E-1931332BC635}" type="pres">
      <dgm:prSet presAssocID="{B2B387A1-1D91-4909-A1A5-EC5E98A5E739}" presName="Parent1" presStyleLbl="revTx" presStyleIdx="0" presStyleCnt="0">
        <dgm:presLayoutVars>
          <dgm:chMax val="1"/>
          <dgm:chPref val="1"/>
          <dgm:bulletEnabled val="1"/>
        </dgm:presLayoutVars>
      </dgm:prSet>
      <dgm:spPr/>
      <dgm:t>
        <a:bodyPr/>
        <a:lstStyle/>
        <a:p>
          <a:endParaRPr lang="en-US"/>
        </a:p>
      </dgm:t>
    </dgm:pt>
  </dgm:ptLst>
  <dgm:cxnLst>
    <dgm:cxn modelId="{D9FF7736-D144-4037-90F0-696A5865BAF7}" type="presOf" srcId="{D9D71F7B-704F-46F6-A986-7C378D48D902}" destId="{D8FA893D-E6C5-4084-B248-F68441784835}" srcOrd="1" destOrd="0" presId="urn:microsoft.com/office/officeart/2011/layout/CircleProcess"/>
    <dgm:cxn modelId="{092CF126-7CC9-4D42-A528-1BABE04EB3E5}" type="presOf" srcId="{D224FA7C-D231-4761-8D64-8686D3738BDA}" destId="{6FFD3BAC-78BA-4199-A218-1F5EF43FD9A2}" srcOrd="0" destOrd="0" presId="urn:microsoft.com/office/officeart/2011/layout/CircleProcess"/>
    <dgm:cxn modelId="{4C1E7D67-845F-42DC-B655-514F13E83DD7}" type="presOf" srcId="{B2B387A1-1D91-4909-A1A5-EC5E98A5E739}" destId="{CD4B64A5-4545-461F-9D1E-1931332BC635}" srcOrd="1" destOrd="0" presId="urn:microsoft.com/office/officeart/2011/layout/CircleProcess"/>
    <dgm:cxn modelId="{58C5400C-685A-4599-A06F-34E129E59C21}" type="presOf" srcId="{B2B387A1-1D91-4909-A1A5-EC5E98A5E739}" destId="{861F7D71-DCA1-4835-819F-5D51CC7DAB91}" srcOrd="0" destOrd="0" presId="urn:microsoft.com/office/officeart/2011/layout/CircleProcess"/>
    <dgm:cxn modelId="{6D6749EC-DD3E-42B0-917E-EEE2B5D22A15}" srcId="{D224FA7C-D231-4761-8D64-8686D3738BDA}" destId="{4E49943F-4B30-47B7-AE68-6FAB2C16C58A}" srcOrd="2" destOrd="0" parTransId="{D077A81E-22B6-4AFB-89C1-072B81FF9C3B}" sibTransId="{0F6A1E93-8E97-4501-8B15-A1289B49209B}"/>
    <dgm:cxn modelId="{0148544F-BB31-4692-A561-448FE3E58F55}" type="presOf" srcId="{4E49943F-4B30-47B7-AE68-6FAB2C16C58A}" destId="{312C1267-ADFD-4C2B-9451-E1AD30EA2AC4}" srcOrd="0" destOrd="0" presId="urn:microsoft.com/office/officeart/2011/layout/CircleProcess"/>
    <dgm:cxn modelId="{45E1B29C-C153-47DC-B793-95013378F711}" srcId="{D224FA7C-D231-4761-8D64-8686D3738BDA}" destId="{CAF10485-549C-467B-AE54-0BEE711A69F5}" srcOrd="3" destOrd="0" parTransId="{05167C23-75F4-45BC-B742-296340311E42}" sibTransId="{3BA91BE8-D5F8-4F57-9265-602346349754}"/>
    <dgm:cxn modelId="{DF674CFD-10D8-418A-8221-07560D8C8EA4}" type="presOf" srcId="{3044CA23-2096-4AB4-87A6-33AD1AFD67BA}" destId="{38EB8034-7B02-4512-BA29-EE9382930735}" srcOrd="0" destOrd="0" presId="urn:microsoft.com/office/officeart/2011/layout/CircleProcess"/>
    <dgm:cxn modelId="{0E930824-40AB-44E7-B035-7FAEB61E05D7}" type="presOf" srcId="{CAF10485-549C-467B-AE54-0BEE711A69F5}" destId="{A898CC78-6CE1-4577-BDA8-809A7EF77494}" srcOrd="1" destOrd="0" presId="urn:microsoft.com/office/officeart/2011/layout/CircleProcess"/>
    <dgm:cxn modelId="{CBDF3229-6AB0-4947-B853-D7D75F155A85}" srcId="{D224FA7C-D231-4761-8D64-8686D3738BDA}" destId="{B2B387A1-1D91-4909-A1A5-EC5E98A5E739}" srcOrd="0" destOrd="0" parTransId="{7262E00F-CBD1-4FE1-B933-955EEE21E031}" sibTransId="{07E4F969-1E1C-4A9E-85F0-635ACFFD89C3}"/>
    <dgm:cxn modelId="{336F3308-1AB4-48FE-88C0-0F25409284AC}" type="presOf" srcId="{D9D71F7B-704F-46F6-A986-7C378D48D902}" destId="{F33B67E7-770D-4205-AAF1-0E11FC3AE9DA}" srcOrd="0" destOrd="0" presId="urn:microsoft.com/office/officeart/2011/layout/CircleProcess"/>
    <dgm:cxn modelId="{AFAA094E-96C0-46B7-ACA4-4DC1AD06353F}" srcId="{D224FA7C-D231-4761-8D64-8686D3738BDA}" destId="{D9D71F7B-704F-46F6-A986-7C378D48D902}" srcOrd="4" destOrd="0" parTransId="{312A6D65-3D66-4FFD-8194-376B3A8442E7}" sibTransId="{F5D243D6-A33D-4A66-B1C5-CAC62B23B323}"/>
    <dgm:cxn modelId="{3BC9BAC6-DDC8-45C7-A1C7-553F0546FC29}" type="presOf" srcId="{4E49943F-4B30-47B7-AE68-6FAB2C16C58A}" destId="{B3039083-8B85-4D71-B03B-B85A2AC98537}" srcOrd="1" destOrd="0" presId="urn:microsoft.com/office/officeart/2011/layout/CircleProcess"/>
    <dgm:cxn modelId="{563A1DC9-4992-4FBD-A3E4-C28F279E7599}" srcId="{D224FA7C-D231-4761-8D64-8686D3738BDA}" destId="{3044CA23-2096-4AB4-87A6-33AD1AFD67BA}" srcOrd="1" destOrd="0" parTransId="{BE234BD0-5A48-4F3B-99EA-DA65707E2BB9}" sibTransId="{8493E486-269E-4537-9AA6-4805AD113B40}"/>
    <dgm:cxn modelId="{04D3E23B-D897-4188-BAA3-31BE821961CC}" type="presOf" srcId="{CAF10485-549C-467B-AE54-0BEE711A69F5}" destId="{B347F01C-FA96-41EF-9788-E5731E9B70CD}" srcOrd="0" destOrd="0" presId="urn:microsoft.com/office/officeart/2011/layout/CircleProcess"/>
    <dgm:cxn modelId="{F4DB29F9-9A31-4CD9-B976-303A46AEDBBC}" type="presOf" srcId="{3044CA23-2096-4AB4-87A6-33AD1AFD67BA}" destId="{0FD3BAB7-781B-4662-8122-DA8904119A34}" srcOrd="1" destOrd="0" presId="urn:microsoft.com/office/officeart/2011/layout/CircleProcess"/>
    <dgm:cxn modelId="{7747063D-7DF0-41FF-BC07-2DB9F4627055}" type="presParOf" srcId="{6FFD3BAC-78BA-4199-A218-1F5EF43FD9A2}" destId="{17664829-23C8-45C0-800D-E48698D82F60}" srcOrd="0" destOrd="0" presId="urn:microsoft.com/office/officeart/2011/layout/CircleProcess"/>
    <dgm:cxn modelId="{0975C549-1B6E-459E-AC3F-AAA6D6E2CBB4}" type="presParOf" srcId="{17664829-23C8-45C0-800D-E48698D82F60}" destId="{2463E961-2BA1-4BA8-B1F9-49E23C23C399}" srcOrd="0" destOrd="0" presId="urn:microsoft.com/office/officeart/2011/layout/CircleProcess"/>
    <dgm:cxn modelId="{E38DD5D9-6839-4B4A-BA0D-ECCA8BDA7637}" type="presParOf" srcId="{6FFD3BAC-78BA-4199-A218-1F5EF43FD9A2}" destId="{F7B8DD6E-F05C-40AA-A82A-EED3D3F1FB9E}" srcOrd="1" destOrd="0" presId="urn:microsoft.com/office/officeart/2011/layout/CircleProcess"/>
    <dgm:cxn modelId="{7CAB3FA2-56B8-4760-944C-00BD421A2CFE}" type="presParOf" srcId="{F7B8DD6E-F05C-40AA-A82A-EED3D3F1FB9E}" destId="{F33B67E7-770D-4205-AAF1-0E11FC3AE9DA}" srcOrd="0" destOrd="0" presId="urn:microsoft.com/office/officeart/2011/layout/CircleProcess"/>
    <dgm:cxn modelId="{89549FA7-2C0E-45AF-AFB1-139474EB0A8D}" type="presParOf" srcId="{6FFD3BAC-78BA-4199-A218-1F5EF43FD9A2}" destId="{D8FA893D-E6C5-4084-B248-F68441784835}" srcOrd="2" destOrd="0" presId="urn:microsoft.com/office/officeart/2011/layout/CircleProcess"/>
    <dgm:cxn modelId="{F4490FA7-1C42-4378-94D3-C9D142F2B2D3}" type="presParOf" srcId="{6FFD3BAC-78BA-4199-A218-1F5EF43FD9A2}" destId="{9C5C5862-131E-46C3-B857-E1E3D5BC1554}" srcOrd="3" destOrd="0" presId="urn:microsoft.com/office/officeart/2011/layout/CircleProcess"/>
    <dgm:cxn modelId="{A7960EBD-8E42-4BD3-A25F-7624CE02391A}" type="presParOf" srcId="{9C5C5862-131E-46C3-B857-E1E3D5BC1554}" destId="{7526C64A-518A-4E58-9826-398C86FC6C37}" srcOrd="0" destOrd="0" presId="urn:microsoft.com/office/officeart/2011/layout/CircleProcess"/>
    <dgm:cxn modelId="{E20BAB8D-8D9C-45B8-AD0C-1605B6F60527}" type="presParOf" srcId="{6FFD3BAC-78BA-4199-A218-1F5EF43FD9A2}" destId="{50E4B0CF-6996-4092-AB51-3EDAFAE7F871}" srcOrd="4" destOrd="0" presId="urn:microsoft.com/office/officeart/2011/layout/CircleProcess"/>
    <dgm:cxn modelId="{F566919C-D9AE-42D7-BEF9-73615939E4D9}" type="presParOf" srcId="{50E4B0CF-6996-4092-AB51-3EDAFAE7F871}" destId="{B347F01C-FA96-41EF-9788-E5731E9B70CD}" srcOrd="0" destOrd="0" presId="urn:microsoft.com/office/officeart/2011/layout/CircleProcess"/>
    <dgm:cxn modelId="{585EC4BA-99A7-4873-94A7-AD58049CE202}" type="presParOf" srcId="{6FFD3BAC-78BA-4199-A218-1F5EF43FD9A2}" destId="{A898CC78-6CE1-4577-BDA8-809A7EF77494}" srcOrd="5" destOrd="0" presId="urn:microsoft.com/office/officeart/2011/layout/CircleProcess"/>
    <dgm:cxn modelId="{6585FBE2-AE47-49EA-B9A0-DE0B4076250F}" type="presParOf" srcId="{6FFD3BAC-78BA-4199-A218-1F5EF43FD9A2}" destId="{DCD20AD4-3453-4219-BDC9-D7E3A4F1F2AB}" srcOrd="6" destOrd="0" presId="urn:microsoft.com/office/officeart/2011/layout/CircleProcess"/>
    <dgm:cxn modelId="{878ACB92-2649-40D0-84A7-76D6E71D4779}" type="presParOf" srcId="{DCD20AD4-3453-4219-BDC9-D7E3A4F1F2AB}" destId="{BDE46495-C3CA-45B0-98FF-A5EBEF467ADA}" srcOrd="0" destOrd="0" presId="urn:microsoft.com/office/officeart/2011/layout/CircleProcess"/>
    <dgm:cxn modelId="{3C9003D1-A744-4611-B092-D31BB834F229}" type="presParOf" srcId="{6FFD3BAC-78BA-4199-A218-1F5EF43FD9A2}" destId="{DE8BABCD-F002-47E9-A489-3ECF73007580}" srcOrd="7" destOrd="0" presId="urn:microsoft.com/office/officeart/2011/layout/CircleProcess"/>
    <dgm:cxn modelId="{E0C5BBE0-CE1B-4F59-9F1C-32D660E0E489}" type="presParOf" srcId="{DE8BABCD-F002-47E9-A489-3ECF73007580}" destId="{312C1267-ADFD-4C2B-9451-E1AD30EA2AC4}" srcOrd="0" destOrd="0" presId="urn:microsoft.com/office/officeart/2011/layout/CircleProcess"/>
    <dgm:cxn modelId="{F87D0FE4-9F16-407D-9B46-1F76731C007D}" type="presParOf" srcId="{6FFD3BAC-78BA-4199-A218-1F5EF43FD9A2}" destId="{B3039083-8B85-4D71-B03B-B85A2AC98537}" srcOrd="8" destOrd="0" presId="urn:microsoft.com/office/officeart/2011/layout/CircleProcess"/>
    <dgm:cxn modelId="{96E841C5-02FA-4426-9A55-A6FC3A5E4BF8}" type="presParOf" srcId="{6FFD3BAC-78BA-4199-A218-1F5EF43FD9A2}" destId="{408A85C1-864F-48CF-9B8F-877EFB5C4A55}" srcOrd="9" destOrd="0" presId="urn:microsoft.com/office/officeart/2011/layout/CircleProcess"/>
    <dgm:cxn modelId="{CB368CA8-60E6-479E-9C08-560ACDB54860}" type="presParOf" srcId="{408A85C1-864F-48CF-9B8F-877EFB5C4A55}" destId="{A19475CB-0C2F-4276-84E9-1BAEB3981E00}" srcOrd="0" destOrd="0" presId="urn:microsoft.com/office/officeart/2011/layout/CircleProcess"/>
    <dgm:cxn modelId="{D6D09013-E731-4400-8597-A25539E460EE}" type="presParOf" srcId="{6FFD3BAC-78BA-4199-A218-1F5EF43FD9A2}" destId="{7461BE23-D0A7-4634-92C4-9F6F85ACA5DE}" srcOrd="10" destOrd="0" presId="urn:microsoft.com/office/officeart/2011/layout/CircleProcess"/>
    <dgm:cxn modelId="{0CEF5D27-2A74-44FD-A979-F304D0E0DBC9}" type="presParOf" srcId="{7461BE23-D0A7-4634-92C4-9F6F85ACA5DE}" destId="{38EB8034-7B02-4512-BA29-EE9382930735}" srcOrd="0" destOrd="0" presId="urn:microsoft.com/office/officeart/2011/layout/CircleProcess"/>
    <dgm:cxn modelId="{3CC17AE2-931C-4277-A105-2FF0FA01BDE9}" type="presParOf" srcId="{6FFD3BAC-78BA-4199-A218-1F5EF43FD9A2}" destId="{0FD3BAB7-781B-4662-8122-DA8904119A34}" srcOrd="11" destOrd="0" presId="urn:microsoft.com/office/officeart/2011/layout/CircleProcess"/>
    <dgm:cxn modelId="{99763DD8-635C-491F-AA40-7DAF1CD07898}" type="presParOf" srcId="{6FFD3BAC-78BA-4199-A218-1F5EF43FD9A2}" destId="{02AB41D4-860D-4C68-B5FE-55E8A440F45D}" srcOrd="12" destOrd="0" presId="urn:microsoft.com/office/officeart/2011/layout/CircleProcess"/>
    <dgm:cxn modelId="{74A4D624-9E70-4829-BD35-6404BFD0F037}" type="presParOf" srcId="{02AB41D4-860D-4C68-B5FE-55E8A440F45D}" destId="{DB6FF8A3-2B89-4493-89A8-16BD5093D6C8}" srcOrd="0" destOrd="0" presId="urn:microsoft.com/office/officeart/2011/layout/CircleProcess"/>
    <dgm:cxn modelId="{6041A580-2BDD-4935-B517-DB50D647F259}" type="presParOf" srcId="{6FFD3BAC-78BA-4199-A218-1F5EF43FD9A2}" destId="{A6267C3D-5B9F-4E94-AE83-A46759EBD825}" srcOrd="13" destOrd="0" presId="urn:microsoft.com/office/officeart/2011/layout/CircleProcess"/>
    <dgm:cxn modelId="{1A0B957E-BB53-4219-B757-94C0C4389116}" type="presParOf" srcId="{A6267C3D-5B9F-4E94-AE83-A46759EBD825}" destId="{861F7D71-DCA1-4835-819F-5D51CC7DAB91}" srcOrd="0" destOrd="0" presId="urn:microsoft.com/office/officeart/2011/layout/CircleProcess"/>
    <dgm:cxn modelId="{39B6B795-CDD1-4050-9B24-7AA7403E16A9}" type="presParOf" srcId="{6FFD3BAC-78BA-4199-A218-1F5EF43FD9A2}" destId="{CD4B64A5-4545-461F-9D1E-1931332BC635}" srcOrd="14"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118B9-15F0-4C3C-A85F-20FCF801EC47}">
      <dsp:nvSpPr>
        <dsp:cNvPr id="0" name=""/>
        <dsp:cNvSpPr/>
      </dsp:nvSpPr>
      <dsp:spPr>
        <a:xfrm>
          <a:off x="0" y="384330"/>
          <a:ext cx="7924800" cy="11536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dirty="0" smtClean="0"/>
            <a:t>1. SDTM Study Specifications from the Study Specification Template (SST) Configuration Process</a:t>
          </a:r>
          <a:endParaRPr lang="en-US" sz="2900" kern="1200" dirty="0"/>
        </a:p>
      </dsp:txBody>
      <dsp:txXfrm>
        <a:off x="56315" y="440645"/>
        <a:ext cx="7812170" cy="1040990"/>
      </dsp:txXfrm>
    </dsp:sp>
    <dsp:sp modelId="{BDCD6D4D-B5C1-4343-A74D-552F643EF891}">
      <dsp:nvSpPr>
        <dsp:cNvPr id="0" name=""/>
        <dsp:cNvSpPr/>
      </dsp:nvSpPr>
      <dsp:spPr>
        <a:xfrm>
          <a:off x="0" y="1630994"/>
          <a:ext cx="7924800" cy="115362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dirty="0" smtClean="0"/>
            <a:t>2. Trial Design Model (TDM) Template</a:t>
          </a:r>
          <a:endParaRPr lang="en-US" sz="2900" kern="1200" dirty="0"/>
        </a:p>
      </dsp:txBody>
      <dsp:txXfrm>
        <a:off x="56315" y="1687309"/>
        <a:ext cx="7812170" cy="1040990"/>
      </dsp:txXfrm>
    </dsp:sp>
    <dsp:sp modelId="{67848418-57A3-4C88-964A-951C1A04A402}">
      <dsp:nvSpPr>
        <dsp:cNvPr id="0" name=""/>
        <dsp:cNvSpPr/>
      </dsp:nvSpPr>
      <dsp:spPr>
        <a:xfrm>
          <a:off x="0" y="2877661"/>
          <a:ext cx="7924800" cy="115362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dirty="0" smtClean="0"/>
            <a:t>3. Time Point (TPT) Spreadsheet</a:t>
          </a:r>
          <a:endParaRPr lang="en-US" sz="2900" kern="1200" dirty="0"/>
        </a:p>
      </dsp:txBody>
      <dsp:txXfrm>
        <a:off x="56315" y="2933976"/>
        <a:ext cx="7812170" cy="1040990"/>
      </dsp:txXfrm>
    </dsp:sp>
    <dsp:sp modelId="{26466A85-DE14-4695-9619-1940E6FAC802}">
      <dsp:nvSpPr>
        <dsp:cNvPr id="0" name=""/>
        <dsp:cNvSpPr/>
      </dsp:nvSpPr>
      <dsp:spPr>
        <a:xfrm>
          <a:off x="0" y="4012229"/>
          <a:ext cx="7924800" cy="48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612" tIns="36830" rIns="206248" bIns="36830" numCol="1" spcCol="1270" anchor="t" anchorCtr="0">
          <a:noAutofit/>
        </a:bodyPr>
        <a:lstStyle/>
        <a:p>
          <a:pPr marL="228600" lvl="1" indent="-228600" algn="l" defTabSz="1022350" rtl="0">
            <a:lnSpc>
              <a:spcPct val="90000"/>
            </a:lnSpc>
            <a:spcBef>
              <a:spcPct val="0"/>
            </a:spcBef>
            <a:spcAft>
              <a:spcPct val="20000"/>
            </a:spcAft>
            <a:buChar char="••"/>
          </a:pPr>
          <a:endParaRPr lang="en-US" sz="2300" kern="1200" dirty="0"/>
        </a:p>
      </dsp:txBody>
      <dsp:txXfrm>
        <a:off x="0" y="4012229"/>
        <a:ext cx="7924800" cy="4802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B2D96-1BCD-4395-826A-5556E15B5F61}">
      <dsp:nvSpPr>
        <dsp:cNvPr id="0" name=""/>
        <dsp:cNvSpPr/>
      </dsp:nvSpPr>
      <dsp:spPr>
        <a:xfrm>
          <a:off x="0" y="3558"/>
          <a:ext cx="2187375" cy="851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lvl="0" algn="r" defTabSz="889000" rtl="0">
            <a:lnSpc>
              <a:spcPct val="90000"/>
            </a:lnSpc>
            <a:spcBef>
              <a:spcPct val="0"/>
            </a:spcBef>
            <a:spcAft>
              <a:spcPct val="35000"/>
            </a:spcAft>
          </a:pPr>
          <a:r>
            <a:rPr lang="en-US" sz="2000" b="1" kern="1200" dirty="0" smtClean="0">
              <a:solidFill>
                <a:srgbClr val="A0B0D0"/>
              </a:solidFill>
            </a:rPr>
            <a:t>LOCKED</a:t>
          </a:r>
          <a:endParaRPr lang="en-US" sz="2000" kern="1200" dirty="0">
            <a:solidFill>
              <a:srgbClr val="A0B0D0"/>
            </a:solidFill>
          </a:endParaRPr>
        </a:p>
      </dsp:txBody>
      <dsp:txXfrm>
        <a:off x="0" y="3558"/>
        <a:ext cx="2187375" cy="851400"/>
      </dsp:txXfrm>
    </dsp:sp>
    <dsp:sp modelId="{74076C5C-CD92-4CE4-92BD-55323AF40031}">
      <dsp:nvSpPr>
        <dsp:cNvPr id="0" name=""/>
        <dsp:cNvSpPr/>
      </dsp:nvSpPr>
      <dsp:spPr>
        <a:xfrm>
          <a:off x="2187375" y="3558"/>
          <a:ext cx="437475" cy="8514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D78C4A-8C14-439D-B9E6-FC5B50BFAD9A}">
      <dsp:nvSpPr>
        <dsp:cNvPr id="0" name=""/>
        <dsp:cNvSpPr/>
      </dsp:nvSpPr>
      <dsp:spPr>
        <a:xfrm>
          <a:off x="2799840" y="3558"/>
          <a:ext cx="5949662" cy="8514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rtl="0">
            <a:lnSpc>
              <a:spcPct val="90000"/>
            </a:lnSpc>
            <a:spcBef>
              <a:spcPct val="0"/>
            </a:spcBef>
            <a:spcAft>
              <a:spcPct val="15000"/>
            </a:spcAft>
            <a:buChar char="••"/>
          </a:pPr>
          <a:r>
            <a:rPr lang="en-US" sz="1400" kern="1200" dirty="0" smtClean="0"/>
            <a:t>  Leave </a:t>
          </a:r>
          <a:r>
            <a:rPr lang="en-US" sz="1400" b="1" kern="1200" dirty="0" smtClean="0"/>
            <a:t>both</a:t>
          </a:r>
          <a:r>
            <a:rPr lang="en-US" sz="1400" kern="1200" dirty="0" smtClean="0"/>
            <a:t> the business and study specific algorithm columns alone</a:t>
          </a:r>
          <a:endParaRPr lang="en-US" sz="1400" kern="1200" dirty="0"/>
        </a:p>
        <a:p>
          <a:pPr marL="114300" lvl="1" indent="-114300" algn="l" defTabSz="622300" rtl="0">
            <a:lnSpc>
              <a:spcPct val="90000"/>
            </a:lnSpc>
            <a:spcBef>
              <a:spcPct val="0"/>
            </a:spcBef>
            <a:spcAft>
              <a:spcPct val="15000"/>
            </a:spcAft>
            <a:buChar char="••"/>
          </a:pPr>
          <a:r>
            <a:rPr lang="en-US" sz="1400" kern="1200" dirty="0" smtClean="0"/>
            <a:t>  Change only when there is a justifiable reason for adding study specific logic</a:t>
          </a:r>
          <a:endParaRPr lang="en-US" sz="1400" kern="1200" dirty="0"/>
        </a:p>
        <a:p>
          <a:pPr marL="114300" lvl="1" indent="-114300" algn="l" defTabSz="622300" rtl="0">
            <a:lnSpc>
              <a:spcPct val="90000"/>
            </a:lnSpc>
            <a:spcBef>
              <a:spcPct val="0"/>
            </a:spcBef>
            <a:spcAft>
              <a:spcPct val="15000"/>
            </a:spcAft>
            <a:buChar char="••"/>
          </a:pPr>
          <a:r>
            <a:rPr lang="en-US" sz="1400" kern="1200" dirty="0" smtClean="0"/>
            <a:t>  Check with the SDTM Consultant to change “Locked” algorithms</a:t>
          </a:r>
          <a:endParaRPr lang="en-US" sz="1400" kern="1200" dirty="0"/>
        </a:p>
      </dsp:txBody>
      <dsp:txXfrm>
        <a:off x="2799840" y="3558"/>
        <a:ext cx="5949662" cy="851400"/>
      </dsp:txXfrm>
    </dsp:sp>
    <dsp:sp modelId="{FFC2F1FA-1638-4106-9A13-2FA54BCC5C44}">
      <dsp:nvSpPr>
        <dsp:cNvPr id="0" name=""/>
        <dsp:cNvSpPr/>
      </dsp:nvSpPr>
      <dsp:spPr>
        <a:xfrm>
          <a:off x="0" y="1009758"/>
          <a:ext cx="2187375" cy="851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lvl="0" algn="r" defTabSz="889000" rtl="0">
            <a:lnSpc>
              <a:spcPct val="90000"/>
            </a:lnSpc>
            <a:spcBef>
              <a:spcPct val="0"/>
            </a:spcBef>
            <a:spcAft>
              <a:spcPct val="35000"/>
            </a:spcAft>
          </a:pPr>
          <a:r>
            <a:rPr lang="en-US" sz="2000" b="1" kern="1200" dirty="0" smtClean="0">
              <a:solidFill>
                <a:schemeClr val="accent6">
                  <a:lumMod val="60000"/>
                  <a:lumOff val="40000"/>
                </a:schemeClr>
              </a:solidFill>
            </a:rPr>
            <a:t>CHGOPT (Change Optional)</a:t>
          </a:r>
          <a:endParaRPr lang="en-US" sz="2000" kern="1200" dirty="0">
            <a:solidFill>
              <a:schemeClr val="accent6">
                <a:lumMod val="60000"/>
                <a:lumOff val="40000"/>
              </a:schemeClr>
            </a:solidFill>
          </a:endParaRPr>
        </a:p>
      </dsp:txBody>
      <dsp:txXfrm>
        <a:off x="0" y="1009758"/>
        <a:ext cx="2187375" cy="851400"/>
      </dsp:txXfrm>
    </dsp:sp>
    <dsp:sp modelId="{B95CBAF1-A2F5-45FB-8E18-FD0F5C00C83F}">
      <dsp:nvSpPr>
        <dsp:cNvPr id="0" name=""/>
        <dsp:cNvSpPr/>
      </dsp:nvSpPr>
      <dsp:spPr>
        <a:xfrm>
          <a:off x="2187375" y="1009758"/>
          <a:ext cx="437475" cy="8514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6CD2B2-5DAF-40B1-A243-B18699CC1107}">
      <dsp:nvSpPr>
        <dsp:cNvPr id="0" name=""/>
        <dsp:cNvSpPr/>
      </dsp:nvSpPr>
      <dsp:spPr>
        <a:xfrm>
          <a:off x="2799840" y="1009758"/>
          <a:ext cx="5949662" cy="8514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rtl="0">
            <a:lnSpc>
              <a:spcPct val="90000"/>
            </a:lnSpc>
            <a:spcBef>
              <a:spcPct val="0"/>
            </a:spcBef>
            <a:spcAft>
              <a:spcPct val="15000"/>
            </a:spcAft>
            <a:buChar char="••"/>
          </a:pPr>
          <a:r>
            <a:rPr lang="en-US" sz="1400" kern="1200" dirty="0" smtClean="0"/>
            <a:t>  If needed populate the “STUDY_ALGORITHM”</a:t>
          </a:r>
          <a:endParaRPr lang="en-US" sz="1400" kern="1200" dirty="0"/>
        </a:p>
        <a:p>
          <a:pPr marL="114300" lvl="1" indent="-114300" algn="l" defTabSz="622300" rtl="0">
            <a:lnSpc>
              <a:spcPct val="90000"/>
            </a:lnSpc>
            <a:spcBef>
              <a:spcPct val="0"/>
            </a:spcBef>
            <a:spcAft>
              <a:spcPct val="15000"/>
            </a:spcAft>
            <a:buChar char="••"/>
          </a:pPr>
          <a:r>
            <a:rPr lang="en-US" sz="1400" u="none" kern="1200" dirty="0" smtClean="0"/>
            <a:t>  </a:t>
          </a:r>
          <a:r>
            <a:rPr lang="en-US" sz="1400" u="sng" kern="1200" dirty="0" smtClean="0"/>
            <a:t>Not required </a:t>
          </a:r>
          <a:r>
            <a:rPr lang="en-US" sz="1400" kern="1200" dirty="0" smtClean="0"/>
            <a:t>to change if BUSINESS_ALGORITHM is applicable to study</a:t>
          </a:r>
          <a:endParaRPr lang="en-US" sz="1400" kern="1200" dirty="0"/>
        </a:p>
      </dsp:txBody>
      <dsp:txXfrm>
        <a:off x="2799840" y="1009758"/>
        <a:ext cx="5949662" cy="851400"/>
      </dsp:txXfrm>
    </dsp:sp>
    <dsp:sp modelId="{36225011-0158-4E77-A2DE-803562A3C5E1}">
      <dsp:nvSpPr>
        <dsp:cNvPr id="0" name=""/>
        <dsp:cNvSpPr/>
      </dsp:nvSpPr>
      <dsp:spPr>
        <a:xfrm>
          <a:off x="0" y="2188899"/>
          <a:ext cx="2187375" cy="851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lvl="0" algn="r" defTabSz="889000" rtl="0">
            <a:lnSpc>
              <a:spcPct val="90000"/>
            </a:lnSpc>
            <a:spcBef>
              <a:spcPct val="0"/>
            </a:spcBef>
            <a:spcAft>
              <a:spcPct val="35000"/>
            </a:spcAft>
          </a:pPr>
          <a:r>
            <a:rPr lang="en-US" sz="2000" b="1" kern="1200" dirty="0" smtClean="0">
              <a:solidFill>
                <a:srgbClr val="FFCC00"/>
              </a:solidFill>
            </a:rPr>
            <a:t>CHGREQ (Change Required)</a:t>
          </a:r>
          <a:endParaRPr lang="en-US" sz="2000" kern="1200" dirty="0">
            <a:solidFill>
              <a:srgbClr val="FFCC00"/>
            </a:solidFill>
          </a:endParaRPr>
        </a:p>
      </dsp:txBody>
      <dsp:txXfrm>
        <a:off x="0" y="2188899"/>
        <a:ext cx="2187375" cy="851400"/>
      </dsp:txXfrm>
    </dsp:sp>
    <dsp:sp modelId="{167577AD-5784-4C98-AF29-E1AE1B33B1CB}">
      <dsp:nvSpPr>
        <dsp:cNvPr id="0" name=""/>
        <dsp:cNvSpPr/>
      </dsp:nvSpPr>
      <dsp:spPr>
        <a:xfrm>
          <a:off x="2187375" y="2015958"/>
          <a:ext cx="437475" cy="1197281"/>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77C665-9C06-487D-95D8-B4181903804C}">
      <dsp:nvSpPr>
        <dsp:cNvPr id="0" name=""/>
        <dsp:cNvSpPr/>
      </dsp:nvSpPr>
      <dsp:spPr>
        <a:xfrm>
          <a:off x="2799840" y="2015958"/>
          <a:ext cx="5949662" cy="11972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rtl="0">
            <a:lnSpc>
              <a:spcPct val="90000"/>
            </a:lnSpc>
            <a:spcBef>
              <a:spcPct val="0"/>
            </a:spcBef>
            <a:spcAft>
              <a:spcPct val="15000"/>
            </a:spcAft>
            <a:buChar char="••"/>
          </a:pPr>
          <a:r>
            <a:rPr lang="en-US" sz="1400" kern="1200" dirty="0" smtClean="0"/>
            <a:t>  The “STUDY_ALGORITHM” must be populated</a:t>
          </a:r>
          <a:endParaRPr lang="en-US" sz="1400" kern="1200" dirty="0"/>
        </a:p>
        <a:p>
          <a:pPr marL="114300" lvl="1" indent="-114300" algn="l" defTabSz="622300" rtl="0">
            <a:lnSpc>
              <a:spcPct val="90000"/>
            </a:lnSpc>
            <a:spcBef>
              <a:spcPct val="0"/>
            </a:spcBef>
            <a:spcAft>
              <a:spcPct val="15000"/>
            </a:spcAft>
            <a:buChar char="••"/>
          </a:pPr>
          <a:r>
            <a:rPr lang="en-US" sz="1400" kern="1200" dirty="0" smtClean="0"/>
            <a:t>  Add the appropriate “STUDY_ALGORITHM” in the field for the corresponding    variables</a:t>
          </a:r>
          <a:endParaRPr lang="en-US" sz="1400" kern="1200" dirty="0"/>
        </a:p>
        <a:p>
          <a:pPr marL="114300" lvl="1" indent="-114300" algn="l" defTabSz="622300" rtl="0">
            <a:lnSpc>
              <a:spcPct val="90000"/>
            </a:lnSpc>
            <a:spcBef>
              <a:spcPct val="0"/>
            </a:spcBef>
            <a:spcAft>
              <a:spcPct val="15000"/>
            </a:spcAft>
            <a:buChar char="••"/>
          </a:pPr>
          <a:r>
            <a:rPr lang="en-US" sz="1400" kern="1200" dirty="0" smtClean="0"/>
            <a:t>  Do not modify or delete the BUSINESS_ALGORITHM</a:t>
          </a:r>
          <a:endParaRPr lang="en-US" sz="1400" kern="1200" dirty="0"/>
        </a:p>
        <a:p>
          <a:pPr marL="114300" lvl="1" indent="-114300" algn="l" defTabSz="622300" rtl="0">
            <a:lnSpc>
              <a:spcPct val="90000"/>
            </a:lnSpc>
            <a:spcBef>
              <a:spcPct val="0"/>
            </a:spcBef>
            <a:spcAft>
              <a:spcPct val="15000"/>
            </a:spcAft>
            <a:buChar char="••"/>
          </a:pPr>
          <a:r>
            <a:rPr lang="en-US" sz="1400" kern="1200" dirty="0" smtClean="0"/>
            <a:t>  The BUSINESS_ALGORITHM must remain for reference to the standard</a:t>
          </a:r>
          <a:endParaRPr lang="en-US" sz="1400" kern="1200" dirty="0"/>
        </a:p>
      </dsp:txBody>
      <dsp:txXfrm>
        <a:off x="2799840" y="2015958"/>
        <a:ext cx="5949662" cy="119728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60649-1244-47B4-9100-9BA4D3C60D23}">
      <dsp:nvSpPr>
        <dsp:cNvPr id="0" name=""/>
        <dsp:cNvSpPr/>
      </dsp:nvSpPr>
      <dsp:spPr>
        <a:xfrm>
          <a:off x="0" y="69875"/>
          <a:ext cx="8510587" cy="636480"/>
        </a:xfrm>
        <a:prstGeom prst="roundRect">
          <a:avLst/>
        </a:prstGeom>
        <a:solidFill>
          <a:schemeClr val="accent3">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If Origin is “CRF” page numbers are populated from the FINAL version of the SDTM Annotated CRF that is part of the final CRT Package</a:t>
          </a:r>
          <a:endParaRPr lang="en-US" sz="1600" kern="1200" dirty="0"/>
        </a:p>
      </dsp:txBody>
      <dsp:txXfrm>
        <a:off x="31070" y="100945"/>
        <a:ext cx="8448447" cy="574340"/>
      </dsp:txXfrm>
    </dsp:sp>
    <dsp:sp modelId="{8CED1FCC-1FFE-4A38-8CDB-CA7E2EBAFC08}">
      <dsp:nvSpPr>
        <dsp:cNvPr id="0" name=""/>
        <dsp:cNvSpPr/>
      </dsp:nvSpPr>
      <dsp:spPr>
        <a:xfrm>
          <a:off x="0" y="752435"/>
          <a:ext cx="8510587" cy="636480"/>
        </a:xfrm>
        <a:prstGeom prst="roundRect">
          <a:avLst/>
        </a:prstGeom>
        <a:solidFill>
          <a:srgbClr val="2DB52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0" kern="1200" dirty="0" smtClean="0"/>
            <a:t>The corresponding CRF page numbers are documented to fulfill the requirement for the  define.xml document</a:t>
          </a:r>
          <a:endParaRPr lang="en-US" sz="1600" kern="1200" dirty="0"/>
        </a:p>
      </dsp:txBody>
      <dsp:txXfrm>
        <a:off x="31070" y="783505"/>
        <a:ext cx="8448447" cy="574340"/>
      </dsp:txXfrm>
    </dsp:sp>
    <dsp:sp modelId="{8F60B9D2-B13B-4C09-94F3-9C5BD73690B3}">
      <dsp:nvSpPr>
        <dsp:cNvPr id="0" name=""/>
        <dsp:cNvSpPr/>
      </dsp:nvSpPr>
      <dsp:spPr>
        <a:xfrm>
          <a:off x="0" y="1434995"/>
          <a:ext cx="8510587" cy="636480"/>
        </a:xfrm>
        <a:prstGeom prst="roundRect">
          <a:avLst/>
        </a:prstGeom>
        <a:solidFill>
          <a:srgbClr val="33CC3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0" kern="1200" dirty="0" smtClean="0"/>
            <a:t>For each Variable that has an origin of “CRF”  AND is  not flagged for removal (i.e. “REMOVE = Y),  populate the correct CRF page number(s)</a:t>
          </a:r>
          <a:endParaRPr lang="en-US" sz="1600" kern="1200" dirty="0"/>
        </a:p>
      </dsp:txBody>
      <dsp:txXfrm>
        <a:off x="31070" y="1466065"/>
        <a:ext cx="8448447" cy="574340"/>
      </dsp:txXfrm>
    </dsp:sp>
    <dsp:sp modelId="{0AED3821-5424-4107-9F4C-FD8396B34FEA}">
      <dsp:nvSpPr>
        <dsp:cNvPr id="0" name=""/>
        <dsp:cNvSpPr/>
      </dsp:nvSpPr>
      <dsp:spPr>
        <a:xfrm>
          <a:off x="0" y="2117555"/>
          <a:ext cx="8510587" cy="636480"/>
        </a:xfrm>
        <a:prstGeom prst="roundRect">
          <a:avLst/>
        </a:prstGeom>
        <a:solidFill>
          <a:srgbClr val="6FDB6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0" kern="1200" dirty="0" smtClean="0"/>
            <a:t>Update the CRF Page number(s) by replacing the “xx” with the actual page number(s) where the variable is located </a:t>
          </a:r>
          <a:endParaRPr lang="en-US" sz="1600" kern="1200" dirty="0"/>
        </a:p>
      </dsp:txBody>
      <dsp:txXfrm>
        <a:off x="31070" y="2148625"/>
        <a:ext cx="8448447" cy="5743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F6C86-B565-4BE6-A29C-72422350493A}">
      <dsp:nvSpPr>
        <dsp:cNvPr id="0" name=""/>
        <dsp:cNvSpPr/>
      </dsp:nvSpPr>
      <dsp:spPr>
        <a:xfrm>
          <a:off x="0" y="1227735"/>
          <a:ext cx="7457071" cy="293230"/>
        </a:xfrm>
        <a:prstGeom prst="roundRect">
          <a:avLst/>
        </a:prstGeom>
        <a:solidFill>
          <a:schemeClr val="accent6">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Two Types</a:t>
          </a:r>
          <a:endParaRPr lang="en-US" sz="1800" kern="1200" dirty="0"/>
        </a:p>
      </dsp:txBody>
      <dsp:txXfrm>
        <a:off x="14314" y="1242049"/>
        <a:ext cx="7428443" cy="264602"/>
      </dsp:txXfrm>
    </dsp:sp>
    <dsp:sp modelId="{3C621829-AAD5-4272-BB60-841DD889CFB4}">
      <dsp:nvSpPr>
        <dsp:cNvPr id="0" name=""/>
        <dsp:cNvSpPr/>
      </dsp:nvSpPr>
      <dsp:spPr>
        <a:xfrm>
          <a:off x="0" y="1520965"/>
          <a:ext cx="7457071" cy="105984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36762" tIns="25400" rIns="142240" bIns="25400" numCol="1" spcCol="1270" anchor="t" anchorCtr="0">
          <a:noAutofit/>
        </a:bodyPr>
        <a:lstStyle/>
        <a:p>
          <a:pPr marL="228600" lvl="1" indent="-228600" algn="l" defTabSz="889000" rtl="0">
            <a:lnSpc>
              <a:spcPct val="90000"/>
            </a:lnSpc>
            <a:spcBef>
              <a:spcPct val="0"/>
            </a:spcBef>
            <a:spcAft>
              <a:spcPct val="20000"/>
            </a:spcAft>
            <a:buChar char="••"/>
          </a:pPr>
          <a:endParaRPr lang="en-US" sz="2000" kern="1200" dirty="0"/>
        </a:p>
        <a:p>
          <a:pPr marL="228600" lvl="1" indent="-228600" algn="l" defTabSz="889000" rtl="0">
            <a:lnSpc>
              <a:spcPct val="90000"/>
            </a:lnSpc>
            <a:spcBef>
              <a:spcPct val="0"/>
            </a:spcBef>
            <a:spcAft>
              <a:spcPct val="20000"/>
            </a:spcAft>
            <a:buChar char="••"/>
          </a:pPr>
          <a:r>
            <a:rPr lang="en-US" sz="2000" kern="1200" dirty="0" smtClean="0">
              <a:solidFill>
                <a:srgbClr val="FF0000"/>
              </a:solidFill>
            </a:rPr>
            <a:t>SELECT</a:t>
          </a:r>
          <a:endParaRPr lang="en-US" sz="2000" kern="1200" dirty="0">
            <a:solidFill>
              <a:srgbClr val="FF0000"/>
            </a:solidFill>
          </a:endParaRPr>
        </a:p>
        <a:p>
          <a:pPr marL="228600" lvl="1" indent="-228600" algn="l" defTabSz="889000" rtl="0">
            <a:lnSpc>
              <a:spcPct val="90000"/>
            </a:lnSpc>
            <a:spcBef>
              <a:spcPct val="0"/>
            </a:spcBef>
            <a:spcAft>
              <a:spcPct val="20000"/>
            </a:spcAft>
            <a:buChar char="••"/>
          </a:pPr>
          <a:r>
            <a:rPr lang="en-US" sz="2000" kern="1200" dirty="0" smtClean="0">
              <a:solidFill>
                <a:srgbClr val="0070C0"/>
              </a:solidFill>
            </a:rPr>
            <a:t>DEFINE</a:t>
          </a:r>
          <a:endParaRPr lang="en-US" sz="2000" kern="1200" dirty="0">
            <a:solidFill>
              <a:srgbClr val="0070C0"/>
            </a:solidFill>
          </a:endParaRPr>
        </a:p>
      </dsp:txBody>
      <dsp:txXfrm>
        <a:off x="0" y="1520965"/>
        <a:ext cx="7457071" cy="105984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63E961-2BA1-4BA8-B1F9-49E23C23C399}">
      <dsp:nvSpPr>
        <dsp:cNvPr id="0" name=""/>
        <dsp:cNvSpPr/>
      </dsp:nvSpPr>
      <dsp:spPr>
        <a:xfrm>
          <a:off x="7138945" y="702233"/>
          <a:ext cx="1627795" cy="1628061"/>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3B67E7-770D-4205-AAF1-0E11FC3AE9DA}">
      <dsp:nvSpPr>
        <dsp:cNvPr id="0" name=""/>
        <dsp:cNvSpPr/>
      </dsp:nvSpPr>
      <dsp:spPr>
        <a:xfrm>
          <a:off x="7192656" y="756472"/>
          <a:ext cx="1519506" cy="1519505"/>
        </a:xfrm>
        <a:prstGeom prst="ellipse">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0" kern="1200" dirty="0" smtClean="0"/>
            <a:t>Study Spec Finalization</a:t>
          </a:r>
          <a:endParaRPr lang="en-US" sz="1400" kern="1200" dirty="0"/>
        </a:p>
      </dsp:txBody>
      <dsp:txXfrm>
        <a:off x="7410100" y="973585"/>
        <a:ext cx="1085485" cy="1085279"/>
      </dsp:txXfrm>
    </dsp:sp>
    <dsp:sp modelId="{7526C64A-518A-4E58-9826-398C86FC6C37}">
      <dsp:nvSpPr>
        <dsp:cNvPr id="0" name=""/>
        <dsp:cNvSpPr/>
      </dsp:nvSpPr>
      <dsp:spPr>
        <a:xfrm rot="2700000">
          <a:off x="5455800" y="702308"/>
          <a:ext cx="1627607" cy="1627607"/>
        </a:xfrm>
        <a:prstGeom prst="teardrop">
          <a:avLst>
            <a:gd name="adj" fmla="val 10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47F01C-FA96-41EF-9788-E5731E9B70CD}">
      <dsp:nvSpPr>
        <dsp:cNvPr id="0" name=""/>
        <dsp:cNvSpPr/>
      </dsp:nvSpPr>
      <dsp:spPr>
        <a:xfrm>
          <a:off x="5511149" y="756472"/>
          <a:ext cx="1519506" cy="1519505"/>
        </a:xfrm>
        <a:prstGeom prst="ellipse">
          <a:avLst/>
        </a:prstGeom>
        <a:solidFill>
          <a:srgbClr val="7030A0"/>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Spec Review and Compliance Checking</a:t>
          </a:r>
          <a:endParaRPr lang="en-US" sz="1400" kern="1200" dirty="0"/>
        </a:p>
      </dsp:txBody>
      <dsp:txXfrm>
        <a:off x="5727727" y="973585"/>
        <a:ext cx="1085485" cy="1085279"/>
      </dsp:txXfrm>
    </dsp:sp>
    <dsp:sp modelId="{BDE46495-C3CA-45B0-98FF-A5EBEF467ADA}">
      <dsp:nvSpPr>
        <dsp:cNvPr id="0" name=""/>
        <dsp:cNvSpPr/>
      </dsp:nvSpPr>
      <dsp:spPr>
        <a:xfrm rot="2700000">
          <a:off x="3774293" y="702308"/>
          <a:ext cx="1627607" cy="1627607"/>
        </a:xfrm>
        <a:prstGeom prst="teardrop">
          <a:avLst>
            <a:gd name="adj" fmla="val 10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2C1267-ADFD-4C2B-9451-E1AD30EA2AC4}">
      <dsp:nvSpPr>
        <dsp:cNvPr id="0" name=""/>
        <dsp:cNvSpPr/>
      </dsp:nvSpPr>
      <dsp:spPr>
        <a:xfrm>
          <a:off x="3828776" y="756472"/>
          <a:ext cx="1519506" cy="1519505"/>
        </a:xfrm>
        <a:prstGeom prst="ellipse">
          <a:avLst/>
        </a:prstGeom>
        <a:solidFill>
          <a:srgbClr val="F951B5">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Configure the SST</a:t>
          </a:r>
          <a:endParaRPr lang="en-US" sz="1500" kern="1200" dirty="0"/>
        </a:p>
      </dsp:txBody>
      <dsp:txXfrm>
        <a:off x="4045354" y="973585"/>
        <a:ext cx="1085485" cy="1085279"/>
      </dsp:txXfrm>
    </dsp:sp>
    <dsp:sp modelId="{A19475CB-0C2F-4276-84E9-1BAEB3981E00}">
      <dsp:nvSpPr>
        <dsp:cNvPr id="0" name=""/>
        <dsp:cNvSpPr/>
      </dsp:nvSpPr>
      <dsp:spPr>
        <a:xfrm rot="2700000">
          <a:off x="2091920" y="702308"/>
          <a:ext cx="1627607" cy="1627607"/>
        </a:xfrm>
        <a:prstGeom prst="teardrop">
          <a:avLst>
            <a:gd name="adj" fmla="val 10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EB8034-7B02-4512-BA29-EE9382930735}">
      <dsp:nvSpPr>
        <dsp:cNvPr id="0" name=""/>
        <dsp:cNvSpPr/>
      </dsp:nvSpPr>
      <dsp:spPr>
        <a:xfrm>
          <a:off x="2146403" y="756472"/>
          <a:ext cx="1519506" cy="1519505"/>
        </a:xfrm>
        <a:prstGeom prst="ellipse">
          <a:avLst/>
        </a:prstGeom>
        <a:solidFill>
          <a:schemeClr val="accent6">
            <a:lumMod val="75000"/>
            <a:alpha val="9000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Request and Generate SST</a:t>
          </a:r>
          <a:endParaRPr lang="en-US" sz="1500" kern="1200" dirty="0"/>
        </a:p>
      </dsp:txBody>
      <dsp:txXfrm>
        <a:off x="2363847" y="973585"/>
        <a:ext cx="1085485" cy="1085279"/>
      </dsp:txXfrm>
    </dsp:sp>
    <dsp:sp modelId="{DB6FF8A3-2B89-4493-89A8-16BD5093D6C8}">
      <dsp:nvSpPr>
        <dsp:cNvPr id="0" name=""/>
        <dsp:cNvSpPr/>
      </dsp:nvSpPr>
      <dsp:spPr>
        <a:xfrm rot="2700000">
          <a:off x="409547" y="702308"/>
          <a:ext cx="1627607" cy="1627607"/>
        </a:xfrm>
        <a:prstGeom prst="teardrop">
          <a:avLst>
            <a:gd name="adj" fmla="val 10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1F7D71-DCA1-4835-819F-5D51CC7DAB91}">
      <dsp:nvSpPr>
        <dsp:cNvPr id="0" name=""/>
        <dsp:cNvSpPr/>
      </dsp:nvSpPr>
      <dsp:spPr>
        <a:xfrm>
          <a:off x="464030" y="756472"/>
          <a:ext cx="1519506" cy="1519505"/>
        </a:xfrm>
        <a:prstGeom prst="ellipse">
          <a:avLst/>
        </a:prstGeom>
        <a:solidFill>
          <a:schemeClr val="tx2">
            <a:lumMod val="60000"/>
            <a:lumOff val="4000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Standard Domain Templates</a:t>
          </a:r>
          <a:endParaRPr lang="en-US" sz="1500" kern="1200" dirty="0"/>
        </a:p>
      </dsp:txBody>
      <dsp:txXfrm>
        <a:off x="681474" y="973585"/>
        <a:ext cx="1085485" cy="108527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63E961-2BA1-4BA8-B1F9-49E23C23C399}">
      <dsp:nvSpPr>
        <dsp:cNvPr id="0" name=""/>
        <dsp:cNvSpPr/>
      </dsp:nvSpPr>
      <dsp:spPr>
        <a:xfrm>
          <a:off x="7138945" y="702233"/>
          <a:ext cx="1627795" cy="1628061"/>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3B67E7-770D-4205-AAF1-0E11FC3AE9DA}">
      <dsp:nvSpPr>
        <dsp:cNvPr id="0" name=""/>
        <dsp:cNvSpPr/>
      </dsp:nvSpPr>
      <dsp:spPr>
        <a:xfrm>
          <a:off x="7192656" y="756472"/>
          <a:ext cx="1519506" cy="1519505"/>
        </a:xfrm>
        <a:prstGeom prst="ellipse">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0" kern="1200" dirty="0" smtClean="0"/>
            <a:t>Study Specs Finalized and Approved</a:t>
          </a:r>
          <a:endParaRPr lang="en-US" sz="1400" kern="1200" dirty="0"/>
        </a:p>
      </dsp:txBody>
      <dsp:txXfrm>
        <a:off x="7410100" y="973585"/>
        <a:ext cx="1085485" cy="1085279"/>
      </dsp:txXfrm>
    </dsp:sp>
    <dsp:sp modelId="{7526C64A-518A-4E58-9826-398C86FC6C37}">
      <dsp:nvSpPr>
        <dsp:cNvPr id="0" name=""/>
        <dsp:cNvSpPr/>
      </dsp:nvSpPr>
      <dsp:spPr>
        <a:xfrm rot="2700000">
          <a:off x="5455800" y="702308"/>
          <a:ext cx="1627607" cy="1627607"/>
        </a:xfrm>
        <a:prstGeom prst="teardrop">
          <a:avLst>
            <a:gd name="adj" fmla="val 10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47F01C-FA96-41EF-9788-E5731E9B70CD}">
      <dsp:nvSpPr>
        <dsp:cNvPr id="0" name=""/>
        <dsp:cNvSpPr/>
      </dsp:nvSpPr>
      <dsp:spPr>
        <a:xfrm>
          <a:off x="5511149" y="756472"/>
          <a:ext cx="1519506" cy="1519505"/>
        </a:xfrm>
        <a:prstGeom prst="ellipse">
          <a:avLst/>
        </a:prstGeom>
        <a:solidFill>
          <a:srgbClr val="7030A0"/>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Spec Review and Compliance Checking</a:t>
          </a:r>
          <a:endParaRPr lang="en-US" sz="1700" kern="1200" dirty="0"/>
        </a:p>
      </dsp:txBody>
      <dsp:txXfrm>
        <a:off x="5727727" y="973585"/>
        <a:ext cx="1085485" cy="1085279"/>
      </dsp:txXfrm>
    </dsp:sp>
    <dsp:sp modelId="{BDE46495-C3CA-45B0-98FF-A5EBEF467ADA}">
      <dsp:nvSpPr>
        <dsp:cNvPr id="0" name=""/>
        <dsp:cNvSpPr/>
      </dsp:nvSpPr>
      <dsp:spPr>
        <a:xfrm rot="2700000">
          <a:off x="3774293" y="702308"/>
          <a:ext cx="1627607" cy="1627607"/>
        </a:xfrm>
        <a:prstGeom prst="teardrop">
          <a:avLst>
            <a:gd name="adj" fmla="val 10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2C1267-ADFD-4C2B-9451-E1AD30EA2AC4}">
      <dsp:nvSpPr>
        <dsp:cNvPr id="0" name=""/>
        <dsp:cNvSpPr/>
      </dsp:nvSpPr>
      <dsp:spPr>
        <a:xfrm>
          <a:off x="3828776" y="756472"/>
          <a:ext cx="1519506" cy="1519505"/>
        </a:xfrm>
        <a:prstGeom prst="ellipse">
          <a:avLst/>
        </a:prstGeom>
        <a:solidFill>
          <a:srgbClr val="F951B5">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Configure the SST</a:t>
          </a:r>
          <a:endParaRPr lang="en-US" sz="1700" kern="1200" dirty="0"/>
        </a:p>
      </dsp:txBody>
      <dsp:txXfrm>
        <a:off x="4045354" y="973585"/>
        <a:ext cx="1085485" cy="1085279"/>
      </dsp:txXfrm>
    </dsp:sp>
    <dsp:sp modelId="{A19475CB-0C2F-4276-84E9-1BAEB3981E00}">
      <dsp:nvSpPr>
        <dsp:cNvPr id="0" name=""/>
        <dsp:cNvSpPr/>
      </dsp:nvSpPr>
      <dsp:spPr>
        <a:xfrm rot="2700000">
          <a:off x="2091920" y="702308"/>
          <a:ext cx="1627607" cy="1627607"/>
        </a:xfrm>
        <a:prstGeom prst="teardrop">
          <a:avLst>
            <a:gd name="adj" fmla="val 10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EB8034-7B02-4512-BA29-EE9382930735}">
      <dsp:nvSpPr>
        <dsp:cNvPr id="0" name=""/>
        <dsp:cNvSpPr/>
      </dsp:nvSpPr>
      <dsp:spPr>
        <a:xfrm>
          <a:off x="2146403" y="756472"/>
          <a:ext cx="1519506" cy="1519505"/>
        </a:xfrm>
        <a:prstGeom prst="ellipse">
          <a:avLst/>
        </a:prstGeom>
        <a:solidFill>
          <a:schemeClr val="accent6">
            <a:lumMod val="75000"/>
            <a:alpha val="9000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Request and Generate the SST</a:t>
          </a:r>
          <a:endParaRPr lang="en-US" sz="1700" kern="1200" dirty="0"/>
        </a:p>
      </dsp:txBody>
      <dsp:txXfrm>
        <a:off x="2363847" y="973585"/>
        <a:ext cx="1085485" cy="1085279"/>
      </dsp:txXfrm>
    </dsp:sp>
    <dsp:sp modelId="{DB6FF8A3-2B89-4493-89A8-16BD5093D6C8}">
      <dsp:nvSpPr>
        <dsp:cNvPr id="0" name=""/>
        <dsp:cNvSpPr/>
      </dsp:nvSpPr>
      <dsp:spPr>
        <a:xfrm rot="2700000">
          <a:off x="409547" y="702308"/>
          <a:ext cx="1627607" cy="1627607"/>
        </a:xfrm>
        <a:prstGeom prst="teardrop">
          <a:avLst>
            <a:gd name="adj" fmla="val 10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1F7D71-DCA1-4835-819F-5D51CC7DAB91}">
      <dsp:nvSpPr>
        <dsp:cNvPr id="0" name=""/>
        <dsp:cNvSpPr/>
      </dsp:nvSpPr>
      <dsp:spPr>
        <a:xfrm>
          <a:off x="464030" y="756472"/>
          <a:ext cx="1519506" cy="1519505"/>
        </a:xfrm>
        <a:prstGeom prst="ellipse">
          <a:avLst/>
        </a:prstGeom>
        <a:solidFill>
          <a:schemeClr val="tx2">
            <a:lumMod val="60000"/>
            <a:lumOff val="4000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Standard Domain Templates</a:t>
          </a:r>
          <a:endParaRPr lang="en-US" sz="1700" kern="1200" dirty="0"/>
        </a:p>
      </dsp:txBody>
      <dsp:txXfrm>
        <a:off x="681474" y="973585"/>
        <a:ext cx="1085485" cy="108527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118B9-15F0-4C3C-A85F-20FCF801EC47}">
      <dsp:nvSpPr>
        <dsp:cNvPr id="0" name=""/>
        <dsp:cNvSpPr/>
      </dsp:nvSpPr>
      <dsp:spPr>
        <a:xfrm>
          <a:off x="0" y="384330"/>
          <a:ext cx="7924800" cy="11536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dirty="0" smtClean="0"/>
            <a:t>1. SDTM Study Specifications from the Study Specification Template (SST) Configuration Process</a:t>
          </a:r>
          <a:endParaRPr lang="en-US" sz="2900" kern="1200" dirty="0"/>
        </a:p>
      </dsp:txBody>
      <dsp:txXfrm>
        <a:off x="56315" y="440645"/>
        <a:ext cx="7812170" cy="1040990"/>
      </dsp:txXfrm>
    </dsp:sp>
    <dsp:sp modelId="{BDCD6D4D-B5C1-4343-A74D-552F643EF891}">
      <dsp:nvSpPr>
        <dsp:cNvPr id="0" name=""/>
        <dsp:cNvSpPr/>
      </dsp:nvSpPr>
      <dsp:spPr>
        <a:xfrm>
          <a:off x="0" y="1630994"/>
          <a:ext cx="5686915" cy="1153620"/>
        </a:xfrm>
        <a:prstGeom prst="round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dirty="0" smtClean="0"/>
            <a:t>2. Trial Design Model (TDM) Template</a:t>
          </a:r>
          <a:endParaRPr lang="en-US" sz="2900" kern="1200" dirty="0"/>
        </a:p>
      </dsp:txBody>
      <dsp:txXfrm>
        <a:off x="56315" y="1687309"/>
        <a:ext cx="5574285" cy="1040990"/>
      </dsp:txXfrm>
    </dsp:sp>
    <dsp:sp modelId="{67848418-57A3-4C88-964A-951C1A04A402}">
      <dsp:nvSpPr>
        <dsp:cNvPr id="0" name=""/>
        <dsp:cNvSpPr/>
      </dsp:nvSpPr>
      <dsp:spPr>
        <a:xfrm>
          <a:off x="0" y="2877661"/>
          <a:ext cx="5725113" cy="1153620"/>
        </a:xfrm>
        <a:prstGeom prst="round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dirty="0" smtClean="0"/>
            <a:t>3. Time Point (TPT) Spreadsheet</a:t>
          </a:r>
          <a:endParaRPr lang="en-US" sz="2900" kern="1200" dirty="0"/>
        </a:p>
      </dsp:txBody>
      <dsp:txXfrm>
        <a:off x="56315" y="2933976"/>
        <a:ext cx="5612483" cy="1040990"/>
      </dsp:txXfrm>
    </dsp:sp>
    <dsp:sp modelId="{26466A85-DE14-4695-9619-1940E6FAC802}">
      <dsp:nvSpPr>
        <dsp:cNvPr id="0" name=""/>
        <dsp:cNvSpPr/>
      </dsp:nvSpPr>
      <dsp:spPr>
        <a:xfrm>
          <a:off x="0" y="4012229"/>
          <a:ext cx="7924800" cy="48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612" tIns="36830" rIns="206248" bIns="36830" numCol="1" spcCol="1270" anchor="t" anchorCtr="0">
          <a:noAutofit/>
        </a:bodyPr>
        <a:lstStyle/>
        <a:p>
          <a:pPr marL="228600" lvl="1" indent="-228600" algn="l" defTabSz="1022350" rtl="0">
            <a:lnSpc>
              <a:spcPct val="90000"/>
            </a:lnSpc>
            <a:spcBef>
              <a:spcPct val="0"/>
            </a:spcBef>
            <a:spcAft>
              <a:spcPct val="20000"/>
            </a:spcAft>
            <a:buChar char="••"/>
          </a:pPr>
          <a:endParaRPr lang="en-US" sz="2300" kern="1200" dirty="0"/>
        </a:p>
      </dsp:txBody>
      <dsp:txXfrm>
        <a:off x="0" y="4012229"/>
        <a:ext cx="7924800" cy="4802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839403-5E69-4A89-9ACE-320D92E5DFF6}">
      <dsp:nvSpPr>
        <dsp:cNvPr id="0" name=""/>
        <dsp:cNvSpPr/>
      </dsp:nvSpPr>
      <dsp:spPr>
        <a:xfrm>
          <a:off x="0" y="426"/>
          <a:ext cx="8250070" cy="599625"/>
        </a:xfrm>
        <a:prstGeom prst="roundRect">
          <a:avLst/>
        </a:prstGeom>
        <a:solidFill>
          <a:srgbClr val="00863D"/>
        </a:solidFill>
        <a:ln w="25400" cap="flat" cmpd="sng" algn="ctr">
          <a:solidFill>
            <a:srgbClr val="004C2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Programming Instructions</a:t>
          </a:r>
          <a:endParaRPr lang="en-US" sz="2500" kern="1200" dirty="0"/>
        </a:p>
      </dsp:txBody>
      <dsp:txXfrm>
        <a:off x="29271" y="29697"/>
        <a:ext cx="8191528" cy="541083"/>
      </dsp:txXfrm>
    </dsp:sp>
    <dsp:sp modelId="{5EC589BA-15F7-477F-99D3-0662F63EEE13}">
      <dsp:nvSpPr>
        <dsp:cNvPr id="0" name=""/>
        <dsp:cNvSpPr/>
      </dsp:nvSpPr>
      <dsp:spPr>
        <a:xfrm>
          <a:off x="0" y="600051"/>
          <a:ext cx="8250070" cy="633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940"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A clear set of instructions (algorithms) for programmers to ensure SDTM data sets follow the Lilly Data Standards</a:t>
          </a:r>
          <a:endParaRPr lang="en-US" sz="2000" kern="1200" dirty="0"/>
        </a:p>
      </dsp:txBody>
      <dsp:txXfrm>
        <a:off x="0" y="600051"/>
        <a:ext cx="8250070" cy="633937"/>
      </dsp:txXfrm>
    </dsp:sp>
    <dsp:sp modelId="{E007877E-0D8F-4092-B642-2BE2D1E35661}">
      <dsp:nvSpPr>
        <dsp:cNvPr id="0" name=""/>
        <dsp:cNvSpPr/>
      </dsp:nvSpPr>
      <dsp:spPr>
        <a:xfrm>
          <a:off x="0" y="1233989"/>
          <a:ext cx="8250070" cy="599625"/>
        </a:xfrm>
        <a:prstGeom prst="roundRect">
          <a:avLst/>
        </a:prstGeom>
        <a:solidFill>
          <a:srgbClr val="00C85A"/>
        </a:solidFill>
        <a:ln w="25400" cap="flat" cmpd="sng" algn="ctr">
          <a:solidFill>
            <a:srgbClr val="00863D"/>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A format that enables compliance checks</a:t>
          </a:r>
          <a:endParaRPr lang="en-US" sz="2500" kern="1200" dirty="0"/>
        </a:p>
      </dsp:txBody>
      <dsp:txXfrm>
        <a:off x="29271" y="1263260"/>
        <a:ext cx="8191528" cy="541083"/>
      </dsp:txXfrm>
    </dsp:sp>
    <dsp:sp modelId="{48BBCB62-24DC-48D3-BBE0-C847A3E5FF04}">
      <dsp:nvSpPr>
        <dsp:cNvPr id="0" name=""/>
        <dsp:cNvSpPr/>
      </dsp:nvSpPr>
      <dsp:spPr>
        <a:xfrm>
          <a:off x="0" y="1833614"/>
          <a:ext cx="8250070" cy="633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940"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Specifications can be checked to ensure that no potential errors or issues were introduced when configured for the study</a:t>
          </a:r>
          <a:endParaRPr lang="en-US" sz="2000" kern="1200" dirty="0"/>
        </a:p>
      </dsp:txBody>
      <dsp:txXfrm>
        <a:off x="0" y="1833614"/>
        <a:ext cx="8250070" cy="633937"/>
      </dsp:txXfrm>
    </dsp:sp>
    <dsp:sp modelId="{318BA9B0-A80A-4FBA-B72A-EA6BC5632A63}">
      <dsp:nvSpPr>
        <dsp:cNvPr id="0" name=""/>
        <dsp:cNvSpPr/>
      </dsp:nvSpPr>
      <dsp:spPr>
        <a:xfrm>
          <a:off x="0" y="2467551"/>
          <a:ext cx="8250070" cy="599625"/>
        </a:xfrm>
        <a:prstGeom prst="roundRect">
          <a:avLst/>
        </a:prstGeom>
        <a:solidFill>
          <a:srgbClr val="25FF88"/>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Content needed for submission documentation</a:t>
          </a:r>
          <a:endParaRPr lang="en-US" sz="2500" kern="1200" dirty="0"/>
        </a:p>
      </dsp:txBody>
      <dsp:txXfrm>
        <a:off x="29271" y="2496822"/>
        <a:ext cx="8191528" cy="541083"/>
      </dsp:txXfrm>
    </dsp:sp>
    <dsp:sp modelId="{92AD1E75-9F25-4400-B94F-217714D6E934}">
      <dsp:nvSpPr>
        <dsp:cNvPr id="0" name=""/>
        <dsp:cNvSpPr/>
      </dsp:nvSpPr>
      <dsp:spPr>
        <a:xfrm>
          <a:off x="0" y="3067176"/>
          <a:ext cx="8250070" cy="1526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940"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Complete documentation for the define.xml document for regulatory submission (including controlled terminology (CT) and value level (VL) metadata)</a:t>
          </a:r>
          <a:endParaRPr lang="en-US" sz="2000" kern="1200" dirty="0"/>
        </a:p>
        <a:p>
          <a:pPr marL="228600" lvl="1" indent="-228600" algn="l" defTabSz="889000" rtl="0">
            <a:lnSpc>
              <a:spcPct val="90000"/>
            </a:lnSpc>
            <a:spcBef>
              <a:spcPct val="0"/>
            </a:spcBef>
            <a:spcAft>
              <a:spcPct val="20000"/>
            </a:spcAft>
            <a:buChar char="••"/>
          </a:pPr>
          <a:r>
            <a:rPr lang="en-US" sz="2000" kern="1200" dirty="0" smtClean="0"/>
            <a:t>In short, the study spec is not just used for programming SDTM, but the eventual generation of the define.xml</a:t>
          </a:r>
          <a:endParaRPr lang="en-US" sz="2000" kern="1200" dirty="0"/>
        </a:p>
      </dsp:txBody>
      <dsp:txXfrm>
        <a:off x="0" y="3067176"/>
        <a:ext cx="8250070" cy="15266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2F3FC-6F0E-4FBD-ADA0-9D8B4605106E}">
      <dsp:nvSpPr>
        <dsp:cNvPr id="0" name=""/>
        <dsp:cNvSpPr/>
      </dsp:nvSpPr>
      <dsp:spPr>
        <a:xfrm>
          <a:off x="7775292" y="3313840"/>
          <a:ext cx="91440" cy="344012"/>
        </a:xfrm>
        <a:custGeom>
          <a:avLst/>
          <a:gdLst/>
          <a:ahLst/>
          <a:cxnLst/>
          <a:rect l="0" t="0" r="0" b="0"/>
          <a:pathLst>
            <a:path>
              <a:moveTo>
                <a:pt x="45720" y="0"/>
              </a:moveTo>
              <a:lnTo>
                <a:pt x="45720" y="34401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49DF75-6E97-4394-8F5C-FE0C7D26352D}">
      <dsp:nvSpPr>
        <dsp:cNvPr id="0" name=""/>
        <dsp:cNvSpPr/>
      </dsp:nvSpPr>
      <dsp:spPr>
        <a:xfrm>
          <a:off x="4206740" y="2218716"/>
          <a:ext cx="3614271" cy="344012"/>
        </a:xfrm>
        <a:custGeom>
          <a:avLst/>
          <a:gdLst/>
          <a:ahLst/>
          <a:cxnLst/>
          <a:rect l="0" t="0" r="0" b="0"/>
          <a:pathLst>
            <a:path>
              <a:moveTo>
                <a:pt x="0" y="0"/>
              </a:moveTo>
              <a:lnTo>
                <a:pt x="0" y="234434"/>
              </a:lnTo>
              <a:lnTo>
                <a:pt x="3614271" y="234434"/>
              </a:lnTo>
              <a:lnTo>
                <a:pt x="3614271" y="34401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BDE01D-C967-4F1E-AF51-D9E28CC00709}">
      <dsp:nvSpPr>
        <dsp:cNvPr id="0" name=""/>
        <dsp:cNvSpPr/>
      </dsp:nvSpPr>
      <dsp:spPr>
        <a:xfrm>
          <a:off x="6329583" y="3313840"/>
          <a:ext cx="91440" cy="344012"/>
        </a:xfrm>
        <a:custGeom>
          <a:avLst/>
          <a:gdLst/>
          <a:ahLst/>
          <a:cxnLst/>
          <a:rect l="0" t="0" r="0" b="0"/>
          <a:pathLst>
            <a:path>
              <a:moveTo>
                <a:pt x="45720" y="0"/>
              </a:moveTo>
              <a:lnTo>
                <a:pt x="45720" y="34401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92B254-86AE-47E0-9DED-F1FDB432FF99}">
      <dsp:nvSpPr>
        <dsp:cNvPr id="0" name=""/>
        <dsp:cNvSpPr/>
      </dsp:nvSpPr>
      <dsp:spPr>
        <a:xfrm>
          <a:off x="4206740" y="2218716"/>
          <a:ext cx="2168562" cy="344012"/>
        </a:xfrm>
        <a:custGeom>
          <a:avLst/>
          <a:gdLst/>
          <a:ahLst/>
          <a:cxnLst/>
          <a:rect l="0" t="0" r="0" b="0"/>
          <a:pathLst>
            <a:path>
              <a:moveTo>
                <a:pt x="0" y="0"/>
              </a:moveTo>
              <a:lnTo>
                <a:pt x="0" y="234434"/>
              </a:lnTo>
              <a:lnTo>
                <a:pt x="2168562" y="234434"/>
              </a:lnTo>
              <a:lnTo>
                <a:pt x="2168562" y="34401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84983C-8892-4BA6-9B92-2FC897032DB7}">
      <dsp:nvSpPr>
        <dsp:cNvPr id="0" name=""/>
        <dsp:cNvSpPr/>
      </dsp:nvSpPr>
      <dsp:spPr>
        <a:xfrm>
          <a:off x="4883875" y="3313840"/>
          <a:ext cx="91440" cy="344012"/>
        </a:xfrm>
        <a:custGeom>
          <a:avLst/>
          <a:gdLst/>
          <a:ahLst/>
          <a:cxnLst/>
          <a:rect l="0" t="0" r="0" b="0"/>
          <a:pathLst>
            <a:path>
              <a:moveTo>
                <a:pt x="45720" y="0"/>
              </a:moveTo>
              <a:lnTo>
                <a:pt x="45720" y="34401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D6552F-680C-4D31-AB16-5260AC6BF6EC}">
      <dsp:nvSpPr>
        <dsp:cNvPr id="0" name=""/>
        <dsp:cNvSpPr/>
      </dsp:nvSpPr>
      <dsp:spPr>
        <a:xfrm>
          <a:off x="4206740" y="2218716"/>
          <a:ext cx="722854" cy="344012"/>
        </a:xfrm>
        <a:custGeom>
          <a:avLst/>
          <a:gdLst/>
          <a:ahLst/>
          <a:cxnLst/>
          <a:rect l="0" t="0" r="0" b="0"/>
          <a:pathLst>
            <a:path>
              <a:moveTo>
                <a:pt x="0" y="0"/>
              </a:moveTo>
              <a:lnTo>
                <a:pt x="0" y="234434"/>
              </a:lnTo>
              <a:lnTo>
                <a:pt x="722854" y="234434"/>
              </a:lnTo>
              <a:lnTo>
                <a:pt x="722854" y="34401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3F0209-2C36-4989-92EC-2F48CCCCD598}">
      <dsp:nvSpPr>
        <dsp:cNvPr id="0" name=""/>
        <dsp:cNvSpPr/>
      </dsp:nvSpPr>
      <dsp:spPr>
        <a:xfrm>
          <a:off x="3438166" y="3313840"/>
          <a:ext cx="91440" cy="344012"/>
        </a:xfrm>
        <a:custGeom>
          <a:avLst/>
          <a:gdLst/>
          <a:ahLst/>
          <a:cxnLst/>
          <a:rect l="0" t="0" r="0" b="0"/>
          <a:pathLst>
            <a:path>
              <a:moveTo>
                <a:pt x="45720" y="0"/>
              </a:moveTo>
              <a:lnTo>
                <a:pt x="45720" y="34401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DDB32A-133E-4E85-B899-DB46FA77C60B}">
      <dsp:nvSpPr>
        <dsp:cNvPr id="0" name=""/>
        <dsp:cNvSpPr/>
      </dsp:nvSpPr>
      <dsp:spPr>
        <a:xfrm>
          <a:off x="3483886" y="2218716"/>
          <a:ext cx="722854" cy="344012"/>
        </a:xfrm>
        <a:custGeom>
          <a:avLst/>
          <a:gdLst/>
          <a:ahLst/>
          <a:cxnLst/>
          <a:rect l="0" t="0" r="0" b="0"/>
          <a:pathLst>
            <a:path>
              <a:moveTo>
                <a:pt x="722854" y="0"/>
              </a:moveTo>
              <a:lnTo>
                <a:pt x="722854" y="234434"/>
              </a:lnTo>
              <a:lnTo>
                <a:pt x="0" y="234434"/>
              </a:lnTo>
              <a:lnTo>
                <a:pt x="0" y="34401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884198-9675-463F-AF4F-4866284957FD}">
      <dsp:nvSpPr>
        <dsp:cNvPr id="0" name=""/>
        <dsp:cNvSpPr/>
      </dsp:nvSpPr>
      <dsp:spPr>
        <a:xfrm>
          <a:off x="1992457" y="3313840"/>
          <a:ext cx="91440" cy="344012"/>
        </a:xfrm>
        <a:custGeom>
          <a:avLst/>
          <a:gdLst/>
          <a:ahLst/>
          <a:cxnLst/>
          <a:rect l="0" t="0" r="0" b="0"/>
          <a:pathLst>
            <a:path>
              <a:moveTo>
                <a:pt x="45720" y="0"/>
              </a:moveTo>
              <a:lnTo>
                <a:pt x="45720" y="34401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8FF5F4-25BF-4B7B-9B5A-A61C4903AEA5}">
      <dsp:nvSpPr>
        <dsp:cNvPr id="0" name=""/>
        <dsp:cNvSpPr/>
      </dsp:nvSpPr>
      <dsp:spPr>
        <a:xfrm>
          <a:off x="2038177" y="2218716"/>
          <a:ext cx="2168562" cy="344012"/>
        </a:xfrm>
        <a:custGeom>
          <a:avLst/>
          <a:gdLst/>
          <a:ahLst/>
          <a:cxnLst/>
          <a:rect l="0" t="0" r="0" b="0"/>
          <a:pathLst>
            <a:path>
              <a:moveTo>
                <a:pt x="2168562" y="0"/>
              </a:moveTo>
              <a:lnTo>
                <a:pt x="2168562" y="234434"/>
              </a:lnTo>
              <a:lnTo>
                <a:pt x="0" y="234434"/>
              </a:lnTo>
              <a:lnTo>
                <a:pt x="0" y="34401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F5926F-D387-4B9C-A129-0945FB5F648F}">
      <dsp:nvSpPr>
        <dsp:cNvPr id="0" name=""/>
        <dsp:cNvSpPr/>
      </dsp:nvSpPr>
      <dsp:spPr>
        <a:xfrm>
          <a:off x="546749" y="3313840"/>
          <a:ext cx="91440" cy="344012"/>
        </a:xfrm>
        <a:custGeom>
          <a:avLst/>
          <a:gdLst/>
          <a:ahLst/>
          <a:cxnLst/>
          <a:rect l="0" t="0" r="0" b="0"/>
          <a:pathLst>
            <a:path>
              <a:moveTo>
                <a:pt x="45720" y="0"/>
              </a:moveTo>
              <a:lnTo>
                <a:pt x="45720" y="34401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1C9B0-2F6D-40D6-89B6-1D0760CB63AF}">
      <dsp:nvSpPr>
        <dsp:cNvPr id="0" name=""/>
        <dsp:cNvSpPr/>
      </dsp:nvSpPr>
      <dsp:spPr>
        <a:xfrm>
          <a:off x="592469" y="2218716"/>
          <a:ext cx="3614271" cy="344012"/>
        </a:xfrm>
        <a:custGeom>
          <a:avLst/>
          <a:gdLst/>
          <a:ahLst/>
          <a:cxnLst/>
          <a:rect l="0" t="0" r="0" b="0"/>
          <a:pathLst>
            <a:path>
              <a:moveTo>
                <a:pt x="3614271" y="0"/>
              </a:moveTo>
              <a:lnTo>
                <a:pt x="3614271" y="234434"/>
              </a:lnTo>
              <a:lnTo>
                <a:pt x="0" y="234434"/>
              </a:lnTo>
              <a:lnTo>
                <a:pt x="0" y="34401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16D66B-9202-40A0-B457-7604A880C930}">
      <dsp:nvSpPr>
        <dsp:cNvPr id="0" name=""/>
        <dsp:cNvSpPr/>
      </dsp:nvSpPr>
      <dsp:spPr>
        <a:xfrm>
          <a:off x="3615314" y="1467604"/>
          <a:ext cx="1182852" cy="7511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ABF653-1481-4388-914F-66E69D82D449}">
      <dsp:nvSpPr>
        <dsp:cNvPr id="0" name=""/>
        <dsp:cNvSpPr/>
      </dsp:nvSpPr>
      <dsp:spPr>
        <a:xfrm>
          <a:off x="3746742" y="1592461"/>
          <a:ext cx="1182852" cy="7511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kern="1200" dirty="0" smtClean="0"/>
            <a:t>Key Milestones</a:t>
          </a:r>
          <a:endParaRPr lang="en-US" sz="900" kern="1200" dirty="0"/>
        </a:p>
      </dsp:txBody>
      <dsp:txXfrm>
        <a:off x="3768741" y="1614460"/>
        <a:ext cx="1138854" cy="707113"/>
      </dsp:txXfrm>
    </dsp:sp>
    <dsp:sp modelId="{0C04066C-4BD8-4EC1-8DBF-447F81C79D05}">
      <dsp:nvSpPr>
        <dsp:cNvPr id="0" name=""/>
        <dsp:cNvSpPr/>
      </dsp:nvSpPr>
      <dsp:spPr>
        <a:xfrm>
          <a:off x="1043" y="2562728"/>
          <a:ext cx="1182852" cy="7511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B32192-25A4-4CA4-945B-2A3E1ACA1F31}">
      <dsp:nvSpPr>
        <dsp:cNvPr id="0" name=""/>
        <dsp:cNvSpPr/>
      </dsp:nvSpPr>
      <dsp:spPr>
        <a:xfrm>
          <a:off x="132471" y="2687585"/>
          <a:ext cx="1182852" cy="7511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kern="1200" dirty="0" smtClean="0"/>
            <a:t>Protocol worksheet</a:t>
          </a:r>
          <a:endParaRPr lang="en-US" sz="900" kern="1200" dirty="0"/>
        </a:p>
      </dsp:txBody>
      <dsp:txXfrm>
        <a:off x="154470" y="2709584"/>
        <a:ext cx="1138854" cy="707113"/>
      </dsp:txXfrm>
    </dsp:sp>
    <dsp:sp modelId="{8C277868-A970-4D1B-8861-DF80669598FD}">
      <dsp:nvSpPr>
        <dsp:cNvPr id="0" name=""/>
        <dsp:cNvSpPr/>
      </dsp:nvSpPr>
      <dsp:spPr>
        <a:xfrm>
          <a:off x="1043" y="3657853"/>
          <a:ext cx="1182852" cy="7511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A74F85-6913-4B5F-A780-99839ED41926}">
      <dsp:nvSpPr>
        <dsp:cNvPr id="0" name=""/>
        <dsp:cNvSpPr/>
      </dsp:nvSpPr>
      <dsp:spPr>
        <a:xfrm>
          <a:off x="132471" y="3782709"/>
          <a:ext cx="1182852" cy="7511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kern="1200" dirty="0" smtClean="0"/>
            <a:t>Risky to start specs</a:t>
          </a:r>
          <a:endParaRPr lang="en-US" sz="900" kern="1200" dirty="0"/>
        </a:p>
      </dsp:txBody>
      <dsp:txXfrm>
        <a:off x="154470" y="3804708"/>
        <a:ext cx="1138854" cy="707113"/>
      </dsp:txXfrm>
    </dsp:sp>
    <dsp:sp modelId="{609A0632-3C9A-4DB7-8BAC-DED7E3D3B068}">
      <dsp:nvSpPr>
        <dsp:cNvPr id="0" name=""/>
        <dsp:cNvSpPr/>
      </dsp:nvSpPr>
      <dsp:spPr>
        <a:xfrm>
          <a:off x="1446751" y="2562728"/>
          <a:ext cx="1182852" cy="7511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CA9A6C-54C6-42B9-B2D0-6C19F01BEE84}">
      <dsp:nvSpPr>
        <dsp:cNvPr id="0" name=""/>
        <dsp:cNvSpPr/>
      </dsp:nvSpPr>
      <dsp:spPr>
        <a:xfrm>
          <a:off x="1578179" y="2687585"/>
          <a:ext cx="1182852" cy="7511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kern="1200" dirty="0" smtClean="0"/>
            <a:t>Protocol approval</a:t>
          </a:r>
          <a:endParaRPr lang="en-US" sz="900" kern="1200" dirty="0"/>
        </a:p>
      </dsp:txBody>
      <dsp:txXfrm>
        <a:off x="1600178" y="2709584"/>
        <a:ext cx="1138854" cy="707113"/>
      </dsp:txXfrm>
    </dsp:sp>
    <dsp:sp modelId="{072B8A78-1782-45C8-BAD5-7030CD11BD46}">
      <dsp:nvSpPr>
        <dsp:cNvPr id="0" name=""/>
        <dsp:cNvSpPr/>
      </dsp:nvSpPr>
      <dsp:spPr>
        <a:xfrm>
          <a:off x="1446751" y="3657853"/>
          <a:ext cx="1182852" cy="7511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68DC58-9C7E-4FD2-907D-C9CC444817EA}">
      <dsp:nvSpPr>
        <dsp:cNvPr id="0" name=""/>
        <dsp:cNvSpPr/>
      </dsp:nvSpPr>
      <dsp:spPr>
        <a:xfrm>
          <a:off x="1578179" y="3782709"/>
          <a:ext cx="1182852" cy="7511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kern="1200" dirty="0" smtClean="0"/>
            <a:t>Ok to start TDM and TPT spreadsheets</a:t>
          </a:r>
          <a:endParaRPr lang="en-US" sz="900" kern="1200" dirty="0"/>
        </a:p>
      </dsp:txBody>
      <dsp:txXfrm>
        <a:off x="1600178" y="3804708"/>
        <a:ext cx="1138854" cy="707113"/>
      </dsp:txXfrm>
    </dsp:sp>
    <dsp:sp modelId="{439B0A46-C3EE-4B7F-ABDD-0AC67F4DAB70}">
      <dsp:nvSpPr>
        <dsp:cNvPr id="0" name=""/>
        <dsp:cNvSpPr/>
      </dsp:nvSpPr>
      <dsp:spPr>
        <a:xfrm>
          <a:off x="2892460" y="2562728"/>
          <a:ext cx="1182852" cy="7511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76002A-5EA0-49BF-BE1F-684DDEC509B7}">
      <dsp:nvSpPr>
        <dsp:cNvPr id="0" name=""/>
        <dsp:cNvSpPr/>
      </dsp:nvSpPr>
      <dsp:spPr>
        <a:xfrm>
          <a:off x="3023888" y="2687585"/>
          <a:ext cx="1182852" cy="7511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kern="1200" dirty="0" smtClean="0"/>
            <a:t>Draft CRF string</a:t>
          </a:r>
          <a:endParaRPr lang="en-US" sz="900" kern="1200" dirty="0"/>
        </a:p>
      </dsp:txBody>
      <dsp:txXfrm>
        <a:off x="3045887" y="2709584"/>
        <a:ext cx="1138854" cy="707113"/>
      </dsp:txXfrm>
    </dsp:sp>
    <dsp:sp modelId="{AB9F1722-0A1C-4BF3-9082-5A596BE01586}">
      <dsp:nvSpPr>
        <dsp:cNvPr id="0" name=""/>
        <dsp:cNvSpPr/>
      </dsp:nvSpPr>
      <dsp:spPr>
        <a:xfrm>
          <a:off x="2892460" y="3657853"/>
          <a:ext cx="1182852" cy="7511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47D9FD-05CA-4FD5-8EB0-33A5C3A28BE3}">
      <dsp:nvSpPr>
        <dsp:cNvPr id="0" name=""/>
        <dsp:cNvSpPr/>
      </dsp:nvSpPr>
      <dsp:spPr>
        <a:xfrm>
          <a:off x="3023888" y="3782709"/>
          <a:ext cx="1182852" cy="7511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kern="1200" dirty="0" smtClean="0"/>
            <a:t>Risky to start SST process</a:t>
          </a:r>
          <a:endParaRPr lang="en-US" sz="900" kern="1200" dirty="0"/>
        </a:p>
      </dsp:txBody>
      <dsp:txXfrm>
        <a:off x="3045887" y="3804708"/>
        <a:ext cx="1138854" cy="707113"/>
      </dsp:txXfrm>
    </dsp:sp>
    <dsp:sp modelId="{A8DF11B2-FB6B-42A9-B43F-2629A36FDA57}">
      <dsp:nvSpPr>
        <dsp:cNvPr id="0" name=""/>
        <dsp:cNvSpPr/>
      </dsp:nvSpPr>
      <dsp:spPr>
        <a:xfrm>
          <a:off x="4338169" y="2562728"/>
          <a:ext cx="1182852" cy="7511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D7D38B-242E-4044-AC25-84811D26CFD9}">
      <dsp:nvSpPr>
        <dsp:cNvPr id="0" name=""/>
        <dsp:cNvSpPr/>
      </dsp:nvSpPr>
      <dsp:spPr>
        <a:xfrm>
          <a:off x="4469597" y="2687585"/>
          <a:ext cx="1182852" cy="7511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kern="1200" dirty="0" smtClean="0"/>
            <a:t>CRF string agreement</a:t>
          </a:r>
          <a:endParaRPr lang="en-US" sz="900" kern="1200" dirty="0"/>
        </a:p>
      </dsp:txBody>
      <dsp:txXfrm>
        <a:off x="4491596" y="2709584"/>
        <a:ext cx="1138854" cy="707113"/>
      </dsp:txXfrm>
    </dsp:sp>
    <dsp:sp modelId="{830954C8-4F2A-4E79-BDA2-F642C3780891}">
      <dsp:nvSpPr>
        <dsp:cNvPr id="0" name=""/>
        <dsp:cNvSpPr/>
      </dsp:nvSpPr>
      <dsp:spPr>
        <a:xfrm>
          <a:off x="4338169" y="3657853"/>
          <a:ext cx="1182852" cy="7511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3E76C0-8465-4E01-A97F-896E1068770D}">
      <dsp:nvSpPr>
        <dsp:cNvPr id="0" name=""/>
        <dsp:cNvSpPr/>
      </dsp:nvSpPr>
      <dsp:spPr>
        <a:xfrm>
          <a:off x="4469597" y="3782709"/>
          <a:ext cx="1182852" cy="7511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kern="1200" dirty="0" smtClean="0"/>
            <a:t>Can map to domains and request SST</a:t>
          </a:r>
          <a:endParaRPr lang="en-US" sz="900" kern="1200" dirty="0"/>
        </a:p>
      </dsp:txBody>
      <dsp:txXfrm>
        <a:off x="4491596" y="3804708"/>
        <a:ext cx="1138854" cy="707113"/>
      </dsp:txXfrm>
    </dsp:sp>
    <dsp:sp modelId="{E4045311-1ADA-4501-A870-D6290615195C}">
      <dsp:nvSpPr>
        <dsp:cNvPr id="0" name=""/>
        <dsp:cNvSpPr/>
      </dsp:nvSpPr>
      <dsp:spPr>
        <a:xfrm>
          <a:off x="5783877" y="2562728"/>
          <a:ext cx="1182852" cy="7511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C8F795-AD08-438A-A3D0-683580028923}">
      <dsp:nvSpPr>
        <dsp:cNvPr id="0" name=""/>
        <dsp:cNvSpPr/>
      </dsp:nvSpPr>
      <dsp:spPr>
        <a:xfrm>
          <a:off x="5915305" y="2687585"/>
          <a:ext cx="1182852" cy="7511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kern="1200" dirty="0" smtClean="0"/>
            <a:t>CIS Mapping (4-6 weeks prior to FPV)</a:t>
          </a:r>
          <a:endParaRPr lang="en-US" sz="900" kern="1200" dirty="0"/>
        </a:p>
      </dsp:txBody>
      <dsp:txXfrm>
        <a:off x="5937304" y="2709584"/>
        <a:ext cx="1138854" cy="707113"/>
      </dsp:txXfrm>
    </dsp:sp>
    <dsp:sp modelId="{BD01FA32-E5A8-45FC-A675-E5348607C897}">
      <dsp:nvSpPr>
        <dsp:cNvPr id="0" name=""/>
        <dsp:cNvSpPr/>
      </dsp:nvSpPr>
      <dsp:spPr>
        <a:xfrm>
          <a:off x="5783877" y="3657853"/>
          <a:ext cx="1182852" cy="7511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79DDCE-2E4A-4815-A19B-C3A2711B34E8}">
      <dsp:nvSpPr>
        <dsp:cNvPr id="0" name=""/>
        <dsp:cNvSpPr/>
      </dsp:nvSpPr>
      <dsp:spPr>
        <a:xfrm>
          <a:off x="5915305" y="3782709"/>
          <a:ext cx="1182852" cy="7511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kern="1200" dirty="0" smtClean="0"/>
            <a:t>Data series summary table available to check configured SST against</a:t>
          </a:r>
          <a:endParaRPr lang="en-US" sz="900" kern="1200" dirty="0"/>
        </a:p>
      </dsp:txBody>
      <dsp:txXfrm>
        <a:off x="5937304" y="3804708"/>
        <a:ext cx="1138854" cy="707113"/>
      </dsp:txXfrm>
    </dsp:sp>
    <dsp:sp modelId="{6D98C695-422D-4773-AA68-3D69574347D0}">
      <dsp:nvSpPr>
        <dsp:cNvPr id="0" name=""/>
        <dsp:cNvSpPr/>
      </dsp:nvSpPr>
      <dsp:spPr>
        <a:xfrm>
          <a:off x="7229586" y="2562728"/>
          <a:ext cx="1182852" cy="7511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D54422-9047-48F8-B3B8-E05F43B7A133}">
      <dsp:nvSpPr>
        <dsp:cNvPr id="0" name=""/>
        <dsp:cNvSpPr/>
      </dsp:nvSpPr>
      <dsp:spPr>
        <a:xfrm>
          <a:off x="7361014" y="2687585"/>
          <a:ext cx="1182852" cy="7511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kern="1200" dirty="0" smtClean="0"/>
            <a:t>FPV</a:t>
          </a:r>
          <a:endParaRPr lang="en-US" sz="900" kern="1200" dirty="0"/>
        </a:p>
      </dsp:txBody>
      <dsp:txXfrm>
        <a:off x="7383013" y="2709584"/>
        <a:ext cx="1138854" cy="707113"/>
      </dsp:txXfrm>
    </dsp:sp>
    <dsp:sp modelId="{436D94C7-B9B9-43F6-94BD-AABC489A9034}">
      <dsp:nvSpPr>
        <dsp:cNvPr id="0" name=""/>
        <dsp:cNvSpPr/>
      </dsp:nvSpPr>
      <dsp:spPr>
        <a:xfrm>
          <a:off x="7229586" y="3657853"/>
          <a:ext cx="1182852" cy="7511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24FF0E-5170-4F94-8D8B-518305C7BAAE}">
      <dsp:nvSpPr>
        <dsp:cNvPr id="0" name=""/>
        <dsp:cNvSpPr/>
      </dsp:nvSpPr>
      <dsp:spPr>
        <a:xfrm>
          <a:off x="7361014" y="3782709"/>
          <a:ext cx="1182852" cy="7511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kern="1200" dirty="0" smtClean="0"/>
            <a:t>Some data available for code validation soon after</a:t>
          </a:r>
          <a:endParaRPr lang="en-US" sz="900" kern="1200" dirty="0"/>
        </a:p>
      </dsp:txBody>
      <dsp:txXfrm>
        <a:off x="7383013" y="3804708"/>
        <a:ext cx="1138854" cy="7071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63E961-2BA1-4BA8-B1F9-49E23C23C399}">
      <dsp:nvSpPr>
        <dsp:cNvPr id="0" name=""/>
        <dsp:cNvSpPr/>
      </dsp:nvSpPr>
      <dsp:spPr>
        <a:xfrm>
          <a:off x="4283367" y="421340"/>
          <a:ext cx="976677" cy="976837"/>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3B67E7-770D-4205-AAF1-0E11FC3AE9DA}">
      <dsp:nvSpPr>
        <dsp:cNvPr id="0" name=""/>
        <dsp:cNvSpPr/>
      </dsp:nvSpPr>
      <dsp:spPr>
        <a:xfrm>
          <a:off x="4315593" y="453883"/>
          <a:ext cx="911704" cy="911703"/>
        </a:xfrm>
        <a:prstGeom prst="ellipse">
          <a:avLst/>
        </a:prstGeom>
        <a:solidFill>
          <a:srgbClr val="00B050">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0" kern="1200" dirty="0" smtClean="0"/>
            <a:t> </a:t>
          </a:r>
          <a:r>
            <a:rPr lang="en-US" sz="1200" kern="1200" dirty="0" smtClean="0"/>
            <a:t>Study Specs</a:t>
          </a:r>
          <a:endParaRPr lang="en-US" sz="1200" kern="1200" dirty="0"/>
        </a:p>
      </dsp:txBody>
      <dsp:txXfrm>
        <a:off x="4446060" y="584151"/>
        <a:ext cx="651291" cy="651167"/>
      </dsp:txXfrm>
    </dsp:sp>
    <dsp:sp modelId="{7526C64A-518A-4E58-9826-398C86FC6C37}">
      <dsp:nvSpPr>
        <dsp:cNvPr id="0" name=""/>
        <dsp:cNvSpPr/>
      </dsp:nvSpPr>
      <dsp:spPr>
        <a:xfrm rot="2700000">
          <a:off x="3273480" y="421384"/>
          <a:ext cx="976564" cy="976564"/>
        </a:xfrm>
        <a:prstGeom prst="teardrop">
          <a:avLst>
            <a:gd name="adj" fmla="val 10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47F01C-FA96-41EF-9788-E5731E9B70CD}">
      <dsp:nvSpPr>
        <dsp:cNvPr id="0" name=""/>
        <dsp:cNvSpPr/>
      </dsp:nvSpPr>
      <dsp:spPr>
        <a:xfrm>
          <a:off x="3306689" y="453883"/>
          <a:ext cx="911704" cy="911703"/>
        </a:xfrm>
        <a:prstGeom prst="ellipse">
          <a:avLst/>
        </a:prstGeom>
        <a:solidFill>
          <a:srgbClr val="7030A0"/>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Compliance Checks</a:t>
          </a:r>
          <a:endParaRPr lang="en-US" sz="1000" kern="1200" dirty="0"/>
        </a:p>
      </dsp:txBody>
      <dsp:txXfrm>
        <a:off x="3436636" y="584151"/>
        <a:ext cx="651291" cy="651167"/>
      </dsp:txXfrm>
    </dsp:sp>
    <dsp:sp modelId="{BDE46495-C3CA-45B0-98FF-A5EBEF467ADA}">
      <dsp:nvSpPr>
        <dsp:cNvPr id="0" name=""/>
        <dsp:cNvSpPr/>
      </dsp:nvSpPr>
      <dsp:spPr>
        <a:xfrm rot="2700000">
          <a:off x="2264576" y="421384"/>
          <a:ext cx="976564" cy="976564"/>
        </a:xfrm>
        <a:prstGeom prst="teardrop">
          <a:avLst>
            <a:gd name="adj" fmla="val 10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2C1267-ADFD-4C2B-9451-E1AD30EA2AC4}">
      <dsp:nvSpPr>
        <dsp:cNvPr id="0" name=""/>
        <dsp:cNvSpPr/>
      </dsp:nvSpPr>
      <dsp:spPr>
        <a:xfrm>
          <a:off x="2297266" y="453883"/>
          <a:ext cx="911704" cy="911703"/>
        </a:xfrm>
        <a:prstGeom prst="ellipse">
          <a:avLst/>
        </a:prstGeom>
        <a:solidFill>
          <a:srgbClr val="F951B5">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Configure</a:t>
          </a:r>
          <a:endParaRPr lang="en-US" sz="1200" kern="1200" dirty="0"/>
        </a:p>
      </dsp:txBody>
      <dsp:txXfrm>
        <a:off x="2427212" y="584151"/>
        <a:ext cx="651291" cy="651167"/>
      </dsp:txXfrm>
    </dsp:sp>
    <dsp:sp modelId="{A19475CB-0C2F-4276-84E9-1BAEB3981E00}">
      <dsp:nvSpPr>
        <dsp:cNvPr id="0" name=""/>
        <dsp:cNvSpPr/>
      </dsp:nvSpPr>
      <dsp:spPr>
        <a:xfrm rot="2700000">
          <a:off x="1255152" y="421384"/>
          <a:ext cx="976564" cy="976564"/>
        </a:xfrm>
        <a:prstGeom prst="teardrop">
          <a:avLst>
            <a:gd name="adj" fmla="val 10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EB8034-7B02-4512-BA29-EE9382930735}">
      <dsp:nvSpPr>
        <dsp:cNvPr id="0" name=""/>
        <dsp:cNvSpPr/>
      </dsp:nvSpPr>
      <dsp:spPr>
        <a:xfrm>
          <a:off x="1287842" y="453883"/>
          <a:ext cx="911704" cy="911703"/>
        </a:xfrm>
        <a:prstGeom prst="ellipse">
          <a:avLst/>
        </a:prstGeom>
        <a:solidFill>
          <a:schemeClr val="accent6">
            <a:lumMod val="7500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Generate SST</a:t>
          </a:r>
          <a:endParaRPr lang="en-US" sz="1200" kern="1200" dirty="0"/>
        </a:p>
      </dsp:txBody>
      <dsp:txXfrm>
        <a:off x="1418308" y="584151"/>
        <a:ext cx="651291" cy="651167"/>
      </dsp:txXfrm>
    </dsp:sp>
    <dsp:sp modelId="{DB6FF8A3-2B89-4493-89A8-16BD5093D6C8}">
      <dsp:nvSpPr>
        <dsp:cNvPr id="0" name=""/>
        <dsp:cNvSpPr/>
      </dsp:nvSpPr>
      <dsp:spPr>
        <a:xfrm rot="2700000">
          <a:off x="245728" y="421384"/>
          <a:ext cx="976564" cy="976564"/>
        </a:xfrm>
        <a:prstGeom prst="teardrop">
          <a:avLst>
            <a:gd name="adj" fmla="val 10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1F7D71-DCA1-4835-819F-5D51CC7DAB91}">
      <dsp:nvSpPr>
        <dsp:cNvPr id="0" name=""/>
        <dsp:cNvSpPr/>
      </dsp:nvSpPr>
      <dsp:spPr>
        <a:xfrm>
          <a:off x="278418" y="453883"/>
          <a:ext cx="911704" cy="911703"/>
        </a:xfrm>
        <a:prstGeom prst="ellipse">
          <a:avLst/>
        </a:prstGeom>
        <a:solidFill>
          <a:srgbClr val="0070C0">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Standard Domain Templates</a:t>
          </a:r>
          <a:endParaRPr lang="en-US" sz="1100" kern="1200" dirty="0"/>
        </a:p>
      </dsp:txBody>
      <dsp:txXfrm>
        <a:off x="408884" y="584151"/>
        <a:ext cx="651291" cy="6511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63E961-2BA1-4BA8-B1F9-49E23C23C399}">
      <dsp:nvSpPr>
        <dsp:cNvPr id="0" name=""/>
        <dsp:cNvSpPr/>
      </dsp:nvSpPr>
      <dsp:spPr>
        <a:xfrm>
          <a:off x="7138945" y="702233"/>
          <a:ext cx="1627795" cy="1628061"/>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3B67E7-770D-4205-AAF1-0E11FC3AE9DA}">
      <dsp:nvSpPr>
        <dsp:cNvPr id="0" name=""/>
        <dsp:cNvSpPr/>
      </dsp:nvSpPr>
      <dsp:spPr>
        <a:xfrm>
          <a:off x="7192656" y="756472"/>
          <a:ext cx="1519506" cy="1519505"/>
        </a:xfrm>
        <a:prstGeom prst="ellipse">
          <a:avLst/>
        </a:prstGeom>
        <a:solidFill>
          <a:srgbClr val="06BA42">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0" kern="1200" dirty="0" smtClean="0"/>
            <a:t> </a:t>
          </a:r>
          <a:r>
            <a:rPr lang="en-US" sz="1700" kern="1200" dirty="0" smtClean="0"/>
            <a:t>Study Specs</a:t>
          </a:r>
          <a:endParaRPr lang="en-US" sz="1700" kern="1200" dirty="0"/>
        </a:p>
      </dsp:txBody>
      <dsp:txXfrm>
        <a:off x="7410100" y="973585"/>
        <a:ext cx="1085485" cy="1085279"/>
      </dsp:txXfrm>
    </dsp:sp>
    <dsp:sp modelId="{7526C64A-518A-4E58-9826-398C86FC6C37}">
      <dsp:nvSpPr>
        <dsp:cNvPr id="0" name=""/>
        <dsp:cNvSpPr/>
      </dsp:nvSpPr>
      <dsp:spPr>
        <a:xfrm rot="2700000">
          <a:off x="5455800" y="702308"/>
          <a:ext cx="1627607" cy="1627607"/>
        </a:xfrm>
        <a:prstGeom prst="teardrop">
          <a:avLst>
            <a:gd name="adj" fmla="val 10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47F01C-FA96-41EF-9788-E5731E9B70CD}">
      <dsp:nvSpPr>
        <dsp:cNvPr id="0" name=""/>
        <dsp:cNvSpPr/>
      </dsp:nvSpPr>
      <dsp:spPr>
        <a:xfrm>
          <a:off x="5511149" y="756472"/>
          <a:ext cx="1519506" cy="1519505"/>
        </a:xfrm>
        <a:prstGeom prst="ellipse">
          <a:avLst/>
        </a:prstGeom>
        <a:solidFill>
          <a:srgbClr val="7030A0">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Compliance Checks</a:t>
          </a:r>
          <a:endParaRPr lang="en-US" sz="1700" kern="1200" dirty="0"/>
        </a:p>
      </dsp:txBody>
      <dsp:txXfrm>
        <a:off x="5727727" y="973585"/>
        <a:ext cx="1085485" cy="1085279"/>
      </dsp:txXfrm>
    </dsp:sp>
    <dsp:sp modelId="{BDE46495-C3CA-45B0-98FF-A5EBEF467ADA}">
      <dsp:nvSpPr>
        <dsp:cNvPr id="0" name=""/>
        <dsp:cNvSpPr/>
      </dsp:nvSpPr>
      <dsp:spPr>
        <a:xfrm rot="2700000">
          <a:off x="3774293" y="702308"/>
          <a:ext cx="1627607" cy="1627607"/>
        </a:xfrm>
        <a:prstGeom prst="teardrop">
          <a:avLst>
            <a:gd name="adj" fmla="val 10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2C1267-ADFD-4C2B-9451-E1AD30EA2AC4}">
      <dsp:nvSpPr>
        <dsp:cNvPr id="0" name=""/>
        <dsp:cNvSpPr/>
      </dsp:nvSpPr>
      <dsp:spPr>
        <a:xfrm>
          <a:off x="3828776" y="756472"/>
          <a:ext cx="1519506" cy="1519505"/>
        </a:xfrm>
        <a:prstGeom prst="ellipse">
          <a:avLst/>
        </a:prstGeom>
        <a:solidFill>
          <a:srgbClr val="F951B5"/>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Configure</a:t>
          </a:r>
          <a:endParaRPr lang="en-US" sz="1700" kern="1200" dirty="0"/>
        </a:p>
      </dsp:txBody>
      <dsp:txXfrm>
        <a:off x="4045354" y="973585"/>
        <a:ext cx="1085485" cy="1085279"/>
      </dsp:txXfrm>
    </dsp:sp>
    <dsp:sp modelId="{A19475CB-0C2F-4276-84E9-1BAEB3981E00}">
      <dsp:nvSpPr>
        <dsp:cNvPr id="0" name=""/>
        <dsp:cNvSpPr/>
      </dsp:nvSpPr>
      <dsp:spPr>
        <a:xfrm rot="2700000">
          <a:off x="2091920" y="702308"/>
          <a:ext cx="1627607" cy="1627607"/>
        </a:xfrm>
        <a:prstGeom prst="teardrop">
          <a:avLst>
            <a:gd name="adj" fmla="val 10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EB8034-7B02-4512-BA29-EE9382930735}">
      <dsp:nvSpPr>
        <dsp:cNvPr id="0" name=""/>
        <dsp:cNvSpPr/>
      </dsp:nvSpPr>
      <dsp:spPr>
        <a:xfrm>
          <a:off x="2146403" y="756472"/>
          <a:ext cx="1519506" cy="1519505"/>
        </a:xfrm>
        <a:prstGeom prst="ellipse">
          <a:avLst/>
        </a:prstGeom>
        <a:solidFill>
          <a:schemeClr val="accent6">
            <a:lumMod val="7500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Generate SST</a:t>
          </a:r>
          <a:endParaRPr lang="en-US" sz="1700" kern="1200" dirty="0"/>
        </a:p>
      </dsp:txBody>
      <dsp:txXfrm>
        <a:off x="2363847" y="973585"/>
        <a:ext cx="1085485" cy="1085279"/>
      </dsp:txXfrm>
    </dsp:sp>
    <dsp:sp modelId="{DB6FF8A3-2B89-4493-89A8-16BD5093D6C8}">
      <dsp:nvSpPr>
        <dsp:cNvPr id="0" name=""/>
        <dsp:cNvSpPr/>
      </dsp:nvSpPr>
      <dsp:spPr>
        <a:xfrm rot="2700000">
          <a:off x="409547" y="702308"/>
          <a:ext cx="1627607" cy="1627607"/>
        </a:xfrm>
        <a:prstGeom prst="teardrop">
          <a:avLst>
            <a:gd name="adj" fmla="val 10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1F7D71-DCA1-4835-819F-5D51CC7DAB91}">
      <dsp:nvSpPr>
        <dsp:cNvPr id="0" name=""/>
        <dsp:cNvSpPr/>
      </dsp:nvSpPr>
      <dsp:spPr>
        <a:xfrm>
          <a:off x="464030" y="756472"/>
          <a:ext cx="1519506" cy="1519505"/>
        </a:xfrm>
        <a:prstGeom prst="ellipse">
          <a:avLst/>
        </a:prstGeom>
        <a:solidFill>
          <a:schemeClr val="tx2">
            <a:lumMod val="60000"/>
            <a:lumOff val="40000"/>
            <a:alpha val="9000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Standard Domain Templates</a:t>
          </a:r>
          <a:endParaRPr lang="en-US" sz="1700" kern="1200" dirty="0"/>
        </a:p>
      </dsp:txBody>
      <dsp:txXfrm>
        <a:off x="681474" y="973585"/>
        <a:ext cx="1085485" cy="10852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160EB6-7EEA-4A1B-B209-9E8768CDD8E7}">
      <dsp:nvSpPr>
        <dsp:cNvPr id="0" name=""/>
        <dsp:cNvSpPr/>
      </dsp:nvSpPr>
      <dsp:spPr>
        <a:xfrm>
          <a:off x="136075" y="96784"/>
          <a:ext cx="3140508" cy="572002"/>
        </a:xfrm>
        <a:prstGeom prst="rect">
          <a:avLst/>
        </a:prstGeom>
        <a:solidFill>
          <a:schemeClr val="bg1">
            <a:lumMod val="6500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t>Task</a:t>
          </a:r>
          <a:endParaRPr lang="en-US" sz="2400" kern="1200" dirty="0"/>
        </a:p>
      </dsp:txBody>
      <dsp:txXfrm>
        <a:off x="136075" y="96784"/>
        <a:ext cx="3140508" cy="572002"/>
      </dsp:txXfrm>
    </dsp:sp>
    <dsp:sp modelId="{21E2AA2B-8C94-4EB6-93B1-1EB2EB18F3A7}">
      <dsp:nvSpPr>
        <dsp:cNvPr id="0" name=""/>
        <dsp:cNvSpPr/>
      </dsp:nvSpPr>
      <dsp:spPr>
        <a:xfrm>
          <a:off x="136164" y="615781"/>
          <a:ext cx="3140418" cy="1185840"/>
        </a:xfrm>
        <a:prstGeom prst="rect">
          <a:avLst/>
        </a:prstGeom>
        <a:solidFill>
          <a:schemeClr val="lt1">
            <a:alpha val="90000"/>
            <a:tint val="4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solidFill>
                <a:schemeClr val="accent6">
                  <a:lumMod val="75000"/>
                </a:schemeClr>
              </a:solidFill>
            </a:rPr>
            <a:t>Generate SST</a:t>
          </a:r>
          <a:endParaRPr lang="en-US" sz="1800" kern="1200" dirty="0">
            <a:solidFill>
              <a:schemeClr val="accent6">
                <a:lumMod val="75000"/>
              </a:schemeClr>
            </a:solidFill>
          </a:endParaRPr>
        </a:p>
        <a:p>
          <a:pPr marL="171450" lvl="1" indent="-171450" algn="l" defTabSz="800100">
            <a:lnSpc>
              <a:spcPct val="90000"/>
            </a:lnSpc>
            <a:spcBef>
              <a:spcPct val="0"/>
            </a:spcBef>
            <a:spcAft>
              <a:spcPct val="15000"/>
            </a:spcAft>
            <a:buChar char="••"/>
          </a:pPr>
          <a:endParaRPr lang="en-US" sz="1800" kern="1200" dirty="0"/>
        </a:p>
        <a:p>
          <a:pPr marL="171450" lvl="1" indent="-171450" algn="l" defTabSz="711200">
            <a:lnSpc>
              <a:spcPct val="90000"/>
            </a:lnSpc>
            <a:spcBef>
              <a:spcPct val="0"/>
            </a:spcBef>
            <a:spcAft>
              <a:spcPct val="15000"/>
            </a:spcAft>
            <a:buChar char="••"/>
          </a:pPr>
          <a:r>
            <a:rPr lang="en-US" sz="1600" kern="1200" dirty="0" smtClean="0">
              <a:solidFill>
                <a:srgbClr val="F951B5"/>
              </a:solidFill>
            </a:rPr>
            <a:t>Configure Study Spec</a:t>
          </a:r>
          <a:endParaRPr lang="en-US" sz="1600" kern="1200" dirty="0">
            <a:solidFill>
              <a:srgbClr val="F951B5"/>
            </a:solidFill>
          </a:endParaRPr>
        </a:p>
      </dsp:txBody>
      <dsp:txXfrm>
        <a:off x="136164" y="615781"/>
        <a:ext cx="3140418" cy="1185840"/>
      </dsp:txXfrm>
    </dsp:sp>
    <dsp:sp modelId="{453B9483-12FD-4B6E-AD8E-891D8447385B}">
      <dsp:nvSpPr>
        <dsp:cNvPr id="0" name=""/>
        <dsp:cNvSpPr/>
      </dsp:nvSpPr>
      <dsp:spPr>
        <a:xfrm>
          <a:off x="3767091" y="13979"/>
          <a:ext cx="4460378" cy="691200"/>
        </a:xfrm>
        <a:prstGeom prst="rect">
          <a:avLst/>
        </a:prstGeom>
        <a:solidFill>
          <a:schemeClr val="bg1">
            <a:lumMod val="6500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t>Deliverable</a:t>
          </a:r>
          <a:endParaRPr lang="en-US" sz="2400" kern="1200" dirty="0"/>
        </a:p>
      </dsp:txBody>
      <dsp:txXfrm>
        <a:off x="3767091" y="13979"/>
        <a:ext cx="4460378" cy="691200"/>
      </dsp:txXfrm>
    </dsp:sp>
    <dsp:sp modelId="{A33FCF3F-77E7-42D5-8DF0-E732A8B2BEBE}">
      <dsp:nvSpPr>
        <dsp:cNvPr id="0" name=""/>
        <dsp:cNvSpPr/>
      </dsp:nvSpPr>
      <dsp:spPr>
        <a:xfrm>
          <a:off x="3767091" y="705180"/>
          <a:ext cx="4460378" cy="1185840"/>
        </a:xfrm>
        <a:prstGeom prst="rect">
          <a:avLst/>
        </a:prstGeom>
        <a:solidFill>
          <a:schemeClr val="lt1">
            <a:alpha val="90000"/>
            <a:tint val="4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solidFill>
                <a:schemeClr val="accent6">
                  <a:lumMod val="75000"/>
                </a:schemeClr>
              </a:solidFill>
            </a:rPr>
            <a:t>Spec Template (Standard SDTM Domain templates pulled together in 1 Excel document)</a:t>
          </a:r>
          <a:endParaRPr lang="en-US" sz="1600" kern="1200" dirty="0">
            <a:solidFill>
              <a:schemeClr val="accent6">
                <a:lumMod val="75000"/>
              </a:schemeClr>
            </a:solidFill>
          </a:endParaRP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smtClean="0">
              <a:solidFill>
                <a:srgbClr val="06BA42"/>
              </a:solidFill>
            </a:rPr>
            <a:t>SDTM Study Specification</a:t>
          </a:r>
          <a:endParaRPr lang="en-US" sz="1600" kern="1200" dirty="0">
            <a:solidFill>
              <a:srgbClr val="06BA42"/>
            </a:solidFill>
          </a:endParaRPr>
        </a:p>
      </dsp:txBody>
      <dsp:txXfrm>
        <a:off x="3767091" y="705180"/>
        <a:ext cx="4460378" cy="11858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D208-69CF-46D3-8609-8F3CB5FA670D}">
      <dsp:nvSpPr>
        <dsp:cNvPr id="0" name=""/>
        <dsp:cNvSpPr/>
      </dsp:nvSpPr>
      <dsp:spPr>
        <a:xfrm>
          <a:off x="202" y="134263"/>
          <a:ext cx="6143508" cy="10367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lvl="0" algn="l" defTabSz="1066800" rtl="0">
            <a:lnSpc>
              <a:spcPct val="90000"/>
            </a:lnSpc>
            <a:spcBef>
              <a:spcPct val="0"/>
            </a:spcBef>
            <a:spcAft>
              <a:spcPct val="35000"/>
            </a:spcAft>
          </a:pPr>
          <a:r>
            <a:rPr lang="en-US" sz="2400" kern="1200" dirty="0" smtClean="0"/>
            <a:t>Before the request is submitted:</a:t>
          </a:r>
          <a:endParaRPr lang="en-US" sz="2400" kern="1200" dirty="0"/>
        </a:p>
      </dsp:txBody>
      <dsp:txXfrm>
        <a:off x="202" y="134263"/>
        <a:ext cx="6143508" cy="691200"/>
      </dsp:txXfrm>
    </dsp:sp>
    <dsp:sp modelId="{49576819-B445-4194-A994-EB0E81205FA9}">
      <dsp:nvSpPr>
        <dsp:cNvPr id="0" name=""/>
        <dsp:cNvSpPr/>
      </dsp:nvSpPr>
      <dsp:spPr>
        <a:xfrm>
          <a:off x="0" y="830500"/>
          <a:ext cx="7798263" cy="45792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rtl="0">
            <a:lnSpc>
              <a:spcPct val="90000"/>
            </a:lnSpc>
            <a:spcBef>
              <a:spcPct val="0"/>
            </a:spcBef>
            <a:spcAft>
              <a:spcPct val="15000"/>
            </a:spcAft>
            <a:buChar char="••"/>
          </a:pPr>
          <a:r>
            <a:rPr lang="en-US" sz="2400" kern="1200" dirty="0" smtClean="0"/>
            <a:t>Prior to requesting the SST, the SDTM Consultant should ensure:</a:t>
          </a:r>
          <a:endParaRPr lang="en-US" sz="2400" kern="1200" dirty="0"/>
        </a:p>
        <a:p>
          <a:pPr marL="228600" lvl="1" indent="-228600" algn="l" defTabSz="1066800" rtl="0">
            <a:lnSpc>
              <a:spcPct val="90000"/>
            </a:lnSpc>
            <a:spcBef>
              <a:spcPct val="0"/>
            </a:spcBef>
            <a:spcAft>
              <a:spcPct val="15000"/>
            </a:spcAft>
            <a:buChar char="••"/>
          </a:pPr>
          <a:endParaRPr lang="en-US" sz="2400" kern="1200" dirty="0"/>
        </a:p>
        <a:p>
          <a:pPr marL="457200" lvl="2" indent="-228600" algn="l" defTabSz="1066800" rtl="0">
            <a:lnSpc>
              <a:spcPct val="90000"/>
            </a:lnSpc>
            <a:spcBef>
              <a:spcPct val="0"/>
            </a:spcBef>
            <a:spcAft>
              <a:spcPct val="15000"/>
            </a:spcAft>
            <a:buChar char="••"/>
          </a:pPr>
          <a:r>
            <a:rPr lang="en-US" sz="2400" kern="1200" dirty="0" smtClean="0"/>
            <a:t>CRF string </a:t>
          </a:r>
          <a:r>
            <a:rPr lang="en-US" sz="2400" u="sng" kern="1200" dirty="0" smtClean="0"/>
            <a:t>agreement</a:t>
          </a:r>
          <a:r>
            <a:rPr lang="en-US" sz="2400" kern="1200" dirty="0" smtClean="0"/>
            <a:t> has been achieved</a:t>
          </a:r>
          <a:endParaRPr lang="en-US" sz="2400" kern="1200" dirty="0"/>
        </a:p>
        <a:p>
          <a:pPr marL="457200" lvl="2" indent="-228600" algn="l" defTabSz="1066800" rtl="0">
            <a:lnSpc>
              <a:spcPct val="90000"/>
            </a:lnSpc>
            <a:spcBef>
              <a:spcPct val="0"/>
            </a:spcBef>
            <a:spcAft>
              <a:spcPct val="15000"/>
            </a:spcAft>
            <a:buChar char="••"/>
          </a:pPr>
          <a:r>
            <a:rPr lang="en-US" sz="2400" kern="1200" dirty="0" smtClean="0"/>
            <a:t>Agreement has been obtained with the study team on the list of SDTM Domains to request for the first SST</a:t>
          </a:r>
          <a:endParaRPr lang="en-US" sz="2400" kern="1200" dirty="0"/>
        </a:p>
        <a:p>
          <a:pPr marL="457200" lvl="2" indent="-228600" algn="l" defTabSz="1066800" rtl="0">
            <a:lnSpc>
              <a:spcPct val="90000"/>
            </a:lnSpc>
            <a:spcBef>
              <a:spcPct val="0"/>
            </a:spcBef>
            <a:spcAft>
              <a:spcPct val="15000"/>
            </a:spcAft>
            <a:buChar char="••"/>
          </a:pPr>
          <a:r>
            <a:rPr lang="en-US" sz="2400" kern="1200" dirty="0" smtClean="0"/>
            <a:t>Domains needed for the study are published in the Document Center</a:t>
          </a:r>
          <a:endParaRPr lang="en-US" sz="2400" kern="1200" dirty="0"/>
        </a:p>
        <a:p>
          <a:pPr marL="457200" lvl="2" indent="-228600" algn="l" defTabSz="1066800" rtl="0">
            <a:lnSpc>
              <a:spcPct val="90000"/>
            </a:lnSpc>
            <a:spcBef>
              <a:spcPct val="0"/>
            </a:spcBef>
            <a:spcAft>
              <a:spcPct val="15000"/>
            </a:spcAft>
            <a:buChar char="••"/>
          </a:pPr>
          <a:r>
            <a:rPr lang="en-US" sz="2400" kern="1200" dirty="0" smtClean="0"/>
            <a:t>CT_VL library has been updated and refreshed in SDD</a:t>
          </a:r>
          <a:endParaRPr lang="en-US" sz="2400" kern="1200" dirty="0"/>
        </a:p>
      </dsp:txBody>
      <dsp:txXfrm>
        <a:off x="134120" y="964620"/>
        <a:ext cx="7530023" cy="43109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63E961-2BA1-4BA8-B1F9-49E23C23C399}">
      <dsp:nvSpPr>
        <dsp:cNvPr id="0" name=""/>
        <dsp:cNvSpPr/>
      </dsp:nvSpPr>
      <dsp:spPr>
        <a:xfrm>
          <a:off x="7138945" y="702233"/>
          <a:ext cx="1627795" cy="1628061"/>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3B67E7-770D-4205-AAF1-0E11FC3AE9DA}">
      <dsp:nvSpPr>
        <dsp:cNvPr id="0" name=""/>
        <dsp:cNvSpPr/>
      </dsp:nvSpPr>
      <dsp:spPr>
        <a:xfrm>
          <a:off x="7192656" y="756472"/>
          <a:ext cx="1519506" cy="1519505"/>
        </a:xfrm>
        <a:prstGeom prst="ellipse">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0" kern="1200" dirty="0" smtClean="0"/>
            <a:t>Study Spec Finalization</a:t>
          </a:r>
          <a:endParaRPr lang="en-US" sz="1400" kern="1200" dirty="0"/>
        </a:p>
      </dsp:txBody>
      <dsp:txXfrm>
        <a:off x="7410100" y="973585"/>
        <a:ext cx="1085485" cy="1085279"/>
      </dsp:txXfrm>
    </dsp:sp>
    <dsp:sp modelId="{7526C64A-518A-4E58-9826-398C86FC6C37}">
      <dsp:nvSpPr>
        <dsp:cNvPr id="0" name=""/>
        <dsp:cNvSpPr/>
      </dsp:nvSpPr>
      <dsp:spPr>
        <a:xfrm rot="2700000">
          <a:off x="5455800" y="702308"/>
          <a:ext cx="1627607" cy="1627607"/>
        </a:xfrm>
        <a:prstGeom prst="teardrop">
          <a:avLst>
            <a:gd name="adj" fmla="val 10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47F01C-FA96-41EF-9788-E5731E9B70CD}">
      <dsp:nvSpPr>
        <dsp:cNvPr id="0" name=""/>
        <dsp:cNvSpPr/>
      </dsp:nvSpPr>
      <dsp:spPr>
        <a:xfrm>
          <a:off x="5511149" y="756472"/>
          <a:ext cx="1519506" cy="1519505"/>
        </a:xfrm>
        <a:prstGeom prst="ellipse">
          <a:avLst/>
        </a:prstGeom>
        <a:solidFill>
          <a:schemeClr val="accent2">
            <a:lumMod val="20000"/>
            <a:lumOff val="8000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Spec Review and Compliance Checking</a:t>
          </a:r>
          <a:endParaRPr lang="en-US" sz="1400" kern="1200" dirty="0"/>
        </a:p>
      </dsp:txBody>
      <dsp:txXfrm>
        <a:off x="5727727" y="973585"/>
        <a:ext cx="1085485" cy="1085279"/>
      </dsp:txXfrm>
    </dsp:sp>
    <dsp:sp modelId="{BDE46495-C3CA-45B0-98FF-A5EBEF467ADA}">
      <dsp:nvSpPr>
        <dsp:cNvPr id="0" name=""/>
        <dsp:cNvSpPr/>
      </dsp:nvSpPr>
      <dsp:spPr>
        <a:xfrm rot="2700000">
          <a:off x="3774293" y="702308"/>
          <a:ext cx="1627607" cy="1627607"/>
        </a:xfrm>
        <a:prstGeom prst="teardrop">
          <a:avLst>
            <a:gd name="adj" fmla="val 10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2C1267-ADFD-4C2B-9451-E1AD30EA2AC4}">
      <dsp:nvSpPr>
        <dsp:cNvPr id="0" name=""/>
        <dsp:cNvSpPr/>
      </dsp:nvSpPr>
      <dsp:spPr>
        <a:xfrm>
          <a:off x="3828776" y="756472"/>
          <a:ext cx="1519506" cy="1519505"/>
        </a:xfrm>
        <a:prstGeom prst="ellipse">
          <a:avLst/>
        </a:prstGeom>
        <a:solidFill>
          <a:srgbClr val="EF67C8"/>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Configure the SST</a:t>
          </a:r>
          <a:endParaRPr lang="en-US" sz="1500" kern="1200" dirty="0"/>
        </a:p>
      </dsp:txBody>
      <dsp:txXfrm>
        <a:off x="4045354" y="973585"/>
        <a:ext cx="1085485" cy="1085279"/>
      </dsp:txXfrm>
    </dsp:sp>
    <dsp:sp modelId="{A19475CB-0C2F-4276-84E9-1BAEB3981E00}">
      <dsp:nvSpPr>
        <dsp:cNvPr id="0" name=""/>
        <dsp:cNvSpPr/>
      </dsp:nvSpPr>
      <dsp:spPr>
        <a:xfrm rot="2700000">
          <a:off x="2091920" y="702308"/>
          <a:ext cx="1627607" cy="1627607"/>
        </a:xfrm>
        <a:prstGeom prst="teardrop">
          <a:avLst>
            <a:gd name="adj" fmla="val 10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EB8034-7B02-4512-BA29-EE9382930735}">
      <dsp:nvSpPr>
        <dsp:cNvPr id="0" name=""/>
        <dsp:cNvSpPr/>
      </dsp:nvSpPr>
      <dsp:spPr>
        <a:xfrm>
          <a:off x="2146403" y="756472"/>
          <a:ext cx="1519506" cy="1519505"/>
        </a:xfrm>
        <a:prstGeom prst="ellipse">
          <a:avLst/>
        </a:prstGeom>
        <a:solidFill>
          <a:schemeClr val="accent6">
            <a:lumMod val="75000"/>
            <a:alpha val="9000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Request and Generate SST</a:t>
          </a:r>
          <a:endParaRPr lang="en-US" sz="1500" kern="1200" dirty="0"/>
        </a:p>
      </dsp:txBody>
      <dsp:txXfrm>
        <a:off x="2363847" y="973585"/>
        <a:ext cx="1085485" cy="1085279"/>
      </dsp:txXfrm>
    </dsp:sp>
    <dsp:sp modelId="{DB6FF8A3-2B89-4493-89A8-16BD5093D6C8}">
      <dsp:nvSpPr>
        <dsp:cNvPr id="0" name=""/>
        <dsp:cNvSpPr/>
      </dsp:nvSpPr>
      <dsp:spPr>
        <a:xfrm rot="2700000">
          <a:off x="409547" y="702308"/>
          <a:ext cx="1627607" cy="1627607"/>
        </a:xfrm>
        <a:prstGeom prst="teardrop">
          <a:avLst>
            <a:gd name="adj" fmla="val 10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1F7D71-DCA1-4835-819F-5D51CC7DAB91}">
      <dsp:nvSpPr>
        <dsp:cNvPr id="0" name=""/>
        <dsp:cNvSpPr/>
      </dsp:nvSpPr>
      <dsp:spPr>
        <a:xfrm>
          <a:off x="464030" y="756472"/>
          <a:ext cx="1519506" cy="1519505"/>
        </a:xfrm>
        <a:prstGeom prst="ellipse">
          <a:avLst/>
        </a:prstGeom>
        <a:solidFill>
          <a:schemeClr val="tx2">
            <a:lumMod val="60000"/>
            <a:lumOff val="4000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Standard Domain Templates</a:t>
          </a:r>
          <a:endParaRPr lang="en-US" sz="1500" kern="1200" dirty="0"/>
        </a:p>
      </dsp:txBody>
      <dsp:txXfrm>
        <a:off x="681474" y="973585"/>
        <a:ext cx="1085485" cy="10852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0A0BA0D-E5E5-D045-82A8-FA0D2F1855C5}" type="datetimeFigureOut">
              <a:rPr lang="en-US" smtClean="0"/>
              <a:t>6/21/2016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C4667F-00F4-DB40-A526-4CA65AC03134}" type="slidenum">
              <a:rPr lang="en-US" smtClean="0"/>
              <a:t>‹#›</a:t>
            </a:fld>
            <a:endParaRPr lang="en-US" dirty="0"/>
          </a:p>
        </p:txBody>
      </p:sp>
    </p:spTree>
    <p:extLst>
      <p:ext uri="{BB962C8B-B14F-4D97-AF65-F5344CB8AC3E}">
        <p14:creationId xmlns:p14="http://schemas.microsoft.com/office/powerpoint/2010/main" val="3887441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73E6E5-EC2F-A749-BF45-3EF198503A36}" type="datetimeFigureOut">
              <a:rPr lang="en-US" smtClean="0"/>
              <a:t>6/21/2016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A014D7-F4EE-7342-B929-A81B005EB253}" type="slidenum">
              <a:rPr lang="en-US" smtClean="0"/>
              <a:t>‹#›</a:t>
            </a:fld>
            <a:endParaRPr lang="en-US" dirty="0"/>
          </a:p>
        </p:txBody>
      </p:sp>
    </p:spTree>
    <p:extLst>
      <p:ext uri="{BB962C8B-B14F-4D97-AF65-F5344CB8AC3E}">
        <p14:creationId xmlns:p14="http://schemas.microsoft.com/office/powerpoint/2010/main" val="88803309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014D7-F4EE-7342-B929-A81B005EB253}" type="slidenum">
              <a:rPr lang="en-US" smtClean="0"/>
              <a:t>1</a:t>
            </a:fld>
            <a:endParaRPr lang="en-US" dirty="0"/>
          </a:p>
        </p:txBody>
      </p:sp>
    </p:spTree>
    <p:extLst>
      <p:ext uri="{BB962C8B-B14F-4D97-AF65-F5344CB8AC3E}">
        <p14:creationId xmlns:p14="http://schemas.microsoft.com/office/powerpoint/2010/main" val="1844092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bother to subset Labs</a:t>
            </a:r>
          </a:p>
          <a:p>
            <a:r>
              <a:rPr lang="en-US" dirty="0" smtClean="0"/>
              <a:t>New ones that were out of sync with DED changes need</a:t>
            </a:r>
            <a:r>
              <a:rPr lang="en-US" baseline="0" dirty="0" smtClean="0"/>
              <a:t> to be added in the DEFINE</a:t>
            </a:r>
            <a:endParaRPr lang="en-US" dirty="0"/>
          </a:p>
        </p:txBody>
      </p:sp>
      <p:sp>
        <p:nvSpPr>
          <p:cNvPr id="4" name="Slide Number Placeholder 3"/>
          <p:cNvSpPr>
            <a:spLocks noGrp="1"/>
          </p:cNvSpPr>
          <p:nvPr>
            <p:ph type="sldNum" sz="quarter" idx="10"/>
          </p:nvPr>
        </p:nvSpPr>
        <p:spPr/>
        <p:txBody>
          <a:bodyPr/>
          <a:lstStyle/>
          <a:p>
            <a:fld id="{154F4DF5-4690-4B49-BC76-D4010A876F9B}" type="slidenum">
              <a:rPr lang="en-US" smtClean="0"/>
              <a:pPr/>
              <a:t>47</a:t>
            </a:fld>
            <a:endParaRPr lang="en-US" dirty="0"/>
          </a:p>
        </p:txBody>
      </p:sp>
    </p:spTree>
    <p:extLst>
      <p:ext uri="{BB962C8B-B14F-4D97-AF65-F5344CB8AC3E}">
        <p14:creationId xmlns:p14="http://schemas.microsoft.com/office/powerpoint/2010/main" val="719628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bother to subset Labs</a:t>
            </a:r>
          </a:p>
          <a:p>
            <a:r>
              <a:rPr lang="en-US" dirty="0" smtClean="0"/>
              <a:t>New ones that were out of sync with DED changes need</a:t>
            </a:r>
            <a:r>
              <a:rPr lang="en-US" baseline="0" dirty="0" smtClean="0"/>
              <a:t> to be added in the DEFINE</a:t>
            </a:r>
            <a:endParaRPr lang="en-US" dirty="0"/>
          </a:p>
        </p:txBody>
      </p:sp>
      <p:sp>
        <p:nvSpPr>
          <p:cNvPr id="4" name="Slide Number Placeholder 3"/>
          <p:cNvSpPr>
            <a:spLocks noGrp="1"/>
          </p:cNvSpPr>
          <p:nvPr>
            <p:ph type="sldNum" sz="quarter" idx="10"/>
          </p:nvPr>
        </p:nvSpPr>
        <p:spPr/>
        <p:txBody>
          <a:bodyPr/>
          <a:lstStyle/>
          <a:p>
            <a:fld id="{154F4DF5-4690-4B49-BC76-D4010A876F9B}" type="slidenum">
              <a:rPr lang="en-US" smtClean="0"/>
              <a:pPr/>
              <a:t>49</a:t>
            </a:fld>
            <a:endParaRPr lang="en-US" dirty="0"/>
          </a:p>
        </p:txBody>
      </p:sp>
    </p:spTree>
    <p:extLst>
      <p:ext uri="{BB962C8B-B14F-4D97-AF65-F5344CB8AC3E}">
        <p14:creationId xmlns:p14="http://schemas.microsoft.com/office/powerpoint/2010/main" val="719628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DA9285-4BC5-4F38-BEC6-13855AA5431C}" type="slidenum">
              <a:rPr lang="en-US" smtClean="0"/>
              <a:pPr/>
              <a:t>50</a:t>
            </a:fld>
            <a:endParaRPr lang="en-US" dirty="0"/>
          </a:p>
        </p:txBody>
      </p:sp>
    </p:spTree>
    <p:extLst>
      <p:ext uri="{BB962C8B-B14F-4D97-AF65-F5344CB8AC3E}">
        <p14:creationId xmlns:p14="http://schemas.microsoft.com/office/powerpoint/2010/main" val="2097435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p:spPr>
      </p:sp>
      <p:sp>
        <p:nvSpPr>
          <p:cNvPr id="93187" name="Rectangle 3"/>
          <p:cNvSpPr>
            <a:spLocks noGrp="1"/>
          </p:cNvSpPr>
          <p:nvPr>
            <p:ph type="body" idx="1"/>
          </p:nvPr>
        </p:nvSpPr>
        <p:spPr bwMode="auto">
          <a:xfrm>
            <a:off x="750288" y="4646850"/>
            <a:ext cx="5487640" cy="4115111"/>
          </a:xfrm>
          <a:noFill/>
        </p:spPr>
        <p:txBody>
          <a:bodyPr wrap="square" numCol="1" anchor="t" anchorCtr="0" compatLnSpc="1">
            <a:prstTxWarp prst="textNoShape">
              <a:avLst/>
            </a:prstTxWarp>
          </a:bodyPr>
          <a:lstStyle/>
          <a:p>
            <a:r>
              <a:rPr lang="en-US" dirty="0" smtClean="0"/>
              <a:t>Add talking point to why #2 is true, need to define</a:t>
            </a:r>
            <a:r>
              <a:rPr lang="en-US" baseline="0" dirty="0" smtClean="0"/>
              <a:t> upfront, traceability, clarity, transparency fosters confidence in results.</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p:spPr>
      </p:sp>
      <p:sp>
        <p:nvSpPr>
          <p:cNvPr id="93187" name="Rectangle 3"/>
          <p:cNvSpPr>
            <a:spLocks noGrp="1"/>
          </p:cNvSpPr>
          <p:nvPr>
            <p:ph type="body" idx="1"/>
          </p:nvPr>
        </p:nvSpPr>
        <p:spPr bwMode="auto">
          <a:xfrm>
            <a:off x="750288" y="4646850"/>
            <a:ext cx="5487640" cy="4115111"/>
          </a:xfrm>
          <a:noFill/>
        </p:spPr>
        <p:txBody>
          <a:bodyPr wrap="square" numCol="1" anchor="t" anchorCtr="0" compatLnSpc="1">
            <a:prstTxWarp prst="textNoShape">
              <a:avLst/>
            </a:prstTxWarp>
          </a:bodyPr>
          <a:lstStyle/>
          <a:p>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p:spPr>
      </p:sp>
      <p:sp>
        <p:nvSpPr>
          <p:cNvPr id="93187" name="Rectangle 3"/>
          <p:cNvSpPr>
            <a:spLocks noGrp="1"/>
          </p:cNvSpPr>
          <p:nvPr>
            <p:ph type="body" idx="1"/>
          </p:nvPr>
        </p:nvSpPr>
        <p:spPr bwMode="auto">
          <a:xfrm>
            <a:off x="750288" y="4646850"/>
            <a:ext cx="5487640" cy="4115111"/>
          </a:xfrm>
          <a:noFill/>
        </p:spPr>
        <p:txBody>
          <a:bodyPr wrap="square" numCol="1" anchor="t" anchorCtr="0" compatLnSpc="1">
            <a:prstTxWarp prst="textNoShape">
              <a:avLst/>
            </a:prstTxWarp>
          </a:bodyPr>
          <a:lstStyle/>
          <a:p>
            <a:r>
              <a:rPr lang="en-US" dirty="0" smtClean="0"/>
              <a:t>Add talking point to why #2 is true, need to define</a:t>
            </a:r>
            <a:r>
              <a:rPr lang="en-US" baseline="0" dirty="0" smtClean="0"/>
              <a:t> upfront, traceability, clarity, transparency fosters confidence in results.</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p:spPr>
      </p:sp>
      <p:sp>
        <p:nvSpPr>
          <p:cNvPr id="93187" name="Rectangle 3"/>
          <p:cNvSpPr>
            <a:spLocks noGrp="1"/>
          </p:cNvSpPr>
          <p:nvPr>
            <p:ph type="body" idx="1"/>
          </p:nvPr>
        </p:nvSpPr>
        <p:spPr bwMode="auto">
          <a:xfrm>
            <a:off x="750288" y="4646850"/>
            <a:ext cx="5487640" cy="4115111"/>
          </a:xfrm>
          <a:noFill/>
        </p:spPr>
        <p:txBody>
          <a:bodyPr wrap="square" numCol="1" anchor="t" anchorCtr="0" compatLnSpc="1">
            <a:prstTxWarp prst="textNoShape">
              <a:avLst/>
            </a:prstTxWarp>
          </a:bodyPr>
          <a:lstStyle/>
          <a:p>
            <a:r>
              <a:rPr lang="en-US" dirty="0" smtClean="0"/>
              <a:t>Add talking point to why #2 is true, need to define</a:t>
            </a:r>
            <a:r>
              <a:rPr lang="en-US" baseline="0" dirty="0" smtClean="0"/>
              <a:t> upfront, traceability, clarity, transparency fosters confidence in results.</a:t>
            </a: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p:spPr>
      </p:sp>
      <p:sp>
        <p:nvSpPr>
          <p:cNvPr id="93187" name="Rectangle 3"/>
          <p:cNvSpPr>
            <a:spLocks noGrp="1"/>
          </p:cNvSpPr>
          <p:nvPr>
            <p:ph type="body" idx="1"/>
          </p:nvPr>
        </p:nvSpPr>
        <p:spPr bwMode="auto">
          <a:xfrm>
            <a:off x="750288" y="4646850"/>
            <a:ext cx="5487640" cy="4115111"/>
          </a:xfrm>
          <a:noFill/>
        </p:spPr>
        <p:txBody>
          <a:bodyPr wrap="square" numCol="1" anchor="t" anchorCtr="0" compatLnSpc="1">
            <a:prstTxWarp prst="textNoShape">
              <a:avLst/>
            </a:prstTxWarp>
          </a:bodyPr>
          <a:lstStyle/>
          <a:p>
            <a:r>
              <a:rPr lang="en-US" dirty="0" smtClean="0"/>
              <a:t>Add talking point to why #2 is true, need to define</a:t>
            </a:r>
            <a:r>
              <a:rPr lang="en-US" baseline="0" dirty="0" smtClean="0"/>
              <a:t> upfront, traceability, clarity, transparency fosters confidence in results.</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p:spPr>
      </p:sp>
      <p:sp>
        <p:nvSpPr>
          <p:cNvPr id="93187" name="Rectangle 3"/>
          <p:cNvSpPr>
            <a:spLocks noGrp="1"/>
          </p:cNvSpPr>
          <p:nvPr>
            <p:ph type="body" idx="1"/>
          </p:nvPr>
        </p:nvSpPr>
        <p:spPr bwMode="auto">
          <a:xfrm>
            <a:off x="750288" y="4646850"/>
            <a:ext cx="5487640" cy="4115111"/>
          </a:xfrm>
          <a:noFill/>
        </p:spPr>
        <p:txBody>
          <a:bodyPr wrap="square" numCol="1" anchor="t" anchorCtr="0" compatLnSpc="1">
            <a:prstTxWarp prst="textNoShape">
              <a:avLst/>
            </a:prstTxWarp>
          </a:bodyPr>
          <a:lstStyle/>
          <a:p>
            <a:r>
              <a:rPr lang="en-US" dirty="0" smtClean="0"/>
              <a:t>Add talking point to why #2 is true, need to define</a:t>
            </a:r>
            <a:r>
              <a:rPr lang="en-US" baseline="0" dirty="0" smtClean="0"/>
              <a:t> upfront, traceability, clarity, transparency fosters confidence in results.</a:t>
            </a: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strike="noStrike" dirty="0"/>
          </a:p>
        </p:txBody>
      </p:sp>
      <p:sp>
        <p:nvSpPr>
          <p:cNvPr id="4" name="Slide Number Placeholder 3"/>
          <p:cNvSpPr>
            <a:spLocks noGrp="1"/>
          </p:cNvSpPr>
          <p:nvPr>
            <p:ph type="sldNum" sz="quarter" idx="10"/>
          </p:nvPr>
        </p:nvSpPr>
        <p:spPr/>
        <p:txBody>
          <a:bodyPr/>
          <a:lstStyle/>
          <a:p>
            <a:fld id="{A7A014D7-F4EE-7342-B929-A81B005EB253}" type="slidenum">
              <a:rPr lang="en-US" smtClean="0">
                <a:solidFill>
                  <a:prstClr val="black"/>
                </a:solidFill>
              </a:rPr>
              <a:pPr/>
              <a:t>80</a:t>
            </a:fld>
            <a:endParaRPr lang="en-US" dirty="0">
              <a:solidFill>
                <a:prstClr val="black"/>
              </a:solidFill>
            </a:endParaRPr>
          </a:p>
        </p:txBody>
      </p:sp>
    </p:spTree>
    <p:extLst>
      <p:ext uri="{BB962C8B-B14F-4D97-AF65-F5344CB8AC3E}">
        <p14:creationId xmlns:p14="http://schemas.microsoft.com/office/powerpoint/2010/main" val="425019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014D7-F4EE-7342-B929-A81B005EB253}" type="slidenum">
              <a:rPr lang="en-US" smtClean="0"/>
              <a:t>2</a:t>
            </a:fld>
            <a:endParaRPr lang="en-US" dirty="0"/>
          </a:p>
        </p:txBody>
      </p:sp>
    </p:spTree>
    <p:extLst>
      <p:ext uri="{BB962C8B-B14F-4D97-AF65-F5344CB8AC3E}">
        <p14:creationId xmlns:p14="http://schemas.microsoft.com/office/powerpoint/2010/main" val="68822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strike="noStrike" dirty="0"/>
          </a:p>
        </p:txBody>
      </p:sp>
      <p:sp>
        <p:nvSpPr>
          <p:cNvPr id="4" name="Slide Number Placeholder 3"/>
          <p:cNvSpPr>
            <a:spLocks noGrp="1"/>
          </p:cNvSpPr>
          <p:nvPr>
            <p:ph type="sldNum" sz="quarter" idx="10"/>
          </p:nvPr>
        </p:nvSpPr>
        <p:spPr/>
        <p:txBody>
          <a:bodyPr/>
          <a:lstStyle/>
          <a:p>
            <a:fld id="{A7A014D7-F4EE-7342-B929-A81B005EB253}" type="slidenum">
              <a:rPr lang="en-US" smtClean="0">
                <a:solidFill>
                  <a:prstClr val="black"/>
                </a:solidFill>
              </a:rPr>
              <a:pPr/>
              <a:t>81</a:t>
            </a:fld>
            <a:endParaRPr lang="en-US" dirty="0">
              <a:solidFill>
                <a:prstClr val="black"/>
              </a:solidFill>
            </a:endParaRPr>
          </a:p>
        </p:txBody>
      </p:sp>
    </p:spTree>
    <p:extLst>
      <p:ext uri="{BB962C8B-B14F-4D97-AF65-F5344CB8AC3E}">
        <p14:creationId xmlns:p14="http://schemas.microsoft.com/office/powerpoint/2010/main" val="425019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014D7-F4EE-7342-B929-A81B005EB253}" type="slidenum">
              <a:rPr lang="en-US" smtClean="0"/>
              <a:t>8</a:t>
            </a:fld>
            <a:endParaRPr lang="en-US" dirty="0"/>
          </a:p>
        </p:txBody>
      </p:sp>
    </p:spTree>
    <p:extLst>
      <p:ext uri="{BB962C8B-B14F-4D97-AF65-F5344CB8AC3E}">
        <p14:creationId xmlns:p14="http://schemas.microsoft.com/office/powerpoint/2010/main" val="215711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p:spPr>
      </p:sp>
      <p:sp>
        <p:nvSpPr>
          <p:cNvPr id="93187" name="Rectangle 3"/>
          <p:cNvSpPr>
            <a:spLocks noGrp="1"/>
          </p:cNvSpPr>
          <p:nvPr>
            <p:ph type="body" idx="1"/>
          </p:nvPr>
        </p:nvSpPr>
        <p:spPr bwMode="auto">
          <a:xfrm>
            <a:off x="750288" y="4646850"/>
            <a:ext cx="5487640" cy="4115111"/>
          </a:xfrm>
          <a:noFill/>
        </p:spPr>
        <p:txBody>
          <a:bodyPr wrap="square" numCol="1" anchor="t" anchorCtr="0" compatLnSpc="1">
            <a:prstTxWarp prst="textNoShape">
              <a:avLst/>
            </a:prstTxWarp>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process documentation links</a:t>
            </a:r>
            <a:endParaRPr lang="en-US" dirty="0"/>
          </a:p>
        </p:txBody>
      </p:sp>
      <p:sp>
        <p:nvSpPr>
          <p:cNvPr id="4" name="Slide Number Placeholder 3"/>
          <p:cNvSpPr>
            <a:spLocks noGrp="1"/>
          </p:cNvSpPr>
          <p:nvPr>
            <p:ph type="sldNum" sz="quarter" idx="10"/>
          </p:nvPr>
        </p:nvSpPr>
        <p:spPr/>
        <p:txBody>
          <a:bodyPr/>
          <a:lstStyle/>
          <a:p>
            <a:fld id="{421A4E13-20D9-4E8E-9F08-989CE9A0A377}" type="slidenum">
              <a:rPr lang="en-US" smtClean="0"/>
              <a:t>30</a:t>
            </a:fld>
            <a:endParaRPr lang="en-US" dirty="0"/>
          </a:p>
        </p:txBody>
      </p:sp>
    </p:spTree>
    <p:extLst>
      <p:ext uri="{BB962C8B-B14F-4D97-AF65-F5344CB8AC3E}">
        <p14:creationId xmlns:p14="http://schemas.microsoft.com/office/powerpoint/2010/main" val="2076244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1A4E13-20D9-4E8E-9F08-989CE9A0A377}" type="slidenum">
              <a:rPr lang="en-US" smtClean="0"/>
              <a:t>31</a:t>
            </a:fld>
            <a:endParaRPr lang="en-US" dirty="0"/>
          </a:p>
        </p:txBody>
      </p:sp>
    </p:spTree>
    <p:extLst>
      <p:ext uri="{BB962C8B-B14F-4D97-AF65-F5344CB8AC3E}">
        <p14:creationId xmlns:p14="http://schemas.microsoft.com/office/powerpoint/2010/main" val="1673128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B89371D-D3B8-42CD-B27E-745B0D610440}" type="slidenum">
              <a:rPr lang="en-US" smtClean="0"/>
              <a:pPr/>
              <a:t>33</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p:spPr>
      </p:sp>
      <p:sp>
        <p:nvSpPr>
          <p:cNvPr id="93187" name="Rectangle 3"/>
          <p:cNvSpPr>
            <a:spLocks noGrp="1"/>
          </p:cNvSpPr>
          <p:nvPr>
            <p:ph type="body" idx="1"/>
          </p:nvPr>
        </p:nvSpPr>
        <p:spPr bwMode="auto">
          <a:xfrm>
            <a:off x="750288" y="4646850"/>
            <a:ext cx="5487640" cy="4115111"/>
          </a:xfrm>
          <a:noFill/>
        </p:spPr>
        <p:txBody>
          <a:bodyPr wrap="square" numCol="1" anchor="t" anchorCtr="0" compatLnSpc="1">
            <a:prstTxWarp prst="textNoShape">
              <a:avLst/>
            </a:prstTxWarp>
          </a:bodyPr>
          <a:lstStyle/>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bother to subset Labs</a:t>
            </a:r>
          </a:p>
          <a:p>
            <a:r>
              <a:rPr lang="en-US" dirty="0" smtClean="0"/>
              <a:t>New ones that were out of sync with DED changes need</a:t>
            </a:r>
            <a:r>
              <a:rPr lang="en-US" baseline="0" dirty="0" smtClean="0"/>
              <a:t> to be added in the DEFINE</a:t>
            </a:r>
            <a:endParaRPr lang="en-US" dirty="0"/>
          </a:p>
        </p:txBody>
      </p:sp>
      <p:sp>
        <p:nvSpPr>
          <p:cNvPr id="4" name="Slide Number Placeholder 3"/>
          <p:cNvSpPr>
            <a:spLocks noGrp="1"/>
          </p:cNvSpPr>
          <p:nvPr>
            <p:ph type="sldNum" sz="quarter" idx="10"/>
          </p:nvPr>
        </p:nvSpPr>
        <p:spPr/>
        <p:txBody>
          <a:bodyPr/>
          <a:lstStyle/>
          <a:p>
            <a:fld id="{154F4DF5-4690-4B49-BC76-D4010A876F9B}" type="slidenum">
              <a:rPr lang="en-US" smtClean="0"/>
              <a:pPr/>
              <a:t>46</a:t>
            </a:fld>
            <a:endParaRPr lang="en-US" dirty="0"/>
          </a:p>
        </p:txBody>
      </p:sp>
    </p:spTree>
    <p:extLst>
      <p:ext uri="{BB962C8B-B14F-4D97-AF65-F5344CB8AC3E}">
        <p14:creationId xmlns:p14="http://schemas.microsoft.com/office/powerpoint/2010/main" val="7196283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0" y="5552133"/>
            <a:ext cx="9144000" cy="1277420"/>
          </a:xfrm>
        </p:spPr>
        <p:txBody>
          <a:bodyPr/>
          <a:lstStyle>
            <a:lvl1pPr algn="ctr">
              <a:defRPr/>
            </a:lvl1pPr>
          </a:lstStyle>
          <a:p>
            <a:r>
              <a:rPr lang="en-US" smtClean="0"/>
              <a:t>Click to edit Master title style</a:t>
            </a:r>
            <a:endParaRPr lang="en-US" dirty="0"/>
          </a:p>
        </p:txBody>
      </p:sp>
    </p:spTree>
    <p:extLst>
      <p:ext uri="{BB962C8B-B14F-4D97-AF65-F5344CB8AC3E}">
        <p14:creationId xmlns:p14="http://schemas.microsoft.com/office/powerpoint/2010/main" val="2696489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F96EAB-86BF-7248-819D-EA66CA136260}" type="datetime1">
              <a:rPr lang="en-US" smtClean="0"/>
              <a:t>6/21/2016</a:t>
            </a:fld>
            <a:endParaRPr lang="en-US" dirty="0"/>
          </a:p>
        </p:txBody>
      </p:sp>
      <p:sp>
        <p:nvSpPr>
          <p:cNvPr id="5" name="Footer Placeholder 4"/>
          <p:cNvSpPr>
            <a:spLocks noGrp="1"/>
          </p:cNvSpPr>
          <p:nvPr>
            <p:ph type="ftr" sz="quarter" idx="11"/>
          </p:nvPr>
        </p:nvSpPr>
        <p:spPr/>
        <p:txBody>
          <a:bodyPr/>
          <a:lstStyle/>
          <a:p>
            <a:r>
              <a:rPr lang="en-US" dirty="0" smtClean="0"/>
              <a:t>Company Confidential  © 2014 Eli Lilly and Company </a:t>
            </a:r>
            <a:endParaRPr lang="en-US" dirty="0"/>
          </a:p>
        </p:txBody>
      </p:sp>
      <p:sp>
        <p:nvSpPr>
          <p:cNvPr id="6" name="Slide Number Placeholder 5"/>
          <p:cNvSpPr>
            <a:spLocks noGrp="1"/>
          </p:cNvSpPr>
          <p:nvPr>
            <p:ph type="sldNum" sz="quarter" idx="12"/>
          </p:nvPr>
        </p:nvSpPr>
        <p:spPr/>
        <p:txBody>
          <a:bodyPr/>
          <a:lstStyle/>
          <a:p>
            <a:fld id="{CE2FFC8D-A85B-B445-B4C5-B1EA1E258A6A}" type="slidenum">
              <a:rPr lang="en-US" smtClean="0"/>
              <a:t>‹#›</a:t>
            </a:fld>
            <a:endParaRPr lang="en-US" dirty="0"/>
          </a:p>
        </p:txBody>
      </p:sp>
    </p:spTree>
    <p:extLst>
      <p:ext uri="{BB962C8B-B14F-4D97-AF65-F5344CB8AC3E}">
        <p14:creationId xmlns:p14="http://schemas.microsoft.com/office/powerpoint/2010/main" val="3230440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993181-B07F-6B43-AE8E-A65CB147263B}" type="datetime1">
              <a:rPr lang="en-US" smtClean="0"/>
              <a:t>6/21/2016</a:t>
            </a:fld>
            <a:endParaRPr lang="en-US" dirty="0"/>
          </a:p>
        </p:txBody>
      </p:sp>
      <p:sp>
        <p:nvSpPr>
          <p:cNvPr id="5" name="Footer Placeholder 4"/>
          <p:cNvSpPr>
            <a:spLocks noGrp="1"/>
          </p:cNvSpPr>
          <p:nvPr>
            <p:ph type="ftr" sz="quarter" idx="11"/>
          </p:nvPr>
        </p:nvSpPr>
        <p:spPr/>
        <p:txBody>
          <a:bodyPr/>
          <a:lstStyle/>
          <a:p>
            <a:r>
              <a:rPr lang="en-US" dirty="0" smtClean="0"/>
              <a:t>Company Confidential  © 2014 Eli Lilly and Company </a:t>
            </a:r>
            <a:endParaRPr lang="en-US" dirty="0"/>
          </a:p>
        </p:txBody>
      </p:sp>
      <p:sp>
        <p:nvSpPr>
          <p:cNvPr id="6" name="Slide Number Placeholder 5"/>
          <p:cNvSpPr>
            <a:spLocks noGrp="1"/>
          </p:cNvSpPr>
          <p:nvPr>
            <p:ph type="sldNum" sz="quarter" idx="12"/>
          </p:nvPr>
        </p:nvSpPr>
        <p:spPr/>
        <p:txBody>
          <a:bodyPr/>
          <a:lstStyle/>
          <a:p>
            <a:fld id="{CE2FFC8D-A85B-B445-B4C5-B1EA1E258A6A}" type="slidenum">
              <a:rPr lang="en-US" smtClean="0"/>
              <a:t>‹#›</a:t>
            </a:fld>
            <a:endParaRPr lang="en-US" dirty="0"/>
          </a:p>
        </p:txBody>
      </p:sp>
    </p:spTree>
    <p:extLst>
      <p:ext uri="{BB962C8B-B14F-4D97-AF65-F5344CB8AC3E}">
        <p14:creationId xmlns:p14="http://schemas.microsoft.com/office/powerpoint/2010/main" val="1017377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10504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7" name="Picture 6" descr="DataSciences_ppt_page V2.jpg"/>
          <p:cNvPicPr>
            <a:picLocks noChangeAspect="1"/>
          </p:cNvPicPr>
          <p:nvPr userDrawn="1"/>
        </p:nvPicPr>
        <p:blipFill>
          <a:blip r:embed="rId2" cstate="print"/>
          <a:stretch>
            <a:fillRect/>
          </a:stretch>
        </p:blipFill>
        <p:spPr>
          <a:xfrm>
            <a:off x="0" y="0"/>
            <a:ext cx="9144000" cy="6858000"/>
          </a:xfrm>
          <a:prstGeom prst="rect">
            <a:avLst/>
          </a:prstGeom>
        </p:spPr>
      </p:pic>
      <p:sp>
        <p:nvSpPr>
          <p:cNvPr id="8" name="Content Placeholder 2"/>
          <p:cNvSpPr>
            <a:spLocks noGrp="1"/>
          </p:cNvSpPr>
          <p:nvPr>
            <p:ph sz="half" idx="1"/>
          </p:nvPr>
        </p:nvSpPr>
        <p:spPr>
          <a:xfrm>
            <a:off x="821507" y="928914"/>
            <a:ext cx="7901839" cy="5216247"/>
          </a:xfrm>
          <a:prstGeom prst="rect">
            <a:avLst/>
          </a:prstGeom>
        </p:spPr>
        <p:txBody>
          <a:bodyPr/>
          <a:lstStyle>
            <a:lvl1pPr>
              <a:buFont typeface="Arial"/>
              <a:buChar char="•"/>
              <a:defRPr sz="2800" b="1">
                <a:solidFill>
                  <a:srgbClr val="484745"/>
                </a:solidFill>
              </a:defRPr>
            </a:lvl1pPr>
            <a:lvl2pPr>
              <a:defRPr sz="2400">
                <a:solidFill>
                  <a:srgbClr val="484745"/>
                </a:solidFill>
              </a:defRPr>
            </a:lvl2pPr>
            <a:lvl3pPr>
              <a:defRPr sz="2000">
                <a:solidFill>
                  <a:srgbClr val="484745"/>
                </a:solidFill>
              </a:defRPr>
            </a:lvl3pPr>
            <a:lvl4pPr>
              <a:defRPr sz="1800">
                <a:solidFill>
                  <a:srgbClr val="484745"/>
                </a:solidFill>
              </a:defRPr>
            </a:lvl4pPr>
            <a:lvl5pPr>
              <a:defRPr sz="1800">
                <a:solidFill>
                  <a:srgbClr val="484745"/>
                </a:solidFill>
              </a:defRPr>
            </a:lvl5pPr>
            <a:lvl6pPr>
              <a:defRPr sz="1800"/>
            </a:lvl6pPr>
            <a:lvl7pPr>
              <a:defRPr sz="1800"/>
            </a:lvl7pPr>
            <a:lvl8pPr>
              <a:defRPr sz="1800"/>
            </a:lvl8pPr>
            <a:lvl9pPr>
              <a:defRPr sz="1800"/>
            </a:lvl9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5" name="Rectangle 4"/>
          <p:cNvSpPr/>
          <p:nvPr userDrawn="1"/>
        </p:nvSpPr>
        <p:spPr>
          <a:xfrm>
            <a:off x="6618288" y="0"/>
            <a:ext cx="2525712" cy="6524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6" name="Text Placeholder 5"/>
          <p:cNvSpPr>
            <a:spLocks noGrp="1"/>
          </p:cNvSpPr>
          <p:nvPr>
            <p:ph type="body" sz="quarter" idx="10"/>
          </p:nvPr>
        </p:nvSpPr>
        <p:spPr>
          <a:xfrm>
            <a:off x="485775" y="0"/>
            <a:ext cx="8048625" cy="804863"/>
          </a:xfrm>
          <a:prstGeom prst="rect">
            <a:avLst/>
          </a:prstGeom>
        </p:spPr>
        <p:txBody>
          <a:bodyPr>
            <a:noAutofit/>
          </a:bodyPr>
          <a:lstStyle>
            <a:lvl1pPr>
              <a:buNone/>
              <a:defRPr sz="4400" b="1">
                <a:solidFill>
                  <a:srgbClr val="C30005"/>
                </a:solidFill>
              </a:defRPr>
            </a:lvl1pPr>
          </a:lstStyle>
          <a:p>
            <a:pPr lvl="0"/>
            <a:r>
              <a:rPr lang="en-US" dirty="0" smtClean="0"/>
              <a:t>Click to edit Master text styles</a:t>
            </a:r>
            <a:endParaRPr lang="en-AU" dirty="0"/>
          </a:p>
        </p:txBody>
      </p:sp>
      <p:sp>
        <p:nvSpPr>
          <p:cNvPr id="9" name="Footer Placeholder 4"/>
          <p:cNvSpPr>
            <a:spLocks noGrp="1"/>
          </p:cNvSpPr>
          <p:nvPr>
            <p:ph type="ftr" sz="quarter" idx="3"/>
          </p:nvPr>
        </p:nvSpPr>
        <p:spPr>
          <a:xfrm>
            <a:off x="152400" y="6553200"/>
            <a:ext cx="3352800" cy="228600"/>
          </a:xfrm>
        </p:spPr>
        <p:txBody>
          <a:bodyPr/>
          <a:lstStyle/>
          <a:p>
            <a:r>
              <a:rPr lang="en-US" dirty="0" smtClean="0"/>
              <a:t>Company Confidential  © 2012 Eli Lilly and Company</a:t>
            </a:r>
          </a:p>
          <a:p>
            <a:endParaRPr lang="en-US" dirty="0"/>
          </a:p>
        </p:txBody>
      </p:sp>
    </p:spTree>
    <p:extLst>
      <p:ext uri="{BB962C8B-B14F-4D97-AF65-F5344CB8AC3E}">
        <p14:creationId xmlns:p14="http://schemas.microsoft.com/office/powerpoint/2010/main" val="287278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8" name="Content Placeholder 2"/>
          <p:cNvSpPr>
            <a:spLocks noGrp="1"/>
          </p:cNvSpPr>
          <p:nvPr>
            <p:ph sz="half" idx="1"/>
          </p:nvPr>
        </p:nvSpPr>
        <p:spPr>
          <a:xfrm>
            <a:off x="821507" y="928914"/>
            <a:ext cx="7901839" cy="5216247"/>
          </a:xfrm>
          <a:prstGeom prst="rect">
            <a:avLst/>
          </a:prstGeom>
        </p:spPr>
        <p:txBody>
          <a:bodyPr/>
          <a:lstStyle>
            <a:lvl1pPr>
              <a:buFont typeface="Arial"/>
              <a:buChar char="•"/>
              <a:defRPr sz="2800" b="1">
                <a:solidFill>
                  <a:srgbClr val="484745"/>
                </a:solidFill>
              </a:defRPr>
            </a:lvl1pPr>
            <a:lvl2pPr>
              <a:defRPr sz="2400">
                <a:solidFill>
                  <a:srgbClr val="484745"/>
                </a:solidFill>
              </a:defRPr>
            </a:lvl2pPr>
            <a:lvl3pPr>
              <a:defRPr sz="2000">
                <a:solidFill>
                  <a:srgbClr val="484745"/>
                </a:solidFill>
              </a:defRPr>
            </a:lvl3pPr>
            <a:lvl4pPr>
              <a:defRPr sz="1800">
                <a:solidFill>
                  <a:srgbClr val="484745"/>
                </a:solidFill>
              </a:defRPr>
            </a:lvl4pPr>
            <a:lvl5pPr>
              <a:defRPr sz="1800">
                <a:solidFill>
                  <a:srgbClr val="484745"/>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0"/>
          </p:nvPr>
        </p:nvSpPr>
        <p:spPr>
          <a:xfrm>
            <a:off x="485775" y="0"/>
            <a:ext cx="8048625" cy="804863"/>
          </a:xfrm>
          <a:prstGeom prst="rect">
            <a:avLst/>
          </a:prstGeom>
        </p:spPr>
        <p:txBody>
          <a:bodyPr>
            <a:noAutofit/>
          </a:bodyPr>
          <a:lstStyle>
            <a:lvl1pPr>
              <a:buNone/>
              <a:defRPr sz="4400" b="1">
                <a:solidFill>
                  <a:srgbClr val="C30005"/>
                </a:solidFill>
              </a:defRPr>
            </a:lvl1pPr>
          </a:lstStyle>
          <a:p>
            <a:pPr lvl="0"/>
            <a:r>
              <a:rPr lang="en-US" smtClean="0"/>
              <a:t>Click to edit Master text styles</a:t>
            </a:r>
          </a:p>
        </p:txBody>
      </p:sp>
      <p:pic>
        <p:nvPicPr>
          <p:cNvPr id="9" name="Picture 8" descr="DataSciences_ppt_page V2.jpg"/>
          <p:cNvPicPr>
            <a:picLocks noChangeAspect="1"/>
          </p:cNvPicPr>
          <p:nvPr userDrawn="1"/>
        </p:nvPicPr>
        <p:blipFill>
          <a:blip r:embed="rId2" cstate="print"/>
          <a:stretch>
            <a:fillRect/>
          </a:stretch>
        </p:blipFill>
        <p:spPr>
          <a:xfrm>
            <a:off x="0" y="0"/>
            <a:ext cx="9144000" cy="6858000"/>
          </a:xfrm>
          <a:prstGeom prst="rect">
            <a:avLst/>
          </a:prstGeom>
        </p:spPr>
      </p:pic>
      <p:sp>
        <p:nvSpPr>
          <p:cNvPr id="10" name="Rectangle 9"/>
          <p:cNvSpPr/>
          <p:nvPr userDrawn="1"/>
        </p:nvSpPr>
        <p:spPr>
          <a:xfrm>
            <a:off x="6618288" y="0"/>
            <a:ext cx="2525712" cy="6524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741452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pic>
        <p:nvPicPr>
          <p:cNvPr id="7" name="Picture 6" descr="DataSciences_ppt_page V2.jpg"/>
          <p:cNvPicPr>
            <a:picLocks noChangeAspect="1"/>
          </p:cNvPicPr>
          <p:nvPr userDrawn="1"/>
        </p:nvPicPr>
        <p:blipFill>
          <a:blip r:embed="rId2" cstate="print"/>
          <a:stretch>
            <a:fillRect/>
          </a:stretch>
        </p:blipFill>
        <p:spPr>
          <a:xfrm>
            <a:off x="0" y="0"/>
            <a:ext cx="9144000" cy="6858000"/>
          </a:xfrm>
          <a:prstGeom prst="rect">
            <a:avLst/>
          </a:prstGeom>
        </p:spPr>
      </p:pic>
      <p:cxnSp>
        <p:nvCxnSpPr>
          <p:cNvPr id="3" name="Straight Connector 2"/>
          <p:cNvCxnSpPr/>
          <p:nvPr/>
        </p:nvCxnSpPr>
        <p:spPr bwMode="auto">
          <a:xfrm>
            <a:off x="0" y="2825750"/>
            <a:ext cx="9144000" cy="0"/>
          </a:xfrm>
          <a:prstGeom prst="line">
            <a:avLst/>
          </a:prstGeom>
          <a:noFill/>
          <a:ln w="38100" cap="flat" cmpd="sng" algn="ctr">
            <a:solidFill>
              <a:schemeClr val="bg1">
                <a:lumMod val="50000"/>
              </a:schemeClr>
            </a:solidFill>
            <a:prstDash val="solid"/>
            <a:round/>
            <a:headEnd type="none" w="med" len="med"/>
            <a:tailEnd type="none" w="med" len="med"/>
          </a:ln>
          <a:effectLst/>
        </p:spPr>
      </p:cxnSp>
      <p:sp>
        <p:nvSpPr>
          <p:cNvPr id="11" name="Title 1"/>
          <p:cNvSpPr>
            <a:spLocks noGrp="1"/>
          </p:cNvSpPr>
          <p:nvPr>
            <p:ph type="title"/>
          </p:nvPr>
        </p:nvSpPr>
        <p:spPr>
          <a:xfrm>
            <a:off x="372533" y="3429000"/>
            <a:ext cx="8229600" cy="1143000"/>
          </a:xfrm>
        </p:spPr>
        <p:txBody>
          <a:bodyPr/>
          <a:lstStyle/>
          <a:p>
            <a:r>
              <a:rPr lang="en-US" smtClean="0"/>
              <a:t>Click to edit Master title style</a:t>
            </a:r>
            <a:endParaRPr lang="en-US"/>
          </a:p>
        </p:txBody>
      </p:sp>
      <p:sp>
        <p:nvSpPr>
          <p:cNvPr id="8" name="Rectangle 7"/>
          <p:cNvSpPr/>
          <p:nvPr userDrawn="1"/>
        </p:nvSpPr>
        <p:spPr>
          <a:xfrm>
            <a:off x="6629400" y="0"/>
            <a:ext cx="2286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pic>
        <p:nvPicPr>
          <p:cNvPr id="6" name="Picture 5" descr="CDFM Logo Approved MAR12.jpg"/>
          <p:cNvPicPr>
            <a:picLocks noChangeAspect="1"/>
          </p:cNvPicPr>
          <p:nvPr userDrawn="1"/>
        </p:nvPicPr>
        <p:blipFill>
          <a:blip r:embed="rId3" cstate="print">
            <a:clrChange>
              <a:clrFrom>
                <a:srgbClr val="FFFFFF"/>
              </a:clrFrom>
              <a:clrTo>
                <a:srgbClr val="FFFFFF">
                  <a:alpha val="0"/>
                </a:srgbClr>
              </a:clrTo>
            </a:clrChange>
          </a:blip>
          <a:srcRect l="16667" t="8889" r="34167" b="38889"/>
          <a:stretch>
            <a:fillRect/>
          </a:stretch>
        </p:blipFill>
        <p:spPr>
          <a:xfrm>
            <a:off x="3048000" y="762000"/>
            <a:ext cx="2514600" cy="2003156"/>
          </a:xfrm>
          <a:prstGeom prst="rect">
            <a:avLst/>
          </a:prstGeom>
        </p:spPr>
      </p:pic>
    </p:spTree>
    <p:extLst>
      <p:ext uri="{BB962C8B-B14F-4D97-AF65-F5344CB8AC3E}">
        <p14:creationId xmlns:p14="http://schemas.microsoft.com/office/powerpoint/2010/main" val="37978019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75752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8" name="Content Placeholder 2"/>
          <p:cNvSpPr>
            <a:spLocks noGrp="1"/>
          </p:cNvSpPr>
          <p:nvPr>
            <p:ph sz="half" idx="1"/>
          </p:nvPr>
        </p:nvSpPr>
        <p:spPr>
          <a:xfrm>
            <a:off x="821507" y="928914"/>
            <a:ext cx="7901839" cy="5216247"/>
          </a:xfrm>
          <a:prstGeom prst="rect">
            <a:avLst/>
          </a:prstGeom>
        </p:spPr>
        <p:txBody>
          <a:bodyPr/>
          <a:lstStyle>
            <a:lvl1pPr>
              <a:buFont typeface="Arial"/>
              <a:buChar char="•"/>
              <a:defRPr sz="2800" b="1">
                <a:solidFill>
                  <a:srgbClr val="484745"/>
                </a:solidFill>
              </a:defRPr>
            </a:lvl1pPr>
            <a:lvl2pPr>
              <a:defRPr sz="2400">
                <a:solidFill>
                  <a:srgbClr val="484745"/>
                </a:solidFill>
              </a:defRPr>
            </a:lvl2pPr>
            <a:lvl3pPr>
              <a:defRPr sz="2000">
                <a:solidFill>
                  <a:srgbClr val="484745"/>
                </a:solidFill>
              </a:defRPr>
            </a:lvl3pPr>
            <a:lvl4pPr>
              <a:defRPr sz="1800">
                <a:solidFill>
                  <a:srgbClr val="484745"/>
                </a:solidFill>
              </a:defRPr>
            </a:lvl4pPr>
            <a:lvl5pPr>
              <a:defRPr sz="1800">
                <a:solidFill>
                  <a:srgbClr val="484745"/>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0"/>
          </p:nvPr>
        </p:nvSpPr>
        <p:spPr>
          <a:xfrm>
            <a:off x="485775" y="0"/>
            <a:ext cx="8048625" cy="804863"/>
          </a:xfrm>
          <a:prstGeom prst="rect">
            <a:avLst/>
          </a:prstGeom>
        </p:spPr>
        <p:txBody>
          <a:bodyPr>
            <a:noAutofit/>
          </a:bodyPr>
          <a:lstStyle>
            <a:lvl1pPr>
              <a:buNone/>
              <a:defRPr sz="4400" b="1">
                <a:solidFill>
                  <a:srgbClr val="C30005"/>
                </a:solidFill>
              </a:defRPr>
            </a:lvl1pPr>
          </a:lstStyle>
          <a:p>
            <a:pPr lvl="0"/>
            <a:r>
              <a:rPr lang="en-US" smtClean="0"/>
              <a:t>Click to edit Master text styles</a:t>
            </a:r>
          </a:p>
        </p:txBody>
      </p:sp>
      <p:pic>
        <p:nvPicPr>
          <p:cNvPr id="9" name="Picture 8" descr="DataSciences_ppt_page V2.jpg"/>
          <p:cNvPicPr>
            <a:picLocks noChangeAspect="1"/>
          </p:cNvPicPr>
          <p:nvPr userDrawn="1"/>
        </p:nvPicPr>
        <p:blipFill>
          <a:blip r:embed="rId2" cstate="print"/>
          <a:stretch>
            <a:fillRect/>
          </a:stretch>
        </p:blipFill>
        <p:spPr>
          <a:xfrm>
            <a:off x="0" y="0"/>
            <a:ext cx="9144000" cy="6858000"/>
          </a:xfrm>
          <a:prstGeom prst="rect">
            <a:avLst/>
          </a:prstGeom>
        </p:spPr>
      </p:pic>
      <p:sp>
        <p:nvSpPr>
          <p:cNvPr id="10" name="Rectangle 9"/>
          <p:cNvSpPr/>
          <p:nvPr userDrawn="1"/>
        </p:nvSpPr>
        <p:spPr>
          <a:xfrm>
            <a:off x="6618288" y="0"/>
            <a:ext cx="2525712" cy="6524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dirty="0">
              <a:solidFill>
                <a:prstClr val="white"/>
              </a:solidFill>
            </a:endParaRPr>
          </a:p>
        </p:txBody>
      </p:sp>
    </p:spTree>
    <p:extLst>
      <p:ext uri="{BB962C8B-B14F-4D97-AF65-F5344CB8AC3E}">
        <p14:creationId xmlns:p14="http://schemas.microsoft.com/office/powerpoint/2010/main" val="1457980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7" name="Picture 6" descr="DataSciences_ppt_page V2.jpg"/>
          <p:cNvPicPr>
            <a:picLocks noChangeAspect="1"/>
          </p:cNvPicPr>
          <p:nvPr userDrawn="1"/>
        </p:nvPicPr>
        <p:blipFill>
          <a:blip r:embed="rId2" cstate="print"/>
          <a:stretch>
            <a:fillRect/>
          </a:stretch>
        </p:blipFill>
        <p:spPr>
          <a:xfrm>
            <a:off x="0" y="0"/>
            <a:ext cx="9144000" cy="6858000"/>
          </a:xfrm>
          <a:prstGeom prst="rect">
            <a:avLst/>
          </a:prstGeom>
        </p:spPr>
      </p:pic>
      <p:sp>
        <p:nvSpPr>
          <p:cNvPr id="8" name="Content Placeholder 2"/>
          <p:cNvSpPr>
            <a:spLocks noGrp="1"/>
          </p:cNvSpPr>
          <p:nvPr>
            <p:ph sz="half" idx="1"/>
          </p:nvPr>
        </p:nvSpPr>
        <p:spPr>
          <a:xfrm>
            <a:off x="821507" y="928914"/>
            <a:ext cx="7901839" cy="5216247"/>
          </a:xfrm>
          <a:prstGeom prst="rect">
            <a:avLst/>
          </a:prstGeom>
        </p:spPr>
        <p:txBody>
          <a:bodyPr/>
          <a:lstStyle>
            <a:lvl1pPr>
              <a:buFont typeface="Arial"/>
              <a:buChar char="•"/>
              <a:defRPr sz="2800" b="1">
                <a:solidFill>
                  <a:srgbClr val="484745"/>
                </a:solidFill>
              </a:defRPr>
            </a:lvl1pPr>
            <a:lvl2pPr>
              <a:defRPr sz="2400">
                <a:solidFill>
                  <a:srgbClr val="484745"/>
                </a:solidFill>
              </a:defRPr>
            </a:lvl2pPr>
            <a:lvl3pPr>
              <a:defRPr sz="2000">
                <a:solidFill>
                  <a:srgbClr val="484745"/>
                </a:solidFill>
              </a:defRPr>
            </a:lvl3pPr>
            <a:lvl4pPr>
              <a:defRPr sz="1800">
                <a:solidFill>
                  <a:srgbClr val="484745"/>
                </a:solidFill>
              </a:defRPr>
            </a:lvl4pPr>
            <a:lvl5pPr>
              <a:defRPr sz="1800">
                <a:solidFill>
                  <a:srgbClr val="484745"/>
                </a:solidFill>
              </a:defRPr>
            </a:lvl5pPr>
            <a:lvl6pPr>
              <a:defRPr sz="1800"/>
            </a:lvl6pPr>
            <a:lvl7pPr>
              <a:defRPr sz="1800"/>
            </a:lvl7pPr>
            <a:lvl8pPr>
              <a:defRPr sz="1800"/>
            </a:lvl8pPr>
            <a:lvl9pPr>
              <a:defRPr sz="1800"/>
            </a:lvl9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5" name="Rectangle 4"/>
          <p:cNvSpPr/>
          <p:nvPr userDrawn="1"/>
        </p:nvSpPr>
        <p:spPr>
          <a:xfrm>
            <a:off x="6618288" y="0"/>
            <a:ext cx="2525712" cy="6524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dirty="0">
              <a:solidFill>
                <a:prstClr val="white"/>
              </a:solidFill>
            </a:endParaRPr>
          </a:p>
        </p:txBody>
      </p:sp>
      <p:sp>
        <p:nvSpPr>
          <p:cNvPr id="6" name="Text Placeholder 5"/>
          <p:cNvSpPr>
            <a:spLocks noGrp="1"/>
          </p:cNvSpPr>
          <p:nvPr>
            <p:ph type="body" sz="quarter" idx="10"/>
          </p:nvPr>
        </p:nvSpPr>
        <p:spPr>
          <a:xfrm>
            <a:off x="485775" y="0"/>
            <a:ext cx="8048625" cy="804863"/>
          </a:xfrm>
          <a:prstGeom prst="rect">
            <a:avLst/>
          </a:prstGeom>
        </p:spPr>
        <p:txBody>
          <a:bodyPr>
            <a:noAutofit/>
          </a:bodyPr>
          <a:lstStyle>
            <a:lvl1pPr>
              <a:buNone/>
              <a:defRPr sz="4400" b="1">
                <a:solidFill>
                  <a:srgbClr val="C30005"/>
                </a:solidFill>
              </a:defRPr>
            </a:lvl1pPr>
          </a:lstStyle>
          <a:p>
            <a:pPr lvl="0"/>
            <a:r>
              <a:rPr lang="en-US" dirty="0" smtClean="0"/>
              <a:t>Click to edit Master text styles</a:t>
            </a:r>
            <a:endParaRPr lang="en-AU" dirty="0"/>
          </a:p>
        </p:txBody>
      </p:sp>
    </p:spTree>
    <p:extLst>
      <p:ext uri="{BB962C8B-B14F-4D97-AF65-F5344CB8AC3E}">
        <p14:creationId xmlns:p14="http://schemas.microsoft.com/office/powerpoint/2010/main" val="35142982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367556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8E80AF-A24D-7748-AE95-36D8D5398A3F}" type="datetime1">
              <a:rPr lang="en-US" smtClean="0"/>
              <a:t>6/21/2016</a:t>
            </a:fld>
            <a:endParaRPr lang="en-US" dirty="0"/>
          </a:p>
        </p:txBody>
      </p:sp>
      <p:sp>
        <p:nvSpPr>
          <p:cNvPr id="5" name="Footer Placeholder 4"/>
          <p:cNvSpPr>
            <a:spLocks noGrp="1"/>
          </p:cNvSpPr>
          <p:nvPr>
            <p:ph type="ftr" sz="quarter" idx="11"/>
          </p:nvPr>
        </p:nvSpPr>
        <p:spPr/>
        <p:txBody>
          <a:bodyPr/>
          <a:lstStyle/>
          <a:p>
            <a:r>
              <a:rPr lang="en-US" dirty="0" smtClean="0"/>
              <a:t>Company Confidential  © 2014 Eli Lilly and Company </a:t>
            </a:r>
            <a:endParaRPr lang="en-US" dirty="0"/>
          </a:p>
        </p:txBody>
      </p:sp>
      <p:sp>
        <p:nvSpPr>
          <p:cNvPr id="6" name="Slide Number Placeholder 5"/>
          <p:cNvSpPr>
            <a:spLocks noGrp="1"/>
          </p:cNvSpPr>
          <p:nvPr>
            <p:ph type="sldNum" sz="quarter" idx="12"/>
          </p:nvPr>
        </p:nvSpPr>
        <p:spPr/>
        <p:txBody>
          <a:bodyPr/>
          <a:lstStyle/>
          <a:p>
            <a:fld id="{CE2FFC8D-A85B-B445-B4C5-B1EA1E258A6A}" type="slidenum">
              <a:rPr lang="en-US" smtClean="0"/>
              <a:t>‹#›</a:t>
            </a:fld>
            <a:endParaRPr lang="en-US" dirty="0"/>
          </a:p>
        </p:txBody>
      </p:sp>
    </p:spTree>
    <p:extLst>
      <p:ext uri="{BB962C8B-B14F-4D97-AF65-F5344CB8AC3E}">
        <p14:creationId xmlns:p14="http://schemas.microsoft.com/office/powerpoint/2010/main" val="2857287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86786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64648" y="4406900"/>
            <a:ext cx="8222152"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464648" y="2906713"/>
            <a:ext cx="8222152"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rgbClr val="FFFFFF"/>
                </a:solidFill>
              </a:defRPr>
            </a:lvl1pPr>
          </a:lstStyle>
          <a:p>
            <a:fld id="{21EB6B46-B486-4547-85D0-44487F123631}" type="datetime1">
              <a:rPr lang="en-US" smtClean="0"/>
              <a:t>6/21/2016</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dirty="0" smtClean="0"/>
              <a:t>Company Confidential  © 2014 Eli Lilly and Company </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E2FFC8D-A85B-B445-B4C5-B1EA1E258A6A}" type="slidenum">
              <a:rPr lang="en-US" smtClean="0"/>
              <a:pPr/>
              <a:t>‹#›</a:t>
            </a:fld>
            <a:endParaRPr lang="en-US" dirty="0"/>
          </a:p>
        </p:txBody>
      </p:sp>
    </p:spTree>
    <p:extLst>
      <p:ext uri="{BB962C8B-B14F-4D97-AF65-F5344CB8AC3E}">
        <p14:creationId xmlns:p14="http://schemas.microsoft.com/office/powerpoint/2010/main" val="450707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8950BC-67F3-9947-9325-3E091006B994}" type="datetime1">
              <a:rPr lang="en-US" smtClean="0"/>
              <a:t>6/21/2016</a:t>
            </a:fld>
            <a:endParaRPr lang="en-US" dirty="0"/>
          </a:p>
        </p:txBody>
      </p:sp>
      <p:sp>
        <p:nvSpPr>
          <p:cNvPr id="6" name="Footer Placeholder 5"/>
          <p:cNvSpPr>
            <a:spLocks noGrp="1"/>
          </p:cNvSpPr>
          <p:nvPr>
            <p:ph type="ftr" sz="quarter" idx="11"/>
          </p:nvPr>
        </p:nvSpPr>
        <p:spPr/>
        <p:txBody>
          <a:bodyPr/>
          <a:lstStyle/>
          <a:p>
            <a:r>
              <a:rPr lang="en-US" dirty="0" smtClean="0"/>
              <a:t>Company Confidential  © 2014 Eli Lilly and Company </a:t>
            </a:r>
            <a:endParaRPr lang="en-US" dirty="0"/>
          </a:p>
        </p:txBody>
      </p:sp>
      <p:sp>
        <p:nvSpPr>
          <p:cNvPr id="7" name="Slide Number Placeholder 6"/>
          <p:cNvSpPr>
            <a:spLocks noGrp="1"/>
          </p:cNvSpPr>
          <p:nvPr>
            <p:ph type="sldNum" sz="quarter" idx="12"/>
          </p:nvPr>
        </p:nvSpPr>
        <p:spPr/>
        <p:txBody>
          <a:bodyPr/>
          <a:lstStyle/>
          <a:p>
            <a:fld id="{CE2FFC8D-A85B-B445-B4C5-B1EA1E258A6A}" type="slidenum">
              <a:rPr lang="en-US" smtClean="0"/>
              <a:t>‹#›</a:t>
            </a:fld>
            <a:endParaRPr lang="en-US" dirty="0"/>
          </a:p>
        </p:txBody>
      </p:sp>
    </p:spTree>
    <p:extLst>
      <p:ext uri="{BB962C8B-B14F-4D97-AF65-F5344CB8AC3E}">
        <p14:creationId xmlns:p14="http://schemas.microsoft.com/office/powerpoint/2010/main" val="145597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A9E8F6-7905-BF4D-ABD6-EDF83547EACB}" type="datetime1">
              <a:rPr lang="en-US" smtClean="0"/>
              <a:t>6/21/2016</a:t>
            </a:fld>
            <a:endParaRPr lang="en-US" dirty="0"/>
          </a:p>
        </p:txBody>
      </p:sp>
      <p:sp>
        <p:nvSpPr>
          <p:cNvPr id="8" name="Footer Placeholder 7"/>
          <p:cNvSpPr>
            <a:spLocks noGrp="1"/>
          </p:cNvSpPr>
          <p:nvPr>
            <p:ph type="ftr" sz="quarter" idx="11"/>
          </p:nvPr>
        </p:nvSpPr>
        <p:spPr/>
        <p:txBody>
          <a:bodyPr/>
          <a:lstStyle/>
          <a:p>
            <a:r>
              <a:rPr lang="en-US" dirty="0" smtClean="0"/>
              <a:t>Company Confidential  © 2014 Eli Lilly and Company </a:t>
            </a:r>
            <a:endParaRPr lang="en-US" dirty="0"/>
          </a:p>
        </p:txBody>
      </p:sp>
      <p:sp>
        <p:nvSpPr>
          <p:cNvPr id="9" name="Slide Number Placeholder 8"/>
          <p:cNvSpPr>
            <a:spLocks noGrp="1"/>
          </p:cNvSpPr>
          <p:nvPr>
            <p:ph type="sldNum" sz="quarter" idx="12"/>
          </p:nvPr>
        </p:nvSpPr>
        <p:spPr/>
        <p:txBody>
          <a:bodyPr/>
          <a:lstStyle/>
          <a:p>
            <a:fld id="{CE2FFC8D-A85B-B445-B4C5-B1EA1E258A6A}" type="slidenum">
              <a:rPr lang="en-US" smtClean="0"/>
              <a:t>‹#›</a:t>
            </a:fld>
            <a:endParaRPr lang="en-US" dirty="0"/>
          </a:p>
        </p:txBody>
      </p:sp>
    </p:spTree>
    <p:extLst>
      <p:ext uri="{BB962C8B-B14F-4D97-AF65-F5344CB8AC3E}">
        <p14:creationId xmlns:p14="http://schemas.microsoft.com/office/powerpoint/2010/main" val="341829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508CBE-2A3B-FC4E-BE98-24F173FE3A16}" type="datetime1">
              <a:rPr lang="en-US" smtClean="0"/>
              <a:t>6/21/2016</a:t>
            </a:fld>
            <a:endParaRPr lang="en-US" dirty="0"/>
          </a:p>
        </p:txBody>
      </p:sp>
      <p:sp>
        <p:nvSpPr>
          <p:cNvPr id="4" name="Footer Placeholder 3"/>
          <p:cNvSpPr>
            <a:spLocks noGrp="1"/>
          </p:cNvSpPr>
          <p:nvPr>
            <p:ph type="ftr" sz="quarter" idx="11"/>
          </p:nvPr>
        </p:nvSpPr>
        <p:spPr/>
        <p:txBody>
          <a:bodyPr/>
          <a:lstStyle/>
          <a:p>
            <a:r>
              <a:rPr lang="en-US" dirty="0" smtClean="0"/>
              <a:t>Company Confidential  © 2014 Eli Lilly and Company </a:t>
            </a:r>
            <a:endParaRPr lang="en-US" dirty="0"/>
          </a:p>
        </p:txBody>
      </p:sp>
      <p:sp>
        <p:nvSpPr>
          <p:cNvPr id="5" name="Slide Number Placeholder 4"/>
          <p:cNvSpPr>
            <a:spLocks noGrp="1"/>
          </p:cNvSpPr>
          <p:nvPr>
            <p:ph type="sldNum" sz="quarter" idx="12"/>
          </p:nvPr>
        </p:nvSpPr>
        <p:spPr/>
        <p:txBody>
          <a:bodyPr/>
          <a:lstStyle/>
          <a:p>
            <a:fld id="{CE2FFC8D-A85B-B445-B4C5-B1EA1E258A6A}" type="slidenum">
              <a:rPr lang="en-US" smtClean="0"/>
              <a:t>‹#›</a:t>
            </a:fld>
            <a:endParaRPr lang="en-US" dirty="0"/>
          </a:p>
        </p:txBody>
      </p:sp>
    </p:spTree>
    <p:extLst>
      <p:ext uri="{BB962C8B-B14F-4D97-AF65-F5344CB8AC3E}">
        <p14:creationId xmlns:p14="http://schemas.microsoft.com/office/powerpoint/2010/main" val="2663520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4F700-65C2-9E48-A5AA-7BFA2E83AFB9}" type="datetime1">
              <a:rPr lang="en-US" smtClean="0"/>
              <a:t>6/21/2016</a:t>
            </a:fld>
            <a:endParaRPr lang="en-US" dirty="0"/>
          </a:p>
        </p:txBody>
      </p:sp>
      <p:sp>
        <p:nvSpPr>
          <p:cNvPr id="3" name="Footer Placeholder 2"/>
          <p:cNvSpPr>
            <a:spLocks noGrp="1"/>
          </p:cNvSpPr>
          <p:nvPr>
            <p:ph type="ftr" sz="quarter" idx="11"/>
          </p:nvPr>
        </p:nvSpPr>
        <p:spPr/>
        <p:txBody>
          <a:bodyPr/>
          <a:lstStyle/>
          <a:p>
            <a:r>
              <a:rPr lang="en-US" dirty="0" smtClean="0"/>
              <a:t>Company Confidential  © 2014 Eli Lilly and Company </a:t>
            </a:r>
            <a:endParaRPr lang="en-US" dirty="0"/>
          </a:p>
        </p:txBody>
      </p:sp>
      <p:sp>
        <p:nvSpPr>
          <p:cNvPr id="4" name="Slide Number Placeholder 3"/>
          <p:cNvSpPr>
            <a:spLocks noGrp="1"/>
          </p:cNvSpPr>
          <p:nvPr>
            <p:ph type="sldNum" sz="quarter" idx="12"/>
          </p:nvPr>
        </p:nvSpPr>
        <p:spPr/>
        <p:txBody>
          <a:bodyPr/>
          <a:lstStyle/>
          <a:p>
            <a:fld id="{CE2FFC8D-A85B-B445-B4C5-B1EA1E258A6A}" type="slidenum">
              <a:rPr lang="en-US" smtClean="0"/>
              <a:t>‹#›</a:t>
            </a:fld>
            <a:endParaRPr lang="en-US" dirty="0"/>
          </a:p>
        </p:txBody>
      </p:sp>
    </p:spTree>
    <p:extLst>
      <p:ext uri="{BB962C8B-B14F-4D97-AF65-F5344CB8AC3E}">
        <p14:creationId xmlns:p14="http://schemas.microsoft.com/office/powerpoint/2010/main" val="3403022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8CF9B7-3DBF-054B-A1FD-507CB3334C9B}" type="datetime1">
              <a:rPr lang="en-US" smtClean="0"/>
              <a:t>6/21/2016</a:t>
            </a:fld>
            <a:endParaRPr lang="en-US" dirty="0"/>
          </a:p>
        </p:txBody>
      </p:sp>
      <p:sp>
        <p:nvSpPr>
          <p:cNvPr id="6" name="Footer Placeholder 5"/>
          <p:cNvSpPr>
            <a:spLocks noGrp="1"/>
          </p:cNvSpPr>
          <p:nvPr>
            <p:ph type="ftr" sz="quarter" idx="11"/>
          </p:nvPr>
        </p:nvSpPr>
        <p:spPr/>
        <p:txBody>
          <a:bodyPr/>
          <a:lstStyle/>
          <a:p>
            <a:r>
              <a:rPr lang="en-US" dirty="0" smtClean="0"/>
              <a:t>Company Confidential  © 2014 Eli Lilly and Company </a:t>
            </a:r>
            <a:endParaRPr lang="en-US" dirty="0"/>
          </a:p>
        </p:txBody>
      </p:sp>
      <p:sp>
        <p:nvSpPr>
          <p:cNvPr id="7" name="Slide Number Placeholder 6"/>
          <p:cNvSpPr>
            <a:spLocks noGrp="1"/>
          </p:cNvSpPr>
          <p:nvPr>
            <p:ph type="sldNum" sz="quarter" idx="12"/>
          </p:nvPr>
        </p:nvSpPr>
        <p:spPr/>
        <p:txBody>
          <a:bodyPr/>
          <a:lstStyle/>
          <a:p>
            <a:fld id="{CE2FFC8D-A85B-B445-B4C5-B1EA1E258A6A}" type="slidenum">
              <a:rPr lang="en-US" smtClean="0"/>
              <a:t>‹#›</a:t>
            </a:fld>
            <a:endParaRPr lang="en-US" dirty="0"/>
          </a:p>
        </p:txBody>
      </p:sp>
    </p:spTree>
    <p:extLst>
      <p:ext uri="{BB962C8B-B14F-4D97-AF65-F5344CB8AC3E}">
        <p14:creationId xmlns:p14="http://schemas.microsoft.com/office/powerpoint/2010/main" val="59130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FA299D-75E6-8A4B-BB3D-1B2E977A003E}" type="datetime1">
              <a:rPr lang="en-US" smtClean="0"/>
              <a:t>6/21/2016</a:t>
            </a:fld>
            <a:endParaRPr lang="en-US" dirty="0"/>
          </a:p>
        </p:txBody>
      </p:sp>
      <p:sp>
        <p:nvSpPr>
          <p:cNvPr id="6" name="Footer Placeholder 5"/>
          <p:cNvSpPr>
            <a:spLocks noGrp="1"/>
          </p:cNvSpPr>
          <p:nvPr>
            <p:ph type="ftr" sz="quarter" idx="11"/>
          </p:nvPr>
        </p:nvSpPr>
        <p:spPr/>
        <p:txBody>
          <a:bodyPr/>
          <a:lstStyle/>
          <a:p>
            <a:r>
              <a:rPr lang="en-US" dirty="0" smtClean="0"/>
              <a:t>Company Confidential  © 2014 Eli Lilly and Company </a:t>
            </a:r>
            <a:endParaRPr lang="en-US" dirty="0"/>
          </a:p>
        </p:txBody>
      </p:sp>
      <p:sp>
        <p:nvSpPr>
          <p:cNvPr id="7" name="Slide Number Placeholder 6"/>
          <p:cNvSpPr>
            <a:spLocks noGrp="1"/>
          </p:cNvSpPr>
          <p:nvPr>
            <p:ph type="sldNum" sz="quarter" idx="12"/>
          </p:nvPr>
        </p:nvSpPr>
        <p:spPr/>
        <p:txBody>
          <a:bodyPr/>
          <a:lstStyle/>
          <a:p>
            <a:fld id="{CE2FFC8D-A85B-B445-B4C5-B1EA1E258A6A}" type="slidenum">
              <a:rPr lang="en-US" smtClean="0"/>
              <a:t>‹#›</a:t>
            </a:fld>
            <a:endParaRPr lang="en-US" dirty="0"/>
          </a:p>
        </p:txBody>
      </p:sp>
    </p:spTree>
    <p:extLst>
      <p:ext uri="{BB962C8B-B14F-4D97-AF65-F5344CB8AC3E}">
        <p14:creationId xmlns:p14="http://schemas.microsoft.com/office/powerpoint/2010/main" val="2943920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3.jpe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0" y="0"/>
            <a:ext cx="9144000" cy="1371600"/>
          </a:xfrm>
          <a:prstGeom prst="rect">
            <a:avLst/>
          </a:prstGeom>
        </p:spPr>
      </p:pic>
      <p:sp>
        <p:nvSpPr>
          <p:cNvPr id="2" name="Title Placeholder 1"/>
          <p:cNvSpPr>
            <a:spLocks noGrp="1"/>
          </p:cNvSpPr>
          <p:nvPr>
            <p:ph type="title"/>
          </p:nvPr>
        </p:nvSpPr>
        <p:spPr>
          <a:xfrm>
            <a:off x="457200" y="0"/>
            <a:ext cx="6536362" cy="1371600"/>
          </a:xfrm>
          <a:prstGeom prst="rect">
            <a:avLst/>
          </a:prstGeom>
        </p:spPr>
        <p:txBody>
          <a:bodyPr vert="horz" lIns="91440" tIns="91440" rIns="91440" bIns="9144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1588087" cy="365125"/>
          </a:xfrm>
          <a:prstGeom prst="rect">
            <a:avLst/>
          </a:prstGeom>
        </p:spPr>
        <p:txBody>
          <a:bodyPr vert="horz" lIns="91440" tIns="45720" rIns="91440" bIns="45720" rtlCol="0" anchor="ctr"/>
          <a:lstStyle>
            <a:lvl1pPr algn="l">
              <a:defRPr sz="800">
                <a:solidFill>
                  <a:schemeClr val="tx1">
                    <a:tint val="75000"/>
                  </a:schemeClr>
                </a:solidFill>
                <a:latin typeface="DIN-Regular"/>
                <a:cs typeface="DIN-Regular"/>
              </a:defRPr>
            </a:lvl1pPr>
          </a:lstStyle>
          <a:p>
            <a:fld id="{E64355CA-6B9F-2E42-A8BE-B548AE0D6930}" type="datetime1">
              <a:rPr lang="en-US" smtClean="0"/>
              <a:t>6/21/2016</a:t>
            </a:fld>
            <a:endParaRPr lang="en-US" dirty="0"/>
          </a:p>
        </p:txBody>
      </p:sp>
      <p:sp>
        <p:nvSpPr>
          <p:cNvPr id="5" name="Footer Placeholder 4"/>
          <p:cNvSpPr>
            <a:spLocks noGrp="1"/>
          </p:cNvSpPr>
          <p:nvPr>
            <p:ph type="ftr" sz="quarter" idx="3"/>
          </p:nvPr>
        </p:nvSpPr>
        <p:spPr>
          <a:xfrm>
            <a:off x="2177241" y="6356350"/>
            <a:ext cx="4700861" cy="365125"/>
          </a:xfrm>
          <a:prstGeom prst="rect">
            <a:avLst/>
          </a:prstGeom>
        </p:spPr>
        <p:txBody>
          <a:bodyPr vert="horz" lIns="91440" tIns="45720" rIns="91440" bIns="45720" rtlCol="0" anchor="ctr"/>
          <a:lstStyle>
            <a:lvl1pPr algn="ctr">
              <a:defRPr sz="800">
                <a:solidFill>
                  <a:schemeClr val="tx1">
                    <a:tint val="75000"/>
                  </a:schemeClr>
                </a:solidFill>
                <a:latin typeface="DIN-Regular"/>
                <a:cs typeface="DIN-Regular"/>
              </a:defRPr>
            </a:lvl1pPr>
          </a:lstStyle>
          <a:p>
            <a:r>
              <a:rPr lang="en-US" dirty="0" smtClean="0"/>
              <a:t>Company Confidential  © 2014 Eli Lilly and Company </a:t>
            </a:r>
          </a:p>
        </p:txBody>
      </p:sp>
      <p:sp>
        <p:nvSpPr>
          <p:cNvPr id="6" name="Slide Number Placeholder 5"/>
          <p:cNvSpPr>
            <a:spLocks noGrp="1"/>
          </p:cNvSpPr>
          <p:nvPr>
            <p:ph type="sldNum" sz="quarter" idx="4"/>
          </p:nvPr>
        </p:nvSpPr>
        <p:spPr>
          <a:xfrm>
            <a:off x="6993562" y="6356350"/>
            <a:ext cx="1693238" cy="365125"/>
          </a:xfrm>
          <a:prstGeom prst="rect">
            <a:avLst/>
          </a:prstGeom>
        </p:spPr>
        <p:txBody>
          <a:bodyPr vert="horz" lIns="91440" tIns="45720" rIns="91440" bIns="45720" rtlCol="0" anchor="ctr"/>
          <a:lstStyle>
            <a:lvl1pPr algn="r">
              <a:defRPr sz="800">
                <a:solidFill>
                  <a:schemeClr val="tx1">
                    <a:tint val="75000"/>
                  </a:schemeClr>
                </a:solidFill>
                <a:latin typeface="DIN-Regular"/>
                <a:cs typeface="DIN-Regular"/>
              </a:defRPr>
            </a:lvl1pPr>
          </a:lstStyle>
          <a:p>
            <a:fld id="{CE2FFC8D-A85B-B445-B4C5-B1EA1E258A6A}" type="slidenum">
              <a:rPr lang="en-US" smtClean="0"/>
              <a:pPr/>
              <a:t>‹#›</a:t>
            </a:fld>
            <a:endParaRPr lang="en-US" dirty="0"/>
          </a:p>
        </p:txBody>
      </p:sp>
    </p:spTree>
    <p:extLst>
      <p:ext uri="{BB962C8B-B14F-4D97-AF65-F5344CB8AC3E}">
        <p14:creationId xmlns:p14="http://schemas.microsoft.com/office/powerpoint/2010/main" val="2433599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9" r:id="rId14"/>
  </p:sldLayoutIdLst>
  <p:hf hdr="0"/>
  <p:txStyles>
    <p:titleStyle>
      <a:lvl1pPr algn="l" defTabSz="457200" rtl="0" eaLnBrk="1" latinLnBrk="0" hangingPunct="1">
        <a:lnSpc>
          <a:spcPct val="80000"/>
        </a:lnSpc>
        <a:spcBef>
          <a:spcPct val="0"/>
        </a:spcBef>
        <a:buNone/>
        <a:defRPr sz="4400" b="0" i="0" kern="1200">
          <a:solidFill>
            <a:schemeClr val="bg1"/>
          </a:solidFill>
          <a:latin typeface="DIN-Bold"/>
          <a:ea typeface="+mj-ea"/>
          <a:cs typeface="DIN-Bold"/>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DIN-Regular"/>
          <a:ea typeface="+mn-ea"/>
          <a:cs typeface="DIN-Regular"/>
        </a:defRPr>
      </a:lvl1pPr>
      <a:lvl2pPr marL="742950" indent="-285750" algn="l" defTabSz="457200" rtl="0" eaLnBrk="1" latinLnBrk="0" hangingPunct="1">
        <a:spcBef>
          <a:spcPct val="20000"/>
        </a:spcBef>
        <a:buFont typeface="Arial"/>
        <a:buChar char="–"/>
        <a:defRPr sz="2800" kern="1200">
          <a:solidFill>
            <a:schemeClr val="tx1"/>
          </a:solidFill>
          <a:latin typeface="DIN-Regular"/>
          <a:ea typeface="+mn-ea"/>
          <a:cs typeface="DIN-Regular"/>
        </a:defRPr>
      </a:lvl2pPr>
      <a:lvl3pPr marL="1143000" indent="-228600" algn="l" defTabSz="457200" rtl="0" eaLnBrk="1" latinLnBrk="0" hangingPunct="1">
        <a:spcBef>
          <a:spcPct val="20000"/>
        </a:spcBef>
        <a:buFont typeface="Arial"/>
        <a:buChar char="•"/>
        <a:defRPr sz="2400" kern="1200">
          <a:solidFill>
            <a:schemeClr val="tx1"/>
          </a:solidFill>
          <a:latin typeface="DIN-Regular"/>
          <a:ea typeface="+mn-ea"/>
          <a:cs typeface="DIN-Regular"/>
        </a:defRPr>
      </a:lvl3pPr>
      <a:lvl4pPr marL="1600200" indent="-228600" algn="l" defTabSz="457200" rtl="0" eaLnBrk="1" latinLnBrk="0" hangingPunct="1">
        <a:spcBef>
          <a:spcPct val="20000"/>
        </a:spcBef>
        <a:buFont typeface="Arial"/>
        <a:buChar char="–"/>
        <a:defRPr sz="2000" kern="1200">
          <a:solidFill>
            <a:schemeClr val="tx1"/>
          </a:solidFill>
          <a:latin typeface="DIN-Regular"/>
          <a:ea typeface="+mn-ea"/>
          <a:cs typeface="DIN-Regular"/>
        </a:defRPr>
      </a:lvl4pPr>
      <a:lvl5pPr marL="2057400" indent="-228600" algn="l" defTabSz="457200" rtl="0" eaLnBrk="1" latinLnBrk="0" hangingPunct="1">
        <a:spcBef>
          <a:spcPct val="20000"/>
        </a:spcBef>
        <a:buFont typeface="Arial"/>
        <a:buChar char="»"/>
        <a:defRPr sz="2000" kern="1200">
          <a:solidFill>
            <a:schemeClr val="tx1"/>
          </a:solidFill>
          <a:latin typeface="DIN-Regular"/>
          <a:ea typeface="+mn-ea"/>
          <a:cs typeface="DIN-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DataSciences_ppt_page V2.jpg"/>
          <p:cNvPicPr>
            <a:picLocks noChangeAspect="1"/>
          </p:cNvPicPr>
          <p:nvPr/>
        </p:nvPicPr>
        <p:blipFill>
          <a:blip r:embed="rId7" cstate="print"/>
          <a:stretch>
            <a:fillRect/>
          </a:stretch>
        </p:blipFill>
        <p:spPr>
          <a:xfrm>
            <a:off x="0" y="0"/>
            <a:ext cx="9144000" cy="6858000"/>
          </a:xfrm>
          <a:prstGeom prst="rect">
            <a:avLst/>
          </a:prstGeom>
        </p:spPr>
      </p:pic>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p:nvSpPr>
        <p:spPr>
          <a:xfrm>
            <a:off x="6629400" y="0"/>
            <a:ext cx="2286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142162738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lillynetcollaboration.global.lilly.com/sites/GCDMLibraryManagementTeam/Documents/Data%20Element%20Definitions/Forms/AllItems.asp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2" Type="http://schemas.openxmlformats.org/officeDocument/2006/relationships/hyperlink" Target="http://lillynetcollaboration.global.lilly.com/sites/GCDMLibraryManagementTeam/Documents/Document%20Library/Forms/Topic.aspx" TargetMode="Externa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3.png"/><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26.png"/><Relationship Id="rId4" Type="http://schemas.openxmlformats.org/officeDocument/2006/relationships/hyperlink" Target="http://lillynetcollaboration.global.lilly.com/sites/GSS_Standards/adam_team/Shared%20Documents/Sample%20SST.xlsx" TargetMode="Externa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24.png"/><Relationship Id="rId2" Type="http://schemas.openxmlformats.org/officeDocument/2006/relationships/diagramData" Target="../diagrams/data9.xml"/><Relationship Id="rId1" Type="http://schemas.openxmlformats.org/officeDocument/2006/relationships/slideLayout" Target="../slideLayouts/slideLayout1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5.xml.rels><?xml version="1.0" encoding="UTF-8" standalone="yes"?>
<Relationships xmlns="http://schemas.openxmlformats.org/package/2006/relationships"><Relationship Id="rId3" Type="http://schemas.openxmlformats.org/officeDocument/2006/relationships/hyperlink" Target="http://lillynetcollaboration.global.lilly.com/sites/GSS_Standards/adam_team/Shared%20Documents/Sample%20SST.xlsx"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lillynetcollaboration.global.lilly.com/sites/GSS_Standards/adam_team/Shared%20Documents/Sample%20SST.xlsx" TargetMode="Externa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29.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4.png"/><Relationship Id="rId2" Type="http://schemas.openxmlformats.org/officeDocument/2006/relationships/diagramData" Target="../diagrams/data11.xml"/><Relationship Id="rId1" Type="http://schemas.openxmlformats.org/officeDocument/2006/relationships/slideLayout" Target="../slideLayouts/slideLayout1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Layout" Target="../diagrams/layout12.xml"/><Relationship Id="rId7" Type="http://schemas.openxmlformats.org/officeDocument/2006/relationships/hyperlink" Target="http://lillynetcollaboration.global.lilly.com/sites/GSS_Standards/adam_team/Shared%20Documents/Sample%20SST.xlsx" TargetMode="Externa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lillynetcollaboration.global.lilly.com/sites/GSS_Standards/adam_team/Shared%20Documents/Sample%20SST.xlsx"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38.png"/><Relationship Id="rId4" Type="http://schemas.openxmlformats.org/officeDocument/2006/relationships/hyperlink" Target="http://lillynetcollaboration.global.lilly.com/sites/GSS_Standards/adam_team/Shared%20Documents/Sample%20SST.xlsx"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lillynetcollaboration.global.lilly.com/sites/GSS_Standards/adam_team/Shared%20Documents/Sample%20SST.xlsx"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lillynetcollaboration.global.lilly.com/sites/GSS_Standards/adam_team/Shared%20Documents/Sample%20SST.xlsx"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lillynetcollaboration.global.lilly.com/sites/GSS_Standards/adam_team/Shared%20Documents/Sample%20SST.xlsx" TargetMode="Externa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54.xml.rels><?xml version="1.0" encoding="UTF-8" standalone="yes"?>
<Relationships xmlns="http://schemas.openxmlformats.org/package/2006/relationships"><Relationship Id="rId2" Type="http://schemas.openxmlformats.org/officeDocument/2006/relationships/hyperlink" Target="http://lillynetcollaboration.global.lilly.com/sites/GSS_Standards/adam_team/Shared%20Documents/Sample%20SST.xlsx"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24.png"/><Relationship Id="rId2" Type="http://schemas.openxmlformats.org/officeDocument/2006/relationships/diagramData" Target="../diagrams/data13.xml"/><Relationship Id="rId1" Type="http://schemas.openxmlformats.org/officeDocument/2006/relationships/slideLayout" Target="../slideLayouts/slideLayout1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24.png"/><Relationship Id="rId2" Type="http://schemas.openxmlformats.org/officeDocument/2006/relationships/diagramData" Target="../diagrams/data14.xml"/><Relationship Id="rId1" Type="http://schemas.openxmlformats.org/officeDocument/2006/relationships/slideLayout" Target="../slideLayouts/slideLayout1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lillynetcollaboration.global.lilly.com/sites/GCDMLibraryManagementTeam/Documents/default.aspx"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hyperlink" Target="http://lillynetcollaboration.global.lilly.com/sites/GSS_Standards/adam_team/Shared%20Documents/Sample%20SST.xlsx" TargetMode="External"/><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hyperlink" Target="http://lillynetcollaboration.global.lilly.com/sites/ClinDtaStdsGov/Standards%20Development%20Area/Trial_Design_Domains.xlsx" TargetMode="External"/><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lillynetcollaboration.global.lilly.com/sites/CDFTProcess/Business%20Document%20Repository/Forms/AllItems.aspx" TargetMode="External"/><Relationship Id="rId1" Type="http://schemas.openxmlformats.org/officeDocument/2006/relationships/slideLayout" Target="../slideLayouts/slideLayout2.xml"/><Relationship Id="rId4" Type="http://schemas.openxmlformats.org/officeDocument/2006/relationships/hyperlink" Target="http://lillynetcollaboration.global.lilly.com/sites/ClinDtaStdsGov/Standards%20Development%20Area/Trial_Design_Domains.xlsx"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lillynetcollaboration.global.lilly.com/sites/GCDMLibraryManagementTeam/Documents/default.aspx"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49.jpeg"/></Relationships>
</file>

<file path=ppt/slides/_rels/slide7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hyperlink" Target="http://lillynetcollaboration.global.lilly.com/sites/GSS_Standards/adam_team/Shared%20Documents/Sample%20SST.xlsx" TargetMode="External"/></Relationships>
</file>

<file path=ppt/slides/_rels/slide72.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51.jpeg"/></Relationships>
</file>

<file path=ppt/slides/_rels/slide73.xml.rels><?xml version="1.0" encoding="UTF-8" standalone="yes"?>
<Relationships xmlns="http://schemas.openxmlformats.org/package/2006/relationships"><Relationship Id="rId3" Type="http://schemas.openxmlformats.org/officeDocument/2006/relationships/hyperlink" Target="http://lillynetcollaboration.global.lilly.com/sites/ClinDtaStdsGov/Standards%20Development%20Area/Time_Point_Template.xlsx"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49.jpeg"/></Relationships>
</file>

<file path=ppt/slides/_rels/slide74.xml.rels><?xml version="1.0" encoding="UTF-8" standalone="yes"?>
<Relationships xmlns="http://schemas.openxmlformats.org/package/2006/relationships"><Relationship Id="rId3" Type="http://schemas.openxmlformats.org/officeDocument/2006/relationships/hyperlink" Target="http://lillynetcollaboration.global.lilly.com/sites/CDFTProcess/Business%20Document%20Repository/Forms/AllItems.aspx" TargetMode="External"/><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hyperlink" Target="http://lillynetcollaboration.global.lilly.com/sites/ClinDtaStdsGov/Standards%20Development%20Area/Time_Point_Template.xlsx" TargetMode="External"/><Relationship Id="rId4" Type="http://schemas.openxmlformats.org/officeDocument/2006/relationships/image" Target="../media/image49.jpe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58.png"/><Relationship Id="rId5" Type="http://schemas.openxmlformats.org/officeDocument/2006/relationships/image" Target="../media/image57.gif"/><Relationship Id="rId4" Type="http://schemas.openxmlformats.org/officeDocument/2006/relationships/image" Target="../media/image56.png"/></Relationships>
</file>

<file path=ppt/slides/_rels/slide77.xml.rels><?xml version="1.0" encoding="UTF-8" standalone="yes"?>
<Relationships xmlns="http://schemas.openxmlformats.org/package/2006/relationships"><Relationship Id="rId3" Type="http://schemas.openxmlformats.org/officeDocument/2006/relationships/hyperlink" Target="http://lillynetcollaboration.global.lilly.com/sites/CDFTProcess/Business%20Document%20Repository/Trial_Design_Domains.xlsx" TargetMode="External"/><Relationship Id="rId2" Type="http://schemas.openxmlformats.org/officeDocument/2006/relationships/hyperlink" Target="http://lillynetcollaboration.global.lilly.com/sites/GCDMLibraryManagementTeam/Documents/default.aspx" TargetMode="External"/><Relationship Id="rId1" Type="http://schemas.openxmlformats.org/officeDocument/2006/relationships/slideLayout" Target="../slideLayouts/slideLayout2.xml"/><Relationship Id="rId4" Type="http://schemas.openxmlformats.org/officeDocument/2006/relationships/hyperlink" Target="http://lillynetcollaboration.global.lilly.com/sites/CDFTProcess/Business%20Document%20Repository/Time_Point_Template.xlsx" TargetMode="External"/></Relationships>
</file>

<file path=ppt/slides/_rels/slide78.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5429453"/>
            <a:ext cx="9144000" cy="1277420"/>
          </a:xfrm>
        </p:spPr>
        <p:txBody>
          <a:bodyPr>
            <a:normAutofit/>
          </a:bodyPr>
          <a:lstStyle/>
          <a:p>
            <a:r>
              <a:rPr lang="en-US" sz="4800" dirty="0" smtClean="0"/>
              <a:t>SDTM Specification Training</a:t>
            </a:r>
            <a:endParaRPr lang="en-US" sz="4800" dirty="0"/>
          </a:p>
        </p:txBody>
      </p:sp>
      <p:sp>
        <p:nvSpPr>
          <p:cNvPr id="4" name="Rectangle 3"/>
          <p:cNvSpPr/>
          <p:nvPr/>
        </p:nvSpPr>
        <p:spPr>
          <a:xfrm>
            <a:off x="0" y="6596769"/>
            <a:ext cx="9144000" cy="215444"/>
          </a:xfrm>
          <a:prstGeom prst="rect">
            <a:avLst/>
          </a:prstGeom>
        </p:spPr>
        <p:txBody>
          <a:bodyPr wrap="square">
            <a:spAutoFit/>
          </a:bodyPr>
          <a:lstStyle/>
          <a:p>
            <a:pPr algn="ctr"/>
            <a:r>
              <a:rPr lang="en-US" sz="800" dirty="0">
                <a:solidFill>
                  <a:schemeClr val="bg1"/>
                </a:solidFill>
                <a:latin typeface="DIN-Regular"/>
                <a:cs typeface="DIN-Regular"/>
              </a:rPr>
              <a:t>Company Confidential  © 2014 Eli Lilly and Company </a:t>
            </a:r>
          </a:p>
        </p:txBody>
      </p:sp>
    </p:spTree>
    <p:extLst>
      <p:ext uri="{BB962C8B-B14F-4D97-AF65-F5344CB8AC3E}">
        <p14:creationId xmlns:p14="http://schemas.microsoft.com/office/powerpoint/2010/main" val="3221017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9"/>
          <p:cNvSpPr>
            <a:spLocks noGrp="1"/>
          </p:cNvSpPr>
          <p:nvPr>
            <p:ph type="title"/>
          </p:nvPr>
        </p:nvSpPr>
        <p:spPr/>
        <p:txBody>
          <a:bodyPr/>
          <a:lstStyle/>
          <a:p>
            <a:pPr eaLnBrk="1" hangingPunct="1"/>
            <a:r>
              <a:rPr lang="en-US" altLang="en-US" dirty="0" smtClean="0">
                <a:latin typeface="DIN-Bold" pitchFamily="34" charset="0"/>
                <a:cs typeface="DIN-Bold" pitchFamily="34" charset="0"/>
              </a:rPr>
              <a:t>DED – Item Level Attributes</a:t>
            </a:r>
          </a:p>
        </p:txBody>
      </p:sp>
      <p:sp>
        <p:nvSpPr>
          <p:cNvPr id="2" name="Content Placeholder 1"/>
          <p:cNvSpPr>
            <a:spLocks noGrp="1"/>
          </p:cNvSpPr>
          <p:nvPr>
            <p:ph idx="1"/>
          </p:nvPr>
        </p:nvSpPr>
        <p:spPr/>
        <p:txBody>
          <a:bodyPr/>
          <a:lstStyle/>
          <a:p>
            <a:endParaRPr lang="en-US" dirty="0" smtClean="0"/>
          </a:p>
          <a:p>
            <a:endParaRPr lang="en-US" dirty="0" smtClean="0"/>
          </a:p>
          <a:p>
            <a:endParaRPr lang="en-US" dirty="0"/>
          </a:p>
          <a:p>
            <a:endParaRPr lang="en-US" dirty="0" smtClean="0"/>
          </a:p>
          <a:p>
            <a:endParaRPr lang="en-US" dirty="0"/>
          </a:p>
          <a:p>
            <a:r>
              <a:rPr lang="en-US" dirty="0" smtClean="0"/>
              <a:t>Key</a:t>
            </a:r>
            <a:endParaRPr lang="en-US" dirty="0"/>
          </a:p>
        </p:txBody>
      </p:sp>
      <p:sp>
        <p:nvSpPr>
          <p:cNvPr id="5124"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pPr>
            <a:r>
              <a:rPr lang="en-US" altLang="en-US" smtClean="0">
                <a:solidFill>
                  <a:srgbClr val="86786F"/>
                </a:solidFill>
                <a:latin typeface="DIN-Regular" pitchFamily="34" charset="0"/>
              </a:rPr>
              <a:t>Company Confidential  ©2015 Eli Lilly and Company </a:t>
            </a:r>
          </a:p>
        </p:txBody>
      </p:sp>
      <p:sp>
        <p:nvSpPr>
          <p:cNvPr id="512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pPr>
            <a:fld id="{D10012FE-8CBF-47B3-846E-93610916DC2D}" type="slidenum">
              <a:rPr lang="en-US" altLang="en-US" smtClean="0">
                <a:solidFill>
                  <a:srgbClr val="86786F"/>
                </a:solidFill>
                <a:latin typeface="DIN-Regular" pitchFamily="34" charset="0"/>
              </a:rPr>
              <a:pPr eaLnBrk="1" fontAlgn="base" hangingPunct="1">
                <a:spcBef>
                  <a:spcPct val="0"/>
                </a:spcBef>
                <a:spcAft>
                  <a:spcPct val="0"/>
                </a:spcAft>
              </a:pPr>
              <a:t>10</a:t>
            </a:fld>
            <a:endParaRPr lang="en-US" altLang="en-US" smtClean="0">
              <a:solidFill>
                <a:srgbClr val="86786F"/>
              </a:solidFill>
              <a:latin typeface="DIN-Regular" pitchFamily="34" charset="0"/>
            </a:endParaRPr>
          </a:p>
        </p:txBody>
      </p:sp>
      <p:sp>
        <p:nvSpPr>
          <p:cNvPr id="3" name="Rectangle 2"/>
          <p:cNvSpPr/>
          <p:nvPr/>
        </p:nvSpPr>
        <p:spPr>
          <a:xfrm>
            <a:off x="280986" y="1876971"/>
            <a:ext cx="8467725" cy="2062103"/>
          </a:xfrm>
          <a:prstGeom prst="rect">
            <a:avLst/>
          </a:prstGeom>
        </p:spPr>
        <p:txBody>
          <a:bodyPr wrap="square">
            <a:spAutoFit/>
          </a:bodyPr>
          <a:lstStyle/>
          <a:p>
            <a:pPr marL="285750" indent="-285750">
              <a:buFont typeface="Arial" panose="020B0604020202020204" pitchFamily="34" charset="0"/>
              <a:buChar char="•"/>
              <a:defRPr/>
            </a:pPr>
            <a:r>
              <a:rPr lang="en-US" sz="1400" b="1" dirty="0" smtClean="0">
                <a:solidFill>
                  <a:srgbClr val="FF0000"/>
                </a:solidFill>
                <a:latin typeface="DIN-Regular" panose="020B0500000000000000" pitchFamily="34" charset="0"/>
              </a:rPr>
              <a:t>Mandatory</a:t>
            </a:r>
            <a:r>
              <a:rPr lang="en-US" sz="1400" dirty="0" smtClean="0">
                <a:latin typeface="DIN-Regular" panose="020B0500000000000000" pitchFamily="34" charset="0"/>
              </a:rPr>
              <a:t> – “Yes” means </a:t>
            </a:r>
            <a:r>
              <a:rPr lang="en-US" sz="1400" dirty="0">
                <a:latin typeface="DIN-Regular" panose="020B0500000000000000" pitchFamily="34" charset="0"/>
              </a:rPr>
              <a:t>the item must be present in the observed data </a:t>
            </a:r>
            <a:r>
              <a:rPr lang="en-US" sz="1400" dirty="0" smtClean="0">
                <a:latin typeface="DIN-Regular" panose="020B0500000000000000" pitchFamily="34" charset="0"/>
              </a:rPr>
              <a:t>set</a:t>
            </a:r>
          </a:p>
          <a:p>
            <a:pPr marL="285750" indent="-285750">
              <a:buFont typeface="Arial" panose="020B0604020202020204" pitchFamily="34" charset="0"/>
              <a:buChar char="•"/>
              <a:defRPr/>
            </a:pPr>
            <a:endParaRPr lang="en-US" sz="1400" dirty="0">
              <a:latin typeface="DIN-Regular" panose="020B0500000000000000" pitchFamily="34" charset="0"/>
            </a:endParaRPr>
          </a:p>
          <a:p>
            <a:pPr marL="285750" indent="-285750">
              <a:buFont typeface="Arial" panose="020B0604020202020204" pitchFamily="34" charset="0"/>
              <a:buChar char="•"/>
              <a:defRPr/>
            </a:pPr>
            <a:r>
              <a:rPr lang="en-US" sz="1400" b="1" dirty="0">
                <a:solidFill>
                  <a:srgbClr val="00B050"/>
                </a:solidFill>
                <a:latin typeface="DIN-Regular" panose="020B0500000000000000" pitchFamily="34" charset="0"/>
              </a:rPr>
              <a:t>Completion Required </a:t>
            </a:r>
            <a:r>
              <a:rPr lang="en-US" sz="1400" dirty="0">
                <a:latin typeface="DIN-Regular" panose="020B0500000000000000" pitchFamily="34" charset="0"/>
              </a:rPr>
              <a:t>– </a:t>
            </a:r>
            <a:r>
              <a:rPr lang="en-US" sz="1400" dirty="0" smtClean="0">
                <a:latin typeface="DIN-Regular" panose="020B0500000000000000" pitchFamily="34" charset="0"/>
              </a:rPr>
              <a:t>“Yes” indicates an </a:t>
            </a:r>
            <a:r>
              <a:rPr lang="en-US" sz="1400" dirty="0">
                <a:latin typeface="DIN-Regular" panose="020B0500000000000000" pitchFamily="34" charset="0"/>
              </a:rPr>
              <a:t>item must be prepopulated or </a:t>
            </a:r>
            <a:r>
              <a:rPr lang="en-US" sz="1400" dirty="0" smtClean="0">
                <a:latin typeface="DIN-Regular" panose="020B0500000000000000" pitchFamily="34" charset="0"/>
              </a:rPr>
              <a:t>answered</a:t>
            </a:r>
          </a:p>
          <a:p>
            <a:pPr marL="285750" indent="-285750">
              <a:buFont typeface="Arial" panose="020B0604020202020204" pitchFamily="34" charset="0"/>
              <a:buChar char="•"/>
              <a:defRPr/>
            </a:pPr>
            <a:endParaRPr lang="en-US" sz="1400" dirty="0">
              <a:latin typeface="DIN-Regular" panose="020B0500000000000000" pitchFamily="34" charset="0"/>
            </a:endParaRPr>
          </a:p>
          <a:p>
            <a:pPr marL="285750" indent="-285750">
              <a:buFont typeface="Arial" panose="020B0604020202020204" pitchFamily="34" charset="0"/>
              <a:buChar char="•"/>
              <a:defRPr/>
            </a:pPr>
            <a:r>
              <a:rPr lang="en-US" sz="1400" b="1" dirty="0">
                <a:solidFill>
                  <a:srgbClr val="0070C0"/>
                </a:solidFill>
                <a:latin typeface="DIN-Regular" panose="020B0500000000000000" pitchFamily="34" charset="0"/>
              </a:rPr>
              <a:t>Question Text / Item Prompt</a:t>
            </a:r>
            <a:r>
              <a:rPr lang="en-US" sz="1400" dirty="0">
                <a:solidFill>
                  <a:srgbClr val="0070C0"/>
                </a:solidFill>
                <a:latin typeface="DIN-Regular" panose="020B0500000000000000" pitchFamily="34" charset="0"/>
              </a:rPr>
              <a:t> </a:t>
            </a:r>
            <a:r>
              <a:rPr lang="en-US" sz="1400" dirty="0">
                <a:latin typeface="DIN-Regular" panose="020B0500000000000000" pitchFamily="34" charset="0"/>
              </a:rPr>
              <a:t>– text expected to appear on the </a:t>
            </a:r>
            <a:r>
              <a:rPr lang="en-US" sz="1400" dirty="0" smtClean="0">
                <a:latin typeface="DIN-Regular" panose="020B0500000000000000" pitchFamily="34" charset="0"/>
              </a:rPr>
              <a:t>CRF</a:t>
            </a:r>
          </a:p>
          <a:p>
            <a:pPr marL="285750" indent="-285750">
              <a:buFont typeface="Arial" panose="020B0604020202020204" pitchFamily="34" charset="0"/>
              <a:buChar char="•"/>
              <a:defRPr/>
            </a:pPr>
            <a:endParaRPr lang="en-US" sz="1400" dirty="0">
              <a:latin typeface="DIN-Regular" panose="020B0500000000000000" pitchFamily="34" charset="0"/>
            </a:endParaRPr>
          </a:p>
          <a:p>
            <a:pPr marL="285750" indent="-285750">
              <a:buFont typeface="Arial" panose="020B0604020202020204" pitchFamily="34" charset="0"/>
              <a:buChar char="•"/>
              <a:defRPr/>
            </a:pPr>
            <a:r>
              <a:rPr lang="en-US" sz="1400" b="1" dirty="0" smtClean="0">
                <a:solidFill>
                  <a:schemeClr val="accent6">
                    <a:lumMod val="75000"/>
                  </a:schemeClr>
                </a:solidFill>
                <a:latin typeface="DIN-Regular" panose="020B0500000000000000" pitchFamily="34" charset="0"/>
              </a:rPr>
              <a:t>SDTM Variable Name and Mapping Instructions</a:t>
            </a:r>
          </a:p>
          <a:p>
            <a:pPr marL="285750" indent="-285750">
              <a:buFont typeface="Arial" panose="020B0604020202020204" pitchFamily="34" charset="0"/>
              <a:buChar char="•"/>
              <a:defRPr/>
            </a:pPr>
            <a:endParaRPr lang="en-US" sz="1400" dirty="0">
              <a:latin typeface="DIN-Regular" panose="020B0500000000000000" pitchFamily="34" charset="0"/>
            </a:endParaRPr>
          </a:p>
          <a:p>
            <a:pPr marL="285750" indent="-285750">
              <a:buFont typeface="Arial" panose="020B0604020202020204" pitchFamily="34" charset="0"/>
              <a:buChar char="•"/>
              <a:defRPr/>
            </a:pPr>
            <a:r>
              <a:rPr lang="en-US" sz="1400" dirty="0" smtClean="0">
                <a:latin typeface="DIN-Regular" panose="020B0500000000000000" pitchFamily="34" charset="0"/>
              </a:rPr>
              <a:t>Valid </a:t>
            </a:r>
            <a:r>
              <a:rPr lang="en-US" sz="1400" dirty="0">
                <a:latin typeface="DIN-Regular" panose="020B0500000000000000" pitchFamily="34" charset="0"/>
              </a:rPr>
              <a:t>Responses – included in the </a:t>
            </a:r>
            <a:r>
              <a:rPr lang="en-US" sz="1600" dirty="0">
                <a:latin typeface="DIN-Regular" panose="020B0500000000000000" pitchFamily="34" charset="0"/>
              </a:rPr>
              <a:t>associated </a:t>
            </a:r>
            <a:r>
              <a:rPr lang="en-US" sz="1600" b="1" dirty="0" smtClean="0">
                <a:solidFill>
                  <a:srgbClr val="FF00FF"/>
                </a:solidFill>
                <a:latin typeface="DIN-Regular" panose="020B0500000000000000" pitchFamily="34" charset="0"/>
              </a:rPr>
              <a:t>Code List Reference</a:t>
            </a:r>
            <a:endParaRPr lang="en-US" sz="1600" b="1" dirty="0">
              <a:solidFill>
                <a:srgbClr val="FF00FF"/>
              </a:solidFill>
              <a:latin typeface="DIN-Regular" panose="020B0500000000000000"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7" y="3986213"/>
            <a:ext cx="8694737"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49874" y="5329237"/>
            <a:ext cx="2688601" cy="371475"/>
          </a:xfrm>
          <a:prstGeom prst="rect">
            <a:avLst/>
          </a:prstGeom>
          <a:noFill/>
          <a:ln w="19050">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49874" y="4953000"/>
            <a:ext cx="2202826" cy="180975"/>
          </a:xfrm>
          <a:prstGeom prst="rect">
            <a:avLst/>
          </a:prstGeom>
          <a:noFill/>
          <a:ln w="1905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49874" y="4591049"/>
            <a:ext cx="4278481" cy="185738"/>
          </a:xfrm>
          <a:prstGeom prst="rect">
            <a:avLst/>
          </a:prstGeom>
          <a:noFill/>
          <a:ln w="1905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060360" y="4050527"/>
            <a:ext cx="826465" cy="540522"/>
          </a:xfrm>
          <a:prstGeom prst="rect">
            <a:avLst/>
          </a:prstGeom>
          <a:noFill/>
          <a:ln w="1905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203110" y="4050527"/>
            <a:ext cx="714375" cy="540522"/>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345862" y="4050527"/>
            <a:ext cx="714375" cy="540522"/>
          </a:xfrm>
          <a:prstGeom prst="rect">
            <a:avLst/>
          </a:prstGeom>
          <a:noFill/>
          <a:ln w="19050">
            <a:solidFill>
              <a:srgbClr val="FF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280987" y="1485900"/>
            <a:ext cx="4354077" cy="369332"/>
          </a:xfrm>
          <a:prstGeom prst="rect">
            <a:avLst/>
          </a:prstGeom>
          <a:noFill/>
        </p:spPr>
        <p:txBody>
          <a:bodyPr wrap="none" rtlCol="0">
            <a:spAutoFit/>
          </a:bodyPr>
          <a:lstStyle/>
          <a:p>
            <a:r>
              <a:rPr lang="en-US" dirty="0" smtClean="0"/>
              <a:t>Key information contained at the Item Level:</a:t>
            </a:r>
            <a:endParaRPr lang="en-US" dirty="0"/>
          </a:p>
        </p:txBody>
      </p:sp>
    </p:spTree>
    <p:extLst>
      <p:ext uri="{BB962C8B-B14F-4D97-AF65-F5344CB8AC3E}">
        <p14:creationId xmlns:p14="http://schemas.microsoft.com/office/powerpoint/2010/main" val="203379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12"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dirty="0" smtClean="0"/>
              <a:t>DED – </a:t>
            </a:r>
            <a:r>
              <a:rPr lang="en-US" altLang="en-US" dirty="0" err="1" smtClean="0"/>
              <a:t>Codelist</a:t>
            </a:r>
            <a:r>
              <a:rPr lang="en-US" altLang="en-US" dirty="0" smtClean="0"/>
              <a:t> Attributes</a:t>
            </a:r>
          </a:p>
        </p:txBody>
      </p:sp>
      <p:sp>
        <p:nvSpPr>
          <p:cNvPr id="12291" name="Content Placeholder 2"/>
          <p:cNvSpPr>
            <a:spLocks noGrp="1"/>
          </p:cNvSpPr>
          <p:nvPr>
            <p:ph idx="1"/>
          </p:nvPr>
        </p:nvSpPr>
        <p:spPr>
          <a:xfrm>
            <a:off x="457200" y="1447800"/>
            <a:ext cx="8229600" cy="4678363"/>
          </a:xfrm>
        </p:spPr>
        <p:txBody>
          <a:bodyPr/>
          <a:lstStyle/>
          <a:p>
            <a:pPr marL="57150" indent="0" eaLnBrk="1" hangingPunct="1">
              <a:buNone/>
            </a:pPr>
            <a:r>
              <a:rPr lang="en-US" altLang="en-US" sz="2000" b="1" u="sng" dirty="0" err="1" smtClean="0">
                <a:solidFill>
                  <a:schemeClr val="tx1"/>
                </a:solidFill>
              </a:rPr>
              <a:t>Codelists</a:t>
            </a:r>
            <a:endParaRPr lang="en-US" altLang="en-US" sz="2000" b="1" u="sng" dirty="0" smtClean="0">
              <a:solidFill>
                <a:schemeClr val="tx1"/>
              </a:solidFill>
            </a:endParaRPr>
          </a:p>
          <a:p>
            <a:pPr eaLnBrk="1" hangingPunct="1"/>
            <a:r>
              <a:rPr lang="en-US" altLang="en-US" sz="1800" dirty="0" smtClean="0">
                <a:solidFill>
                  <a:schemeClr val="tx1"/>
                </a:solidFill>
              </a:rPr>
              <a:t>Defines the attributes that apply to the </a:t>
            </a:r>
            <a:r>
              <a:rPr lang="en-US" altLang="en-US" sz="1800" dirty="0" err="1" smtClean="0">
                <a:solidFill>
                  <a:schemeClr val="tx1"/>
                </a:solidFill>
              </a:rPr>
              <a:t>codelist</a:t>
            </a:r>
            <a:r>
              <a:rPr lang="en-US" altLang="en-US" sz="1800" dirty="0" smtClean="0">
                <a:solidFill>
                  <a:schemeClr val="tx1"/>
                </a:solidFill>
              </a:rPr>
              <a:t> and responses.</a:t>
            </a:r>
          </a:p>
          <a:p>
            <a:pPr marL="1200150" lvl="2" indent="-285750" eaLnBrk="1" hangingPunct="1">
              <a:buFont typeface="Wingdings" pitchFamily="2" charset="2"/>
              <a:buChar char="Ø"/>
            </a:pPr>
            <a:endParaRPr lang="en-US" altLang="en-US" dirty="0" smtClean="0"/>
          </a:p>
          <a:p>
            <a:pPr marL="1200150" lvl="2" indent="-285750" eaLnBrk="1" hangingPunct="1">
              <a:buFont typeface="Wingdings" pitchFamily="2" charset="2"/>
              <a:buChar char="Ø"/>
            </a:pPr>
            <a:endParaRPr lang="en-US" altLang="en-US" dirty="0" smtClean="0"/>
          </a:p>
          <a:p>
            <a:endParaRPr lang="en-US" altLang="en-US" dirty="0" smtClean="0"/>
          </a:p>
        </p:txBody>
      </p:sp>
      <p:sp>
        <p:nvSpPr>
          <p:cNvPr id="12293" name="TextBox 3"/>
          <p:cNvSpPr txBox="1">
            <a:spLocks noChangeArrowheads="1"/>
          </p:cNvSpPr>
          <p:nvPr/>
        </p:nvSpPr>
        <p:spPr bwMode="auto">
          <a:xfrm>
            <a:off x="376238" y="4146550"/>
            <a:ext cx="19907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Arial" charset="0"/>
              </a:defRPr>
            </a:lvl1pPr>
            <a:lvl2pPr marL="742950" indent="-285750" eaLnBrk="0" hangingPunct="0">
              <a:spcBef>
                <a:spcPct val="20000"/>
              </a:spcBef>
              <a:buChar char="•"/>
              <a:defRPr sz="26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a:solidFill>
                  <a:schemeClr val="tx1"/>
                </a:solidFill>
                <a:latin typeface="Arial" charset="0"/>
              </a:defRPr>
            </a:lvl5pPr>
            <a:lvl6pPr marL="2514600" indent="-228600" eaLnBrk="0" fontAlgn="base" hangingPunct="0">
              <a:spcBef>
                <a:spcPct val="20000"/>
              </a:spcBef>
              <a:spcAft>
                <a:spcPct val="0"/>
              </a:spcAft>
              <a:buChar char="•"/>
              <a:defRPr>
                <a:solidFill>
                  <a:schemeClr val="tx1"/>
                </a:solidFill>
                <a:latin typeface="Arial" charset="0"/>
              </a:defRPr>
            </a:lvl6pPr>
            <a:lvl7pPr marL="2971800" indent="-228600" eaLnBrk="0" fontAlgn="base" hangingPunct="0">
              <a:spcBef>
                <a:spcPct val="20000"/>
              </a:spcBef>
              <a:spcAft>
                <a:spcPct val="0"/>
              </a:spcAft>
              <a:buChar char="•"/>
              <a:defRPr>
                <a:solidFill>
                  <a:schemeClr val="tx1"/>
                </a:solidFill>
                <a:latin typeface="Arial" charset="0"/>
              </a:defRPr>
            </a:lvl7pPr>
            <a:lvl8pPr marL="3429000" indent="-228600" eaLnBrk="0" fontAlgn="base" hangingPunct="0">
              <a:spcBef>
                <a:spcPct val="20000"/>
              </a:spcBef>
              <a:spcAft>
                <a:spcPct val="0"/>
              </a:spcAft>
              <a:buChar char="•"/>
              <a:defRPr>
                <a:solidFill>
                  <a:schemeClr val="tx1"/>
                </a:solidFill>
                <a:latin typeface="Arial" charset="0"/>
              </a:defRPr>
            </a:lvl8pPr>
            <a:lvl9pPr marL="3886200" indent="-228600" eaLnBrk="0" fontAlgn="base" hangingPunct="0">
              <a:spcBef>
                <a:spcPct val="20000"/>
              </a:spcBef>
              <a:spcAft>
                <a:spcPct val="0"/>
              </a:spcAft>
              <a:buChar char="•"/>
              <a:defRPr>
                <a:solidFill>
                  <a:schemeClr val="tx1"/>
                </a:solidFill>
                <a:latin typeface="Arial" charset="0"/>
              </a:defRPr>
            </a:lvl9pPr>
          </a:lstStyle>
          <a:p>
            <a:pPr eaLnBrk="1" hangingPunct="1">
              <a:spcBef>
                <a:spcPct val="0"/>
              </a:spcBef>
              <a:buFontTx/>
              <a:buNone/>
            </a:pPr>
            <a:endParaRPr lang="en-US" altLang="en-US" sz="2000" dirty="0"/>
          </a:p>
          <a:p>
            <a:pPr eaLnBrk="1" hangingPunct="1">
              <a:spcBef>
                <a:spcPct val="0"/>
              </a:spcBef>
              <a:buFontTx/>
              <a:buNone/>
            </a:pPr>
            <a:endParaRPr lang="en-US" altLang="en-US" sz="20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2244586"/>
            <a:ext cx="6610350" cy="4365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235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 y="0"/>
            <a:ext cx="6822112" cy="1371600"/>
          </a:xfrm>
        </p:spPr>
        <p:txBody>
          <a:bodyPr>
            <a:normAutofit/>
          </a:bodyPr>
          <a:lstStyle/>
          <a:p>
            <a:r>
              <a:rPr lang="en-US" sz="4000" dirty="0" smtClean="0"/>
              <a:t>Study Build Requirements Visualization Summary</a:t>
            </a:r>
            <a:endParaRPr lang="en-US" sz="4000" dirty="0"/>
          </a:p>
        </p:txBody>
      </p:sp>
      <p:sp>
        <p:nvSpPr>
          <p:cNvPr id="4" name="Date Placeholder 3"/>
          <p:cNvSpPr>
            <a:spLocks noGrp="1"/>
          </p:cNvSpPr>
          <p:nvPr>
            <p:ph type="dt" sz="half" idx="10"/>
          </p:nvPr>
        </p:nvSpPr>
        <p:spPr/>
        <p:txBody>
          <a:bodyPr/>
          <a:lstStyle/>
          <a:p>
            <a:fld id="{788E80AF-A24D-7748-AE95-36D8D5398A3F}" type="datetime1">
              <a:rPr lang="en-US" smtClean="0"/>
              <a:t>6/21/2016</a:t>
            </a:fld>
            <a:endParaRPr lang="en-US" dirty="0"/>
          </a:p>
        </p:txBody>
      </p:sp>
      <p:sp>
        <p:nvSpPr>
          <p:cNvPr id="5" name="Footer Placeholder 4"/>
          <p:cNvSpPr>
            <a:spLocks noGrp="1"/>
          </p:cNvSpPr>
          <p:nvPr>
            <p:ph type="ftr" sz="quarter" idx="11"/>
          </p:nvPr>
        </p:nvSpPr>
        <p:spPr/>
        <p:txBody>
          <a:bodyPr/>
          <a:lstStyle/>
          <a:p>
            <a:r>
              <a:rPr lang="en-US" smtClean="0"/>
              <a:t>Company Confidential  © 2014 Eli Lilly and Company </a:t>
            </a:r>
            <a:endParaRPr lang="en-US" dirty="0"/>
          </a:p>
        </p:txBody>
      </p:sp>
      <p:sp>
        <p:nvSpPr>
          <p:cNvPr id="6" name="Slide Number Placeholder 5"/>
          <p:cNvSpPr>
            <a:spLocks noGrp="1"/>
          </p:cNvSpPr>
          <p:nvPr>
            <p:ph type="sldNum" sz="quarter" idx="12"/>
          </p:nvPr>
        </p:nvSpPr>
        <p:spPr/>
        <p:txBody>
          <a:bodyPr/>
          <a:lstStyle/>
          <a:p>
            <a:fld id="{CE2FFC8D-A85B-B445-B4C5-B1EA1E258A6A}" type="slidenum">
              <a:rPr lang="en-US" smtClean="0"/>
              <a:t>12</a:t>
            </a:fld>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62175"/>
            <a:ext cx="8229600"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342900" y="1454407"/>
            <a:ext cx="8343900" cy="515526"/>
          </a:xfrm>
          <a:prstGeom prst="rect">
            <a:avLst/>
          </a:prstGeom>
        </p:spPr>
        <p:txBody>
          <a:bodyPr wrap="square">
            <a:spAutoFit/>
          </a:bodyPr>
          <a:lstStyle/>
          <a:p>
            <a:pPr>
              <a:lnSpc>
                <a:spcPts val="3300"/>
              </a:lnSpc>
              <a:spcBef>
                <a:spcPts val="100"/>
              </a:spcBef>
              <a:spcAft>
                <a:spcPts val="300"/>
              </a:spcAft>
            </a:pPr>
            <a:r>
              <a:rPr lang="en-US" sz="2800" dirty="0" smtClean="0"/>
              <a:t>Provides view of DED metadata in spreadsheet format</a:t>
            </a:r>
            <a:endParaRPr lang="en-US" sz="2800" dirty="0"/>
          </a:p>
        </p:txBody>
      </p:sp>
    </p:spTree>
    <p:extLst>
      <p:ext uri="{BB962C8B-B14F-4D97-AF65-F5344CB8AC3E}">
        <p14:creationId xmlns:p14="http://schemas.microsoft.com/office/powerpoint/2010/main" val="1207703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184" y="0"/>
            <a:ext cx="6536362" cy="1371600"/>
          </a:xfrm>
        </p:spPr>
        <p:txBody>
          <a:bodyPr/>
          <a:lstStyle/>
          <a:p>
            <a:r>
              <a:rPr lang="en-US" dirty="0" smtClean="0"/>
              <a:t>Want to learn more?</a:t>
            </a:r>
            <a:endParaRPr lang="en-US" dirty="0"/>
          </a:p>
        </p:txBody>
      </p:sp>
      <p:sp>
        <p:nvSpPr>
          <p:cNvPr id="3" name="Content Placeholder 2"/>
          <p:cNvSpPr>
            <a:spLocks noGrp="1"/>
          </p:cNvSpPr>
          <p:nvPr>
            <p:ph idx="1"/>
          </p:nvPr>
        </p:nvSpPr>
        <p:spPr>
          <a:xfrm>
            <a:off x="457201" y="1606212"/>
            <a:ext cx="7753350" cy="4525963"/>
          </a:xfrm>
        </p:spPr>
        <p:txBody>
          <a:bodyPr>
            <a:normAutofit fontScale="92500" lnSpcReduction="10000"/>
          </a:bodyPr>
          <a:lstStyle/>
          <a:p>
            <a:r>
              <a:rPr lang="en-US" sz="2800" b="1" dirty="0" smtClean="0"/>
              <a:t>Reminder: The </a:t>
            </a:r>
            <a:r>
              <a:rPr lang="en-US" sz="2800" b="1" dirty="0"/>
              <a:t>DEDs are stored on the following collaboration site</a:t>
            </a:r>
            <a:r>
              <a:rPr lang="en-US" sz="2800" b="1" dirty="0" smtClean="0"/>
              <a:t>:</a:t>
            </a:r>
          </a:p>
          <a:p>
            <a:pPr marL="0" indent="0">
              <a:buNone/>
            </a:pPr>
            <a:endParaRPr lang="en-US" dirty="0"/>
          </a:p>
          <a:p>
            <a:pPr marL="400050" lvl="1" indent="0">
              <a:buNone/>
            </a:pPr>
            <a:r>
              <a:rPr lang="en-US" sz="1900" u="sng" dirty="0">
                <a:solidFill>
                  <a:srgbClr val="0070C0"/>
                </a:solidFill>
                <a:hlinkClick r:id="rId2"/>
              </a:rPr>
              <a:t>http://lillynetcollaboration.global.lilly.com/sites/GCDMLibraryManagementTeam/Documents/Data%20Element%20Definitions/Forms/AllItems.aspx</a:t>
            </a:r>
            <a:endParaRPr lang="en-US" sz="1900" dirty="0">
              <a:solidFill>
                <a:srgbClr val="0070C0"/>
              </a:solidFill>
            </a:endParaRPr>
          </a:p>
          <a:p>
            <a:pPr marL="0" indent="0">
              <a:buNone/>
            </a:pPr>
            <a:endParaRPr lang="en-US" dirty="0"/>
          </a:p>
          <a:p>
            <a:r>
              <a:rPr lang="en-US" sz="2800" dirty="0"/>
              <a:t>For more detailed information about DEDs please refer to the Lilly DED Implementation Guidelines which are also located on the above collaboration site under Visualization Type:  DED Implementation Guidance/Training.</a:t>
            </a:r>
          </a:p>
          <a:p>
            <a:pPr marL="0" indent="0">
              <a:buNone/>
            </a:pPr>
            <a:endParaRPr lang="en-US" dirty="0"/>
          </a:p>
        </p:txBody>
      </p:sp>
      <p:sp>
        <p:nvSpPr>
          <p:cNvPr id="4" name="Date Placeholder 3"/>
          <p:cNvSpPr>
            <a:spLocks noGrp="1"/>
          </p:cNvSpPr>
          <p:nvPr>
            <p:ph type="dt" sz="half" idx="10"/>
          </p:nvPr>
        </p:nvSpPr>
        <p:spPr/>
        <p:txBody>
          <a:bodyPr/>
          <a:lstStyle/>
          <a:p>
            <a:fld id="{788E80AF-A24D-7748-AE95-36D8D5398A3F}" type="datetime1">
              <a:rPr lang="en-US" smtClean="0"/>
              <a:t>6/21/2016</a:t>
            </a:fld>
            <a:endParaRPr lang="en-US" dirty="0"/>
          </a:p>
        </p:txBody>
      </p:sp>
      <p:sp>
        <p:nvSpPr>
          <p:cNvPr id="5" name="Footer Placeholder 4"/>
          <p:cNvSpPr>
            <a:spLocks noGrp="1"/>
          </p:cNvSpPr>
          <p:nvPr>
            <p:ph type="ftr" sz="quarter" idx="11"/>
          </p:nvPr>
        </p:nvSpPr>
        <p:spPr/>
        <p:txBody>
          <a:bodyPr/>
          <a:lstStyle/>
          <a:p>
            <a:r>
              <a:rPr lang="en-US" smtClean="0"/>
              <a:t>Company Confidential  © 2014 Eli Lilly and Company </a:t>
            </a:r>
            <a:endParaRPr lang="en-US" dirty="0"/>
          </a:p>
        </p:txBody>
      </p:sp>
      <p:sp>
        <p:nvSpPr>
          <p:cNvPr id="6" name="Slide Number Placeholder 5"/>
          <p:cNvSpPr>
            <a:spLocks noGrp="1"/>
          </p:cNvSpPr>
          <p:nvPr>
            <p:ph type="sldNum" sz="quarter" idx="12"/>
          </p:nvPr>
        </p:nvSpPr>
        <p:spPr/>
        <p:txBody>
          <a:bodyPr/>
          <a:lstStyle/>
          <a:p>
            <a:fld id="{CE2FFC8D-A85B-B445-B4C5-B1EA1E258A6A}" type="slidenum">
              <a:rPr lang="en-US" smtClean="0"/>
              <a:t>13</a:t>
            </a:fld>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5009" y="5330479"/>
            <a:ext cx="1251083" cy="973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742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Relationship between </a:t>
            </a:r>
            <a:r>
              <a:rPr lang="en-US" dirty="0" err="1" smtClean="0"/>
              <a:t>deds</a:t>
            </a:r>
            <a:r>
              <a:rPr lang="en-US" dirty="0" smtClean="0"/>
              <a:t> and </a:t>
            </a:r>
            <a:r>
              <a:rPr lang="en-US" dirty="0" err="1" smtClean="0"/>
              <a:t>crfs</a:t>
            </a:r>
            <a:endParaRPr lang="en-US" dirty="0"/>
          </a:p>
        </p:txBody>
      </p:sp>
      <p:sp>
        <p:nvSpPr>
          <p:cNvPr id="8" name="Text Placeholder 7"/>
          <p:cNvSpPr>
            <a:spLocks noGrp="1"/>
          </p:cNvSpPr>
          <p:nvPr>
            <p:ph type="body" idx="1"/>
          </p:nvPr>
        </p:nvSpPr>
        <p:spPr/>
        <p:txBody>
          <a:bodyPr/>
          <a:lstStyle/>
          <a:p>
            <a:r>
              <a:rPr lang="en-US" dirty="0" smtClean="0"/>
              <a:t> </a:t>
            </a:r>
            <a:endParaRPr lang="en-US" dirty="0"/>
          </a:p>
        </p:txBody>
      </p:sp>
      <p:sp>
        <p:nvSpPr>
          <p:cNvPr id="4" name="Date Placeholder 3"/>
          <p:cNvSpPr>
            <a:spLocks noGrp="1"/>
          </p:cNvSpPr>
          <p:nvPr>
            <p:ph type="dt" sz="half" idx="10"/>
          </p:nvPr>
        </p:nvSpPr>
        <p:spPr/>
        <p:txBody>
          <a:bodyPr/>
          <a:lstStyle/>
          <a:p>
            <a:fld id="{788E80AF-A24D-7748-AE95-36D8D5398A3F}" type="datetime1">
              <a:rPr lang="en-US" smtClean="0"/>
              <a:t>6/21/2016</a:t>
            </a:fld>
            <a:endParaRPr lang="en-US" dirty="0"/>
          </a:p>
        </p:txBody>
      </p:sp>
      <p:sp>
        <p:nvSpPr>
          <p:cNvPr id="5" name="Footer Placeholder 4"/>
          <p:cNvSpPr>
            <a:spLocks noGrp="1"/>
          </p:cNvSpPr>
          <p:nvPr>
            <p:ph type="ftr" sz="quarter" idx="11"/>
          </p:nvPr>
        </p:nvSpPr>
        <p:spPr/>
        <p:txBody>
          <a:bodyPr/>
          <a:lstStyle/>
          <a:p>
            <a:r>
              <a:rPr lang="en-US" smtClean="0"/>
              <a:t>Company Confidential  © 2014 Eli Lilly and Company </a:t>
            </a:r>
            <a:endParaRPr lang="en-US" dirty="0"/>
          </a:p>
        </p:txBody>
      </p:sp>
      <p:sp>
        <p:nvSpPr>
          <p:cNvPr id="6" name="Slide Number Placeholder 5"/>
          <p:cNvSpPr>
            <a:spLocks noGrp="1"/>
          </p:cNvSpPr>
          <p:nvPr>
            <p:ph type="sldNum" sz="quarter" idx="12"/>
          </p:nvPr>
        </p:nvSpPr>
        <p:spPr/>
        <p:txBody>
          <a:bodyPr/>
          <a:lstStyle/>
          <a:p>
            <a:fld id="{CE2FFC8D-A85B-B445-B4C5-B1EA1E258A6A}" type="slidenum">
              <a:rPr lang="en-US" smtClean="0"/>
              <a:t>14</a:t>
            </a:fld>
            <a:endParaRPr lang="en-US" dirty="0"/>
          </a:p>
        </p:txBody>
      </p:sp>
    </p:spTree>
    <p:extLst>
      <p:ext uri="{BB962C8B-B14F-4D97-AF65-F5344CB8AC3E}">
        <p14:creationId xmlns:p14="http://schemas.microsoft.com/office/powerpoint/2010/main" val="7524988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44" y="0"/>
            <a:ext cx="7253785" cy="1371600"/>
          </a:xfrm>
        </p:spPr>
        <p:txBody>
          <a:bodyPr>
            <a:normAutofit/>
          </a:bodyPr>
          <a:lstStyle/>
          <a:p>
            <a:r>
              <a:rPr lang="en-US" sz="4000" dirty="0" smtClean="0"/>
              <a:t>DED and CRF Relationships</a:t>
            </a:r>
            <a:endParaRPr lang="en-US" sz="4000" dirty="0"/>
          </a:p>
        </p:txBody>
      </p:sp>
      <p:sp>
        <p:nvSpPr>
          <p:cNvPr id="4" name="Date Placeholder 3"/>
          <p:cNvSpPr>
            <a:spLocks noGrp="1"/>
          </p:cNvSpPr>
          <p:nvPr>
            <p:ph type="dt" sz="half" idx="10"/>
          </p:nvPr>
        </p:nvSpPr>
        <p:spPr/>
        <p:txBody>
          <a:bodyPr/>
          <a:lstStyle/>
          <a:p>
            <a:fld id="{788E80AF-A24D-7748-AE95-36D8D5398A3F}" type="datetime1">
              <a:rPr lang="en-US" smtClean="0"/>
              <a:t>6/21/2016</a:t>
            </a:fld>
            <a:endParaRPr lang="en-US" dirty="0"/>
          </a:p>
        </p:txBody>
      </p:sp>
      <p:sp>
        <p:nvSpPr>
          <p:cNvPr id="5" name="Footer Placeholder 4"/>
          <p:cNvSpPr>
            <a:spLocks noGrp="1"/>
          </p:cNvSpPr>
          <p:nvPr>
            <p:ph type="ftr" sz="quarter" idx="11"/>
          </p:nvPr>
        </p:nvSpPr>
        <p:spPr/>
        <p:txBody>
          <a:bodyPr/>
          <a:lstStyle/>
          <a:p>
            <a:r>
              <a:rPr lang="en-US" dirty="0" smtClean="0"/>
              <a:t>Company Confidential  © 2014 Eli Lilly and Company </a:t>
            </a:r>
            <a:endParaRPr lang="en-US" dirty="0"/>
          </a:p>
        </p:txBody>
      </p:sp>
      <p:sp>
        <p:nvSpPr>
          <p:cNvPr id="6" name="Slide Number Placeholder 5"/>
          <p:cNvSpPr>
            <a:spLocks noGrp="1"/>
          </p:cNvSpPr>
          <p:nvPr>
            <p:ph type="sldNum" sz="quarter" idx="12"/>
          </p:nvPr>
        </p:nvSpPr>
        <p:spPr/>
        <p:txBody>
          <a:bodyPr/>
          <a:lstStyle/>
          <a:p>
            <a:fld id="{CE2FFC8D-A85B-B445-B4C5-B1EA1E258A6A}" type="slidenum">
              <a:rPr lang="en-US" smtClean="0"/>
              <a:t>15</a:t>
            </a:fld>
            <a:endParaRPr lang="en-US" dirty="0"/>
          </a:p>
        </p:txBody>
      </p:sp>
      <p:sp>
        <p:nvSpPr>
          <p:cNvPr id="14" name="Rectangle 13"/>
          <p:cNvSpPr/>
          <p:nvPr/>
        </p:nvSpPr>
        <p:spPr>
          <a:xfrm>
            <a:off x="286603" y="1583140"/>
            <a:ext cx="8584442" cy="3600986"/>
          </a:xfrm>
          <a:prstGeom prst="rect">
            <a:avLst/>
          </a:prstGeom>
        </p:spPr>
        <p:txBody>
          <a:bodyPr wrap="square">
            <a:spAutoFit/>
          </a:bodyPr>
          <a:lstStyle/>
          <a:p>
            <a:r>
              <a:rPr lang="en-US" sz="2400" dirty="0" smtClean="0"/>
              <a:t>In the CRF string the corresponding </a:t>
            </a:r>
            <a:r>
              <a:rPr lang="en-US" sz="2400" dirty="0"/>
              <a:t>DED appears as part of the Form </a:t>
            </a:r>
            <a:r>
              <a:rPr lang="en-US" sz="2400" dirty="0" err="1"/>
              <a:t>RefName</a:t>
            </a:r>
            <a:r>
              <a:rPr lang="en-US" sz="2400" dirty="0"/>
              <a:t> </a:t>
            </a:r>
          </a:p>
          <a:p>
            <a:endParaRPr lang="en-US" dirty="0" smtClean="0"/>
          </a:p>
          <a:p>
            <a:r>
              <a:rPr lang="en-US" dirty="0" smtClean="0">
                <a:solidFill>
                  <a:srgbClr val="FF0000"/>
                </a:solidFill>
              </a:rPr>
              <a:t>(</a:t>
            </a:r>
            <a:r>
              <a:rPr lang="en-US" dirty="0">
                <a:solidFill>
                  <a:srgbClr val="FF0000"/>
                </a:solidFill>
              </a:rPr>
              <a:t>Note: A </a:t>
            </a:r>
            <a:r>
              <a:rPr lang="en-US" dirty="0" err="1">
                <a:solidFill>
                  <a:srgbClr val="FF0000"/>
                </a:solidFill>
              </a:rPr>
              <a:t>RefName</a:t>
            </a:r>
            <a:r>
              <a:rPr lang="en-US" dirty="0">
                <a:solidFill>
                  <a:srgbClr val="FF0000"/>
                </a:solidFill>
              </a:rPr>
              <a:t> is simply an internal reference identifier for an </a:t>
            </a:r>
            <a:r>
              <a:rPr lang="en-US" dirty="0" err="1">
                <a:solidFill>
                  <a:srgbClr val="FF0000"/>
                </a:solidFill>
              </a:rPr>
              <a:t>InForm</a:t>
            </a:r>
            <a:r>
              <a:rPr lang="en-US" dirty="0">
                <a:solidFill>
                  <a:srgbClr val="FF0000"/>
                </a:solidFill>
              </a:rPr>
              <a:t> object).</a:t>
            </a:r>
            <a:r>
              <a:rPr lang="en-US" dirty="0"/>
              <a:t>  </a:t>
            </a:r>
            <a:endParaRPr lang="en-US" dirty="0" smtClean="0"/>
          </a:p>
          <a:p>
            <a:endParaRPr lang="en-US" dirty="0"/>
          </a:p>
          <a:p>
            <a:r>
              <a:rPr lang="en-US" sz="2400" dirty="0" smtClean="0"/>
              <a:t>This </a:t>
            </a:r>
            <a:r>
              <a:rPr lang="en-US" sz="2400" dirty="0"/>
              <a:t>indicates the DED </a:t>
            </a:r>
            <a:r>
              <a:rPr lang="en-US" sz="2400" dirty="0" smtClean="0"/>
              <a:t>which </a:t>
            </a:r>
            <a:r>
              <a:rPr lang="en-US" sz="2400" dirty="0"/>
              <a:t>was used to create the CRF.  The example below shows that the AE3001 DED was used to create this Adverse Events CRF. </a:t>
            </a:r>
            <a:endParaRPr lang="en-US" sz="2400" dirty="0" smtClean="0"/>
          </a:p>
          <a:p>
            <a:endParaRPr lang="en-US" dirty="0"/>
          </a:p>
          <a:p>
            <a:endParaRPr lang="en-US" dirty="0" smtClean="0"/>
          </a:p>
          <a:p>
            <a:endParaRPr lang="en-US" dirty="0"/>
          </a:p>
        </p:txBody>
      </p:sp>
      <p:pic>
        <p:nvPicPr>
          <p:cNvPr id="17" name="Picture 16"/>
          <p:cNvPicPr/>
          <p:nvPr/>
        </p:nvPicPr>
        <p:blipFill>
          <a:blip r:embed="rId2"/>
          <a:stretch>
            <a:fillRect/>
          </a:stretch>
        </p:blipFill>
        <p:spPr>
          <a:xfrm>
            <a:off x="537381" y="4336827"/>
            <a:ext cx="7704160" cy="1694597"/>
          </a:xfrm>
          <a:prstGeom prst="rect">
            <a:avLst/>
          </a:prstGeom>
        </p:spPr>
      </p:pic>
      <p:sp>
        <p:nvSpPr>
          <p:cNvPr id="18" name="Oval 17"/>
          <p:cNvSpPr/>
          <p:nvPr/>
        </p:nvSpPr>
        <p:spPr>
          <a:xfrm>
            <a:off x="6743698" y="4756811"/>
            <a:ext cx="1607025" cy="4674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11655145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44" y="0"/>
            <a:ext cx="7253785" cy="1371600"/>
          </a:xfrm>
        </p:spPr>
        <p:txBody>
          <a:bodyPr>
            <a:normAutofit/>
          </a:bodyPr>
          <a:lstStyle/>
          <a:p>
            <a:r>
              <a:rPr lang="en-US" sz="4000" dirty="0" smtClean="0"/>
              <a:t>DED and CRF Relationships</a:t>
            </a:r>
            <a:endParaRPr lang="en-US" sz="4000" dirty="0"/>
          </a:p>
        </p:txBody>
      </p:sp>
      <p:sp>
        <p:nvSpPr>
          <p:cNvPr id="4" name="Date Placeholder 3"/>
          <p:cNvSpPr>
            <a:spLocks noGrp="1"/>
          </p:cNvSpPr>
          <p:nvPr>
            <p:ph type="dt" sz="half" idx="10"/>
          </p:nvPr>
        </p:nvSpPr>
        <p:spPr/>
        <p:txBody>
          <a:bodyPr/>
          <a:lstStyle/>
          <a:p>
            <a:fld id="{788E80AF-A24D-7748-AE95-36D8D5398A3F}" type="datetime1">
              <a:rPr lang="en-US" smtClean="0"/>
              <a:t>6/21/2016</a:t>
            </a:fld>
            <a:endParaRPr lang="en-US" dirty="0"/>
          </a:p>
        </p:txBody>
      </p:sp>
      <p:sp>
        <p:nvSpPr>
          <p:cNvPr id="5" name="Footer Placeholder 4"/>
          <p:cNvSpPr>
            <a:spLocks noGrp="1"/>
          </p:cNvSpPr>
          <p:nvPr>
            <p:ph type="ftr" sz="quarter" idx="11"/>
          </p:nvPr>
        </p:nvSpPr>
        <p:spPr/>
        <p:txBody>
          <a:bodyPr/>
          <a:lstStyle/>
          <a:p>
            <a:r>
              <a:rPr lang="en-US" dirty="0" smtClean="0"/>
              <a:t>Company Confidential  © 2014 Eli Lilly and Company </a:t>
            </a:r>
            <a:endParaRPr lang="en-US" dirty="0"/>
          </a:p>
        </p:txBody>
      </p:sp>
      <p:sp>
        <p:nvSpPr>
          <p:cNvPr id="6" name="Slide Number Placeholder 5"/>
          <p:cNvSpPr>
            <a:spLocks noGrp="1"/>
          </p:cNvSpPr>
          <p:nvPr>
            <p:ph type="sldNum" sz="quarter" idx="12"/>
          </p:nvPr>
        </p:nvSpPr>
        <p:spPr/>
        <p:txBody>
          <a:bodyPr/>
          <a:lstStyle/>
          <a:p>
            <a:fld id="{CE2FFC8D-A85B-B445-B4C5-B1EA1E258A6A}" type="slidenum">
              <a:rPr lang="en-US" smtClean="0"/>
              <a:t>16</a:t>
            </a:fld>
            <a:endParaRPr lang="en-US" dirty="0"/>
          </a:p>
        </p:txBody>
      </p:sp>
      <p:sp>
        <p:nvSpPr>
          <p:cNvPr id="14" name="Rectangle 13"/>
          <p:cNvSpPr/>
          <p:nvPr/>
        </p:nvSpPr>
        <p:spPr>
          <a:xfrm>
            <a:off x="542925" y="1752509"/>
            <a:ext cx="7924800" cy="1938992"/>
          </a:xfrm>
          <a:prstGeom prst="rect">
            <a:avLst/>
          </a:prstGeom>
        </p:spPr>
        <p:txBody>
          <a:bodyPr wrap="square">
            <a:spAutoFit/>
          </a:bodyPr>
          <a:lstStyle/>
          <a:p>
            <a:r>
              <a:rPr lang="en-US" sz="2000" dirty="0"/>
              <a:t>Both the </a:t>
            </a:r>
            <a:r>
              <a:rPr lang="en-US" sz="2000" dirty="0" smtClean="0"/>
              <a:t>CRF string and </a:t>
            </a:r>
            <a:r>
              <a:rPr lang="en-US" sz="2000" dirty="0"/>
              <a:t>DED can be used to help determine the corresponding SDTM </a:t>
            </a:r>
            <a:r>
              <a:rPr lang="en-US" sz="2000" dirty="0" smtClean="0"/>
              <a:t>variable for collected data.  </a:t>
            </a:r>
          </a:p>
          <a:p>
            <a:endParaRPr lang="en-US" sz="2000" dirty="0"/>
          </a:p>
          <a:p>
            <a:r>
              <a:rPr lang="en-US" sz="2000" dirty="0" smtClean="0"/>
              <a:t>In </a:t>
            </a:r>
            <a:r>
              <a:rPr lang="en-US" sz="2000" dirty="0"/>
              <a:t>the </a:t>
            </a:r>
            <a:r>
              <a:rPr lang="en-US" sz="2000" dirty="0" smtClean="0"/>
              <a:t>example </a:t>
            </a:r>
            <a:r>
              <a:rPr lang="en-US" sz="2000" dirty="0"/>
              <a:t>below, the first part of the Item </a:t>
            </a:r>
            <a:r>
              <a:rPr lang="en-US" sz="2000" dirty="0" err="1"/>
              <a:t>RefName</a:t>
            </a:r>
            <a:r>
              <a:rPr lang="en-US" sz="2000" dirty="0"/>
              <a:t> for the question “What was the severity of the adverse event?” corresponds to the variable (or Object Identifier – OID) in the DED:</a:t>
            </a:r>
          </a:p>
        </p:txBody>
      </p:sp>
      <p:pic>
        <p:nvPicPr>
          <p:cNvPr id="7" name="Picture 6"/>
          <p:cNvPicPr/>
          <p:nvPr/>
        </p:nvPicPr>
        <p:blipFill>
          <a:blip r:embed="rId2"/>
          <a:stretch>
            <a:fillRect/>
          </a:stretch>
        </p:blipFill>
        <p:spPr>
          <a:xfrm>
            <a:off x="457200" y="4220199"/>
            <a:ext cx="7494792" cy="1066176"/>
          </a:xfrm>
          <a:prstGeom prst="rect">
            <a:avLst/>
          </a:prstGeom>
        </p:spPr>
      </p:pic>
      <p:sp>
        <p:nvSpPr>
          <p:cNvPr id="8" name="Oval 7"/>
          <p:cNvSpPr/>
          <p:nvPr/>
        </p:nvSpPr>
        <p:spPr>
          <a:xfrm>
            <a:off x="5839876" y="4201772"/>
            <a:ext cx="799049" cy="3226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28602095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997" y="3948268"/>
            <a:ext cx="5257466"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184244" y="0"/>
            <a:ext cx="7253785" cy="1371600"/>
          </a:xfrm>
        </p:spPr>
        <p:txBody>
          <a:bodyPr>
            <a:normAutofit/>
          </a:bodyPr>
          <a:lstStyle/>
          <a:p>
            <a:r>
              <a:rPr lang="en-US" sz="4000" dirty="0" smtClean="0"/>
              <a:t>DED and CRF Relationships</a:t>
            </a:r>
            <a:endParaRPr lang="en-US" sz="4000" dirty="0"/>
          </a:p>
        </p:txBody>
      </p:sp>
      <p:sp>
        <p:nvSpPr>
          <p:cNvPr id="4" name="Date Placeholder 3"/>
          <p:cNvSpPr>
            <a:spLocks noGrp="1"/>
          </p:cNvSpPr>
          <p:nvPr>
            <p:ph type="dt" sz="half" idx="10"/>
          </p:nvPr>
        </p:nvSpPr>
        <p:spPr/>
        <p:txBody>
          <a:bodyPr/>
          <a:lstStyle/>
          <a:p>
            <a:fld id="{788E80AF-A24D-7748-AE95-36D8D5398A3F}" type="datetime1">
              <a:rPr lang="en-US" smtClean="0"/>
              <a:t>6/21/2016</a:t>
            </a:fld>
            <a:endParaRPr lang="en-US" dirty="0"/>
          </a:p>
        </p:txBody>
      </p:sp>
      <p:sp>
        <p:nvSpPr>
          <p:cNvPr id="5" name="Footer Placeholder 4"/>
          <p:cNvSpPr>
            <a:spLocks noGrp="1"/>
          </p:cNvSpPr>
          <p:nvPr>
            <p:ph type="ftr" sz="quarter" idx="11"/>
          </p:nvPr>
        </p:nvSpPr>
        <p:spPr/>
        <p:txBody>
          <a:bodyPr/>
          <a:lstStyle/>
          <a:p>
            <a:r>
              <a:rPr lang="en-US" dirty="0" smtClean="0"/>
              <a:t>Company Confidential  © 2014 Eli Lilly and Company </a:t>
            </a:r>
            <a:endParaRPr lang="en-US" dirty="0"/>
          </a:p>
        </p:txBody>
      </p:sp>
      <p:sp>
        <p:nvSpPr>
          <p:cNvPr id="6" name="Slide Number Placeholder 5"/>
          <p:cNvSpPr>
            <a:spLocks noGrp="1"/>
          </p:cNvSpPr>
          <p:nvPr>
            <p:ph type="sldNum" sz="quarter" idx="12"/>
          </p:nvPr>
        </p:nvSpPr>
        <p:spPr/>
        <p:txBody>
          <a:bodyPr/>
          <a:lstStyle/>
          <a:p>
            <a:fld id="{CE2FFC8D-A85B-B445-B4C5-B1EA1E258A6A}" type="slidenum">
              <a:rPr lang="en-US" smtClean="0"/>
              <a:t>17</a:t>
            </a:fld>
            <a:endParaRPr lang="en-US" dirty="0"/>
          </a:p>
        </p:txBody>
      </p:sp>
      <p:pic>
        <p:nvPicPr>
          <p:cNvPr id="7" name="Picture 6"/>
          <p:cNvPicPr/>
          <p:nvPr/>
        </p:nvPicPr>
        <p:blipFill>
          <a:blip r:embed="rId3"/>
          <a:stretch>
            <a:fillRect/>
          </a:stretch>
        </p:blipFill>
        <p:spPr>
          <a:xfrm>
            <a:off x="1071505" y="2715560"/>
            <a:ext cx="6789942" cy="685175"/>
          </a:xfrm>
          <a:prstGeom prst="rect">
            <a:avLst/>
          </a:prstGeom>
        </p:spPr>
      </p:pic>
      <p:sp>
        <p:nvSpPr>
          <p:cNvPr id="8" name="Oval 7"/>
          <p:cNvSpPr/>
          <p:nvPr/>
        </p:nvSpPr>
        <p:spPr>
          <a:xfrm>
            <a:off x="5966692" y="2715560"/>
            <a:ext cx="694273" cy="2184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 name="Rectangle 2"/>
          <p:cNvSpPr/>
          <p:nvPr/>
        </p:nvSpPr>
        <p:spPr>
          <a:xfrm>
            <a:off x="184243" y="1466849"/>
            <a:ext cx="8740681" cy="1200329"/>
          </a:xfrm>
          <a:prstGeom prst="rect">
            <a:avLst/>
          </a:prstGeom>
        </p:spPr>
        <p:txBody>
          <a:bodyPr wrap="square">
            <a:spAutoFit/>
          </a:bodyPr>
          <a:lstStyle/>
          <a:p>
            <a:r>
              <a:rPr lang="en-US" dirty="0"/>
              <a:t>Locate the variable in the DED where the OID matches the Item </a:t>
            </a:r>
            <a:r>
              <a:rPr lang="en-US" dirty="0" err="1" smtClean="0"/>
              <a:t>RefName</a:t>
            </a:r>
            <a:r>
              <a:rPr lang="en-US" dirty="0" smtClean="0"/>
              <a:t> on the CRF.  </a:t>
            </a:r>
            <a:r>
              <a:rPr lang="en-US" dirty="0"/>
              <a:t>Note that the Question attribute in the DED matches the question that appears on the CRF.  If the Question text from the DED is too long to fit on a CRF, then the Item Prompt text will be used.    </a:t>
            </a:r>
          </a:p>
        </p:txBody>
      </p:sp>
      <p:sp>
        <p:nvSpPr>
          <p:cNvPr id="12" name="Oval 11"/>
          <p:cNvSpPr/>
          <p:nvPr/>
        </p:nvSpPr>
        <p:spPr>
          <a:xfrm>
            <a:off x="4554582" y="5163946"/>
            <a:ext cx="656147" cy="2811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Oval 12"/>
          <p:cNvSpPr/>
          <p:nvPr/>
        </p:nvSpPr>
        <p:spPr>
          <a:xfrm>
            <a:off x="2457450" y="4183857"/>
            <a:ext cx="790575" cy="3667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0" name="Straight Arrow Connector 9"/>
          <p:cNvCxnSpPr/>
          <p:nvPr/>
        </p:nvCxnSpPr>
        <p:spPr>
          <a:xfrm flipH="1">
            <a:off x="3259182" y="2929249"/>
            <a:ext cx="2718668" cy="143320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184243" y="4784851"/>
            <a:ext cx="1992997" cy="1477328"/>
          </a:xfrm>
          <a:prstGeom prst="rect">
            <a:avLst/>
          </a:prstGeom>
        </p:spPr>
        <p:txBody>
          <a:bodyPr wrap="square">
            <a:spAutoFit/>
          </a:bodyPr>
          <a:lstStyle/>
          <a:p>
            <a:r>
              <a:rPr lang="en-US" dirty="0"/>
              <a:t>The </a:t>
            </a:r>
            <a:r>
              <a:rPr lang="en-US" dirty="0" smtClean="0"/>
              <a:t>SDTM </a:t>
            </a:r>
            <a:r>
              <a:rPr lang="en-US" dirty="0" err="1" smtClean="0"/>
              <a:t>Var</a:t>
            </a:r>
            <a:r>
              <a:rPr lang="en-US" dirty="0" smtClean="0"/>
              <a:t> Name corresponds </a:t>
            </a:r>
            <a:r>
              <a:rPr lang="en-US" dirty="0"/>
              <a:t>to the SDTM variable name in the </a:t>
            </a:r>
            <a:r>
              <a:rPr lang="en-US" dirty="0" smtClean="0"/>
              <a:t>SDTM </a:t>
            </a:r>
            <a:r>
              <a:rPr lang="en-US" dirty="0"/>
              <a:t>domain:</a:t>
            </a:r>
          </a:p>
        </p:txBody>
      </p:sp>
      <p:cxnSp>
        <p:nvCxnSpPr>
          <p:cNvPr id="18" name="Straight Arrow Connector 17"/>
          <p:cNvCxnSpPr/>
          <p:nvPr/>
        </p:nvCxnSpPr>
        <p:spPr>
          <a:xfrm>
            <a:off x="1719624" y="4972050"/>
            <a:ext cx="862373" cy="33246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384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marL="0" indent="0">
              <a:buNone/>
            </a:pPr>
            <a:r>
              <a:rPr lang="en-US" dirty="0" smtClean="0"/>
              <a:t>The metadata from the DEDs is used:</a:t>
            </a:r>
          </a:p>
          <a:p>
            <a:endParaRPr lang="en-US" dirty="0"/>
          </a:p>
          <a:p>
            <a:r>
              <a:rPr lang="en-US" sz="2800" dirty="0" smtClean="0"/>
              <a:t>To create the CRFs</a:t>
            </a:r>
          </a:p>
          <a:p>
            <a:r>
              <a:rPr lang="en-US" sz="2800" dirty="0" smtClean="0"/>
              <a:t>Used by the programs that generate the SDTM SST</a:t>
            </a:r>
          </a:p>
          <a:p>
            <a:pPr marL="0" indent="0">
              <a:buNone/>
            </a:pPr>
            <a:endParaRPr lang="en-US" dirty="0" smtClean="0"/>
          </a:p>
          <a:p>
            <a:pPr marL="0" indent="0">
              <a:buNone/>
            </a:pPr>
            <a:r>
              <a:rPr lang="en-US" dirty="0" smtClean="0"/>
              <a:t>Be sure to reference the DEDs</a:t>
            </a:r>
          </a:p>
          <a:p>
            <a:pPr marL="0" indent="0">
              <a:buNone/>
            </a:pPr>
            <a:r>
              <a:rPr lang="en-US" dirty="0" smtClean="0"/>
              <a:t>often when configuring the SDTM specs</a:t>
            </a:r>
            <a:endParaRPr lang="en-US" dirty="0"/>
          </a:p>
        </p:txBody>
      </p:sp>
      <p:sp>
        <p:nvSpPr>
          <p:cNvPr id="4" name="Date Placeholder 3"/>
          <p:cNvSpPr>
            <a:spLocks noGrp="1"/>
          </p:cNvSpPr>
          <p:nvPr>
            <p:ph type="dt" sz="half" idx="10"/>
          </p:nvPr>
        </p:nvSpPr>
        <p:spPr/>
        <p:txBody>
          <a:bodyPr/>
          <a:lstStyle/>
          <a:p>
            <a:fld id="{788E80AF-A24D-7748-AE95-36D8D5398A3F}" type="datetime1">
              <a:rPr lang="en-US" smtClean="0"/>
              <a:t>6/21/2016</a:t>
            </a:fld>
            <a:endParaRPr lang="en-US" dirty="0"/>
          </a:p>
        </p:txBody>
      </p:sp>
      <p:sp>
        <p:nvSpPr>
          <p:cNvPr id="5" name="Footer Placeholder 4"/>
          <p:cNvSpPr>
            <a:spLocks noGrp="1"/>
          </p:cNvSpPr>
          <p:nvPr>
            <p:ph type="ftr" sz="quarter" idx="11"/>
          </p:nvPr>
        </p:nvSpPr>
        <p:spPr/>
        <p:txBody>
          <a:bodyPr/>
          <a:lstStyle/>
          <a:p>
            <a:r>
              <a:rPr lang="en-US" dirty="0" smtClean="0"/>
              <a:t>Company Confidential  © 2014 Eli Lilly and Company </a:t>
            </a:r>
            <a:endParaRPr lang="en-US" dirty="0"/>
          </a:p>
        </p:txBody>
      </p:sp>
      <p:sp>
        <p:nvSpPr>
          <p:cNvPr id="6" name="Slide Number Placeholder 5"/>
          <p:cNvSpPr>
            <a:spLocks noGrp="1"/>
          </p:cNvSpPr>
          <p:nvPr>
            <p:ph type="sldNum" sz="quarter" idx="12"/>
          </p:nvPr>
        </p:nvSpPr>
        <p:spPr/>
        <p:txBody>
          <a:bodyPr/>
          <a:lstStyle/>
          <a:p>
            <a:fld id="{CE2FFC8D-A85B-B445-B4C5-B1EA1E258A6A}" type="slidenum">
              <a:rPr lang="en-US" smtClean="0"/>
              <a:t>18</a:t>
            </a:fld>
            <a:endParaRPr lang="en-US" dirty="0"/>
          </a:p>
        </p:txBody>
      </p:sp>
      <p:pic>
        <p:nvPicPr>
          <p:cNvPr id="3075" name="Picture 3" descr="C:\Users\C169685\AppData\Local\Microsoft\Windows\Temporary Internet Files\Content.IE5\MUKNVVLC\magnifying-glass-cartoon[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3191" y="4333875"/>
            <a:ext cx="1132696" cy="167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853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SDTM Specifications</a:t>
            </a:r>
            <a:endParaRPr lang="en-US" dirty="0"/>
          </a:p>
        </p:txBody>
      </p:sp>
      <p:sp>
        <p:nvSpPr>
          <p:cNvPr id="3" name="Text Placeholder 2"/>
          <p:cNvSpPr>
            <a:spLocks noGrp="1"/>
          </p:cNvSpPr>
          <p:nvPr>
            <p:ph type="body" idx="1"/>
          </p:nvPr>
        </p:nvSpPr>
        <p:spPr/>
        <p:txBody>
          <a:bodyPr/>
          <a:lstStyle/>
          <a:p>
            <a:r>
              <a:rPr lang="en-US" dirty="0" smtClean="0"/>
              <a:t> </a:t>
            </a:r>
            <a:endParaRPr lang="en-US" dirty="0"/>
          </a:p>
        </p:txBody>
      </p:sp>
      <p:sp>
        <p:nvSpPr>
          <p:cNvPr id="4" name="Date Placeholder 3"/>
          <p:cNvSpPr>
            <a:spLocks noGrp="1"/>
          </p:cNvSpPr>
          <p:nvPr>
            <p:ph type="dt" sz="half" idx="10"/>
          </p:nvPr>
        </p:nvSpPr>
        <p:spPr/>
        <p:txBody>
          <a:bodyPr/>
          <a:lstStyle/>
          <a:p>
            <a:fld id="{21EB6B46-B486-4547-85D0-44487F123631}" type="datetime1">
              <a:rPr lang="en-US" smtClean="0"/>
              <a:t>6/21/2016</a:t>
            </a:fld>
            <a:endParaRPr lang="en-US" dirty="0"/>
          </a:p>
        </p:txBody>
      </p:sp>
      <p:sp>
        <p:nvSpPr>
          <p:cNvPr id="5" name="Footer Placeholder 4"/>
          <p:cNvSpPr>
            <a:spLocks noGrp="1"/>
          </p:cNvSpPr>
          <p:nvPr>
            <p:ph type="ftr" sz="quarter" idx="11"/>
          </p:nvPr>
        </p:nvSpPr>
        <p:spPr/>
        <p:txBody>
          <a:bodyPr/>
          <a:lstStyle/>
          <a:p>
            <a:r>
              <a:rPr lang="en-US" smtClean="0"/>
              <a:t>Company Confidential  © 2014 Eli Lilly and Company </a:t>
            </a:r>
            <a:endParaRPr lang="en-US" dirty="0"/>
          </a:p>
        </p:txBody>
      </p:sp>
      <p:sp>
        <p:nvSpPr>
          <p:cNvPr id="6" name="Slide Number Placeholder 5"/>
          <p:cNvSpPr>
            <a:spLocks noGrp="1"/>
          </p:cNvSpPr>
          <p:nvPr>
            <p:ph type="sldNum" sz="quarter" idx="12"/>
          </p:nvPr>
        </p:nvSpPr>
        <p:spPr/>
        <p:txBody>
          <a:bodyPr/>
          <a:lstStyle/>
          <a:p>
            <a:fld id="{CE2FFC8D-A85B-B445-B4C5-B1EA1E258A6A}" type="slidenum">
              <a:rPr lang="en-US" smtClean="0"/>
              <a:pPr/>
              <a:t>19</a:t>
            </a:fld>
            <a:endParaRPr lang="en-US" dirty="0"/>
          </a:p>
        </p:txBody>
      </p:sp>
    </p:spTree>
    <p:extLst>
      <p:ext uri="{BB962C8B-B14F-4D97-AF65-F5344CB8AC3E}">
        <p14:creationId xmlns:p14="http://schemas.microsoft.com/office/powerpoint/2010/main" val="287940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8013" y="1686910"/>
            <a:ext cx="8686801" cy="5170646"/>
          </a:xfrm>
          <a:prstGeom prst="rect">
            <a:avLst/>
          </a:prstGeom>
          <a:noFill/>
        </p:spPr>
        <p:txBody>
          <a:bodyPr wrap="square" rtlCol="0">
            <a:spAutoFit/>
          </a:bodyPr>
          <a:lstStyle/>
          <a:p>
            <a:pPr marL="457200" indent="-457200">
              <a:buFont typeface="Arial" panose="020B0604020202020204" pitchFamily="34" charset="0"/>
              <a:buChar char="•"/>
            </a:pPr>
            <a:r>
              <a:rPr lang="en-US" sz="2400" dirty="0" smtClean="0"/>
              <a:t>Understand the high level steps of the SDTM specification process</a:t>
            </a:r>
          </a:p>
          <a:p>
            <a:endParaRPr lang="en-US" sz="2400" dirty="0"/>
          </a:p>
          <a:p>
            <a:pPr marL="457200" indent="-457200">
              <a:buFont typeface="Arial" panose="020B0604020202020204" pitchFamily="34" charset="0"/>
              <a:buChar char="•"/>
            </a:pPr>
            <a:r>
              <a:rPr lang="en-US" sz="2400" dirty="0" smtClean="0"/>
              <a:t>Understand how to configure an SDTM Study Specification Template (SST) to make it study specific</a:t>
            </a:r>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r>
              <a:rPr lang="en-US" sz="2400" dirty="0">
                <a:solidFill>
                  <a:prstClr val="black"/>
                </a:solidFill>
              </a:rPr>
              <a:t>Understand how the Trial Design Domain template and </a:t>
            </a:r>
            <a:r>
              <a:rPr lang="en-US" sz="2400" dirty="0" err="1">
                <a:solidFill>
                  <a:prstClr val="black"/>
                </a:solidFill>
              </a:rPr>
              <a:t>Timepoint</a:t>
            </a:r>
            <a:r>
              <a:rPr lang="en-US" sz="2400" dirty="0">
                <a:solidFill>
                  <a:prstClr val="black"/>
                </a:solidFill>
              </a:rPr>
              <a:t> spreadsheet fit into the SDTM specification process</a:t>
            </a:r>
          </a:p>
          <a:p>
            <a:endParaRPr lang="en-US" sz="2400" dirty="0"/>
          </a:p>
          <a:p>
            <a:pPr marL="457200" indent="-457200">
              <a:buFont typeface="Arial" panose="020B0604020202020204" pitchFamily="34" charset="0"/>
              <a:buChar char="•"/>
            </a:pPr>
            <a:r>
              <a:rPr lang="en-US" sz="2400" dirty="0" smtClean="0"/>
              <a:t>Know what and where your resources are</a:t>
            </a:r>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endParaRPr lang="en-US" sz="2400" dirty="0"/>
          </a:p>
          <a:p>
            <a:r>
              <a:rPr lang="en-US" dirty="0"/>
              <a:t>This training assumes attendees have a basic understanding of SDTM (Domains, Variables)</a:t>
            </a:r>
          </a:p>
          <a:p>
            <a:pPr marL="457200" indent="-457200">
              <a:buFont typeface="Arial" panose="020B0604020202020204" pitchFamily="34" charset="0"/>
              <a:buChar char="•"/>
            </a:pPr>
            <a:endParaRPr lang="en-US" sz="2400" dirty="0" smtClean="0"/>
          </a:p>
        </p:txBody>
      </p:sp>
      <p:sp>
        <p:nvSpPr>
          <p:cNvPr id="2" name="Title 1"/>
          <p:cNvSpPr>
            <a:spLocks noGrp="1"/>
          </p:cNvSpPr>
          <p:nvPr>
            <p:ph type="title"/>
          </p:nvPr>
        </p:nvSpPr>
        <p:spPr>
          <a:xfrm>
            <a:off x="143302" y="204720"/>
            <a:ext cx="6536362" cy="1371600"/>
          </a:xfrm>
        </p:spPr>
        <p:txBody>
          <a:bodyPr>
            <a:normAutofit/>
          </a:bodyPr>
          <a:lstStyle/>
          <a:p>
            <a:pPr>
              <a:lnSpc>
                <a:spcPts val="4200"/>
              </a:lnSpc>
            </a:pPr>
            <a:r>
              <a:rPr lang="en-US" sz="4000" dirty="0" smtClean="0"/>
              <a:t>Training Goals</a:t>
            </a:r>
            <a:endParaRPr lang="en-US" sz="4000" dirty="0"/>
          </a:p>
        </p:txBody>
      </p:sp>
      <p:sp>
        <p:nvSpPr>
          <p:cNvPr id="4" name="Date Placeholder 3"/>
          <p:cNvSpPr>
            <a:spLocks noGrp="1"/>
          </p:cNvSpPr>
          <p:nvPr>
            <p:ph type="dt" sz="half" idx="10"/>
          </p:nvPr>
        </p:nvSpPr>
        <p:spPr>
          <a:xfrm>
            <a:off x="457200" y="6506478"/>
            <a:ext cx="1588087" cy="365125"/>
          </a:xfrm>
        </p:spPr>
        <p:txBody>
          <a:bodyPr/>
          <a:lstStyle/>
          <a:p>
            <a:fld id="{788E80AF-A24D-7748-AE95-36D8D5398A3F}" type="datetime1">
              <a:rPr lang="en-US" smtClean="0"/>
              <a:t>6/21/2016</a:t>
            </a:fld>
            <a:endParaRPr lang="en-US" dirty="0"/>
          </a:p>
        </p:txBody>
      </p:sp>
      <p:sp>
        <p:nvSpPr>
          <p:cNvPr id="5" name="Footer Placeholder 4"/>
          <p:cNvSpPr>
            <a:spLocks noGrp="1"/>
          </p:cNvSpPr>
          <p:nvPr>
            <p:ph type="ftr" sz="quarter" idx="11"/>
          </p:nvPr>
        </p:nvSpPr>
        <p:spPr>
          <a:xfrm>
            <a:off x="2177241" y="6506478"/>
            <a:ext cx="4700861" cy="365125"/>
          </a:xfrm>
        </p:spPr>
        <p:txBody>
          <a:bodyPr/>
          <a:lstStyle/>
          <a:p>
            <a:r>
              <a:rPr lang="en-US" dirty="0" smtClean="0"/>
              <a:t>Company Confidential  © 2014 Eli Lilly and Company </a:t>
            </a:r>
            <a:endParaRPr lang="en-US" dirty="0"/>
          </a:p>
        </p:txBody>
      </p:sp>
      <p:sp>
        <p:nvSpPr>
          <p:cNvPr id="6" name="Slide Number Placeholder 5"/>
          <p:cNvSpPr>
            <a:spLocks noGrp="1"/>
          </p:cNvSpPr>
          <p:nvPr>
            <p:ph type="sldNum" sz="quarter" idx="12"/>
          </p:nvPr>
        </p:nvSpPr>
        <p:spPr>
          <a:xfrm>
            <a:off x="6993562" y="6506478"/>
            <a:ext cx="1693238" cy="365125"/>
          </a:xfrm>
        </p:spPr>
        <p:txBody>
          <a:bodyPr/>
          <a:lstStyle/>
          <a:p>
            <a:fld id="{CE2FFC8D-A85B-B445-B4C5-B1EA1E258A6A}" type="slidenum">
              <a:rPr lang="en-US" smtClean="0"/>
              <a:t>2</a:t>
            </a:fld>
            <a:endParaRPr lang="en-US" dirty="0"/>
          </a:p>
        </p:txBody>
      </p:sp>
    </p:spTree>
    <p:extLst>
      <p:ext uri="{BB962C8B-B14F-4D97-AF65-F5344CB8AC3E}">
        <p14:creationId xmlns:p14="http://schemas.microsoft.com/office/powerpoint/2010/main" val="8492298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62" y="132857"/>
            <a:ext cx="8369154" cy="1143493"/>
          </a:xfrm>
        </p:spPr>
        <p:txBody>
          <a:bodyPr>
            <a:noAutofit/>
          </a:bodyPr>
          <a:lstStyle/>
          <a:p>
            <a:pPr algn="l">
              <a:lnSpc>
                <a:spcPts val="3500"/>
              </a:lnSpc>
            </a:pPr>
            <a:r>
              <a:rPr lang="en-US" sz="3600" dirty="0">
                <a:latin typeface="DIN-Bold"/>
                <a:cs typeface="DIN-Bold"/>
              </a:rPr>
              <a:t>SDTM Programming </a:t>
            </a:r>
            <a:r>
              <a:rPr lang="en-US" sz="3600" dirty="0" smtClean="0">
                <a:latin typeface="DIN-Bold"/>
                <a:cs typeface="DIN-Bold"/>
              </a:rPr>
              <a:t>Specifications</a:t>
            </a:r>
            <a:endParaRPr lang="en-US" sz="3600" dirty="0">
              <a:latin typeface="DIN-Bold"/>
              <a:cs typeface="DIN-Bold"/>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50420590"/>
              </p:ext>
            </p:extLst>
          </p:nvPr>
        </p:nvGraphicFramePr>
        <p:xfrm>
          <a:off x="204561" y="1770921"/>
          <a:ext cx="79248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Date Placeholder 3"/>
          <p:cNvSpPr txBox="1">
            <a:spLocks/>
          </p:cNvSpPr>
          <p:nvPr/>
        </p:nvSpPr>
        <p:spPr>
          <a:xfrm>
            <a:off x="77062" y="6623474"/>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5A193A-69DE-8948-948D-2AA065B20B9E}" type="datetime1">
              <a:rPr lang="en-US" sz="700" smtClean="0">
                <a:solidFill>
                  <a:prstClr val="black"/>
                </a:solidFill>
              </a:rPr>
              <a:pPr/>
              <a:t>6/21/2016</a:t>
            </a:fld>
            <a:endParaRPr lang="en-US" sz="700" dirty="0">
              <a:solidFill>
                <a:prstClr val="black"/>
              </a:solidFill>
            </a:endParaRPr>
          </a:p>
        </p:txBody>
      </p:sp>
      <p:sp>
        <p:nvSpPr>
          <p:cNvPr id="11" name="Footer Placeholder 4"/>
          <p:cNvSpPr txBox="1">
            <a:spLocks/>
          </p:cNvSpPr>
          <p:nvPr/>
        </p:nvSpPr>
        <p:spPr>
          <a:xfrm>
            <a:off x="3124200" y="6623474"/>
            <a:ext cx="2895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smtClean="0">
                <a:solidFill>
                  <a:prstClr val="black"/>
                </a:solidFill>
              </a:rPr>
              <a:t>Company Confidential  © 2014 Eli Lilly and Company</a:t>
            </a:r>
            <a:endParaRPr lang="en-US" sz="700" dirty="0">
              <a:solidFill>
                <a:prstClr val="black"/>
              </a:solidFill>
            </a:endParaRPr>
          </a:p>
        </p:txBody>
      </p:sp>
      <p:sp>
        <p:nvSpPr>
          <p:cNvPr id="12" name="Slide Number Placeholder 5"/>
          <p:cNvSpPr txBox="1">
            <a:spLocks/>
          </p:cNvSpPr>
          <p:nvPr/>
        </p:nvSpPr>
        <p:spPr>
          <a:xfrm>
            <a:off x="6994982" y="6623474"/>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BF61F25D-96A3-F64A-A694-333DC4A94122}" type="slidenum">
              <a:rPr lang="en-US" sz="700" smtClean="0">
                <a:solidFill>
                  <a:prstClr val="black"/>
                </a:solidFill>
              </a:rPr>
              <a:pPr algn="r"/>
              <a:t>20</a:t>
            </a:fld>
            <a:endParaRPr lang="en-US" sz="700" dirty="0">
              <a:solidFill>
                <a:prstClr val="black"/>
              </a:solidFill>
            </a:endParaRPr>
          </a:p>
        </p:txBody>
      </p:sp>
      <p:sp>
        <p:nvSpPr>
          <p:cNvPr id="7" name="TextBox 6"/>
          <p:cNvSpPr txBox="1"/>
          <p:nvPr/>
        </p:nvSpPr>
        <p:spPr>
          <a:xfrm>
            <a:off x="204561" y="1507458"/>
            <a:ext cx="5815239" cy="523220"/>
          </a:xfrm>
          <a:prstGeom prst="rect">
            <a:avLst/>
          </a:prstGeom>
          <a:noFill/>
        </p:spPr>
        <p:txBody>
          <a:bodyPr wrap="square" rtlCol="0">
            <a:spAutoFit/>
          </a:bodyPr>
          <a:lstStyle/>
          <a:p>
            <a:r>
              <a:rPr lang="en-US" sz="2800" b="1" dirty="0" smtClean="0"/>
              <a:t>Consists of 3 Components:</a:t>
            </a:r>
            <a:endParaRPr lang="en-US" sz="2800" b="1" dirty="0"/>
          </a:p>
        </p:txBody>
      </p:sp>
    </p:spTree>
    <p:extLst>
      <p:ext uri="{BB962C8B-B14F-4D97-AF65-F5344CB8AC3E}">
        <p14:creationId xmlns:p14="http://schemas.microsoft.com/office/powerpoint/2010/main" val="307815030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188" y="212468"/>
            <a:ext cx="8229600" cy="1371600"/>
          </a:xfrm>
        </p:spPr>
        <p:txBody>
          <a:bodyPr>
            <a:noAutofit/>
          </a:bodyPr>
          <a:lstStyle/>
          <a:p>
            <a:pPr>
              <a:lnSpc>
                <a:spcPts val="3800"/>
              </a:lnSpc>
            </a:pPr>
            <a:r>
              <a:rPr lang="en-US" sz="3600" dirty="0" smtClean="0"/>
              <a:t>SDTM Study Specifications  </a:t>
            </a:r>
            <a:r>
              <a:rPr lang="en-US" sz="3600" dirty="0"/>
              <a:t/>
            </a:r>
            <a:br>
              <a:rPr lang="en-US" sz="3600" dirty="0"/>
            </a:b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58477752"/>
              </p:ext>
            </p:extLst>
          </p:nvPr>
        </p:nvGraphicFramePr>
        <p:xfrm>
          <a:off x="102360" y="1905000"/>
          <a:ext cx="8250070" cy="4594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102360" y="1399402"/>
            <a:ext cx="5320944" cy="369332"/>
          </a:xfrm>
          <a:prstGeom prst="rect">
            <a:avLst/>
          </a:prstGeom>
          <a:noFill/>
        </p:spPr>
        <p:txBody>
          <a:bodyPr wrap="none" rtlCol="0">
            <a:spAutoFit/>
          </a:bodyPr>
          <a:lstStyle/>
          <a:p>
            <a:r>
              <a:rPr lang="en-US" b="1" dirty="0" smtClean="0">
                <a:latin typeface="DIN-Regular" panose="020B0500000000000000" pitchFamily="34" charset="0"/>
              </a:rPr>
              <a:t>The completed SDTM Study Specifications provide:</a:t>
            </a:r>
            <a:endParaRPr lang="en-US" b="1" dirty="0">
              <a:latin typeface="DIN-Regular" panose="020B0500000000000000" pitchFamily="34" charset="0"/>
            </a:endParaRPr>
          </a:p>
        </p:txBody>
      </p:sp>
    </p:spTree>
    <p:extLst>
      <p:ext uri="{BB962C8B-B14F-4D97-AF65-F5344CB8AC3E}">
        <p14:creationId xmlns:p14="http://schemas.microsoft.com/office/powerpoint/2010/main" val="35538810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45" y="0"/>
            <a:ext cx="6536362" cy="1371600"/>
          </a:xfrm>
        </p:spPr>
        <p:txBody>
          <a:bodyPr>
            <a:normAutofit/>
          </a:bodyPr>
          <a:lstStyle/>
          <a:p>
            <a:r>
              <a:rPr lang="en-US" sz="4000" dirty="0" smtClean="0"/>
              <a:t>Study Milestones and SDTM Specifications</a:t>
            </a:r>
            <a:endParaRPr lang="en-US" sz="4000"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75942609"/>
              </p:ext>
            </p:extLst>
          </p:nvPr>
        </p:nvGraphicFramePr>
        <p:xfrm>
          <a:off x="296909" y="885149"/>
          <a:ext cx="8544910" cy="6001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296909" y="1404535"/>
            <a:ext cx="7610858" cy="5016758"/>
          </a:xfrm>
          <a:prstGeom prst="rect">
            <a:avLst/>
          </a:prstGeom>
        </p:spPr>
        <p:txBody>
          <a:bodyPr wrap="square">
            <a:spAutoFit/>
          </a:bodyPr>
          <a:lstStyle/>
          <a:p>
            <a:pPr marL="342900" indent="-342900">
              <a:buFont typeface="Arial" panose="020B0604020202020204" pitchFamily="34" charset="0"/>
              <a:buChar char="•"/>
            </a:pPr>
            <a:r>
              <a:rPr lang="en-US" sz="2400" dirty="0"/>
              <a:t>Why?</a:t>
            </a:r>
          </a:p>
          <a:p>
            <a:pPr marL="800100" lvl="1" indent="-342900">
              <a:buFont typeface="Arial" panose="020B0604020202020204" pitchFamily="34" charset="0"/>
              <a:buChar char="•"/>
            </a:pPr>
            <a:r>
              <a:rPr lang="en-US" sz="2400" b="1" dirty="0" smtClean="0">
                <a:solidFill>
                  <a:srgbClr val="FF0000"/>
                </a:solidFill>
              </a:rPr>
              <a:t>Impacts </a:t>
            </a:r>
            <a:r>
              <a:rPr lang="en-US" sz="2400" b="1" dirty="0">
                <a:solidFill>
                  <a:srgbClr val="FF0000"/>
                </a:solidFill>
              </a:rPr>
              <a:t>the timing of SDTM spec </a:t>
            </a:r>
            <a:r>
              <a:rPr lang="en-US" sz="2400" b="1" dirty="0" smtClean="0">
                <a:solidFill>
                  <a:srgbClr val="FF0000"/>
                </a:solidFill>
              </a:rPr>
              <a:t>development</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endParaRPr lang="en-US" sz="2800" dirty="0" smtClean="0"/>
          </a:p>
          <a:p>
            <a:pPr marL="342900" indent="-342900">
              <a:buFont typeface="Arial" panose="020B0604020202020204" pitchFamily="34" charset="0"/>
              <a:buChar char="•"/>
            </a:pPr>
            <a:endParaRPr lang="en-US" sz="2800" dirty="0"/>
          </a:p>
          <a:p>
            <a:pPr marL="800100" lvl="1" indent="-342900">
              <a:buFont typeface="Arial" panose="020B0604020202020204" pitchFamily="34" charset="0"/>
              <a:buChar char="•"/>
            </a:pPr>
            <a:endParaRPr lang="en-US" sz="2800" dirty="0" smtClean="0"/>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endParaRPr lang="en-US" sz="2800" dirty="0" smtClean="0"/>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endParaRPr lang="en-US" sz="2800" dirty="0" smtClean="0"/>
          </a:p>
          <a:p>
            <a:endParaRPr lang="en-US" sz="2400" dirty="0" smtClean="0"/>
          </a:p>
          <a:p>
            <a:r>
              <a:rPr lang="en-US" sz="2400" dirty="0" smtClean="0"/>
              <a:t>Study team members can inform at what point the study is</a:t>
            </a:r>
            <a:endParaRPr lang="en-US" sz="2400" dirty="0"/>
          </a:p>
        </p:txBody>
      </p:sp>
    </p:spTree>
    <p:extLst>
      <p:ext uri="{BB962C8B-B14F-4D97-AF65-F5344CB8AC3E}">
        <p14:creationId xmlns:p14="http://schemas.microsoft.com/office/powerpoint/2010/main" val="17174564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Breaking it down…</a:t>
            </a:r>
            <a:endParaRPr lang="en-US" dirty="0"/>
          </a:p>
        </p:txBody>
      </p:sp>
      <p:sp>
        <p:nvSpPr>
          <p:cNvPr id="3" name="Content Placeholder 2"/>
          <p:cNvSpPr>
            <a:spLocks noGrp="1"/>
          </p:cNvSpPr>
          <p:nvPr>
            <p:ph idx="1"/>
          </p:nvPr>
        </p:nvSpPr>
        <p:spPr>
          <a:xfrm>
            <a:off x="276678" y="4743653"/>
            <a:ext cx="8229600" cy="1377498"/>
          </a:xfrm>
        </p:spPr>
        <p:txBody>
          <a:bodyPr>
            <a:normAutofit/>
          </a:bodyPr>
          <a:lstStyle/>
          <a:p>
            <a:pPr marL="0" indent="0">
              <a:buNone/>
            </a:pPr>
            <a:r>
              <a:rPr lang="en-US" sz="2400" dirty="0" smtClean="0">
                <a:solidFill>
                  <a:schemeClr val="tx1"/>
                </a:solidFill>
              </a:rPr>
              <a:t>Now let’s take this part of the process and drill down into the details of developing/writing the SDTM specifications package…</a:t>
            </a:r>
            <a:endParaRPr lang="en-US" sz="2400" dirty="0">
              <a:solidFill>
                <a:schemeClr val="tx1"/>
              </a:solidFill>
            </a:endParaRPr>
          </a:p>
        </p:txBody>
      </p:sp>
      <p:sp>
        <p:nvSpPr>
          <p:cNvPr id="4" name="Freeform 3"/>
          <p:cNvSpPr>
            <a:spLocks noChangeAspect="1"/>
          </p:cNvSpPr>
          <p:nvPr/>
        </p:nvSpPr>
        <p:spPr>
          <a:xfrm>
            <a:off x="3872517" y="1890664"/>
            <a:ext cx="1556882" cy="257846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8439BD"/>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4114286"/>
              <a:satOff val="-14287"/>
              <a:lumOff val="17143"/>
              <a:alphaOff val="0"/>
            </a:schemeClr>
          </a:fillRef>
          <a:effectRef idx="2">
            <a:schemeClr val="accent2">
              <a:hueOff val="-4114286"/>
              <a:satOff val="-14287"/>
              <a:lumOff val="17143"/>
              <a:alphaOff val="0"/>
            </a:schemeClr>
          </a:effectRef>
          <a:fontRef idx="minor">
            <a:schemeClr val="lt1"/>
          </a:fontRef>
        </p:style>
        <p:txBody>
          <a:bodyPr spcFirstLastPara="0" vert="horz" wrap="square" lIns="44450" tIns="290255" rIns="45703" bIns="290255" numCol="1" spcCol="1270" anchor="ctr" anchorCtr="0">
            <a:noAutofit/>
          </a:bodyPr>
          <a:lstStyle/>
          <a:p>
            <a:pPr lvl="0" algn="ctr" defTabSz="311150" rtl="0">
              <a:lnSpc>
                <a:spcPct val="90000"/>
              </a:lnSpc>
              <a:spcBef>
                <a:spcPct val="0"/>
              </a:spcBef>
              <a:spcAft>
                <a:spcPct val="35000"/>
              </a:spcAft>
            </a:pPr>
            <a:r>
              <a:rPr lang="en-US" sz="2400" b="1" kern="1200" dirty="0" smtClean="0"/>
              <a:t>Spec Writing</a:t>
            </a:r>
            <a:endParaRPr lang="en-US" sz="2400" b="1" kern="1200" dirty="0"/>
          </a:p>
        </p:txBody>
      </p:sp>
    </p:spTree>
    <p:extLst>
      <p:ext uri="{BB962C8B-B14F-4D97-AF65-F5344CB8AC3E}">
        <p14:creationId xmlns:p14="http://schemas.microsoft.com/office/powerpoint/2010/main" val="1483484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981" y="140974"/>
            <a:ext cx="3630486" cy="1198780"/>
          </a:xfrm>
        </p:spPr>
        <p:txBody>
          <a:bodyPr>
            <a:normAutofit fontScale="90000"/>
          </a:bodyPr>
          <a:lstStyle/>
          <a:p>
            <a:pPr algn="l">
              <a:lnSpc>
                <a:spcPts val="2700"/>
              </a:lnSpc>
            </a:pPr>
            <a:r>
              <a:rPr lang="en-US" sz="2800" b="1" dirty="0" smtClean="0"/>
              <a:t>Overview of SDTM Study Specification Process Steps</a:t>
            </a:r>
            <a:endParaRPr lang="en-US" sz="2800" b="1" dirty="0"/>
          </a:p>
        </p:txBody>
      </p:sp>
      <p:sp>
        <p:nvSpPr>
          <p:cNvPr id="52" name="Footer Placeholder 4"/>
          <p:cNvSpPr txBox="1">
            <a:spLocks/>
          </p:cNvSpPr>
          <p:nvPr/>
        </p:nvSpPr>
        <p:spPr>
          <a:xfrm>
            <a:off x="76200" y="6675775"/>
            <a:ext cx="5382491" cy="2252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solidFill>
                  <a:schemeClr val="bg1"/>
                </a:solidFill>
              </a:rPr>
              <a:t>Company Confidential  © 2012 Eli Lilly and Company</a:t>
            </a:r>
          </a:p>
          <a:p>
            <a:endParaRPr lang="en-US" sz="1100" dirty="0">
              <a:solidFill>
                <a:schemeClr val="bg1"/>
              </a:solidFill>
            </a:endParaRPr>
          </a:p>
        </p:txBody>
      </p:sp>
      <p:sp>
        <p:nvSpPr>
          <p:cNvPr id="48" name="TextBox 47"/>
          <p:cNvSpPr txBox="1"/>
          <p:nvPr/>
        </p:nvSpPr>
        <p:spPr>
          <a:xfrm>
            <a:off x="428186" y="6066175"/>
            <a:ext cx="184731" cy="369332"/>
          </a:xfrm>
          <a:prstGeom prst="rect">
            <a:avLst/>
          </a:prstGeom>
          <a:noFill/>
        </p:spPr>
        <p:txBody>
          <a:bodyPr wrap="none" rtlCol="0">
            <a:spAutoFit/>
          </a:bodyPr>
          <a:lstStyle/>
          <a:p>
            <a:endParaRPr lang="en-US" dirty="0"/>
          </a:p>
        </p:txBody>
      </p:sp>
      <p:sp>
        <p:nvSpPr>
          <p:cNvPr id="54" name="TextBox 53"/>
          <p:cNvSpPr txBox="1"/>
          <p:nvPr/>
        </p:nvSpPr>
        <p:spPr>
          <a:xfrm>
            <a:off x="76200" y="5989108"/>
            <a:ext cx="3877392" cy="400110"/>
          </a:xfrm>
          <a:prstGeom prst="rect">
            <a:avLst/>
          </a:prstGeom>
          <a:noFill/>
        </p:spPr>
        <p:txBody>
          <a:bodyPr wrap="square" rtlCol="0">
            <a:spAutoFit/>
          </a:bodyPr>
          <a:lstStyle/>
          <a:p>
            <a:r>
              <a:rPr lang="en-US" sz="1000" b="1" dirty="0" smtClean="0">
                <a:solidFill>
                  <a:srgbClr val="66FF33"/>
                </a:solidFill>
              </a:rPr>
              <a:t>*</a:t>
            </a:r>
            <a:r>
              <a:rPr lang="en-US" sz="1000" dirty="0" smtClean="0"/>
              <a:t>Depends on if the SDTM spec writing and programming work is internal or externally sourced</a:t>
            </a:r>
            <a:endParaRPr lang="en-US" sz="1000" dirty="0"/>
          </a:p>
        </p:txBody>
      </p:sp>
      <p:grpSp>
        <p:nvGrpSpPr>
          <p:cNvPr id="3" name="Group 2"/>
          <p:cNvGrpSpPr>
            <a:grpSpLocks noChangeAspect="1"/>
          </p:cNvGrpSpPr>
          <p:nvPr/>
        </p:nvGrpSpPr>
        <p:grpSpPr>
          <a:xfrm>
            <a:off x="168981" y="2340178"/>
            <a:ext cx="8715534" cy="4483611"/>
            <a:chOff x="-173143" y="1573685"/>
            <a:chExt cx="9473405" cy="4873490"/>
          </a:xfrm>
        </p:grpSpPr>
        <p:sp>
          <p:nvSpPr>
            <p:cNvPr id="61" name="Teardrop 60"/>
            <p:cNvSpPr/>
            <p:nvPr/>
          </p:nvSpPr>
          <p:spPr>
            <a:xfrm rot="2700000">
              <a:off x="5974069" y="2310548"/>
              <a:ext cx="1342403" cy="1305777"/>
            </a:xfrm>
            <a:prstGeom prst="teardrop">
              <a:avLst>
                <a:gd name="adj" fmla="val 100000"/>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60" name="Teardrop 59"/>
            <p:cNvSpPr/>
            <p:nvPr/>
          </p:nvSpPr>
          <p:spPr>
            <a:xfrm rot="2700000">
              <a:off x="2491099" y="2333113"/>
              <a:ext cx="1342403" cy="1305777"/>
            </a:xfrm>
            <a:prstGeom prst="teardrop">
              <a:avLst>
                <a:gd name="adj" fmla="val 100000"/>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Teardrop 55"/>
            <p:cNvSpPr/>
            <p:nvPr/>
          </p:nvSpPr>
          <p:spPr>
            <a:xfrm rot="2700000">
              <a:off x="793798" y="2309549"/>
              <a:ext cx="1342403" cy="1305777"/>
            </a:xfrm>
            <a:prstGeom prst="teardrop">
              <a:avLst>
                <a:gd name="adj" fmla="val 100000"/>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8" name="Group 7"/>
            <p:cNvGrpSpPr/>
            <p:nvPr/>
          </p:nvGrpSpPr>
          <p:grpSpPr>
            <a:xfrm>
              <a:off x="2514600" y="1722775"/>
              <a:ext cx="1752600" cy="1869871"/>
              <a:chOff x="2514600" y="1524000"/>
              <a:chExt cx="1752600" cy="1869871"/>
            </a:xfrm>
          </p:grpSpPr>
          <p:sp>
            <p:nvSpPr>
              <p:cNvPr id="33" name="Right Arrow 32"/>
              <p:cNvSpPr/>
              <p:nvPr/>
            </p:nvSpPr>
            <p:spPr>
              <a:xfrm>
                <a:off x="3773037" y="2514600"/>
                <a:ext cx="494163" cy="389444"/>
              </a:xfrm>
              <a:prstGeom prst="right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2883658" y="1524000"/>
                <a:ext cx="503664" cy="338554"/>
              </a:xfrm>
              <a:prstGeom prst="rect">
                <a:avLst/>
              </a:prstGeom>
              <a:noFill/>
            </p:spPr>
            <p:txBody>
              <a:bodyPr wrap="none" rtlCol="0">
                <a:spAutoFit/>
              </a:bodyPr>
              <a:lstStyle/>
              <a:p>
                <a:r>
                  <a:rPr lang="en-US" sz="1600" dirty="0" smtClean="0">
                    <a:solidFill>
                      <a:srgbClr val="66FF33"/>
                    </a:solidFill>
                  </a:rPr>
                  <a:t>Lilly</a:t>
                </a:r>
                <a:endParaRPr lang="en-US" sz="1600" dirty="0">
                  <a:solidFill>
                    <a:srgbClr val="66FF33"/>
                  </a:solidFill>
                </a:endParaRPr>
              </a:p>
            </p:txBody>
          </p:sp>
          <p:sp>
            <p:nvSpPr>
              <p:cNvPr id="19" name="Oval 18"/>
              <p:cNvSpPr/>
              <p:nvPr/>
            </p:nvSpPr>
            <p:spPr>
              <a:xfrm>
                <a:off x="2514600" y="2174671"/>
                <a:ext cx="1295400" cy="1219200"/>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Request and Generate SST</a:t>
                </a:r>
              </a:p>
            </p:txBody>
          </p:sp>
        </p:grpSp>
        <p:grpSp>
          <p:nvGrpSpPr>
            <p:cNvPr id="12" name="Group 11"/>
            <p:cNvGrpSpPr/>
            <p:nvPr/>
          </p:nvGrpSpPr>
          <p:grpSpPr>
            <a:xfrm>
              <a:off x="7789957" y="1907441"/>
              <a:ext cx="1510305" cy="1707593"/>
              <a:chOff x="7772400" y="1704622"/>
              <a:chExt cx="1510305" cy="1707593"/>
            </a:xfrm>
          </p:grpSpPr>
          <p:sp>
            <p:nvSpPr>
              <p:cNvPr id="15" name="TextBox 14"/>
              <p:cNvSpPr txBox="1"/>
              <p:nvPr/>
            </p:nvSpPr>
            <p:spPr>
              <a:xfrm>
                <a:off x="7923290" y="1704622"/>
                <a:ext cx="1359415" cy="367993"/>
              </a:xfrm>
              <a:prstGeom prst="rect">
                <a:avLst/>
              </a:prstGeom>
              <a:noFill/>
            </p:spPr>
            <p:txBody>
              <a:bodyPr wrap="none" rtlCol="0">
                <a:spAutoFit/>
              </a:bodyPr>
              <a:lstStyle/>
              <a:p>
                <a:r>
                  <a:rPr lang="en-US" sz="1600" dirty="0" smtClean="0">
                    <a:solidFill>
                      <a:srgbClr val="66FF33"/>
                    </a:solidFill>
                  </a:rPr>
                  <a:t>TPO and Lilly</a:t>
                </a:r>
                <a:endParaRPr lang="en-US" sz="1600" dirty="0">
                  <a:solidFill>
                    <a:srgbClr val="66FF33"/>
                  </a:solidFill>
                </a:endParaRPr>
              </a:p>
            </p:txBody>
          </p:sp>
          <p:sp>
            <p:nvSpPr>
              <p:cNvPr id="22" name="Oval 21"/>
              <p:cNvSpPr/>
              <p:nvPr/>
            </p:nvSpPr>
            <p:spPr>
              <a:xfrm>
                <a:off x="7772400" y="2193015"/>
                <a:ext cx="1295400" cy="1219200"/>
              </a:xfrm>
              <a:prstGeom prst="ellipse">
                <a:avLst/>
              </a:prstGeom>
              <a:solidFill>
                <a:srgbClr val="06BA42"/>
              </a:solidFill>
              <a:ln>
                <a:solidFill>
                  <a:srgbClr val="06BA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7990894" y="2545174"/>
                <a:ext cx="899497" cy="430887"/>
              </a:xfrm>
              <a:prstGeom prst="rect">
                <a:avLst/>
              </a:prstGeom>
              <a:noFill/>
            </p:spPr>
            <p:txBody>
              <a:bodyPr wrap="square" rtlCol="0">
                <a:spAutoFit/>
              </a:bodyPr>
              <a:lstStyle/>
              <a:p>
                <a:pPr algn="ctr"/>
                <a:r>
                  <a:rPr lang="en-US" sz="1100" dirty="0" smtClean="0"/>
                  <a:t>SDTM Spec Finalization</a:t>
                </a:r>
                <a:endParaRPr lang="en-US" sz="1100" dirty="0"/>
              </a:p>
            </p:txBody>
          </p:sp>
        </p:grpSp>
        <p:sp>
          <p:nvSpPr>
            <p:cNvPr id="27" name="TextBox 26"/>
            <p:cNvSpPr txBox="1"/>
            <p:nvPr/>
          </p:nvSpPr>
          <p:spPr>
            <a:xfrm>
              <a:off x="22466" y="1722775"/>
              <a:ext cx="748923" cy="369332"/>
            </a:xfrm>
            <a:prstGeom prst="rect">
              <a:avLst/>
            </a:prstGeom>
            <a:noFill/>
          </p:spPr>
          <p:txBody>
            <a:bodyPr wrap="none" rtlCol="0">
              <a:spAutoFit/>
            </a:bodyPr>
            <a:lstStyle/>
            <a:p>
              <a:r>
                <a:rPr lang="en-US" b="1" dirty="0" smtClean="0">
                  <a:solidFill>
                    <a:srgbClr val="66FF33"/>
                  </a:solidFill>
                </a:rPr>
                <a:t>Who?</a:t>
              </a:r>
              <a:endParaRPr lang="en-US" b="1" dirty="0">
                <a:solidFill>
                  <a:srgbClr val="66FF33"/>
                </a:solidFill>
              </a:endParaRPr>
            </a:p>
          </p:txBody>
        </p:sp>
        <p:sp>
          <p:nvSpPr>
            <p:cNvPr id="28" name="TextBox 27"/>
            <p:cNvSpPr txBox="1"/>
            <p:nvPr/>
          </p:nvSpPr>
          <p:spPr>
            <a:xfrm>
              <a:off x="-173143" y="2713375"/>
              <a:ext cx="817340" cy="369332"/>
            </a:xfrm>
            <a:prstGeom prst="rect">
              <a:avLst/>
            </a:prstGeom>
            <a:noFill/>
          </p:spPr>
          <p:txBody>
            <a:bodyPr wrap="none" rtlCol="0">
              <a:spAutoFit/>
            </a:bodyPr>
            <a:lstStyle/>
            <a:p>
              <a:r>
                <a:rPr lang="en-US" b="1" dirty="0" smtClean="0"/>
                <a:t>What?</a:t>
              </a:r>
              <a:endParaRPr lang="en-US" b="1" dirty="0"/>
            </a:p>
          </p:txBody>
        </p:sp>
        <p:grpSp>
          <p:nvGrpSpPr>
            <p:cNvPr id="11" name="Group 10"/>
            <p:cNvGrpSpPr/>
            <p:nvPr/>
          </p:nvGrpSpPr>
          <p:grpSpPr>
            <a:xfrm>
              <a:off x="6019800" y="1907441"/>
              <a:ext cx="1808826" cy="1665596"/>
              <a:chOff x="6019800" y="1708666"/>
              <a:chExt cx="1808826" cy="1665596"/>
            </a:xfrm>
          </p:grpSpPr>
          <p:sp>
            <p:nvSpPr>
              <p:cNvPr id="14" name="TextBox 13"/>
              <p:cNvSpPr txBox="1"/>
              <p:nvPr/>
            </p:nvSpPr>
            <p:spPr>
              <a:xfrm>
                <a:off x="6081626" y="1708666"/>
                <a:ext cx="1250663" cy="338554"/>
              </a:xfrm>
              <a:prstGeom prst="rect">
                <a:avLst/>
              </a:prstGeom>
              <a:noFill/>
            </p:spPr>
            <p:txBody>
              <a:bodyPr wrap="none" rtlCol="0">
                <a:spAutoFit/>
              </a:bodyPr>
              <a:lstStyle/>
              <a:p>
                <a:r>
                  <a:rPr lang="en-US" sz="1600" dirty="0" smtClean="0">
                    <a:solidFill>
                      <a:srgbClr val="66FF33"/>
                    </a:solidFill>
                  </a:rPr>
                  <a:t>TPO and Lilly</a:t>
                </a:r>
                <a:endParaRPr lang="en-US" sz="1600" dirty="0">
                  <a:solidFill>
                    <a:srgbClr val="66FF33"/>
                  </a:solidFill>
                </a:endParaRPr>
              </a:p>
            </p:txBody>
          </p:sp>
          <p:grpSp>
            <p:nvGrpSpPr>
              <p:cNvPr id="4" name="Group 3"/>
              <p:cNvGrpSpPr/>
              <p:nvPr/>
            </p:nvGrpSpPr>
            <p:grpSpPr>
              <a:xfrm>
                <a:off x="6019800" y="2155062"/>
                <a:ext cx="1295400" cy="1219200"/>
                <a:chOff x="5943600" y="2155062"/>
                <a:chExt cx="1295400" cy="1219200"/>
              </a:xfrm>
            </p:grpSpPr>
            <p:sp>
              <p:nvSpPr>
                <p:cNvPr id="21" name="Oval 20"/>
                <p:cNvSpPr/>
                <p:nvPr/>
              </p:nvSpPr>
              <p:spPr>
                <a:xfrm>
                  <a:off x="5943600" y="2155062"/>
                  <a:ext cx="1295400" cy="12192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6031583" y="2362897"/>
                  <a:ext cx="1119435" cy="652352"/>
                </a:xfrm>
                <a:prstGeom prst="rect">
                  <a:avLst/>
                </a:prstGeom>
                <a:noFill/>
              </p:spPr>
              <p:txBody>
                <a:bodyPr wrap="square" rtlCol="0">
                  <a:spAutoFit/>
                </a:bodyPr>
                <a:lstStyle/>
                <a:p>
                  <a:pPr algn="ctr"/>
                  <a:r>
                    <a:rPr lang="en-US" sz="1100" dirty="0" smtClean="0"/>
                    <a:t>Spec Review &amp;  Compliance Checking</a:t>
                  </a:r>
                  <a:endParaRPr lang="en-US" sz="1100" dirty="0"/>
                </a:p>
              </p:txBody>
            </p:sp>
          </p:grpSp>
          <p:sp>
            <p:nvSpPr>
              <p:cNvPr id="35" name="Right Arrow 34"/>
              <p:cNvSpPr/>
              <p:nvPr/>
            </p:nvSpPr>
            <p:spPr>
              <a:xfrm>
                <a:off x="7334463" y="2514600"/>
                <a:ext cx="494163" cy="389444"/>
              </a:xfrm>
              <a:prstGeom prst="right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p:cNvGrpSpPr/>
            <p:nvPr/>
          </p:nvGrpSpPr>
          <p:grpSpPr>
            <a:xfrm>
              <a:off x="838200" y="1722775"/>
              <a:ext cx="1897902" cy="1850262"/>
              <a:chOff x="838200" y="1524000"/>
              <a:chExt cx="1897902" cy="1850262"/>
            </a:xfrm>
          </p:grpSpPr>
          <p:sp>
            <p:nvSpPr>
              <p:cNvPr id="5" name="Right Arrow 4"/>
              <p:cNvSpPr/>
              <p:nvPr/>
            </p:nvSpPr>
            <p:spPr>
              <a:xfrm>
                <a:off x="2241939" y="2625805"/>
                <a:ext cx="494163" cy="389444"/>
              </a:xfrm>
              <a:prstGeom prst="right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1131058" y="1524000"/>
                <a:ext cx="503664" cy="338554"/>
              </a:xfrm>
              <a:prstGeom prst="rect">
                <a:avLst/>
              </a:prstGeom>
              <a:noFill/>
            </p:spPr>
            <p:txBody>
              <a:bodyPr wrap="none" rtlCol="0">
                <a:spAutoFit/>
              </a:bodyPr>
              <a:lstStyle/>
              <a:p>
                <a:r>
                  <a:rPr lang="en-US" sz="1600" dirty="0" smtClean="0">
                    <a:solidFill>
                      <a:srgbClr val="66FF33"/>
                    </a:solidFill>
                  </a:rPr>
                  <a:t>Lilly</a:t>
                </a:r>
                <a:endParaRPr lang="en-US" sz="1600" dirty="0">
                  <a:solidFill>
                    <a:srgbClr val="66FF33"/>
                  </a:solidFill>
                </a:endParaRPr>
              </a:p>
            </p:txBody>
          </p:sp>
          <p:sp>
            <p:nvSpPr>
              <p:cNvPr id="7" name="Oval 6"/>
              <p:cNvSpPr/>
              <p:nvPr/>
            </p:nvSpPr>
            <p:spPr>
              <a:xfrm>
                <a:off x="838200" y="2155062"/>
                <a:ext cx="1295400" cy="121920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886012" y="2409240"/>
                <a:ext cx="1148970" cy="430887"/>
              </a:xfrm>
              <a:prstGeom prst="rect">
                <a:avLst/>
              </a:prstGeom>
              <a:noFill/>
            </p:spPr>
            <p:txBody>
              <a:bodyPr wrap="square" rtlCol="0">
                <a:spAutoFit/>
              </a:bodyPr>
              <a:lstStyle/>
              <a:p>
                <a:pPr lvl="0" algn="ctr"/>
                <a:r>
                  <a:rPr lang="en-US" sz="1100" dirty="0" smtClean="0"/>
                  <a:t>SDTM Standard Domains</a:t>
                </a:r>
                <a:endParaRPr lang="en-US" sz="1100" dirty="0"/>
              </a:p>
            </p:txBody>
          </p:sp>
        </p:grpSp>
        <p:grpSp>
          <p:nvGrpSpPr>
            <p:cNvPr id="42" name="Group 41"/>
            <p:cNvGrpSpPr/>
            <p:nvPr/>
          </p:nvGrpSpPr>
          <p:grpSpPr>
            <a:xfrm>
              <a:off x="7848600" y="3627775"/>
              <a:ext cx="1236757" cy="1910440"/>
              <a:chOff x="7848600" y="3429000"/>
              <a:chExt cx="1236757" cy="1910440"/>
            </a:xfrm>
          </p:grpSpPr>
          <p:sp>
            <p:nvSpPr>
              <p:cNvPr id="39" name="Right Arrow 38"/>
              <p:cNvSpPr/>
              <p:nvPr/>
            </p:nvSpPr>
            <p:spPr>
              <a:xfrm rot="5400000">
                <a:off x="8177241" y="3481360"/>
                <a:ext cx="494163" cy="389444"/>
              </a:xfrm>
              <a:prstGeom prst="right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p:cNvGrpSpPr/>
              <p:nvPr/>
            </p:nvGrpSpPr>
            <p:grpSpPr>
              <a:xfrm>
                <a:off x="7848600" y="3962399"/>
                <a:ext cx="1236757" cy="1377041"/>
                <a:chOff x="7772400" y="4269010"/>
                <a:chExt cx="1236757" cy="1377041"/>
              </a:xfrm>
            </p:grpSpPr>
            <p:sp>
              <p:nvSpPr>
                <p:cNvPr id="13" name="5-Point Star 12"/>
                <p:cNvSpPr/>
                <p:nvPr/>
              </p:nvSpPr>
              <p:spPr>
                <a:xfrm>
                  <a:off x="7772400" y="4269010"/>
                  <a:ext cx="1236757" cy="137704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p:cNvSpPr txBox="1"/>
                <p:nvPr/>
              </p:nvSpPr>
              <p:spPr>
                <a:xfrm>
                  <a:off x="7894752" y="4717703"/>
                  <a:ext cx="1096848" cy="928348"/>
                </a:xfrm>
                <a:prstGeom prst="rect">
                  <a:avLst/>
                </a:prstGeom>
                <a:noFill/>
              </p:spPr>
              <p:txBody>
                <a:bodyPr wrap="square" rtlCol="0">
                  <a:spAutoFit/>
                </a:bodyPr>
                <a:lstStyle/>
                <a:p>
                  <a:pPr algn="ctr"/>
                  <a:r>
                    <a:rPr lang="en-US" sz="1050" dirty="0" smtClean="0"/>
                    <a:t>Ready for </a:t>
                  </a:r>
                  <a:r>
                    <a:rPr lang="en-US" sz="1050" dirty="0"/>
                    <a:t>SDTM </a:t>
                  </a:r>
                  <a:r>
                    <a:rPr lang="en-US" sz="1050" dirty="0" smtClean="0"/>
                    <a:t>Programming</a:t>
                  </a:r>
                  <a:r>
                    <a:rPr lang="en-US" sz="1050" dirty="0"/>
                    <a:t>!</a:t>
                  </a:r>
                </a:p>
                <a:p>
                  <a:endParaRPr lang="en-US" dirty="0"/>
                </a:p>
              </p:txBody>
            </p:sp>
          </p:grpSp>
        </p:grpSp>
        <p:grpSp>
          <p:nvGrpSpPr>
            <p:cNvPr id="32" name="Group 31"/>
            <p:cNvGrpSpPr/>
            <p:nvPr/>
          </p:nvGrpSpPr>
          <p:grpSpPr>
            <a:xfrm>
              <a:off x="3656863" y="1573685"/>
              <a:ext cx="2424763" cy="4873490"/>
              <a:chOff x="3656863" y="1374910"/>
              <a:chExt cx="2424763" cy="4873490"/>
            </a:xfrm>
          </p:grpSpPr>
          <p:grpSp>
            <p:nvGrpSpPr>
              <p:cNvPr id="31" name="Group 30"/>
              <p:cNvGrpSpPr/>
              <p:nvPr/>
            </p:nvGrpSpPr>
            <p:grpSpPr>
              <a:xfrm>
                <a:off x="3656863" y="1374910"/>
                <a:ext cx="2424763" cy="4873490"/>
                <a:chOff x="3656863" y="1374910"/>
                <a:chExt cx="2424763" cy="4873490"/>
              </a:xfrm>
            </p:grpSpPr>
            <p:grpSp>
              <p:nvGrpSpPr>
                <p:cNvPr id="30" name="Group 29"/>
                <p:cNvGrpSpPr/>
                <p:nvPr/>
              </p:nvGrpSpPr>
              <p:grpSpPr>
                <a:xfrm>
                  <a:off x="4020117" y="1374910"/>
                  <a:ext cx="2036646" cy="4873490"/>
                  <a:chOff x="4020117" y="1374910"/>
                  <a:chExt cx="2036646" cy="4873490"/>
                </a:xfrm>
              </p:grpSpPr>
              <p:sp>
                <p:nvSpPr>
                  <p:cNvPr id="43" name="Rectangle 42"/>
                  <p:cNvSpPr/>
                  <p:nvPr/>
                </p:nvSpPr>
                <p:spPr>
                  <a:xfrm>
                    <a:off x="4020117" y="1374910"/>
                    <a:ext cx="1763669" cy="4873490"/>
                  </a:xfrm>
                  <a:prstGeom prst="rect">
                    <a:avLst/>
                  </a:prstGeom>
                  <a:noFill/>
                  <a:ln w="57150">
                    <a:solidFill>
                      <a:srgbClr val="F9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p:cNvGrpSpPr/>
                  <p:nvPr/>
                </p:nvGrpSpPr>
                <p:grpSpPr>
                  <a:xfrm>
                    <a:off x="4231051" y="2193015"/>
                    <a:ext cx="1825712" cy="3828596"/>
                    <a:chOff x="4231051" y="2193015"/>
                    <a:chExt cx="1825712" cy="3828596"/>
                  </a:xfrm>
                </p:grpSpPr>
                <p:sp>
                  <p:nvSpPr>
                    <p:cNvPr id="20" name="Oval 19"/>
                    <p:cNvSpPr/>
                    <p:nvPr/>
                  </p:nvSpPr>
                  <p:spPr>
                    <a:xfrm>
                      <a:off x="4231051" y="2193015"/>
                      <a:ext cx="1295400" cy="1219200"/>
                    </a:xfrm>
                    <a:prstGeom prst="ellipse">
                      <a:avLst/>
                    </a:prstGeom>
                    <a:solidFill>
                      <a:srgbClr val="F951B5"/>
                    </a:solidFill>
                    <a:ln>
                      <a:solidFill>
                        <a:srgbClr val="F9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4392831" y="3024539"/>
                      <a:ext cx="1093569" cy="307777"/>
                    </a:xfrm>
                    <a:prstGeom prst="rect">
                      <a:avLst/>
                    </a:prstGeom>
                    <a:noFill/>
                  </p:spPr>
                  <p:txBody>
                    <a:bodyPr wrap="none" rtlCol="0">
                      <a:spAutoFit/>
                    </a:bodyPr>
                    <a:lstStyle/>
                    <a:p>
                      <a:r>
                        <a:rPr lang="en-US" sz="1400" dirty="0" smtClean="0">
                          <a:solidFill>
                            <a:srgbClr val="66FF33"/>
                          </a:solidFill>
                        </a:rPr>
                        <a:t>Lilly or TPO*</a:t>
                      </a:r>
                      <a:endParaRPr lang="en-US" sz="1400" dirty="0">
                        <a:solidFill>
                          <a:srgbClr val="66FF33"/>
                        </a:solidFill>
                      </a:endParaRPr>
                    </a:p>
                  </p:txBody>
                </p:sp>
                <p:sp>
                  <p:nvSpPr>
                    <p:cNvPr id="25" name="Oval 24"/>
                    <p:cNvSpPr/>
                    <p:nvPr/>
                  </p:nvSpPr>
                  <p:spPr>
                    <a:xfrm>
                      <a:off x="4231051" y="3502462"/>
                      <a:ext cx="1295400" cy="1219200"/>
                    </a:xfrm>
                    <a:prstGeom prst="ellipse">
                      <a:avLst/>
                    </a:prstGeom>
                    <a:solidFill>
                      <a:srgbClr val="F951B5"/>
                    </a:solidFill>
                    <a:ln>
                      <a:solidFill>
                        <a:srgbClr val="F9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Populate TDM </a:t>
                      </a:r>
                      <a:r>
                        <a:rPr lang="en-US" sz="1050" dirty="0" smtClean="0">
                          <a:solidFill>
                            <a:schemeClr val="tx1"/>
                          </a:solidFill>
                        </a:rPr>
                        <a:t>Domains</a:t>
                      </a:r>
                      <a:endParaRPr lang="en-US" sz="1050" dirty="0">
                        <a:solidFill>
                          <a:schemeClr val="tx1"/>
                        </a:solidFill>
                      </a:endParaRPr>
                    </a:p>
                  </p:txBody>
                </p:sp>
                <p:sp>
                  <p:nvSpPr>
                    <p:cNvPr id="26" name="Oval 25"/>
                    <p:cNvSpPr/>
                    <p:nvPr/>
                  </p:nvSpPr>
                  <p:spPr>
                    <a:xfrm>
                      <a:off x="4231051" y="4802411"/>
                      <a:ext cx="1305579" cy="1219200"/>
                    </a:xfrm>
                    <a:prstGeom prst="ellipse">
                      <a:avLst/>
                    </a:prstGeom>
                    <a:solidFill>
                      <a:srgbClr val="F951B5"/>
                    </a:solidFill>
                    <a:ln>
                      <a:solidFill>
                        <a:srgbClr val="F9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Populate </a:t>
                      </a:r>
                      <a:r>
                        <a:rPr lang="en-US" sz="1200" dirty="0" smtClean="0">
                          <a:solidFill>
                            <a:schemeClr val="tx1"/>
                          </a:solidFill>
                        </a:rPr>
                        <a:t>TPT</a:t>
                      </a:r>
                    </a:p>
                    <a:p>
                      <a:pPr algn="ctr"/>
                      <a:r>
                        <a:rPr lang="en-US" sz="1200" dirty="0" err="1" smtClean="0">
                          <a:solidFill>
                            <a:schemeClr val="tx1"/>
                          </a:solidFill>
                        </a:rPr>
                        <a:t>Spreadset</a:t>
                      </a:r>
                      <a:endParaRPr lang="en-US" sz="1200" dirty="0">
                        <a:solidFill>
                          <a:schemeClr val="tx1"/>
                        </a:solidFill>
                      </a:endParaRPr>
                    </a:p>
                  </p:txBody>
                </p:sp>
                <p:sp>
                  <p:nvSpPr>
                    <p:cNvPr id="34" name="Right Arrow 33"/>
                    <p:cNvSpPr/>
                    <p:nvPr/>
                  </p:nvSpPr>
                  <p:spPr>
                    <a:xfrm>
                      <a:off x="5562600" y="2540510"/>
                      <a:ext cx="494163" cy="389444"/>
                    </a:xfrm>
                    <a:prstGeom prst="right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4315699" y="2582364"/>
                      <a:ext cx="1148970" cy="451628"/>
                    </a:xfrm>
                    <a:prstGeom prst="rect">
                      <a:avLst/>
                    </a:prstGeom>
                    <a:noFill/>
                  </p:spPr>
                  <p:txBody>
                    <a:bodyPr wrap="square" rtlCol="0">
                      <a:spAutoFit/>
                    </a:bodyPr>
                    <a:lstStyle/>
                    <a:p>
                      <a:pPr lvl="0" algn="ctr"/>
                      <a:r>
                        <a:rPr lang="en-US" sz="1050" dirty="0" smtClean="0"/>
                        <a:t>Configure the SST</a:t>
                      </a:r>
                      <a:endParaRPr lang="en-US" sz="1050" dirty="0"/>
                    </a:p>
                  </p:txBody>
                </p:sp>
              </p:grpSp>
            </p:grpSp>
            <p:sp>
              <p:nvSpPr>
                <p:cNvPr id="29" name="Rectangle 28"/>
                <p:cNvSpPr/>
                <p:nvPr/>
              </p:nvSpPr>
              <p:spPr>
                <a:xfrm>
                  <a:off x="3656863" y="1374910"/>
                  <a:ext cx="2424763" cy="746358"/>
                </a:xfrm>
                <a:prstGeom prst="rect">
                  <a:avLst/>
                </a:prstGeom>
              </p:spPr>
              <p:txBody>
                <a:bodyPr wrap="square">
                  <a:spAutoFit/>
                </a:bodyPr>
                <a:lstStyle/>
                <a:p>
                  <a:pPr lvl="0" algn="ctr">
                    <a:lnSpc>
                      <a:spcPts val="1700"/>
                    </a:lnSpc>
                  </a:pPr>
                  <a:r>
                    <a:rPr lang="en-US" sz="1400" b="1" dirty="0">
                      <a:solidFill>
                        <a:srgbClr val="F951B5"/>
                      </a:solidFill>
                    </a:rPr>
                    <a:t>SDTM Spec Package Development</a:t>
                  </a:r>
                </a:p>
                <a:p>
                  <a:pPr lvl="0" algn="ctr">
                    <a:lnSpc>
                      <a:spcPts val="1700"/>
                    </a:lnSpc>
                  </a:pPr>
                  <a:r>
                    <a:rPr lang="en-US" sz="1200" b="1" dirty="0">
                      <a:solidFill>
                        <a:srgbClr val="F951B5"/>
                      </a:solidFill>
                    </a:rPr>
                    <a:t>(3 </a:t>
                  </a:r>
                  <a:r>
                    <a:rPr lang="en-US" sz="1200" b="1" dirty="0" smtClean="0">
                      <a:solidFill>
                        <a:srgbClr val="F951B5"/>
                      </a:solidFill>
                    </a:rPr>
                    <a:t>Parts)</a:t>
                  </a:r>
                  <a:endParaRPr lang="en-US" b="1" dirty="0">
                    <a:solidFill>
                      <a:srgbClr val="F951B5"/>
                    </a:solidFill>
                  </a:endParaRPr>
                </a:p>
              </p:txBody>
            </p:sp>
          </p:grpSp>
          <p:sp>
            <p:nvSpPr>
              <p:cNvPr id="49" name="TextBox 48"/>
              <p:cNvSpPr txBox="1"/>
              <p:nvPr/>
            </p:nvSpPr>
            <p:spPr>
              <a:xfrm>
                <a:off x="4392831" y="5638800"/>
                <a:ext cx="1093569" cy="307777"/>
              </a:xfrm>
              <a:prstGeom prst="rect">
                <a:avLst/>
              </a:prstGeom>
              <a:noFill/>
            </p:spPr>
            <p:txBody>
              <a:bodyPr wrap="none" rtlCol="0">
                <a:spAutoFit/>
              </a:bodyPr>
              <a:lstStyle/>
              <a:p>
                <a:r>
                  <a:rPr lang="en-US" sz="1400" dirty="0" smtClean="0">
                    <a:solidFill>
                      <a:srgbClr val="66FF33"/>
                    </a:solidFill>
                  </a:rPr>
                  <a:t>Lilly or TPO*</a:t>
                </a:r>
                <a:endParaRPr lang="en-US" sz="1400" dirty="0">
                  <a:solidFill>
                    <a:srgbClr val="66FF33"/>
                  </a:solidFill>
                </a:endParaRPr>
              </a:p>
            </p:txBody>
          </p:sp>
          <p:sp>
            <p:nvSpPr>
              <p:cNvPr id="50" name="TextBox 49"/>
              <p:cNvSpPr txBox="1"/>
              <p:nvPr/>
            </p:nvSpPr>
            <p:spPr>
              <a:xfrm>
                <a:off x="4343400" y="4340423"/>
                <a:ext cx="1093569" cy="307777"/>
              </a:xfrm>
              <a:prstGeom prst="rect">
                <a:avLst/>
              </a:prstGeom>
              <a:noFill/>
            </p:spPr>
            <p:txBody>
              <a:bodyPr wrap="none" rtlCol="0">
                <a:spAutoFit/>
              </a:bodyPr>
              <a:lstStyle/>
              <a:p>
                <a:r>
                  <a:rPr lang="en-US" sz="1400" dirty="0" smtClean="0">
                    <a:solidFill>
                      <a:srgbClr val="66FF33"/>
                    </a:solidFill>
                  </a:rPr>
                  <a:t>Lilly or TPO*</a:t>
                </a:r>
                <a:endParaRPr lang="en-US" sz="1400" dirty="0">
                  <a:solidFill>
                    <a:srgbClr val="66FF33"/>
                  </a:solidFill>
                </a:endParaRPr>
              </a:p>
            </p:txBody>
          </p:sp>
        </p:grpSp>
        <p:sp>
          <p:nvSpPr>
            <p:cNvPr id="55" name="Freeform 54"/>
            <p:cNvSpPr/>
            <p:nvPr/>
          </p:nvSpPr>
          <p:spPr>
            <a:xfrm>
              <a:off x="7789957" y="2353836"/>
              <a:ext cx="1277843" cy="1273939"/>
            </a:xfrm>
            <a:custGeom>
              <a:avLst/>
              <a:gdLst>
                <a:gd name="connsiteX0" fmla="*/ 0 w 1519506"/>
                <a:gd name="connsiteY0" fmla="*/ 759753 h 1519505"/>
                <a:gd name="connsiteX1" fmla="*/ 759753 w 1519506"/>
                <a:gd name="connsiteY1" fmla="*/ 0 h 1519505"/>
                <a:gd name="connsiteX2" fmla="*/ 1519506 w 1519506"/>
                <a:gd name="connsiteY2" fmla="*/ 759753 h 1519505"/>
                <a:gd name="connsiteX3" fmla="*/ 759753 w 1519506"/>
                <a:gd name="connsiteY3" fmla="*/ 1519506 h 1519505"/>
                <a:gd name="connsiteX4" fmla="*/ 0 w 1519506"/>
                <a:gd name="connsiteY4" fmla="*/ 759753 h 1519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9506" h="1519505">
                  <a:moveTo>
                    <a:pt x="0" y="759753"/>
                  </a:moveTo>
                  <a:cubicBezTo>
                    <a:pt x="0" y="340153"/>
                    <a:pt x="340153" y="0"/>
                    <a:pt x="759753" y="0"/>
                  </a:cubicBezTo>
                  <a:cubicBezTo>
                    <a:pt x="1179353" y="0"/>
                    <a:pt x="1519506" y="340153"/>
                    <a:pt x="1519506" y="759753"/>
                  </a:cubicBezTo>
                  <a:cubicBezTo>
                    <a:pt x="1519506" y="1179353"/>
                    <a:pt x="1179353" y="1519506"/>
                    <a:pt x="759753" y="1519506"/>
                  </a:cubicBezTo>
                  <a:cubicBezTo>
                    <a:pt x="340153" y="1519506"/>
                    <a:pt x="0" y="1179353"/>
                    <a:pt x="0" y="759753"/>
                  </a:cubicBezTo>
                  <a:close/>
                </a:path>
              </a:pathLst>
            </a:custGeom>
            <a:noFill/>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9034" tIns="238703" rIns="238167" bIns="238703" numCol="1" spcCol="1270" anchor="ctr" anchorCtr="0">
              <a:noAutofit/>
            </a:bodyPr>
            <a:lstStyle/>
            <a:p>
              <a:pPr lvl="0" algn="ctr" defTabSz="755650">
                <a:lnSpc>
                  <a:spcPct val="90000"/>
                </a:lnSpc>
                <a:spcBef>
                  <a:spcPct val="0"/>
                </a:spcBef>
                <a:spcAft>
                  <a:spcPct val="35000"/>
                </a:spcAft>
              </a:pPr>
              <a:endParaRPr lang="en-US" sz="1500" kern="1200" dirty="0"/>
            </a:p>
          </p:txBody>
        </p:sp>
        <p:sp>
          <p:nvSpPr>
            <p:cNvPr id="57" name="Freeform 56"/>
            <p:cNvSpPr/>
            <p:nvPr/>
          </p:nvSpPr>
          <p:spPr>
            <a:xfrm>
              <a:off x="4267565" y="4972424"/>
              <a:ext cx="1277843" cy="1273939"/>
            </a:xfrm>
            <a:custGeom>
              <a:avLst/>
              <a:gdLst>
                <a:gd name="connsiteX0" fmla="*/ 0 w 1519506"/>
                <a:gd name="connsiteY0" fmla="*/ 759753 h 1519505"/>
                <a:gd name="connsiteX1" fmla="*/ 759753 w 1519506"/>
                <a:gd name="connsiteY1" fmla="*/ 0 h 1519505"/>
                <a:gd name="connsiteX2" fmla="*/ 1519506 w 1519506"/>
                <a:gd name="connsiteY2" fmla="*/ 759753 h 1519505"/>
                <a:gd name="connsiteX3" fmla="*/ 759753 w 1519506"/>
                <a:gd name="connsiteY3" fmla="*/ 1519506 h 1519505"/>
                <a:gd name="connsiteX4" fmla="*/ 0 w 1519506"/>
                <a:gd name="connsiteY4" fmla="*/ 759753 h 1519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9506" h="1519505">
                  <a:moveTo>
                    <a:pt x="0" y="759753"/>
                  </a:moveTo>
                  <a:cubicBezTo>
                    <a:pt x="0" y="340153"/>
                    <a:pt x="340153" y="0"/>
                    <a:pt x="759753" y="0"/>
                  </a:cubicBezTo>
                  <a:cubicBezTo>
                    <a:pt x="1179353" y="0"/>
                    <a:pt x="1519506" y="340153"/>
                    <a:pt x="1519506" y="759753"/>
                  </a:cubicBezTo>
                  <a:cubicBezTo>
                    <a:pt x="1519506" y="1179353"/>
                    <a:pt x="1179353" y="1519506"/>
                    <a:pt x="759753" y="1519506"/>
                  </a:cubicBezTo>
                  <a:cubicBezTo>
                    <a:pt x="340153" y="1519506"/>
                    <a:pt x="0" y="1179353"/>
                    <a:pt x="0" y="759753"/>
                  </a:cubicBezTo>
                  <a:close/>
                </a:path>
              </a:pathLst>
            </a:custGeom>
            <a:noFill/>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9034" tIns="238703" rIns="238167" bIns="238703" numCol="1" spcCol="1270" anchor="ctr" anchorCtr="0">
              <a:noAutofit/>
            </a:bodyPr>
            <a:lstStyle/>
            <a:p>
              <a:pPr lvl="0" algn="ctr" defTabSz="755650">
                <a:lnSpc>
                  <a:spcPct val="90000"/>
                </a:lnSpc>
                <a:spcBef>
                  <a:spcPct val="0"/>
                </a:spcBef>
                <a:spcAft>
                  <a:spcPct val="35000"/>
                </a:spcAft>
              </a:pPr>
              <a:endParaRPr lang="en-US" sz="1500" kern="1200" dirty="0"/>
            </a:p>
          </p:txBody>
        </p:sp>
        <p:sp>
          <p:nvSpPr>
            <p:cNvPr id="58" name="Freeform 57"/>
            <p:cNvSpPr/>
            <p:nvPr/>
          </p:nvSpPr>
          <p:spPr>
            <a:xfrm>
              <a:off x="4248608" y="3663469"/>
              <a:ext cx="1277843" cy="1273939"/>
            </a:xfrm>
            <a:custGeom>
              <a:avLst/>
              <a:gdLst>
                <a:gd name="connsiteX0" fmla="*/ 0 w 1519506"/>
                <a:gd name="connsiteY0" fmla="*/ 759753 h 1519505"/>
                <a:gd name="connsiteX1" fmla="*/ 759753 w 1519506"/>
                <a:gd name="connsiteY1" fmla="*/ 0 h 1519505"/>
                <a:gd name="connsiteX2" fmla="*/ 1519506 w 1519506"/>
                <a:gd name="connsiteY2" fmla="*/ 759753 h 1519505"/>
                <a:gd name="connsiteX3" fmla="*/ 759753 w 1519506"/>
                <a:gd name="connsiteY3" fmla="*/ 1519506 h 1519505"/>
                <a:gd name="connsiteX4" fmla="*/ 0 w 1519506"/>
                <a:gd name="connsiteY4" fmla="*/ 759753 h 1519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9506" h="1519505">
                  <a:moveTo>
                    <a:pt x="0" y="759753"/>
                  </a:moveTo>
                  <a:cubicBezTo>
                    <a:pt x="0" y="340153"/>
                    <a:pt x="340153" y="0"/>
                    <a:pt x="759753" y="0"/>
                  </a:cubicBezTo>
                  <a:cubicBezTo>
                    <a:pt x="1179353" y="0"/>
                    <a:pt x="1519506" y="340153"/>
                    <a:pt x="1519506" y="759753"/>
                  </a:cubicBezTo>
                  <a:cubicBezTo>
                    <a:pt x="1519506" y="1179353"/>
                    <a:pt x="1179353" y="1519506"/>
                    <a:pt x="759753" y="1519506"/>
                  </a:cubicBezTo>
                  <a:cubicBezTo>
                    <a:pt x="340153" y="1519506"/>
                    <a:pt x="0" y="1179353"/>
                    <a:pt x="0" y="759753"/>
                  </a:cubicBezTo>
                  <a:close/>
                </a:path>
              </a:pathLst>
            </a:custGeom>
            <a:noFill/>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9034" tIns="238703" rIns="238167" bIns="238703" numCol="1" spcCol="1270" anchor="ctr" anchorCtr="0">
              <a:noAutofit/>
            </a:bodyPr>
            <a:lstStyle/>
            <a:p>
              <a:pPr lvl="0" algn="ctr" defTabSz="755650">
                <a:lnSpc>
                  <a:spcPct val="90000"/>
                </a:lnSpc>
                <a:spcBef>
                  <a:spcPct val="0"/>
                </a:spcBef>
                <a:spcAft>
                  <a:spcPct val="35000"/>
                </a:spcAft>
              </a:pPr>
              <a:endParaRPr lang="en-US" sz="1500" kern="1200" dirty="0"/>
            </a:p>
          </p:txBody>
        </p:sp>
        <p:sp>
          <p:nvSpPr>
            <p:cNvPr id="59" name="Freeform 58"/>
            <p:cNvSpPr/>
            <p:nvPr/>
          </p:nvSpPr>
          <p:spPr>
            <a:xfrm>
              <a:off x="4258786" y="2353837"/>
              <a:ext cx="1277843" cy="1273939"/>
            </a:xfrm>
            <a:custGeom>
              <a:avLst/>
              <a:gdLst>
                <a:gd name="connsiteX0" fmla="*/ 0 w 1519506"/>
                <a:gd name="connsiteY0" fmla="*/ 759753 h 1519505"/>
                <a:gd name="connsiteX1" fmla="*/ 759753 w 1519506"/>
                <a:gd name="connsiteY1" fmla="*/ 0 h 1519505"/>
                <a:gd name="connsiteX2" fmla="*/ 1519506 w 1519506"/>
                <a:gd name="connsiteY2" fmla="*/ 759753 h 1519505"/>
                <a:gd name="connsiteX3" fmla="*/ 759753 w 1519506"/>
                <a:gd name="connsiteY3" fmla="*/ 1519506 h 1519505"/>
                <a:gd name="connsiteX4" fmla="*/ 0 w 1519506"/>
                <a:gd name="connsiteY4" fmla="*/ 759753 h 1519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9506" h="1519505">
                  <a:moveTo>
                    <a:pt x="0" y="759753"/>
                  </a:moveTo>
                  <a:cubicBezTo>
                    <a:pt x="0" y="340153"/>
                    <a:pt x="340153" y="0"/>
                    <a:pt x="759753" y="0"/>
                  </a:cubicBezTo>
                  <a:cubicBezTo>
                    <a:pt x="1179353" y="0"/>
                    <a:pt x="1519506" y="340153"/>
                    <a:pt x="1519506" y="759753"/>
                  </a:cubicBezTo>
                  <a:cubicBezTo>
                    <a:pt x="1519506" y="1179353"/>
                    <a:pt x="1179353" y="1519506"/>
                    <a:pt x="759753" y="1519506"/>
                  </a:cubicBezTo>
                  <a:cubicBezTo>
                    <a:pt x="340153" y="1519506"/>
                    <a:pt x="0" y="1179353"/>
                    <a:pt x="0" y="759753"/>
                  </a:cubicBezTo>
                  <a:close/>
                </a:path>
              </a:pathLst>
            </a:custGeom>
            <a:noFill/>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9034" tIns="238703" rIns="238167" bIns="238703" numCol="1" spcCol="1270" anchor="ctr" anchorCtr="0">
              <a:noAutofit/>
            </a:bodyPr>
            <a:lstStyle/>
            <a:p>
              <a:pPr lvl="0" algn="ctr" defTabSz="755650">
                <a:lnSpc>
                  <a:spcPct val="90000"/>
                </a:lnSpc>
                <a:spcBef>
                  <a:spcPct val="0"/>
                </a:spcBef>
                <a:spcAft>
                  <a:spcPct val="35000"/>
                </a:spcAft>
              </a:pPr>
              <a:endParaRPr lang="en-US" sz="1500" kern="1200" dirty="0"/>
            </a:p>
          </p:txBody>
        </p:sp>
      </p:grpSp>
      <p:sp>
        <p:nvSpPr>
          <p:cNvPr id="53" name="Freeform 52"/>
          <p:cNvSpPr>
            <a:spLocks noChangeAspect="1"/>
          </p:cNvSpPr>
          <p:nvPr/>
        </p:nvSpPr>
        <p:spPr>
          <a:xfrm>
            <a:off x="4026782" y="609079"/>
            <a:ext cx="1214368" cy="105209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8439BD"/>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4114286"/>
              <a:satOff val="-14287"/>
              <a:lumOff val="17143"/>
              <a:alphaOff val="0"/>
            </a:schemeClr>
          </a:fillRef>
          <a:effectRef idx="2">
            <a:schemeClr val="accent2">
              <a:hueOff val="-4114286"/>
              <a:satOff val="-14287"/>
              <a:lumOff val="17143"/>
              <a:alphaOff val="0"/>
            </a:schemeClr>
          </a:effectRef>
          <a:fontRef idx="minor">
            <a:schemeClr val="lt1"/>
          </a:fontRef>
        </p:style>
        <p:txBody>
          <a:bodyPr spcFirstLastPara="0" vert="horz" wrap="square" lIns="44450" tIns="290255" rIns="45703" bIns="290255" numCol="1" spcCol="1270" anchor="ctr" anchorCtr="0">
            <a:noAutofit/>
          </a:bodyPr>
          <a:lstStyle/>
          <a:p>
            <a:pPr lvl="0" algn="ctr" defTabSz="311150" rtl="0">
              <a:lnSpc>
                <a:spcPct val="90000"/>
              </a:lnSpc>
              <a:spcBef>
                <a:spcPct val="0"/>
              </a:spcBef>
              <a:spcAft>
                <a:spcPct val="35000"/>
              </a:spcAft>
            </a:pPr>
            <a:r>
              <a:rPr lang="en-US" sz="2400" b="1" kern="1200" dirty="0" smtClean="0"/>
              <a:t>Spec Writing</a:t>
            </a:r>
            <a:endParaRPr lang="en-US" sz="2400" b="1" kern="1200" dirty="0"/>
          </a:p>
        </p:txBody>
      </p:sp>
      <p:sp>
        <p:nvSpPr>
          <p:cNvPr id="36" name="Right Brace 35"/>
          <p:cNvSpPr/>
          <p:nvPr/>
        </p:nvSpPr>
        <p:spPr>
          <a:xfrm rot="16200000">
            <a:off x="4210697" y="-2230772"/>
            <a:ext cx="818866" cy="8583715"/>
          </a:xfrm>
          <a:prstGeom prst="rightBrace">
            <a:avLst/>
          </a:prstGeom>
          <a:ln>
            <a:solidFill>
              <a:srgbClr val="7030A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842118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285750" y="1828800"/>
            <a:ext cx="8496300" cy="5216247"/>
          </a:xfrm>
        </p:spPr>
        <p:txBody>
          <a:bodyPr>
            <a:normAutofit/>
          </a:bodyPr>
          <a:lstStyle/>
          <a:p>
            <a:pPr marL="463550" indent="-463550" eaLnBrk="0" hangingPunct="0">
              <a:lnSpc>
                <a:spcPts val="2200"/>
              </a:lnSpc>
              <a:spcAft>
                <a:spcPts val="600"/>
              </a:spcAft>
              <a:buClr>
                <a:srgbClr val="C00000"/>
              </a:buClr>
              <a:buFont typeface="Wingdings" pitchFamily="2" charset="2"/>
              <a:buChar char="v"/>
              <a:defRPr/>
            </a:pPr>
            <a:r>
              <a:rPr lang="en-US" sz="1600" kern="0" dirty="0" smtClean="0">
                <a:solidFill>
                  <a:srgbClr val="0070C0"/>
                </a:solidFill>
              </a:rPr>
              <a:t>Standard Domain Template:</a:t>
            </a:r>
            <a:r>
              <a:rPr lang="en-US" sz="1600" kern="0" dirty="0" smtClean="0"/>
              <a:t>  </a:t>
            </a:r>
            <a:r>
              <a:rPr lang="en-US" sz="1600" b="0" kern="0" dirty="0" smtClean="0"/>
              <a:t>The defined metadata for one SDTM dataset (Domain) maintained in the Lilly Document Center.</a:t>
            </a:r>
          </a:p>
          <a:p>
            <a:pPr marL="463550" indent="-463550" eaLnBrk="0" hangingPunct="0">
              <a:lnSpc>
                <a:spcPts val="2200"/>
              </a:lnSpc>
              <a:spcBef>
                <a:spcPts val="0"/>
              </a:spcBef>
              <a:spcAft>
                <a:spcPts val="600"/>
              </a:spcAft>
              <a:buClr>
                <a:srgbClr val="C00000"/>
              </a:buClr>
              <a:buFont typeface="Wingdings" pitchFamily="2" charset="2"/>
              <a:buChar char="v"/>
              <a:defRPr/>
            </a:pPr>
            <a:r>
              <a:rPr lang="en-US" sz="1600" kern="0" dirty="0" smtClean="0">
                <a:solidFill>
                  <a:schemeClr val="accent6">
                    <a:lumMod val="75000"/>
                  </a:schemeClr>
                </a:solidFill>
              </a:rPr>
              <a:t>SST:</a:t>
            </a:r>
            <a:r>
              <a:rPr lang="en-US" sz="1600" b="0" kern="0" dirty="0" smtClean="0"/>
              <a:t>  The SST (Study Specification Template) is an excel spreadsheet that consists of Standard </a:t>
            </a:r>
            <a:r>
              <a:rPr lang="en-US" sz="1600" b="0" kern="0" dirty="0"/>
              <a:t>d</a:t>
            </a:r>
            <a:r>
              <a:rPr lang="en-US" sz="1600" b="0" kern="0" dirty="0" smtClean="0"/>
              <a:t>omain Templates and  the metadata, including controlled terminology and sponsor defined controlled terminology needed and variables for the creation of all SDTM domains (datasets).  There may be one or more SSTs for a study. </a:t>
            </a:r>
          </a:p>
          <a:p>
            <a:pPr marL="463550" indent="-463550" eaLnBrk="0" hangingPunct="0">
              <a:lnSpc>
                <a:spcPts val="2200"/>
              </a:lnSpc>
              <a:spcBef>
                <a:spcPts val="0"/>
              </a:spcBef>
              <a:spcAft>
                <a:spcPts val="600"/>
              </a:spcAft>
              <a:buClr>
                <a:srgbClr val="C00000"/>
              </a:buClr>
              <a:buFont typeface="Wingdings" pitchFamily="2" charset="2"/>
              <a:buChar char="v"/>
              <a:defRPr/>
            </a:pPr>
            <a:r>
              <a:rPr lang="en-US" sz="1600" kern="0" dirty="0" smtClean="0">
                <a:solidFill>
                  <a:schemeClr val="accent6">
                    <a:lumMod val="75000"/>
                  </a:schemeClr>
                </a:solidFill>
              </a:rPr>
              <a:t>Generate SST: </a:t>
            </a:r>
            <a:r>
              <a:rPr lang="en-US" sz="1600" b="0" kern="0" dirty="0" smtClean="0"/>
              <a:t>Automated process (currently CDI) that combines standard SDTM domain templates (excel file) into one spreadsheet with multiple tabs, one for each domain.</a:t>
            </a:r>
          </a:p>
          <a:p>
            <a:pPr marL="463550" indent="-463550" eaLnBrk="0" hangingPunct="0">
              <a:lnSpc>
                <a:spcPts val="2200"/>
              </a:lnSpc>
              <a:spcBef>
                <a:spcPts val="0"/>
              </a:spcBef>
              <a:spcAft>
                <a:spcPts val="600"/>
              </a:spcAft>
              <a:buClr>
                <a:srgbClr val="C00000"/>
              </a:buClr>
              <a:buFont typeface="Wingdings" pitchFamily="2" charset="2"/>
              <a:buChar char="v"/>
              <a:defRPr/>
            </a:pPr>
            <a:r>
              <a:rPr lang="en-US" sz="1600" kern="0" dirty="0" smtClean="0">
                <a:solidFill>
                  <a:srgbClr val="F951B5"/>
                </a:solidFill>
              </a:rPr>
              <a:t>Configure SST:</a:t>
            </a:r>
            <a:r>
              <a:rPr lang="en-US" sz="1600" b="0" kern="0" dirty="0" smtClean="0">
                <a:solidFill>
                  <a:srgbClr val="F951B5"/>
                </a:solidFill>
              </a:rPr>
              <a:t> </a:t>
            </a:r>
            <a:r>
              <a:rPr lang="en-US" sz="1600" b="0" kern="0" dirty="0" smtClean="0">
                <a:solidFill>
                  <a:srgbClr val="00B050"/>
                </a:solidFill>
              </a:rPr>
              <a:t> </a:t>
            </a:r>
            <a:r>
              <a:rPr lang="en-US" sz="1600" b="0" kern="0" dirty="0" smtClean="0"/>
              <a:t>The SST is configured to define and/or subset the initially generated template (SST) to the study specific requirements.   </a:t>
            </a:r>
          </a:p>
          <a:p>
            <a:pPr marL="463550" indent="-463550" eaLnBrk="0" hangingPunct="0">
              <a:lnSpc>
                <a:spcPts val="2200"/>
              </a:lnSpc>
              <a:spcBef>
                <a:spcPts val="0"/>
              </a:spcBef>
              <a:spcAft>
                <a:spcPts val="600"/>
              </a:spcAft>
              <a:buClr>
                <a:srgbClr val="C00000"/>
              </a:buClr>
              <a:buFont typeface="Wingdings" pitchFamily="2" charset="2"/>
              <a:buChar char="v"/>
              <a:defRPr/>
            </a:pPr>
            <a:r>
              <a:rPr lang="en-US" sz="1600" kern="0" dirty="0" smtClean="0">
                <a:solidFill>
                  <a:srgbClr val="7030A0"/>
                </a:solidFill>
              </a:rPr>
              <a:t>Compliance Checks:  </a:t>
            </a:r>
            <a:r>
              <a:rPr lang="en-US" sz="1600" b="0" kern="0" dirty="0" smtClean="0"/>
              <a:t>Automated checks on the configured SST metadata to ensure compliance to the SDTM requirements</a:t>
            </a:r>
            <a:r>
              <a:rPr lang="en-US" sz="1600" b="0" kern="0" dirty="0"/>
              <a:t>.</a:t>
            </a:r>
            <a:endParaRPr lang="en-US" sz="1600" b="0" kern="0" dirty="0" smtClean="0"/>
          </a:p>
          <a:p>
            <a:pPr marL="463550" indent="-463550" eaLnBrk="0" hangingPunct="0">
              <a:lnSpc>
                <a:spcPts val="2200"/>
              </a:lnSpc>
              <a:spcBef>
                <a:spcPts val="0"/>
              </a:spcBef>
              <a:spcAft>
                <a:spcPts val="600"/>
              </a:spcAft>
              <a:buClr>
                <a:srgbClr val="C00000"/>
              </a:buClr>
              <a:buFont typeface="Wingdings" pitchFamily="2" charset="2"/>
              <a:buChar char="v"/>
              <a:defRPr/>
            </a:pPr>
            <a:r>
              <a:rPr lang="en-US" sz="1600" kern="0" dirty="0" smtClean="0">
                <a:solidFill>
                  <a:srgbClr val="00B050"/>
                </a:solidFill>
              </a:rPr>
              <a:t>Study Specifications: </a:t>
            </a:r>
            <a:r>
              <a:rPr lang="en-US" sz="1600" b="0" kern="0" dirty="0">
                <a:solidFill>
                  <a:schemeClr val="tx1"/>
                </a:solidFill>
              </a:rPr>
              <a:t>T</a:t>
            </a:r>
            <a:r>
              <a:rPr lang="en-US" sz="1600" b="0" kern="0" dirty="0" smtClean="0">
                <a:solidFill>
                  <a:schemeClr val="tx1"/>
                </a:solidFill>
              </a:rPr>
              <a:t>he final documentation (along with the Trial Design Domains and </a:t>
            </a:r>
            <a:r>
              <a:rPr lang="en-US" sz="1600" b="0" kern="0" dirty="0" err="1" smtClean="0">
                <a:solidFill>
                  <a:schemeClr val="tx1"/>
                </a:solidFill>
              </a:rPr>
              <a:t>Timepoint</a:t>
            </a:r>
            <a:r>
              <a:rPr lang="en-US" sz="1600" b="0" kern="0" dirty="0" smtClean="0">
                <a:solidFill>
                  <a:schemeClr val="tx1"/>
                </a:solidFill>
              </a:rPr>
              <a:t> Spreadsheet) for programmers to create the SDTM domains for the study.</a:t>
            </a:r>
            <a:endParaRPr lang="en-US" sz="1600" b="0" dirty="0">
              <a:solidFill>
                <a:schemeClr val="tx1"/>
              </a:solidFill>
            </a:endParaRPr>
          </a:p>
        </p:txBody>
      </p:sp>
      <p:sp>
        <p:nvSpPr>
          <p:cNvPr id="3" name="Text Placeholder 2"/>
          <p:cNvSpPr>
            <a:spLocks noGrp="1"/>
          </p:cNvSpPr>
          <p:nvPr>
            <p:ph type="body" sz="quarter" idx="10"/>
          </p:nvPr>
        </p:nvSpPr>
        <p:spPr/>
        <p:txBody>
          <a:bodyPr/>
          <a:lstStyle/>
          <a:p>
            <a:r>
              <a:rPr lang="en-US" b="0" dirty="0" smtClean="0">
                <a:solidFill>
                  <a:schemeClr val="tx1"/>
                </a:solidFill>
              </a:rPr>
              <a:t>Definitions Along the Process</a:t>
            </a:r>
            <a:endParaRPr lang="en-US" b="0" dirty="0">
              <a:solidFill>
                <a:schemeClr val="tx1"/>
              </a:solidFill>
            </a:endParaRPr>
          </a:p>
        </p:txBody>
      </p:sp>
      <p:graphicFrame>
        <p:nvGraphicFramePr>
          <p:cNvPr id="4" name="Diagram 3"/>
          <p:cNvGraphicFramePr>
            <a:graphicFrameLocks noChangeAspect="1"/>
          </p:cNvGraphicFramePr>
          <p:nvPr>
            <p:extLst>
              <p:ext uri="{D42A27DB-BD31-4B8C-83A1-F6EECF244321}">
                <p14:modId xmlns:p14="http://schemas.microsoft.com/office/powerpoint/2010/main" val="1707023728"/>
              </p:ext>
            </p:extLst>
          </p:nvPr>
        </p:nvGraphicFramePr>
        <p:xfrm>
          <a:off x="1828800" y="304800"/>
          <a:ext cx="5303520" cy="251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28055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8056" y="-13383"/>
            <a:ext cx="7008778" cy="1401762"/>
          </a:xfrm>
        </p:spPr>
        <p:txBody>
          <a:bodyPr>
            <a:normAutofit/>
          </a:bodyPr>
          <a:lstStyle/>
          <a:p>
            <a:pPr algn="l">
              <a:lnSpc>
                <a:spcPts val="3600"/>
              </a:lnSpc>
            </a:pPr>
            <a:r>
              <a:rPr lang="en-US" sz="3600" dirty="0" smtClean="0"/>
              <a:t>SDTM </a:t>
            </a:r>
            <a:r>
              <a:rPr lang="en-US" sz="3600" dirty="0"/>
              <a:t>Study </a:t>
            </a:r>
            <a:r>
              <a:rPr lang="en-US" sz="3600" dirty="0" smtClean="0"/>
              <a:t>Spec Package                </a:t>
            </a:r>
            <a:endParaRPr lang="en-US" sz="3600" dirty="0"/>
          </a:p>
        </p:txBody>
      </p:sp>
      <p:grpSp>
        <p:nvGrpSpPr>
          <p:cNvPr id="16" name="Group 15"/>
          <p:cNvGrpSpPr/>
          <p:nvPr/>
        </p:nvGrpSpPr>
        <p:grpSpPr>
          <a:xfrm>
            <a:off x="4733529" y="1416758"/>
            <a:ext cx="3845569" cy="5024033"/>
            <a:chOff x="4637993" y="1509488"/>
            <a:chExt cx="3845569" cy="5024033"/>
          </a:xfrm>
        </p:grpSpPr>
        <p:sp>
          <p:nvSpPr>
            <p:cNvPr id="9" name="Freeform 8"/>
            <p:cNvSpPr/>
            <p:nvPr/>
          </p:nvSpPr>
          <p:spPr>
            <a:xfrm>
              <a:off x="4637993" y="1509488"/>
              <a:ext cx="3845569" cy="682174"/>
            </a:xfrm>
            <a:custGeom>
              <a:avLst/>
              <a:gdLst>
                <a:gd name="connsiteX0" fmla="*/ 0 w 3845569"/>
                <a:gd name="connsiteY0" fmla="*/ 0 h 1538227"/>
                <a:gd name="connsiteX1" fmla="*/ 3845569 w 3845569"/>
                <a:gd name="connsiteY1" fmla="*/ 0 h 1538227"/>
                <a:gd name="connsiteX2" fmla="*/ 3845569 w 3845569"/>
                <a:gd name="connsiteY2" fmla="*/ 1538227 h 1538227"/>
                <a:gd name="connsiteX3" fmla="*/ 0 w 3845569"/>
                <a:gd name="connsiteY3" fmla="*/ 1538227 h 1538227"/>
                <a:gd name="connsiteX4" fmla="*/ 0 w 3845569"/>
                <a:gd name="connsiteY4" fmla="*/ 0 h 1538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5569" h="1538227">
                  <a:moveTo>
                    <a:pt x="0" y="0"/>
                  </a:moveTo>
                  <a:lnTo>
                    <a:pt x="3845569" y="0"/>
                  </a:lnTo>
                  <a:lnTo>
                    <a:pt x="3845569" y="1538227"/>
                  </a:lnTo>
                  <a:lnTo>
                    <a:pt x="0" y="1538227"/>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13792" rIns="199136" bIns="113792" numCol="1" spcCol="1270" anchor="ctr" anchorCtr="0">
              <a:noAutofit/>
            </a:bodyPr>
            <a:lstStyle/>
            <a:p>
              <a:pPr lvl="0" algn="ctr" defTabSz="1244600" rtl="0">
                <a:lnSpc>
                  <a:spcPct val="90000"/>
                </a:lnSpc>
                <a:spcBef>
                  <a:spcPct val="0"/>
                </a:spcBef>
                <a:spcAft>
                  <a:spcPct val="35000"/>
                </a:spcAft>
              </a:pPr>
              <a:r>
                <a:rPr lang="en-US" sz="2800" kern="1200" dirty="0" smtClean="0"/>
                <a:t>Who develops it?</a:t>
              </a:r>
              <a:endParaRPr lang="en-US" sz="2800" kern="1200" dirty="0"/>
            </a:p>
          </p:txBody>
        </p:sp>
        <p:sp>
          <p:nvSpPr>
            <p:cNvPr id="10" name="Freeform 9"/>
            <p:cNvSpPr/>
            <p:nvPr/>
          </p:nvSpPr>
          <p:spPr>
            <a:xfrm>
              <a:off x="4637993" y="2225467"/>
              <a:ext cx="3845569" cy="3101278"/>
            </a:xfrm>
            <a:custGeom>
              <a:avLst/>
              <a:gdLst>
                <a:gd name="connsiteX0" fmla="*/ 0 w 3845569"/>
                <a:gd name="connsiteY0" fmla="*/ 0 h 3211649"/>
                <a:gd name="connsiteX1" fmla="*/ 3845569 w 3845569"/>
                <a:gd name="connsiteY1" fmla="*/ 0 h 3211649"/>
                <a:gd name="connsiteX2" fmla="*/ 3845569 w 3845569"/>
                <a:gd name="connsiteY2" fmla="*/ 3211649 h 3211649"/>
                <a:gd name="connsiteX3" fmla="*/ 0 w 3845569"/>
                <a:gd name="connsiteY3" fmla="*/ 3211649 h 3211649"/>
                <a:gd name="connsiteX4" fmla="*/ 0 w 3845569"/>
                <a:gd name="connsiteY4" fmla="*/ 0 h 3211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5569" h="3211649">
                  <a:moveTo>
                    <a:pt x="0" y="0"/>
                  </a:moveTo>
                  <a:lnTo>
                    <a:pt x="3845569" y="0"/>
                  </a:lnTo>
                  <a:lnTo>
                    <a:pt x="3845569" y="3211649"/>
                  </a:lnTo>
                  <a:lnTo>
                    <a:pt x="0" y="321164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17348" tIns="117348" rIns="156464" bIns="176022" numCol="1" spcCol="1270" anchor="t" anchorCtr="0">
              <a:noAutofit/>
            </a:bodyPr>
            <a:lstStyle/>
            <a:p>
              <a:pPr marL="228600" lvl="1" indent="-228600" algn="l" defTabSz="977900" rtl="0">
                <a:lnSpc>
                  <a:spcPct val="90000"/>
                </a:lnSpc>
                <a:spcBef>
                  <a:spcPct val="0"/>
                </a:spcBef>
                <a:spcAft>
                  <a:spcPct val="15000"/>
                </a:spcAft>
                <a:buChar char="••"/>
              </a:pPr>
              <a:r>
                <a:rPr lang="en-US" sz="2200" kern="1200" dirty="0" smtClean="0"/>
                <a:t>SDTM Spec Writer/Programmer*</a:t>
              </a:r>
              <a:endParaRPr lang="en-US" sz="2200" kern="1200" dirty="0"/>
            </a:p>
            <a:p>
              <a:pPr marL="457200" lvl="2" indent="-228600" algn="l" defTabSz="977900" rtl="0">
                <a:lnSpc>
                  <a:spcPct val="90000"/>
                </a:lnSpc>
                <a:spcBef>
                  <a:spcPct val="0"/>
                </a:spcBef>
                <a:spcAft>
                  <a:spcPct val="15000"/>
                </a:spcAft>
                <a:buChar char="••"/>
              </a:pPr>
              <a:r>
                <a:rPr lang="en-US" sz="2200" kern="1200" dirty="0" smtClean="0"/>
                <a:t>Might be an internal Lilly role (i.e. Stat Analyst)</a:t>
              </a:r>
              <a:endParaRPr lang="en-US" sz="2200" kern="1200" dirty="0"/>
            </a:p>
            <a:p>
              <a:pPr marL="457200" lvl="2" indent="-228600" algn="l" defTabSz="977900" rtl="0">
                <a:lnSpc>
                  <a:spcPct val="90000"/>
                </a:lnSpc>
                <a:spcBef>
                  <a:spcPct val="0"/>
                </a:spcBef>
                <a:spcAft>
                  <a:spcPct val="15000"/>
                </a:spcAft>
                <a:buChar char="••"/>
              </a:pPr>
              <a:r>
                <a:rPr lang="en-US" sz="2200" kern="1200" dirty="0" smtClean="0"/>
                <a:t>Or an external role at a </a:t>
              </a:r>
              <a:r>
                <a:rPr lang="en-US" sz="2200" dirty="0" smtClean="0"/>
                <a:t>DSS or GSS </a:t>
              </a:r>
              <a:r>
                <a:rPr lang="en-US" sz="2200" kern="1200" dirty="0" smtClean="0"/>
                <a:t>TPO</a:t>
              </a:r>
              <a:endParaRPr lang="en-US" sz="2200" kern="1200" dirty="0"/>
            </a:p>
            <a:p>
              <a:pPr marL="57150" lvl="2" indent="-171450" defTabSz="800100">
                <a:lnSpc>
                  <a:spcPct val="90000"/>
                </a:lnSpc>
                <a:spcBef>
                  <a:spcPct val="0"/>
                </a:spcBef>
                <a:spcAft>
                  <a:spcPct val="15000"/>
                </a:spcAft>
                <a:buChar char="••"/>
              </a:pPr>
              <a:r>
                <a:rPr lang="en-US" sz="2200" kern="1200" dirty="0" smtClean="0"/>
                <a:t>SDTM Consultant and CDA </a:t>
              </a:r>
              <a:r>
                <a:rPr lang="en-US" sz="2200" u="sng" kern="1200" dirty="0" smtClean="0"/>
                <a:t>consult</a:t>
              </a:r>
              <a:r>
                <a:rPr lang="en-US" sz="2200" kern="1200" dirty="0" smtClean="0"/>
                <a:t> as needed</a:t>
              </a:r>
              <a:endParaRPr lang="en-US" sz="2200" kern="1200" dirty="0"/>
            </a:p>
          </p:txBody>
        </p:sp>
        <p:grpSp>
          <p:nvGrpSpPr>
            <p:cNvPr id="11" name="Group 10"/>
            <p:cNvGrpSpPr/>
            <p:nvPr/>
          </p:nvGrpSpPr>
          <p:grpSpPr>
            <a:xfrm>
              <a:off x="4639421" y="5286804"/>
              <a:ext cx="1594034" cy="1246717"/>
              <a:chOff x="3218688" y="5979778"/>
              <a:chExt cx="1594034" cy="1246717"/>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172" y="6095177"/>
                <a:ext cx="1493333" cy="10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3218688" y="5979778"/>
                <a:ext cx="1594034" cy="1246717"/>
              </a:xfrm>
              <a:prstGeom prst="rect">
                <a:avLst/>
              </a:prstGeom>
              <a:noFill/>
              <a:ln w="1905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4" name="Group 13"/>
          <p:cNvGrpSpPr/>
          <p:nvPr/>
        </p:nvGrpSpPr>
        <p:grpSpPr>
          <a:xfrm>
            <a:off x="335433" y="1416758"/>
            <a:ext cx="3859716" cy="5013831"/>
            <a:chOff x="239897" y="1509488"/>
            <a:chExt cx="3859716" cy="5013831"/>
          </a:xfrm>
        </p:grpSpPr>
        <p:sp>
          <p:nvSpPr>
            <p:cNvPr id="7" name="Freeform 6"/>
            <p:cNvSpPr/>
            <p:nvPr/>
          </p:nvSpPr>
          <p:spPr>
            <a:xfrm>
              <a:off x="254044" y="1509488"/>
              <a:ext cx="3845569" cy="682174"/>
            </a:xfrm>
            <a:custGeom>
              <a:avLst/>
              <a:gdLst>
                <a:gd name="connsiteX0" fmla="*/ 0 w 3845569"/>
                <a:gd name="connsiteY0" fmla="*/ 0 h 1538227"/>
                <a:gd name="connsiteX1" fmla="*/ 3845569 w 3845569"/>
                <a:gd name="connsiteY1" fmla="*/ 0 h 1538227"/>
                <a:gd name="connsiteX2" fmla="*/ 3845569 w 3845569"/>
                <a:gd name="connsiteY2" fmla="*/ 1538227 h 1538227"/>
                <a:gd name="connsiteX3" fmla="*/ 0 w 3845569"/>
                <a:gd name="connsiteY3" fmla="*/ 1538227 h 1538227"/>
                <a:gd name="connsiteX4" fmla="*/ 0 w 3845569"/>
                <a:gd name="connsiteY4" fmla="*/ 0 h 1538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5569" h="1538227">
                  <a:moveTo>
                    <a:pt x="0" y="0"/>
                  </a:moveTo>
                  <a:lnTo>
                    <a:pt x="3845569" y="0"/>
                  </a:lnTo>
                  <a:lnTo>
                    <a:pt x="3845569" y="1538227"/>
                  </a:lnTo>
                  <a:lnTo>
                    <a:pt x="0" y="1538227"/>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13792" rIns="199136" bIns="113792" numCol="1" spcCol="1270" anchor="ctr" anchorCtr="0">
              <a:noAutofit/>
            </a:bodyPr>
            <a:lstStyle/>
            <a:p>
              <a:pPr lvl="0" algn="ctr" defTabSz="1244600" rtl="0">
                <a:lnSpc>
                  <a:spcPct val="90000"/>
                </a:lnSpc>
                <a:spcBef>
                  <a:spcPct val="0"/>
                </a:spcBef>
                <a:spcAft>
                  <a:spcPct val="35000"/>
                </a:spcAft>
              </a:pPr>
              <a:r>
                <a:rPr lang="en-US" sz="2800" kern="1200" dirty="0" smtClean="0"/>
                <a:t>What is the purpose?</a:t>
              </a:r>
              <a:endParaRPr lang="en-US" sz="2800" kern="1200" dirty="0"/>
            </a:p>
          </p:txBody>
        </p:sp>
        <p:sp>
          <p:nvSpPr>
            <p:cNvPr id="8" name="Freeform 7"/>
            <p:cNvSpPr/>
            <p:nvPr/>
          </p:nvSpPr>
          <p:spPr>
            <a:xfrm>
              <a:off x="254044" y="2225467"/>
              <a:ext cx="3845569" cy="3101278"/>
            </a:xfrm>
            <a:custGeom>
              <a:avLst/>
              <a:gdLst>
                <a:gd name="connsiteX0" fmla="*/ 0 w 3845569"/>
                <a:gd name="connsiteY0" fmla="*/ 0 h 3211649"/>
                <a:gd name="connsiteX1" fmla="*/ 3845569 w 3845569"/>
                <a:gd name="connsiteY1" fmla="*/ 0 h 3211649"/>
                <a:gd name="connsiteX2" fmla="*/ 3845569 w 3845569"/>
                <a:gd name="connsiteY2" fmla="*/ 3211649 h 3211649"/>
                <a:gd name="connsiteX3" fmla="*/ 0 w 3845569"/>
                <a:gd name="connsiteY3" fmla="*/ 3211649 h 3211649"/>
                <a:gd name="connsiteX4" fmla="*/ 0 w 3845569"/>
                <a:gd name="connsiteY4" fmla="*/ 0 h 3211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5569" h="3211649">
                  <a:moveTo>
                    <a:pt x="0" y="0"/>
                  </a:moveTo>
                  <a:lnTo>
                    <a:pt x="3845569" y="0"/>
                  </a:lnTo>
                  <a:lnTo>
                    <a:pt x="3845569" y="3211649"/>
                  </a:lnTo>
                  <a:lnTo>
                    <a:pt x="0" y="321164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17348" tIns="117348" rIns="156464" bIns="176022" numCol="1" spcCol="1270" anchor="t" anchorCtr="0">
              <a:noAutofit/>
            </a:bodyPr>
            <a:lstStyle/>
            <a:p>
              <a:pPr marL="228600" lvl="1" indent="-228600" algn="l" defTabSz="977900" rtl="0">
                <a:lnSpc>
                  <a:spcPct val="90000"/>
                </a:lnSpc>
                <a:spcBef>
                  <a:spcPct val="0"/>
                </a:spcBef>
                <a:spcAft>
                  <a:spcPct val="15000"/>
                </a:spcAft>
                <a:buChar char="••"/>
              </a:pPr>
              <a:r>
                <a:rPr lang="en-US" sz="2200" kern="1200" dirty="0" smtClean="0"/>
                <a:t>It is the programming specifications for writing the SDTM programs which will be applied to the raw data to be transformed into SDTM structured datasets</a:t>
              </a:r>
              <a:endParaRPr lang="en-US" sz="2200" kern="1200" dirty="0"/>
            </a:p>
            <a:p>
              <a:pPr marL="228600" lvl="1" indent="-228600" algn="l" defTabSz="977900" rtl="0">
                <a:lnSpc>
                  <a:spcPct val="90000"/>
                </a:lnSpc>
                <a:spcBef>
                  <a:spcPct val="0"/>
                </a:spcBef>
                <a:spcAft>
                  <a:spcPct val="15000"/>
                </a:spcAft>
                <a:buChar char="••"/>
              </a:pPr>
              <a:r>
                <a:rPr lang="en-US" sz="2200" kern="1200" dirty="0" smtClean="0"/>
                <a:t>Define.xml for submission</a:t>
              </a:r>
              <a:endParaRPr lang="en-US" sz="2200" kern="1200" dirty="0"/>
            </a:p>
          </p:txBody>
        </p:sp>
        <p:grpSp>
          <p:nvGrpSpPr>
            <p:cNvPr id="12" name="Group 11"/>
            <p:cNvGrpSpPr/>
            <p:nvPr/>
          </p:nvGrpSpPr>
          <p:grpSpPr>
            <a:xfrm>
              <a:off x="239897" y="5276603"/>
              <a:ext cx="1372017" cy="1246716"/>
              <a:chOff x="-1378344" y="6029292"/>
              <a:chExt cx="1372017" cy="1246716"/>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3411" y="6161575"/>
                <a:ext cx="1150000" cy="97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1378344" y="6029292"/>
                <a:ext cx="1372017" cy="1246716"/>
              </a:xfrm>
              <a:prstGeom prst="rect">
                <a:avLst/>
              </a:prstGeom>
              <a:noFill/>
              <a:ln w="1905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17" name="Freeform 16"/>
          <p:cNvSpPr>
            <a:spLocks noChangeAspect="1"/>
          </p:cNvSpPr>
          <p:nvPr/>
        </p:nvSpPr>
        <p:spPr>
          <a:xfrm>
            <a:off x="8231292" y="5436162"/>
            <a:ext cx="829136" cy="137319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8439BD"/>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4114286"/>
              <a:satOff val="-14287"/>
              <a:lumOff val="17143"/>
              <a:alphaOff val="0"/>
            </a:schemeClr>
          </a:fillRef>
          <a:effectRef idx="2">
            <a:schemeClr val="accent2">
              <a:hueOff val="-4114286"/>
              <a:satOff val="-14287"/>
              <a:lumOff val="17143"/>
              <a:alphaOff val="0"/>
            </a:schemeClr>
          </a:effectRef>
          <a:fontRef idx="minor">
            <a:schemeClr val="lt1"/>
          </a:fontRef>
        </p:style>
        <p:txBody>
          <a:bodyPr spcFirstLastPara="0" vert="horz" wrap="square" lIns="44450" tIns="290255" rIns="45703" bIns="290255" numCol="1" spcCol="1270" anchor="ctr" anchorCtr="0">
            <a:noAutofit/>
          </a:bodyPr>
          <a:lstStyle/>
          <a:p>
            <a:pPr lvl="0" algn="ctr" defTabSz="311150" rtl="0">
              <a:lnSpc>
                <a:spcPct val="90000"/>
              </a:lnSpc>
              <a:spcBef>
                <a:spcPct val="0"/>
              </a:spcBef>
              <a:spcAft>
                <a:spcPct val="35000"/>
              </a:spcAft>
            </a:pPr>
            <a:r>
              <a:rPr lang="en-US" sz="1400" b="1" kern="1200" dirty="0" smtClean="0"/>
              <a:t>Spec Writing</a:t>
            </a:r>
            <a:endParaRPr lang="en-US" sz="1400" b="1" kern="1200" dirty="0"/>
          </a:p>
        </p:txBody>
      </p:sp>
    </p:spTree>
    <p:extLst>
      <p:ext uri="{BB962C8B-B14F-4D97-AF65-F5344CB8AC3E}">
        <p14:creationId xmlns:p14="http://schemas.microsoft.com/office/powerpoint/2010/main" val="17147056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04800" y="152400"/>
            <a:ext cx="8839200" cy="646331"/>
          </a:xfrm>
          <a:prstGeom prst="rect">
            <a:avLst/>
          </a:prstGeom>
        </p:spPr>
        <p:txBody>
          <a:bodyPr wrap="square">
            <a:spAutoFit/>
          </a:bodyPr>
          <a:lstStyle/>
          <a:p>
            <a:pPr fontAlgn="auto">
              <a:spcBef>
                <a:spcPts val="0"/>
              </a:spcBef>
              <a:spcAft>
                <a:spcPts val="0"/>
              </a:spcAft>
              <a:defRPr/>
            </a:pPr>
            <a:r>
              <a:rPr lang="en-US" sz="3600" b="1" dirty="0" smtClean="0"/>
              <a:t>SDTM Study Specification Deliverables</a:t>
            </a:r>
            <a:endParaRPr lang="en-US" sz="3600" b="1" dirty="0"/>
          </a:p>
        </p:txBody>
      </p:sp>
      <p:graphicFrame>
        <p:nvGraphicFramePr>
          <p:cNvPr id="3" name="Diagram 2"/>
          <p:cNvGraphicFramePr/>
          <p:nvPr>
            <p:extLst>
              <p:ext uri="{D42A27DB-BD31-4B8C-83A1-F6EECF244321}">
                <p14:modId xmlns:p14="http://schemas.microsoft.com/office/powerpoint/2010/main" val="3094219356"/>
              </p:ext>
            </p:extLst>
          </p:nvPr>
        </p:nvGraphicFramePr>
        <p:xfrm>
          <a:off x="76200" y="2895600"/>
          <a:ext cx="88392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2763302647"/>
              </p:ext>
            </p:extLst>
          </p:nvPr>
        </p:nvGraphicFramePr>
        <p:xfrm>
          <a:off x="533400" y="1447800"/>
          <a:ext cx="8229600" cy="1905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2" name="TextBox 11"/>
          <p:cNvSpPr txBox="1"/>
          <p:nvPr/>
        </p:nvSpPr>
        <p:spPr>
          <a:xfrm>
            <a:off x="533400" y="5638800"/>
            <a:ext cx="8287653" cy="523220"/>
          </a:xfrm>
          <a:prstGeom prst="rect">
            <a:avLst/>
          </a:prstGeom>
          <a:noFill/>
        </p:spPr>
        <p:txBody>
          <a:bodyPr wrap="none" rtlCol="0">
            <a:spAutoFit/>
          </a:bodyPr>
          <a:lstStyle/>
          <a:p>
            <a:r>
              <a:rPr lang="en-US" sz="1400" dirty="0" smtClean="0"/>
              <a:t>Note:  The SDTM Study Specification process can be executed more than once by batching completed Domains.</a:t>
            </a:r>
          </a:p>
          <a:p>
            <a:r>
              <a:rPr lang="en-US" sz="1400" dirty="0" smtClean="0"/>
              <a:t>This is done for efficiency to allow SDTM programming to begin.</a:t>
            </a:r>
            <a:endParaRPr lang="en-US" sz="1400" dirty="0"/>
          </a:p>
        </p:txBody>
      </p:sp>
      <p:sp>
        <p:nvSpPr>
          <p:cNvPr id="10" name="Right Arrow 9"/>
          <p:cNvSpPr>
            <a:spLocks noChangeAspect="1"/>
          </p:cNvSpPr>
          <p:nvPr/>
        </p:nvSpPr>
        <p:spPr>
          <a:xfrm>
            <a:off x="3352801" y="2171702"/>
            <a:ext cx="825268" cy="2666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Arrow 12"/>
          <p:cNvSpPr>
            <a:spLocks noChangeAspect="1"/>
          </p:cNvSpPr>
          <p:nvPr/>
        </p:nvSpPr>
        <p:spPr>
          <a:xfrm>
            <a:off x="3352800" y="2895600"/>
            <a:ext cx="825268" cy="2666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44460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80" y="177800"/>
            <a:ext cx="6865490" cy="1371600"/>
          </a:xfrm>
        </p:spPr>
        <p:txBody>
          <a:bodyPr>
            <a:normAutofit/>
          </a:bodyPr>
          <a:lstStyle/>
          <a:p>
            <a:pPr lvl="0" algn="l">
              <a:lnSpc>
                <a:spcPts val="3200"/>
              </a:lnSpc>
            </a:pPr>
            <a:r>
              <a:rPr lang="en-US" sz="3600" dirty="0" smtClean="0"/>
              <a:t>Each Process </a:t>
            </a:r>
            <a:r>
              <a:rPr lang="en-US" sz="3600" dirty="0"/>
              <a:t>S</a:t>
            </a:r>
            <a:r>
              <a:rPr lang="en-US" sz="3600" dirty="0" smtClean="0"/>
              <a:t>tep Explained</a:t>
            </a:r>
            <a:r>
              <a:rPr lang="en-US" sz="3600" b="1" dirty="0">
                <a:solidFill>
                  <a:schemeClr val="accent1"/>
                </a:solidFill>
              </a:rPr>
              <a:t/>
            </a:r>
            <a:br>
              <a:rPr lang="en-US" sz="3600" b="1" dirty="0">
                <a:solidFill>
                  <a:schemeClr val="accent1"/>
                </a:solidFill>
              </a:rPr>
            </a:br>
            <a:endParaRPr lang="en-US" sz="3600" b="1" dirty="0">
              <a:solidFill>
                <a:schemeClr val="accent1"/>
              </a:solidFill>
            </a:endParaRPr>
          </a:p>
        </p:txBody>
      </p:sp>
      <p:grpSp>
        <p:nvGrpSpPr>
          <p:cNvPr id="19" name="Group 18"/>
          <p:cNvGrpSpPr/>
          <p:nvPr/>
        </p:nvGrpSpPr>
        <p:grpSpPr>
          <a:xfrm>
            <a:off x="2173739" y="3404219"/>
            <a:ext cx="6674820" cy="1628061"/>
            <a:chOff x="2091920" y="2378633"/>
            <a:chExt cx="6674820" cy="1628061"/>
          </a:xfrm>
        </p:grpSpPr>
        <p:sp>
          <p:nvSpPr>
            <p:cNvPr id="7" name="Oval 6"/>
            <p:cNvSpPr/>
            <p:nvPr/>
          </p:nvSpPr>
          <p:spPr>
            <a:xfrm>
              <a:off x="7138945" y="2378633"/>
              <a:ext cx="1627795" cy="1628061"/>
            </a:xfrm>
            <a:prstGeom prst="ellipse">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8" name="Freeform 7"/>
            <p:cNvSpPr/>
            <p:nvPr/>
          </p:nvSpPr>
          <p:spPr>
            <a:xfrm>
              <a:off x="7192656" y="2442895"/>
              <a:ext cx="1519506" cy="1519505"/>
            </a:xfrm>
            <a:custGeom>
              <a:avLst/>
              <a:gdLst>
                <a:gd name="connsiteX0" fmla="*/ 0 w 1519506"/>
                <a:gd name="connsiteY0" fmla="*/ 759753 h 1519505"/>
                <a:gd name="connsiteX1" fmla="*/ 759753 w 1519506"/>
                <a:gd name="connsiteY1" fmla="*/ 0 h 1519505"/>
                <a:gd name="connsiteX2" fmla="*/ 1519506 w 1519506"/>
                <a:gd name="connsiteY2" fmla="*/ 759753 h 1519505"/>
                <a:gd name="connsiteX3" fmla="*/ 759753 w 1519506"/>
                <a:gd name="connsiteY3" fmla="*/ 1519506 h 1519505"/>
                <a:gd name="connsiteX4" fmla="*/ 0 w 1519506"/>
                <a:gd name="connsiteY4" fmla="*/ 759753 h 1519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9506" h="1519505">
                  <a:moveTo>
                    <a:pt x="0" y="759753"/>
                  </a:moveTo>
                  <a:cubicBezTo>
                    <a:pt x="0" y="340153"/>
                    <a:pt x="340153" y="0"/>
                    <a:pt x="759753" y="0"/>
                  </a:cubicBezTo>
                  <a:cubicBezTo>
                    <a:pt x="1179353" y="0"/>
                    <a:pt x="1519506" y="340153"/>
                    <a:pt x="1519506" y="759753"/>
                  </a:cubicBezTo>
                  <a:cubicBezTo>
                    <a:pt x="1519506" y="1179353"/>
                    <a:pt x="1179353" y="1519506"/>
                    <a:pt x="759753" y="1519506"/>
                  </a:cubicBezTo>
                  <a:cubicBezTo>
                    <a:pt x="340153" y="1519506"/>
                    <a:pt x="0" y="1179353"/>
                    <a:pt x="0" y="759753"/>
                  </a:cubicBezTo>
                  <a:close/>
                </a:path>
              </a:pathLst>
            </a:cu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9034" tIns="238703" rIns="238167" bIns="238703" numCol="1" spcCol="1270" anchor="ctr" anchorCtr="0">
              <a:noAutofit/>
            </a:bodyPr>
            <a:lstStyle/>
            <a:p>
              <a:pPr algn="ctr" defTabSz="755650">
                <a:lnSpc>
                  <a:spcPct val="90000"/>
                </a:lnSpc>
                <a:spcBef>
                  <a:spcPct val="0"/>
                </a:spcBef>
                <a:spcAft>
                  <a:spcPct val="35000"/>
                </a:spcAft>
              </a:pPr>
              <a:endParaRPr lang="en-US" sz="1600" dirty="0" smtClean="0"/>
            </a:p>
            <a:p>
              <a:pPr lvl="0" algn="ctr"/>
              <a:r>
                <a:rPr lang="en-US" sz="1400" dirty="0"/>
                <a:t>Study Spec </a:t>
              </a:r>
              <a:r>
                <a:rPr lang="en-US" sz="1400" dirty="0" smtClean="0"/>
                <a:t>Finalization</a:t>
              </a:r>
              <a:endParaRPr lang="en-US" sz="1400" dirty="0"/>
            </a:p>
            <a:p>
              <a:pPr lvl="0" algn="ctr" defTabSz="755650">
                <a:lnSpc>
                  <a:spcPct val="90000"/>
                </a:lnSpc>
                <a:spcBef>
                  <a:spcPct val="0"/>
                </a:spcBef>
                <a:spcAft>
                  <a:spcPct val="35000"/>
                </a:spcAft>
              </a:pPr>
              <a:endParaRPr lang="en-US" sz="1700" kern="1200" dirty="0"/>
            </a:p>
          </p:txBody>
        </p:sp>
        <p:sp>
          <p:nvSpPr>
            <p:cNvPr id="9" name="Teardrop 8"/>
            <p:cNvSpPr/>
            <p:nvPr/>
          </p:nvSpPr>
          <p:spPr>
            <a:xfrm rot="2700000">
              <a:off x="5455800" y="2378708"/>
              <a:ext cx="1627607" cy="1627607"/>
            </a:xfrm>
            <a:prstGeom prst="teardrop">
              <a:avLst>
                <a:gd name="adj" fmla="val 100000"/>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 name="Freeform 9"/>
            <p:cNvSpPr/>
            <p:nvPr/>
          </p:nvSpPr>
          <p:spPr>
            <a:xfrm>
              <a:off x="5511149" y="2432872"/>
              <a:ext cx="1519506" cy="1519505"/>
            </a:xfrm>
            <a:custGeom>
              <a:avLst/>
              <a:gdLst>
                <a:gd name="connsiteX0" fmla="*/ 0 w 1519506"/>
                <a:gd name="connsiteY0" fmla="*/ 759753 h 1519505"/>
                <a:gd name="connsiteX1" fmla="*/ 759753 w 1519506"/>
                <a:gd name="connsiteY1" fmla="*/ 0 h 1519505"/>
                <a:gd name="connsiteX2" fmla="*/ 1519506 w 1519506"/>
                <a:gd name="connsiteY2" fmla="*/ 759753 h 1519505"/>
                <a:gd name="connsiteX3" fmla="*/ 759753 w 1519506"/>
                <a:gd name="connsiteY3" fmla="*/ 1519506 h 1519505"/>
                <a:gd name="connsiteX4" fmla="*/ 0 w 1519506"/>
                <a:gd name="connsiteY4" fmla="*/ 759753 h 1519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9506" h="1519505">
                  <a:moveTo>
                    <a:pt x="0" y="759753"/>
                  </a:moveTo>
                  <a:cubicBezTo>
                    <a:pt x="0" y="340153"/>
                    <a:pt x="340153" y="0"/>
                    <a:pt x="759753" y="0"/>
                  </a:cubicBezTo>
                  <a:cubicBezTo>
                    <a:pt x="1179353" y="0"/>
                    <a:pt x="1519506" y="340153"/>
                    <a:pt x="1519506" y="759753"/>
                  </a:cubicBezTo>
                  <a:cubicBezTo>
                    <a:pt x="1519506" y="1179353"/>
                    <a:pt x="1179353" y="1519506"/>
                    <a:pt x="759753" y="1519506"/>
                  </a:cubicBezTo>
                  <a:cubicBezTo>
                    <a:pt x="340153" y="1519506"/>
                    <a:pt x="0" y="1179353"/>
                    <a:pt x="0" y="759753"/>
                  </a:cubicBezTo>
                  <a:close/>
                </a:path>
              </a:pathLst>
            </a:cu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8168" tIns="238703" rIns="239033" bIns="238703" numCol="1" spcCol="1270" anchor="ctr" anchorCtr="0">
              <a:noAutofit/>
            </a:bodyPr>
            <a:lstStyle/>
            <a:p>
              <a:pPr lvl="0" algn="ctr" defTabSz="755650">
                <a:lnSpc>
                  <a:spcPct val="90000"/>
                </a:lnSpc>
                <a:spcBef>
                  <a:spcPct val="0"/>
                </a:spcBef>
                <a:spcAft>
                  <a:spcPct val="35000"/>
                </a:spcAft>
              </a:pPr>
              <a:r>
                <a:rPr lang="en-US" sz="1500" kern="1200" dirty="0" smtClean="0"/>
                <a:t>Spec Review and Compliance Checking</a:t>
              </a:r>
              <a:endParaRPr lang="en-US" sz="1500" kern="1200" dirty="0"/>
            </a:p>
          </p:txBody>
        </p:sp>
        <p:sp>
          <p:nvSpPr>
            <p:cNvPr id="11" name="Teardrop 10"/>
            <p:cNvSpPr/>
            <p:nvPr/>
          </p:nvSpPr>
          <p:spPr>
            <a:xfrm rot="2700000">
              <a:off x="3774293" y="2378708"/>
              <a:ext cx="1627607" cy="1627607"/>
            </a:xfrm>
            <a:prstGeom prst="teardrop">
              <a:avLst>
                <a:gd name="adj" fmla="val 100000"/>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2" name="Freeform 11"/>
            <p:cNvSpPr/>
            <p:nvPr/>
          </p:nvSpPr>
          <p:spPr>
            <a:xfrm>
              <a:off x="3828776" y="2432872"/>
              <a:ext cx="1581424" cy="1519505"/>
            </a:xfrm>
            <a:custGeom>
              <a:avLst/>
              <a:gdLst>
                <a:gd name="connsiteX0" fmla="*/ 0 w 1519506"/>
                <a:gd name="connsiteY0" fmla="*/ 759753 h 1519505"/>
                <a:gd name="connsiteX1" fmla="*/ 759753 w 1519506"/>
                <a:gd name="connsiteY1" fmla="*/ 0 h 1519505"/>
                <a:gd name="connsiteX2" fmla="*/ 1519506 w 1519506"/>
                <a:gd name="connsiteY2" fmla="*/ 759753 h 1519505"/>
                <a:gd name="connsiteX3" fmla="*/ 759753 w 1519506"/>
                <a:gd name="connsiteY3" fmla="*/ 1519506 h 1519505"/>
                <a:gd name="connsiteX4" fmla="*/ 0 w 1519506"/>
                <a:gd name="connsiteY4" fmla="*/ 759753 h 1519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9506" h="1519505">
                  <a:moveTo>
                    <a:pt x="0" y="759753"/>
                  </a:moveTo>
                  <a:cubicBezTo>
                    <a:pt x="0" y="340153"/>
                    <a:pt x="340153" y="0"/>
                    <a:pt x="759753" y="0"/>
                  </a:cubicBezTo>
                  <a:cubicBezTo>
                    <a:pt x="1179353" y="0"/>
                    <a:pt x="1519506" y="340153"/>
                    <a:pt x="1519506" y="759753"/>
                  </a:cubicBezTo>
                  <a:cubicBezTo>
                    <a:pt x="1519506" y="1179353"/>
                    <a:pt x="1179353" y="1519506"/>
                    <a:pt x="759753" y="1519506"/>
                  </a:cubicBezTo>
                  <a:cubicBezTo>
                    <a:pt x="340153" y="1519506"/>
                    <a:pt x="0" y="1179353"/>
                    <a:pt x="0" y="759753"/>
                  </a:cubicBezTo>
                  <a:close/>
                </a:path>
              </a:pathLst>
            </a:cu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8168" tIns="238703" rIns="239033" bIns="238703" numCol="1" spcCol="1270" anchor="ctr" anchorCtr="0">
              <a:noAutofit/>
            </a:bodyPr>
            <a:lstStyle/>
            <a:p>
              <a:pPr lvl="0" algn="ctr"/>
              <a:r>
                <a:rPr lang="en-US" sz="1500" dirty="0"/>
                <a:t>SDTM Spec Package </a:t>
              </a:r>
              <a:r>
                <a:rPr lang="en-US" sz="1500" dirty="0" smtClean="0"/>
                <a:t>Development </a:t>
              </a:r>
              <a:endParaRPr lang="en-US" sz="1500" dirty="0"/>
            </a:p>
          </p:txBody>
        </p:sp>
        <p:sp>
          <p:nvSpPr>
            <p:cNvPr id="13" name="Teardrop 12"/>
            <p:cNvSpPr/>
            <p:nvPr/>
          </p:nvSpPr>
          <p:spPr>
            <a:xfrm rot="2700000">
              <a:off x="2091920" y="2378708"/>
              <a:ext cx="1627607" cy="1627607"/>
            </a:xfrm>
            <a:prstGeom prst="teardrop">
              <a:avLst>
                <a:gd name="adj" fmla="val 100000"/>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Freeform 13"/>
            <p:cNvSpPr/>
            <p:nvPr/>
          </p:nvSpPr>
          <p:spPr>
            <a:xfrm>
              <a:off x="2146403" y="2432872"/>
              <a:ext cx="1519506" cy="1519505"/>
            </a:xfrm>
            <a:custGeom>
              <a:avLst/>
              <a:gdLst>
                <a:gd name="connsiteX0" fmla="*/ 0 w 1519506"/>
                <a:gd name="connsiteY0" fmla="*/ 759753 h 1519505"/>
                <a:gd name="connsiteX1" fmla="*/ 759753 w 1519506"/>
                <a:gd name="connsiteY1" fmla="*/ 0 h 1519505"/>
                <a:gd name="connsiteX2" fmla="*/ 1519506 w 1519506"/>
                <a:gd name="connsiteY2" fmla="*/ 759753 h 1519505"/>
                <a:gd name="connsiteX3" fmla="*/ 759753 w 1519506"/>
                <a:gd name="connsiteY3" fmla="*/ 1519506 h 1519505"/>
                <a:gd name="connsiteX4" fmla="*/ 0 w 1519506"/>
                <a:gd name="connsiteY4" fmla="*/ 759753 h 1519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9506" h="1519505">
                  <a:moveTo>
                    <a:pt x="0" y="759753"/>
                  </a:moveTo>
                  <a:cubicBezTo>
                    <a:pt x="0" y="340153"/>
                    <a:pt x="340153" y="0"/>
                    <a:pt x="759753" y="0"/>
                  </a:cubicBezTo>
                  <a:cubicBezTo>
                    <a:pt x="1179353" y="0"/>
                    <a:pt x="1519506" y="340153"/>
                    <a:pt x="1519506" y="759753"/>
                  </a:cubicBezTo>
                  <a:cubicBezTo>
                    <a:pt x="1519506" y="1179353"/>
                    <a:pt x="1179353" y="1519506"/>
                    <a:pt x="759753" y="1519506"/>
                  </a:cubicBezTo>
                  <a:cubicBezTo>
                    <a:pt x="340153" y="1519506"/>
                    <a:pt x="0" y="1179353"/>
                    <a:pt x="0" y="759753"/>
                  </a:cubicBezTo>
                  <a:close/>
                </a:path>
              </a:pathLst>
            </a:cu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9034" tIns="238703" rIns="238167" bIns="238703" numCol="1" spcCol="1270" anchor="ctr" anchorCtr="0">
              <a:noAutofit/>
            </a:bodyPr>
            <a:lstStyle/>
            <a:p>
              <a:pPr lvl="0" algn="ctr" defTabSz="755650">
                <a:lnSpc>
                  <a:spcPct val="90000"/>
                </a:lnSpc>
                <a:spcBef>
                  <a:spcPct val="0"/>
                </a:spcBef>
                <a:spcAft>
                  <a:spcPct val="35000"/>
                </a:spcAft>
              </a:pPr>
              <a:r>
                <a:rPr lang="en-US" sz="1500" kern="1200" dirty="0" smtClean="0"/>
                <a:t>Request and Generate the SST</a:t>
              </a:r>
              <a:endParaRPr lang="en-US" sz="1500" kern="1200" dirty="0"/>
            </a:p>
          </p:txBody>
        </p:sp>
      </p:grpSp>
      <p:grpSp>
        <p:nvGrpSpPr>
          <p:cNvPr id="17" name="Group 16"/>
          <p:cNvGrpSpPr/>
          <p:nvPr/>
        </p:nvGrpSpPr>
        <p:grpSpPr>
          <a:xfrm>
            <a:off x="459671" y="3404673"/>
            <a:ext cx="1627607" cy="1627607"/>
            <a:chOff x="409547" y="2378708"/>
            <a:chExt cx="1627607" cy="1627607"/>
          </a:xfrm>
        </p:grpSpPr>
        <p:sp>
          <p:nvSpPr>
            <p:cNvPr id="15" name="Teardrop 14"/>
            <p:cNvSpPr/>
            <p:nvPr/>
          </p:nvSpPr>
          <p:spPr>
            <a:xfrm rot="2700000">
              <a:off x="409547" y="2378708"/>
              <a:ext cx="1627607" cy="1627607"/>
            </a:xfrm>
            <a:prstGeom prst="teardrop">
              <a:avLst>
                <a:gd name="adj" fmla="val 100000"/>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6" name="Freeform 15"/>
            <p:cNvSpPr/>
            <p:nvPr/>
          </p:nvSpPr>
          <p:spPr>
            <a:xfrm>
              <a:off x="464030" y="2432872"/>
              <a:ext cx="1519506" cy="1519505"/>
            </a:xfrm>
            <a:custGeom>
              <a:avLst/>
              <a:gdLst>
                <a:gd name="connsiteX0" fmla="*/ 0 w 1519506"/>
                <a:gd name="connsiteY0" fmla="*/ 759753 h 1519505"/>
                <a:gd name="connsiteX1" fmla="*/ 759753 w 1519506"/>
                <a:gd name="connsiteY1" fmla="*/ 0 h 1519505"/>
                <a:gd name="connsiteX2" fmla="*/ 1519506 w 1519506"/>
                <a:gd name="connsiteY2" fmla="*/ 759753 h 1519505"/>
                <a:gd name="connsiteX3" fmla="*/ 759753 w 1519506"/>
                <a:gd name="connsiteY3" fmla="*/ 1519506 h 1519505"/>
                <a:gd name="connsiteX4" fmla="*/ 0 w 1519506"/>
                <a:gd name="connsiteY4" fmla="*/ 759753 h 1519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9506" h="1519505">
                  <a:moveTo>
                    <a:pt x="0" y="759753"/>
                  </a:moveTo>
                  <a:cubicBezTo>
                    <a:pt x="0" y="340153"/>
                    <a:pt x="340153" y="0"/>
                    <a:pt x="759753" y="0"/>
                  </a:cubicBezTo>
                  <a:cubicBezTo>
                    <a:pt x="1179353" y="0"/>
                    <a:pt x="1519506" y="340153"/>
                    <a:pt x="1519506" y="759753"/>
                  </a:cubicBezTo>
                  <a:cubicBezTo>
                    <a:pt x="1519506" y="1179353"/>
                    <a:pt x="1179353" y="1519506"/>
                    <a:pt x="759753" y="1519506"/>
                  </a:cubicBezTo>
                  <a:cubicBezTo>
                    <a:pt x="340153" y="1519506"/>
                    <a:pt x="0" y="1179353"/>
                    <a:pt x="0" y="759753"/>
                  </a:cubicBezTo>
                  <a:close/>
                </a:path>
              </a:pathLst>
            </a:custGeom>
            <a:solidFill>
              <a:srgbClr val="0070C0">
                <a:alpha val="90000"/>
              </a:srgbClr>
            </a:solidFill>
          </p:spPr>
          <p:style>
            <a:lnRef idx="2">
              <a:schemeClr val="accent2">
                <a:hueOff val="0"/>
                <a:satOff val="0"/>
                <a:lumOff val="0"/>
                <a:alphaOff val="0"/>
              </a:schemeClr>
            </a:lnRef>
            <a:fillRef idx="1">
              <a:scrgbClr r="0" g="0" b="0"/>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9034" tIns="238703" rIns="238167" bIns="238703" numCol="1" spcCol="1270" anchor="ctr" anchorCtr="0">
              <a:noAutofit/>
            </a:bodyPr>
            <a:lstStyle/>
            <a:p>
              <a:pPr lvl="0" algn="ctr" defTabSz="755650">
                <a:spcBef>
                  <a:spcPct val="0"/>
                </a:spcBef>
              </a:pPr>
              <a:r>
                <a:rPr lang="en-US" sz="1500" kern="1200" dirty="0" smtClean="0"/>
                <a:t>SDTM Standard</a:t>
              </a:r>
            </a:p>
            <a:p>
              <a:pPr lvl="0" algn="ctr" defTabSz="755650">
                <a:spcBef>
                  <a:spcPct val="0"/>
                </a:spcBef>
              </a:pPr>
              <a:r>
                <a:rPr lang="en-US" sz="1500" dirty="0" smtClean="0"/>
                <a:t>Domains</a:t>
              </a:r>
              <a:endParaRPr lang="en-US" sz="1500" kern="1200" dirty="0"/>
            </a:p>
          </p:txBody>
        </p:sp>
      </p:grpSp>
      <p:grpSp>
        <p:nvGrpSpPr>
          <p:cNvPr id="18" name="Group 17"/>
          <p:cNvGrpSpPr/>
          <p:nvPr/>
        </p:nvGrpSpPr>
        <p:grpSpPr>
          <a:xfrm>
            <a:off x="320975" y="5117797"/>
            <a:ext cx="2667000" cy="1440597"/>
            <a:chOff x="304800" y="4114800"/>
            <a:chExt cx="2667000" cy="1440597"/>
          </a:xfrm>
        </p:grpSpPr>
        <p:sp>
          <p:nvSpPr>
            <p:cNvPr id="4" name="Right Arrow 3"/>
            <p:cNvSpPr/>
            <p:nvPr/>
          </p:nvSpPr>
          <p:spPr>
            <a:xfrm rot="16200000">
              <a:off x="914400" y="4191000"/>
              <a:ext cx="685800" cy="533400"/>
            </a:xfrm>
            <a:prstGeom prst="right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304800" y="4724400"/>
              <a:ext cx="2667000" cy="830997"/>
            </a:xfrm>
            <a:prstGeom prst="rect">
              <a:avLst/>
            </a:prstGeom>
            <a:noFill/>
          </p:spPr>
          <p:txBody>
            <a:bodyPr wrap="square" rtlCol="0">
              <a:spAutoFit/>
            </a:bodyPr>
            <a:lstStyle/>
            <a:p>
              <a:r>
                <a:rPr lang="en-US" sz="1600" dirty="0" smtClean="0"/>
                <a:t>Who?</a:t>
              </a:r>
            </a:p>
            <a:p>
              <a:r>
                <a:rPr lang="en-US" sz="1600" dirty="0" smtClean="0"/>
                <a:t>Lilly Data Standards Group</a:t>
              </a:r>
              <a:r>
                <a:rPr lang="en-US" sz="1600" dirty="0"/>
                <a:t> </a:t>
              </a:r>
              <a:r>
                <a:rPr lang="en-US" sz="1600" dirty="0" smtClean="0"/>
                <a:t>(SDTM/ADaM/TFLs)</a:t>
              </a:r>
              <a:endParaRPr lang="en-US" sz="1600" dirty="0"/>
            </a:p>
          </p:txBody>
        </p:sp>
      </p:grpSp>
      <p:sp>
        <p:nvSpPr>
          <p:cNvPr id="20" name="Footer Placeholder 4"/>
          <p:cNvSpPr txBox="1">
            <a:spLocks/>
          </p:cNvSpPr>
          <p:nvPr/>
        </p:nvSpPr>
        <p:spPr>
          <a:xfrm>
            <a:off x="76200" y="6477000"/>
            <a:ext cx="5382491" cy="2252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solidFill>
                  <a:schemeClr val="bg1"/>
                </a:solidFill>
              </a:rPr>
              <a:t>Company Confidential  © 2012 Eli Lilly and Company</a:t>
            </a:r>
          </a:p>
          <a:p>
            <a:endParaRPr lang="en-US" sz="1100" dirty="0">
              <a:solidFill>
                <a:schemeClr val="bg1"/>
              </a:solidFill>
            </a:endParaRPr>
          </a:p>
        </p:txBody>
      </p:sp>
      <p:sp>
        <p:nvSpPr>
          <p:cNvPr id="3" name="Rectangle 2"/>
          <p:cNvSpPr/>
          <p:nvPr/>
        </p:nvSpPr>
        <p:spPr>
          <a:xfrm>
            <a:off x="179811" y="1549400"/>
            <a:ext cx="8364114" cy="2031325"/>
          </a:xfrm>
          <a:prstGeom prst="rect">
            <a:avLst/>
          </a:prstGeom>
        </p:spPr>
        <p:txBody>
          <a:bodyPr wrap="square">
            <a:spAutoFit/>
          </a:bodyPr>
          <a:lstStyle/>
          <a:p>
            <a:r>
              <a:rPr lang="en-US" b="1" u="sng" dirty="0">
                <a:latin typeface="DIN-Regular" panose="020B0500000000000000" pitchFamily="34" charset="0"/>
              </a:rPr>
              <a:t>SDTM</a:t>
            </a:r>
            <a:r>
              <a:rPr lang="en-US" u="sng" dirty="0">
                <a:latin typeface="DIN-Regular" panose="020B0500000000000000" pitchFamily="34" charset="0"/>
              </a:rPr>
              <a:t> </a:t>
            </a:r>
            <a:r>
              <a:rPr lang="en-US" b="1" u="sng" dirty="0">
                <a:latin typeface="DIN-Regular" panose="020B0500000000000000" pitchFamily="34" charset="0"/>
              </a:rPr>
              <a:t>Standard Domains </a:t>
            </a:r>
            <a:endParaRPr lang="en-US" b="1" u="sng" dirty="0" smtClean="0">
              <a:latin typeface="DIN-Regular" panose="020B0500000000000000" pitchFamily="34" charset="0"/>
            </a:endParaRPr>
          </a:p>
          <a:p>
            <a:endParaRPr lang="en-US" b="1" dirty="0">
              <a:latin typeface="DIN-Regular" panose="020B0500000000000000" pitchFamily="34" charset="0"/>
            </a:endParaRPr>
          </a:p>
          <a:p>
            <a:r>
              <a:rPr lang="en-US" b="1" dirty="0" smtClean="0">
                <a:latin typeface="DIN-Regular" panose="020B0500000000000000" pitchFamily="34" charset="0"/>
              </a:rPr>
              <a:t>Are located in the Document Center:</a:t>
            </a:r>
          </a:p>
          <a:p>
            <a:endParaRPr lang="en-US" b="1" dirty="0">
              <a:solidFill>
                <a:schemeClr val="accent1"/>
              </a:solidFill>
            </a:endParaRPr>
          </a:p>
          <a:p>
            <a:r>
              <a:rPr lang="en-US" dirty="0">
                <a:hlinkClick r:id="rId2"/>
              </a:rPr>
              <a:t>http://</a:t>
            </a:r>
            <a:r>
              <a:rPr lang="en-US" dirty="0" smtClean="0">
                <a:hlinkClick r:id="rId2"/>
              </a:rPr>
              <a:t>lillynetcollaboration.global.lilly.com/sites/GCDMLibraryManagementTeam/Documents/Document%20Library/Forms/Topic.aspx</a:t>
            </a:r>
            <a:endParaRPr lang="en-US" dirty="0" smtClean="0"/>
          </a:p>
          <a:p>
            <a:endParaRPr lang="en-US" dirty="0"/>
          </a:p>
        </p:txBody>
      </p:sp>
    </p:spTree>
    <p:extLst>
      <p:ext uri="{BB962C8B-B14F-4D97-AF65-F5344CB8AC3E}">
        <p14:creationId xmlns:p14="http://schemas.microsoft.com/office/powerpoint/2010/main" val="11995528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
            <a:ext cx="8915400" cy="1295400"/>
          </a:xfrm>
        </p:spPr>
        <p:txBody>
          <a:bodyPr>
            <a:normAutofit/>
          </a:bodyPr>
          <a:lstStyle/>
          <a:p>
            <a:pPr algn="l"/>
            <a:r>
              <a:rPr lang="en-US" sz="3600" dirty="0"/>
              <a:t>SDTM</a:t>
            </a:r>
            <a:r>
              <a:rPr lang="en-US" sz="3600" dirty="0" smtClean="0"/>
              <a:t> </a:t>
            </a:r>
            <a:r>
              <a:rPr lang="en-US" sz="3600" dirty="0"/>
              <a:t>Standard </a:t>
            </a:r>
            <a:r>
              <a:rPr lang="en-US" sz="3600" dirty="0" smtClean="0"/>
              <a:t>Domain</a:t>
            </a:r>
            <a:br>
              <a:rPr lang="en-US" sz="3600" dirty="0" smtClean="0"/>
            </a:br>
            <a:r>
              <a:rPr lang="en-US" sz="3600" dirty="0" smtClean="0"/>
              <a:t>Templates Overview</a:t>
            </a:r>
            <a:endParaRPr lang="en-US" sz="3600" dirty="0"/>
          </a:p>
        </p:txBody>
      </p:sp>
      <p:sp>
        <p:nvSpPr>
          <p:cNvPr id="13" name="Footer Placeholder 4"/>
          <p:cNvSpPr txBox="1">
            <a:spLocks/>
          </p:cNvSpPr>
          <p:nvPr/>
        </p:nvSpPr>
        <p:spPr>
          <a:xfrm>
            <a:off x="76200" y="6477000"/>
            <a:ext cx="5382491" cy="2252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solidFill>
                  <a:schemeClr val="bg1"/>
                </a:solidFill>
              </a:rPr>
              <a:t>Company Confidential  © 2012 Eli Lilly and Company</a:t>
            </a:r>
          </a:p>
          <a:p>
            <a:endParaRPr lang="en-US" sz="1100" dirty="0">
              <a:solidFill>
                <a:schemeClr val="bg1"/>
              </a:solidFill>
            </a:endParaRPr>
          </a:p>
        </p:txBody>
      </p:sp>
      <p:graphicFrame>
        <p:nvGraphicFramePr>
          <p:cNvPr id="16" name="Diagram 15"/>
          <p:cNvGraphicFramePr/>
          <p:nvPr>
            <p:extLst>
              <p:ext uri="{D42A27DB-BD31-4B8C-83A1-F6EECF244321}">
                <p14:modId xmlns:p14="http://schemas.microsoft.com/office/powerpoint/2010/main" val="818878635"/>
              </p:ext>
            </p:extLst>
          </p:nvPr>
        </p:nvGraphicFramePr>
        <p:xfrm>
          <a:off x="490387" y="4876800"/>
          <a:ext cx="9014261" cy="146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7" name="Group 16"/>
          <p:cNvGrpSpPr/>
          <p:nvPr/>
        </p:nvGrpSpPr>
        <p:grpSpPr>
          <a:xfrm>
            <a:off x="-171450" y="1552576"/>
            <a:ext cx="8729659" cy="4924424"/>
            <a:chOff x="-3678617" y="-183126"/>
            <a:chExt cx="10556295" cy="1000883"/>
          </a:xfrm>
        </p:grpSpPr>
        <p:sp>
          <p:nvSpPr>
            <p:cNvPr id="18" name="Rectangle 17"/>
            <p:cNvSpPr/>
            <p:nvPr/>
          </p:nvSpPr>
          <p:spPr>
            <a:xfrm>
              <a:off x="-3315803" y="-70273"/>
              <a:ext cx="10193481" cy="888030"/>
            </a:xfrm>
            <a:prstGeom prst="rect">
              <a:avLst/>
            </a:prstGeom>
            <a:blipFill rotWithShape="0">
              <a:blip r:embed="rId7"/>
              <a:stretch>
                <a:fillRect/>
              </a:stretch>
            </a:blipFill>
          </p:spPr>
          <p:style>
            <a:lnRef idx="0">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Rectangle 18"/>
            <p:cNvSpPr/>
            <p:nvPr/>
          </p:nvSpPr>
          <p:spPr>
            <a:xfrm>
              <a:off x="-3678617" y="-183126"/>
              <a:ext cx="10556295" cy="11285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85483" tIns="27940" rIns="156464" bIns="27940" numCol="1" spcCol="1270" anchor="t" anchorCtr="0">
              <a:noAutofit/>
            </a:bodyPr>
            <a:lstStyle/>
            <a:p>
              <a:pPr marL="0" lvl="1" algn="l" defTabSz="755650" rtl="0">
                <a:lnSpc>
                  <a:spcPct val="90000"/>
                </a:lnSpc>
                <a:spcBef>
                  <a:spcPct val="0"/>
                </a:spcBef>
                <a:spcAft>
                  <a:spcPct val="20000"/>
                </a:spcAft>
              </a:pPr>
              <a:r>
                <a:rPr lang="en-US" sz="1700" kern="1200" dirty="0" smtClean="0"/>
                <a:t>Approved, published Domains by topic are stored in the Document Center:</a:t>
              </a:r>
              <a:endParaRPr lang="en-US" sz="1700" kern="1200" dirty="0"/>
            </a:p>
            <a:p>
              <a:pPr marL="171450" lvl="1" indent="-171450" algn="l" defTabSz="755650" rtl="0">
                <a:lnSpc>
                  <a:spcPct val="90000"/>
                </a:lnSpc>
                <a:spcBef>
                  <a:spcPct val="0"/>
                </a:spcBef>
                <a:spcAft>
                  <a:spcPct val="20000"/>
                </a:spcAft>
                <a:buChar char="••"/>
              </a:pPr>
              <a:endParaRPr lang="en-US" sz="1700" kern="1200" dirty="0"/>
            </a:p>
            <a:p>
              <a:pPr marL="171450" lvl="1" indent="-171450" algn="l" defTabSz="755650" rtl="0">
                <a:lnSpc>
                  <a:spcPct val="90000"/>
                </a:lnSpc>
                <a:spcBef>
                  <a:spcPct val="0"/>
                </a:spcBef>
                <a:spcAft>
                  <a:spcPct val="20000"/>
                </a:spcAft>
                <a:buChar char="••"/>
              </a:pPr>
              <a:endParaRPr lang="en-US" sz="1700" kern="1200" dirty="0"/>
            </a:p>
          </p:txBody>
        </p:sp>
      </p:grpSp>
      <p:sp>
        <p:nvSpPr>
          <p:cNvPr id="3" name="Oval 2"/>
          <p:cNvSpPr/>
          <p:nvPr/>
        </p:nvSpPr>
        <p:spPr>
          <a:xfrm>
            <a:off x="1104900" y="5133975"/>
            <a:ext cx="2952750" cy="1038225"/>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9131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pPr lvl="0"/>
            <a:r>
              <a:rPr lang="en-US" dirty="0"/>
              <a:t>Connecting Lilly’s Data Collection </a:t>
            </a:r>
            <a:r>
              <a:rPr lang="en-US" dirty="0" smtClean="0"/>
              <a:t>Standards to </a:t>
            </a:r>
            <a:r>
              <a:rPr lang="en-US" dirty="0"/>
              <a:t>the SDTM Specifications</a:t>
            </a:r>
            <a:br>
              <a:rPr lang="en-US" dirty="0"/>
            </a:br>
            <a:endParaRPr lang="en-US" dirty="0"/>
          </a:p>
        </p:txBody>
      </p:sp>
      <p:sp>
        <p:nvSpPr>
          <p:cNvPr id="8" name="Text Placeholder 7"/>
          <p:cNvSpPr>
            <a:spLocks noGrp="1"/>
          </p:cNvSpPr>
          <p:nvPr>
            <p:ph type="body" idx="1"/>
          </p:nvPr>
        </p:nvSpPr>
        <p:spPr/>
        <p:txBody>
          <a:bodyPr/>
          <a:lstStyle/>
          <a:p>
            <a:r>
              <a:rPr lang="en-US" dirty="0" smtClean="0"/>
              <a:t> </a:t>
            </a:r>
            <a:endParaRPr lang="en-US" dirty="0"/>
          </a:p>
        </p:txBody>
      </p:sp>
      <p:sp>
        <p:nvSpPr>
          <p:cNvPr id="4" name="Date Placeholder 3"/>
          <p:cNvSpPr>
            <a:spLocks noGrp="1"/>
          </p:cNvSpPr>
          <p:nvPr>
            <p:ph type="dt" sz="half" idx="10"/>
          </p:nvPr>
        </p:nvSpPr>
        <p:spPr/>
        <p:txBody>
          <a:bodyPr/>
          <a:lstStyle/>
          <a:p>
            <a:fld id="{788E80AF-A24D-7748-AE95-36D8D5398A3F}" type="datetime1">
              <a:rPr lang="en-US" smtClean="0"/>
              <a:t>6/21/2016</a:t>
            </a:fld>
            <a:endParaRPr lang="en-US" dirty="0"/>
          </a:p>
        </p:txBody>
      </p:sp>
      <p:sp>
        <p:nvSpPr>
          <p:cNvPr id="5" name="Footer Placeholder 4"/>
          <p:cNvSpPr>
            <a:spLocks noGrp="1"/>
          </p:cNvSpPr>
          <p:nvPr>
            <p:ph type="ftr" sz="quarter" idx="11"/>
          </p:nvPr>
        </p:nvSpPr>
        <p:spPr/>
        <p:txBody>
          <a:bodyPr/>
          <a:lstStyle/>
          <a:p>
            <a:r>
              <a:rPr lang="en-US" smtClean="0"/>
              <a:t>Company Confidential  © 2014 Eli Lilly and Company </a:t>
            </a:r>
            <a:endParaRPr lang="en-US" dirty="0"/>
          </a:p>
        </p:txBody>
      </p:sp>
      <p:sp>
        <p:nvSpPr>
          <p:cNvPr id="6" name="Slide Number Placeholder 5"/>
          <p:cNvSpPr>
            <a:spLocks noGrp="1"/>
          </p:cNvSpPr>
          <p:nvPr>
            <p:ph type="sldNum" sz="quarter" idx="12"/>
          </p:nvPr>
        </p:nvSpPr>
        <p:spPr/>
        <p:txBody>
          <a:bodyPr/>
          <a:lstStyle/>
          <a:p>
            <a:fld id="{CE2FFC8D-A85B-B445-B4C5-B1EA1E258A6A}" type="slidenum">
              <a:rPr lang="en-US" smtClean="0"/>
              <a:t>3</a:t>
            </a:fld>
            <a:endParaRPr lang="en-US" dirty="0"/>
          </a:p>
        </p:txBody>
      </p:sp>
    </p:spTree>
    <p:extLst>
      <p:ext uri="{BB962C8B-B14F-4D97-AF65-F5344CB8AC3E}">
        <p14:creationId xmlns:p14="http://schemas.microsoft.com/office/powerpoint/2010/main" val="9592024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 y="337141"/>
            <a:ext cx="7696200" cy="1067577"/>
          </a:xfrm>
        </p:spPr>
        <p:txBody>
          <a:bodyPr>
            <a:normAutofit/>
          </a:bodyPr>
          <a:lstStyle/>
          <a:p>
            <a:pPr lvl="0" algn="l">
              <a:lnSpc>
                <a:spcPts val="3200"/>
              </a:lnSpc>
            </a:pPr>
            <a:r>
              <a:rPr lang="en-US" sz="3600" dirty="0" smtClean="0"/>
              <a:t>Each Process </a:t>
            </a:r>
            <a:r>
              <a:rPr lang="en-US" sz="3600" dirty="0"/>
              <a:t>S</a:t>
            </a:r>
            <a:r>
              <a:rPr lang="en-US" sz="3600" dirty="0" smtClean="0"/>
              <a:t>tep Explained</a:t>
            </a:r>
            <a:br>
              <a:rPr lang="en-US" sz="3600" dirty="0" smtClean="0"/>
            </a:br>
            <a:endParaRPr lang="en-US" sz="3600" dirty="0"/>
          </a:p>
        </p:txBody>
      </p:sp>
      <p:grpSp>
        <p:nvGrpSpPr>
          <p:cNvPr id="21" name="Group 20"/>
          <p:cNvGrpSpPr/>
          <p:nvPr/>
        </p:nvGrpSpPr>
        <p:grpSpPr>
          <a:xfrm>
            <a:off x="3774293" y="1636957"/>
            <a:ext cx="4992447" cy="1633332"/>
            <a:chOff x="3774293" y="2073833"/>
            <a:chExt cx="4992447" cy="1633332"/>
          </a:xfrm>
        </p:grpSpPr>
        <p:sp>
          <p:nvSpPr>
            <p:cNvPr id="8" name="Oval 7"/>
            <p:cNvSpPr/>
            <p:nvPr/>
          </p:nvSpPr>
          <p:spPr>
            <a:xfrm>
              <a:off x="7138945" y="2073833"/>
              <a:ext cx="1627795" cy="1628061"/>
            </a:xfrm>
            <a:prstGeom prst="ellipse">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reeform 8"/>
            <p:cNvSpPr/>
            <p:nvPr/>
          </p:nvSpPr>
          <p:spPr>
            <a:xfrm>
              <a:off x="7192656" y="2128072"/>
              <a:ext cx="1519506" cy="1519505"/>
            </a:xfrm>
            <a:custGeom>
              <a:avLst/>
              <a:gdLst>
                <a:gd name="connsiteX0" fmla="*/ 0 w 1519506"/>
                <a:gd name="connsiteY0" fmla="*/ 759753 h 1519505"/>
                <a:gd name="connsiteX1" fmla="*/ 759753 w 1519506"/>
                <a:gd name="connsiteY1" fmla="*/ 0 h 1519505"/>
                <a:gd name="connsiteX2" fmla="*/ 1519506 w 1519506"/>
                <a:gd name="connsiteY2" fmla="*/ 759753 h 1519505"/>
                <a:gd name="connsiteX3" fmla="*/ 759753 w 1519506"/>
                <a:gd name="connsiteY3" fmla="*/ 1519506 h 1519505"/>
                <a:gd name="connsiteX4" fmla="*/ 0 w 1519506"/>
                <a:gd name="connsiteY4" fmla="*/ 759753 h 1519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9506" h="1519505">
                  <a:moveTo>
                    <a:pt x="0" y="759753"/>
                  </a:moveTo>
                  <a:cubicBezTo>
                    <a:pt x="0" y="340153"/>
                    <a:pt x="340153" y="0"/>
                    <a:pt x="759753" y="0"/>
                  </a:cubicBezTo>
                  <a:cubicBezTo>
                    <a:pt x="1179353" y="0"/>
                    <a:pt x="1519506" y="340153"/>
                    <a:pt x="1519506" y="759753"/>
                  </a:cubicBezTo>
                  <a:cubicBezTo>
                    <a:pt x="1519506" y="1179353"/>
                    <a:pt x="1179353" y="1519506"/>
                    <a:pt x="759753" y="1519506"/>
                  </a:cubicBezTo>
                  <a:cubicBezTo>
                    <a:pt x="340153" y="1519506"/>
                    <a:pt x="0" y="1179353"/>
                    <a:pt x="0" y="759753"/>
                  </a:cubicBezTo>
                  <a:close/>
                </a:path>
              </a:pathLst>
            </a:cu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2844" tIns="242513" rIns="241977" bIns="242513" numCol="1" spcCol="1270" anchor="ctr" anchorCtr="0">
              <a:noAutofit/>
            </a:bodyPr>
            <a:lstStyle/>
            <a:p>
              <a:pPr algn="ctr" defTabSz="889000">
                <a:lnSpc>
                  <a:spcPct val="90000"/>
                </a:lnSpc>
                <a:spcBef>
                  <a:spcPct val="0"/>
                </a:spcBef>
                <a:spcAft>
                  <a:spcPct val="35000"/>
                </a:spcAft>
              </a:pPr>
              <a:r>
                <a:rPr lang="en-US" sz="1450" b="0" kern="1200" dirty="0" smtClean="0"/>
                <a:t> </a:t>
              </a:r>
            </a:p>
            <a:p>
              <a:pPr lvl="0" algn="ctr"/>
              <a:r>
                <a:rPr lang="en-US" sz="1450" dirty="0"/>
                <a:t>Study Spec </a:t>
              </a:r>
              <a:r>
                <a:rPr lang="en-US" sz="1450" dirty="0" smtClean="0"/>
                <a:t>Finalization</a:t>
              </a:r>
              <a:endParaRPr lang="en-US" sz="1450" dirty="0"/>
            </a:p>
            <a:p>
              <a:pPr lvl="0" algn="ctr" defTabSz="889000">
                <a:lnSpc>
                  <a:spcPct val="90000"/>
                </a:lnSpc>
                <a:spcBef>
                  <a:spcPct val="0"/>
                </a:spcBef>
                <a:spcAft>
                  <a:spcPct val="35000"/>
                </a:spcAft>
              </a:pPr>
              <a:endParaRPr lang="en-US" sz="1700" kern="1200" dirty="0"/>
            </a:p>
          </p:txBody>
        </p:sp>
        <p:sp>
          <p:nvSpPr>
            <p:cNvPr id="10" name="Teardrop 9"/>
            <p:cNvSpPr/>
            <p:nvPr/>
          </p:nvSpPr>
          <p:spPr>
            <a:xfrm rot="2700000">
              <a:off x="5455800" y="2073908"/>
              <a:ext cx="1627607" cy="1627607"/>
            </a:xfrm>
            <a:prstGeom prst="teardrop">
              <a:avLst>
                <a:gd name="adj" fmla="val 100000"/>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5511149" y="2128072"/>
              <a:ext cx="1519506" cy="1519505"/>
            </a:xfrm>
            <a:custGeom>
              <a:avLst/>
              <a:gdLst>
                <a:gd name="connsiteX0" fmla="*/ 0 w 1519506"/>
                <a:gd name="connsiteY0" fmla="*/ 759753 h 1519505"/>
                <a:gd name="connsiteX1" fmla="*/ 759753 w 1519506"/>
                <a:gd name="connsiteY1" fmla="*/ 0 h 1519505"/>
                <a:gd name="connsiteX2" fmla="*/ 1519506 w 1519506"/>
                <a:gd name="connsiteY2" fmla="*/ 759753 h 1519505"/>
                <a:gd name="connsiteX3" fmla="*/ 759753 w 1519506"/>
                <a:gd name="connsiteY3" fmla="*/ 1519506 h 1519505"/>
                <a:gd name="connsiteX4" fmla="*/ 0 w 1519506"/>
                <a:gd name="connsiteY4" fmla="*/ 759753 h 1519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9506" h="1519505">
                  <a:moveTo>
                    <a:pt x="0" y="759753"/>
                  </a:moveTo>
                  <a:cubicBezTo>
                    <a:pt x="0" y="340153"/>
                    <a:pt x="340153" y="0"/>
                    <a:pt x="759753" y="0"/>
                  </a:cubicBezTo>
                  <a:cubicBezTo>
                    <a:pt x="1179353" y="0"/>
                    <a:pt x="1519506" y="340153"/>
                    <a:pt x="1519506" y="759753"/>
                  </a:cubicBezTo>
                  <a:cubicBezTo>
                    <a:pt x="1519506" y="1179353"/>
                    <a:pt x="1179353" y="1519506"/>
                    <a:pt x="759753" y="1519506"/>
                  </a:cubicBezTo>
                  <a:cubicBezTo>
                    <a:pt x="340153" y="1519506"/>
                    <a:pt x="0" y="1179353"/>
                    <a:pt x="0" y="759753"/>
                  </a:cubicBezTo>
                  <a:close/>
                </a:path>
              </a:pathLst>
            </a:cu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8168" tIns="238703" rIns="239033" bIns="238703" numCol="1" spcCol="1270" anchor="ctr" anchorCtr="0">
              <a:noAutofit/>
            </a:bodyPr>
            <a:lstStyle/>
            <a:p>
              <a:r>
                <a:rPr lang="en-US" sz="1600" dirty="0"/>
                <a:t>Spec Review and Compliance Checking</a:t>
              </a:r>
            </a:p>
          </p:txBody>
        </p:sp>
        <p:sp>
          <p:nvSpPr>
            <p:cNvPr id="12" name="Teardrop 11"/>
            <p:cNvSpPr/>
            <p:nvPr/>
          </p:nvSpPr>
          <p:spPr>
            <a:xfrm rot="2700000">
              <a:off x="3774293" y="2073908"/>
              <a:ext cx="1627607" cy="1627607"/>
            </a:xfrm>
            <a:prstGeom prst="teardrop">
              <a:avLst>
                <a:gd name="adj" fmla="val 100000"/>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3828776" y="2128072"/>
              <a:ext cx="1519506" cy="1579093"/>
            </a:xfrm>
            <a:custGeom>
              <a:avLst/>
              <a:gdLst>
                <a:gd name="connsiteX0" fmla="*/ 0 w 1519506"/>
                <a:gd name="connsiteY0" fmla="*/ 759753 h 1519505"/>
                <a:gd name="connsiteX1" fmla="*/ 759753 w 1519506"/>
                <a:gd name="connsiteY1" fmla="*/ 0 h 1519505"/>
                <a:gd name="connsiteX2" fmla="*/ 1519506 w 1519506"/>
                <a:gd name="connsiteY2" fmla="*/ 759753 h 1519505"/>
                <a:gd name="connsiteX3" fmla="*/ 759753 w 1519506"/>
                <a:gd name="connsiteY3" fmla="*/ 1519506 h 1519505"/>
                <a:gd name="connsiteX4" fmla="*/ 0 w 1519506"/>
                <a:gd name="connsiteY4" fmla="*/ 759753 h 1519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9506" h="1519505">
                  <a:moveTo>
                    <a:pt x="0" y="759753"/>
                  </a:moveTo>
                  <a:cubicBezTo>
                    <a:pt x="0" y="340153"/>
                    <a:pt x="340153" y="0"/>
                    <a:pt x="759753" y="0"/>
                  </a:cubicBezTo>
                  <a:cubicBezTo>
                    <a:pt x="1179353" y="0"/>
                    <a:pt x="1519506" y="340153"/>
                    <a:pt x="1519506" y="759753"/>
                  </a:cubicBezTo>
                  <a:cubicBezTo>
                    <a:pt x="1519506" y="1179353"/>
                    <a:pt x="1179353" y="1519506"/>
                    <a:pt x="759753" y="1519506"/>
                  </a:cubicBezTo>
                  <a:cubicBezTo>
                    <a:pt x="340153" y="1519506"/>
                    <a:pt x="0" y="1179353"/>
                    <a:pt x="0" y="759753"/>
                  </a:cubicBezTo>
                  <a:close/>
                </a:path>
              </a:pathLst>
            </a:cu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8168" tIns="238703" rIns="239033" bIns="238703" numCol="1" spcCol="1270" anchor="ctr" anchorCtr="0">
              <a:noAutofit/>
            </a:bodyPr>
            <a:lstStyle/>
            <a:p>
              <a:pPr algn="ctr" defTabSz="755650">
                <a:lnSpc>
                  <a:spcPct val="90000"/>
                </a:lnSpc>
                <a:spcBef>
                  <a:spcPct val="0"/>
                </a:spcBef>
                <a:spcAft>
                  <a:spcPct val="35000"/>
                </a:spcAft>
              </a:pPr>
              <a:endParaRPr lang="en-US" sz="1600" dirty="0" smtClean="0"/>
            </a:p>
            <a:p>
              <a:pPr algn="ctr" defTabSz="755650">
                <a:lnSpc>
                  <a:spcPct val="90000"/>
                </a:lnSpc>
                <a:spcBef>
                  <a:spcPct val="0"/>
                </a:spcBef>
                <a:spcAft>
                  <a:spcPct val="35000"/>
                </a:spcAft>
              </a:pPr>
              <a:r>
                <a:rPr lang="en-US" sz="1600" dirty="0" smtClean="0"/>
                <a:t>SDTM </a:t>
              </a:r>
              <a:r>
                <a:rPr lang="en-US" sz="1600" dirty="0"/>
                <a:t>Spec Package </a:t>
              </a:r>
              <a:r>
                <a:rPr lang="en-US" sz="1600" dirty="0" smtClean="0"/>
                <a:t>Develop-ment</a:t>
              </a:r>
            </a:p>
            <a:p>
              <a:pPr algn="ctr" defTabSz="755650">
                <a:lnSpc>
                  <a:spcPct val="90000"/>
                </a:lnSpc>
                <a:spcBef>
                  <a:spcPct val="0"/>
                </a:spcBef>
                <a:spcAft>
                  <a:spcPct val="35000"/>
                </a:spcAft>
              </a:pPr>
              <a:r>
                <a:rPr lang="en-US" sz="1600" dirty="0" smtClean="0"/>
                <a:t> </a:t>
              </a:r>
              <a:endParaRPr lang="en-US" sz="1600" dirty="0"/>
            </a:p>
            <a:p>
              <a:pPr lvl="0" algn="ctr" defTabSz="755650">
                <a:lnSpc>
                  <a:spcPct val="90000"/>
                </a:lnSpc>
                <a:spcBef>
                  <a:spcPct val="0"/>
                </a:spcBef>
                <a:spcAft>
                  <a:spcPct val="35000"/>
                </a:spcAft>
              </a:pPr>
              <a:endParaRPr lang="en-US" sz="1700" kern="1200" dirty="0"/>
            </a:p>
          </p:txBody>
        </p:sp>
      </p:grpSp>
      <p:grpSp>
        <p:nvGrpSpPr>
          <p:cNvPr id="19" name="Group 18"/>
          <p:cNvGrpSpPr/>
          <p:nvPr/>
        </p:nvGrpSpPr>
        <p:grpSpPr>
          <a:xfrm>
            <a:off x="2091920" y="1637032"/>
            <a:ext cx="1627607" cy="1627607"/>
            <a:chOff x="2091920" y="2073908"/>
            <a:chExt cx="1627607" cy="1627607"/>
          </a:xfrm>
        </p:grpSpPr>
        <p:sp>
          <p:nvSpPr>
            <p:cNvPr id="14" name="Teardrop 13"/>
            <p:cNvSpPr/>
            <p:nvPr/>
          </p:nvSpPr>
          <p:spPr>
            <a:xfrm rot="2700000">
              <a:off x="2091920" y="2073908"/>
              <a:ext cx="1627607" cy="1627607"/>
            </a:xfrm>
            <a:prstGeom prst="teardrop">
              <a:avLst>
                <a:gd name="adj" fmla="val 100000"/>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2146403" y="2128072"/>
              <a:ext cx="1519506" cy="1519505"/>
            </a:xfrm>
            <a:custGeom>
              <a:avLst/>
              <a:gdLst>
                <a:gd name="connsiteX0" fmla="*/ 0 w 1519506"/>
                <a:gd name="connsiteY0" fmla="*/ 759753 h 1519505"/>
                <a:gd name="connsiteX1" fmla="*/ 759753 w 1519506"/>
                <a:gd name="connsiteY1" fmla="*/ 0 h 1519505"/>
                <a:gd name="connsiteX2" fmla="*/ 1519506 w 1519506"/>
                <a:gd name="connsiteY2" fmla="*/ 759753 h 1519505"/>
                <a:gd name="connsiteX3" fmla="*/ 759753 w 1519506"/>
                <a:gd name="connsiteY3" fmla="*/ 1519506 h 1519505"/>
                <a:gd name="connsiteX4" fmla="*/ 0 w 1519506"/>
                <a:gd name="connsiteY4" fmla="*/ 759753 h 1519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9506" h="1519505">
                  <a:moveTo>
                    <a:pt x="0" y="759753"/>
                  </a:moveTo>
                  <a:cubicBezTo>
                    <a:pt x="0" y="340153"/>
                    <a:pt x="340153" y="0"/>
                    <a:pt x="759753" y="0"/>
                  </a:cubicBezTo>
                  <a:cubicBezTo>
                    <a:pt x="1179353" y="0"/>
                    <a:pt x="1519506" y="340153"/>
                    <a:pt x="1519506" y="759753"/>
                  </a:cubicBezTo>
                  <a:cubicBezTo>
                    <a:pt x="1519506" y="1179353"/>
                    <a:pt x="1179353" y="1519506"/>
                    <a:pt x="759753" y="1519506"/>
                  </a:cubicBezTo>
                  <a:cubicBezTo>
                    <a:pt x="340153" y="1519506"/>
                    <a:pt x="0" y="1179353"/>
                    <a:pt x="0" y="759753"/>
                  </a:cubicBezTo>
                  <a:close/>
                </a:path>
              </a:pathLst>
            </a:custGeom>
            <a:solidFill>
              <a:schemeClr val="accent6">
                <a:lumMod val="75000"/>
                <a:alpha val="90000"/>
              </a:schemeClr>
            </a:solidFill>
          </p:spPr>
          <p:style>
            <a:lnRef idx="2">
              <a:schemeClr val="accent2">
                <a:hueOff val="0"/>
                <a:satOff val="0"/>
                <a:lumOff val="0"/>
                <a:alphaOff val="0"/>
              </a:schemeClr>
            </a:lnRef>
            <a:fillRef idx="1">
              <a:scrgbClr r="0" g="0" b="0"/>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9034" tIns="238703" rIns="238167" bIns="238703" numCol="1" spcCol="1270" anchor="ctr" anchorCtr="0">
              <a:noAutofit/>
            </a:bodyPr>
            <a:lstStyle/>
            <a:p>
              <a:pPr lvl="0" algn="ctr" defTabSz="755650">
                <a:lnSpc>
                  <a:spcPct val="90000"/>
                </a:lnSpc>
                <a:spcBef>
                  <a:spcPct val="0"/>
                </a:spcBef>
                <a:spcAft>
                  <a:spcPct val="35000"/>
                </a:spcAft>
              </a:pPr>
              <a:r>
                <a:rPr lang="en-US" sz="1700" kern="1200" dirty="0" smtClean="0"/>
                <a:t>Request and Generate the SST</a:t>
              </a:r>
              <a:endParaRPr lang="en-US" sz="1700" kern="1200" dirty="0"/>
            </a:p>
          </p:txBody>
        </p:sp>
      </p:grpSp>
      <p:grpSp>
        <p:nvGrpSpPr>
          <p:cNvPr id="18" name="Group 17"/>
          <p:cNvGrpSpPr/>
          <p:nvPr/>
        </p:nvGrpSpPr>
        <p:grpSpPr>
          <a:xfrm>
            <a:off x="409547" y="1637032"/>
            <a:ext cx="1627607" cy="1897379"/>
            <a:chOff x="409547" y="2073908"/>
            <a:chExt cx="1627607" cy="1897379"/>
          </a:xfrm>
        </p:grpSpPr>
        <p:sp>
          <p:nvSpPr>
            <p:cNvPr id="16" name="Teardrop 15"/>
            <p:cNvSpPr/>
            <p:nvPr/>
          </p:nvSpPr>
          <p:spPr>
            <a:xfrm rot="2700000">
              <a:off x="409547" y="2073908"/>
              <a:ext cx="1627607" cy="1627607"/>
            </a:xfrm>
            <a:prstGeom prst="teardrop">
              <a:avLst>
                <a:gd name="adj" fmla="val 100000"/>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464030" y="2128072"/>
              <a:ext cx="1519506" cy="1519505"/>
            </a:xfrm>
            <a:custGeom>
              <a:avLst/>
              <a:gdLst>
                <a:gd name="connsiteX0" fmla="*/ 0 w 1519506"/>
                <a:gd name="connsiteY0" fmla="*/ 759753 h 1519505"/>
                <a:gd name="connsiteX1" fmla="*/ 759753 w 1519506"/>
                <a:gd name="connsiteY1" fmla="*/ 0 h 1519505"/>
                <a:gd name="connsiteX2" fmla="*/ 1519506 w 1519506"/>
                <a:gd name="connsiteY2" fmla="*/ 759753 h 1519505"/>
                <a:gd name="connsiteX3" fmla="*/ 759753 w 1519506"/>
                <a:gd name="connsiteY3" fmla="*/ 1519506 h 1519505"/>
                <a:gd name="connsiteX4" fmla="*/ 0 w 1519506"/>
                <a:gd name="connsiteY4" fmla="*/ 759753 h 1519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9506" h="1519505">
                  <a:moveTo>
                    <a:pt x="0" y="759753"/>
                  </a:moveTo>
                  <a:cubicBezTo>
                    <a:pt x="0" y="340153"/>
                    <a:pt x="340153" y="0"/>
                    <a:pt x="759753" y="0"/>
                  </a:cubicBezTo>
                  <a:cubicBezTo>
                    <a:pt x="1179353" y="0"/>
                    <a:pt x="1519506" y="340153"/>
                    <a:pt x="1519506" y="759753"/>
                  </a:cubicBezTo>
                  <a:cubicBezTo>
                    <a:pt x="1519506" y="1179353"/>
                    <a:pt x="1179353" y="1519506"/>
                    <a:pt x="759753" y="1519506"/>
                  </a:cubicBezTo>
                  <a:cubicBezTo>
                    <a:pt x="340153" y="1519506"/>
                    <a:pt x="0" y="1179353"/>
                    <a:pt x="0" y="759753"/>
                  </a:cubicBezTo>
                  <a:close/>
                </a:path>
              </a:pathLst>
            </a:custGeom>
            <a:solidFill>
              <a:schemeClr val="tx2">
                <a:lumMod val="60000"/>
                <a:lumOff val="40000"/>
                <a:alpha val="90000"/>
              </a:schemeClr>
            </a:solidFill>
          </p:spPr>
          <p:style>
            <a:lnRef idx="2">
              <a:schemeClr val="accent2">
                <a:hueOff val="0"/>
                <a:satOff val="0"/>
                <a:lumOff val="0"/>
                <a:alphaOff val="0"/>
              </a:schemeClr>
            </a:lnRef>
            <a:fillRef idx="1">
              <a:scrgbClr r="0" g="0" b="0"/>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9034" tIns="238703" rIns="238167" bIns="238703" numCol="1" spcCol="1270" anchor="ctr" anchorCtr="0">
              <a:noAutofit/>
            </a:bodyPr>
            <a:lstStyle/>
            <a:p>
              <a:pPr lvl="0" algn="ctr" defTabSz="755650">
                <a:lnSpc>
                  <a:spcPct val="90000"/>
                </a:lnSpc>
                <a:spcBef>
                  <a:spcPct val="0"/>
                </a:spcBef>
                <a:spcAft>
                  <a:spcPct val="35000"/>
                </a:spcAft>
              </a:pPr>
              <a:r>
                <a:rPr lang="en-US" sz="1700" kern="1200" dirty="0" smtClean="0"/>
                <a:t>SDTM Standard Domains</a:t>
              </a:r>
              <a:endParaRPr lang="en-US" sz="1700" kern="1200" dirty="0"/>
            </a:p>
          </p:txBody>
        </p:sp>
        <p:pic>
          <p:nvPicPr>
            <p:cNvPr id="4" name="Picture 2" descr="http://brobsweddingblog.weebly.com/uploads/2/8/9/0/2890811/433461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354" y="3419295"/>
              <a:ext cx="551992" cy="5519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oup 19"/>
          <p:cNvGrpSpPr/>
          <p:nvPr/>
        </p:nvGrpSpPr>
        <p:grpSpPr>
          <a:xfrm>
            <a:off x="636635" y="3359905"/>
            <a:ext cx="6460177" cy="3315821"/>
            <a:chOff x="1749206" y="3833825"/>
            <a:chExt cx="2775046" cy="3099800"/>
          </a:xfrm>
        </p:grpSpPr>
        <p:sp>
          <p:nvSpPr>
            <p:cNvPr id="5" name="Right Arrow 4"/>
            <p:cNvSpPr/>
            <p:nvPr/>
          </p:nvSpPr>
          <p:spPr>
            <a:xfrm rot="16200000">
              <a:off x="2484279" y="3864403"/>
              <a:ext cx="479652" cy="418495"/>
            </a:xfrm>
            <a:prstGeom prst="rightArrow">
              <a:avLst/>
            </a:prstGeom>
            <a:solidFill>
              <a:schemeClr val="accent6">
                <a:lumMod val="75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1749206" y="4775685"/>
              <a:ext cx="2775046" cy="2157940"/>
            </a:xfrm>
            <a:prstGeom prst="rect">
              <a:avLst/>
            </a:prstGeom>
            <a:noFill/>
          </p:spPr>
          <p:txBody>
            <a:bodyPr wrap="square" rtlCol="0">
              <a:spAutoFit/>
            </a:bodyPr>
            <a:lstStyle/>
            <a:p>
              <a:pPr marL="285750" lvl="0" indent="-285750">
                <a:buFont typeface="Arial" panose="020B0604020202020204" pitchFamily="34" charset="0"/>
                <a:buChar char="•"/>
              </a:pPr>
              <a:r>
                <a:rPr lang="en-US" sz="1600" dirty="0" smtClean="0"/>
                <a:t>Individual </a:t>
              </a:r>
              <a:r>
                <a:rPr lang="en-US" sz="1600" dirty="0"/>
                <a:t>SDTM Domain </a:t>
              </a:r>
              <a:r>
                <a:rPr lang="en-US" sz="1600" dirty="0" smtClean="0"/>
                <a:t>Standards </a:t>
              </a:r>
              <a:r>
                <a:rPr lang="en-US" sz="1600" dirty="0"/>
                <a:t>are pulled together </a:t>
              </a:r>
              <a:r>
                <a:rPr lang="en-US" sz="1600" dirty="0" smtClean="0"/>
                <a:t>into </a:t>
              </a:r>
              <a:r>
                <a:rPr lang="en-US" sz="1600" u="sng" dirty="0"/>
                <a:t>one</a:t>
              </a:r>
              <a:r>
                <a:rPr lang="en-US" sz="1600" dirty="0"/>
                <a:t> excel document to create </a:t>
              </a:r>
              <a:r>
                <a:rPr lang="en-US" sz="1600" dirty="0" smtClean="0"/>
                <a:t>the SST</a:t>
              </a:r>
            </a:p>
            <a:p>
              <a:pPr marL="285750" lvl="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The SDTM Consultant selects the domains for the study (based on study team agreement for analysis and first data deliverable needs) </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The SDTM Consultant completes the SST Generation Request Form</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The CDI Administrator at Lilly generates the SST using CDI</a:t>
              </a:r>
              <a:endParaRPr lang="en-US" sz="1600" dirty="0"/>
            </a:p>
          </p:txBody>
        </p:sp>
      </p:grpSp>
      <p:sp>
        <p:nvSpPr>
          <p:cNvPr id="3" name="Rectangle 2"/>
          <p:cNvSpPr/>
          <p:nvPr/>
        </p:nvSpPr>
        <p:spPr>
          <a:xfrm>
            <a:off x="464030" y="4257578"/>
            <a:ext cx="7841422" cy="239087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499346" y="3872984"/>
            <a:ext cx="5317289" cy="369332"/>
          </a:xfrm>
          <a:prstGeom prst="rect">
            <a:avLst/>
          </a:prstGeom>
        </p:spPr>
        <p:txBody>
          <a:bodyPr wrap="none">
            <a:spAutoFit/>
          </a:bodyPr>
          <a:lstStyle/>
          <a:p>
            <a:r>
              <a:rPr lang="en-US" b="1" dirty="0">
                <a:solidFill>
                  <a:schemeClr val="accent6">
                    <a:lumMod val="75000"/>
                  </a:schemeClr>
                </a:solidFill>
              </a:rPr>
              <a:t>Request and Generate the </a:t>
            </a:r>
            <a:r>
              <a:rPr lang="en-US" b="1" dirty="0" smtClean="0">
                <a:solidFill>
                  <a:schemeClr val="accent6">
                    <a:lumMod val="75000"/>
                  </a:schemeClr>
                </a:solidFill>
              </a:rPr>
              <a:t>SST (The SDTM Consultant)</a:t>
            </a:r>
            <a:endParaRPr lang="en-US" dirty="0"/>
          </a:p>
        </p:txBody>
      </p:sp>
    </p:spTree>
    <p:extLst>
      <p:ext uri="{BB962C8B-B14F-4D97-AF65-F5344CB8AC3E}">
        <p14:creationId xmlns:p14="http://schemas.microsoft.com/office/powerpoint/2010/main" val="10252428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56" y="174171"/>
            <a:ext cx="8229600" cy="1371600"/>
          </a:xfrm>
        </p:spPr>
        <p:txBody>
          <a:bodyPr>
            <a:noAutofit/>
          </a:bodyPr>
          <a:lstStyle/>
          <a:p>
            <a:r>
              <a:rPr lang="en-US" sz="3600" dirty="0" smtClean="0"/>
              <a:t>Request and Generate the SST</a:t>
            </a:r>
            <a:r>
              <a:rPr lang="en-US" sz="3600" dirty="0"/>
              <a:t/>
            </a:r>
            <a:br>
              <a:rPr lang="en-US" sz="3600" dirty="0"/>
            </a:b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58832663"/>
              </p:ext>
            </p:extLst>
          </p:nvPr>
        </p:nvGraphicFramePr>
        <p:xfrm>
          <a:off x="333829" y="1299936"/>
          <a:ext cx="8229600" cy="55389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3" name="Group 12"/>
          <p:cNvGrpSpPr>
            <a:grpSpLocks noChangeAspect="1"/>
          </p:cNvGrpSpPr>
          <p:nvPr/>
        </p:nvGrpSpPr>
        <p:grpSpPr>
          <a:xfrm>
            <a:off x="7498691" y="5546736"/>
            <a:ext cx="1252324" cy="1252324"/>
            <a:chOff x="2314981" y="3554541"/>
            <a:chExt cx="2388564" cy="2388564"/>
          </a:xfrm>
        </p:grpSpPr>
        <p:sp>
          <p:nvSpPr>
            <p:cNvPr id="11" name="Teardrop 10"/>
            <p:cNvSpPr/>
            <p:nvPr/>
          </p:nvSpPr>
          <p:spPr>
            <a:xfrm rot="2700000">
              <a:off x="2314981" y="3554541"/>
              <a:ext cx="2388564" cy="2388564"/>
            </a:xfrm>
            <a:prstGeom prst="teardrop">
              <a:avLst>
                <a:gd name="adj" fmla="val 100000"/>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2" name="Freeform 11"/>
            <p:cNvSpPr/>
            <p:nvPr/>
          </p:nvSpPr>
          <p:spPr>
            <a:xfrm>
              <a:off x="2394866" y="3650052"/>
              <a:ext cx="2228793" cy="2229192"/>
            </a:xfrm>
            <a:custGeom>
              <a:avLst/>
              <a:gdLst>
                <a:gd name="connsiteX0" fmla="*/ 0 w 2228793"/>
                <a:gd name="connsiteY0" fmla="*/ 1114596 h 2229192"/>
                <a:gd name="connsiteX1" fmla="*/ 1114397 w 2228793"/>
                <a:gd name="connsiteY1" fmla="*/ 0 h 2229192"/>
                <a:gd name="connsiteX2" fmla="*/ 2228794 w 2228793"/>
                <a:gd name="connsiteY2" fmla="*/ 1114596 h 2229192"/>
                <a:gd name="connsiteX3" fmla="*/ 1114397 w 2228793"/>
                <a:gd name="connsiteY3" fmla="*/ 2229192 h 2229192"/>
                <a:gd name="connsiteX4" fmla="*/ 0 w 2228793"/>
                <a:gd name="connsiteY4" fmla="*/ 1114596 h 2229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793" h="2229192">
                  <a:moveTo>
                    <a:pt x="0" y="1114596"/>
                  </a:moveTo>
                  <a:cubicBezTo>
                    <a:pt x="0" y="499022"/>
                    <a:pt x="498933" y="0"/>
                    <a:pt x="1114397" y="0"/>
                  </a:cubicBezTo>
                  <a:cubicBezTo>
                    <a:pt x="1729861" y="0"/>
                    <a:pt x="2228794" y="499022"/>
                    <a:pt x="2228794" y="1114596"/>
                  </a:cubicBezTo>
                  <a:cubicBezTo>
                    <a:pt x="2228794" y="1730170"/>
                    <a:pt x="1729861" y="2229192"/>
                    <a:pt x="1114397" y="2229192"/>
                  </a:cubicBezTo>
                  <a:cubicBezTo>
                    <a:pt x="498933" y="2229192"/>
                    <a:pt x="0" y="1730170"/>
                    <a:pt x="0" y="1114596"/>
                  </a:cubicBezTo>
                  <a:close/>
                </a:path>
              </a:pathLst>
            </a:custGeom>
            <a:solidFill>
              <a:schemeClr val="accent6">
                <a:lumMod val="75000"/>
              </a:schemeClr>
            </a:solidFill>
          </p:spPr>
          <p:style>
            <a:lnRef idx="2">
              <a:schemeClr val="accent2">
                <a:hueOff val="0"/>
                <a:satOff val="0"/>
                <a:lumOff val="0"/>
                <a:alphaOff val="0"/>
              </a:schemeClr>
            </a:lnRef>
            <a:fillRef idx="1">
              <a:scrgbClr r="0" g="0" b="0"/>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39914" tIns="340106" rIns="339913" bIns="340106" numCol="1" spcCol="1270" anchor="ctr" anchorCtr="0">
              <a:noAutofit/>
            </a:bodyPr>
            <a:lstStyle/>
            <a:p>
              <a:pPr lvl="0" algn="ctr" defTabSz="755650">
                <a:lnSpc>
                  <a:spcPct val="90000"/>
                </a:lnSpc>
                <a:spcBef>
                  <a:spcPct val="0"/>
                </a:spcBef>
                <a:spcAft>
                  <a:spcPct val="35000"/>
                </a:spcAft>
              </a:pPr>
              <a:r>
                <a:rPr lang="en-US" sz="1000" kern="1200" dirty="0" smtClean="0"/>
                <a:t>Request and Generate the SST</a:t>
              </a:r>
              <a:endParaRPr lang="en-US" sz="1000" kern="1200" dirty="0"/>
            </a:p>
          </p:txBody>
        </p:sp>
      </p:grpSp>
    </p:spTree>
    <p:extLst>
      <p:ext uri="{BB962C8B-B14F-4D97-AF65-F5344CB8AC3E}">
        <p14:creationId xmlns:p14="http://schemas.microsoft.com/office/powerpoint/2010/main" val="15924048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SST Batching</a:t>
            </a:r>
            <a:endParaRPr lang="en-US" dirty="0"/>
          </a:p>
        </p:txBody>
      </p:sp>
      <p:sp>
        <p:nvSpPr>
          <p:cNvPr id="4" name="TextBox 3"/>
          <p:cNvSpPr txBox="1"/>
          <p:nvPr/>
        </p:nvSpPr>
        <p:spPr>
          <a:xfrm>
            <a:off x="304800" y="1727234"/>
            <a:ext cx="8382000"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The SDTM Study Specification Template (SST) process can be executed more than once by </a:t>
            </a:r>
            <a:r>
              <a:rPr lang="en-US" sz="2800" b="1" dirty="0" smtClean="0"/>
              <a:t>batching</a:t>
            </a:r>
            <a:r>
              <a:rPr lang="en-US" sz="2800" dirty="0" smtClean="0"/>
              <a:t> Core and/or TA Domains.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smtClean="0"/>
              <a:t>This is done for efficiency to allow SDTM programming to begin while other Domains are being created if needed. </a:t>
            </a:r>
          </a:p>
          <a:p>
            <a:pPr marL="457200" indent="-457200">
              <a:buFont typeface="Arial" panose="020B0604020202020204" pitchFamily="34" charset="0"/>
              <a:buChar char="•"/>
            </a:pPr>
            <a:endParaRPr lang="en-US" sz="2800" b="1" dirty="0"/>
          </a:p>
          <a:p>
            <a:pPr marL="457200" indent="-457200">
              <a:buFont typeface="Arial" panose="020B0604020202020204" pitchFamily="34" charset="0"/>
              <a:buChar char="•"/>
            </a:pPr>
            <a:r>
              <a:rPr lang="en-US" sz="2800" b="1" dirty="0" smtClean="0"/>
              <a:t>This means it is possible to have more than one SST document (</a:t>
            </a:r>
            <a:r>
              <a:rPr lang="en-US" sz="2800" b="1" dirty="0" err="1" smtClean="0"/>
              <a:t>eg</a:t>
            </a:r>
            <a:r>
              <a:rPr lang="en-US" sz="2800" b="1" dirty="0" smtClean="0"/>
              <a:t>, SST1, SST2, SST3, </a:t>
            </a:r>
            <a:r>
              <a:rPr lang="en-US" sz="2800" b="1" dirty="0" err="1" smtClean="0"/>
              <a:t>etc</a:t>
            </a:r>
            <a:r>
              <a:rPr lang="en-US" sz="2800" b="1" dirty="0" smtClean="0"/>
              <a:t>)</a:t>
            </a:r>
            <a:endParaRPr lang="en-US" sz="2800" b="1" dirty="0"/>
          </a:p>
        </p:txBody>
      </p:sp>
    </p:spTree>
    <p:extLst>
      <p:ext uri="{BB962C8B-B14F-4D97-AF65-F5344CB8AC3E}">
        <p14:creationId xmlns:p14="http://schemas.microsoft.com/office/powerpoint/2010/main" val="5099221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48571" y="76200"/>
            <a:ext cx="8675687" cy="804863"/>
          </a:xfrm>
        </p:spPr>
        <p:txBody>
          <a:bodyPr/>
          <a:lstStyle/>
          <a:p>
            <a:pPr fontAlgn="auto">
              <a:spcBef>
                <a:spcPts val="0"/>
              </a:spcBef>
              <a:spcAft>
                <a:spcPts val="0"/>
              </a:spcAft>
              <a:defRPr/>
            </a:pPr>
            <a:r>
              <a:rPr lang="en-US" sz="3600" dirty="0" smtClean="0">
                <a:solidFill>
                  <a:schemeClr val="tx1"/>
                </a:solidFill>
              </a:rPr>
              <a:t>SDTM SST Example – Generated from CDI</a:t>
            </a:r>
            <a:endParaRPr lang="en-US" sz="3600" dirty="0">
              <a:solidFill>
                <a:schemeClr val="tx1"/>
              </a:solidFill>
            </a:endParaRPr>
          </a:p>
        </p:txBody>
      </p:sp>
      <p:sp>
        <p:nvSpPr>
          <p:cNvPr id="6" name="Content Placeholder 2"/>
          <p:cNvSpPr txBox="1">
            <a:spLocks/>
          </p:cNvSpPr>
          <p:nvPr/>
        </p:nvSpPr>
        <p:spPr bwMode="auto">
          <a:xfrm>
            <a:off x="609600" y="909595"/>
            <a:ext cx="8138459" cy="1681205"/>
          </a:xfrm>
          <a:prstGeom prst="rect">
            <a:avLst/>
          </a:prstGeom>
          <a:solidFill>
            <a:schemeClr val="bg2"/>
          </a:solidFill>
          <a:ln w="28575">
            <a:solidFill>
              <a:srgbClr val="C00000"/>
            </a:solidFill>
            <a:miter lim="800000"/>
            <a:headEnd/>
            <a:tailEnd/>
          </a:ln>
        </p:spPr>
        <p:txBody>
          <a:bodyPr/>
          <a:lstStyle/>
          <a:p>
            <a:pPr marL="463550" indent="-463550" eaLnBrk="0" hangingPunct="0">
              <a:spcAft>
                <a:spcPts val="600"/>
              </a:spcAft>
              <a:buClr>
                <a:srgbClr val="C00000"/>
              </a:buClr>
              <a:buFont typeface="Wingdings" pitchFamily="2" charset="2"/>
              <a:buChar char="v"/>
              <a:defRPr/>
            </a:pPr>
            <a:r>
              <a:rPr lang="en-US" dirty="0" smtClean="0">
                <a:solidFill>
                  <a:schemeClr val="tx2">
                    <a:lumMod val="60000"/>
                    <a:lumOff val="40000"/>
                  </a:schemeClr>
                </a:solidFill>
              </a:rPr>
              <a:t>Highlighted Columns)</a:t>
            </a:r>
            <a:r>
              <a:rPr lang="en-US" dirty="0" smtClean="0"/>
              <a:t>/”Locked” </a:t>
            </a:r>
            <a:r>
              <a:rPr lang="en-US" dirty="0"/>
              <a:t>columns indicate un-editable fields</a:t>
            </a:r>
          </a:p>
          <a:p>
            <a:pPr marL="463550" indent="-463550" eaLnBrk="0" hangingPunct="0">
              <a:spcAft>
                <a:spcPts val="600"/>
              </a:spcAft>
              <a:buClr>
                <a:srgbClr val="C00000"/>
              </a:buClr>
              <a:buFont typeface="Wingdings" pitchFamily="2" charset="2"/>
              <a:buChar char="v"/>
              <a:defRPr/>
            </a:pPr>
            <a:r>
              <a:rPr lang="en-US" dirty="0"/>
              <a:t>White columns </a:t>
            </a:r>
            <a:r>
              <a:rPr lang="en-US" dirty="0" smtClean="0"/>
              <a:t>within each domain tab are </a:t>
            </a:r>
            <a:r>
              <a:rPr lang="en-US" dirty="0"/>
              <a:t>to be configured </a:t>
            </a:r>
            <a:r>
              <a:rPr lang="en-US" dirty="0" smtClean="0"/>
              <a:t>for the study by the SDTM Spec Developer</a:t>
            </a:r>
            <a:endParaRPr lang="en-US" dirty="0"/>
          </a:p>
          <a:p>
            <a:pPr marL="463550" indent="-463550" eaLnBrk="0" hangingPunct="0">
              <a:spcAft>
                <a:spcPts val="600"/>
              </a:spcAft>
              <a:buClr>
                <a:srgbClr val="C00000"/>
              </a:buClr>
              <a:buFont typeface="Wingdings" pitchFamily="2" charset="2"/>
              <a:buChar char="v"/>
              <a:defRPr/>
            </a:pPr>
            <a:r>
              <a:rPr lang="en-US" dirty="0"/>
              <a:t>Tabs include:  SELECT_TERMINOLOGY, DEFINE_TERMINOLOGY, TABLES, </a:t>
            </a:r>
            <a:r>
              <a:rPr lang="en-US" dirty="0" smtClean="0"/>
              <a:t>VALUES, </a:t>
            </a:r>
            <a:r>
              <a:rPr lang="en-US" dirty="0"/>
              <a:t>and one for each SDTM </a:t>
            </a:r>
            <a:r>
              <a:rPr lang="en-US" dirty="0" smtClean="0"/>
              <a:t>Domain</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71" y="5654847"/>
            <a:ext cx="8675687"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51728" y="6019868"/>
            <a:ext cx="1982594" cy="369332"/>
          </a:xfrm>
          <a:prstGeom prst="rect">
            <a:avLst/>
          </a:prstGeom>
        </p:spPr>
        <p:txBody>
          <a:bodyPr wrap="none">
            <a:spAutoFit/>
          </a:bodyPr>
          <a:lstStyle/>
          <a:p>
            <a:r>
              <a:rPr lang="en-US" u="sng" dirty="0">
                <a:hlinkClick r:id="rId4"/>
              </a:rPr>
              <a:t>Link</a:t>
            </a:r>
            <a:r>
              <a:rPr lang="en-US" dirty="0"/>
              <a:t> to Sample SST </a:t>
            </a:r>
          </a:p>
        </p:txBody>
      </p:sp>
      <p:pic>
        <p:nvPicPr>
          <p:cNvPr id="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661" y="2663997"/>
            <a:ext cx="8694598" cy="299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8490938"/>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6221"/>
            <a:ext cx="7696200" cy="1249362"/>
          </a:xfrm>
        </p:spPr>
        <p:txBody>
          <a:bodyPr>
            <a:normAutofit/>
          </a:bodyPr>
          <a:lstStyle/>
          <a:p>
            <a:pPr algn="l"/>
            <a:r>
              <a:rPr lang="en-US" sz="3600" dirty="0" smtClean="0"/>
              <a:t>Each Process </a:t>
            </a:r>
            <a:r>
              <a:rPr lang="en-US" sz="3600" dirty="0"/>
              <a:t>S</a:t>
            </a:r>
            <a:r>
              <a:rPr lang="en-US" sz="3600" dirty="0" smtClean="0"/>
              <a:t>tep </a:t>
            </a:r>
            <a:r>
              <a:rPr lang="en-US" sz="3600" dirty="0"/>
              <a:t>E</a:t>
            </a:r>
            <a:r>
              <a:rPr lang="en-US" sz="3600" dirty="0" smtClean="0"/>
              <a:t>xplained</a:t>
            </a:r>
            <a:endParaRPr lang="en-US" sz="3600" dirty="0"/>
          </a:p>
        </p:txBody>
      </p:sp>
      <p:graphicFrame>
        <p:nvGraphicFramePr>
          <p:cNvPr id="3" name="Diagram 2"/>
          <p:cNvGraphicFramePr/>
          <p:nvPr>
            <p:extLst>
              <p:ext uri="{D42A27DB-BD31-4B8C-83A1-F6EECF244321}">
                <p14:modId xmlns:p14="http://schemas.microsoft.com/office/powerpoint/2010/main" val="2430811094"/>
              </p:ext>
            </p:extLst>
          </p:nvPr>
        </p:nvGraphicFramePr>
        <p:xfrm>
          <a:off x="0" y="1676400"/>
          <a:ext cx="88392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http://brobsweddingblog.weebly.com/uploads/2/8/9/0/2890811/433461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90600" y="1676400"/>
            <a:ext cx="551992" cy="5519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brobsweddingblog.weebly.com/uploads/2/8/9/0/2890811/433461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67000" y="1676400"/>
            <a:ext cx="551992" cy="551992"/>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txBox="1">
            <a:spLocks/>
          </p:cNvSpPr>
          <p:nvPr/>
        </p:nvSpPr>
        <p:spPr>
          <a:xfrm>
            <a:off x="76200" y="6556555"/>
            <a:ext cx="5382491" cy="2252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solidFill>
                  <a:schemeClr val="bg1"/>
                </a:solidFill>
              </a:rPr>
              <a:t>Company Confidential  © 2012 Eli Lilly and Company</a:t>
            </a:r>
          </a:p>
          <a:p>
            <a:endParaRPr lang="en-US" sz="1100" dirty="0">
              <a:solidFill>
                <a:schemeClr val="bg1"/>
              </a:solidFill>
            </a:endParaRPr>
          </a:p>
        </p:txBody>
      </p:sp>
      <p:sp>
        <p:nvSpPr>
          <p:cNvPr id="10" name="Right Arrow 9"/>
          <p:cNvSpPr/>
          <p:nvPr/>
        </p:nvSpPr>
        <p:spPr>
          <a:xfrm rot="5400000">
            <a:off x="4154287" y="4287687"/>
            <a:ext cx="911626" cy="66446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a:t>
            </a:r>
            <a:r>
              <a:rPr lang="en-US" sz="1100" dirty="0" smtClean="0"/>
              <a:t>onfigure</a:t>
            </a:r>
            <a:endParaRPr lang="en-US" sz="1100" dirty="0"/>
          </a:p>
        </p:txBody>
      </p:sp>
      <p:sp>
        <p:nvSpPr>
          <p:cNvPr id="11" name="TextBox 10"/>
          <p:cNvSpPr txBox="1"/>
          <p:nvPr/>
        </p:nvSpPr>
        <p:spPr>
          <a:xfrm>
            <a:off x="3699821" y="5174987"/>
            <a:ext cx="1820563" cy="307777"/>
          </a:xfrm>
          <a:prstGeom prst="rect">
            <a:avLst/>
          </a:prstGeom>
          <a:noFill/>
        </p:spPr>
        <p:txBody>
          <a:bodyPr wrap="none" rtlCol="0">
            <a:spAutoFit/>
          </a:bodyPr>
          <a:lstStyle/>
          <a:p>
            <a:pPr algn="ctr"/>
            <a:r>
              <a:rPr lang="en-US" sz="1400" b="1" dirty="0" smtClean="0"/>
              <a:t>STUDY SPECIFICATION</a:t>
            </a:r>
            <a:endParaRPr lang="en-US" sz="1400" b="1" dirty="0">
              <a:solidFill>
                <a:schemeClr val="accent1">
                  <a:lumMod val="75000"/>
                </a:schemeClr>
              </a:solidFill>
            </a:endParaRPr>
          </a:p>
        </p:txBody>
      </p:sp>
    </p:spTree>
    <p:extLst>
      <p:ext uri="{BB962C8B-B14F-4D97-AF65-F5344CB8AC3E}">
        <p14:creationId xmlns:p14="http://schemas.microsoft.com/office/powerpoint/2010/main" val="35128509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52400" y="153401"/>
            <a:ext cx="8305800" cy="492443"/>
          </a:xfrm>
          <a:prstGeom prst="rect">
            <a:avLst/>
          </a:prstGeom>
        </p:spPr>
        <p:txBody>
          <a:bodyPr>
            <a:spAutoFit/>
          </a:bodyPr>
          <a:lstStyle/>
          <a:p>
            <a:pPr defTabSz="914400">
              <a:defRPr/>
            </a:pPr>
            <a:r>
              <a:rPr lang="en-US" sz="2600" b="1" dirty="0" smtClean="0">
                <a:solidFill>
                  <a:prstClr val="black"/>
                </a:solidFill>
              </a:rPr>
              <a:t>Configuring a SDTM Study Spec (From the Generated SST)</a:t>
            </a:r>
            <a:endParaRPr lang="en-US" sz="2600" b="1" dirty="0">
              <a:solidFill>
                <a:prstClr val="black"/>
              </a:solidFill>
            </a:endParaRPr>
          </a:p>
        </p:txBody>
      </p:sp>
      <p:sp>
        <p:nvSpPr>
          <p:cNvPr id="4" name="Content Placeholder 2"/>
          <p:cNvSpPr txBox="1">
            <a:spLocks/>
          </p:cNvSpPr>
          <p:nvPr/>
        </p:nvSpPr>
        <p:spPr bwMode="auto">
          <a:xfrm>
            <a:off x="304800" y="798731"/>
            <a:ext cx="8610600" cy="5334000"/>
          </a:xfrm>
          <a:prstGeom prst="rect">
            <a:avLst/>
          </a:prstGeom>
          <a:solidFill>
            <a:schemeClr val="bg2"/>
          </a:solidFill>
          <a:ln w="28575">
            <a:solidFill>
              <a:srgbClr val="C00000"/>
            </a:solidFill>
            <a:miter lim="800000"/>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63550" indent="-463550" eaLnBrk="0" hangingPunct="0">
              <a:spcAft>
                <a:spcPts val="600"/>
              </a:spcAft>
              <a:buClr>
                <a:srgbClr val="C00000"/>
              </a:buClr>
              <a:buFont typeface="Wingdings" panose="05000000000000000000" pitchFamily="2" charset="2"/>
              <a:buChar char="v"/>
              <a:defRPr/>
            </a:pPr>
            <a:r>
              <a:rPr lang="en-US" sz="2400" b="1" kern="0" dirty="0">
                <a:solidFill>
                  <a:prstClr val="black"/>
                </a:solidFill>
              </a:rPr>
              <a:t>“</a:t>
            </a:r>
            <a:r>
              <a:rPr lang="en-US" sz="2400" b="1" kern="0" dirty="0" smtClean="0">
                <a:solidFill>
                  <a:prstClr val="black"/>
                </a:solidFill>
              </a:rPr>
              <a:t>Configuring”</a:t>
            </a:r>
          </a:p>
          <a:p>
            <a:pPr marL="920750" lvl="1" indent="-463550" eaLnBrk="0" hangingPunct="0">
              <a:spcAft>
                <a:spcPts val="600"/>
              </a:spcAft>
              <a:buClr>
                <a:srgbClr val="C00000"/>
              </a:buClr>
              <a:buFont typeface="Wingdings" panose="05000000000000000000" pitchFamily="2" charset="2"/>
              <a:buChar char="v"/>
              <a:defRPr/>
            </a:pPr>
            <a:r>
              <a:rPr lang="en-US" sz="1600" kern="0" dirty="0">
                <a:solidFill>
                  <a:prstClr val="black"/>
                </a:solidFill>
              </a:rPr>
              <a:t>M</a:t>
            </a:r>
            <a:r>
              <a:rPr lang="en-US" sz="1600" kern="0" dirty="0" smtClean="0">
                <a:solidFill>
                  <a:prstClr val="black"/>
                </a:solidFill>
              </a:rPr>
              <a:t>eans </a:t>
            </a:r>
            <a:r>
              <a:rPr lang="en-US" sz="1600" kern="0" dirty="0">
                <a:solidFill>
                  <a:prstClr val="black"/>
                </a:solidFill>
              </a:rPr>
              <a:t>you are </a:t>
            </a:r>
            <a:r>
              <a:rPr lang="en-US" sz="1600" kern="0" dirty="0" smtClean="0">
                <a:solidFill>
                  <a:prstClr val="black"/>
                </a:solidFill>
              </a:rPr>
              <a:t>selecting </a:t>
            </a:r>
            <a:r>
              <a:rPr lang="en-US" sz="1600" kern="0" dirty="0">
                <a:solidFill>
                  <a:prstClr val="black"/>
                </a:solidFill>
              </a:rPr>
              <a:t>the Datasets, Variables, and </a:t>
            </a:r>
            <a:r>
              <a:rPr lang="en-US" sz="1600" kern="0" dirty="0" smtClean="0">
                <a:solidFill>
                  <a:prstClr val="black"/>
                </a:solidFill>
              </a:rPr>
              <a:t>Controlled Terminology applicable for </a:t>
            </a:r>
            <a:r>
              <a:rPr lang="en-US" sz="1600" kern="0" dirty="0">
                <a:solidFill>
                  <a:prstClr val="black"/>
                </a:solidFill>
              </a:rPr>
              <a:t>the study </a:t>
            </a:r>
            <a:endParaRPr lang="en-US" sz="1600" kern="0" dirty="0" smtClean="0">
              <a:solidFill>
                <a:prstClr val="black"/>
              </a:solidFill>
            </a:endParaRPr>
          </a:p>
          <a:p>
            <a:pPr marL="920750" lvl="1" indent="-463550" eaLnBrk="0" hangingPunct="0">
              <a:spcAft>
                <a:spcPts val="600"/>
              </a:spcAft>
              <a:buClr>
                <a:srgbClr val="C00000"/>
              </a:buClr>
              <a:buFont typeface="Wingdings" panose="05000000000000000000" pitchFamily="2" charset="2"/>
              <a:buChar char="v"/>
              <a:defRPr/>
            </a:pPr>
            <a:r>
              <a:rPr lang="en-US" sz="1600" kern="0" dirty="0" smtClean="0">
                <a:solidFill>
                  <a:prstClr val="black"/>
                </a:solidFill>
              </a:rPr>
              <a:t>The selection is for </a:t>
            </a:r>
            <a:r>
              <a:rPr lang="en-US" sz="1600" kern="0" dirty="0">
                <a:solidFill>
                  <a:prstClr val="black"/>
                </a:solidFill>
              </a:rPr>
              <a:t>what is NOT </a:t>
            </a:r>
            <a:r>
              <a:rPr lang="en-US" sz="1600" kern="0" dirty="0" smtClean="0">
                <a:solidFill>
                  <a:prstClr val="black"/>
                </a:solidFill>
              </a:rPr>
              <a:t>needed for the study</a:t>
            </a:r>
          </a:p>
          <a:p>
            <a:pPr marL="920750" lvl="1" indent="-463550" eaLnBrk="0" hangingPunct="0">
              <a:spcAft>
                <a:spcPts val="600"/>
              </a:spcAft>
              <a:buClr>
                <a:srgbClr val="C00000"/>
              </a:buClr>
              <a:buFont typeface="Wingdings" panose="05000000000000000000" pitchFamily="2" charset="2"/>
              <a:buChar char="v"/>
              <a:defRPr/>
            </a:pPr>
            <a:r>
              <a:rPr lang="en-US" sz="1600" kern="0" dirty="0" smtClean="0">
                <a:solidFill>
                  <a:prstClr val="black"/>
                </a:solidFill>
              </a:rPr>
              <a:t>Place </a:t>
            </a:r>
            <a:r>
              <a:rPr lang="en-US" sz="1600" kern="0" dirty="0">
                <a:solidFill>
                  <a:prstClr val="black"/>
                </a:solidFill>
              </a:rPr>
              <a:t>a “Y” </a:t>
            </a:r>
            <a:r>
              <a:rPr lang="en-US" sz="1600" kern="0" dirty="0" smtClean="0">
                <a:solidFill>
                  <a:prstClr val="black"/>
                </a:solidFill>
              </a:rPr>
              <a:t>in the REMOVE column to exclude a variable from a domain</a:t>
            </a:r>
          </a:p>
          <a:p>
            <a:pPr marL="920750" lvl="1" indent="-463550" eaLnBrk="0" hangingPunct="0">
              <a:spcAft>
                <a:spcPts val="600"/>
              </a:spcAft>
              <a:buClr>
                <a:srgbClr val="C00000"/>
              </a:buClr>
              <a:buFont typeface="Wingdings" panose="05000000000000000000" pitchFamily="2" charset="2"/>
              <a:buChar char="v"/>
              <a:defRPr/>
            </a:pPr>
            <a:r>
              <a:rPr lang="en-US" sz="1600" kern="0" dirty="0" smtClean="0">
                <a:solidFill>
                  <a:prstClr val="black"/>
                </a:solidFill>
              </a:rPr>
              <a:t>Configuring </a:t>
            </a:r>
            <a:r>
              <a:rPr lang="en-US" sz="1600" kern="0" dirty="0">
                <a:solidFill>
                  <a:prstClr val="black"/>
                </a:solidFill>
              </a:rPr>
              <a:t>makes your specifications specific for your study!</a:t>
            </a:r>
          </a:p>
          <a:p>
            <a:pPr marL="463550" indent="-463550" eaLnBrk="0" hangingPunct="0">
              <a:spcAft>
                <a:spcPts val="600"/>
              </a:spcAft>
              <a:buClr>
                <a:srgbClr val="C00000"/>
              </a:buClr>
              <a:buFont typeface="Wingdings" panose="05000000000000000000" pitchFamily="2" charset="2"/>
              <a:buChar char="v"/>
              <a:defRPr/>
            </a:pPr>
            <a:r>
              <a:rPr lang="en-US" sz="2400" b="1" kern="0" dirty="0" smtClean="0">
                <a:solidFill>
                  <a:prstClr val="black"/>
                </a:solidFill>
              </a:rPr>
              <a:t>Metadata to Configure:</a:t>
            </a:r>
          </a:p>
          <a:p>
            <a:pPr marL="920750" lvl="1" indent="-463550" eaLnBrk="0" hangingPunct="0">
              <a:spcAft>
                <a:spcPts val="600"/>
              </a:spcAft>
              <a:buClr>
                <a:srgbClr val="C00000"/>
              </a:buClr>
              <a:buFont typeface="Wingdings" panose="05000000000000000000" pitchFamily="2" charset="2"/>
              <a:buChar char="v"/>
              <a:defRPr/>
            </a:pPr>
            <a:r>
              <a:rPr lang="en-US" sz="1600" b="1" kern="0" dirty="0" smtClean="0">
                <a:solidFill>
                  <a:prstClr val="black"/>
                </a:solidFill>
              </a:rPr>
              <a:t>Variable Level </a:t>
            </a:r>
          </a:p>
          <a:p>
            <a:pPr marL="1377950" lvl="2" indent="-463550" eaLnBrk="0" hangingPunct="0">
              <a:spcAft>
                <a:spcPts val="600"/>
              </a:spcAft>
              <a:buClr>
                <a:srgbClr val="C00000"/>
              </a:buClr>
              <a:buFont typeface="Wingdings" panose="05000000000000000000" pitchFamily="2" charset="2"/>
              <a:buChar char="Ø"/>
              <a:defRPr/>
            </a:pPr>
            <a:r>
              <a:rPr lang="en-US" sz="1400" kern="0" dirty="0" smtClean="0">
                <a:solidFill>
                  <a:prstClr val="black"/>
                </a:solidFill>
              </a:rPr>
              <a:t>Can </a:t>
            </a:r>
            <a:r>
              <a:rPr lang="en-US" sz="1400" kern="0" dirty="0">
                <a:solidFill>
                  <a:prstClr val="black"/>
                </a:solidFill>
              </a:rPr>
              <a:t>remove </a:t>
            </a:r>
            <a:r>
              <a:rPr lang="en-US" sz="1400" kern="0" dirty="0" smtClean="0">
                <a:solidFill>
                  <a:prstClr val="black"/>
                </a:solidFill>
              </a:rPr>
              <a:t>a Variable </a:t>
            </a:r>
            <a:r>
              <a:rPr lang="en-US" sz="1400" kern="0" dirty="0">
                <a:solidFill>
                  <a:prstClr val="black"/>
                </a:solidFill>
              </a:rPr>
              <a:t>by REMOVE = “</a:t>
            </a:r>
            <a:r>
              <a:rPr lang="en-US" sz="1400" kern="0" dirty="0" smtClean="0">
                <a:solidFill>
                  <a:prstClr val="black"/>
                </a:solidFill>
              </a:rPr>
              <a:t>Y” if the Variable is not REQUIRED</a:t>
            </a:r>
          </a:p>
          <a:p>
            <a:pPr marL="920750" lvl="1" indent="-463550" eaLnBrk="0" hangingPunct="0">
              <a:spcAft>
                <a:spcPts val="600"/>
              </a:spcAft>
              <a:buClr>
                <a:srgbClr val="C00000"/>
              </a:buClr>
              <a:buFont typeface="Wingdings" panose="05000000000000000000" pitchFamily="2" charset="2"/>
              <a:buChar char="v"/>
              <a:defRPr/>
            </a:pPr>
            <a:r>
              <a:rPr lang="en-US" sz="1600" b="1" kern="0" dirty="0" smtClean="0">
                <a:solidFill>
                  <a:prstClr val="black"/>
                </a:solidFill>
              </a:rPr>
              <a:t>Controlled Terminology (CT) – “Select” and “Define”</a:t>
            </a:r>
          </a:p>
          <a:p>
            <a:pPr marL="1377950" lvl="2" indent="-463550" eaLnBrk="0" hangingPunct="0">
              <a:spcAft>
                <a:spcPts val="600"/>
              </a:spcAft>
              <a:buClr>
                <a:srgbClr val="C00000"/>
              </a:buClr>
              <a:buFont typeface="Wingdings" panose="05000000000000000000" pitchFamily="2" charset="2"/>
              <a:buChar char="Ø"/>
              <a:defRPr/>
            </a:pPr>
            <a:r>
              <a:rPr lang="en-US" sz="1400" kern="0" dirty="0" smtClean="0">
                <a:solidFill>
                  <a:prstClr val="black"/>
                </a:solidFill>
              </a:rPr>
              <a:t>Can remove CT by REMOVE = “Y” </a:t>
            </a:r>
          </a:p>
          <a:p>
            <a:pPr marL="1377950" lvl="2" indent="-463550" eaLnBrk="0" hangingPunct="0">
              <a:spcAft>
                <a:spcPts val="600"/>
              </a:spcAft>
              <a:buClr>
                <a:srgbClr val="C00000"/>
              </a:buClr>
              <a:buFont typeface="Wingdings" panose="05000000000000000000" pitchFamily="2" charset="2"/>
              <a:buChar char="Ø"/>
              <a:defRPr/>
            </a:pPr>
            <a:r>
              <a:rPr lang="en-US" sz="1400" kern="0" dirty="0" smtClean="0">
                <a:solidFill>
                  <a:prstClr val="black"/>
                </a:solidFill>
              </a:rPr>
              <a:t>Can add CT at the study level (“Define”)</a:t>
            </a:r>
          </a:p>
          <a:p>
            <a:pPr eaLnBrk="0" hangingPunct="0">
              <a:spcAft>
                <a:spcPts val="600"/>
              </a:spcAft>
              <a:buClr>
                <a:srgbClr val="C00000"/>
              </a:buClr>
              <a:defRPr/>
            </a:pPr>
            <a:endParaRPr lang="en-US" sz="2800" b="1" kern="0" dirty="0" smtClean="0">
              <a:solidFill>
                <a:prstClr val="black"/>
              </a:solidFill>
            </a:endParaRPr>
          </a:p>
          <a:p>
            <a:pPr marL="920750" lvl="1" indent="-463550" eaLnBrk="0" hangingPunct="0">
              <a:spcAft>
                <a:spcPts val="600"/>
              </a:spcAft>
              <a:buClr>
                <a:srgbClr val="C00000"/>
              </a:buClr>
              <a:defRPr/>
            </a:pPr>
            <a:r>
              <a:rPr lang="en-US" u="sng" dirty="0">
                <a:hlinkClick r:id="rId3"/>
              </a:rPr>
              <a:t>Link</a:t>
            </a:r>
            <a:r>
              <a:rPr lang="en-US" dirty="0"/>
              <a:t> to Sample SST </a:t>
            </a:r>
          </a:p>
          <a:p>
            <a:pPr marL="920750" lvl="1" indent="-463550" eaLnBrk="0" hangingPunct="0">
              <a:spcAft>
                <a:spcPts val="600"/>
              </a:spcAft>
              <a:buClr>
                <a:srgbClr val="C00000"/>
              </a:buClr>
              <a:defRPr/>
            </a:pPr>
            <a:endParaRPr lang="en-US" sz="2800" b="1" kern="0" dirty="0" smtClean="0">
              <a:solidFill>
                <a:prstClr val="black"/>
              </a:solidFill>
            </a:endParaRPr>
          </a:p>
        </p:txBody>
      </p:sp>
      <p:pic>
        <p:nvPicPr>
          <p:cNvPr id="5"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4067" y="2317778"/>
            <a:ext cx="1528572" cy="1224153"/>
          </a:xfrm>
          <a:prstGeom prst="rect">
            <a:avLst/>
          </a:prstGeom>
          <a:noFill/>
          <a:ln w="2857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32084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164" y="453418"/>
            <a:ext cx="7124332" cy="504754"/>
          </a:xfrm>
          <a:prstGeom prst="rect">
            <a:avLst/>
          </a:prstGeom>
          <a:noFill/>
        </p:spPr>
        <p:txBody>
          <a:bodyPr wrap="square" rtlCol="0">
            <a:spAutoFit/>
          </a:bodyPr>
          <a:lstStyle/>
          <a:p>
            <a:pPr>
              <a:lnSpc>
                <a:spcPts val="3100"/>
              </a:lnSpc>
            </a:pPr>
            <a:r>
              <a:rPr lang="en-US" sz="4000" dirty="0">
                <a:solidFill>
                  <a:schemeClr val="bg1"/>
                </a:solidFill>
                <a:latin typeface="DIN-Bold"/>
                <a:ea typeface="+mj-ea"/>
                <a:cs typeface="DIN-Bold"/>
              </a:rPr>
              <a:t>Removing Variables</a:t>
            </a:r>
          </a:p>
        </p:txBody>
      </p:sp>
      <p:sp>
        <p:nvSpPr>
          <p:cNvPr id="13" name="Rectangle 12"/>
          <p:cNvSpPr/>
          <p:nvPr/>
        </p:nvSpPr>
        <p:spPr>
          <a:xfrm>
            <a:off x="323096" y="1514492"/>
            <a:ext cx="8277367" cy="3016210"/>
          </a:xfrm>
          <a:prstGeom prst="rect">
            <a:avLst/>
          </a:prstGeom>
        </p:spPr>
        <p:txBody>
          <a:bodyPr wrap="square">
            <a:spAutoFit/>
          </a:bodyPr>
          <a:lstStyle/>
          <a:p>
            <a:pPr marL="463550" indent="-463550" eaLnBrk="0" hangingPunct="0">
              <a:buFont typeface="Arial" panose="020B0604020202020204" pitchFamily="34" charset="0"/>
              <a:buChar char="•"/>
              <a:defRPr/>
            </a:pPr>
            <a:r>
              <a:rPr lang="en-US" sz="1600" dirty="0" smtClean="0"/>
              <a:t>Use the CRF </a:t>
            </a:r>
            <a:r>
              <a:rPr lang="en-US" sz="1600" dirty="0"/>
              <a:t>string </a:t>
            </a:r>
            <a:r>
              <a:rPr lang="en-US" sz="1600" dirty="0" smtClean="0"/>
              <a:t> to assist with the configuration</a:t>
            </a:r>
          </a:p>
          <a:p>
            <a:pPr marL="463550" indent="-463550" eaLnBrk="0" hangingPunct="0">
              <a:buFont typeface="Arial" panose="020B0604020202020204" pitchFamily="34" charset="0"/>
              <a:buChar char="•"/>
              <a:defRPr/>
            </a:pPr>
            <a:endParaRPr lang="en-US" sz="1600" dirty="0" smtClean="0"/>
          </a:p>
          <a:p>
            <a:pPr marL="463550" indent="-463550" eaLnBrk="0" hangingPunct="0">
              <a:buFont typeface="Arial" panose="020B0604020202020204" pitchFamily="34" charset="0"/>
              <a:buChar char="•"/>
              <a:defRPr/>
            </a:pPr>
            <a:r>
              <a:rPr lang="en-US" sz="1600" dirty="0" smtClean="0"/>
              <a:t>For </a:t>
            </a:r>
            <a:r>
              <a:rPr lang="en-US" sz="1600" dirty="0"/>
              <a:t>every SDTM domain, if</a:t>
            </a:r>
            <a:r>
              <a:rPr lang="en-US" sz="1600" dirty="0">
                <a:solidFill>
                  <a:schemeClr val="accent6">
                    <a:lumMod val="75000"/>
                  </a:schemeClr>
                </a:solidFill>
              </a:rPr>
              <a:t> </a:t>
            </a:r>
            <a:r>
              <a:rPr lang="en-US" sz="1600" dirty="0">
                <a:solidFill>
                  <a:srgbClr val="00B050"/>
                </a:solidFill>
              </a:rPr>
              <a:t>VARIABLE_REQUIRED = “Y” </a:t>
            </a:r>
            <a:r>
              <a:rPr lang="en-US" sz="1600" dirty="0" smtClean="0"/>
              <a:t>in the SST, then </a:t>
            </a:r>
            <a:r>
              <a:rPr lang="en-US" sz="1600" dirty="0"/>
              <a:t>this variable must be in the domain (there can’t be a “Y” in the</a:t>
            </a:r>
            <a:r>
              <a:rPr lang="en-US" sz="1600" dirty="0">
                <a:solidFill>
                  <a:schemeClr val="accent6">
                    <a:lumMod val="75000"/>
                  </a:schemeClr>
                </a:solidFill>
              </a:rPr>
              <a:t> </a:t>
            </a:r>
            <a:r>
              <a:rPr lang="en-US" sz="1600" dirty="0" smtClean="0">
                <a:solidFill>
                  <a:srgbClr val="FF0000"/>
                </a:solidFill>
              </a:rPr>
              <a:t>REMOVE</a:t>
            </a:r>
            <a:r>
              <a:rPr lang="en-US" sz="1600" dirty="0" smtClean="0">
                <a:solidFill>
                  <a:schemeClr val="accent6">
                    <a:lumMod val="75000"/>
                  </a:schemeClr>
                </a:solidFill>
              </a:rPr>
              <a:t> </a:t>
            </a:r>
            <a:r>
              <a:rPr lang="en-US" sz="1600" dirty="0"/>
              <a:t>column</a:t>
            </a:r>
            <a:r>
              <a:rPr lang="en-US" sz="1600" dirty="0" smtClean="0"/>
              <a:t>)</a:t>
            </a:r>
          </a:p>
          <a:p>
            <a:pPr marL="463550" indent="-463550" eaLnBrk="0" hangingPunct="0">
              <a:buFont typeface="Arial" panose="020B0604020202020204" pitchFamily="34" charset="0"/>
              <a:buChar char="•"/>
              <a:defRPr/>
            </a:pPr>
            <a:endParaRPr lang="en-US" sz="1600" dirty="0">
              <a:solidFill>
                <a:schemeClr val="accent6">
                  <a:lumMod val="75000"/>
                </a:schemeClr>
              </a:solidFill>
            </a:endParaRPr>
          </a:p>
          <a:p>
            <a:pPr marL="463550" indent="-463550" eaLnBrk="0" hangingPunct="0">
              <a:buFont typeface="Arial" panose="020B0604020202020204" pitchFamily="34" charset="0"/>
              <a:buChar char="•"/>
              <a:defRPr/>
            </a:pPr>
            <a:r>
              <a:rPr lang="en-US" sz="1600" dirty="0"/>
              <a:t>Check the </a:t>
            </a:r>
            <a:r>
              <a:rPr lang="en-US" sz="1600" dirty="0" smtClean="0"/>
              <a:t>CRF string </a:t>
            </a:r>
            <a:r>
              <a:rPr lang="en-US" sz="1600" dirty="0"/>
              <a:t>to determine if variables not indicated as </a:t>
            </a:r>
            <a:r>
              <a:rPr lang="en-US" sz="1600" dirty="0" smtClean="0"/>
              <a:t>“Required</a:t>
            </a:r>
            <a:r>
              <a:rPr lang="en-US" sz="1600" dirty="0"/>
              <a:t>” will be collected. If a variable is found on the form, that variable </a:t>
            </a:r>
            <a:r>
              <a:rPr lang="en-US" sz="1600" u="sng" dirty="0"/>
              <a:t>CANNOT</a:t>
            </a:r>
            <a:r>
              <a:rPr lang="en-US" sz="1600" dirty="0"/>
              <a:t> have a “Y” in the </a:t>
            </a:r>
            <a:r>
              <a:rPr lang="en-US" sz="1600" dirty="0">
                <a:solidFill>
                  <a:srgbClr val="FF0000"/>
                </a:solidFill>
              </a:rPr>
              <a:t>REMOVE </a:t>
            </a:r>
            <a:r>
              <a:rPr lang="en-US" sz="1600" dirty="0" smtClean="0"/>
              <a:t>column</a:t>
            </a:r>
          </a:p>
          <a:p>
            <a:pPr marL="463550" indent="-463550" eaLnBrk="0" hangingPunct="0">
              <a:buFont typeface="Arial" panose="020B0604020202020204" pitchFamily="34" charset="0"/>
              <a:buChar char="•"/>
              <a:defRPr/>
            </a:pPr>
            <a:endParaRPr lang="en-US" sz="1600" dirty="0">
              <a:solidFill>
                <a:srgbClr val="FF0000"/>
              </a:solidFill>
            </a:endParaRPr>
          </a:p>
          <a:p>
            <a:pPr marL="463550" indent="-463550" eaLnBrk="0" hangingPunct="0">
              <a:buFont typeface="Arial" panose="020B0604020202020204" pitchFamily="34" charset="0"/>
              <a:buChar char="•"/>
              <a:defRPr/>
            </a:pPr>
            <a:r>
              <a:rPr lang="en-US" sz="1600" dirty="0"/>
              <a:t>If VARIABLE_REQUIRED is </a:t>
            </a:r>
            <a:r>
              <a:rPr lang="en-US" sz="1600" dirty="0" smtClean="0"/>
              <a:t>null in the SST and the variable is not found in the CRF string for the corresponding Domain, </a:t>
            </a:r>
            <a:r>
              <a:rPr lang="en-US" sz="1600" dirty="0"/>
              <a:t>then the variable can be </a:t>
            </a:r>
            <a:r>
              <a:rPr lang="en-US" sz="1600" dirty="0" smtClean="0"/>
              <a:t>marked as “REMOVED” </a:t>
            </a:r>
            <a:r>
              <a:rPr lang="en-US" sz="1600" dirty="0"/>
              <a:t>(put a “Y” in the </a:t>
            </a:r>
            <a:r>
              <a:rPr lang="en-US" sz="1600" dirty="0">
                <a:solidFill>
                  <a:srgbClr val="FF0000"/>
                </a:solidFill>
              </a:rPr>
              <a:t>REMOVE </a:t>
            </a:r>
            <a:r>
              <a:rPr lang="en-US" sz="1600" dirty="0"/>
              <a:t>column</a:t>
            </a:r>
            <a:r>
              <a:rPr lang="en-US" sz="1600" dirty="0" smtClean="0"/>
              <a:t>).</a:t>
            </a:r>
          </a:p>
          <a:p>
            <a:pPr eaLnBrk="0" hangingPunct="0">
              <a:defRPr/>
            </a:pPr>
            <a:endParaRPr lang="en-US" sz="1400" b="1" dirty="0">
              <a:solidFill>
                <a:schemeClr val="accent5">
                  <a:lumMod val="75000"/>
                </a:schemeClr>
              </a:solidFill>
            </a:endParaRPr>
          </a:p>
        </p:txBody>
      </p:sp>
      <p:sp>
        <p:nvSpPr>
          <p:cNvPr id="2" name="Title 1"/>
          <p:cNvSpPr>
            <a:spLocks noGrp="1"/>
          </p:cNvSpPr>
          <p:nvPr>
            <p:ph type="title"/>
          </p:nvPr>
        </p:nvSpPr>
        <p:spPr/>
        <p:txBody>
          <a:bodyPr/>
          <a:lstStyle/>
          <a:p>
            <a:r>
              <a:rPr lang="en-US" dirty="0" smtClean="0"/>
              <a:t> </a:t>
            </a:r>
            <a:endParaRPr lang="en-US" dirty="0"/>
          </a:p>
        </p:txBody>
      </p:sp>
      <p:sp>
        <p:nvSpPr>
          <p:cNvPr id="3" name="Rectangle 2"/>
          <p:cNvSpPr/>
          <p:nvPr/>
        </p:nvSpPr>
        <p:spPr>
          <a:xfrm>
            <a:off x="7035741" y="6384155"/>
            <a:ext cx="1982594" cy="369332"/>
          </a:xfrm>
          <a:prstGeom prst="rect">
            <a:avLst/>
          </a:prstGeom>
        </p:spPr>
        <p:txBody>
          <a:bodyPr wrap="none">
            <a:spAutoFit/>
          </a:bodyPr>
          <a:lstStyle/>
          <a:p>
            <a:r>
              <a:rPr lang="en-US" u="sng" dirty="0">
                <a:hlinkClick r:id="rId2"/>
              </a:rPr>
              <a:t>Link</a:t>
            </a:r>
            <a:r>
              <a:rPr lang="en-US" dirty="0"/>
              <a:t> to Sample SST </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 y="4502776"/>
            <a:ext cx="8884985" cy="1881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33350" y="4500227"/>
            <a:ext cx="523875" cy="1883928"/>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019300" y="4500227"/>
            <a:ext cx="1028700" cy="1883928"/>
          </a:xfrm>
          <a:prstGeom prst="rect">
            <a:avLst/>
          </a:prstGeom>
          <a:noFill/>
          <a:ln w="1905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0851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897" y="357358"/>
            <a:ext cx="8886137" cy="833267"/>
          </a:xfrm>
        </p:spPr>
        <p:txBody>
          <a:bodyPr>
            <a:noAutofit/>
          </a:bodyPr>
          <a:lstStyle/>
          <a:p>
            <a:pPr algn="l">
              <a:lnSpc>
                <a:spcPts val="3300"/>
              </a:lnSpc>
            </a:pPr>
            <a:r>
              <a:rPr lang="en-US" sz="3100" b="1" dirty="0" smtClean="0"/>
              <a:t>Adding</a:t>
            </a:r>
            <a:r>
              <a:rPr lang="en-US" sz="3100" b="1" dirty="0"/>
              <a:t> </a:t>
            </a:r>
            <a:r>
              <a:rPr lang="en-US" sz="3100" b="1" dirty="0" smtClean="0"/>
              <a:t>Study Specific Algorithms</a:t>
            </a:r>
            <a:endParaRPr lang="en-US" sz="3100" b="1"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866952046"/>
              </p:ext>
            </p:extLst>
          </p:nvPr>
        </p:nvGraphicFramePr>
        <p:xfrm>
          <a:off x="165896" y="1669526"/>
          <a:ext cx="8749503" cy="3216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27296" y="1330972"/>
            <a:ext cx="8670014" cy="338554"/>
          </a:xfrm>
          <a:prstGeom prst="rect">
            <a:avLst/>
          </a:prstGeom>
          <a:noFill/>
        </p:spPr>
        <p:txBody>
          <a:bodyPr wrap="square" rtlCol="0">
            <a:spAutoFit/>
          </a:bodyPr>
          <a:lstStyle/>
          <a:p>
            <a:r>
              <a:rPr lang="en-US" sz="1600" b="1" dirty="0" smtClean="0">
                <a:latin typeface="DIN-Regular" panose="020B0500000000000000" pitchFamily="34" charset="0"/>
              </a:rPr>
              <a:t>Examine the value in the </a:t>
            </a:r>
            <a:r>
              <a:rPr lang="en-US" sz="1600" b="1" dirty="0" smtClean="0">
                <a:solidFill>
                  <a:srgbClr val="FF0000"/>
                </a:solidFill>
                <a:latin typeface="DIN-Regular" panose="020B0500000000000000" pitchFamily="34" charset="0"/>
                <a:cs typeface="Arial" panose="020B0604020202020204" pitchFamily="34" charset="0"/>
              </a:rPr>
              <a:t>“ALGORITHM_STATUS” </a:t>
            </a:r>
            <a:r>
              <a:rPr lang="en-US" sz="1600" b="1" dirty="0" smtClean="0">
                <a:latin typeface="DIN-Regular" panose="020B0500000000000000" pitchFamily="34" charset="0"/>
              </a:rPr>
              <a:t>column</a:t>
            </a:r>
            <a:r>
              <a:rPr lang="en-US" sz="1600" b="1" dirty="0">
                <a:latin typeface="DIN-Regular" panose="020B0500000000000000" pitchFamily="34" charset="0"/>
              </a:rPr>
              <a:t>:</a:t>
            </a:r>
            <a:endParaRPr lang="en-US" sz="1600" b="1" dirty="0" smtClean="0">
              <a:latin typeface="DIN-Regular" panose="020B0500000000000000" pitchFamily="34" charset="0"/>
            </a:endParaRPr>
          </a:p>
        </p:txBody>
      </p:sp>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901" y="5048250"/>
            <a:ext cx="8105774"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723901" y="5048250"/>
            <a:ext cx="1409699" cy="1638300"/>
          </a:xfrm>
          <a:prstGeom prst="rect">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6611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86" y="123825"/>
            <a:ext cx="8229600" cy="1143000"/>
          </a:xfrm>
        </p:spPr>
        <p:txBody>
          <a:bodyPr>
            <a:normAutofit/>
          </a:bodyPr>
          <a:lstStyle/>
          <a:p>
            <a:pPr algn="l"/>
            <a:r>
              <a:rPr lang="en-US" sz="3600" dirty="0" smtClean="0"/>
              <a:t>Study Specific Algorithm </a:t>
            </a:r>
            <a:br>
              <a:rPr lang="en-US" sz="3600" dirty="0" smtClean="0"/>
            </a:br>
            <a:r>
              <a:rPr lang="en-US" sz="3600" dirty="0" smtClean="0"/>
              <a:t>Example – EX Domain</a:t>
            </a:r>
            <a:endParaRPr 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932646"/>
            <a:ext cx="9040572" cy="239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flipV="1">
            <a:off x="356514" y="3707296"/>
            <a:ext cx="7973772" cy="613249"/>
          </a:xfrm>
          <a:prstGeom prst="rect">
            <a:avLst/>
          </a:prstGeom>
          <a:noFill/>
          <a:ln w="28575">
            <a:solidFill>
              <a:srgbClr val="FF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466723" y="4445398"/>
            <a:ext cx="8220075"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An </a:t>
            </a:r>
            <a:r>
              <a:rPr lang="en-US" sz="1400" dirty="0" err="1" smtClean="0"/>
              <a:t>Algorithm_Status</a:t>
            </a:r>
            <a:r>
              <a:rPr lang="en-US" sz="1400" dirty="0" smtClean="0"/>
              <a:t> of </a:t>
            </a:r>
            <a:r>
              <a:rPr lang="en-US" sz="1400" b="1" dirty="0">
                <a:solidFill>
                  <a:srgbClr val="FF9966"/>
                </a:solidFill>
              </a:rPr>
              <a:t>“</a:t>
            </a:r>
            <a:r>
              <a:rPr lang="en-US" sz="1400" b="1" dirty="0" smtClean="0">
                <a:solidFill>
                  <a:srgbClr val="FF9966"/>
                </a:solidFill>
              </a:rPr>
              <a:t>CHGOPT</a:t>
            </a:r>
            <a:r>
              <a:rPr lang="en-US" sz="1400" b="1" dirty="0">
                <a:solidFill>
                  <a:srgbClr val="FF9966"/>
                </a:solidFill>
              </a:rPr>
              <a:t>” </a:t>
            </a:r>
            <a:r>
              <a:rPr lang="en-US" sz="1400" dirty="0" smtClean="0"/>
              <a:t>indicates a change to the algorithm may be made if needed for the study</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For example, if not collected on a form, the “dose” associated variables such as units, form and frequency would need to be set by the spec writer (in the study specific algorithm column) to the units, form and frequency for the particular study</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May refer to the protocol to obtain this information</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May refer to the DED form to get controlled terminology</a:t>
            </a:r>
          </a:p>
        </p:txBody>
      </p:sp>
      <p:grpSp>
        <p:nvGrpSpPr>
          <p:cNvPr id="6" name="Group 5"/>
          <p:cNvGrpSpPr/>
          <p:nvPr/>
        </p:nvGrpSpPr>
        <p:grpSpPr>
          <a:xfrm>
            <a:off x="5788933" y="1883807"/>
            <a:ext cx="1983467" cy="2365851"/>
            <a:chOff x="5941333" y="914400"/>
            <a:chExt cx="1983467" cy="2365851"/>
          </a:xfrm>
        </p:grpSpPr>
        <p:sp>
          <p:nvSpPr>
            <p:cNvPr id="8" name="Oval 7"/>
            <p:cNvSpPr/>
            <p:nvPr/>
          </p:nvSpPr>
          <p:spPr>
            <a:xfrm>
              <a:off x="5941333" y="2743200"/>
              <a:ext cx="1983467" cy="537051"/>
            </a:xfrm>
            <a:prstGeom prst="ellipse">
              <a:avLst/>
            </a:prstGeom>
            <a:noFill/>
            <a:ln w="38100">
              <a:solidFill>
                <a:srgbClr val="26C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6172200" y="914400"/>
              <a:ext cx="1752600" cy="338251"/>
            </a:xfrm>
            <a:prstGeom prst="ellipse">
              <a:avLst/>
            </a:prstGeom>
            <a:noFill/>
            <a:ln w="38100">
              <a:solidFill>
                <a:srgbClr val="26C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ooter Placeholder 4"/>
          <p:cNvSpPr txBox="1">
            <a:spLocks/>
          </p:cNvSpPr>
          <p:nvPr/>
        </p:nvSpPr>
        <p:spPr>
          <a:xfrm>
            <a:off x="76200" y="6556555"/>
            <a:ext cx="5382491" cy="2252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solidFill>
                  <a:schemeClr val="bg1"/>
                </a:solidFill>
              </a:rPr>
              <a:t>Company Confidential  © 2012 Eli Lilly and Company</a:t>
            </a:r>
          </a:p>
          <a:p>
            <a:endParaRPr lang="en-US" sz="1100" dirty="0">
              <a:solidFill>
                <a:schemeClr val="bg1"/>
              </a:solidFill>
            </a:endParaRPr>
          </a:p>
        </p:txBody>
      </p:sp>
      <p:sp>
        <p:nvSpPr>
          <p:cNvPr id="7" name="TextBox 6"/>
          <p:cNvSpPr txBox="1"/>
          <p:nvPr/>
        </p:nvSpPr>
        <p:spPr>
          <a:xfrm>
            <a:off x="100686" y="1514475"/>
            <a:ext cx="4662367" cy="369332"/>
          </a:xfrm>
          <a:prstGeom prst="rect">
            <a:avLst/>
          </a:prstGeom>
          <a:noFill/>
        </p:spPr>
        <p:txBody>
          <a:bodyPr wrap="none" rtlCol="0">
            <a:spAutoFit/>
          </a:bodyPr>
          <a:lstStyle/>
          <a:p>
            <a:r>
              <a:rPr lang="en-US" b="1" dirty="0" err="1" smtClean="0"/>
              <a:t>Algorithm_Status</a:t>
            </a:r>
            <a:r>
              <a:rPr lang="en-US" b="1" dirty="0" smtClean="0"/>
              <a:t> = CHGOPT (Change Optional)</a:t>
            </a:r>
            <a:endParaRPr lang="en-US" b="1" dirty="0"/>
          </a:p>
        </p:txBody>
      </p:sp>
    </p:spTree>
    <p:extLst>
      <p:ext uri="{BB962C8B-B14F-4D97-AF65-F5344CB8AC3E}">
        <p14:creationId xmlns:p14="http://schemas.microsoft.com/office/powerpoint/2010/main" val="14975115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58" y="157876"/>
            <a:ext cx="8229600" cy="1371600"/>
          </a:xfrm>
        </p:spPr>
        <p:txBody>
          <a:bodyPr>
            <a:noAutofit/>
          </a:bodyPr>
          <a:lstStyle/>
          <a:p>
            <a:pPr>
              <a:lnSpc>
                <a:spcPts val="3200"/>
              </a:lnSpc>
            </a:pPr>
            <a:r>
              <a:rPr lang="en-US" sz="3200" dirty="0" smtClean="0"/>
              <a:t>Study </a:t>
            </a:r>
            <a:r>
              <a:rPr lang="en-US" sz="3200" dirty="0"/>
              <a:t>Specific </a:t>
            </a:r>
            <a:r>
              <a:rPr lang="en-US" sz="3200" dirty="0" smtClean="0"/>
              <a:t>Algorithm </a:t>
            </a:r>
            <a:br>
              <a:rPr lang="en-US" sz="3200" dirty="0" smtClean="0"/>
            </a:br>
            <a:r>
              <a:rPr lang="en-US" sz="3200" dirty="0" smtClean="0"/>
              <a:t>Example - EX Domain (continued)</a:t>
            </a:r>
            <a:r>
              <a:rPr lang="en-US" sz="3200" dirty="0"/>
              <a:t/>
            </a:r>
            <a:br>
              <a:rPr lang="en-US" sz="3200" dirty="0"/>
            </a:br>
            <a:endParaRPr lang="en-US" sz="3200" dirty="0"/>
          </a:p>
        </p:txBody>
      </p:sp>
      <p:sp>
        <p:nvSpPr>
          <p:cNvPr id="3" name="Content Placeholder 2"/>
          <p:cNvSpPr>
            <a:spLocks noGrp="1"/>
          </p:cNvSpPr>
          <p:nvPr>
            <p:ph idx="1"/>
          </p:nvPr>
        </p:nvSpPr>
        <p:spPr>
          <a:xfrm>
            <a:off x="457200" y="2133601"/>
            <a:ext cx="8229600" cy="1847850"/>
          </a:xfrm>
        </p:spPr>
        <p:txBody>
          <a:bodyPr>
            <a:noAutofit/>
          </a:bodyPr>
          <a:lstStyle/>
          <a:p>
            <a:pPr marL="342900" lvl="2" indent="-342900">
              <a:lnSpc>
                <a:spcPts val="2100"/>
              </a:lnSpc>
              <a:spcAft>
                <a:spcPts val="600"/>
              </a:spcAft>
              <a:buClr>
                <a:srgbClr val="C00000"/>
              </a:buClr>
              <a:buFont typeface="Wingdings" panose="05000000000000000000" pitchFamily="2" charset="2"/>
              <a:buChar char="v"/>
            </a:pPr>
            <a:r>
              <a:rPr lang="en-US" sz="2000" dirty="0"/>
              <a:t>Notice in the example below, a </a:t>
            </a:r>
            <a:r>
              <a:rPr lang="en-US" sz="2000" dirty="0">
                <a:solidFill>
                  <a:srgbClr val="FF0000"/>
                </a:solidFill>
              </a:rPr>
              <a:t>S</a:t>
            </a:r>
            <a:r>
              <a:rPr lang="en-US" sz="2000" dirty="0" smtClean="0">
                <a:solidFill>
                  <a:srgbClr val="FF0000"/>
                </a:solidFill>
              </a:rPr>
              <a:t>tudy </a:t>
            </a:r>
            <a:r>
              <a:rPr lang="en-US" sz="2000" dirty="0">
                <a:solidFill>
                  <a:srgbClr val="FF0000"/>
                </a:solidFill>
              </a:rPr>
              <a:t>S</a:t>
            </a:r>
            <a:r>
              <a:rPr lang="en-US" sz="2000" dirty="0" smtClean="0">
                <a:solidFill>
                  <a:srgbClr val="FF0000"/>
                </a:solidFill>
              </a:rPr>
              <a:t>pecific </a:t>
            </a:r>
            <a:r>
              <a:rPr lang="en-US" sz="2000" dirty="0">
                <a:solidFill>
                  <a:srgbClr val="FF0000"/>
                </a:solidFill>
              </a:rPr>
              <a:t>A</a:t>
            </a:r>
            <a:r>
              <a:rPr lang="en-US" sz="2000" dirty="0" smtClean="0">
                <a:solidFill>
                  <a:srgbClr val="FF0000"/>
                </a:solidFill>
              </a:rPr>
              <a:t>lgorithm </a:t>
            </a:r>
            <a:r>
              <a:rPr lang="en-US" sz="2000" dirty="0"/>
              <a:t>was added since the algorithm status is </a:t>
            </a:r>
            <a:r>
              <a:rPr lang="en-US" sz="2000" b="1" dirty="0">
                <a:solidFill>
                  <a:srgbClr val="E8BB18"/>
                </a:solidFill>
              </a:rPr>
              <a:t>“Changed Required</a:t>
            </a:r>
            <a:r>
              <a:rPr lang="en-US" sz="2000" b="1" dirty="0" smtClean="0">
                <a:solidFill>
                  <a:srgbClr val="E8BB18"/>
                </a:solidFill>
              </a:rPr>
              <a:t>”</a:t>
            </a:r>
          </a:p>
          <a:p>
            <a:pPr marL="342900" lvl="2" indent="-342900">
              <a:lnSpc>
                <a:spcPts val="2100"/>
              </a:lnSpc>
              <a:spcAft>
                <a:spcPts val="600"/>
              </a:spcAft>
              <a:buClr>
                <a:srgbClr val="C00000"/>
              </a:buClr>
              <a:buFont typeface="Wingdings" panose="05000000000000000000" pitchFamily="2" charset="2"/>
              <a:buChar char="v"/>
            </a:pPr>
            <a:endParaRPr lang="en-US" sz="2000" b="1" dirty="0">
              <a:solidFill>
                <a:srgbClr val="E8BB18"/>
              </a:solidFill>
            </a:endParaRPr>
          </a:p>
          <a:p>
            <a:pPr marL="342900" lvl="2" indent="-342900">
              <a:lnSpc>
                <a:spcPts val="2100"/>
              </a:lnSpc>
              <a:spcAft>
                <a:spcPts val="600"/>
              </a:spcAft>
              <a:buClr>
                <a:srgbClr val="C00000"/>
              </a:buClr>
              <a:buFont typeface="Wingdings" panose="05000000000000000000" pitchFamily="2" charset="2"/>
              <a:buChar char="v"/>
            </a:pPr>
            <a:r>
              <a:rPr lang="en-US" sz="2000" dirty="0"/>
              <a:t>However, the </a:t>
            </a:r>
            <a:r>
              <a:rPr lang="en-US" sz="2000" b="1" dirty="0" smtClean="0">
                <a:solidFill>
                  <a:srgbClr val="66FF33"/>
                </a:solidFill>
              </a:rPr>
              <a:t>BUSINESS_ALGORITHM</a:t>
            </a:r>
            <a:r>
              <a:rPr lang="en-US" sz="2000" dirty="0" smtClean="0"/>
              <a:t> </a:t>
            </a:r>
            <a:r>
              <a:rPr lang="en-US" sz="2000" dirty="0"/>
              <a:t>was NOT </a:t>
            </a:r>
            <a:r>
              <a:rPr lang="en-US" sz="2000" dirty="0" smtClean="0"/>
              <a:t>deleted</a:t>
            </a:r>
            <a:endParaRPr lang="en-US" sz="2000" dirty="0"/>
          </a:p>
          <a:p>
            <a:pPr marL="800100" lvl="3" indent="-342900">
              <a:lnSpc>
                <a:spcPts val="2100"/>
              </a:lnSpc>
              <a:spcAft>
                <a:spcPts val="600"/>
              </a:spcAft>
              <a:buClr>
                <a:srgbClr val="C00000"/>
              </a:buClr>
              <a:buFont typeface="Calibri" panose="020F0502020204030204" pitchFamily="34" charset="0"/>
              <a:buChar char="−"/>
            </a:pPr>
            <a:r>
              <a:rPr lang="en-US" dirty="0"/>
              <a:t>The original </a:t>
            </a:r>
            <a:r>
              <a:rPr lang="en-US" b="1" dirty="0">
                <a:solidFill>
                  <a:srgbClr val="66FF33"/>
                </a:solidFill>
              </a:rPr>
              <a:t>B</a:t>
            </a:r>
            <a:r>
              <a:rPr lang="en-US" b="1" dirty="0" smtClean="0">
                <a:solidFill>
                  <a:srgbClr val="66FF33"/>
                </a:solidFill>
              </a:rPr>
              <a:t>usiness </a:t>
            </a:r>
            <a:r>
              <a:rPr lang="en-US" b="1" dirty="0">
                <a:solidFill>
                  <a:srgbClr val="66FF33"/>
                </a:solidFill>
              </a:rPr>
              <a:t>A</a:t>
            </a:r>
            <a:r>
              <a:rPr lang="en-US" b="1" dirty="0" smtClean="0">
                <a:solidFill>
                  <a:srgbClr val="66FF33"/>
                </a:solidFill>
              </a:rPr>
              <a:t>lgorithm </a:t>
            </a:r>
            <a:r>
              <a:rPr lang="en-US" dirty="0" smtClean="0"/>
              <a:t> needs to remain </a:t>
            </a:r>
            <a:r>
              <a:rPr lang="en-US" dirty="0"/>
              <a:t>in the SST for </a:t>
            </a:r>
            <a:r>
              <a:rPr lang="en-US" dirty="0" smtClean="0"/>
              <a:t>reference</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035" y="5240422"/>
            <a:ext cx="8871429" cy="1228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3009971" y="5201590"/>
            <a:ext cx="3048000" cy="1306235"/>
            <a:chOff x="2931954" y="3640169"/>
            <a:chExt cx="3048000" cy="1306235"/>
          </a:xfrm>
        </p:grpSpPr>
        <p:sp>
          <p:nvSpPr>
            <p:cNvPr id="8" name="Rectangle 7"/>
            <p:cNvSpPr/>
            <p:nvPr/>
          </p:nvSpPr>
          <p:spPr>
            <a:xfrm flipV="1">
              <a:off x="2931954" y="4543731"/>
              <a:ext cx="3048000" cy="402673"/>
            </a:xfrm>
            <a:prstGeom prst="rect">
              <a:avLst/>
            </a:prstGeom>
            <a:noFill/>
            <a:ln w="57150">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flipV="1">
              <a:off x="2931954" y="3640169"/>
              <a:ext cx="2999527" cy="275271"/>
            </a:xfrm>
            <a:prstGeom prst="rect">
              <a:avLst/>
            </a:prstGeom>
            <a:noFill/>
            <a:ln w="57150">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p:cNvGrpSpPr/>
          <p:nvPr/>
        </p:nvGrpSpPr>
        <p:grpSpPr>
          <a:xfrm>
            <a:off x="6123078" y="5187102"/>
            <a:ext cx="2941019" cy="1306233"/>
            <a:chOff x="6126781" y="3552825"/>
            <a:chExt cx="2941019" cy="1306233"/>
          </a:xfrm>
        </p:grpSpPr>
        <p:sp>
          <p:nvSpPr>
            <p:cNvPr id="11" name="Rectangle 10"/>
            <p:cNvSpPr/>
            <p:nvPr/>
          </p:nvSpPr>
          <p:spPr>
            <a:xfrm rot="16200000" flipV="1">
              <a:off x="7365241" y="3160624"/>
              <a:ext cx="459974" cy="293689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rot="16200000" flipV="1">
              <a:off x="7369366" y="2314365"/>
              <a:ext cx="459974" cy="293689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p:cNvSpPr txBox="1"/>
          <p:nvPr/>
        </p:nvSpPr>
        <p:spPr>
          <a:xfrm>
            <a:off x="176035" y="1496852"/>
            <a:ext cx="4698915" cy="369332"/>
          </a:xfrm>
          <a:prstGeom prst="rect">
            <a:avLst/>
          </a:prstGeom>
          <a:noFill/>
        </p:spPr>
        <p:txBody>
          <a:bodyPr wrap="none" rtlCol="0">
            <a:spAutoFit/>
          </a:bodyPr>
          <a:lstStyle/>
          <a:p>
            <a:r>
              <a:rPr lang="en-US" b="1" dirty="0" err="1"/>
              <a:t>Algorithm_Status</a:t>
            </a:r>
            <a:r>
              <a:rPr lang="en-US" b="1" dirty="0"/>
              <a:t> = </a:t>
            </a:r>
            <a:r>
              <a:rPr lang="en-US" b="1" dirty="0" smtClean="0"/>
              <a:t>CHGREQ </a:t>
            </a:r>
            <a:r>
              <a:rPr lang="en-US" b="1" dirty="0"/>
              <a:t>(Change </a:t>
            </a:r>
            <a:r>
              <a:rPr lang="en-US" b="1" dirty="0" smtClean="0"/>
              <a:t>Required)</a:t>
            </a:r>
            <a:endParaRPr lang="en-US" b="1" dirty="0"/>
          </a:p>
        </p:txBody>
      </p:sp>
    </p:spTree>
    <p:extLst>
      <p:ext uri="{BB962C8B-B14F-4D97-AF65-F5344CB8AC3E}">
        <p14:creationId xmlns:p14="http://schemas.microsoft.com/office/powerpoint/2010/main" val="1982108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element Definitions (DEDs)</a:t>
            </a:r>
            <a:endParaRPr lang="en-US" dirty="0"/>
          </a:p>
        </p:txBody>
      </p:sp>
      <p:sp>
        <p:nvSpPr>
          <p:cNvPr id="3" name="Text Placeholder 2"/>
          <p:cNvSpPr>
            <a:spLocks noGrp="1"/>
          </p:cNvSpPr>
          <p:nvPr>
            <p:ph type="body" idx="1"/>
          </p:nvPr>
        </p:nvSpPr>
        <p:spPr/>
        <p:txBody>
          <a:bodyPr/>
          <a:lstStyle/>
          <a:p>
            <a:r>
              <a:rPr lang="en-US" dirty="0" smtClean="0"/>
              <a:t> </a:t>
            </a:r>
            <a:endParaRPr lang="en-US" dirty="0"/>
          </a:p>
        </p:txBody>
      </p:sp>
      <p:sp>
        <p:nvSpPr>
          <p:cNvPr id="4" name="Date Placeholder 3"/>
          <p:cNvSpPr>
            <a:spLocks noGrp="1"/>
          </p:cNvSpPr>
          <p:nvPr>
            <p:ph type="dt" sz="half" idx="10"/>
          </p:nvPr>
        </p:nvSpPr>
        <p:spPr/>
        <p:txBody>
          <a:bodyPr/>
          <a:lstStyle/>
          <a:p>
            <a:fld id="{21EB6B46-B486-4547-85D0-44487F123631}" type="datetime1">
              <a:rPr lang="en-US" smtClean="0"/>
              <a:t>6/21/2016</a:t>
            </a:fld>
            <a:endParaRPr lang="en-US" dirty="0"/>
          </a:p>
        </p:txBody>
      </p:sp>
      <p:sp>
        <p:nvSpPr>
          <p:cNvPr id="5" name="Footer Placeholder 4"/>
          <p:cNvSpPr>
            <a:spLocks noGrp="1"/>
          </p:cNvSpPr>
          <p:nvPr>
            <p:ph type="ftr" sz="quarter" idx="11"/>
          </p:nvPr>
        </p:nvSpPr>
        <p:spPr/>
        <p:txBody>
          <a:bodyPr/>
          <a:lstStyle/>
          <a:p>
            <a:r>
              <a:rPr lang="en-US" smtClean="0"/>
              <a:t>Company Confidential  © 2014 Eli Lilly and Company </a:t>
            </a:r>
            <a:endParaRPr lang="en-US" dirty="0"/>
          </a:p>
        </p:txBody>
      </p:sp>
      <p:sp>
        <p:nvSpPr>
          <p:cNvPr id="6" name="Slide Number Placeholder 5"/>
          <p:cNvSpPr>
            <a:spLocks noGrp="1"/>
          </p:cNvSpPr>
          <p:nvPr>
            <p:ph type="sldNum" sz="quarter" idx="12"/>
          </p:nvPr>
        </p:nvSpPr>
        <p:spPr/>
        <p:txBody>
          <a:bodyPr/>
          <a:lstStyle/>
          <a:p>
            <a:fld id="{CE2FFC8D-A85B-B445-B4C5-B1EA1E258A6A}" type="slidenum">
              <a:rPr lang="en-US" smtClean="0"/>
              <a:pPr/>
              <a:t>4</a:t>
            </a:fld>
            <a:endParaRPr lang="en-US" dirty="0"/>
          </a:p>
        </p:txBody>
      </p:sp>
    </p:spTree>
    <p:extLst>
      <p:ext uri="{BB962C8B-B14F-4D97-AF65-F5344CB8AC3E}">
        <p14:creationId xmlns:p14="http://schemas.microsoft.com/office/powerpoint/2010/main" val="13803664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608733"/>
            <a:ext cx="7735715" cy="3985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a:spLocks noGrp="1"/>
          </p:cNvSpPr>
          <p:nvPr>
            <p:ph type="title"/>
          </p:nvPr>
        </p:nvSpPr>
        <p:spPr>
          <a:xfrm>
            <a:off x="261848" y="320985"/>
            <a:ext cx="8304192" cy="1034857"/>
          </a:xfrm>
        </p:spPr>
        <p:txBody>
          <a:bodyPr>
            <a:noAutofit/>
          </a:bodyPr>
          <a:lstStyle/>
          <a:p>
            <a:pPr algn="l">
              <a:lnSpc>
                <a:spcPts val="3600"/>
              </a:lnSpc>
            </a:pPr>
            <a:r>
              <a:rPr lang="en-US" sz="3600" dirty="0" smtClean="0"/>
              <a:t>Other Columns in a </a:t>
            </a:r>
            <a:r>
              <a:rPr lang="en-US" sz="3600" dirty="0"/>
              <a:t>Domain </a:t>
            </a:r>
            <a:r>
              <a:rPr lang="en-US" sz="3600" dirty="0" smtClean="0"/>
              <a:t>Tab</a:t>
            </a:r>
            <a:r>
              <a:rPr lang="en-US" sz="3600" dirty="0"/>
              <a:t/>
            </a:r>
            <a:br>
              <a:rPr lang="en-US" sz="3600" dirty="0"/>
            </a:br>
            <a:endParaRPr lang="en-US" sz="3600" dirty="0"/>
          </a:p>
        </p:txBody>
      </p:sp>
      <p:sp>
        <p:nvSpPr>
          <p:cNvPr id="3" name="Content Placeholder 2"/>
          <p:cNvSpPr>
            <a:spLocks noGrp="1"/>
          </p:cNvSpPr>
          <p:nvPr>
            <p:ph idx="1"/>
          </p:nvPr>
        </p:nvSpPr>
        <p:spPr>
          <a:xfrm>
            <a:off x="283954" y="1362273"/>
            <a:ext cx="9081719" cy="4525963"/>
          </a:xfrm>
        </p:spPr>
        <p:txBody>
          <a:bodyPr/>
          <a:lstStyle/>
          <a:p>
            <a:pPr lvl="1">
              <a:lnSpc>
                <a:spcPts val="2000"/>
              </a:lnSpc>
            </a:pPr>
            <a:r>
              <a:rPr lang="en-US" sz="1800" b="1" dirty="0" smtClean="0">
                <a:solidFill>
                  <a:srgbClr val="7030A0"/>
                </a:solidFill>
              </a:rPr>
              <a:t>Submission </a:t>
            </a:r>
            <a:r>
              <a:rPr lang="en-US" sz="1800" b="1" dirty="0">
                <a:solidFill>
                  <a:srgbClr val="7030A0"/>
                </a:solidFill>
              </a:rPr>
              <a:t>Comment </a:t>
            </a:r>
            <a:endParaRPr lang="en-US" sz="1800" b="1" dirty="0" smtClean="0">
              <a:solidFill>
                <a:srgbClr val="7030A0"/>
              </a:solidFill>
            </a:endParaRPr>
          </a:p>
          <a:p>
            <a:pPr lvl="1">
              <a:lnSpc>
                <a:spcPts val="2000"/>
              </a:lnSpc>
            </a:pPr>
            <a:r>
              <a:rPr lang="en-US" sz="1800" b="1" dirty="0" smtClean="0">
                <a:solidFill>
                  <a:srgbClr val="66FF33"/>
                </a:solidFill>
              </a:rPr>
              <a:t>Origin</a:t>
            </a:r>
            <a:endParaRPr lang="en-US" sz="1800" b="1" dirty="0">
              <a:solidFill>
                <a:srgbClr val="66FF33"/>
              </a:solidFill>
            </a:endParaRPr>
          </a:p>
          <a:p>
            <a:pPr lvl="1">
              <a:lnSpc>
                <a:spcPts val="2000"/>
              </a:lnSpc>
            </a:pPr>
            <a:r>
              <a:rPr lang="en-US" sz="1800" b="1" dirty="0" smtClean="0">
                <a:solidFill>
                  <a:srgbClr val="FF0000"/>
                </a:solidFill>
              </a:rPr>
              <a:t>Significant Digits</a:t>
            </a:r>
          </a:p>
          <a:p>
            <a:pPr lvl="2">
              <a:lnSpc>
                <a:spcPts val="1800"/>
              </a:lnSpc>
            </a:pPr>
            <a:r>
              <a:rPr lang="en-US" sz="1400" dirty="0" smtClean="0">
                <a:solidFill>
                  <a:schemeClr val="tx1"/>
                </a:solidFill>
              </a:rPr>
              <a:t>Do nothing - will be populated programmatically on the back end based on the study data</a:t>
            </a:r>
            <a:endParaRPr lang="en-US" sz="1100" dirty="0">
              <a:solidFill>
                <a:schemeClr val="tx1"/>
              </a:solidFill>
            </a:endParaRPr>
          </a:p>
          <a:p>
            <a:endParaRPr lang="en-US" dirty="0"/>
          </a:p>
        </p:txBody>
      </p:sp>
      <p:sp>
        <p:nvSpPr>
          <p:cNvPr id="10" name="Rectangle 9"/>
          <p:cNvSpPr/>
          <p:nvPr/>
        </p:nvSpPr>
        <p:spPr>
          <a:xfrm rot="16200000" flipV="1">
            <a:off x="568987" y="3886835"/>
            <a:ext cx="3967425" cy="144780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flipV="1">
            <a:off x="3352799" y="2602422"/>
            <a:ext cx="838202" cy="3992026"/>
          </a:xfrm>
          <a:prstGeom prst="rect">
            <a:avLst/>
          </a:prstGeom>
          <a:noFill/>
          <a:ln w="57150">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rot="16200000" flipV="1">
            <a:off x="5910445" y="4159577"/>
            <a:ext cx="3992026" cy="87771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6208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05" y="4077246"/>
            <a:ext cx="8958858" cy="230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flipV="1">
            <a:off x="5181600" y="4021019"/>
            <a:ext cx="2819400" cy="2359084"/>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14300" y="171450"/>
            <a:ext cx="9829800" cy="1066800"/>
          </a:xfrm>
        </p:spPr>
        <p:txBody>
          <a:bodyPr>
            <a:normAutofit/>
          </a:bodyPr>
          <a:lstStyle/>
          <a:p>
            <a:pPr algn="l">
              <a:lnSpc>
                <a:spcPts val="3600"/>
              </a:lnSpc>
            </a:pPr>
            <a:r>
              <a:rPr lang="en-US" sz="3200" dirty="0" smtClean="0"/>
              <a:t>SUBMISSION_COMMENT Column</a:t>
            </a:r>
            <a:endParaRPr lang="en-US" sz="3200" dirty="0"/>
          </a:p>
        </p:txBody>
      </p:sp>
      <p:sp>
        <p:nvSpPr>
          <p:cNvPr id="3" name="Content Placeholder 2"/>
          <p:cNvSpPr>
            <a:spLocks noGrp="1"/>
          </p:cNvSpPr>
          <p:nvPr>
            <p:ph idx="1"/>
          </p:nvPr>
        </p:nvSpPr>
        <p:spPr>
          <a:xfrm>
            <a:off x="540257" y="1489474"/>
            <a:ext cx="8229600" cy="4525963"/>
          </a:xfrm>
        </p:spPr>
        <p:txBody>
          <a:bodyPr>
            <a:normAutofit/>
          </a:bodyPr>
          <a:lstStyle/>
          <a:p>
            <a:pPr>
              <a:lnSpc>
                <a:spcPts val="2100"/>
              </a:lnSpc>
            </a:pPr>
            <a:r>
              <a:rPr lang="en-US" sz="2000" dirty="0" smtClean="0">
                <a:solidFill>
                  <a:schemeClr val="tx1"/>
                </a:solidFill>
              </a:rPr>
              <a:t>Needed </a:t>
            </a:r>
            <a:r>
              <a:rPr lang="en-US" sz="2000" dirty="0">
                <a:solidFill>
                  <a:schemeClr val="tx1"/>
                </a:solidFill>
              </a:rPr>
              <a:t>for the define.xml </a:t>
            </a:r>
            <a:r>
              <a:rPr lang="en-US" sz="2000" dirty="0" smtClean="0">
                <a:solidFill>
                  <a:schemeClr val="tx1"/>
                </a:solidFill>
              </a:rPr>
              <a:t>document</a:t>
            </a:r>
          </a:p>
          <a:p>
            <a:pPr>
              <a:lnSpc>
                <a:spcPts val="2100"/>
              </a:lnSpc>
            </a:pPr>
            <a:endParaRPr lang="en-US" sz="2000" dirty="0" smtClean="0">
              <a:solidFill>
                <a:schemeClr val="tx1"/>
              </a:solidFill>
            </a:endParaRPr>
          </a:p>
          <a:p>
            <a:pPr>
              <a:lnSpc>
                <a:spcPts val="2100"/>
              </a:lnSpc>
            </a:pPr>
            <a:r>
              <a:rPr lang="en-US" sz="2000" dirty="0" smtClean="0">
                <a:solidFill>
                  <a:schemeClr val="tx1"/>
                </a:solidFill>
              </a:rPr>
              <a:t>The SUBMISSION_COMMENT field for a Variable must be populated if “ORIGIN” = “Derived”</a:t>
            </a:r>
          </a:p>
          <a:p>
            <a:pPr>
              <a:lnSpc>
                <a:spcPts val="2100"/>
              </a:lnSpc>
            </a:pPr>
            <a:endParaRPr lang="en-US" sz="2000" dirty="0" smtClean="0">
              <a:solidFill>
                <a:schemeClr val="tx1"/>
              </a:solidFill>
            </a:endParaRPr>
          </a:p>
          <a:p>
            <a:pPr>
              <a:lnSpc>
                <a:spcPts val="2100"/>
              </a:lnSpc>
            </a:pPr>
            <a:r>
              <a:rPr lang="en-US" sz="2000" dirty="0" smtClean="0">
                <a:solidFill>
                  <a:schemeClr val="tx1"/>
                </a:solidFill>
              </a:rPr>
              <a:t>It explains how the Variable’s value was derived since it is not collected on the CRF (e.g. an explanation of a calculation in layman’s terms as in the “AGE” Variable example below from the DM Domain)</a:t>
            </a:r>
            <a:endParaRPr lang="en-US" sz="2000" dirty="0">
              <a:solidFill>
                <a:schemeClr val="tx1"/>
              </a:solidFill>
            </a:endParaRPr>
          </a:p>
        </p:txBody>
      </p:sp>
      <p:sp>
        <p:nvSpPr>
          <p:cNvPr id="4" name="Oval 3"/>
          <p:cNvSpPr/>
          <p:nvPr/>
        </p:nvSpPr>
        <p:spPr>
          <a:xfrm>
            <a:off x="5029200" y="5299474"/>
            <a:ext cx="3124200" cy="1143000"/>
          </a:xfrm>
          <a:prstGeom prst="ellipse">
            <a:avLst/>
          </a:prstGeom>
          <a:noFill/>
          <a:ln w="38100">
            <a:solidFill>
              <a:srgbClr val="F03E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p:cNvGrpSpPr/>
          <p:nvPr/>
        </p:nvGrpSpPr>
        <p:grpSpPr>
          <a:xfrm>
            <a:off x="8153400" y="4044919"/>
            <a:ext cx="896563" cy="2016555"/>
            <a:chOff x="8177111" y="3622245"/>
            <a:chExt cx="896563" cy="2016555"/>
          </a:xfrm>
        </p:grpSpPr>
        <p:sp>
          <p:nvSpPr>
            <p:cNvPr id="13" name="Rectangle 12"/>
            <p:cNvSpPr/>
            <p:nvPr/>
          </p:nvSpPr>
          <p:spPr>
            <a:xfrm flipV="1">
              <a:off x="8177112" y="3622245"/>
              <a:ext cx="835891" cy="187755"/>
            </a:xfrm>
            <a:prstGeom prst="rect">
              <a:avLst/>
            </a:prstGeom>
            <a:noFill/>
            <a:ln w="38100">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flipV="1">
              <a:off x="8177111" y="5151792"/>
              <a:ext cx="896563" cy="487008"/>
            </a:xfrm>
            <a:prstGeom prst="rect">
              <a:avLst/>
            </a:prstGeom>
            <a:noFill/>
            <a:ln w="38100">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44749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 y="0"/>
            <a:ext cx="6917362" cy="1371600"/>
          </a:xfrm>
        </p:spPr>
        <p:txBody>
          <a:bodyPr>
            <a:normAutofit/>
          </a:bodyPr>
          <a:lstStyle/>
          <a:p>
            <a:r>
              <a:rPr lang="en-US" sz="3600" dirty="0" smtClean="0"/>
              <a:t>Populating the ORIGIN Column</a:t>
            </a:r>
            <a:endParaRPr lang="en-US" sz="3600" dirty="0"/>
          </a:p>
        </p:txBody>
      </p:sp>
      <p:graphicFrame>
        <p:nvGraphicFramePr>
          <p:cNvPr id="9" name="Content Placeholder 8"/>
          <p:cNvGraphicFramePr>
            <a:graphicFrameLocks noGrp="1"/>
          </p:cNvGraphicFramePr>
          <p:nvPr>
            <p:ph sz="half" idx="4294967295"/>
            <p:extLst>
              <p:ext uri="{D42A27DB-BD31-4B8C-83A1-F6EECF244321}">
                <p14:modId xmlns:p14="http://schemas.microsoft.com/office/powerpoint/2010/main" val="2734290237"/>
              </p:ext>
            </p:extLst>
          </p:nvPr>
        </p:nvGraphicFramePr>
        <p:xfrm>
          <a:off x="214313" y="1457325"/>
          <a:ext cx="8510587" cy="2823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14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0525" y="4281236"/>
            <a:ext cx="8056562" cy="2265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p:nvPr/>
        </p:nvSpPr>
        <p:spPr>
          <a:xfrm flipV="1">
            <a:off x="2895597" y="4281236"/>
            <a:ext cx="838203" cy="2514600"/>
          </a:xfrm>
          <a:prstGeom prst="rect">
            <a:avLst/>
          </a:prstGeom>
          <a:noFill/>
          <a:ln w="57150">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
          <p:cNvSpPr txBox="1">
            <a:spLocks/>
          </p:cNvSpPr>
          <p:nvPr/>
        </p:nvSpPr>
        <p:spPr>
          <a:xfrm>
            <a:off x="76200" y="6522118"/>
            <a:ext cx="5382491" cy="2252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t>Company Confidential  © 2012 Eli Lilly and Company</a:t>
            </a:r>
          </a:p>
          <a:p>
            <a:endParaRPr lang="en-US" sz="900" dirty="0"/>
          </a:p>
        </p:txBody>
      </p:sp>
    </p:spTree>
    <p:extLst>
      <p:ext uri="{BB962C8B-B14F-4D97-AF65-F5344CB8AC3E}">
        <p14:creationId xmlns:p14="http://schemas.microsoft.com/office/powerpoint/2010/main" val="16093056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CONTROLLED TERMINOLOGY</a:t>
            </a:r>
            <a:endParaRPr lang="en-US" dirty="0"/>
          </a:p>
        </p:txBody>
      </p:sp>
      <p:sp>
        <p:nvSpPr>
          <p:cNvPr id="6" name="Text Placeholder 5"/>
          <p:cNvSpPr>
            <a:spLocks noGrp="1"/>
          </p:cNvSpPr>
          <p:nvPr>
            <p:ph type="body" idx="1"/>
          </p:nvPr>
        </p:nvSpPr>
        <p:spPr/>
        <p:txBody>
          <a:bodyPr/>
          <a:lstStyle/>
          <a:p>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Company Confidential  © 2012 Eli Lilly and Company</a:t>
            </a:r>
          </a:p>
          <a:p>
            <a:endParaRPr lang="en-US" dirty="0"/>
          </a:p>
        </p:txBody>
      </p:sp>
      <p:grpSp>
        <p:nvGrpSpPr>
          <p:cNvPr id="7" name="Group 6"/>
          <p:cNvGrpSpPr/>
          <p:nvPr/>
        </p:nvGrpSpPr>
        <p:grpSpPr>
          <a:xfrm>
            <a:off x="7782464" y="5692613"/>
            <a:ext cx="976564" cy="976564"/>
            <a:chOff x="4083718" y="2940718"/>
            <a:chExt cx="976564" cy="976564"/>
          </a:xfrm>
        </p:grpSpPr>
        <p:sp>
          <p:nvSpPr>
            <p:cNvPr id="8" name="Teardrop 7"/>
            <p:cNvSpPr/>
            <p:nvPr/>
          </p:nvSpPr>
          <p:spPr>
            <a:xfrm rot="2700000">
              <a:off x="4083718" y="2940718"/>
              <a:ext cx="976564" cy="976564"/>
            </a:xfrm>
            <a:prstGeom prst="teardrop">
              <a:avLst>
                <a:gd name="adj" fmla="val 100000"/>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9" name="Group 8"/>
            <p:cNvGrpSpPr/>
            <p:nvPr/>
          </p:nvGrpSpPr>
          <p:grpSpPr>
            <a:xfrm>
              <a:off x="4116408" y="2973217"/>
              <a:ext cx="911704" cy="911703"/>
              <a:chOff x="2297266" y="453883"/>
              <a:chExt cx="911704" cy="911703"/>
            </a:xfrm>
          </p:grpSpPr>
          <p:sp>
            <p:nvSpPr>
              <p:cNvPr id="10" name="Oval 9"/>
              <p:cNvSpPr/>
              <p:nvPr/>
            </p:nvSpPr>
            <p:spPr>
              <a:xfrm>
                <a:off x="2297266" y="453883"/>
                <a:ext cx="911704" cy="911703"/>
              </a:xfrm>
              <a:prstGeom prst="ellipse">
                <a:avLst/>
              </a:prstGeom>
              <a:solidFill>
                <a:srgbClr val="F951B5">
                  <a:alpha val="90000"/>
                </a:srgbClr>
              </a:solidFill>
            </p:spPr>
            <p:style>
              <a:lnRef idx="2">
                <a:schemeClr val="accent2">
                  <a:hueOff val="0"/>
                  <a:satOff val="0"/>
                  <a:lumOff val="0"/>
                  <a:alphaOff val="0"/>
                </a:schemeClr>
              </a:lnRef>
              <a:fillRef idx="1">
                <a:scrgbClr r="0" g="0" b="0"/>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11" name="Oval 5"/>
              <p:cNvSpPr/>
              <p:nvPr/>
            </p:nvSpPr>
            <p:spPr>
              <a:xfrm>
                <a:off x="2427212" y="584151"/>
                <a:ext cx="651291" cy="65116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Configure the SST</a:t>
                </a:r>
                <a:endParaRPr lang="en-US" sz="1200" kern="1200" dirty="0"/>
              </a:p>
            </p:txBody>
          </p:sp>
        </p:grpSp>
      </p:grpSp>
    </p:spTree>
    <p:extLst>
      <p:ext uri="{BB962C8B-B14F-4D97-AF65-F5344CB8AC3E}">
        <p14:creationId xmlns:p14="http://schemas.microsoft.com/office/powerpoint/2010/main" val="23073319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28" y="341283"/>
            <a:ext cx="8229600" cy="1371600"/>
          </a:xfrm>
        </p:spPr>
        <p:txBody>
          <a:bodyPr>
            <a:normAutofit/>
          </a:bodyPr>
          <a:lstStyle/>
          <a:p>
            <a:r>
              <a:rPr lang="en-US" dirty="0"/>
              <a:t>Controlled Terminology</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13794879"/>
              </p:ext>
            </p:extLst>
          </p:nvPr>
        </p:nvGraphicFramePr>
        <p:xfrm>
          <a:off x="299524" y="1018676"/>
          <a:ext cx="7457071" cy="38085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6960377" y="6377649"/>
            <a:ext cx="1982594" cy="369332"/>
          </a:xfrm>
          <a:prstGeom prst="rect">
            <a:avLst/>
          </a:prstGeom>
        </p:spPr>
        <p:txBody>
          <a:bodyPr wrap="none">
            <a:spAutoFit/>
          </a:bodyPr>
          <a:lstStyle/>
          <a:p>
            <a:r>
              <a:rPr lang="en-US" u="sng" dirty="0">
                <a:hlinkClick r:id="rId7"/>
              </a:rPr>
              <a:t>Link</a:t>
            </a:r>
            <a:r>
              <a:rPr lang="en-US" dirty="0"/>
              <a:t> to Sample SST </a:t>
            </a:r>
          </a:p>
        </p:txBody>
      </p:sp>
      <p:sp>
        <p:nvSpPr>
          <p:cNvPr id="5" name="TextBox 4"/>
          <p:cNvSpPr txBox="1"/>
          <p:nvPr/>
        </p:nvSpPr>
        <p:spPr>
          <a:xfrm>
            <a:off x="172528" y="1562100"/>
            <a:ext cx="8243795" cy="400110"/>
          </a:xfrm>
          <a:prstGeom prst="rect">
            <a:avLst/>
          </a:prstGeom>
          <a:noFill/>
        </p:spPr>
        <p:txBody>
          <a:bodyPr wrap="none" rtlCol="0">
            <a:spAutoFit/>
          </a:bodyPr>
          <a:lstStyle/>
          <a:p>
            <a:r>
              <a:rPr lang="en-US" sz="2000" dirty="0" smtClean="0">
                <a:latin typeface="DIN-Regular" panose="020B0500000000000000" pitchFamily="34" charset="0"/>
              </a:rPr>
              <a:t>The configured SST also contains metadata for Controlled Terminology:</a:t>
            </a:r>
            <a:endParaRPr lang="en-US" sz="2000" dirty="0">
              <a:latin typeface="DIN-Regular" panose="020B0500000000000000" pitchFamily="34" charset="0"/>
            </a:endParaRPr>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0052" y="3792620"/>
            <a:ext cx="4953000"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781050" y="5778158"/>
            <a:ext cx="1390650" cy="327367"/>
          </a:xfrm>
          <a:prstGeom prst="rect">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2333625" y="5778158"/>
            <a:ext cx="1371600" cy="327367"/>
          </a:xfrm>
          <a:prstGeom prst="rect">
            <a:avLst/>
          </a:prstGeom>
          <a:noFill/>
          <a:ln w="2222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95235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7782464" y="5692613"/>
            <a:ext cx="976564" cy="976564"/>
            <a:chOff x="4083718" y="2940718"/>
            <a:chExt cx="976564" cy="976564"/>
          </a:xfrm>
        </p:grpSpPr>
        <p:sp>
          <p:nvSpPr>
            <p:cNvPr id="6" name="Teardrop 5"/>
            <p:cNvSpPr/>
            <p:nvPr/>
          </p:nvSpPr>
          <p:spPr>
            <a:xfrm rot="2700000">
              <a:off x="4083718" y="2940718"/>
              <a:ext cx="976564" cy="976564"/>
            </a:xfrm>
            <a:prstGeom prst="teardrop">
              <a:avLst>
                <a:gd name="adj" fmla="val 100000"/>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7" name="Group 6"/>
            <p:cNvGrpSpPr/>
            <p:nvPr/>
          </p:nvGrpSpPr>
          <p:grpSpPr>
            <a:xfrm>
              <a:off x="4116408" y="2973217"/>
              <a:ext cx="911704" cy="911703"/>
              <a:chOff x="2297266" y="453883"/>
              <a:chExt cx="911704" cy="911703"/>
            </a:xfrm>
          </p:grpSpPr>
          <p:sp>
            <p:nvSpPr>
              <p:cNvPr id="8" name="Oval 7"/>
              <p:cNvSpPr/>
              <p:nvPr/>
            </p:nvSpPr>
            <p:spPr>
              <a:xfrm>
                <a:off x="2297266" y="453883"/>
                <a:ext cx="911704" cy="911703"/>
              </a:xfrm>
              <a:prstGeom prst="ellipse">
                <a:avLst/>
              </a:prstGeom>
              <a:solidFill>
                <a:srgbClr val="F951B5">
                  <a:alpha val="90000"/>
                </a:srgbClr>
              </a:solidFill>
            </p:spPr>
            <p:style>
              <a:lnRef idx="2">
                <a:schemeClr val="accent2">
                  <a:hueOff val="0"/>
                  <a:satOff val="0"/>
                  <a:lumOff val="0"/>
                  <a:alphaOff val="0"/>
                </a:schemeClr>
              </a:lnRef>
              <a:fillRef idx="1">
                <a:scrgbClr r="0" g="0" b="0"/>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9" name="Oval 5"/>
              <p:cNvSpPr/>
              <p:nvPr/>
            </p:nvSpPr>
            <p:spPr>
              <a:xfrm>
                <a:off x="2427212" y="584151"/>
                <a:ext cx="651291" cy="65116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Configure the SST</a:t>
                </a:r>
                <a:endParaRPr lang="en-US" sz="1200" kern="1200" dirty="0"/>
              </a:p>
            </p:txBody>
          </p:sp>
        </p:grpSp>
      </p:grpSp>
      <p:sp>
        <p:nvSpPr>
          <p:cNvPr id="10" name="Footer Placeholder 4"/>
          <p:cNvSpPr txBox="1">
            <a:spLocks/>
          </p:cNvSpPr>
          <p:nvPr/>
        </p:nvSpPr>
        <p:spPr>
          <a:xfrm>
            <a:off x="76200" y="6556555"/>
            <a:ext cx="5382491" cy="2252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solidFill>
                  <a:schemeClr val="bg1"/>
                </a:solidFill>
              </a:rPr>
              <a:t>Company Confidential  © 2012 Eli Lilly and Company</a:t>
            </a:r>
          </a:p>
          <a:p>
            <a:endParaRPr lang="en-US" sz="1100" dirty="0">
              <a:solidFill>
                <a:schemeClr val="bg1"/>
              </a:solidFill>
            </a:endParaRPr>
          </a:p>
        </p:txBody>
      </p:sp>
      <p:sp>
        <p:nvSpPr>
          <p:cNvPr id="11" name="Title 1"/>
          <p:cNvSpPr txBox="1">
            <a:spLocks/>
          </p:cNvSpPr>
          <p:nvPr/>
        </p:nvSpPr>
        <p:spPr>
          <a:xfrm>
            <a:off x="263695" y="4118759"/>
            <a:ext cx="8229600" cy="13716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4000" b="1" i="0" kern="1200" cap="all">
                <a:solidFill>
                  <a:schemeClr val="bg1"/>
                </a:solidFill>
                <a:latin typeface="DIN-Bold"/>
                <a:ea typeface="+mj-ea"/>
                <a:cs typeface="DIN-Bold"/>
              </a:defRPr>
            </a:lvl1pPr>
          </a:lstStyle>
          <a:p>
            <a:r>
              <a:rPr lang="en-US" sz="3600" dirty="0" smtClean="0"/>
              <a:t>Select terminology</a:t>
            </a:r>
            <a:endParaRPr lang="en-US" sz="3600" dirty="0"/>
          </a:p>
        </p:txBody>
      </p:sp>
    </p:spTree>
    <p:extLst>
      <p:ext uri="{BB962C8B-B14F-4D97-AF65-F5344CB8AC3E}">
        <p14:creationId xmlns:p14="http://schemas.microsoft.com/office/powerpoint/2010/main" val="4249756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p:cNvSpPr txBox="1">
            <a:spLocks/>
          </p:cNvSpPr>
          <p:nvPr/>
        </p:nvSpPr>
        <p:spPr>
          <a:xfrm>
            <a:off x="76200" y="6477000"/>
            <a:ext cx="5382491" cy="2252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solidFill>
                  <a:schemeClr val="bg1"/>
                </a:solidFill>
              </a:rPr>
              <a:t>Company Confidential  © 2012 Eli Lilly and Company</a:t>
            </a:r>
          </a:p>
          <a:p>
            <a:endParaRPr lang="en-US" sz="1100" dirty="0">
              <a:solidFill>
                <a:schemeClr val="bg1"/>
              </a:solidFill>
            </a:endParaRPr>
          </a:p>
        </p:txBody>
      </p:sp>
      <p:sp>
        <p:nvSpPr>
          <p:cNvPr id="2" name="Title 1"/>
          <p:cNvSpPr>
            <a:spLocks noGrp="1"/>
          </p:cNvSpPr>
          <p:nvPr>
            <p:ph type="title"/>
          </p:nvPr>
        </p:nvSpPr>
        <p:spPr/>
        <p:txBody>
          <a:bodyPr/>
          <a:lstStyle/>
          <a:p>
            <a:r>
              <a:rPr lang="en-US" dirty="0" smtClean="0"/>
              <a:t> </a:t>
            </a:r>
            <a:endParaRPr lang="en-US" dirty="0"/>
          </a:p>
        </p:txBody>
      </p:sp>
      <p:sp>
        <p:nvSpPr>
          <p:cNvPr id="5" name="TextBox 4"/>
          <p:cNvSpPr txBox="1"/>
          <p:nvPr/>
        </p:nvSpPr>
        <p:spPr>
          <a:xfrm>
            <a:off x="76200" y="474085"/>
            <a:ext cx="8534400" cy="560474"/>
          </a:xfrm>
          <a:prstGeom prst="rect">
            <a:avLst/>
          </a:prstGeom>
          <a:noFill/>
        </p:spPr>
        <p:txBody>
          <a:bodyPr wrap="square" rtlCol="0">
            <a:spAutoFit/>
          </a:bodyPr>
          <a:lstStyle/>
          <a:p>
            <a:pPr>
              <a:lnSpc>
                <a:spcPts val="3600"/>
              </a:lnSpc>
            </a:pPr>
            <a:r>
              <a:rPr lang="en-US" sz="3600" b="1" dirty="0" smtClean="0">
                <a:solidFill>
                  <a:schemeClr val="bg1">
                    <a:lumMod val="95000"/>
                  </a:schemeClr>
                </a:solidFill>
              </a:rPr>
              <a:t>The “SELECT_ TERMINOLOGY” Tab</a:t>
            </a:r>
          </a:p>
        </p:txBody>
      </p:sp>
      <p:sp>
        <p:nvSpPr>
          <p:cNvPr id="3" name="Rectangle 2"/>
          <p:cNvSpPr/>
          <p:nvPr/>
        </p:nvSpPr>
        <p:spPr>
          <a:xfrm>
            <a:off x="6993562" y="6292334"/>
            <a:ext cx="1982594" cy="369332"/>
          </a:xfrm>
          <a:prstGeom prst="rect">
            <a:avLst/>
          </a:prstGeom>
        </p:spPr>
        <p:txBody>
          <a:bodyPr wrap="none">
            <a:spAutoFit/>
          </a:bodyPr>
          <a:lstStyle/>
          <a:p>
            <a:r>
              <a:rPr lang="en-US" u="sng" dirty="0">
                <a:hlinkClick r:id="rId3"/>
              </a:rPr>
              <a:t>Link</a:t>
            </a:r>
            <a:r>
              <a:rPr lang="en-US" dirty="0"/>
              <a:t> to Sample SST </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608693"/>
            <a:ext cx="6618287"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457200" y="2438400"/>
            <a:ext cx="1533525" cy="34290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52425" y="4029075"/>
            <a:ext cx="7791449"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The SELECT_TERMINOLOGY tab contains all possible values from all </a:t>
            </a:r>
            <a:r>
              <a:rPr lang="en-US" sz="2000" dirty="0" err="1" smtClean="0"/>
              <a:t>codelists</a:t>
            </a:r>
            <a:r>
              <a:rPr lang="en-US" sz="2000" dirty="0" smtClean="0"/>
              <a:t> in Lilly’s data collection standards.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Configuring the SELECT_TERMINOLOGY tab involves identifying and selecting the controlled terminology that is applicable to your study</a:t>
            </a:r>
            <a:r>
              <a:rPr lang="en-US" dirty="0" smtClean="0"/>
              <a:t>.</a:t>
            </a:r>
            <a:endParaRPr lang="en-US" dirty="0"/>
          </a:p>
        </p:txBody>
      </p:sp>
      <p:sp>
        <p:nvSpPr>
          <p:cNvPr id="11" name="TextBox 10"/>
          <p:cNvSpPr txBox="1"/>
          <p:nvPr/>
        </p:nvSpPr>
        <p:spPr>
          <a:xfrm>
            <a:off x="228600" y="3181350"/>
            <a:ext cx="4743449" cy="461665"/>
          </a:xfrm>
          <a:prstGeom prst="rect">
            <a:avLst/>
          </a:prstGeom>
          <a:noFill/>
        </p:spPr>
        <p:txBody>
          <a:bodyPr wrap="square" rtlCol="0">
            <a:spAutoFit/>
          </a:bodyPr>
          <a:lstStyle/>
          <a:p>
            <a:r>
              <a:rPr lang="en-US" sz="2400" b="1" dirty="0" smtClean="0"/>
              <a:t>When the SST is initially generated:</a:t>
            </a:r>
            <a:endParaRPr lang="en-US" sz="2400" b="1" dirty="0"/>
          </a:p>
        </p:txBody>
      </p:sp>
    </p:spTree>
    <p:extLst>
      <p:ext uri="{BB962C8B-B14F-4D97-AF65-F5344CB8AC3E}">
        <p14:creationId xmlns:p14="http://schemas.microsoft.com/office/powerpoint/2010/main" val="2700169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p:cNvSpPr txBox="1">
            <a:spLocks/>
          </p:cNvSpPr>
          <p:nvPr/>
        </p:nvSpPr>
        <p:spPr>
          <a:xfrm>
            <a:off x="76200" y="6477000"/>
            <a:ext cx="5382491" cy="2252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solidFill>
                  <a:schemeClr val="bg1"/>
                </a:solidFill>
              </a:rPr>
              <a:t>Company Confidential  © 2012 Eli Lilly and Company</a:t>
            </a:r>
          </a:p>
          <a:p>
            <a:endParaRPr lang="en-US" sz="1100" dirty="0">
              <a:solidFill>
                <a:schemeClr val="bg1"/>
              </a:solidFill>
            </a:endParaRPr>
          </a:p>
        </p:txBody>
      </p:sp>
      <p:sp>
        <p:nvSpPr>
          <p:cNvPr id="2" name="Title 1"/>
          <p:cNvSpPr>
            <a:spLocks noGrp="1"/>
          </p:cNvSpPr>
          <p:nvPr>
            <p:ph type="title"/>
          </p:nvPr>
        </p:nvSpPr>
        <p:spPr/>
        <p:txBody>
          <a:bodyPr/>
          <a:lstStyle/>
          <a:p>
            <a:r>
              <a:rPr lang="en-US" dirty="0" smtClean="0"/>
              <a:t> </a:t>
            </a:r>
            <a:endParaRPr lang="en-US" dirty="0"/>
          </a:p>
        </p:txBody>
      </p:sp>
      <p:sp>
        <p:nvSpPr>
          <p:cNvPr id="5" name="TextBox 4"/>
          <p:cNvSpPr txBox="1"/>
          <p:nvPr/>
        </p:nvSpPr>
        <p:spPr>
          <a:xfrm>
            <a:off x="76200" y="207410"/>
            <a:ext cx="8534400" cy="1015663"/>
          </a:xfrm>
          <a:prstGeom prst="rect">
            <a:avLst/>
          </a:prstGeom>
          <a:noFill/>
        </p:spPr>
        <p:txBody>
          <a:bodyPr wrap="square" rtlCol="0">
            <a:spAutoFit/>
          </a:bodyPr>
          <a:lstStyle/>
          <a:p>
            <a:pPr>
              <a:lnSpc>
                <a:spcPts val="3600"/>
              </a:lnSpc>
            </a:pPr>
            <a:r>
              <a:rPr lang="en-US" sz="2800" dirty="0" smtClean="0">
                <a:solidFill>
                  <a:schemeClr val="bg1">
                    <a:lumMod val="95000"/>
                  </a:schemeClr>
                </a:solidFill>
              </a:rPr>
              <a:t>Configuring the </a:t>
            </a:r>
            <a:r>
              <a:rPr lang="en-US" sz="2800" dirty="0">
                <a:solidFill>
                  <a:schemeClr val="bg1">
                    <a:lumMod val="95000"/>
                  </a:schemeClr>
                </a:solidFill>
              </a:rPr>
              <a:t>“</a:t>
            </a:r>
            <a:r>
              <a:rPr lang="en-US" sz="2800" dirty="0" smtClean="0">
                <a:solidFill>
                  <a:schemeClr val="bg1">
                    <a:lumMod val="95000"/>
                  </a:schemeClr>
                </a:solidFill>
              </a:rPr>
              <a:t>SELECT_ TERMINOLOGY” Tab</a:t>
            </a:r>
          </a:p>
          <a:p>
            <a:pPr>
              <a:lnSpc>
                <a:spcPts val="3600"/>
              </a:lnSpc>
            </a:pPr>
            <a:r>
              <a:rPr lang="en-US" sz="2800" dirty="0" smtClean="0">
                <a:solidFill>
                  <a:schemeClr val="bg1">
                    <a:lumMod val="95000"/>
                  </a:schemeClr>
                </a:solidFill>
              </a:rPr>
              <a:t>Example</a:t>
            </a:r>
            <a:endParaRPr lang="en-US" sz="2800" dirty="0">
              <a:solidFill>
                <a:schemeClr val="bg1">
                  <a:lumMod val="95000"/>
                </a:schemeClr>
              </a:solidFill>
            </a:endParaRPr>
          </a:p>
        </p:txBody>
      </p:sp>
      <p:sp>
        <p:nvSpPr>
          <p:cNvPr id="12" name="Content Placeholder 2"/>
          <p:cNvSpPr txBox="1">
            <a:spLocks/>
          </p:cNvSpPr>
          <p:nvPr/>
        </p:nvSpPr>
        <p:spPr bwMode="auto">
          <a:xfrm>
            <a:off x="5855250" y="2303134"/>
            <a:ext cx="3143306" cy="3766621"/>
          </a:xfrm>
          <a:prstGeom prst="rect">
            <a:avLst/>
          </a:prstGeom>
          <a:solidFill>
            <a:schemeClr val="bg2"/>
          </a:solidFill>
          <a:ln w="28575">
            <a:solidFill>
              <a:srgbClr val="C00000"/>
            </a:solidFill>
            <a:miter lim="800000"/>
            <a:headEnd/>
            <a:tailEnd/>
          </a:ln>
        </p:spPr>
        <p:txBody>
          <a:bodyPr/>
          <a:lstStyle/>
          <a:p>
            <a:pPr marL="463550" indent="-463550" eaLnBrk="0" hangingPunct="0">
              <a:lnSpc>
                <a:spcPts val="2000"/>
              </a:lnSpc>
              <a:spcAft>
                <a:spcPts val="600"/>
              </a:spcAft>
              <a:buClr>
                <a:srgbClr val="C00000"/>
              </a:buClr>
              <a:buFont typeface="Wingdings" pitchFamily="2" charset="2"/>
              <a:buChar char="v"/>
              <a:defRPr/>
            </a:pPr>
            <a:r>
              <a:rPr lang="en-US" sz="1600" dirty="0" smtClean="0"/>
              <a:t>All possible values for a Variable where a codelist has been pre-defined, will appear in the </a:t>
            </a:r>
            <a:r>
              <a:rPr lang="en-US" sz="1600" b="1" dirty="0" smtClean="0">
                <a:solidFill>
                  <a:srgbClr val="FE992A"/>
                </a:solidFill>
              </a:rPr>
              <a:t>SELECT_TERMINOLOGY </a:t>
            </a:r>
            <a:r>
              <a:rPr lang="en-US" sz="1600" dirty="0" smtClean="0"/>
              <a:t>tab</a:t>
            </a:r>
          </a:p>
          <a:p>
            <a:pPr marL="463550" indent="-463550" eaLnBrk="0" hangingPunct="0">
              <a:lnSpc>
                <a:spcPts val="2000"/>
              </a:lnSpc>
              <a:buClr>
                <a:srgbClr val="C00000"/>
              </a:buClr>
              <a:buFont typeface="Wingdings" pitchFamily="2" charset="2"/>
              <a:buChar char="v"/>
              <a:defRPr/>
            </a:pPr>
            <a:r>
              <a:rPr lang="en-US" sz="1600" dirty="0" smtClean="0"/>
              <a:t>If a </a:t>
            </a:r>
            <a:r>
              <a:rPr lang="en-US" sz="1600" b="1" dirty="0" smtClean="0">
                <a:solidFill>
                  <a:schemeClr val="accent3">
                    <a:lumMod val="75000"/>
                  </a:schemeClr>
                </a:solidFill>
              </a:rPr>
              <a:t>SUBMISSION_VALUE</a:t>
            </a:r>
            <a:r>
              <a:rPr lang="en-US" sz="1600" dirty="0" smtClean="0"/>
              <a:t> is not used for a study it should be REMOVED</a:t>
            </a:r>
          </a:p>
          <a:p>
            <a:pPr marL="742950" lvl="1" indent="-285750" eaLnBrk="0" hangingPunct="0">
              <a:lnSpc>
                <a:spcPts val="2000"/>
              </a:lnSpc>
              <a:buClr>
                <a:srgbClr val="C00000"/>
              </a:buClr>
              <a:buFont typeface="Calibri" panose="020F0502020204030204" pitchFamily="34" charset="0"/>
              <a:buChar char="−"/>
              <a:defRPr/>
            </a:pPr>
            <a:r>
              <a:rPr lang="en-US" sz="1400" dirty="0" smtClean="0"/>
              <a:t>This is done in reference to the CRF string</a:t>
            </a:r>
          </a:p>
          <a:p>
            <a:pPr marL="285750" indent="-285750" eaLnBrk="0" hangingPunct="0">
              <a:lnSpc>
                <a:spcPts val="2000"/>
              </a:lnSpc>
              <a:buClr>
                <a:srgbClr val="C00000"/>
              </a:buClr>
              <a:buFont typeface="Wingdings" panose="05000000000000000000" pitchFamily="2" charset="2"/>
              <a:buChar char="v"/>
              <a:defRPr/>
            </a:pPr>
            <a:r>
              <a:rPr lang="en-US" sz="1600" dirty="0" smtClean="0"/>
              <a:t>Examine the AE variable example for AEACN  </a:t>
            </a:r>
          </a:p>
        </p:txBody>
      </p:sp>
      <p:pic>
        <p:nvPicPr>
          <p:cNvPr id="112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037" y="3644648"/>
            <a:ext cx="5467350"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Group 8"/>
          <p:cNvGrpSpPr/>
          <p:nvPr/>
        </p:nvGrpSpPr>
        <p:grpSpPr>
          <a:xfrm>
            <a:off x="533400" y="6069755"/>
            <a:ext cx="1549712" cy="739447"/>
            <a:chOff x="744367" y="5369791"/>
            <a:chExt cx="1870480" cy="910871"/>
          </a:xfrm>
        </p:grpSpPr>
        <p:sp>
          <p:nvSpPr>
            <p:cNvPr id="6" name="Right Arrow 5"/>
            <p:cNvSpPr/>
            <p:nvPr/>
          </p:nvSpPr>
          <p:spPr>
            <a:xfrm rot="16972777">
              <a:off x="1560827" y="5839341"/>
              <a:ext cx="528479" cy="354164"/>
            </a:xfrm>
            <a:prstGeom prst="rightArrow">
              <a:avLst/>
            </a:prstGeom>
            <a:solidFill>
              <a:srgbClr val="FE992A"/>
            </a:solidFill>
            <a:ln>
              <a:solidFill>
                <a:srgbClr val="FE99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flipV="1">
              <a:off x="744367" y="5369791"/>
              <a:ext cx="1870480" cy="349568"/>
            </a:xfrm>
            <a:prstGeom prst="rect">
              <a:avLst/>
            </a:prstGeom>
            <a:noFill/>
            <a:ln w="57150">
              <a:solidFill>
                <a:srgbClr val="FE99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Rectangle 2"/>
          <p:cNvSpPr/>
          <p:nvPr/>
        </p:nvSpPr>
        <p:spPr>
          <a:xfrm>
            <a:off x="6321306" y="1618218"/>
            <a:ext cx="1982594" cy="369332"/>
          </a:xfrm>
          <a:prstGeom prst="rect">
            <a:avLst/>
          </a:prstGeom>
        </p:spPr>
        <p:txBody>
          <a:bodyPr wrap="none">
            <a:spAutoFit/>
          </a:bodyPr>
          <a:lstStyle/>
          <a:p>
            <a:r>
              <a:rPr lang="en-US" u="sng" dirty="0">
                <a:hlinkClick r:id="rId4"/>
              </a:rPr>
              <a:t>Link</a:t>
            </a:r>
            <a:r>
              <a:rPr lang="en-US" dirty="0"/>
              <a:t> to Sample SST </a:t>
            </a: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137" y="1428750"/>
            <a:ext cx="5429250"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2419350" y="1802884"/>
            <a:ext cx="3176037" cy="1130816"/>
          </a:xfrm>
          <a:prstGeom prst="ellipse">
            <a:avLst/>
          </a:prstGeom>
          <a:noFill/>
          <a:ln w="190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28037" y="3990975"/>
            <a:ext cx="5467350" cy="1390650"/>
          </a:xfrm>
          <a:prstGeom prst="rect">
            <a:avLst/>
          </a:prstGeom>
          <a:noFill/>
          <a:ln w="190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7319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7568479" y="5579991"/>
            <a:ext cx="976564" cy="976564"/>
            <a:chOff x="4083718" y="2940718"/>
            <a:chExt cx="976564" cy="976564"/>
          </a:xfrm>
        </p:grpSpPr>
        <p:sp>
          <p:nvSpPr>
            <p:cNvPr id="7" name="Teardrop 6"/>
            <p:cNvSpPr/>
            <p:nvPr/>
          </p:nvSpPr>
          <p:spPr>
            <a:xfrm rot="2700000">
              <a:off x="4083718" y="2940718"/>
              <a:ext cx="976564" cy="976564"/>
            </a:xfrm>
            <a:prstGeom prst="teardrop">
              <a:avLst>
                <a:gd name="adj" fmla="val 100000"/>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8" name="Group 7"/>
            <p:cNvGrpSpPr/>
            <p:nvPr/>
          </p:nvGrpSpPr>
          <p:grpSpPr>
            <a:xfrm>
              <a:off x="4116408" y="2973217"/>
              <a:ext cx="911704" cy="911703"/>
              <a:chOff x="2297266" y="453883"/>
              <a:chExt cx="911704" cy="911703"/>
            </a:xfrm>
          </p:grpSpPr>
          <p:sp>
            <p:nvSpPr>
              <p:cNvPr id="9" name="Oval 8"/>
              <p:cNvSpPr/>
              <p:nvPr/>
            </p:nvSpPr>
            <p:spPr>
              <a:xfrm>
                <a:off x="2297266" y="453883"/>
                <a:ext cx="911704" cy="911703"/>
              </a:xfrm>
              <a:prstGeom prst="ellipse">
                <a:avLst/>
              </a:prstGeom>
              <a:solidFill>
                <a:srgbClr val="F951B5">
                  <a:alpha val="90000"/>
                </a:srgbClr>
              </a:solidFill>
            </p:spPr>
            <p:style>
              <a:lnRef idx="2">
                <a:schemeClr val="accent2">
                  <a:hueOff val="0"/>
                  <a:satOff val="0"/>
                  <a:lumOff val="0"/>
                  <a:alphaOff val="0"/>
                </a:schemeClr>
              </a:lnRef>
              <a:fillRef idx="1">
                <a:scrgbClr r="0" g="0" b="0"/>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10" name="Oval 5"/>
              <p:cNvSpPr/>
              <p:nvPr/>
            </p:nvSpPr>
            <p:spPr>
              <a:xfrm>
                <a:off x="2427212" y="584151"/>
                <a:ext cx="651291" cy="65116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Configure the SST</a:t>
                </a:r>
                <a:endParaRPr lang="en-US" sz="1200" kern="1200" dirty="0"/>
              </a:p>
            </p:txBody>
          </p:sp>
        </p:grpSp>
      </p:grpSp>
      <p:sp>
        <p:nvSpPr>
          <p:cNvPr id="11" name="Footer Placeholder 4"/>
          <p:cNvSpPr txBox="1">
            <a:spLocks/>
          </p:cNvSpPr>
          <p:nvPr/>
        </p:nvSpPr>
        <p:spPr>
          <a:xfrm>
            <a:off x="76200" y="6556555"/>
            <a:ext cx="5382491" cy="2252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solidFill>
                  <a:schemeClr val="bg1"/>
                </a:solidFill>
              </a:rPr>
              <a:t>Company Confidential  © 2012 Eli Lilly and Company</a:t>
            </a:r>
          </a:p>
          <a:p>
            <a:endParaRPr lang="en-US" sz="1100" dirty="0">
              <a:solidFill>
                <a:schemeClr val="bg1"/>
              </a:solidFill>
            </a:endParaRPr>
          </a:p>
        </p:txBody>
      </p:sp>
      <p:sp>
        <p:nvSpPr>
          <p:cNvPr id="12" name="Title 1"/>
          <p:cNvSpPr txBox="1">
            <a:spLocks/>
          </p:cNvSpPr>
          <p:nvPr/>
        </p:nvSpPr>
        <p:spPr>
          <a:xfrm>
            <a:off x="252878" y="3988746"/>
            <a:ext cx="8229600" cy="13716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4000" b="1" i="0" kern="1200" cap="all">
                <a:solidFill>
                  <a:schemeClr val="bg1"/>
                </a:solidFill>
                <a:latin typeface="DIN-Bold"/>
                <a:ea typeface="+mj-ea"/>
                <a:cs typeface="DIN-Bold"/>
              </a:defRPr>
            </a:lvl1pPr>
          </a:lstStyle>
          <a:p>
            <a:r>
              <a:rPr lang="en-US" sz="3600" dirty="0" smtClean="0"/>
              <a:t>DEFINE terminology</a:t>
            </a:r>
            <a:endParaRPr lang="en-US" sz="3600" dirty="0"/>
          </a:p>
        </p:txBody>
      </p:sp>
    </p:spTree>
    <p:extLst>
      <p:ext uri="{BB962C8B-B14F-4D97-AF65-F5344CB8AC3E}">
        <p14:creationId xmlns:p14="http://schemas.microsoft.com/office/powerpoint/2010/main" val="1382215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p:cNvSpPr txBox="1">
            <a:spLocks/>
          </p:cNvSpPr>
          <p:nvPr/>
        </p:nvSpPr>
        <p:spPr>
          <a:xfrm>
            <a:off x="76200" y="6477000"/>
            <a:ext cx="5382491" cy="2252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solidFill>
                  <a:schemeClr val="bg1"/>
                </a:solidFill>
              </a:rPr>
              <a:t>Company Confidential  © 2012 Eli Lilly and Company</a:t>
            </a:r>
          </a:p>
          <a:p>
            <a:endParaRPr lang="en-US" sz="1100" dirty="0">
              <a:solidFill>
                <a:schemeClr val="bg1"/>
              </a:solidFill>
            </a:endParaRPr>
          </a:p>
        </p:txBody>
      </p:sp>
      <p:sp>
        <p:nvSpPr>
          <p:cNvPr id="2" name="Title 1"/>
          <p:cNvSpPr>
            <a:spLocks noGrp="1"/>
          </p:cNvSpPr>
          <p:nvPr>
            <p:ph type="title"/>
          </p:nvPr>
        </p:nvSpPr>
        <p:spPr/>
        <p:txBody>
          <a:bodyPr/>
          <a:lstStyle/>
          <a:p>
            <a:r>
              <a:rPr lang="en-US" dirty="0" smtClean="0"/>
              <a:t> </a:t>
            </a:r>
            <a:endParaRPr lang="en-US" dirty="0"/>
          </a:p>
        </p:txBody>
      </p:sp>
      <p:sp>
        <p:nvSpPr>
          <p:cNvPr id="5" name="TextBox 4"/>
          <p:cNvSpPr txBox="1"/>
          <p:nvPr/>
        </p:nvSpPr>
        <p:spPr>
          <a:xfrm>
            <a:off x="76200" y="474085"/>
            <a:ext cx="8534400" cy="560474"/>
          </a:xfrm>
          <a:prstGeom prst="rect">
            <a:avLst/>
          </a:prstGeom>
          <a:noFill/>
        </p:spPr>
        <p:txBody>
          <a:bodyPr wrap="square" rtlCol="0">
            <a:spAutoFit/>
          </a:bodyPr>
          <a:lstStyle/>
          <a:p>
            <a:pPr>
              <a:lnSpc>
                <a:spcPts val="3600"/>
              </a:lnSpc>
            </a:pPr>
            <a:r>
              <a:rPr lang="en-US" sz="3600" b="1" dirty="0" smtClean="0">
                <a:solidFill>
                  <a:schemeClr val="bg1">
                    <a:lumMod val="95000"/>
                  </a:schemeClr>
                </a:solidFill>
              </a:rPr>
              <a:t>The “DEFINE_ TERMINOLOGY” Tab</a:t>
            </a:r>
          </a:p>
        </p:txBody>
      </p:sp>
      <p:sp>
        <p:nvSpPr>
          <p:cNvPr id="3" name="Rectangle 2"/>
          <p:cNvSpPr/>
          <p:nvPr/>
        </p:nvSpPr>
        <p:spPr>
          <a:xfrm>
            <a:off x="6993562" y="6292334"/>
            <a:ext cx="1982594" cy="369332"/>
          </a:xfrm>
          <a:prstGeom prst="rect">
            <a:avLst/>
          </a:prstGeom>
        </p:spPr>
        <p:txBody>
          <a:bodyPr wrap="none">
            <a:spAutoFit/>
          </a:bodyPr>
          <a:lstStyle/>
          <a:p>
            <a:r>
              <a:rPr lang="en-US" u="sng" dirty="0">
                <a:hlinkClick r:id="rId3"/>
              </a:rPr>
              <a:t>Link</a:t>
            </a:r>
            <a:r>
              <a:rPr lang="en-US" dirty="0"/>
              <a:t> to Sample SST </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956" y="1609725"/>
            <a:ext cx="6618287"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2000682" y="2438400"/>
            <a:ext cx="1533525" cy="34290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284957" y="3524250"/>
            <a:ext cx="7791449"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The DEFINE_TERMINOLOGY contains no entries or values.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endParaRPr lang="en-US" sz="2000" dirty="0" smtClean="0"/>
          </a:p>
          <a:p>
            <a:pPr marL="285750" indent="-285750">
              <a:buFont typeface="Arial" panose="020B0604020202020204" pitchFamily="34" charset="0"/>
              <a:buChar char="•"/>
            </a:pPr>
            <a:r>
              <a:rPr lang="en-US" sz="2000" dirty="0" smtClean="0"/>
              <a:t>Configuring the DEFINE_TERMINOLOGY tab involves identifying controlled terminology that is unique for your study and not defined by industry or Lilly data standards</a:t>
            </a:r>
            <a:r>
              <a:rPr lang="en-US" dirty="0" smtClean="0"/>
              <a:t>.</a:t>
            </a:r>
            <a:endParaRPr lang="en-US" dirty="0"/>
          </a:p>
        </p:txBody>
      </p:sp>
      <p:sp>
        <p:nvSpPr>
          <p:cNvPr id="11" name="TextBox 10"/>
          <p:cNvSpPr txBox="1"/>
          <p:nvPr/>
        </p:nvSpPr>
        <p:spPr>
          <a:xfrm>
            <a:off x="228599" y="2979092"/>
            <a:ext cx="4743449" cy="461665"/>
          </a:xfrm>
          <a:prstGeom prst="rect">
            <a:avLst/>
          </a:prstGeom>
          <a:noFill/>
        </p:spPr>
        <p:txBody>
          <a:bodyPr wrap="square" rtlCol="0">
            <a:spAutoFit/>
          </a:bodyPr>
          <a:lstStyle/>
          <a:p>
            <a:r>
              <a:rPr lang="en-US" sz="2400" b="1" dirty="0" smtClean="0"/>
              <a:t>When the SST is initially generated:</a:t>
            </a:r>
            <a:endParaRPr lang="en-US" sz="2400" b="1"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391" y="3967163"/>
            <a:ext cx="7466013"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6649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63" y="13648"/>
            <a:ext cx="6536362" cy="1371600"/>
          </a:xfrm>
        </p:spPr>
        <p:txBody>
          <a:bodyPr>
            <a:normAutofit/>
          </a:bodyPr>
          <a:lstStyle/>
          <a:p>
            <a:r>
              <a:rPr lang="en-US" sz="4000" dirty="0"/>
              <a:t>Data Element Definitions (DEDs</a:t>
            </a:r>
            <a:r>
              <a:rPr lang="en-US" sz="4000" dirty="0" smtClean="0"/>
              <a:t>) Overview</a:t>
            </a:r>
            <a:endParaRPr lang="en-US" sz="4000" dirty="0"/>
          </a:p>
        </p:txBody>
      </p:sp>
      <p:sp>
        <p:nvSpPr>
          <p:cNvPr id="3" name="Content Placeholder 2"/>
          <p:cNvSpPr>
            <a:spLocks noGrp="1"/>
          </p:cNvSpPr>
          <p:nvPr>
            <p:ph idx="1"/>
          </p:nvPr>
        </p:nvSpPr>
        <p:spPr>
          <a:xfrm>
            <a:off x="129653" y="1685504"/>
            <a:ext cx="8891517" cy="5318591"/>
          </a:xfrm>
        </p:spPr>
        <p:txBody>
          <a:bodyPr>
            <a:normAutofit fontScale="77500" lnSpcReduction="20000"/>
          </a:bodyPr>
          <a:lstStyle/>
          <a:p>
            <a:pPr>
              <a:lnSpc>
                <a:spcPts val="3300"/>
              </a:lnSpc>
              <a:spcBef>
                <a:spcPts val="100"/>
              </a:spcBef>
              <a:spcAft>
                <a:spcPts val="300"/>
              </a:spcAft>
            </a:pPr>
            <a:r>
              <a:rPr lang="en-US" b="1" dirty="0" smtClean="0"/>
              <a:t>What are Data Element Definitions?</a:t>
            </a:r>
          </a:p>
          <a:p>
            <a:pPr lvl="1">
              <a:lnSpc>
                <a:spcPts val="3300"/>
              </a:lnSpc>
              <a:spcBef>
                <a:spcPts val="100"/>
              </a:spcBef>
              <a:spcAft>
                <a:spcPts val="300"/>
              </a:spcAft>
            </a:pPr>
            <a:r>
              <a:rPr lang="en-US" dirty="0"/>
              <a:t>T</a:t>
            </a:r>
            <a:r>
              <a:rPr lang="en-US" dirty="0" smtClean="0"/>
              <a:t>he Data Collection Standards</a:t>
            </a:r>
          </a:p>
          <a:p>
            <a:pPr lvl="1">
              <a:lnSpc>
                <a:spcPts val="3300"/>
              </a:lnSpc>
              <a:spcBef>
                <a:spcPts val="100"/>
              </a:spcBef>
              <a:spcAft>
                <a:spcPts val="300"/>
              </a:spcAft>
            </a:pPr>
            <a:r>
              <a:rPr lang="en-US" dirty="0" smtClean="0"/>
              <a:t>The “menu” of standard options for building CRFs for a study</a:t>
            </a:r>
          </a:p>
          <a:p>
            <a:pPr lvl="1">
              <a:lnSpc>
                <a:spcPts val="3300"/>
              </a:lnSpc>
              <a:spcBef>
                <a:spcPts val="100"/>
              </a:spcBef>
              <a:spcAft>
                <a:spcPts val="300"/>
              </a:spcAft>
            </a:pPr>
            <a:r>
              <a:rPr lang="en-US" dirty="0"/>
              <a:t>The DEDs have been developed in alignment with the CDASH conformance </a:t>
            </a:r>
            <a:r>
              <a:rPr lang="en-US" dirty="0" smtClean="0"/>
              <a:t>rules</a:t>
            </a:r>
          </a:p>
          <a:p>
            <a:pPr lvl="1">
              <a:lnSpc>
                <a:spcPts val="3300"/>
              </a:lnSpc>
              <a:spcBef>
                <a:spcPts val="100"/>
              </a:spcBef>
              <a:spcAft>
                <a:spcPts val="300"/>
              </a:spcAft>
            </a:pPr>
            <a:r>
              <a:rPr lang="en-US" dirty="0"/>
              <a:t>The Lilly Data Element Definition library is based on the CDISC (Clinical Data Interchange Standards Consortium) ODM (Operational Data Model) concept of Forms, Item Groups, Items, and Code Lists. </a:t>
            </a:r>
            <a:endParaRPr lang="en-US" sz="3200" dirty="0"/>
          </a:p>
          <a:p>
            <a:pPr marL="342900" lvl="1" indent="-342900">
              <a:lnSpc>
                <a:spcPts val="3300"/>
              </a:lnSpc>
              <a:spcBef>
                <a:spcPts val="100"/>
              </a:spcBef>
              <a:spcAft>
                <a:spcPts val="300"/>
              </a:spcAft>
              <a:buFont typeface="Arial"/>
              <a:buChar char="•"/>
            </a:pPr>
            <a:r>
              <a:rPr lang="en-US" sz="3200" b="1" dirty="0" smtClean="0"/>
              <a:t>What are the collection standard levels</a:t>
            </a:r>
            <a:r>
              <a:rPr lang="en-US" sz="3200" b="1" dirty="0"/>
              <a:t>?</a:t>
            </a:r>
            <a:r>
              <a:rPr lang="en-US" sz="3200" b="1" dirty="0" smtClean="0"/>
              <a:t> </a:t>
            </a:r>
            <a:endParaRPr lang="en-US" sz="3200" b="1" dirty="0"/>
          </a:p>
          <a:p>
            <a:pPr lvl="1">
              <a:lnSpc>
                <a:spcPts val="3300"/>
              </a:lnSpc>
              <a:spcBef>
                <a:spcPts val="100"/>
              </a:spcBef>
              <a:spcAft>
                <a:spcPts val="300"/>
              </a:spcAft>
            </a:pPr>
            <a:r>
              <a:rPr lang="en-US" dirty="0" smtClean="0"/>
              <a:t>Core, TA, and Study Level Definition (SLD)</a:t>
            </a:r>
          </a:p>
          <a:p>
            <a:pPr lvl="1">
              <a:lnSpc>
                <a:spcPts val="3300"/>
              </a:lnSpc>
              <a:spcBef>
                <a:spcPts val="100"/>
              </a:spcBef>
              <a:spcAft>
                <a:spcPts val="300"/>
              </a:spcAft>
            </a:pPr>
            <a:endParaRPr lang="en-US" dirty="0"/>
          </a:p>
        </p:txBody>
      </p:sp>
      <p:sp>
        <p:nvSpPr>
          <p:cNvPr id="4" name="Date Placeholder 3"/>
          <p:cNvSpPr>
            <a:spLocks noGrp="1"/>
          </p:cNvSpPr>
          <p:nvPr>
            <p:ph type="dt" sz="half" idx="10"/>
          </p:nvPr>
        </p:nvSpPr>
        <p:spPr>
          <a:xfrm>
            <a:off x="457200" y="6520126"/>
            <a:ext cx="1588087" cy="365125"/>
          </a:xfrm>
        </p:spPr>
        <p:txBody>
          <a:bodyPr/>
          <a:lstStyle/>
          <a:p>
            <a:fld id="{788E80AF-A24D-7748-AE95-36D8D5398A3F}" type="datetime1">
              <a:rPr lang="en-US" smtClean="0"/>
              <a:t>6/21/2016</a:t>
            </a:fld>
            <a:endParaRPr lang="en-US" dirty="0"/>
          </a:p>
        </p:txBody>
      </p:sp>
      <p:sp>
        <p:nvSpPr>
          <p:cNvPr id="5" name="Footer Placeholder 4"/>
          <p:cNvSpPr>
            <a:spLocks noGrp="1"/>
          </p:cNvSpPr>
          <p:nvPr>
            <p:ph type="ftr" sz="quarter" idx="11"/>
          </p:nvPr>
        </p:nvSpPr>
        <p:spPr>
          <a:xfrm>
            <a:off x="2177241" y="6520126"/>
            <a:ext cx="4700861" cy="365125"/>
          </a:xfrm>
        </p:spPr>
        <p:txBody>
          <a:bodyPr/>
          <a:lstStyle/>
          <a:p>
            <a:r>
              <a:rPr lang="en-US" dirty="0" smtClean="0"/>
              <a:t>Company Confidential  © 2014 Eli Lilly and Company </a:t>
            </a:r>
            <a:endParaRPr lang="en-US" dirty="0"/>
          </a:p>
        </p:txBody>
      </p:sp>
      <p:sp>
        <p:nvSpPr>
          <p:cNvPr id="6" name="Slide Number Placeholder 5"/>
          <p:cNvSpPr>
            <a:spLocks noGrp="1"/>
          </p:cNvSpPr>
          <p:nvPr>
            <p:ph type="sldNum" sz="quarter" idx="12"/>
          </p:nvPr>
        </p:nvSpPr>
        <p:spPr>
          <a:xfrm>
            <a:off x="6993562" y="6520126"/>
            <a:ext cx="1693238" cy="365125"/>
          </a:xfrm>
        </p:spPr>
        <p:txBody>
          <a:bodyPr/>
          <a:lstStyle/>
          <a:p>
            <a:fld id="{CE2FFC8D-A85B-B445-B4C5-B1EA1E258A6A}" type="slidenum">
              <a:rPr lang="en-US" smtClean="0"/>
              <a:t>5</a:t>
            </a:fld>
            <a:endParaRPr lang="en-US" dirty="0"/>
          </a:p>
        </p:txBody>
      </p:sp>
      <p:pic>
        <p:nvPicPr>
          <p:cNvPr id="1026" name="Picture 2" descr="C:\Users\C169685\AppData\Local\Microsoft\Windows\Temporary Internet Files\Content.IE5\PO1WRDCC\standards_iStock_000005228116XSmall[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1425" y="5277257"/>
            <a:ext cx="2328861" cy="1242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6626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5791200" y="3880214"/>
            <a:ext cx="2667000" cy="548640"/>
          </a:xfrm>
          <a:prstGeom prst="rect">
            <a:avLst/>
          </a:prstGeom>
        </p:spPr>
        <p:txBody>
          <a:bodyPr/>
          <a:lstStyle>
            <a:lvl1pPr algn="ctr" defTabSz="914400" rtl="0" eaLnBrk="1" latinLnBrk="0" hangingPunct="1">
              <a:spcBef>
                <a:spcPct val="0"/>
              </a:spcBef>
              <a:buNone/>
              <a:defRPr sz="4000" b="1" kern="1200">
                <a:solidFill>
                  <a:schemeClr val="tx1"/>
                </a:solidFill>
                <a:latin typeface="+mj-lt"/>
                <a:ea typeface="+mj-ea"/>
                <a:cs typeface="+mj-cs"/>
              </a:defRPr>
            </a:lvl1pPr>
          </a:lstStyle>
          <a:p>
            <a:pPr algn="l"/>
            <a:endParaRPr lang="en-US" sz="1800" dirty="0"/>
          </a:p>
        </p:txBody>
      </p:sp>
      <p:sp>
        <p:nvSpPr>
          <p:cNvPr id="15" name="Title 1"/>
          <p:cNvSpPr txBox="1">
            <a:spLocks/>
          </p:cNvSpPr>
          <p:nvPr/>
        </p:nvSpPr>
        <p:spPr>
          <a:xfrm>
            <a:off x="228600" y="304800"/>
            <a:ext cx="9067800" cy="914400"/>
          </a:xfrm>
          <a:prstGeom prst="rect">
            <a:avLst/>
          </a:prstGeom>
        </p:spPr>
        <p:txBody>
          <a:bodyPr/>
          <a:lstStyle>
            <a:lvl1pPr algn="ctr" defTabSz="914400" rtl="0" eaLnBrk="1" latinLnBrk="0" hangingPunct="1">
              <a:spcBef>
                <a:spcPct val="0"/>
              </a:spcBef>
              <a:buNone/>
              <a:defRPr sz="4000" b="1" kern="1200">
                <a:solidFill>
                  <a:schemeClr val="tx1"/>
                </a:solidFill>
                <a:latin typeface="+mj-lt"/>
                <a:ea typeface="+mj-ea"/>
                <a:cs typeface="+mj-cs"/>
              </a:defRPr>
            </a:lvl1pPr>
          </a:lstStyle>
          <a:p>
            <a:pPr algn="l"/>
            <a:r>
              <a:rPr lang="en-US" sz="3600" dirty="0" smtClean="0">
                <a:solidFill>
                  <a:schemeClr val="bg1"/>
                </a:solidFill>
                <a:latin typeface="+mn-lt"/>
                <a:ea typeface="+mn-ea"/>
                <a:cs typeface="+mn-cs"/>
              </a:rPr>
              <a:t>DEFINE_TERMINOLOGY Example</a:t>
            </a:r>
            <a:endParaRPr lang="en-US" sz="3600" b="0" dirty="0">
              <a:solidFill>
                <a:schemeClr val="bg1"/>
              </a:solidFill>
            </a:endParaRPr>
          </a:p>
        </p:txBody>
      </p:sp>
      <p:sp>
        <p:nvSpPr>
          <p:cNvPr id="10" name="Footer Placeholder 4"/>
          <p:cNvSpPr txBox="1">
            <a:spLocks/>
          </p:cNvSpPr>
          <p:nvPr/>
        </p:nvSpPr>
        <p:spPr>
          <a:xfrm>
            <a:off x="0" y="6556555"/>
            <a:ext cx="5382491" cy="2252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solidFill>
                  <a:schemeClr val="bg1"/>
                </a:solidFill>
              </a:rPr>
              <a:t>Company Confidential  © 2012 Eli Lilly and Company</a:t>
            </a:r>
          </a:p>
          <a:p>
            <a:endParaRPr lang="en-US" sz="1100" dirty="0">
              <a:solidFill>
                <a:schemeClr val="bg1"/>
              </a:solidFill>
            </a:endParaRPr>
          </a:p>
        </p:txBody>
      </p:sp>
      <p:sp>
        <p:nvSpPr>
          <p:cNvPr id="3" name="Rectangle 2"/>
          <p:cNvSpPr/>
          <p:nvPr/>
        </p:nvSpPr>
        <p:spPr>
          <a:xfrm>
            <a:off x="6914453" y="6292334"/>
            <a:ext cx="1982594" cy="369332"/>
          </a:xfrm>
          <a:prstGeom prst="rect">
            <a:avLst/>
          </a:prstGeom>
        </p:spPr>
        <p:txBody>
          <a:bodyPr wrap="none">
            <a:spAutoFit/>
          </a:bodyPr>
          <a:lstStyle/>
          <a:p>
            <a:r>
              <a:rPr lang="en-US" u="sng" dirty="0">
                <a:hlinkClick r:id="rId3"/>
              </a:rPr>
              <a:t>Link</a:t>
            </a:r>
            <a:r>
              <a:rPr lang="en-US" dirty="0"/>
              <a:t> to Sample SST </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375" y="3400425"/>
            <a:ext cx="8779672" cy="2872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Content Placeholder 2"/>
          <p:cNvSpPr txBox="1">
            <a:spLocks/>
          </p:cNvSpPr>
          <p:nvPr/>
        </p:nvSpPr>
        <p:spPr bwMode="auto">
          <a:xfrm>
            <a:off x="73308" y="1751489"/>
            <a:ext cx="8867806" cy="772636"/>
          </a:xfrm>
          <a:prstGeom prst="rect">
            <a:avLst/>
          </a:prstGeom>
          <a:solidFill>
            <a:schemeClr val="bg2"/>
          </a:solidFill>
          <a:ln w="28575">
            <a:solidFill>
              <a:srgbClr val="C00000"/>
            </a:solidFill>
            <a:miter lim="800000"/>
            <a:headEnd/>
            <a:tailEnd/>
          </a:ln>
        </p:spPr>
        <p:txBody>
          <a:bodyPr/>
          <a:lstStyle/>
          <a:p>
            <a:pPr marL="463550" indent="-463550" eaLnBrk="0" hangingPunct="0">
              <a:buClr>
                <a:srgbClr val="C00000"/>
              </a:buClr>
              <a:buFont typeface="Wingdings" pitchFamily="2" charset="2"/>
              <a:buChar char="v"/>
              <a:defRPr/>
            </a:pPr>
            <a:r>
              <a:rPr lang="en-US" sz="1400" dirty="0" smtClean="0"/>
              <a:t>Some code lists need </a:t>
            </a:r>
            <a:r>
              <a:rPr lang="en-US" sz="1400" dirty="0"/>
              <a:t>to be </a:t>
            </a:r>
            <a:r>
              <a:rPr lang="en-US" sz="1400" b="1" dirty="0"/>
              <a:t>defined</a:t>
            </a:r>
            <a:r>
              <a:rPr lang="en-US" sz="1400" dirty="0"/>
              <a:t> </a:t>
            </a:r>
            <a:r>
              <a:rPr lang="en-US" sz="1400" dirty="0" smtClean="0"/>
              <a:t>per protocol.  </a:t>
            </a:r>
            <a:r>
              <a:rPr lang="en-US" sz="1400" dirty="0"/>
              <a:t>These are typically study level terminology (e.g., ARM, ARMCD</a:t>
            </a:r>
            <a:r>
              <a:rPr lang="en-US" sz="1400" dirty="0" smtClean="0"/>
              <a:t>)</a:t>
            </a:r>
          </a:p>
          <a:p>
            <a:pPr marL="463550" indent="-463550" eaLnBrk="0" hangingPunct="0">
              <a:buClr>
                <a:srgbClr val="C00000"/>
              </a:buClr>
              <a:buFont typeface="Wingdings" pitchFamily="2" charset="2"/>
              <a:buChar char="v"/>
              <a:defRPr/>
            </a:pPr>
            <a:r>
              <a:rPr lang="en-US" sz="1400" dirty="0" smtClean="0"/>
              <a:t>They are </a:t>
            </a:r>
            <a:r>
              <a:rPr lang="en-US" sz="1400" b="1" dirty="0"/>
              <a:t>“defined” </a:t>
            </a:r>
            <a:r>
              <a:rPr lang="en-US" sz="1400" dirty="0" smtClean="0"/>
              <a:t>for each applicable Domain (AE and DM example below)</a:t>
            </a:r>
          </a:p>
          <a:p>
            <a:pPr marL="463550" indent="-463550" eaLnBrk="0" hangingPunct="0">
              <a:buClr>
                <a:srgbClr val="C00000"/>
              </a:buClr>
              <a:buFont typeface="Wingdings" pitchFamily="2" charset="2"/>
              <a:buChar char="v"/>
              <a:defRPr/>
            </a:pPr>
            <a:r>
              <a:rPr lang="en-US" sz="1400" dirty="0"/>
              <a:t>A</a:t>
            </a:r>
            <a:r>
              <a:rPr lang="en-US" sz="1400" dirty="0" smtClean="0"/>
              <a:t>dd </a:t>
            </a:r>
            <a:r>
              <a:rPr lang="en-US" sz="1400" dirty="0"/>
              <a:t>extra </a:t>
            </a:r>
            <a:r>
              <a:rPr lang="en-US" sz="1400" dirty="0" smtClean="0"/>
              <a:t>rows as needed</a:t>
            </a:r>
            <a:endParaRPr lang="en-US" sz="1400" dirty="0"/>
          </a:p>
        </p:txBody>
      </p:sp>
      <p:sp>
        <p:nvSpPr>
          <p:cNvPr id="4" name="TextBox 3"/>
          <p:cNvSpPr txBox="1"/>
          <p:nvPr/>
        </p:nvSpPr>
        <p:spPr>
          <a:xfrm>
            <a:off x="4629150" y="2720341"/>
            <a:ext cx="4429126" cy="600164"/>
          </a:xfrm>
          <a:prstGeom prst="rect">
            <a:avLst/>
          </a:prstGeom>
          <a:noFill/>
        </p:spPr>
        <p:txBody>
          <a:bodyPr wrap="square" rtlCol="0">
            <a:spAutoFit/>
          </a:bodyPr>
          <a:lstStyle/>
          <a:p>
            <a:r>
              <a:rPr lang="en-US" sz="1100" dirty="0"/>
              <a:t>DECODE pertains to the SUBMISSION_VALUE being coded. Anything that is coded must be decoded </a:t>
            </a:r>
            <a:r>
              <a:rPr lang="en-US" sz="1100" dirty="0" smtClean="0"/>
              <a:t>(</a:t>
            </a:r>
            <a:r>
              <a:rPr lang="en-US" sz="1100" dirty="0" err="1" smtClean="0"/>
              <a:t>ie</a:t>
            </a:r>
            <a:r>
              <a:rPr lang="en-US" sz="1100" dirty="0" smtClean="0"/>
              <a:t>, what does this mean in English) for </a:t>
            </a:r>
            <a:r>
              <a:rPr lang="en-US" sz="1100" dirty="0"/>
              <a:t>an agency reviewer in the </a:t>
            </a:r>
            <a:r>
              <a:rPr lang="en-US" sz="1100" dirty="0" smtClean="0"/>
              <a:t>define.xml</a:t>
            </a:r>
            <a:endParaRPr lang="en-US" dirty="0"/>
          </a:p>
        </p:txBody>
      </p:sp>
    </p:spTree>
    <p:extLst>
      <p:ext uri="{BB962C8B-B14F-4D97-AF65-F5344CB8AC3E}">
        <p14:creationId xmlns:p14="http://schemas.microsoft.com/office/powerpoint/2010/main" val="575472338"/>
      </p:ext>
    </p:extLst>
  </p:cSld>
  <p:clrMapOvr>
    <a:masterClrMapping/>
  </p:clrMapOvr>
  <mc:AlternateContent xmlns:mc="http://schemas.openxmlformats.org/markup-compatibility/2006" xmlns:p14="http://schemas.microsoft.com/office/powerpoint/2010/main">
    <mc:Choice Requires="p14">
      <p:transition p14:dur="0" advClick="0" advTm="40000"/>
    </mc:Choice>
    <mc:Fallback xmlns="">
      <p:transition advClick="0" advTm="4000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4F700-65C2-9E48-A5AA-7BFA2E83AFB9}" type="datetime1">
              <a:rPr lang="en-US" smtClean="0"/>
              <a:t>6/21/2016</a:t>
            </a:fld>
            <a:endParaRPr lang="en-US" dirty="0"/>
          </a:p>
        </p:txBody>
      </p:sp>
      <p:sp>
        <p:nvSpPr>
          <p:cNvPr id="3" name="Footer Placeholder 2"/>
          <p:cNvSpPr>
            <a:spLocks noGrp="1"/>
          </p:cNvSpPr>
          <p:nvPr>
            <p:ph type="ftr" sz="quarter" idx="11"/>
          </p:nvPr>
        </p:nvSpPr>
        <p:spPr/>
        <p:txBody>
          <a:bodyPr/>
          <a:lstStyle/>
          <a:p>
            <a:r>
              <a:rPr lang="en-US" smtClean="0"/>
              <a:t>Company Confidential  © 2014 Eli Lilly and Company </a:t>
            </a:r>
            <a:endParaRPr lang="en-US" dirty="0"/>
          </a:p>
        </p:txBody>
      </p:sp>
      <p:sp>
        <p:nvSpPr>
          <p:cNvPr id="4" name="Slide Number Placeholder 3"/>
          <p:cNvSpPr>
            <a:spLocks noGrp="1"/>
          </p:cNvSpPr>
          <p:nvPr>
            <p:ph type="sldNum" sz="quarter" idx="12"/>
          </p:nvPr>
        </p:nvSpPr>
        <p:spPr/>
        <p:txBody>
          <a:bodyPr/>
          <a:lstStyle/>
          <a:p>
            <a:fld id="{CE2FFC8D-A85B-B445-B4C5-B1EA1E258A6A}" type="slidenum">
              <a:rPr lang="en-US" smtClean="0"/>
              <a:t>51</a:t>
            </a:fld>
            <a:endParaRPr lang="en-US" dirty="0"/>
          </a:p>
        </p:txBody>
      </p:sp>
      <p:sp>
        <p:nvSpPr>
          <p:cNvPr id="5" name="Rectangle 4"/>
          <p:cNvSpPr/>
          <p:nvPr/>
        </p:nvSpPr>
        <p:spPr>
          <a:xfrm>
            <a:off x="304800" y="1524001"/>
            <a:ext cx="8382000" cy="3323987"/>
          </a:xfrm>
          <a:prstGeom prst="rect">
            <a:avLst/>
          </a:prstGeom>
        </p:spPr>
        <p:txBody>
          <a:bodyPr wrap="square">
            <a:spAutoFit/>
          </a:bodyPr>
          <a:lstStyle/>
          <a:p>
            <a:pPr marL="342900" indent="-342900">
              <a:buFont typeface="Arial" panose="020B0604020202020204" pitchFamily="34" charset="0"/>
              <a:buChar char="•"/>
            </a:pPr>
            <a:r>
              <a:rPr lang="en-US" sz="2400" dirty="0" smtClean="0"/>
              <a:t>The variables in the DEFINE_TERMINOLOGY tab are indicated in the Lilly SDTM standards as requiring definition at the study level.</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DEFINE_TERMINOLOGY (and SELECT_TERMINOLOGY) exist for the define.xml as well as reference to the study teams for programming SDTM datasets (i.e., it will not automatically show up in your data, but must be assigned). </a:t>
            </a:r>
          </a:p>
          <a:p>
            <a:endParaRPr lang="en-US" dirty="0" smtClean="0"/>
          </a:p>
        </p:txBody>
      </p:sp>
      <p:sp>
        <p:nvSpPr>
          <p:cNvPr id="7" name="TextBox 6"/>
          <p:cNvSpPr txBox="1"/>
          <p:nvPr/>
        </p:nvSpPr>
        <p:spPr>
          <a:xfrm>
            <a:off x="76200" y="474085"/>
            <a:ext cx="8534400" cy="560474"/>
          </a:xfrm>
          <a:prstGeom prst="rect">
            <a:avLst/>
          </a:prstGeom>
          <a:noFill/>
        </p:spPr>
        <p:txBody>
          <a:bodyPr wrap="square" rtlCol="0">
            <a:spAutoFit/>
          </a:bodyPr>
          <a:lstStyle/>
          <a:p>
            <a:pPr>
              <a:lnSpc>
                <a:spcPts val="3600"/>
              </a:lnSpc>
            </a:pPr>
            <a:r>
              <a:rPr lang="en-US" sz="3600" b="1" dirty="0" smtClean="0">
                <a:solidFill>
                  <a:schemeClr val="bg1">
                    <a:lumMod val="95000"/>
                  </a:schemeClr>
                </a:solidFill>
              </a:rPr>
              <a:t>DEFINE_ TERMINOLOGY Summary</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3" y="5038725"/>
            <a:ext cx="6618287"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648075" y="5876925"/>
            <a:ext cx="1562100" cy="342900"/>
          </a:xfrm>
          <a:prstGeom prst="rect">
            <a:avLst/>
          </a:prstGeom>
          <a:noFill/>
          <a:ln w="190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81576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742" y="4591582"/>
            <a:ext cx="7772400" cy="1362075"/>
          </a:xfrm>
        </p:spPr>
        <p:txBody>
          <a:bodyPr/>
          <a:lstStyle/>
          <a:p>
            <a:r>
              <a:rPr lang="en-US" dirty="0" smtClean="0"/>
              <a:t>Value level metadata</a:t>
            </a:r>
            <a:endParaRPr lang="en-US" dirty="0"/>
          </a:p>
        </p:txBody>
      </p:sp>
      <p:sp>
        <p:nvSpPr>
          <p:cNvPr id="11" name="Footer Placeholder 4"/>
          <p:cNvSpPr txBox="1">
            <a:spLocks/>
          </p:cNvSpPr>
          <p:nvPr/>
        </p:nvSpPr>
        <p:spPr>
          <a:xfrm>
            <a:off x="76200" y="6556555"/>
            <a:ext cx="5382491" cy="2252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solidFill>
                  <a:schemeClr val="bg1"/>
                </a:solidFill>
              </a:rPr>
              <a:t>Company Confidential  © 2012 Eli Lilly and Company</a:t>
            </a:r>
          </a:p>
          <a:p>
            <a:endParaRPr lang="en-US" sz="1100" dirty="0">
              <a:solidFill>
                <a:schemeClr val="bg1"/>
              </a:solidFill>
            </a:endParaRPr>
          </a:p>
        </p:txBody>
      </p:sp>
      <p:grpSp>
        <p:nvGrpSpPr>
          <p:cNvPr id="12" name="Group 10"/>
          <p:cNvGrpSpPr>
            <a:grpSpLocks noChangeAspect="1"/>
          </p:cNvGrpSpPr>
          <p:nvPr/>
        </p:nvGrpSpPr>
        <p:grpSpPr>
          <a:xfrm>
            <a:off x="8155877" y="5928633"/>
            <a:ext cx="751954" cy="751954"/>
            <a:chOff x="7705500" y="2940718"/>
            <a:chExt cx="976564" cy="976564"/>
          </a:xfrm>
        </p:grpSpPr>
        <p:sp>
          <p:nvSpPr>
            <p:cNvPr id="13" name="Teardrop 12"/>
            <p:cNvSpPr/>
            <p:nvPr/>
          </p:nvSpPr>
          <p:spPr>
            <a:xfrm rot="2700000">
              <a:off x="7705500" y="2940718"/>
              <a:ext cx="976564" cy="976564"/>
            </a:xfrm>
            <a:prstGeom prst="teardrop">
              <a:avLst>
                <a:gd name="adj" fmla="val 100000"/>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14" name="Group 15"/>
            <p:cNvGrpSpPr/>
            <p:nvPr/>
          </p:nvGrpSpPr>
          <p:grpSpPr>
            <a:xfrm>
              <a:off x="7737929" y="2973217"/>
              <a:ext cx="911704" cy="911703"/>
              <a:chOff x="5918787" y="453883"/>
              <a:chExt cx="911704" cy="911703"/>
            </a:xfrm>
          </p:grpSpPr>
          <p:sp>
            <p:nvSpPr>
              <p:cNvPr id="15" name="Oval 14"/>
              <p:cNvSpPr/>
              <p:nvPr/>
            </p:nvSpPr>
            <p:spPr>
              <a:xfrm>
                <a:off x="5918787" y="453883"/>
                <a:ext cx="911704" cy="911703"/>
              </a:xfrm>
              <a:prstGeom prst="ellipse">
                <a:avLst/>
              </a:prstGeom>
              <a:solidFill>
                <a:srgbClr val="F951B5">
                  <a:alpha val="90000"/>
                </a:srgbClr>
              </a:solidFill>
            </p:spPr>
            <p:style>
              <a:lnRef idx="2">
                <a:schemeClr val="accent2">
                  <a:hueOff val="0"/>
                  <a:satOff val="0"/>
                  <a:lumOff val="0"/>
                  <a:alphaOff val="0"/>
                </a:schemeClr>
              </a:lnRef>
              <a:fillRef idx="1">
                <a:scrgbClr r="0" g="0" b="0"/>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16" name="Oval 5"/>
              <p:cNvSpPr/>
              <p:nvPr/>
            </p:nvSpPr>
            <p:spPr>
              <a:xfrm>
                <a:off x="6048994" y="584151"/>
                <a:ext cx="651291" cy="65116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800" kern="1200" dirty="0" smtClean="0"/>
                  <a:t>Configure the SST</a:t>
                </a:r>
                <a:endParaRPr lang="en-US" sz="800" kern="1200" dirty="0"/>
              </a:p>
            </p:txBody>
          </p:sp>
        </p:grpSp>
      </p:grpSp>
    </p:spTree>
    <p:extLst>
      <p:ext uri="{BB962C8B-B14F-4D97-AF65-F5344CB8AC3E}">
        <p14:creationId xmlns:p14="http://schemas.microsoft.com/office/powerpoint/2010/main" val="2518444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7848" y="388938"/>
            <a:ext cx="9677400" cy="522002"/>
          </a:xfrm>
          <a:prstGeom prst="rect">
            <a:avLst/>
          </a:prstGeom>
          <a:noFill/>
        </p:spPr>
        <p:txBody>
          <a:bodyPr wrap="square" rtlCol="0">
            <a:spAutoFit/>
          </a:bodyPr>
          <a:lstStyle/>
          <a:p>
            <a:pPr>
              <a:lnSpc>
                <a:spcPts val="3200"/>
              </a:lnSpc>
            </a:pPr>
            <a:r>
              <a:rPr lang="en-US" sz="3600" b="1" dirty="0" smtClean="0">
                <a:solidFill>
                  <a:schemeClr val="bg1"/>
                </a:solidFill>
              </a:rPr>
              <a:t>“VALUES” Tab Overview</a:t>
            </a:r>
          </a:p>
        </p:txBody>
      </p:sp>
      <p:sp>
        <p:nvSpPr>
          <p:cNvPr id="2" name="Rectangle 1"/>
          <p:cNvSpPr/>
          <p:nvPr/>
        </p:nvSpPr>
        <p:spPr>
          <a:xfrm>
            <a:off x="176423" y="2110444"/>
            <a:ext cx="8719927" cy="2169825"/>
          </a:xfrm>
          <a:prstGeom prst="rect">
            <a:avLst/>
          </a:prstGeom>
        </p:spPr>
        <p:txBody>
          <a:bodyPr wrap="square">
            <a:spAutoFit/>
          </a:bodyPr>
          <a:lstStyle/>
          <a:p>
            <a:pPr marL="285750" indent="-285750" eaLnBrk="0" hangingPunct="0">
              <a:lnSpc>
                <a:spcPts val="1800"/>
              </a:lnSpc>
              <a:buClr>
                <a:schemeClr val="tx1"/>
              </a:buClr>
              <a:buFont typeface="Arial" panose="020B0604020202020204" pitchFamily="34" charset="0"/>
              <a:buChar char="•"/>
              <a:defRPr/>
            </a:pPr>
            <a:r>
              <a:rPr lang="en-US" sz="1600" dirty="0" smtClean="0"/>
              <a:t>Serves as a “lookup table” for SDTM Programmers to assist with populating SDTM variables</a:t>
            </a:r>
          </a:p>
          <a:p>
            <a:pPr marL="171450" lvl="1" indent="-171450" eaLnBrk="0" hangingPunct="0">
              <a:lnSpc>
                <a:spcPts val="1800"/>
              </a:lnSpc>
              <a:buClr>
                <a:schemeClr val="tx1"/>
              </a:buClr>
              <a:buFont typeface="Arial" panose="020B0604020202020204" pitchFamily="34" charset="0"/>
              <a:buChar char="•"/>
              <a:defRPr/>
            </a:pPr>
            <a:endParaRPr lang="en-US" sz="1600" dirty="0" smtClean="0"/>
          </a:p>
          <a:p>
            <a:pPr marL="171450" lvl="1" indent="-171450" eaLnBrk="0" hangingPunct="0">
              <a:lnSpc>
                <a:spcPts val="1800"/>
              </a:lnSpc>
              <a:buClr>
                <a:schemeClr val="tx1"/>
              </a:buClr>
              <a:buFont typeface="Arial" panose="020B0604020202020204" pitchFamily="34" charset="0"/>
              <a:buChar char="•"/>
              <a:defRPr/>
            </a:pPr>
            <a:r>
              <a:rPr lang="en-US" sz="1600" dirty="0" smtClean="0"/>
              <a:t>  Shows </a:t>
            </a:r>
            <a:r>
              <a:rPr lang="en-US" sz="1600" dirty="0"/>
              <a:t>the conditional values columns (these are “if then” statements</a:t>
            </a:r>
            <a:r>
              <a:rPr lang="en-US" sz="1600" dirty="0" smtClean="0"/>
              <a:t>)</a:t>
            </a:r>
          </a:p>
          <a:p>
            <a:pPr marL="171450" lvl="1" indent="-171450" eaLnBrk="0" hangingPunct="0">
              <a:lnSpc>
                <a:spcPts val="1800"/>
              </a:lnSpc>
              <a:buClr>
                <a:schemeClr val="tx1"/>
              </a:buClr>
              <a:buFont typeface="Arial" panose="020B0604020202020204" pitchFamily="34" charset="0"/>
              <a:buChar char="•"/>
              <a:defRPr/>
            </a:pPr>
            <a:endParaRPr lang="en-US" sz="1600" dirty="0"/>
          </a:p>
          <a:p>
            <a:pPr marL="171450" lvl="1" indent="-171450" eaLnBrk="0" hangingPunct="0">
              <a:lnSpc>
                <a:spcPts val="1800"/>
              </a:lnSpc>
              <a:buClr>
                <a:schemeClr val="tx1"/>
              </a:buClr>
              <a:buFont typeface="Arial" panose="020B0604020202020204" pitchFamily="34" charset="0"/>
              <a:buChar char="•"/>
              <a:defRPr/>
            </a:pPr>
            <a:r>
              <a:rPr lang="en-US" sz="1600" dirty="0" smtClean="0"/>
              <a:t>  Contains value level metadata for all Lilly standards</a:t>
            </a:r>
          </a:p>
          <a:p>
            <a:pPr marL="171450" lvl="1" indent="-171450" eaLnBrk="0" hangingPunct="0">
              <a:lnSpc>
                <a:spcPts val="1800"/>
              </a:lnSpc>
              <a:buClr>
                <a:schemeClr val="tx1"/>
              </a:buClr>
              <a:buFont typeface="Arial" panose="020B0604020202020204" pitchFamily="34" charset="0"/>
              <a:buChar char="•"/>
              <a:defRPr/>
            </a:pPr>
            <a:endParaRPr lang="en-US" sz="1600" dirty="0"/>
          </a:p>
          <a:p>
            <a:pPr marL="171450" lvl="1" indent="-171450" eaLnBrk="0" hangingPunct="0">
              <a:lnSpc>
                <a:spcPts val="1800"/>
              </a:lnSpc>
              <a:buClr>
                <a:schemeClr val="tx1"/>
              </a:buClr>
              <a:buFont typeface="Arial" panose="020B0604020202020204" pitchFamily="34" charset="0"/>
              <a:buChar char="•"/>
              <a:defRPr/>
            </a:pPr>
            <a:r>
              <a:rPr lang="en-US" sz="1600" b="1" dirty="0" smtClean="0"/>
              <a:t>  It </a:t>
            </a:r>
            <a:r>
              <a:rPr lang="en-US" sz="1600" b="1" dirty="0"/>
              <a:t>does </a:t>
            </a:r>
            <a:r>
              <a:rPr lang="en-US" sz="1600" b="1" u="sng" dirty="0"/>
              <a:t>NOT</a:t>
            </a:r>
            <a:r>
              <a:rPr lang="en-US" sz="1600" b="1" dirty="0"/>
              <a:t> need to be </a:t>
            </a:r>
            <a:r>
              <a:rPr lang="en-US" sz="1600" b="1" dirty="0" smtClean="0"/>
              <a:t>configured.  </a:t>
            </a:r>
            <a:r>
              <a:rPr lang="en-US" sz="1600" dirty="0"/>
              <a:t>Used as a reference </a:t>
            </a:r>
            <a:r>
              <a:rPr lang="en-US" sz="1600" dirty="0" smtClean="0"/>
              <a:t>only</a:t>
            </a:r>
          </a:p>
          <a:p>
            <a:pPr marL="171450" lvl="1" indent="-171450" eaLnBrk="0" hangingPunct="0">
              <a:lnSpc>
                <a:spcPts val="1800"/>
              </a:lnSpc>
              <a:buClr>
                <a:schemeClr val="tx1"/>
              </a:buClr>
              <a:buFont typeface="Arial" panose="020B0604020202020204" pitchFamily="34" charset="0"/>
              <a:buChar char="•"/>
              <a:defRPr/>
            </a:pPr>
            <a:endParaRPr lang="en-US" sz="1600" dirty="0" smtClean="0"/>
          </a:p>
          <a:p>
            <a:pPr marL="171450" lvl="1" indent="-171450" eaLnBrk="0" hangingPunct="0">
              <a:lnSpc>
                <a:spcPts val="1800"/>
              </a:lnSpc>
              <a:buClr>
                <a:schemeClr val="tx1"/>
              </a:buClr>
              <a:buFont typeface="Arial" panose="020B0604020202020204" pitchFamily="34" charset="0"/>
              <a:buChar char="•"/>
              <a:defRPr/>
            </a:pPr>
            <a:r>
              <a:rPr lang="en-US" sz="1600" dirty="0" smtClean="0"/>
              <a:t>  Notice </a:t>
            </a:r>
            <a:r>
              <a:rPr lang="en-US" sz="1600" dirty="0"/>
              <a:t>there is no “REMOVE” </a:t>
            </a:r>
            <a:r>
              <a:rPr lang="en-US" sz="1600" dirty="0" smtClean="0"/>
              <a:t>column – rows from the VALUES tab should not be deleted</a:t>
            </a:r>
            <a:endParaRPr lang="en-US" sz="1600" dirty="0"/>
          </a:p>
        </p:txBody>
      </p:sp>
      <p:sp>
        <p:nvSpPr>
          <p:cNvPr id="8" name="Title 7"/>
          <p:cNvSpPr>
            <a:spLocks noGrp="1"/>
          </p:cNvSpPr>
          <p:nvPr>
            <p:ph type="title" idx="4294967295"/>
          </p:nvPr>
        </p:nvSpPr>
        <p:spPr>
          <a:xfrm>
            <a:off x="0" y="274638"/>
            <a:ext cx="8229600" cy="1143000"/>
          </a:xfrm>
        </p:spPr>
        <p:txBody>
          <a:bodyPr/>
          <a:lstStyle/>
          <a:p>
            <a:r>
              <a:rPr lang="en-US" dirty="0" smtClean="0"/>
              <a:t> </a:t>
            </a:r>
            <a:endParaRPr lang="en-US" dirty="0"/>
          </a:p>
        </p:txBody>
      </p:sp>
      <p:sp>
        <p:nvSpPr>
          <p:cNvPr id="3" name="Rectangle 2"/>
          <p:cNvSpPr/>
          <p:nvPr/>
        </p:nvSpPr>
        <p:spPr>
          <a:xfrm>
            <a:off x="7060784" y="6406634"/>
            <a:ext cx="1982594" cy="369332"/>
          </a:xfrm>
          <a:prstGeom prst="rect">
            <a:avLst/>
          </a:prstGeom>
        </p:spPr>
        <p:txBody>
          <a:bodyPr wrap="none">
            <a:spAutoFit/>
          </a:bodyPr>
          <a:lstStyle/>
          <a:p>
            <a:r>
              <a:rPr lang="en-US" u="sng" dirty="0">
                <a:hlinkClick r:id="rId2"/>
              </a:rPr>
              <a:t>Link</a:t>
            </a:r>
            <a:r>
              <a:rPr lang="en-US" dirty="0"/>
              <a:t> to Sample SST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96" y="4438651"/>
            <a:ext cx="9056203" cy="1917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1647824"/>
            <a:ext cx="5210175"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3931046" y="1709736"/>
            <a:ext cx="684851" cy="185737"/>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6089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75" y="-9525"/>
            <a:ext cx="6536362" cy="1371600"/>
          </a:xfrm>
        </p:spPr>
        <p:txBody>
          <a:bodyPr/>
          <a:lstStyle/>
          <a:p>
            <a:r>
              <a:rPr lang="en-US" dirty="0" smtClean="0"/>
              <a:t>“VALUES” Tab</a:t>
            </a:r>
            <a:endParaRPr lang="en-US" dirty="0"/>
          </a:p>
        </p:txBody>
      </p:sp>
      <p:sp>
        <p:nvSpPr>
          <p:cNvPr id="3" name="Content Placeholder 2"/>
          <p:cNvSpPr>
            <a:spLocks noGrp="1"/>
          </p:cNvSpPr>
          <p:nvPr>
            <p:ph idx="1"/>
          </p:nvPr>
        </p:nvSpPr>
        <p:spPr>
          <a:xfrm>
            <a:off x="184244" y="1595392"/>
            <a:ext cx="8836925" cy="4525963"/>
          </a:xfrm>
        </p:spPr>
        <p:txBody>
          <a:bodyPr>
            <a:normAutofit/>
          </a:bodyPr>
          <a:lstStyle/>
          <a:p>
            <a:r>
              <a:rPr lang="en-US" sz="2000" dirty="0" smtClean="0"/>
              <a:t>DO NOT add a “REMOVE” column to the VALUES tab.  Values are strictly there for submission reference.  No rows are to be removed.</a:t>
            </a:r>
          </a:p>
          <a:p>
            <a:endParaRPr lang="en-US" sz="2000" dirty="0" smtClean="0"/>
          </a:p>
          <a:p>
            <a:r>
              <a:rPr lang="en-US" sz="2000" dirty="0" smtClean="0"/>
              <a:t>DO NOT add a study specific algorithm.</a:t>
            </a:r>
          </a:p>
          <a:p>
            <a:endParaRPr lang="en-US" sz="2000" dirty="0" smtClean="0"/>
          </a:p>
          <a:p>
            <a:r>
              <a:rPr lang="en-US" sz="2000" dirty="0" smtClean="0"/>
              <a:t>If you are unsure about the VALUES tab, work with your SDTM Consultant.</a:t>
            </a:r>
          </a:p>
          <a:p>
            <a:endParaRPr lang="en-US" sz="2000" dirty="0" smtClean="0"/>
          </a:p>
          <a:p>
            <a:r>
              <a:rPr lang="en-US" sz="2000" dirty="0" smtClean="0"/>
              <a:t>VALUES for specific variables will only need to be changed in the rare case a sync issue occurs for CT/VL file updates compared to the time the SDTM SST was created.  </a:t>
            </a:r>
          </a:p>
          <a:p>
            <a:endParaRPr lang="en-US" sz="2000" dirty="0"/>
          </a:p>
          <a:p>
            <a:r>
              <a:rPr lang="en-US" sz="2000" dirty="0" smtClean="0"/>
              <a:t>Consult with your SDTM SME before altering anything in the VALUES tab.</a:t>
            </a:r>
            <a:endParaRPr lang="en-US" sz="2000" dirty="0"/>
          </a:p>
        </p:txBody>
      </p:sp>
      <p:sp>
        <p:nvSpPr>
          <p:cNvPr id="4" name="Date Placeholder 3"/>
          <p:cNvSpPr>
            <a:spLocks noGrp="1"/>
          </p:cNvSpPr>
          <p:nvPr>
            <p:ph type="dt" sz="half" idx="10"/>
          </p:nvPr>
        </p:nvSpPr>
        <p:spPr>
          <a:xfrm>
            <a:off x="457200" y="6479182"/>
            <a:ext cx="1588087" cy="365125"/>
          </a:xfrm>
        </p:spPr>
        <p:txBody>
          <a:bodyPr/>
          <a:lstStyle/>
          <a:p>
            <a:fld id="{788E80AF-A24D-7748-AE95-36D8D5398A3F}" type="datetime1">
              <a:rPr lang="en-US" smtClean="0"/>
              <a:t>6/21/2016</a:t>
            </a:fld>
            <a:endParaRPr lang="en-US" dirty="0"/>
          </a:p>
        </p:txBody>
      </p:sp>
      <p:sp>
        <p:nvSpPr>
          <p:cNvPr id="5" name="Footer Placeholder 4"/>
          <p:cNvSpPr>
            <a:spLocks noGrp="1"/>
          </p:cNvSpPr>
          <p:nvPr>
            <p:ph type="ftr" sz="quarter" idx="11"/>
          </p:nvPr>
        </p:nvSpPr>
        <p:spPr>
          <a:xfrm>
            <a:off x="2177241" y="6479182"/>
            <a:ext cx="4700861" cy="365125"/>
          </a:xfrm>
        </p:spPr>
        <p:txBody>
          <a:bodyPr/>
          <a:lstStyle/>
          <a:p>
            <a:r>
              <a:rPr lang="en-US" dirty="0" smtClean="0"/>
              <a:t>Company Confidential  © 2014 Eli Lilly and Company </a:t>
            </a:r>
            <a:endParaRPr lang="en-US" dirty="0"/>
          </a:p>
        </p:txBody>
      </p:sp>
      <p:sp>
        <p:nvSpPr>
          <p:cNvPr id="6" name="Slide Number Placeholder 5"/>
          <p:cNvSpPr>
            <a:spLocks noGrp="1"/>
          </p:cNvSpPr>
          <p:nvPr>
            <p:ph type="sldNum" sz="quarter" idx="12"/>
          </p:nvPr>
        </p:nvSpPr>
        <p:spPr>
          <a:xfrm>
            <a:off x="6993562" y="6479182"/>
            <a:ext cx="1693238" cy="365125"/>
          </a:xfrm>
        </p:spPr>
        <p:txBody>
          <a:bodyPr/>
          <a:lstStyle/>
          <a:p>
            <a:fld id="{CE2FFC8D-A85B-B445-B4C5-B1EA1E258A6A}" type="slidenum">
              <a:rPr lang="en-US" smtClean="0"/>
              <a:t>54</a:t>
            </a:fld>
            <a:endParaRPr lang="en-US" dirty="0"/>
          </a:p>
        </p:txBody>
      </p:sp>
      <p:sp>
        <p:nvSpPr>
          <p:cNvPr id="7" name="Rectangle 6"/>
          <p:cNvSpPr/>
          <p:nvPr/>
        </p:nvSpPr>
        <p:spPr>
          <a:xfrm>
            <a:off x="6123878" y="6389479"/>
            <a:ext cx="1982594" cy="369332"/>
          </a:xfrm>
          <a:prstGeom prst="rect">
            <a:avLst/>
          </a:prstGeom>
        </p:spPr>
        <p:txBody>
          <a:bodyPr wrap="none">
            <a:spAutoFit/>
          </a:bodyPr>
          <a:lstStyle/>
          <a:p>
            <a:r>
              <a:rPr lang="en-US" u="sng" dirty="0">
                <a:hlinkClick r:id="rId2"/>
              </a:rPr>
              <a:t>Link</a:t>
            </a:r>
            <a:r>
              <a:rPr lang="en-US" dirty="0"/>
              <a:t> to Sample SST </a:t>
            </a:r>
          </a:p>
        </p:txBody>
      </p:sp>
    </p:spTree>
    <p:extLst>
      <p:ext uri="{BB962C8B-B14F-4D97-AF65-F5344CB8AC3E}">
        <p14:creationId xmlns:p14="http://schemas.microsoft.com/office/powerpoint/2010/main" val="31790952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Compliance checks</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788E80AF-A24D-7748-AE95-36D8D5398A3F}" type="datetime1">
              <a:rPr lang="en-US" smtClean="0"/>
              <a:t>6/21/2016</a:t>
            </a:fld>
            <a:endParaRPr lang="en-US" dirty="0"/>
          </a:p>
        </p:txBody>
      </p:sp>
      <p:sp>
        <p:nvSpPr>
          <p:cNvPr id="5" name="Footer Placeholder 4"/>
          <p:cNvSpPr>
            <a:spLocks noGrp="1"/>
          </p:cNvSpPr>
          <p:nvPr>
            <p:ph type="ftr" sz="quarter" idx="11"/>
          </p:nvPr>
        </p:nvSpPr>
        <p:spPr/>
        <p:txBody>
          <a:bodyPr/>
          <a:lstStyle/>
          <a:p>
            <a:r>
              <a:rPr lang="en-US" smtClean="0"/>
              <a:t>Company Confidential  © 2014 Eli Lilly and Company </a:t>
            </a:r>
            <a:endParaRPr lang="en-US" dirty="0"/>
          </a:p>
        </p:txBody>
      </p:sp>
      <p:sp>
        <p:nvSpPr>
          <p:cNvPr id="6" name="Slide Number Placeholder 5"/>
          <p:cNvSpPr>
            <a:spLocks noGrp="1"/>
          </p:cNvSpPr>
          <p:nvPr>
            <p:ph type="sldNum" sz="quarter" idx="12"/>
          </p:nvPr>
        </p:nvSpPr>
        <p:spPr/>
        <p:txBody>
          <a:bodyPr/>
          <a:lstStyle/>
          <a:p>
            <a:fld id="{CE2FFC8D-A85B-B445-B4C5-B1EA1E258A6A}" type="slidenum">
              <a:rPr lang="en-US" smtClean="0"/>
              <a:t>55</a:t>
            </a:fld>
            <a:endParaRPr lang="en-US" dirty="0"/>
          </a:p>
        </p:txBody>
      </p:sp>
    </p:spTree>
    <p:extLst>
      <p:ext uri="{BB962C8B-B14F-4D97-AF65-F5344CB8AC3E}">
        <p14:creationId xmlns:p14="http://schemas.microsoft.com/office/powerpoint/2010/main" val="19067905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6221"/>
            <a:ext cx="7696200" cy="1249362"/>
          </a:xfrm>
        </p:spPr>
        <p:txBody>
          <a:bodyPr>
            <a:normAutofit/>
          </a:bodyPr>
          <a:lstStyle/>
          <a:p>
            <a:pPr algn="l"/>
            <a:r>
              <a:rPr lang="en-US" sz="3600" dirty="0" smtClean="0"/>
              <a:t>Each Process </a:t>
            </a:r>
            <a:r>
              <a:rPr lang="en-US" sz="3600" dirty="0"/>
              <a:t>S</a:t>
            </a:r>
            <a:r>
              <a:rPr lang="en-US" sz="3600" dirty="0" smtClean="0"/>
              <a:t>tep </a:t>
            </a:r>
            <a:r>
              <a:rPr lang="en-US" sz="3600" dirty="0"/>
              <a:t>E</a:t>
            </a:r>
            <a:r>
              <a:rPr lang="en-US" sz="3600" dirty="0" smtClean="0"/>
              <a:t>xplained</a:t>
            </a:r>
            <a:endParaRPr lang="en-US" sz="3600" dirty="0"/>
          </a:p>
        </p:txBody>
      </p:sp>
      <p:graphicFrame>
        <p:nvGraphicFramePr>
          <p:cNvPr id="3" name="Diagram 2"/>
          <p:cNvGraphicFramePr/>
          <p:nvPr>
            <p:extLst>
              <p:ext uri="{D42A27DB-BD31-4B8C-83A1-F6EECF244321}">
                <p14:modId xmlns:p14="http://schemas.microsoft.com/office/powerpoint/2010/main" val="3546451456"/>
              </p:ext>
            </p:extLst>
          </p:nvPr>
        </p:nvGraphicFramePr>
        <p:xfrm>
          <a:off x="0" y="1676400"/>
          <a:ext cx="88392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http://brobsweddingblog.weebly.com/uploads/2/8/9/0/2890811/433461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90600" y="1676400"/>
            <a:ext cx="551992" cy="5519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brobsweddingblog.weebly.com/uploads/2/8/9/0/2890811/433461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67000" y="1676400"/>
            <a:ext cx="551992" cy="5519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brobsweddingblog.weebly.com/uploads/2/8/9/0/2890811/433461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24808" y="1676400"/>
            <a:ext cx="551992" cy="551992"/>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txBox="1">
            <a:spLocks/>
          </p:cNvSpPr>
          <p:nvPr/>
        </p:nvSpPr>
        <p:spPr>
          <a:xfrm>
            <a:off x="76200" y="6556555"/>
            <a:ext cx="5382491" cy="2252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solidFill>
                  <a:schemeClr val="bg1"/>
                </a:solidFill>
              </a:rPr>
              <a:t>Company Confidential  © 2012 Eli Lilly and Company</a:t>
            </a:r>
          </a:p>
          <a:p>
            <a:endParaRPr lang="en-US" sz="1100" dirty="0">
              <a:solidFill>
                <a:schemeClr val="bg1"/>
              </a:solidFill>
            </a:endParaRPr>
          </a:p>
        </p:txBody>
      </p:sp>
      <p:sp>
        <p:nvSpPr>
          <p:cNvPr id="8" name="Right Arrow 7"/>
          <p:cNvSpPr/>
          <p:nvPr/>
        </p:nvSpPr>
        <p:spPr>
          <a:xfrm rot="16200000">
            <a:off x="5047141" y="4003358"/>
            <a:ext cx="911626" cy="66446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85750" y="4993124"/>
            <a:ext cx="8520341" cy="1692771"/>
          </a:xfrm>
          <a:prstGeom prst="rect">
            <a:avLst/>
          </a:prstGeom>
          <a:noFill/>
        </p:spPr>
        <p:txBody>
          <a:bodyPr wrap="square" rtlCol="0">
            <a:spAutoFit/>
          </a:bodyPr>
          <a:lstStyle/>
          <a:p>
            <a:pPr marL="342900" indent="-342900">
              <a:buFont typeface="Arial" panose="020B0604020202020204" pitchFamily="34" charset="0"/>
              <a:buChar char="•"/>
            </a:pPr>
            <a:r>
              <a:rPr lang="en-US" b="1" dirty="0" smtClean="0">
                <a:latin typeface="DIN-Regular" panose="020B0500000000000000" pitchFamily="34" charset="0"/>
              </a:rPr>
              <a:t>Stat Analyst and/or SDTM Consultant reviews the configured SST</a:t>
            </a:r>
          </a:p>
          <a:p>
            <a:pPr marL="342900" indent="-342900">
              <a:buFont typeface="Arial" panose="020B0604020202020204" pitchFamily="34" charset="0"/>
              <a:buChar char="•"/>
            </a:pPr>
            <a:endParaRPr lang="en-US" b="1" dirty="0" smtClean="0">
              <a:latin typeface="DIN-Regular" panose="020B0500000000000000" pitchFamily="34" charset="0"/>
            </a:endParaRPr>
          </a:p>
          <a:p>
            <a:pPr marL="342900" indent="-342900">
              <a:buFont typeface="Arial" panose="020B0604020202020204" pitchFamily="34" charset="0"/>
              <a:buChar char="•"/>
            </a:pPr>
            <a:r>
              <a:rPr lang="en-US" b="1" dirty="0" smtClean="0">
                <a:latin typeface="DIN-Regular" panose="020B0500000000000000" pitchFamily="34" charset="0"/>
              </a:rPr>
              <a:t>Spec developer reconciles any initial configuration issues noted</a:t>
            </a:r>
          </a:p>
          <a:p>
            <a:pPr marL="342900" indent="-342900">
              <a:buFont typeface="Arial" panose="020B0604020202020204" pitchFamily="34" charset="0"/>
              <a:buChar char="•"/>
            </a:pPr>
            <a:endParaRPr lang="en-US" b="1" dirty="0" smtClean="0">
              <a:latin typeface="DIN-Regular" panose="020B0500000000000000" pitchFamily="34" charset="0"/>
            </a:endParaRPr>
          </a:p>
          <a:p>
            <a:pPr marL="342900" indent="-342900">
              <a:buFont typeface="Arial" panose="020B0604020202020204" pitchFamily="34" charset="0"/>
              <a:buChar char="•"/>
            </a:pPr>
            <a:r>
              <a:rPr lang="en-US" b="1" dirty="0" smtClean="0">
                <a:latin typeface="DIN-Regular" panose="020B0500000000000000" pitchFamily="34" charset="0"/>
              </a:rPr>
              <a:t>Spec compliance tool is executed against the configured SST</a:t>
            </a:r>
          </a:p>
          <a:p>
            <a:pPr marL="342900" indent="-342900">
              <a:buFont typeface="+mj-lt"/>
              <a:buAutoNum type="arabicPeriod"/>
            </a:pPr>
            <a:endParaRPr lang="en-US" sz="1400" b="1" dirty="0"/>
          </a:p>
        </p:txBody>
      </p:sp>
    </p:spTree>
    <p:extLst>
      <p:ext uri="{BB962C8B-B14F-4D97-AF65-F5344CB8AC3E}">
        <p14:creationId xmlns:p14="http://schemas.microsoft.com/office/powerpoint/2010/main" val="11225325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613" y="116932"/>
            <a:ext cx="8229600" cy="1371600"/>
          </a:xfrm>
        </p:spPr>
        <p:txBody>
          <a:bodyPr>
            <a:normAutofit/>
          </a:bodyPr>
          <a:lstStyle/>
          <a:p>
            <a:r>
              <a:rPr lang="en-US" sz="3600" dirty="0" smtClean="0"/>
              <a:t>Spec Compliance </a:t>
            </a:r>
            <a:r>
              <a:rPr lang="en-US" sz="3600" dirty="0"/>
              <a:t>Checks</a:t>
            </a:r>
            <a:br>
              <a:rPr lang="en-US" sz="3600" dirty="0"/>
            </a:br>
            <a:endParaRPr lang="en-US" sz="3600" dirty="0"/>
          </a:p>
        </p:txBody>
      </p:sp>
      <p:sp>
        <p:nvSpPr>
          <p:cNvPr id="9" name="Freeform 8"/>
          <p:cNvSpPr/>
          <p:nvPr/>
        </p:nvSpPr>
        <p:spPr>
          <a:xfrm>
            <a:off x="2095649" y="2315563"/>
            <a:ext cx="6865463" cy="1251274"/>
          </a:xfrm>
          <a:custGeom>
            <a:avLst/>
            <a:gdLst>
              <a:gd name="connsiteX0" fmla="*/ 208550 w 1251273"/>
              <a:gd name="connsiteY0" fmla="*/ 0 h 6865462"/>
              <a:gd name="connsiteX1" fmla="*/ 1042723 w 1251273"/>
              <a:gd name="connsiteY1" fmla="*/ 0 h 6865462"/>
              <a:gd name="connsiteX2" fmla="*/ 1251273 w 1251273"/>
              <a:gd name="connsiteY2" fmla="*/ 208550 h 6865462"/>
              <a:gd name="connsiteX3" fmla="*/ 1251273 w 1251273"/>
              <a:gd name="connsiteY3" fmla="*/ 6865462 h 6865462"/>
              <a:gd name="connsiteX4" fmla="*/ 1251273 w 1251273"/>
              <a:gd name="connsiteY4" fmla="*/ 6865462 h 6865462"/>
              <a:gd name="connsiteX5" fmla="*/ 0 w 1251273"/>
              <a:gd name="connsiteY5" fmla="*/ 6865462 h 6865462"/>
              <a:gd name="connsiteX6" fmla="*/ 0 w 1251273"/>
              <a:gd name="connsiteY6" fmla="*/ 6865462 h 6865462"/>
              <a:gd name="connsiteX7" fmla="*/ 0 w 1251273"/>
              <a:gd name="connsiteY7" fmla="*/ 208550 h 6865462"/>
              <a:gd name="connsiteX8" fmla="*/ 208550 w 1251273"/>
              <a:gd name="connsiteY8" fmla="*/ 0 h 686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273" h="6865462">
                <a:moveTo>
                  <a:pt x="1251273" y="1144270"/>
                </a:moveTo>
                <a:lnTo>
                  <a:pt x="1251273" y="5721192"/>
                </a:lnTo>
                <a:cubicBezTo>
                  <a:pt x="1251273" y="6353153"/>
                  <a:pt x="1234255" y="6865459"/>
                  <a:pt x="1213263" y="6865459"/>
                </a:cubicBezTo>
                <a:lnTo>
                  <a:pt x="0" y="6865459"/>
                </a:lnTo>
                <a:lnTo>
                  <a:pt x="0" y="6865459"/>
                </a:lnTo>
                <a:lnTo>
                  <a:pt x="0" y="3"/>
                </a:lnTo>
                <a:lnTo>
                  <a:pt x="0" y="3"/>
                </a:lnTo>
                <a:lnTo>
                  <a:pt x="1213263" y="3"/>
                </a:lnTo>
                <a:cubicBezTo>
                  <a:pt x="1234255" y="3"/>
                  <a:pt x="1251273" y="512309"/>
                  <a:pt x="1251273" y="1144270"/>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4907" rIns="308732" bIns="184908" numCol="1" spcCol="1270" anchor="ctr" anchorCtr="0">
            <a:noAutofit/>
          </a:bodyPr>
          <a:lstStyle/>
          <a:p>
            <a:pPr marL="114300" lvl="1" indent="-114300" algn="l" defTabSz="533400" rtl="0">
              <a:lnSpc>
                <a:spcPct val="90000"/>
              </a:lnSpc>
              <a:spcBef>
                <a:spcPct val="0"/>
              </a:spcBef>
              <a:spcAft>
                <a:spcPct val="15000"/>
              </a:spcAft>
              <a:buChar char="••"/>
            </a:pPr>
            <a:r>
              <a:rPr lang="en-US" sz="1400" kern="1200" dirty="0" smtClean="0"/>
              <a:t>Compliance checks are done to ensure the SST was configured correctly and has maintained adherence to the Lilly SDTM standards</a:t>
            </a:r>
            <a:endParaRPr lang="en-US" sz="1400" kern="1200" dirty="0"/>
          </a:p>
          <a:p>
            <a:pPr marL="114300" lvl="1" indent="-114300" algn="l" defTabSz="533400" rtl="0">
              <a:lnSpc>
                <a:spcPct val="90000"/>
              </a:lnSpc>
              <a:spcBef>
                <a:spcPct val="0"/>
              </a:spcBef>
              <a:spcAft>
                <a:spcPct val="15000"/>
              </a:spcAft>
              <a:buChar char="••"/>
            </a:pPr>
            <a:r>
              <a:rPr lang="en-US" sz="1400" kern="1200" dirty="0" smtClean="0"/>
              <a:t>A compliance check of the configured SST must be performed before SDTM programming can begin</a:t>
            </a:r>
            <a:endParaRPr lang="en-US" sz="1400" kern="1200" dirty="0"/>
          </a:p>
        </p:txBody>
      </p:sp>
      <p:sp>
        <p:nvSpPr>
          <p:cNvPr id="10" name="Freeform 9"/>
          <p:cNvSpPr/>
          <p:nvPr/>
        </p:nvSpPr>
        <p:spPr>
          <a:xfrm>
            <a:off x="226613" y="2501943"/>
            <a:ext cx="1765664" cy="878514"/>
          </a:xfrm>
          <a:custGeom>
            <a:avLst/>
            <a:gdLst>
              <a:gd name="connsiteX0" fmla="*/ 0 w 1765664"/>
              <a:gd name="connsiteY0" fmla="*/ 146422 h 878514"/>
              <a:gd name="connsiteX1" fmla="*/ 146422 w 1765664"/>
              <a:gd name="connsiteY1" fmla="*/ 0 h 878514"/>
              <a:gd name="connsiteX2" fmla="*/ 1619242 w 1765664"/>
              <a:gd name="connsiteY2" fmla="*/ 0 h 878514"/>
              <a:gd name="connsiteX3" fmla="*/ 1765664 w 1765664"/>
              <a:gd name="connsiteY3" fmla="*/ 146422 h 878514"/>
              <a:gd name="connsiteX4" fmla="*/ 1765664 w 1765664"/>
              <a:gd name="connsiteY4" fmla="*/ 732092 h 878514"/>
              <a:gd name="connsiteX5" fmla="*/ 1619242 w 1765664"/>
              <a:gd name="connsiteY5" fmla="*/ 878514 h 878514"/>
              <a:gd name="connsiteX6" fmla="*/ 146422 w 1765664"/>
              <a:gd name="connsiteY6" fmla="*/ 878514 h 878514"/>
              <a:gd name="connsiteX7" fmla="*/ 0 w 1765664"/>
              <a:gd name="connsiteY7" fmla="*/ 732092 h 878514"/>
              <a:gd name="connsiteX8" fmla="*/ 0 w 1765664"/>
              <a:gd name="connsiteY8" fmla="*/ 146422 h 878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5664" h="878514">
                <a:moveTo>
                  <a:pt x="0" y="146422"/>
                </a:moveTo>
                <a:cubicBezTo>
                  <a:pt x="0" y="65555"/>
                  <a:pt x="65555" y="0"/>
                  <a:pt x="146422" y="0"/>
                </a:cubicBezTo>
                <a:lnTo>
                  <a:pt x="1619242" y="0"/>
                </a:lnTo>
                <a:cubicBezTo>
                  <a:pt x="1700109" y="0"/>
                  <a:pt x="1765664" y="65555"/>
                  <a:pt x="1765664" y="146422"/>
                </a:cubicBezTo>
                <a:lnTo>
                  <a:pt x="1765664" y="732092"/>
                </a:lnTo>
                <a:cubicBezTo>
                  <a:pt x="1765664" y="812959"/>
                  <a:pt x="1700109" y="878514"/>
                  <a:pt x="1619242" y="878514"/>
                </a:cubicBezTo>
                <a:lnTo>
                  <a:pt x="146422" y="878514"/>
                </a:lnTo>
                <a:cubicBezTo>
                  <a:pt x="65555" y="878514"/>
                  <a:pt x="0" y="812959"/>
                  <a:pt x="0" y="732092"/>
                </a:cubicBezTo>
                <a:lnTo>
                  <a:pt x="0" y="14642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0046" tIns="111466" rIns="180046" bIns="111466" numCol="1" spcCol="1270" anchor="ctr" anchorCtr="0">
            <a:noAutofit/>
          </a:bodyPr>
          <a:lstStyle/>
          <a:p>
            <a:pPr lvl="0" algn="ctr" defTabSz="1600200" rtl="0">
              <a:lnSpc>
                <a:spcPct val="90000"/>
              </a:lnSpc>
              <a:spcBef>
                <a:spcPct val="0"/>
              </a:spcBef>
              <a:spcAft>
                <a:spcPct val="35000"/>
              </a:spcAft>
            </a:pPr>
            <a:r>
              <a:rPr lang="en-US" sz="3600" kern="1200" dirty="0" smtClean="0"/>
              <a:t>Why: </a:t>
            </a:r>
            <a:endParaRPr lang="en-US" sz="3600" kern="1200" dirty="0"/>
          </a:p>
        </p:txBody>
      </p:sp>
      <p:sp>
        <p:nvSpPr>
          <p:cNvPr id="13" name="Freeform 12"/>
          <p:cNvSpPr/>
          <p:nvPr/>
        </p:nvSpPr>
        <p:spPr>
          <a:xfrm>
            <a:off x="2095650" y="3644048"/>
            <a:ext cx="6865463" cy="1251274"/>
          </a:xfrm>
          <a:custGeom>
            <a:avLst/>
            <a:gdLst>
              <a:gd name="connsiteX0" fmla="*/ 208550 w 1251273"/>
              <a:gd name="connsiteY0" fmla="*/ 0 h 6865462"/>
              <a:gd name="connsiteX1" fmla="*/ 1042723 w 1251273"/>
              <a:gd name="connsiteY1" fmla="*/ 0 h 6865462"/>
              <a:gd name="connsiteX2" fmla="*/ 1251273 w 1251273"/>
              <a:gd name="connsiteY2" fmla="*/ 208550 h 6865462"/>
              <a:gd name="connsiteX3" fmla="*/ 1251273 w 1251273"/>
              <a:gd name="connsiteY3" fmla="*/ 6865462 h 6865462"/>
              <a:gd name="connsiteX4" fmla="*/ 1251273 w 1251273"/>
              <a:gd name="connsiteY4" fmla="*/ 6865462 h 6865462"/>
              <a:gd name="connsiteX5" fmla="*/ 0 w 1251273"/>
              <a:gd name="connsiteY5" fmla="*/ 6865462 h 6865462"/>
              <a:gd name="connsiteX6" fmla="*/ 0 w 1251273"/>
              <a:gd name="connsiteY6" fmla="*/ 6865462 h 6865462"/>
              <a:gd name="connsiteX7" fmla="*/ 0 w 1251273"/>
              <a:gd name="connsiteY7" fmla="*/ 208550 h 6865462"/>
              <a:gd name="connsiteX8" fmla="*/ 208550 w 1251273"/>
              <a:gd name="connsiteY8" fmla="*/ 0 h 686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273" h="6865462">
                <a:moveTo>
                  <a:pt x="1251273" y="1144270"/>
                </a:moveTo>
                <a:lnTo>
                  <a:pt x="1251273" y="5721192"/>
                </a:lnTo>
                <a:cubicBezTo>
                  <a:pt x="1251273" y="6353153"/>
                  <a:pt x="1234255" y="6865459"/>
                  <a:pt x="1213263" y="6865459"/>
                </a:cubicBezTo>
                <a:lnTo>
                  <a:pt x="0" y="6865459"/>
                </a:lnTo>
                <a:lnTo>
                  <a:pt x="0" y="6865459"/>
                </a:lnTo>
                <a:lnTo>
                  <a:pt x="0" y="3"/>
                </a:lnTo>
                <a:lnTo>
                  <a:pt x="0" y="3"/>
                </a:lnTo>
                <a:lnTo>
                  <a:pt x="1213263" y="3"/>
                </a:lnTo>
                <a:cubicBezTo>
                  <a:pt x="1234255" y="3"/>
                  <a:pt x="1251273" y="512309"/>
                  <a:pt x="1251273" y="1144270"/>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4907" rIns="308732" bIns="184908" numCol="1" spcCol="1270" anchor="ctr" anchorCtr="0">
            <a:noAutofit/>
          </a:bodyPr>
          <a:lstStyle/>
          <a:p>
            <a:pPr marL="114300" lvl="1" indent="-114300" algn="l" defTabSz="533400" rtl="0">
              <a:lnSpc>
                <a:spcPct val="90000"/>
              </a:lnSpc>
              <a:spcBef>
                <a:spcPct val="0"/>
              </a:spcBef>
              <a:spcAft>
                <a:spcPct val="15000"/>
              </a:spcAft>
              <a:buChar char="••"/>
            </a:pPr>
            <a:r>
              <a:rPr lang="en-US" sz="1400" kern="1200" dirty="0" smtClean="0"/>
              <a:t>Spec developer reviews and resolves issues</a:t>
            </a:r>
            <a:endParaRPr lang="en-US" sz="1400" kern="1200" dirty="0"/>
          </a:p>
        </p:txBody>
      </p:sp>
      <p:sp>
        <p:nvSpPr>
          <p:cNvPr id="14" name="Freeform 13"/>
          <p:cNvSpPr/>
          <p:nvPr/>
        </p:nvSpPr>
        <p:spPr>
          <a:xfrm>
            <a:off x="226613" y="3830428"/>
            <a:ext cx="1765664" cy="878514"/>
          </a:xfrm>
          <a:custGeom>
            <a:avLst/>
            <a:gdLst>
              <a:gd name="connsiteX0" fmla="*/ 0 w 1765664"/>
              <a:gd name="connsiteY0" fmla="*/ 146422 h 878514"/>
              <a:gd name="connsiteX1" fmla="*/ 146422 w 1765664"/>
              <a:gd name="connsiteY1" fmla="*/ 0 h 878514"/>
              <a:gd name="connsiteX2" fmla="*/ 1619242 w 1765664"/>
              <a:gd name="connsiteY2" fmla="*/ 0 h 878514"/>
              <a:gd name="connsiteX3" fmla="*/ 1765664 w 1765664"/>
              <a:gd name="connsiteY3" fmla="*/ 146422 h 878514"/>
              <a:gd name="connsiteX4" fmla="*/ 1765664 w 1765664"/>
              <a:gd name="connsiteY4" fmla="*/ 732092 h 878514"/>
              <a:gd name="connsiteX5" fmla="*/ 1619242 w 1765664"/>
              <a:gd name="connsiteY5" fmla="*/ 878514 h 878514"/>
              <a:gd name="connsiteX6" fmla="*/ 146422 w 1765664"/>
              <a:gd name="connsiteY6" fmla="*/ 878514 h 878514"/>
              <a:gd name="connsiteX7" fmla="*/ 0 w 1765664"/>
              <a:gd name="connsiteY7" fmla="*/ 732092 h 878514"/>
              <a:gd name="connsiteX8" fmla="*/ 0 w 1765664"/>
              <a:gd name="connsiteY8" fmla="*/ 146422 h 878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5664" h="878514">
                <a:moveTo>
                  <a:pt x="0" y="146422"/>
                </a:moveTo>
                <a:cubicBezTo>
                  <a:pt x="0" y="65555"/>
                  <a:pt x="65555" y="0"/>
                  <a:pt x="146422" y="0"/>
                </a:cubicBezTo>
                <a:lnTo>
                  <a:pt x="1619242" y="0"/>
                </a:lnTo>
                <a:cubicBezTo>
                  <a:pt x="1700109" y="0"/>
                  <a:pt x="1765664" y="65555"/>
                  <a:pt x="1765664" y="146422"/>
                </a:cubicBezTo>
                <a:lnTo>
                  <a:pt x="1765664" y="732092"/>
                </a:lnTo>
                <a:cubicBezTo>
                  <a:pt x="1765664" y="812959"/>
                  <a:pt x="1700109" y="878514"/>
                  <a:pt x="1619242" y="878514"/>
                </a:cubicBezTo>
                <a:lnTo>
                  <a:pt x="146422" y="878514"/>
                </a:lnTo>
                <a:cubicBezTo>
                  <a:pt x="65555" y="878514"/>
                  <a:pt x="0" y="812959"/>
                  <a:pt x="0" y="732092"/>
                </a:cubicBezTo>
                <a:lnTo>
                  <a:pt x="0" y="14642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0046" tIns="111466" rIns="180046" bIns="111466" numCol="1" spcCol="1270" anchor="ctr" anchorCtr="0">
            <a:noAutofit/>
          </a:bodyPr>
          <a:lstStyle/>
          <a:p>
            <a:pPr lvl="0" algn="ctr" defTabSz="1600200" rtl="0">
              <a:lnSpc>
                <a:spcPct val="90000"/>
              </a:lnSpc>
              <a:spcBef>
                <a:spcPct val="0"/>
              </a:spcBef>
              <a:spcAft>
                <a:spcPct val="35000"/>
              </a:spcAft>
            </a:pPr>
            <a:r>
              <a:rPr lang="en-US" sz="3600" kern="1200" dirty="0" smtClean="0"/>
              <a:t>Who:</a:t>
            </a:r>
            <a:endParaRPr lang="en-US" sz="3600" kern="1200" dirty="0"/>
          </a:p>
        </p:txBody>
      </p:sp>
      <p:sp>
        <p:nvSpPr>
          <p:cNvPr id="15" name="Freeform 14"/>
          <p:cNvSpPr/>
          <p:nvPr/>
        </p:nvSpPr>
        <p:spPr>
          <a:xfrm>
            <a:off x="2095650" y="4989326"/>
            <a:ext cx="6865463" cy="1251274"/>
          </a:xfrm>
          <a:custGeom>
            <a:avLst/>
            <a:gdLst>
              <a:gd name="connsiteX0" fmla="*/ 208550 w 1251273"/>
              <a:gd name="connsiteY0" fmla="*/ 0 h 6865462"/>
              <a:gd name="connsiteX1" fmla="*/ 1042723 w 1251273"/>
              <a:gd name="connsiteY1" fmla="*/ 0 h 6865462"/>
              <a:gd name="connsiteX2" fmla="*/ 1251273 w 1251273"/>
              <a:gd name="connsiteY2" fmla="*/ 208550 h 6865462"/>
              <a:gd name="connsiteX3" fmla="*/ 1251273 w 1251273"/>
              <a:gd name="connsiteY3" fmla="*/ 6865462 h 6865462"/>
              <a:gd name="connsiteX4" fmla="*/ 1251273 w 1251273"/>
              <a:gd name="connsiteY4" fmla="*/ 6865462 h 6865462"/>
              <a:gd name="connsiteX5" fmla="*/ 0 w 1251273"/>
              <a:gd name="connsiteY5" fmla="*/ 6865462 h 6865462"/>
              <a:gd name="connsiteX6" fmla="*/ 0 w 1251273"/>
              <a:gd name="connsiteY6" fmla="*/ 6865462 h 6865462"/>
              <a:gd name="connsiteX7" fmla="*/ 0 w 1251273"/>
              <a:gd name="connsiteY7" fmla="*/ 208550 h 6865462"/>
              <a:gd name="connsiteX8" fmla="*/ 208550 w 1251273"/>
              <a:gd name="connsiteY8" fmla="*/ 0 h 686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273" h="6865462">
                <a:moveTo>
                  <a:pt x="1251273" y="1144270"/>
                </a:moveTo>
                <a:lnTo>
                  <a:pt x="1251273" y="5721192"/>
                </a:lnTo>
                <a:cubicBezTo>
                  <a:pt x="1251273" y="6353153"/>
                  <a:pt x="1234255" y="6865459"/>
                  <a:pt x="1213263" y="6865459"/>
                </a:cubicBezTo>
                <a:lnTo>
                  <a:pt x="0" y="6865459"/>
                </a:lnTo>
                <a:lnTo>
                  <a:pt x="0" y="6865459"/>
                </a:lnTo>
                <a:lnTo>
                  <a:pt x="0" y="3"/>
                </a:lnTo>
                <a:lnTo>
                  <a:pt x="0" y="3"/>
                </a:lnTo>
                <a:lnTo>
                  <a:pt x="1213263" y="3"/>
                </a:lnTo>
                <a:cubicBezTo>
                  <a:pt x="1234255" y="3"/>
                  <a:pt x="1251273" y="512309"/>
                  <a:pt x="1251273" y="1144270"/>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4907" rIns="308732" bIns="184908" numCol="1" spcCol="1270" anchor="ctr" anchorCtr="0">
            <a:noAutofit/>
          </a:bodyPr>
          <a:lstStyle/>
          <a:p>
            <a:pPr marL="114300" lvl="1" indent="-114300" algn="l" defTabSz="533400" rtl="0">
              <a:lnSpc>
                <a:spcPct val="90000"/>
              </a:lnSpc>
              <a:spcBef>
                <a:spcPct val="0"/>
              </a:spcBef>
              <a:spcAft>
                <a:spcPct val="15000"/>
              </a:spcAft>
              <a:buChar char="••"/>
            </a:pPr>
            <a:r>
              <a:rPr lang="en-US" sz="1400" kern="1200" dirty="0" smtClean="0"/>
              <a:t>It is </a:t>
            </a:r>
            <a:r>
              <a:rPr lang="en-US" sz="1400" dirty="0" smtClean="0"/>
              <a:t>recommended</a:t>
            </a:r>
            <a:r>
              <a:rPr lang="en-US" sz="1400" kern="1200" dirty="0" smtClean="0"/>
              <a:t> to store the spec compliance reports with </a:t>
            </a:r>
            <a:r>
              <a:rPr lang="en-US" sz="1400" dirty="0" smtClean="0"/>
              <a:t>completed specifications</a:t>
            </a:r>
            <a:endParaRPr lang="en-US" sz="1400" kern="1200" dirty="0"/>
          </a:p>
        </p:txBody>
      </p:sp>
      <p:sp>
        <p:nvSpPr>
          <p:cNvPr id="16" name="Freeform 15"/>
          <p:cNvSpPr/>
          <p:nvPr/>
        </p:nvSpPr>
        <p:spPr>
          <a:xfrm>
            <a:off x="226613" y="5175706"/>
            <a:ext cx="1765664" cy="878514"/>
          </a:xfrm>
          <a:custGeom>
            <a:avLst/>
            <a:gdLst>
              <a:gd name="connsiteX0" fmla="*/ 0 w 1765664"/>
              <a:gd name="connsiteY0" fmla="*/ 146422 h 878514"/>
              <a:gd name="connsiteX1" fmla="*/ 146422 w 1765664"/>
              <a:gd name="connsiteY1" fmla="*/ 0 h 878514"/>
              <a:gd name="connsiteX2" fmla="*/ 1619242 w 1765664"/>
              <a:gd name="connsiteY2" fmla="*/ 0 h 878514"/>
              <a:gd name="connsiteX3" fmla="*/ 1765664 w 1765664"/>
              <a:gd name="connsiteY3" fmla="*/ 146422 h 878514"/>
              <a:gd name="connsiteX4" fmla="*/ 1765664 w 1765664"/>
              <a:gd name="connsiteY4" fmla="*/ 732092 h 878514"/>
              <a:gd name="connsiteX5" fmla="*/ 1619242 w 1765664"/>
              <a:gd name="connsiteY5" fmla="*/ 878514 h 878514"/>
              <a:gd name="connsiteX6" fmla="*/ 146422 w 1765664"/>
              <a:gd name="connsiteY6" fmla="*/ 878514 h 878514"/>
              <a:gd name="connsiteX7" fmla="*/ 0 w 1765664"/>
              <a:gd name="connsiteY7" fmla="*/ 732092 h 878514"/>
              <a:gd name="connsiteX8" fmla="*/ 0 w 1765664"/>
              <a:gd name="connsiteY8" fmla="*/ 146422 h 878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5664" h="878514">
                <a:moveTo>
                  <a:pt x="0" y="146422"/>
                </a:moveTo>
                <a:cubicBezTo>
                  <a:pt x="0" y="65555"/>
                  <a:pt x="65555" y="0"/>
                  <a:pt x="146422" y="0"/>
                </a:cubicBezTo>
                <a:lnTo>
                  <a:pt x="1619242" y="0"/>
                </a:lnTo>
                <a:cubicBezTo>
                  <a:pt x="1700109" y="0"/>
                  <a:pt x="1765664" y="65555"/>
                  <a:pt x="1765664" y="146422"/>
                </a:cubicBezTo>
                <a:lnTo>
                  <a:pt x="1765664" y="732092"/>
                </a:lnTo>
                <a:cubicBezTo>
                  <a:pt x="1765664" y="812959"/>
                  <a:pt x="1700109" y="878514"/>
                  <a:pt x="1619242" y="878514"/>
                </a:cubicBezTo>
                <a:lnTo>
                  <a:pt x="146422" y="878514"/>
                </a:lnTo>
                <a:cubicBezTo>
                  <a:pt x="65555" y="878514"/>
                  <a:pt x="0" y="812959"/>
                  <a:pt x="0" y="732092"/>
                </a:cubicBezTo>
                <a:lnTo>
                  <a:pt x="0" y="14642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0046" tIns="111466" rIns="180046" bIns="111466" numCol="1" spcCol="1270" anchor="ctr" anchorCtr="0">
            <a:noAutofit/>
          </a:bodyPr>
          <a:lstStyle/>
          <a:p>
            <a:pPr lvl="0" algn="ctr" defTabSz="1600200" rtl="0">
              <a:lnSpc>
                <a:spcPct val="90000"/>
              </a:lnSpc>
              <a:spcBef>
                <a:spcPct val="0"/>
              </a:spcBef>
              <a:spcAft>
                <a:spcPct val="35000"/>
              </a:spcAft>
            </a:pPr>
            <a:r>
              <a:rPr lang="en-US" sz="3600" kern="1200" dirty="0" smtClean="0"/>
              <a:t>Where:</a:t>
            </a:r>
            <a:endParaRPr lang="en-US" sz="3600" kern="1200" dirty="0"/>
          </a:p>
        </p:txBody>
      </p:sp>
    </p:spTree>
    <p:extLst>
      <p:ext uri="{BB962C8B-B14F-4D97-AF65-F5344CB8AC3E}">
        <p14:creationId xmlns:p14="http://schemas.microsoft.com/office/powerpoint/2010/main" val="39643700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506"/>
            <a:ext cx="7696200" cy="1249362"/>
          </a:xfrm>
        </p:spPr>
        <p:txBody>
          <a:bodyPr>
            <a:normAutofit/>
          </a:bodyPr>
          <a:lstStyle/>
          <a:p>
            <a:pPr algn="l"/>
            <a:r>
              <a:rPr lang="en-US" sz="3600" dirty="0" smtClean="0"/>
              <a:t>Each Process </a:t>
            </a:r>
            <a:r>
              <a:rPr lang="en-US" sz="3600" dirty="0"/>
              <a:t>S</a:t>
            </a:r>
            <a:r>
              <a:rPr lang="en-US" sz="3600" dirty="0" smtClean="0"/>
              <a:t>tep </a:t>
            </a:r>
            <a:r>
              <a:rPr lang="en-US" sz="3600" dirty="0"/>
              <a:t>E</a:t>
            </a:r>
            <a:r>
              <a:rPr lang="en-US" sz="3600" dirty="0" smtClean="0"/>
              <a:t>xplained</a:t>
            </a:r>
            <a:endParaRPr lang="en-US" sz="3600" dirty="0"/>
          </a:p>
        </p:txBody>
      </p:sp>
      <p:graphicFrame>
        <p:nvGraphicFramePr>
          <p:cNvPr id="3" name="Diagram 2"/>
          <p:cNvGraphicFramePr/>
          <p:nvPr>
            <p:extLst>
              <p:ext uri="{D42A27DB-BD31-4B8C-83A1-F6EECF244321}">
                <p14:modId xmlns:p14="http://schemas.microsoft.com/office/powerpoint/2010/main" val="1978786247"/>
              </p:ext>
            </p:extLst>
          </p:nvPr>
        </p:nvGraphicFramePr>
        <p:xfrm>
          <a:off x="0" y="2149380"/>
          <a:ext cx="88392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http://brobsweddingblog.weebly.com/uploads/2/8/9/0/2890811/433461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90600" y="2149380"/>
            <a:ext cx="551992" cy="5519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brobsweddingblog.weebly.com/uploads/2/8/9/0/2890811/433461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67000" y="2149380"/>
            <a:ext cx="551992" cy="5519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brobsweddingblog.weebly.com/uploads/2/8/9/0/2890811/433461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24808" y="2149380"/>
            <a:ext cx="551992" cy="5519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brobsweddingblog.weebly.com/uploads/2/8/9/0/2890811/433461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25008" y="2149380"/>
            <a:ext cx="551992" cy="551992"/>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txBox="1">
            <a:spLocks/>
          </p:cNvSpPr>
          <p:nvPr/>
        </p:nvSpPr>
        <p:spPr>
          <a:xfrm>
            <a:off x="76200" y="6556555"/>
            <a:ext cx="5382491" cy="2252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solidFill>
                  <a:schemeClr val="bg1"/>
                </a:solidFill>
              </a:rPr>
              <a:t>Company Confidential  © 2012 Eli Lilly and Company</a:t>
            </a:r>
          </a:p>
          <a:p>
            <a:endParaRPr lang="en-US" sz="1100" dirty="0">
              <a:solidFill>
                <a:schemeClr val="bg1"/>
              </a:solidFill>
            </a:endParaRPr>
          </a:p>
        </p:txBody>
      </p:sp>
      <p:grpSp>
        <p:nvGrpSpPr>
          <p:cNvPr id="9" name="Group 8"/>
          <p:cNvGrpSpPr/>
          <p:nvPr/>
        </p:nvGrpSpPr>
        <p:grpSpPr>
          <a:xfrm>
            <a:off x="7353300" y="4678063"/>
            <a:ext cx="1219200" cy="1165830"/>
            <a:chOff x="7772400" y="4269011"/>
            <a:chExt cx="1219200" cy="1165830"/>
          </a:xfrm>
        </p:grpSpPr>
        <p:sp>
          <p:nvSpPr>
            <p:cNvPr id="10" name="5-Point Star 9"/>
            <p:cNvSpPr/>
            <p:nvPr/>
          </p:nvSpPr>
          <p:spPr>
            <a:xfrm>
              <a:off x="7772400" y="4269011"/>
              <a:ext cx="1219200" cy="114300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7970952" y="4650011"/>
              <a:ext cx="868248" cy="784830"/>
            </a:xfrm>
            <a:prstGeom prst="rect">
              <a:avLst/>
            </a:prstGeom>
            <a:noFill/>
          </p:spPr>
          <p:txBody>
            <a:bodyPr wrap="square" rtlCol="0">
              <a:spAutoFit/>
            </a:bodyPr>
            <a:lstStyle/>
            <a:p>
              <a:pPr algn="ctr"/>
              <a:r>
                <a:rPr lang="en-US" sz="900" dirty="0" smtClean="0"/>
                <a:t>Ready</a:t>
              </a:r>
            </a:p>
            <a:p>
              <a:pPr algn="ctr"/>
              <a:r>
                <a:rPr lang="en-US" sz="900" dirty="0" smtClean="0"/>
                <a:t>for </a:t>
              </a:r>
              <a:r>
                <a:rPr lang="en-US" sz="900" dirty="0"/>
                <a:t>SDTM </a:t>
              </a:r>
              <a:r>
                <a:rPr lang="en-US" sz="900" dirty="0" smtClean="0"/>
                <a:t>Programming</a:t>
              </a:r>
              <a:r>
                <a:rPr lang="en-US" sz="900" dirty="0"/>
                <a:t>!</a:t>
              </a:r>
            </a:p>
            <a:p>
              <a:pPr algn="ctr"/>
              <a:endParaRPr lang="en-US" dirty="0"/>
            </a:p>
          </p:txBody>
        </p:sp>
      </p:grpSp>
      <p:sp>
        <p:nvSpPr>
          <p:cNvPr id="12" name="Rectangle 11"/>
          <p:cNvSpPr/>
          <p:nvPr/>
        </p:nvSpPr>
        <p:spPr>
          <a:xfrm>
            <a:off x="2333625" y="5158085"/>
            <a:ext cx="4381500" cy="1323439"/>
          </a:xfrm>
          <a:prstGeom prst="rect">
            <a:avLst/>
          </a:prstGeom>
        </p:spPr>
        <p:txBody>
          <a:bodyPr wrap="square">
            <a:spAutoFit/>
          </a:bodyPr>
          <a:lstStyle/>
          <a:p>
            <a:pPr lvl="0"/>
            <a:r>
              <a:rPr lang="en-US" sz="1600" dirty="0">
                <a:solidFill>
                  <a:srgbClr val="FF0000"/>
                </a:solidFill>
              </a:rPr>
              <a:t>*Note: </a:t>
            </a:r>
            <a:r>
              <a:rPr lang="en-US" sz="1600" dirty="0" smtClean="0">
                <a:solidFill>
                  <a:srgbClr val="FF0000"/>
                </a:solidFill>
              </a:rPr>
              <a:t>Spec review and compliance checking is currently required </a:t>
            </a:r>
            <a:r>
              <a:rPr lang="en-US" sz="1600" dirty="0">
                <a:solidFill>
                  <a:srgbClr val="FF0000"/>
                </a:solidFill>
              </a:rPr>
              <a:t>for all versions of the </a:t>
            </a:r>
            <a:r>
              <a:rPr lang="en-US" sz="1600" dirty="0" smtClean="0">
                <a:solidFill>
                  <a:srgbClr val="FF0000"/>
                </a:solidFill>
              </a:rPr>
              <a:t>SDTM specifications </a:t>
            </a:r>
            <a:r>
              <a:rPr lang="en-US" sz="1600" dirty="0">
                <a:solidFill>
                  <a:srgbClr val="FF0000"/>
                </a:solidFill>
              </a:rPr>
              <a:t>but only the specs for </a:t>
            </a:r>
            <a:r>
              <a:rPr lang="en-US" sz="1600" u="sng" dirty="0">
                <a:solidFill>
                  <a:srgbClr val="FF0000"/>
                </a:solidFill>
              </a:rPr>
              <a:t>major </a:t>
            </a:r>
            <a:r>
              <a:rPr lang="en-US" sz="1600" u="sng" dirty="0" smtClean="0">
                <a:solidFill>
                  <a:srgbClr val="FF0000"/>
                </a:solidFill>
              </a:rPr>
              <a:t>PRD deliverables</a:t>
            </a:r>
            <a:r>
              <a:rPr lang="en-US" sz="1600" dirty="0" smtClean="0">
                <a:solidFill>
                  <a:srgbClr val="FF0000"/>
                </a:solidFill>
              </a:rPr>
              <a:t> require formal approval such as eSignature </a:t>
            </a:r>
            <a:r>
              <a:rPr lang="en-US" sz="1600" dirty="0">
                <a:solidFill>
                  <a:srgbClr val="FF0000"/>
                </a:solidFill>
              </a:rPr>
              <a:t>in </a:t>
            </a:r>
            <a:r>
              <a:rPr lang="en-US" sz="1600" dirty="0" smtClean="0">
                <a:solidFill>
                  <a:srgbClr val="FF0000"/>
                </a:solidFill>
              </a:rPr>
              <a:t>SDD.</a:t>
            </a:r>
            <a:endParaRPr lang="en-US" sz="1600" dirty="0"/>
          </a:p>
        </p:txBody>
      </p:sp>
    </p:spTree>
    <p:extLst>
      <p:ext uri="{BB962C8B-B14F-4D97-AF65-F5344CB8AC3E}">
        <p14:creationId xmlns:p14="http://schemas.microsoft.com/office/powerpoint/2010/main" val="1206027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648" y="3154362"/>
            <a:ext cx="8222152" cy="3046413"/>
          </a:xfrm>
        </p:spPr>
        <p:txBody>
          <a:bodyPr>
            <a:normAutofit/>
          </a:bodyPr>
          <a:lstStyle/>
          <a:p>
            <a:r>
              <a:rPr lang="en-US" dirty="0" smtClean="0"/>
              <a:t>SDTM Specifications:</a:t>
            </a:r>
            <a:r>
              <a:rPr lang="en-US" sz="4400" dirty="0" smtClean="0"/>
              <a:t/>
            </a:r>
            <a:br>
              <a:rPr lang="en-US" sz="4400" dirty="0" smtClean="0"/>
            </a:br>
            <a:r>
              <a:rPr lang="en-US" sz="3200" dirty="0" smtClean="0"/>
              <a:t/>
            </a:r>
            <a:br>
              <a:rPr lang="en-US" sz="3200" dirty="0" smtClean="0"/>
            </a:br>
            <a:r>
              <a:rPr lang="en-US" sz="3200" dirty="0" smtClean="0"/>
              <a:t>trial design MODEL (TDM) template</a:t>
            </a:r>
            <a:r>
              <a:rPr lang="en-US" sz="3600" dirty="0" smtClean="0"/>
              <a:t/>
            </a:r>
            <a:br>
              <a:rPr lang="en-US" sz="3600" dirty="0" smtClean="0"/>
            </a:br>
            <a:r>
              <a:rPr lang="en-US" sz="3600" dirty="0" smtClean="0"/>
              <a:t/>
            </a:r>
            <a:br>
              <a:rPr lang="en-US" sz="3600" dirty="0" smtClean="0"/>
            </a:br>
            <a:r>
              <a:rPr lang="en-US" sz="3200" dirty="0" err="1" smtClean="0"/>
              <a:t>timepoint</a:t>
            </a:r>
            <a:r>
              <a:rPr lang="en-US" sz="3200" dirty="0" smtClean="0"/>
              <a:t> (TPT) spreadsheet</a:t>
            </a:r>
            <a:endParaRPr lang="en-US" sz="3200" dirty="0"/>
          </a:p>
        </p:txBody>
      </p:sp>
      <p:sp>
        <p:nvSpPr>
          <p:cNvPr id="4" name="Date Placeholder 3"/>
          <p:cNvSpPr>
            <a:spLocks noGrp="1"/>
          </p:cNvSpPr>
          <p:nvPr>
            <p:ph type="dt" sz="half" idx="10"/>
          </p:nvPr>
        </p:nvSpPr>
        <p:spPr/>
        <p:txBody>
          <a:bodyPr/>
          <a:lstStyle/>
          <a:p>
            <a:fld id="{21EB6B46-B486-4547-85D0-44487F123631}" type="datetime1">
              <a:rPr lang="en-US" smtClean="0"/>
              <a:pPr/>
              <a:t>6/21/2016</a:t>
            </a:fld>
            <a:endParaRPr lang="en-US" dirty="0"/>
          </a:p>
        </p:txBody>
      </p:sp>
      <p:sp>
        <p:nvSpPr>
          <p:cNvPr id="5" name="Footer Placeholder 4"/>
          <p:cNvSpPr>
            <a:spLocks noGrp="1"/>
          </p:cNvSpPr>
          <p:nvPr>
            <p:ph type="ftr" sz="quarter" idx="11"/>
          </p:nvPr>
        </p:nvSpPr>
        <p:spPr/>
        <p:txBody>
          <a:bodyPr/>
          <a:lstStyle/>
          <a:p>
            <a:r>
              <a:rPr lang="en-US" dirty="0" smtClean="0"/>
              <a:t>Company Confidential  © 2014 Eli Lilly and Company </a:t>
            </a:r>
            <a:endParaRPr lang="en-US" dirty="0"/>
          </a:p>
        </p:txBody>
      </p:sp>
      <p:sp>
        <p:nvSpPr>
          <p:cNvPr id="6" name="Slide Number Placeholder 5"/>
          <p:cNvSpPr>
            <a:spLocks noGrp="1"/>
          </p:cNvSpPr>
          <p:nvPr>
            <p:ph type="sldNum" sz="quarter" idx="12"/>
          </p:nvPr>
        </p:nvSpPr>
        <p:spPr/>
        <p:txBody>
          <a:bodyPr/>
          <a:lstStyle/>
          <a:p>
            <a:fld id="{CE2FFC8D-A85B-B445-B4C5-B1EA1E258A6A}" type="slidenum">
              <a:rPr lang="en-US" smtClean="0"/>
              <a:pPr/>
              <a:t>59</a:t>
            </a:fld>
            <a:endParaRPr lang="en-US" dirty="0"/>
          </a:p>
        </p:txBody>
      </p:sp>
    </p:spTree>
    <p:extLst>
      <p:ext uri="{BB962C8B-B14F-4D97-AF65-F5344CB8AC3E}">
        <p14:creationId xmlns:p14="http://schemas.microsoft.com/office/powerpoint/2010/main" val="51892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184" y="0"/>
            <a:ext cx="6536362" cy="1371600"/>
          </a:xfrm>
        </p:spPr>
        <p:txBody>
          <a:bodyPr/>
          <a:lstStyle/>
          <a:p>
            <a:r>
              <a:rPr lang="en-US" dirty="0" smtClean="0"/>
              <a:t>Where are the DEDs?</a:t>
            </a:r>
            <a:endParaRPr lang="en-US" dirty="0"/>
          </a:p>
        </p:txBody>
      </p:sp>
      <p:sp>
        <p:nvSpPr>
          <p:cNvPr id="3" name="Content Placeholder 2"/>
          <p:cNvSpPr>
            <a:spLocks noGrp="1"/>
          </p:cNvSpPr>
          <p:nvPr>
            <p:ph idx="1"/>
          </p:nvPr>
        </p:nvSpPr>
        <p:spPr>
          <a:xfrm>
            <a:off x="457200" y="1606212"/>
            <a:ext cx="7990765" cy="4525963"/>
          </a:xfrm>
        </p:spPr>
        <p:txBody>
          <a:bodyPr>
            <a:normAutofit/>
          </a:bodyPr>
          <a:lstStyle/>
          <a:p>
            <a:pPr marL="0" indent="0">
              <a:buNone/>
            </a:pPr>
            <a:endParaRPr lang="en-US" dirty="0"/>
          </a:p>
          <a:p>
            <a:pPr marL="400050" lvl="1" indent="0">
              <a:buNone/>
            </a:pPr>
            <a:endParaRPr lang="en-US" u="sng" dirty="0"/>
          </a:p>
          <a:p>
            <a:pPr marL="400050" lvl="1" indent="0">
              <a:buNone/>
            </a:pP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88E80AF-A24D-7748-AE95-36D8D5398A3F}" type="datetime1">
              <a:rPr lang="en-US" smtClean="0"/>
              <a:t>6/21/2016</a:t>
            </a:fld>
            <a:endParaRPr lang="en-US" dirty="0"/>
          </a:p>
        </p:txBody>
      </p:sp>
      <p:sp>
        <p:nvSpPr>
          <p:cNvPr id="5" name="Footer Placeholder 4"/>
          <p:cNvSpPr>
            <a:spLocks noGrp="1"/>
          </p:cNvSpPr>
          <p:nvPr>
            <p:ph type="ftr" sz="quarter" idx="11"/>
          </p:nvPr>
        </p:nvSpPr>
        <p:spPr/>
        <p:txBody>
          <a:bodyPr/>
          <a:lstStyle/>
          <a:p>
            <a:r>
              <a:rPr lang="en-US" smtClean="0"/>
              <a:t>Company Confidential  © 2014 Eli Lilly and Company </a:t>
            </a:r>
            <a:endParaRPr lang="en-US" dirty="0"/>
          </a:p>
        </p:txBody>
      </p:sp>
      <p:sp>
        <p:nvSpPr>
          <p:cNvPr id="6" name="Slide Number Placeholder 5"/>
          <p:cNvSpPr>
            <a:spLocks noGrp="1"/>
          </p:cNvSpPr>
          <p:nvPr>
            <p:ph type="sldNum" sz="quarter" idx="12"/>
          </p:nvPr>
        </p:nvSpPr>
        <p:spPr/>
        <p:txBody>
          <a:bodyPr/>
          <a:lstStyle/>
          <a:p>
            <a:fld id="{CE2FFC8D-A85B-B445-B4C5-B1EA1E258A6A}" type="slidenum">
              <a:rPr lang="en-US" smtClean="0"/>
              <a:t>6</a:t>
            </a:fld>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30" y="2912176"/>
            <a:ext cx="8242269" cy="3360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57200" y="1503309"/>
            <a:ext cx="8045532" cy="1631216"/>
          </a:xfrm>
          <a:prstGeom prst="rect">
            <a:avLst/>
          </a:prstGeom>
          <a:noFill/>
        </p:spPr>
        <p:txBody>
          <a:bodyPr wrap="square" rtlCol="0">
            <a:spAutoFit/>
          </a:bodyPr>
          <a:lstStyle/>
          <a:p>
            <a:r>
              <a:rPr lang="en-US" sz="2000" dirty="0" smtClean="0">
                <a:latin typeface="DIN-Regular" panose="020B0500000000000000" pitchFamily="34" charset="0"/>
              </a:rPr>
              <a:t>The DEDs are stored in the Document Center:</a:t>
            </a:r>
          </a:p>
          <a:p>
            <a:endParaRPr lang="en-US" sz="2000" dirty="0" smtClean="0">
              <a:latin typeface="DIN-Regular" panose="020B0500000000000000" pitchFamily="34" charset="0"/>
              <a:hlinkClick r:id="rId3"/>
            </a:endParaRPr>
          </a:p>
          <a:p>
            <a:r>
              <a:rPr lang="en-US" sz="2000" b="1" dirty="0" smtClean="0">
                <a:solidFill>
                  <a:schemeClr val="tx1">
                    <a:lumMod val="65000"/>
                    <a:lumOff val="35000"/>
                  </a:schemeClr>
                </a:solidFill>
                <a:ea typeface="ヒラギノ角ゴ Pro W3"/>
                <a:hlinkClick r:id="rId3"/>
              </a:rPr>
              <a:t>http://lillynetcollaboration.global.lilly.com/sites/GCDMLibraryManagementTeam/Documents/default.aspx</a:t>
            </a:r>
            <a:endParaRPr lang="en-US" sz="2000" b="1" dirty="0">
              <a:solidFill>
                <a:schemeClr val="tx1">
                  <a:lumMod val="65000"/>
                  <a:lumOff val="35000"/>
                </a:schemeClr>
              </a:solidFill>
              <a:ea typeface="ヒラギノ角ゴ Pro W3"/>
            </a:endParaRPr>
          </a:p>
          <a:p>
            <a:endParaRPr lang="en-US" sz="2000" dirty="0">
              <a:latin typeface="DIN-Regular" panose="020B0500000000000000" pitchFamily="34" charset="0"/>
            </a:endParaRPr>
          </a:p>
        </p:txBody>
      </p:sp>
    </p:spTree>
    <p:extLst>
      <p:ext uri="{BB962C8B-B14F-4D97-AF65-F5344CB8AC3E}">
        <p14:creationId xmlns:p14="http://schemas.microsoft.com/office/powerpoint/2010/main" val="10369672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62" y="132857"/>
            <a:ext cx="8369154" cy="1143493"/>
          </a:xfrm>
        </p:spPr>
        <p:txBody>
          <a:bodyPr>
            <a:noAutofit/>
          </a:bodyPr>
          <a:lstStyle/>
          <a:p>
            <a:pPr algn="l">
              <a:lnSpc>
                <a:spcPts val="3500"/>
              </a:lnSpc>
            </a:pPr>
            <a:r>
              <a:rPr lang="en-US" sz="3600" dirty="0">
                <a:latin typeface="DIN-Bold"/>
                <a:cs typeface="DIN-Bold"/>
              </a:rPr>
              <a:t>SDTM Programming </a:t>
            </a:r>
            <a:r>
              <a:rPr lang="en-US" sz="3600" dirty="0" smtClean="0">
                <a:latin typeface="DIN-Bold"/>
                <a:cs typeface="DIN-Bold"/>
              </a:rPr>
              <a:t>Specifications</a:t>
            </a:r>
            <a:endParaRPr lang="en-US" sz="3600" dirty="0">
              <a:latin typeface="DIN-Bold"/>
              <a:cs typeface="DIN-Bold"/>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05359807"/>
              </p:ext>
            </p:extLst>
          </p:nvPr>
        </p:nvGraphicFramePr>
        <p:xfrm>
          <a:off x="204561" y="1770921"/>
          <a:ext cx="79248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Date Placeholder 3"/>
          <p:cNvSpPr txBox="1">
            <a:spLocks/>
          </p:cNvSpPr>
          <p:nvPr/>
        </p:nvSpPr>
        <p:spPr>
          <a:xfrm>
            <a:off x="77062" y="6623474"/>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5A193A-69DE-8948-948D-2AA065B20B9E}" type="datetime1">
              <a:rPr lang="en-US" sz="700" smtClean="0">
                <a:solidFill>
                  <a:prstClr val="black"/>
                </a:solidFill>
              </a:rPr>
              <a:pPr/>
              <a:t>6/21/2016</a:t>
            </a:fld>
            <a:endParaRPr lang="en-US" sz="700" dirty="0">
              <a:solidFill>
                <a:prstClr val="black"/>
              </a:solidFill>
            </a:endParaRPr>
          </a:p>
        </p:txBody>
      </p:sp>
      <p:sp>
        <p:nvSpPr>
          <p:cNvPr id="11" name="Footer Placeholder 4"/>
          <p:cNvSpPr txBox="1">
            <a:spLocks/>
          </p:cNvSpPr>
          <p:nvPr/>
        </p:nvSpPr>
        <p:spPr>
          <a:xfrm>
            <a:off x="3124200" y="6623474"/>
            <a:ext cx="2895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smtClean="0">
                <a:solidFill>
                  <a:prstClr val="black"/>
                </a:solidFill>
              </a:rPr>
              <a:t>Company Confidential  © 2014 Eli Lilly and Company</a:t>
            </a:r>
            <a:endParaRPr lang="en-US" sz="700" dirty="0">
              <a:solidFill>
                <a:prstClr val="black"/>
              </a:solidFill>
            </a:endParaRPr>
          </a:p>
        </p:txBody>
      </p:sp>
      <p:sp>
        <p:nvSpPr>
          <p:cNvPr id="12" name="Slide Number Placeholder 5"/>
          <p:cNvSpPr txBox="1">
            <a:spLocks/>
          </p:cNvSpPr>
          <p:nvPr/>
        </p:nvSpPr>
        <p:spPr>
          <a:xfrm>
            <a:off x="6994982" y="6623474"/>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BF61F25D-96A3-F64A-A694-333DC4A94122}" type="slidenum">
              <a:rPr lang="en-US" sz="700" smtClean="0">
                <a:solidFill>
                  <a:prstClr val="black"/>
                </a:solidFill>
              </a:rPr>
              <a:pPr algn="r"/>
              <a:t>60</a:t>
            </a:fld>
            <a:endParaRPr lang="en-US" sz="700" dirty="0">
              <a:solidFill>
                <a:prstClr val="black"/>
              </a:solidFill>
            </a:endParaRPr>
          </a:p>
        </p:txBody>
      </p:sp>
      <p:sp>
        <p:nvSpPr>
          <p:cNvPr id="7" name="TextBox 6"/>
          <p:cNvSpPr txBox="1"/>
          <p:nvPr/>
        </p:nvSpPr>
        <p:spPr>
          <a:xfrm>
            <a:off x="204561" y="1507458"/>
            <a:ext cx="5815239" cy="523220"/>
          </a:xfrm>
          <a:prstGeom prst="rect">
            <a:avLst/>
          </a:prstGeom>
          <a:noFill/>
        </p:spPr>
        <p:txBody>
          <a:bodyPr wrap="square" rtlCol="0">
            <a:spAutoFit/>
          </a:bodyPr>
          <a:lstStyle/>
          <a:p>
            <a:r>
              <a:rPr lang="en-US" sz="2800" b="1" dirty="0" smtClean="0"/>
              <a:t>Consists of 3 Components:</a:t>
            </a:r>
            <a:endParaRPr lang="en-US" sz="2800" b="1" dirty="0"/>
          </a:p>
        </p:txBody>
      </p:sp>
      <p:sp>
        <p:nvSpPr>
          <p:cNvPr id="14" name="TextBox 13"/>
          <p:cNvSpPr txBox="1"/>
          <p:nvPr/>
        </p:nvSpPr>
        <p:spPr>
          <a:xfrm>
            <a:off x="6667501" y="3933706"/>
            <a:ext cx="2085974" cy="1600438"/>
          </a:xfrm>
          <a:prstGeom prst="rect">
            <a:avLst/>
          </a:prstGeom>
          <a:noFill/>
        </p:spPr>
        <p:txBody>
          <a:bodyPr wrap="square" rtlCol="0">
            <a:spAutoFit/>
          </a:bodyPr>
          <a:lstStyle/>
          <a:p>
            <a:r>
              <a:rPr lang="en-US" sz="2000" b="1" dirty="0" smtClean="0"/>
              <a:t>What are they?</a:t>
            </a:r>
          </a:p>
          <a:p>
            <a:endParaRPr lang="en-US" dirty="0"/>
          </a:p>
          <a:p>
            <a:r>
              <a:rPr lang="en-US" sz="2000" b="1" dirty="0" smtClean="0"/>
              <a:t>How are they completed for Lilly studies?</a:t>
            </a:r>
            <a:endParaRPr lang="en-US" sz="2000" b="1" dirty="0"/>
          </a:p>
        </p:txBody>
      </p:sp>
      <p:sp>
        <p:nvSpPr>
          <p:cNvPr id="16" name="Right Brace 15"/>
          <p:cNvSpPr/>
          <p:nvPr/>
        </p:nvSpPr>
        <p:spPr>
          <a:xfrm>
            <a:off x="6048375" y="3457575"/>
            <a:ext cx="419100" cy="2286000"/>
          </a:xfrm>
          <a:prstGeom prst="rightBrace">
            <a:avLst/>
          </a:prstGeom>
          <a:ln>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55553162"/>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Trial Design model template</a:t>
            </a:r>
            <a:endParaRPr lang="en-US" dirty="0"/>
          </a:p>
        </p:txBody>
      </p:sp>
      <p:sp>
        <p:nvSpPr>
          <p:cNvPr id="3" name="Text Placeholder 2"/>
          <p:cNvSpPr>
            <a:spLocks noGrp="1"/>
          </p:cNvSpPr>
          <p:nvPr>
            <p:ph type="body" idx="1"/>
          </p:nvPr>
        </p:nvSpPr>
        <p:spPr/>
        <p:txBody>
          <a:bodyPr/>
          <a:lstStyle/>
          <a:p>
            <a:r>
              <a:rPr lang="en-US" dirty="0" smtClean="0"/>
              <a:t> </a:t>
            </a:r>
            <a:endParaRPr lang="en-US" dirty="0"/>
          </a:p>
        </p:txBody>
      </p:sp>
      <p:sp>
        <p:nvSpPr>
          <p:cNvPr id="4" name="Date Placeholder 3"/>
          <p:cNvSpPr>
            <a:spLocks noGrp="1"/>
          </p:cNvSpPr>
          <p:nvPr>
            <p:ph type="dt" sz="half" idx="10"/>
          </p:nvPr>
        </p:nvSpPr>
        <p:spPr/>
        <p:txBody>
          <a:bodyPr/>
          <a:lstStyle/>
          <a:p>
            <a:fld id="{21EB6B46-B486-4547-85D0-44487F123631}" type="datetime1">
              <a:rPr lang="en-US" smtClean="0"/>
              <a:pPr/>
              <a:t>6/21/2016</a:t>
            </a:fld>
            <a:endParaRPr lang="en-US" dirty="0"/>
          </a:p>
        </p:txBody>
      </p:sp>
      <p:sp>
        <p:nvSpPr>
          <p:cNvPr id="5" name="Footer Placeholder 4"/>
          <p:cNvSpPr>
            <a:spLocks noGrp="1"/>
          </p:cNvSpPr>
          <p:nvPr>
            <p:ph type="ftr" sz="quarter" idx="11"/>
          </p:nvPr>
        </p:nvSpPr>
        <p:spPr/>
        <p:txBody>
          <a:bodyPr/>
          <a:lstStyle/>
          <a:p>
            <a:r>
              <a:rPr lang="en-US" smtClean="0"/>
              <a:t>Company Confidential  © 2014 Eli Lilly and Company </a:t>
            </a:r>
            <a:endParaRPr lang="en-US" dirty="0"/>
          </a:p>
        </p:txBody>
      </p:sp>
      <p:sp>
        <p:nvSpPr>
          <p:cNvPr id="6" name="Slide Number Placeholder 5"/>
          <p:cNvSpPr>
            <a:spLocks noGrp="1"/>
          </p:cNvSpPr>
          <p:nvPr>
            <p:ph type="sldNum" sz="quarter" idx="12"/>
          </p:nvPr>
        </p:nvSpPr>
        <p:spPr/>
        <p:txBody>
          <a:bodyPr/>
          <a:lstStyle/>
          <a:p>
            <a:fld id="{CE2FFC8D-A85B-B445-B4C5-B1EA1E258A6A}" type="slidenum">
              <a:rPr lang="en-US" smtClean="0"/>
              <a:pPr/>
              <a:t>61</a:t>
            </a:fld>
            <a:endParaRPr lang="en-US" dirty="0"/>
          </a:p>
        </p:txBody>
      </p:sp>
    </p:spTree>
    <p:extLst>
      <p:ext uri="{BB962C8B-B14F-4D97-AF65-F5344CB8AC3E}">
        <p14:creationId xmlns:p14="http://schemas.microsoft.com/office/powerpoint/2010/main" val="24295593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
            </a:r>
            <a:br>
              <a:rPr lang="en-US" sz="4000" dirty="0" smtClean="0"/>
            </a:br>
            <a:r>
              <a:rPr lang="en-US" sz="4000" dirty="0" smtClean="0"/>
              <a:t>What </a:t>
            </a:r>
            <a:r>
              <a:rPr lang="en-US" sz="4000" dirty="0"/>
              <a:t>is the Trial Design Model (TDM?)</a:t>
            </a:r>
            <a:r>
              <a:rPr lang="en-US" dirty="0">
                <a:solidFill>
                  <a:srgbClr val="232A2D"/>
                </a:solidFill>
              </a:rPr>
              <a:t/>
            </a:r>
            <a:br>
              <a:rPr lang="en-US" dirty="0">
                <a:solidFill>
                  <a:srgbClr val="232A2D"/>
                </a:solidFill>
              </a:rPr>
            </a:br>
            <a:endParaRPr lang="en-US" dirty="0"/>
          </a:p>
        </p:txBody>
      </p:sp>
      <p:sp>
        <p:nvSpPr>
          <p:cNvPr id="3" name="Content Placeholder 2"/>
          <p:cNvSpPr>
            <a:spLocks noGrp="1"/>
          </p:cNvSpPr>
          <p:nvPr>
            <p:ph idx="1"/>
          </p:nvPr>
        </p:nvSpPr>
        <p:spPr>
          <a:xfrm>
            <a:off x="457200" y="1943100"/>
            <a:ext cx="8229600" cy="4183063"/>
          </a:xfrm>
        </p:spPr>
        <p:txBody>
          <a:bodyPr>
            <a:normAutofit fontScale="92500" lnSpcReduction="10000"/>
          </a:bodyPr>
          <a:lstStyle/>
          <a:p>
            <a:r>
              <a:rPr lang="en-US" sz="3400" dirty="0" smtClean="0">
                <a:latin typeface="Calibri" panose="020F0502020204030204" pitchFamily="34" charset="0"/>
              </a:rPr>
              <a:t>The </a:t>
            </a:r>
            <a:r>
              <a:rPr lang="en-US" sz="3400" dirty="0">
                <a:latin typeface="Calibri" panose="020F0502020204030204" pitchFamily="34" charset="0"/>
              </a:rPr>
              <a:t>Trial Design Model defines a standard structure for representing the </a:t>
            </a:r>
            <a:r>
              <a:rPr lang="en-US" sz="3400" u="sng" dirty="0">
                <a:latin typeface="Calibri" panose="020F0502020204030204" pitchFamily="34" charset="0"/>
              </a:rPr>
              <a:t>planned</a:t>
            </a:r>
            <a:r>
              <a:rPr lang="en-US" sz="3400" dirty="0">
                <a:latin typeface="Calibri" panose="020F0502020204030204" pitchFamily="34" charset="0"/>
              </a:rPr>
              <a:t> sequence of events and the treatment plan for the trial. It describes the treatment groups and planned visits and assessments that will be experienced by trial subjects</a:t>
            </a:r>
            <a:r>
              <a:rPr lang="en-US" sz="3400" dirty="0" smtClean="0">
                <a:latin typeface="Calibri" panose="020F0502020204030204" pitchFamily="34" charset="0"/>
              </a:rPr>
              <a:t>.</a:t>
            </a:r>
          </a:p>
          <a:p>
            <a:pPr>
              <a:buFont typeface="Arial" panose="020B0604020202020204" pitchFamily="34" charset="0"/>
              <a:buChar char="•"/>
            </a:pPr>
            <a:endParaRPr lang="en-US" sz="3400" dirty="0">
              <a:latin typeface="Calibri" panose="020F0502020204030204" pitchFamily="34" charset="0"/>
            </a:endParaRPr>
          </a:p>
          <a:p>
            <a:pPr>
              <a:buFont typeface="Arial" panose="020B0604020202020204" pitchFamily="34" charset="0"/>
              <a:buChar char="•"/>
            </a:pPr>
            <a:r>
              <a:rPr lang="en-US" sz="3400" dirty="0">
                <a:latin typeface="Calibri" panose="020F0502020204030204" pitchFamily="34" charset="0"/>
              </a:rPr>
              <a:t>The trial design domains do not contain subject-level data</a:t>
            </a:r>
          </a:p>
          <a:p>
            <a:pPr>
              <a:buFont typeface="Arial" panose="020B0604020202020204" pitchFamily="34" charset="0"/>
              <a:buChar char="•"/>
            </a:pPr>
            <a:endParaRPr lang="en-US" sz="3400" dirty="0"/>
          </a:p>
          <a:p>
            <a:pPr>
              <a:buFont typeface="Arial" panose="020B0604020202020204" pitchFamily="34" charset="0"/>
              <a:buChar char="•"/>
            </a:pPr>
            <a:endParaRPr lang="en-US" sz="3400" kern="0" dirty="0" smtClean="0"/>
          </a:p>
          <a:p>
            <a:pPr>
              <a:buFont typeface="Arial" panose="020B0604020202020204" pitchFamily="34" charset="0"/>
              <a:buChar char="•"/>
            </a:pPr>
            <a:endParaRPr lang="en-US" sz="3400" kern="0" dirty="0"/>
          </a:p>
          <a:p>
            <a:endParaRPr lang="en-US" kern="0" dirty="0">
              <a:solidFill>
                <a:prstClr val="black"/>
              </a:solidFill>
            </a:endParaRPr>
          </a:p>
          <a:p>
            <a:endParaRPr lang="en-US" dirty="0"/>
          </a:p>
        </p:txBody>
      </p:sp>
    </p:spTree>
    <p:extLst>
      <p:ext uri="{BB962C8B-B14F-4D97-AF65-F5344CB8AC3E}">
        <p14:creationId xmlns:p14="http://schemas.microsoft.com/office/powerpoint/2010/main" val="1579954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402E940D-CC51-354B-945A-2F6894B71CC2}" type="datetime1">
              <a:rPr lang="en-US" smtClean="0">
                <a:solidFill>
                  <a:prstClr val="black">
                    <a:tint val="75000"/>
                  </a:prstClr>
                </a:solidFill>
              </a:rPr>
              <a:pPr/>
              <a:t>6/21/2016</a:t>
            </a:fld>
            <a:endParaRPr lang="en-US">
              <a:solidFill>
                <a:prstClr val="black">
                  <a:tint val="75000"/>
                </a:prstClr>
              </a:solidFill>
            </a:endParaRPr>
          </a:p>
        </p:txBody>
      </p:sp>
      <p:sp>
        <p:nvSpPr>
          <p:cNvPr id="5" name="Footer Placeholder 4"/>
          <p:cNvSpPr>
            <a:spLocks noGrp="1"/>
          </p:cNvSpPr>
          <p:nvPr>
            <p:ph type="ftr" sz="quarter" idx="11"/>
          </p:nvPr>
        </p:nvSpPr>
        <p:spPr>
          <a:prstGeom prst="rect">
            <a:avLst/>
          </a:prstGeom>
        </p:spPr>
        <p:txBody>
          <a:bodyPr/>
          <a:lstStyle/>
          <a:p>
            <a:r>
              <a:rPr lang="en-US" smtClean="0">
                <a:solidFill>
                  <a:prstClr val="black">
                    <a:tint val="75000"/>
                  </a:prstClr>
                </a:solidFill>
              </a:rPr>
              <a:t>Company Confidential  © 2015 Eli Lilly and Company </a:t>
            </a:r>
            <a:endParaRPr lang="en-US">
              <a:solidFill>
                <a:prstClr val="black">
                  <a:tint val="75000"/>
                </a:prstClr>
              </a:solidFill>
            </a:endParaRPr>
          </a:p>
        </p:txBody>
      </p:sp>
      <p:sp>
        <p:nvSpPr>
          <p:cNvPr id="6" name="Slide Number Placeholder 5"/>
          <p:cNvSpPr>
            <a:spLocks noGrp="1"/>
          </p:cNvSpPr>
          <p:nvPr>
            <p:ph type="sldNum" sz="quarter" idx="12"/>
          </p:nvPr>
        </p:nvSpPr>
        <p:spPr>
          <a:prstGeom prst="rect">
            <a:avLst/>
          </a:prstGeom>
        </p:spPr>
        <p:txBody>
          <a:bodyPr/>
          <a:lstStyle/>
          <a:p>
            <a:fld id="{CE2FFC8D-A85B-B445-B4C5-B1EA1E258A6A}" type="slidenum">
              <a:rPr lang="en-US" smtClean="0">
                <a:solidFill>
                  <a:prstClr val="black">
                    <a:tint val="75000"/>
                  </a:prstClr>
                </a:solidFill>
              </a:rPr>
              <a:pPr/>
              <a:t>63</a:t>
            </a:fld>
            <a:endParaRPr lang="en-US">
              <a:solidFill>
                <a:prstClr val="black">
                  <a:tint val="75000"/>
                </a:prstClr>
              </a:solidFill>
            </a:endParaRPr>
          </a:p>
        </p:txBody>
      </p:sp>
      <p:sp>
        <p:nvSpPr>
          <p:cNvPr id="2" name="Title 1"/>
          <p:cNvSpPr>
            <a:spLocks noGrp="1"/>
          </p:cNvSpPr>
          <p:nvPr>
            <p:ph type="title" idx="4294967295"/>
          </p:nvPr>
        </p:nvSpPr>
        <p:spPr>
          <a:xfrm>
            <a:off x="0" y="3176"/>
            <a:ext cx="7573963" cy="1371600"/>
          </a:xfrm>
        </p:spPr>
        <p:txBody>
          <a:bodyPr>
            <a:normAutofit/>
          </a:bodyPr>
          <a:lstStyle/>
          <a:p>
            <a:pPr marL="0" indent="0"/>
            <a:r>
              <a:rPr lang="en-US" sz="4000" dirty="0" smtClean="0"/>
              <a:t>Descriptions: </a:t>
            </a:r>
            <a:r>
              <a:rPr lang="en-US" sz="3800" dirty="0" smtClean="0"/>
              <a:t>TE, TA, TI, TS, TV</a:t>
            </a:r>
            <a:endParaRPr lang="en-US" sz="3800" dirty="0"/>
          </a:p>
        </p:txBody>
      </p:sp>
      <p:sp>
        <p:nvSpPr>
          <p:cNvPr id="3" name="Content Placeholder 2"/>
          <p:cNvSpPr>
            <a:spLocks noGrp="1"/>
          </p:cNvSpPr>
          <p:nvPr>
            <p:ph idx="4294967295"/>
          </p:nvPr>
        </p:nvSpPr>
        <p:spPr>
          <a:xfrm>
            <a:off x="457200" y="1490663"/>
            <a:ext cx="8401050" cy="4635500"/>
          </a:xfrm>
        </p:spPr>
        <p:txBody>
          <a:bodyPr>
            <a:normAutofit/>
          </a:bodyPr>
          <a:lstStyle/>
          <a:p>
            <a:pPr marL="342900" lvl="1" indent="-342900">
              <a:spcBef>
                <a:spcPts val="0"/>
              </a:spcBef>
              <a:spcAft>
                <a:spcPts val="1200"/>
              </a:spcAft>
              <a:buFont typeface="Arial"/>
              <a:buChar char="•"/>
            </a:pPr>
            <a:r>
              <a:rPr lang="en-US" sz="2400" dirty="0" smtClean="0"/>
              <a:t>Trial Elements (TE): </a:t>
            </a:r>
            <a:r>
              <a:rPr lang="en-US" sz="2400" dirty="0">
                <a:solidFill>
                  <a:srgbClr val="FF0000"/>
                </a:solidFill>
              </a:rPr>
              <a:t>Elements</a:t>
            </a:r>
            <a:r>
              <a:rPr lang="en-US" sz="2400" dirty="0"/>
              <a:t> are the time/activity </a:t>
            </a:r>
            <a:r>
              <a:rPr lang="en-US" sz="2400" dirty="0" smtClean="0"/>
              <a:t>segments or “building blocks” </a:t>
            </a:r>
            <a:r>
              <a:rPr lang="en-US" sz="2400" dirty="0"/>
              <a:t>that collectively describe the conduct of the </a:t>
            </a:r>
            <a:r>
              <a:rPr lang="en-US" sz="2400" dirty="0" smtClean="0"/>
              <a:t>trial</a:t>
            </a:r>
          </a:p>
          <a:p>
            <a:pPr marL="342900" lvl="1" indent="-342900">
              <a:spcBef>
                <a:spcPts val="0"/>
              </a:spcBef>
              <a:spcAft>
                <a:spcPts val="1200"/>
              </a:spcAft>
              <a:buFont typeface="Arial"/>
              <a:buChar char="•"/>
            </a:pPr>
            <a:r>
              <a:rPr lang="en-US" sz="2400" dirty="0" smtClean="0"/>
              <a:t>Trial Arms (TA): </a:t>
            </a:r>
            <a:r>
              <a:rPr lang="en-US" sz="2400" dirty="0"/>
              <a:t>Describes each planned </a:t>
            </a:r>
            <a:r>
              <a:rPr lang="en-US" sz="2400" dirty="0">
                <a:solidFill>
                  <a:srgbClr val="E2231A"/>
                </a:solidFill>
              </a:rPr>
              <a:t>Arm</a:t>
            </a:r>
            <a:r>
              <a:rPr lang="en-US" sz="2400" dirty="0"/>
              <a:t> in the trial</a:t>
            </a:r>
          </a:p>
          <a:p>
            <a:pPr marL="342900" lvl="1" indent="-342900">
              <a:spcBef>
                <a:spcPts val="0"/>
              </a:spcBef>
              <a:spcAft>
                <a:spcPts val="1200"/>
              </a:spcAft>
              <a:buFont typeface="Arial"/>
              <a:buChar char="•"/>
            </a:pPr>
            <a:r>
              <a:rPr lang="en-US" sz="2400" dirty="0" smtClean="0"/>
              <a:t>Trial Visits (TV): </a:t>
            </a:r>
            <a:r>
              <a:rPr lang="en-US" sz="2400" dirty="0"/>
              <a:t>Defines the visit schedule per the protocol (planned </a:t>
            </a:r>
            <a:r>
              <a:rPr lang="en-US" sz="2400" dirty="0">
                <a:solidFill>
                  <a:srgbClr val="FF0000"/>
                </a:solidFill>
              </a:rPr>
              <a:t>visits</a:t>
            </a:r>
            <a:r>
              <a:rPr lang="en-US" sz="2400" dirty="0"/>
              <a:t> only</a:t>
            </a:r>
            <a:r>
              <a:rPr lang="en-US" sz="2400" dirty="0" smtClean="0"/>
              <a:t>)</a:t>
            </a:r>
          </a:p>
          <a:p>
            <a:pPr marL="342900" lvl="1" indent="-342900">
              <a:spcBef>
                <a:spcPts val="0"/>
              </a:spcBef>
              <a:spcAft>
                <a:spcPts val="1200"/>
              </a:spcAft>
              <a:buFont typeface="Arial"/>
              <a:buChar char="•"/>
            </a:pPr>
            <a:r>
              <a:rPr lang="en-US" sz="2400" dirty="0" smtClean="0"/>
              <a:t>Trial Inclusion (TI): Contains the </a:t>
            </a:r>
            <a:r>
              <a:rPr lang="en-US" sz="2400" u="sng" dirty="0"/>
              <a:t>Full</a:t>
            </a:r>
            <a:r>
              <a:rPr lang="en-US" sz="2400" dirty="0"/>
              <a:t> list of </a:t>
            </a:r>
            <a:r>
              <a:rPr lang="en-US" sz="2400" dirty="0" smtClean="0">
                <a:solidFill>
                  <a:srgbClr val="FF0000"/>
                </a:solidFill>
              </a:rPr>
              <a:t>Inclusion/ Exclusion </a:t>
            </a:r>
            <a:r>
              <a:rPr lang="en-US" sz="2400" dirty="0" smtClean="0"/>
              <a:t>criteria </a:t>
            </a:r>
            <a:r>
              <a:rPr lang="en-US" sz="2400" dirty="0"/>
              <a:t>from </a:t>
            </a:r>
            <a:r>
              <a:rPr lang="en-US" sz="2400" dirty="0" smtClean="0"/>
              <a:t>protocol.</a:t>
            </a:r>
          </a:p>
          <a:p>
            <a:pPr marL="342900" lvl="1" indent="-342900">
              <a:spcBef>
                <a:spcPts val="0"/>
              </a:spcBef>
              <a:spcAft>
                <a:spcPts val="1200"/>
              </a:spcAft>
              <a:buFont typeface="Arial"/>
              <a:buChar char="•"/>
            </a:pPr>
            <a:r>
              <a:rPr lang="en-US" sz="2400" dirty="0" smtClean="0"/>
              <a:t>Trial Summary (TS): Contains key </a:t>
            </a:r>
            <a:r>
              <a:rPr lang="en-US" sz="2400" dirty="0" smtClean="0">
                <a:solidFill>
                  <a:srgbClr val="FF0000"/>
                </a:solidFill>
              </a:rPr>
              <a:t>parameters</a:t>
            </a:r>
            <a:r>
              <a:rPr lang="en-US" sz="2400" dirty="0" smtClean="0"/>
              <a:t> </a:t>
            </a:r>
            <a:r>
              <a:rPr lang="en-US" sz="2400" dirty="0"/>
              <a:t>descriptors </a:t>
            </a:r>
            <a:r>
              <a:rPr lang="en-US" sz="2400" dirty="0" smtClean="0"/>
              <a:t>of </a:t>
            </a:r>
            <a:r>
              <a:rPr lang="en-US" sz="2400" dirty="0"/>
              <a:t>the trial</a:t>
            </a:r>
          </a:p>
          <a:p>
            <a:pPr marL="342900" lvl="1" indent="-342900">
              <a:spcBef>
                <a:spcPts val="0"/>
              </a:spcBef>
              <a:spcAft>
                <a:spcPts val="1200"/>
              </a:spcAft>
              <a:buFont typeface="Arial"/>
              <a:buChar char="•"/>
            </a:pPr>
            <a:endParaRPr lang="en-US" sz="2400" dirty="0"/>
          </a:p>
          <a:p>
            <a:pPr marL="342900" lvl="1" indent="-342900">
              <a:spcBef>
                <a:spcPts val="0"/>
              </a:spcBef>
              <a:spcAft>
                <a:spcPts val="1200"/>
              </a:spcAft>
              <a:buFont typeface="Arial"/>
              <a:buChar char="•"/>
            </a:pPr>
            <a:endParaRPr lang="en-US" sz="2400" dirty="0"/>
          </a:p>
          <a:p>
            <a:pPr marL="342900" lvl="1" indent="-342900">
              <a:spcBef>
                <a:spcPts val="0"/>
              </a:spcBef>
              <a:spcAft>
                <a:spcPts val="1200"/>
              </a:spcAft>
              <a:buFont typeface="Arial"/>
              <a:buChar char="•"/>
            </a:pPr>
            <a:endParaRPr lang="en-US" sz="2400" dirty="0"/>
          </a:p>
          <a:p>
            <a:pPr marL="457200" lvl="1" indent="0">
              <a:spcBef>
                <a:spcPts val="0"/>
              </a:spcBef>
              <a:spcAft>
                <a:spcPts val="1200"/>
              </a:spcAft>
              <a:buNone/>
            </a:pPr>
            <a:endParaRPr lang="en-US" dirty="0"/>
          </a:p>
          <a:p>
            <a:pPr>
              <a:spcBef>
                <a:spcPts val="0"/>
              </a:spcBef>
              <a:spcAft>
                <a:spcPts val="1200"/>
              </a:spcAft>
            </a:pP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1631806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402E940D-CC51-354B-945A-2F6894B71CC2}" type="datetime1">
              <a:rPr lang="en-US" smtClean="0">
                <a:solidFill>
                  <a:prstClr val="black">
                    <a:tint val="75000"/>
                  </a:prstClr>
                </a:solidFill>
              </a:rPr>
              <a:pPr/>
              <a:t>6/21/2016</a:t>
            </a:fld>
            <a:endParaRPr lang="en-US">
              <a:solidFill>
                <a:prstClr val="black">
                  <a:tint val="75000"/>
                </a:prstClr>
              </a:solidFill>
            </a:endParaRPr>
          </a:p>
        </p:txBody>
      </p:sp>
      <p:sp>
        <p:nvSpPr>
          <p:cNvPr id="5" name="Footer Placeholder 4"/>
          <p:cNvSpPr>
            <a:spLocks noGrp="1"/>
          </p:cNvSpPr>
          <p:nvPr>
            <p:ph type="ftr" sz="quarter" idx="11"/>
          </p:nvPr>
        </p:nvSpPr>
        <p:spPr>
          <a:prstGeom prst="rect">
            <a:avLst/>
          </a:prstGeom>
        </p:spPr>
        <p:txBody>
          <a:bodyPr/>
          <a:lstStyle/>
          <a:p>
            <a:r>
              <a:rPr lang="en-US" smtClean="0">
                <a:solidFill>
                  <a:prstClr val="black">
                    <a:tint val="75000"/>
                  </a:prstClr>
                </a:solidFill>
              </a:rPr>
              <a:t>Company Confidential  © 2015 Eli Lilly and Company </a:t>
            </a:r>
            <a:endParaRPr lang="en-US">
              <a:solidFill>
                <a:prstClr val="black">
                  <a:tint val="75000"/>
                </a:prstClr>
              </a:solidFill>
            </a:endParaRPr>
          </a:p>
        </p:txBody>
      </p:sp>
      <p:sp>
        <p:nvSpPr>
          <p:cNvPr id="6" name="Slide Number Placeholder 5"/>
          <p:cNvSpPr>
            <a:spLocks noGrp="1"/>
          </p:cNvSpPr>
          <p:nvPr>
            <p:ph type="sldNum" sz="quarter" idx="12"/>
          </p:nvPr>
        </p:nvSpPr>
        <p:spPr>
          <a:prstGeom prst="rect">
            <a:avLst/>
          </a:prstGeom>
        </p:spPr>
        <p:txBody>
          <a:bodyPr/>
          <a:lstStyle/>
          <a:p>
            <a:fld id="{CE2FFC8D-A85B-B445-B4C5-B1EA1E258A6A}" type="slidenum">
              <a:rPr lang="en-US" smtClean="0">
                <a:solidFill>
                  <a:prstClr val="black">
                    <a:tint val="75000"/>
                  </a:prstClr>
                </a:solidFill>
              </a:rPr>
              <a:pPr/>
              <a:t>64</a:t>
            </a:fld>
            <a:endParaRPr lang="en-US">
              <a:solidFill>
                <a:prstClr val="black">
                  <a:tint val="75000"/>
                </a:prstClr>
              </a:solidFill>
            </a:endParaRPr>
          </a:p>
        </p:txBody>
      </p:sp>
      <p:sp>
        <p:nvSpPr>
          <p:cNvPr id="2" name="Title 1"/>
          <p:cNvSpPr>
            <a:spLocks noGrp="1"/>
          </p:cNvSpPr>
          <p:nvPr>
            <p:ph type="title" idx="4294967295"/>
          </p:nvPr>
        </p:nvSpPr>
        <p:spPr>
          <a:xfrm>
            <a:off x="0" y="3176"/>
            <a:ext cx="7573963" cy="1371600"/>
          </a:xfrm>
        </p:spPr>
        <p:txBody>
          <a:bodyPr>
            <a:normAutofit/>
          </a:bodyPr>
          <a:lstStyle/>
          <a:p>
            <a:pPr marL="0" indent="0"/>
            <a:r>
              <a:rPr lang="en-US" sz="4000" dirty="0" smtClean="0"/>
              <a:t>Trial Design Domains in SST</a:t>
            </a:r>
            <a:endParaRPr lang="en-US" sz="3800" dirty="0"/>
          </a:p>
        </p:txBody>
      </p:sp>
      <p:sp>
        <p:nvSpPr>
          <p:cNvPr id="3" name="Content Placeholder 2"/>
          <p:cNvSpPr>
            <a:spLocks noGrp="1"/>
          </p:cNvSpPr>
          <p:nvPr>
            <p:ph idx="4294967295"/>
          </p:nvPr>
        </p:nvSpPr>
        <p:spPr>
          <a:xfrm>
            <a:off x="457200" y="1714499"/>
            <a:ext cx="8401050" cy="4411663"/>
          </a:xfrm>
        </p:spPr>
        <p:txBody>
          <a:bodyPr>
            <a:normAutofit lnSpcReduction="10000"/>
          </a:bodyPr>
          <a:lstStyle/>
          <a:p>
            <a:pPr defTabSz="914400" eaLnBrk="0" hangingPunct="0">
              <a:spcAft>
                <a:spcPts val="600"/>
              </a:spcAft>
              <a:buClr>
                <a:schemeClr val="tx1"/>
              </a:buClr>
              <a:buFont typeface="Arial" panose="020B0604020202020204" pitchFamily="34" charset="0"/>
              <a:buChar char="•"/>
              <a:defRPr/>
            </a:pPr>
            <a:r>
              <a:rPr lang="en-US" kern="0" dirty="0" smtClean="0"/>
              <a:t>The </a:t>
            </a:r>
            <a:r>
              <a:rPr lang="en-US" kern="0" dirty="0"/>
              <a:t>SST provides the metadata (or structure) of the trial design </a:t>
            </a:r>
            <a:r>
              <a:rPr lang="en-US" kern="0" dirty="0" smtClean="0"/>
              <a:t>domains:</a:t>
            </a:r>
          </a:p>
          <a:p>
            <a:pPr defTabSz="914400" eaLnBrk="0" hangingPunct="0">
              <a:spcAft>
                <a:spcPts val="600"/>
              </a:spcAft>
              <a:buClr>
                <a:schemeClr val="tx1"/>
              </a:buClr>
              <a:buFont typeface="Arial" panose="020B0604020202020204" pitchFamily="34" charset="0"/>
              <a:buChar char="•"/>
              <a:defRPr/>
            </a:pPr>
            <a:endParaRPr lang="en-US" kern="0" dirty="0"/>
          </a:p>
          <a:p>
            <a:pPr marL="0" indent="0" defTabSz="914400" eaLnBrk="0" hangingPunct="0">
              <a:spcAft>
                <a:spcPts val="600"/>
              </a:spcAft>
              <a:buClr>
                <a:schemeClr val="tx1"/>
              </a:buClr>
              <a:buNone/>
              <a:defRPr/>
            </a:pPr>
            <a:endParaRPr lang="en-US" kern="0" dirty="0"/>
          </a:p>
          <a:p>
            <a:pPr defTabSz="914400" eaLnBrk="0" hangingPunct="0">
              <a:spcAft>
                <a:spcPts val="600"/>
              </a:spcAft>
              <a:buClr>
                <a:schemeClr val="tx1"/>
              </a:buClr>
              <a:buFont typeface="Arial" panose="020B0604020202020204" pitchFamily="34" charset="0"/>
              <a:buChar char="•"/>
              <a:defRPr/>
            </a:pPr>
            <a:r>
              <a:rPr lang="en-US" kern="0" dirty="0" smtClean="0"/>
              <a:t>The completed Trial </a:t>
            </a:r>
            <a:r>
              <a:rPr lang="en-US" kern="0" dirty="0"/>
              <a:t>Design </a:t>
            </a:r>
            <a:r>
              <a:rPr lang="en-US" kern="0" dirty="0" smtClean="0"/>
              <a:t>Model (TDM) template </a:t>
            </a:r>
            <a:r>
              <a:rPr lang="en-US" kern="0" dirty="0"/>
              <a:t>provides the content or variable level data to populate the trial design domain </a:t>
            </a:r>
            <a:r>
              <a:rPr lang="en-US" kern="0" dirty="0" smtClean="0"/>
              <a:t>datasets</a:t>
            </a:r>
            <a:endParaRPr lang="en-US" sz="2400" dirty="0"/>
          </a:p>
          <a:p>
            <a:pPr marL="342900" lvl="1" indent="-342900">
              <a:spcBef>
                <a:spcPts val="0"/>
              </a:spcBef>
              <a:spcAft>
                <a:spcPts val="1200"/>
              </a:spcAft>
              <a:buFont typeface="Arial"/>
              <a:buChar char="•"/>
            </a:pPr>
            <a:endParaRPr lang="en-US" sz="2400" dirty="0"/>
          </a:p>
          <a:p>
            <a:pPr marL="342900" lvl="1" indent="-342900">
              <a:spcBef>
                <a:spcPts val="0"/>
              </a:spcBef>
              <a:spcAft>
                <a:spcPts val="1200"/>
              </a:spcAft>
              <a:buFont typeface="Arial"/>
              <a:buChar char="•"/>
            </a:pPr>
            <a:endParaRPr lang="en-US" sz="2400" dirty="0"/>
          </a:p>
          <a:p>
            <a:pPr marL="457200" lvl="1" indent="0">
              <a:spcBef>
                <a:spcPts val="0"/>
              </a:spcBef>
              <a:spcAft>
                <a:spcPts val="1200"/>
              </a:spcAft>
              <a:buNone/>
            </a:pPr>
            <a:endParaRPr lang="en-US" dirty="0"/>
          </a:p>
          <a:p>
            <a:pPr>
              <a:spcBef>
                <a:spcPts val="0"/>
              </a:spcBef>
              <a:spcAft>
                <a:spcPts val="1200"/>
              </a:spcAft>
            </a:pPr>
            <a:endParaRPr lang="en-US" dirty="0"/>
          </a:p>
          <a:p>
            <a:pPr marL="0" indent="0">
              <a:buNone/>
            </a:pPr>
            <a:endParaRPr lang="en-US" dirty="0" smtClean="0"/>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241" y="2800350"/>
            <a:ext cx="4164260" cy="706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6252770" y="5987018"/>
            <a:ext cx="1250663" cy="369332"/>
          </a:xfrm>
          <a:prstGeom prst="rect">
            <a:avLst/>
          </a:prstGeom>
        </p:spPr>
        <p:txBody>
          <a:bodyPr wrap="none">
            <a:spAutoFit/>
          </a:bodyPr>
          <a:lstStyle/>
          <a:p>
            <a:r>
              <a:rPr lang="en-US" u="sng" dirty="0" err="1">
                <a:solidFill>
                  <a:prstClr val="black"/>
                </a:solidFill>
                <a:hlinkClick r:id="rId3"/>
              </a:rPr>
              <a:t>SampleSST</a:t>
            </a:r>
            <a:r>
              <a:rPr lang="en-US" dirty="0">
                <a:solidFill>
                  <a:prstClr val="black"/>
                </a:solidFill>
              </a:rPr>
              <a:t> </a:t>
            </a:r>
          </a:p>
        </p:txBody>
      </p:sp>
    </p:spTree>
    <p:extLst>
      <p:ext uri="{BB962C8B-B14F-4D97-AF65-F5344CB8AC3E}">
        <p14:creationId xmlns:p14="http://schemas.microsoft.com/office/powerpoint/2010/main" val="2516380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402E940D-CC51-354B-945A-2F6894B71CC2}" type="datetime1">
              <a:rPr lang="en-US" smtClean="0">
                <a:solidFill>
                  <a:prstClr val="black">
                    <a:tint val="75000"/>
                  </a:prstClr>
                </a:solidFill>
              </a:rPr>
              <a:pPr/>
              <a:t>6/21/2016</a:t>
            </a:fld>
            <a:endParaRPr lang="en-US">
              <a:solidFill>
                <a:prstClr val="black">
                  <a:tint val="75000"/>
                </a:prstClr>
              </a:solidFill>
            </a:endParaRPr>
          </a:p>
        </p:txBody>
      </p:sp>
      <p:sp>
        <p:nvSpPr>
          <p:cNvPr id="5" name="Footer Placeholder 4"/>
          <p:cNvSpPr>
            <a:spLocks noGrp="1"/>
          </p:cNvSpPr>
          <p:nvPr>
            <p:ph type="ftr" sz="quarter" idx="11"/>
          </p:nvPr>
        </p:nvSpPr>
        <p:spPr>
          <a:prstGeom prst="rect">
            <a:avLst/>
          </a:prstGeom>
        </p:spPr>
        <p:txBody>
          <a:bodyPr/>
          <a:lstStyle/>
          <a:p>
            <a:r>
              <a:rPr lang="en-US" smtClean="0">
                <a:solidFill>
                  <a:prstClr val="black">
                    <a:tint val="75000"/>
                  </a:prstClr>
                </a:solidFill>
              </a:rPr>
              <a:t>Company Confidential  © 2015 Eli Lilly and Company </a:t>
            </a:r>
            <a:endParaRPr lang="en-US">
              <a:solidFill>
                <a:prstClr val="black">
                  <a:tint val="75000"/>
                </a:prstClr>
              </a:solidFill>
            </a:endParaRPr>
          </a:p>
        </p:txBody>
      </p:sp>
      <p:sp>
        <p:nvSpPr>
          <p:cNvPr id="6" name="Slide Number Placeholder 5"/>
          <p:cNvSpPr>
            <a:spLocks noGrp="1"/>
          </p:cNvSpPr>
          <p:nvPr>
            <p:ph type="sldNum" sz="quarter" idx="12"/>
          </p:nvPr>
        </p:nvSpPr>
        <p:spPr>
          <a:prstGeom prst="rect">
            <a:avLst/>
          </a:prstGeom>
        </p:spPr>
        <p:txBody>
          <a:bodyPr/>
          <a:lstStyle/>
          <a:p>
            <a:fld id="{CE2FFC8D-A85B-B445-B4C5-B1EA1E258A6A}" type="slidenum">
              <a:rPr lang="en-US" smtClean="0">
                <a:solidFill>
                  <a:prstClr val="black">
                    <a:tint val="75000"/>
                  </a:prstClr>
                </a:solidFill>
              </a:rPr>
              <a:pPr/>
              <a:t>65</a:t>
            </a:fld>
            <a:endParaRPr lang="en-US">
              <a:solidFill>
                <a:prstClr val="black">
                  <a:tint val="75000"/>
                </a:prstClr>
              </a:solidFill>
            </a:endParaRPr>
          </a:p>
        </p:txBody>
      </p:sp>
      <p:sp>
        <p:nvSpPr>
          <p:cNvPr id="2" name="Title 1"/>
          <p:cNvSpPr>
            <a:spLocks noGrp="1"/>
          </p:cNvSpPr>
          <p:nvPr>
            <p:ph type="title" idx="4294967295"/>
          </p:nvPr>
        </p:nvSpPr>
        <p:spPr>
          <a:xfrm>
            <a:off x="318977" y="3176"/>
            <a:ext cx="7254986" cy="1371600"/>
          </a:xfrm>
        </p:spPr>
        <p:txBody>
          <a:bodyPr>
            <a:normAutofit/>
          </a:bodyPr>
          <a:lstStyle/>
          <a:p>
            <a:pPr marL="0" indent="0"/>
            <a:r>
              <a:rPr lang="en-US" sz="4000" dirty="0" smtClean="0"/>
              <a:t>Trial Design Model (TDM) Template</a:t>
            </a:r>
            <a:endParaRPr lang="en-US" sz="3800" dirty="0"/>
          </a:p>
        </p:txBody>
      </p:sp>
      <p:sp>
        <p:nvSpPr>
          <p:cNvPr id="3" name="Content Placeholder 2"/>
          <p:cNvSpPr>
            <a:spLocks noGrp="1"/>
          </p:cNvSpPr>
          <p:nvPr>
            <p:ph idx="4294967295"/>
          </p:nvPr>
        </p:nvSpPr>
        <p:spPr>
          <a:xfrm>
            <a:off x="457200" y="1714499"/>
            <a:ext cx="8401050" cy="4411663"/>
          </a:xfrm>
        </p:spPr>
        <p:txBody>
          <a:bodyPr>
            <a:normAutofit fontScale="62500" lnSpcReduction="20000"/>
          </a:bodyPr>
          <a:lstStyle/>
          <a:p>
            <a:pPr defTabSz="914400" eaLnBrk="0" hangingPunct="0">
              <a:spcAft>
                <a:spcPts val="600"/>
              </a:spcAft>
              <a:buClr>
                <a:schemeClr val="tx1"/>
              </a:buClr>
              <a:defRPr/>
            </a:pPr>
            <a:r>
              <a:rPr lang="en-US" kern="0" dirty="0"/>
              <a:t>Completed as part of the SDTM specification process</a:t>
            </a:r>
          </a:p>
          <a:p>
            <a:pPr defTabSz="914400" eaLnBrk="0" hangingPunct="0">
              <a:spcAft>
                <a:spcPts val="600"/>
              </a:spcAft>
              <a:buClr>
                <a:schemeClr val="tx1"/>
              </a:buClr>
              <a:defRPr/>
            </a:pPr>
            <a:r>
              <a:rPr lang="en-US" kern="0" dirty="0" smtClean="0"/>
              <a:t>Template </a:t>
            </a:r>
            <a:r>
              <a:rPr lang="en-US" kern="0" dirty="0"/>
              <a:t>for TDM provides a tab for each of the different trial designs domains including instructions and examples and a tab for each domain</a:t>
            </a:r>
          </a:p>
          <a:p>
            <a:pPr eaLnBrk="0" hangingPunct="0">
              <a:spcAft>
                <a:spcPts val="600"/>
              </a:spcAft>
              <a:buClr>
                <a:schemeClr val="tx1"/>
              </a:buClr>
              <a:defRPr/>
            </a:pPr>
            <a:r>
              <a:rPr lang="en-US" kern="0" dirty="0" smtClean="0">
                <a:solidFill>
                  <a:prstClr val="black"/>
                </a:solidFill>
              </a:rPr>
              <a:t>Information </a:t>
            </a:r>
            <a:r>
              <a:rPr lang="en-US" kern="0" dirty="0">
                <a:solidFill>
                  <a:prstClr val="black"/>
                </a:solidFill>
              </a:rPr>
              <a:t>needed for completing the TDM </a:t>
            </a:r>
            <a:r>
              <a:rPr lang="en-US" kern="0" dirty="0" smtClean="0">
                <a:solidFill>
                  <a:prstClr val="black"/>
                </a:solidFill>
              </a:rPr>
              <a:t>typically comes from:</a:t>
            </a:r>
            <a:endParaRPr lang="en-US" kern="0" dirty="0">
              <a:solidFill>
                <a:prstClr val="black"/>
              </a:solidFill>
            </a:endParaRPr>
          </a:p>
          <a:p>
            <a:pPr marL="1200150" lvl="2" indent="-342900" eaLnBrk="0" hangingPunct="0">
              <a:spcAft>
                <a:spcPts val="600"/>
              </a:spcAft>
              <a:buClr>
                <a:srgbClr val="C00000"/>
              </a:buClr>
              <a:buFont typeface="Wingdings" panose="05000000000000000000" pitchFamily="2" charset="2"/>
              <a:buChar char="v"/>
              <a:defRPr/>
            </a:pPr>
            <a:r>
              <a:rPr lang="en-US" kern="0" dirty="0">
                <a:solidFill>
                  <a:prstClr val="black"/>
                </a:solidFill>
              </a:rPr>
              <a:t>Protocol, </a:t>
            </a:r>
            <a:r>
              <a:rPr lang="en-GB" dirty="0"/>
              <a:t>namely the Schedule of Events (SOE)</a:t>
            </a:r>
          </a:p>
          <a:p>
            <a:pPr marL="1200150" lvl="2" indent="-342900" eaLnBrk="0" hangingPunct="0">
              <a:spcAft>
                <a:spcPts val="600"/>
              </a:spcAft>
              <a:buClr>
                <a:srgbClr val="C00000"/>
              </a:buClr>
              <a:buFont typeface="Wingdings" panose="05000000000000000000" pitchFamily="2" charset="2"/>
              <a:buChar char="v"/>
              <a:defRPr/>
            </a:pPr>
            <a:r>
              <a:rPr lang="en-GB" dirty="0" smtClean="0"/>
              <a:t>CRF String</a:t>
            </a:r>
            <a:endParaRPr lang="en-GB" dirty="0"/>
          </a:p>
          <a:p>
            <a:pPr marL="1200150" lvl="2" indent="-342900" eaLnBrk="0" hangingPunct="0">
              <a:spcAft>
                <a:spcPts val="600"/>
              </a:spcAft>
              <a:buClr>
                <a:srgbClr val="C00000"/>
              </a:buClr>
              <a:buFont typeface="Wingdings" panose="05000000000000000000" pitchFamily="2" charset="2"/>
              <a:buChar char="v"/>
              <a:defRPr/>
            </a:pPr>
            <a:r>
              <a:rPr lang="en-GB" dirty="0" smtClean="0"/>
              <a:t>Input </a:t>
            </a:r>
            <a:r>
              <a:rPr lang="en-GB" dirty="0"/>
              <a:t>from the study </a:t>
            </a:r>
            <a:r>
              <a:rPr lang="en-GB" dirty="0" smtClean="0"/>
              <a:t>team</a:t>
            </a:r>
          </a:p>
          <a:p>
            <a:pPr indent="-285750" eaLnBrk="0" hangingPunct="0">
              <a:spcAft>
                <a:spcPts val="600"/>
              </a:spcAft>
              <a:buClr>
                <a:schemeClr val="tx1"/>
              </a:buClr>
              <a:defRPr/>
            </a:pPr>
            <a:r>
              <a:rPr lang="en-US" dirty="0" smtClean="0"/>
              <a:t>What </a:t>
            </a:r>
            <a:r>
              <a:rPr lang="en-US" dirty="0"/>
              <a:t>is defined becomes the actual data in the trial design </a:t>
            </a:r>
            <a:r>
              <a:rPr lang="en-US" dirty="0" smtClean="0"/>
              <a:t>datasets</a:t>
            </a:r>
          </a:p>
          <a:p>
            <a:pPr indent="-285750" eaLnBrk="0" hangingPunct="0">
              <a:spcAft>
                <a:spcPts val="600"/>
              </a:spcAft>
              <a:buClr>
                <a:schemeClr val="tx1"/>
              </a:buClr>
              <a:defRPr/>
            </a:pPr>
            <a:r>
              <a:rPr lang="en-US" kern="0" dirty="0"/>
              <a:t>Trial design domains need to be defined upfront in order to populate the business algorithm for the SE and SV </a:t>
            </a:r>
            <a:r>
              <a:rPr lang="en-US" kern="0" dirty="0" smtClean="0"/>
              <a:t>domains</a:t>
            </a:r>
          </a:p>
          <a:p>
            <a:pPr eaLnBrk="0" hangingPunct="0">
              <a:spcAft>
                <a:spcPts val="600"/>
              </a:spcAft>
              <a:buClr>
                <a:schemeClr val="tx1"/>
              </a:buClr>
              <a:defRPr/>
            </a:pPr>
            <a:r>
              <a:rPr lang="en-US" kern="0" dirty="0"/>
              <a:t>TA, TV, TE need to be done upfront but TI and TS can be done later if necessary due to time constraints</a:t>
            </a:r>
          </a:p>
          <a:p>
            <a:pPr marL="457200" lvl="1" indent="0" eaLnBrk="0" hangingPunct="0">
              <a:spcAft>
                <a:spcPts val="600"/>
              </a:spcAft>
              <a:buClr>
                <a:srgbClr val="C00000"/>
              </a:buClr>
              <a:buNone/>
              <a:defRPr/>
            </a:pPr>
            <a:endParaRPr lang="en-US" kern="0" dirty="0"/>
          </a:p>
          <a:p>
            <a:pPr marL="457200" lvl="1" indent="0" eaLnBrk="0" hangingPunct="0">
              <a:spcAft>
                <a:spcPts val="600"/>
              </a:spcAft>
              <a:buClr>
                <a:srgbClr val="C00000"/>
              </a:buClr>
              <a:buNone/>
              <a:defRPr/>
            </a:pPr>
            <a:endParaRPr lang="en-US" kern="0" dirty="0">
              <a:solidFill>
                <a:prstClr val="black"/>
              </a:solidFill>
            </a:endParaRPr>
          </a:p>
          <a:p>
            <a:pPr defTabSz="914400" eaLnBrk="0" hangingPunct="0">
              <a:spcAft>
                <a:spcPts val="600"/>
              </a:spcAft>
              <a:buClr>
                <a:schemeClr val="tx1"/>
              </a:buClr>
              <a:buFont typeface="Arial" panose="020B0604020202020204" pitchFamily="34" charset="0"/>
              <a:buChar char="•"/>
              <a:defRPr/>
            </a:pPr>
            <a:endParaRPr lang="en-US" dirty="0"/>
          </a:p>
          <a:p>
            <a:pPr marL="342900" lvl="1" indent="-342900">
              <a:spcBef>
                <a:spcPts val="0"/>
              </a:spcBef>
              <a:spcAft>
                <a:spcPts val="1200"/>
              </a:spcAft>
              <a:buFont typeface="Arial"/>
              <a:buChar char="•"/>
            </a:pPr>
            <a:endParaRPr lang="en-US" sz="2400" dirty="0"/>
          </a:p>
          <a:p>
            <a:pPr marL="342900" lvl="1" indent="-342900">
              <a:spcBef>
                <a:spcPts val="0"/>
              </a:spcBef>
              <a:spcAft>
                <a:spcPts val="1200"/>
              </a:spcAft>
              <a:buFont typeface="Arial"/>
              <a:buChar char="•"/>
            </a:pPr>
            <a:endParaRPr lang="en-US" sz="2400" dirty="0"/>
          </a:p>
          <a:p>
            <a:pPr marL="342900" lvl="1" indent="-342900">
              <a:spcBef>
                <a:spcPts val="0"/>
              </a:spcBef>
              <a:spcAft>
                <a:spcPts val="1200"/>
              </a:spcAft>
              <a:buFont typeface="Arial"/>
              <a:buChar char="•"/>
            </a:pPr>
            <a:endParaRPr lang="en-US" sz="2400" dirty="0"/>
          </a:p>
          <a:p>
            <a:pPr marL="457200" lvl="1" indent="0">
              <a:spcBef>
                <a:spcPts val="0"/>
              </a:spcBef>
              <a:spcAft>
                <a:spcPts val="1200"/>
              </a:spcAft>
              <a:buNone/>
            </a:pPr>
            <a:endParaRPr lang="en-US" dirty="0"/>
          </a:p>
          <a:p>
            <a:pPr>
              <a:spcBef>
                <a:spcPts val="0"/>
              </a:spcBef>
              <a:spcAft>
                <a:spcPts val="1200"/>
              </a:spcAft>
            </a:pP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464012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1143000"/>
          </a:xfrm>
        </p:spPr>
        <p:txBody>
          <a:bodyPr>
            <a:noAutofit/>
          </a:bodyPr>
          <a:lstStyle/>
          <a:p>
            <a:pPr algn="l">
              <a:lnSpc>
                <a:spcPts val="3500"/>
              </a:lnSpc>
            </a:pPr>
            <a:r>
              <a:rPr lang="en-US" sz="3500" dirty="0" smtClean="0">
                <a:latin typeface="+mn-lt"/>
                <a:ea typeface="+mn-ea"/>
                <a:cs typeface="+mn-cs"/>
              </a:rPr>
              <a:t>Blank </a:t>
            </a:r>
            <a:r>
              <a:rPr lang="en-US" sz="3500" dirty="0">
                <a:latin typeface="+mn-lt"/>
                <a:ea typeface="+mn-ea"/>
                <a:cs typeface="+mn-cs"/>
              </a:rPr>
              <a:t>TDM Template for SDTM Spec Development</a:t>
            </a:r>
          </a:p>
        </p:txBody>
      </p:sp>
      <p:sp>
        <p:nvSpPr>
          <p:cNvPr id="3" name="Content Placeholder 2"/>
          <p:cNvSpPr>
            <a:spLocks noGrp="1"/>
          </p:cNvSpPr>
          <p:nvPr>
            <p:ph idx="1"/>
          </p:nvPr>
        </p:nvSpPr>
        <p:spPr>
          <a:xfrm>
            <a:off x="533400" y="1790700"/>
            <a:ext cx="3757613" cy="3905250"/>
          </a:xfrm>
        </p:spPr>
        <p:txBody>
          <a:bodyPr>
            <a:normAutofit fontScale="77500" lnSpcReduction="20000"/>
          </a:bodyPr>
          <a:lstStyle/>
          <a:p>
            <a:r>
              <a:rPr lang="en-US" sz="2400" dirty="0" smtClean="0"/>
              <a:t>Guidance for populating the template is located on the “Instructions” tab.  There is one set of instructions for each of the 5 trial design domains</a:t>
            </a:r>
          </a:p>
          <a:p>
            <a:endParaRPr lang="en-US" sz="2000" dirty="0" smtClean="0"/>
          </a:p>
          <a:p>
            <a:pPr lvl="1">
              <a:buFont typeface="Arial" panose="020B0604020202020204" pitchFamily="34" charset="0"/>
              <a:buChar char="+"/>
            </a:pPr>
            <a:r>
              <a:rPr lang="en-US" sz="2100" dirty="0" smtClean="0"/>
              <a:t>Click on the plus sign to expand each section of instructions</a:t>
            </a:r>
          </a:p>
          <a:p>
            <a:pPr marL="457200" lvl="1" indent="0">
              <a:buNone/>
            </a:pPr>
            <a:endParaRPr lang="en-US" sz="1800" dirty="0" smtClean="0"/>
          </a:p>
          <a:p>
            <a:r>
              <a:rPr lang="en-US" sz="2400" dirty="0" smtClean="0"/>
              <a:t>Once expanded, the instructions for each </a:t>
            </a:r>
            <a:r>
              <a:rPr lang="en-US" sz="2400" b="1" dirty="0" smtClean="0">
                <a:solidFill>
                  <a:srgbClr val="8A238D"/>
                </a:solidFill>
              </a:rPr>
              <a:t>Variable</a:t>
            </a:r>
            <a:r>
              <a:rPr lang="en-US" sz="2400" dirty="0" smtClean="0"/>
              <a:t>  for that Domain is displayed (TI Domain example below)</a:t>
            </a:r>
          </a:p>
          <a:p>
            <a:endParaRPr lang="en-US" sz="2200" dirty="0" smtClean="0"/>
          </a:p>
          <a:p>
            <a:endParaRPr lang="en-US" sz="2200" dirty="0" smtClean="0"/>
          </a:p>
          <a:p>
            <a:pPr marL="0" indent="0">
              <a:buNone/>
            </a:pPr>
            <a:endParaRPr lang="en-US" sz="2400" dirty="0" smtClean="0"/>
          </a:p>
          <a:p>
            <a:endParaRPr lang="en-US" sz="22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6490" y="1790700"/>
            <a:ext cx="3933825"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rot="16200000">
            <a:off x="4918663" y="3004885"/>
            <a:ext cx="380999" cy="235816"/>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rot="16200000">
            <a:off x="6326413" y="2060088"/>
            <a:ext cx="313331" cy="1645192"/>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ight Arrow 10"/>
          <p:cNvSpPr/>
          <p:nvPr/>
        </p:nvSpPr>
        <p:spPr>
          <a:xfrm rot="7890569">
            <a:off x="7337314" y="2447438"/>
            <a:ext cx="540779" cy="328052"/>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a:off x="215043" y="6244709"/>
            <a:ext cx="636713" cy="369332"/>
          </a:xfrm>
          <a:prstGeom prst="rect">
            <a:avLst/>
          </a:prstGeom>
        </p:spPr>
        <p:txBody>
          <a:bodyPr wrap="none">
            <a:spAutoFit/>
          </a:bodyPr>
          <a:lstStyle/>
          <a:p>
            <a:r>
              <a:rPr lang="en-US" u="sng" dirty="0">
                <a:solidFill>
                  <a:prstClr val="black"/>
                </a:solidFill>
                <a:hlinkClick r:id="rId3"/>
              </a:rPr>
              <a:t>TDM</a:t>
            </a:r>
            <a:endParaRPr lang="en-US" dirty="0">
              <a:solidFill>
                <a:prstClr val="black"/>
              </a:solidFill>
            </a:endParaRPr>
          </a:p>
        </p:txBody>
      </p:sp>
    </p:spTree>
    <p:extLst>
      <p:ext uri="{BB962C8B-B14F-4D97-AF65-F5344CB8AC3E}">
        <p14:creationId xmlns:p14="http://schemas.microsoft.com/office/powerpoint/2010/main" val="645421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229600" cy="914400"/>
          </a:xfrm>
        </p:spPr>
        <p:txBody>
          <a:bodyPr>
            <a:noAutofit/>
          </a:bodyPr>
          <a:lstStyle/>
          <a:p>
            <a:pPr algn="l">
              <a:lnSpc>
                <a:spcPts val="3800"/>
              </a:lnSpc>
            </a:pPr>
            <a:r>
              <a:rPr lang="en-US" sz="3600" dirty="0">
                <a:latin typeface="DIN-Bold"/>
                <a:cs typeface="DIN-Bold"/>
              </a:rPr>
              <a:t>Where Do I Put the Trial Design Information for My Trial?</a:t>
            </a:r>
          </a:p>
        </p:txBody>
      </p:sp>
      <p:sp>
        <p:nvSpPr>
          <p:cNvPr id="6" name="Freeform 5"/>
          <p:cNvSpPr/>
          <p:nvPr/>
        </p:nvSpPr>
        <p:spPr>
          <a:xfrm>
            <a:off x="484702" y="1909179"/>
            <a:ext cx="3427660" cy="2056596"/>
          </a:xfrm>
          <a:custGeom>
            <a:avLst/>
            <a:gdLst>
              <a:gd name="connsiteX0" fmla="*/ 0 w 3427660"/>
              <a:gd name="connsiteY0" fmla="*/ 205660 h 2056596"/>
              <a:gd name="connsiteX1" fmla="*/ 205660 w 3427660"/>
              <a:gd name="connsiteY1" fmla="*/ 0 h 2056596"/>
              <a:gd name="connsiteX2" fmla="*/ 3222000 w 3427660"/>
              <a:gd name="connsiteY2" fmla="*/ 0 h 2056596"/>
              <a:gd name="connsiteX3" fmla="*/ 3427660 w 3427660"/>
              <a:gd name="connsiteY3" fmla="*/ 205660 h 2056596"/>
              <a:gd name="connsiteX4" fmla="*/ 3427660 w 3427660"/>
              <a:gd name="connsiteY4" fmla="*/ 1850936 h 2056596"/>
              <a:gd name="connsiteX5" fmla="*/ 3222000 w 3427660"/>
              <a:gd name="connsiteY5" fmla="*/ 2056596 h 2056596"/>
              <a:gd name="connsiteX6" fmla="*/ 205660 w 3427660"/>
              <a:gd name="connsiteY6" fmla="*/ 2056596 h 2056596"/>
              <a:gd name="connsiteX7" fmla="*/ 0 w 3427660"/>
              <a:gd name="connsiteY7" fmla="*/ 1850936 h 2056596"/>
              <a:gd name="connsiteX8" fmla="*/ 0 w 3427660"/>
              <a:gd name="connsiteY8" fmla="*/ 205660 h 205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7660" h="2056596">
                <a:moveTo>
                  <a:pt x="0" y="205660"/>
                </a:moveTo>
                <a:cubicBezTo>
                  <a:pt x="0" y="92077"/>
                  <a:pt x="92077" y="0"/>
                  <a:pt x="205660" y="0"/>
                </a:cubicBezTo>
                <a:lnTo>
                  <a:pt x="3222000" y="0"/>
                </a:lnTo>
                <a:cubicBezTo>
                  <a:pt x="3335583" y="0"/>
                  <a:pt x="3427660" y="92077"/>
                  <a:pt x="3427660" y="205660"/>
                </a:cubicBezTo>
                <a:lnTo>
                  <a:pt x="3427660" y="1850936"/>
                </a:lnTo>
                <a:cubicBezTo>
                  <a:pt x="3427660" y="1964519"/>
                  <a:pt x="3335583" y="2056596"/>
                  <a:pt x="3222000" y="2056596"/>
                </a:cubicBezTo>
                <a:lnTo>
                  <a:pt x="205660" y="2056596"/>
                </a:lnTo>
                <a:cubicBezTo>
                  <a:pt x="92077" y="2056596"/>
                  <a:pt x="0" y="1964519"/>
                  <a:pt x="0" y="1850936"/>
                </a:cubicBezTo>
                <a:lnTo>
                  <a:pt x="0" y="20566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55486" tIns="155486" rIns="155486" bIns="155486" numCol="1" spcCol="1270" anchor="ctr" anchorCtr="0">
            <a:noAutofit/>
          </a:bodyPr>
          <a:lstStyle/>
          <a:p>
            <a:pPr algn="ctr" defTabSz="1111250">
              <a:lnSpc>
                <a:spcPct val="90000"/>
              </a:lnSpc>
              <a:spcBef>
                <a:spcPct val="0"/>
              </a:spcBef>
              <a:spcAft>
                <a:spcPct val="35000"/>
              </a:spcAft>
            </a:pPr>
            <a:r>
              <a:rPr lang="en-US" sz="2500" dirty="0" smtClean="0">
                <a:solidFill>
                  <a:prstClr val="white"/>
                </a:solidFill>
              </a:rPr>
              <a:t>A blank tab with the appropriate variables exists for each Trial Design Domain within the template</a:t>
            </a:r>
            <a:endParaRPr lang="en-US" sz="2500" dirty="0">
              <a:solidFill>
                <a:prstClr val="white"/>
              </a:solidFill>
            </a:endParaRPr>
          </a:p>
        </p:txBody>
      </p:sp>
      <p:grpSp>
        <p:nvGrpSpPr>
          <p:cNvPr id="13" name="Group 12"/>
          <p:cNvGrpSpPr/>
          <p:nvPr/>
        </p:nvGrpSpPr>
        <p:grpSpPr>
          <a:xfrm>
            <a:off x="4255128" y="1909179"/>
            <a:ext cx="4455959" cy="2056596"/>
            <a:chOff x="4255128" y="1909179"/>
            <a:chExt cx="4455959" cy="2056596"/>
          </a:xfrm>
        </p:grpSpPr>
        <p:sp>
          <p:nvSpPr>
            <p:cNvPr id="7" name="Freeform 6"/>
            <p:cNvSpPr/>
            <p:nvPr/>
          </p:nvSpPr>
          <p:spPr>
            <a:xfrm>
              <a:off x="4255128" y="2512448"/>
              <a:ext cx="726664" cy="850059"/>
            </a:xfrm>
            <a:custGeom>
              <a:avLst/>
              <a:gdLst>
                <a:gd name="connsiteX0" fmla="*/ 0 w 726664"/>
                <a:gd name="connsiteY0" fmla="*/ 170012 h 850059"/>
                <a:gd name="connsiteX1" fmla="*/ 363332 w 726664"/>
                <a:gd name="connsiteY1" fmla="*/ 170012 h 850059"/>
                <a:gd name="connsiteX2" fmla="*/ 363332 w 726664"/>
                <a:gd name="connsiteY2" fmla="*/ 0 h 850059"/>
                <a:gd name="connsiteX3" fmla="*/ 726664 w 726664"/>
                <a:gd name="connsiteY3" fmla="*/ 425030 h 850059"/>
                <a:gd name="connsiteX4" fmla="*/ 363332 w 726664"/>
                <a:gd name="connsiteY4" fmla="*/ 850059 h 850059"/>
                <a:gd name="connsiteX5" fmla="*/ 363332 w 726664"/>
                <a:gd name="connsiteY5" fmla="*/ 680047 h 850059"/>
                <a:gd name="connsiteX6" fmla="*/ 0 w 726664"/>
                <a:gd name="connsiteY6" fmla="*/ 680047 h 850059"/>
                <a:gd name="connsiteX7" fmla="*/ 0 w 726664"/>
                <a:gd name="connsiteY7" fmla="*/ 170012 h 85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6664" h="850059">
                  <a:moveTo>
                    <a:pt x="0" y="170012"/>
                  </a:moveTo>
                  <a:lnTo>
                    <a:pt x="363332" y="170012"/>
                  </a:lnTo>
                  <a:lnTo>
                    <a:pt x="363332" y="0"/>
                  </a:lnTo>
                  <a:lnTo>
                    <a:pt x="726664" y="425030"/>
                  </a:lnTo>
                  <a:lnTo>
                    <a:pt x="363332" y="850059"/>
                  </a:lnTo>
                  <a:lnTo>
                    <a:pt x="363332" y="680047"/>
                  </a:lnTo>
                  <a:lnTo>
                    <a:pt x="0" y="680047"/>
                  </a:lnTo>
                  <a:lnTo>
                    <a:pt x="0" y="170012"/>
                  </a:lnTo>
                  <a:close/>
                </a:path>
              </a:pathLst>
            </a:custGeom>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0" tIns="170012" rIns="217999" bIns="170012" numCol="1" spcCol="1270" anchor="ctr" anchorCtr="0">
              <a:noAutofit/>
            </a:bodyPr>
            <a:lstStyle/>
            <a:p>
              <a:pPr algn="ctr" defTabSz="889000">
                <a:lnSpc>
                  <a:spcPct val="90000"/>
                </a:lnSpc>
                <a:spcBef>
                  <a:spcPct val="0"/>
                </a:spcBef>
                <a:spcAft>
                  <a:spcPct val="35000"/>
                </a:spcAft>
              </a:pPr>
              <a:endParaRPr lang="en-US" sz="2000">
                <a:solidFill>
                  <a:prstClr val="white"/>
                </a:solidFill>
              </a:endParaRPr>
            </a:p>
          </p:txBody>
        </p:sp>
        <p:sp>
          <p:nvSpPr>
            <p:cNvPr id="10" name="Freeform 9"/>
            <p:cNvSpPr/>
            <p:nvPr/>
          </p:nvSpPr>
          <p:spPr>
            <a:xfrm>
              <a:off x="5283427" y="1909179"/>
              <a:ext cx="3427660" cy="2056596"/>
            </a:xfrm>
            <a:custGeom>
              <a:avLst/>
              <a:gdLst>
                <a:gd name="connsiteX0" fmla="*/ 0 w 3427660"/>
                <a:gd name="connsiteY0" fmla="*/ 205660 h 2056596"/>
                <a:gd name="connsiteX1" fmla="*/ 205660 w 3427660"/>
                <a:gd name="connsiteY1" fmla="*/ 0 h 2056596"/>
                <a:gd name="connsiteX2" fmla="*/ 3222000 w 3427660"/>
                <a:gd name="connsiteY2" fmla="*/ 0 h 2056596"/>
                <a:gd name="connsiteX3" fmla="*/ 3427660 w 3427660"/>
                <a:gd name="connsiteY3" fmla="*/ 205660 h 2056596"/>
                <a:gd name="connsiteX4" fmla="*/ 3427660 w 3427660"/>
                <a:gd name="connsiteY4" fmla="*/ 1850936 h 2056596"/>
                <a:gd name="connsiteX5" fmla="*/ 3222000 w 3427660"/>
                <a:gd name="connsiteY5" fmla="*/ 2056596 h 2056596"/>
                <a:gd name="connsiteX6" fmla="*/ 205660 w 3427660"/>
                <a:gd name="connsiteY6" fmla="*/ 2056596 h 2056596"/>
                <a:gd name="connsiteX7" fmla="*/ 0 w 3427660"/>
                <a:gd name="connsiteY7" fmla="*/ 1850936 h 2056596"/>
                <a:gd name="connsiteX8" fmla="*/ 0 w 3427660"/>
                <a:gd name="connsiteY8" fmla="*/ 205660 h 205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7660" h="2056596">
                  <a:moveTo>
                    <a:pt x="0" y="205660"/>
                  </a:moveTo>
                  <a:cubicBezTo>
                    <a:pt x="0" y="92077"/>
                    <a:pt x="92077" y="0"/>
                    <a:pt x="205660" y="0"/>
                  </a:cubicBezTo>
                  <a:lnTo>
                    <a:pt x="3222000" y="0"/>
                  </a:lnTo>
                  <a:cubicBezTo>
                    <a:pt x="3335583" y="0"/>
                    <a:pt x="3427660" y="92077"/>
                    <a:pt x="3427660" y="205660"/>
                  </a:cubicBezTo>
                  <a:lnTo>
                    <a:pt x="3427660" y="1850936"/>
                  </a:lnTo>
                  <a:cubicBezTo>
                    <a:pt x="3427660" y="1964519"/>
                    <a:pt x="3335583" y="2056596"/>
                    <a:pt x="3222000" y="2056596"/>
                  </a:cubicBezTo>
                  <a:lnTo>
                    <a:pt x="205660" y="2056596"/>
                  </a:lnTo>
                  <a:cubicBezTo>
                    <a:pt x="92077" y="2056596"/>
                    <a:pt x="0" y="1964519"/>
                    <a:pt x="0" y="1850936"/>
                  </a:cubicBezTo>
                  <a:lnTo>
                    <a:pt x="0" y="20566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55486" tIns="155486" rIns="155486" bIns="155486" numCol="1" spcCol="1270" anchor="ctr" anchorCtr="0">
              <a:noAutofit/>
            </a:bodyPr>
            <a:lstStyle/>
            <a:p>
              <a:pPr algn="ctr" defTabSz="1111250">
                <a:lnSpc>
                  <a:spcPct val="90000"/>
                </a:lnSpc>
                <a:spcBef>
                  <a:spcPct val="0"/>
                </a:spcBef>
                <a:spcAft>
                  <a:spcPct val="35000"/>
                </a:spcAft>
              </a:pPr>
              <a:r>
                <a:rPr lang="en-US" sz="2500" smtClean="0">
                  <a:solidFill>
                    <a:prstClr val="white"/>
                  </a:solidFill>
                </a:rPr>
                <a:t>This is where the study specific information relating to trial design gets populated</a:t>
              </a:r>
              <a:endParaRPr lang="en-US" sz="2500">
                <a:solidFill>
                  <a:prstClr val="white"/>
                </a:solidFill>
              </a:endParaRPr>
            </a:p>
          </p:txBody>
        </p:sp>
      </p:gr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767206"/>
            <a:ext cx="8586191" cy="1248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 name="Group 13"/>
          <p:cNvGrpSpPr/>
          <p:nvPr/>
        </p:nvGrpSpPr>
        <p:grpSpPr>
          <a:xfrm>
            <a:off x="2273795" y="5413110"/>
            <a:ext cx="1542017" cy="602669"/>
            <a:chOff x="2273795" y="5413110"/>
            <a:chExt cx="1542017" cy="602669"/>
          </a:xfrm>
        </p:grpSpPr>
        <p:sp>
          <p:nvSpPr>
            <p:cNvPr id="4" name="Rectangle 3"/>
            <p:cNvSpPr/>
            <p:nvPr/>
          </p:nvSpPr>
          <p:spPr>
            <a:xfrm>
              <a:off x="2273795" y="5747481"/>
              <a:ext cx="1460005" cy="26829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ight Arrow 7"/>
            <p:cNvSpPr/>
            <p:nvPr/>
          </p:nvSpPr>
          <p:spPr>
            <a:xfrm rot="7717941">
              <a:off x="3598604" y="5466292"/>
              <a:ext cx="270390" cy="16402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9" name="Date Placeholder 3"/>
          <p:cNvSpPr txBox="1">
            <a:spLocks/>
          </p:cNvSpPr>
          <p:nvPr/>
        </p:nvSpPr>
        <p:spPr>
          <a:xfrm>
            <a:off x="77062" y="6623474"/>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5A193A-69DE-8948-948D-2AA065B20B9E}" type="datetime1">
              <a:rPr lang="en-US" sz="700" smtClean="0">
                <a:solidFill>
                  <a:prstClr val="black"/>
                </a:solidFill>
              </a:rPr>
              <a:pPr/>
              <a:t>6/21/2016</a:t>
            </a:fld>
            <a:endParaRPr lang="en-US" sz="700" dirty="0">
              <a:solidFill>
                <a:prstClr val="black"/>
              </a:solidFill>
            </a:endParaRPr>
          </a:p>
        </p:txBody>
      </p:sp>
      <p:sp>
        <p:nvSpPr>
          <p:cNvPr id="11" name="Footer Placeholder 4"/>
          <p:cNvSpPr txBox="1">
            <a:spLocks/>
          </p:cNvSpPr>
          <p:nvPr/>
        </p:nvSpPr>
        <p:spPr>
          <a:xfrm>
            <a:off x="3124200" y="6623474"/>
            <a:ext cx="2895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smtClean="0">
                <a:solidFill>
                  <a:prstClr val="black"/>
                </a:solidFill>
              </a:rPr>
              <a:t>Company Confidential  © 2014 Eli Lilly and Company</a:t>
            </a:r>
            <a:endParaRPr lang="en-US" sz="700">
              <a:solidFill>
                <a:prstClr val="black"/>
              </a:solidFill>
            </a:endParaRPr>
          </a:p>
        </p:txBody>
      </p:sp>
      <p:sp>
        <p:nvSpPr>
          <p:cNvPr id="12" name="Slide Number Placeholder 5"/>
          <p:cNvSpPr txBox="1">
            <a:spLocks/>
          </p:cNvSpPr>
          <p:nvPr/>
        </p:nvSpPr>
        <p:spPr>
          <a:xfrm>
            <a:off x="6994982" y="6623474"/>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BF61F25D-96A3-F64A-A694-333DC4A94122}" type="slidenum">
              <a:rPr lang="en-US" sz="700" smtClean="0">
                <a:solidFill>
                  <a:prstClr val="black"/>
                </a:solidFill>
              </a:rPr>
              <a:pPr algn="r"/>
              <a:t>67</a:t>
            </a:fld>
            <a:endParaRPr lang="en-US" sz="700" dirty="0">
              <a:solidFill>
                <a:prstClr val="black"/>
              </a:solidFill>
            </a:endParaRPr>
          </a:p>
        </p:txBody>
      </p:sp>
      <p:grpSp>
        <p:nvGrpSpPr>
          <p:cNvPr id="5" name="Group 4"/>
          <p:cNvGrpSpPr/>
          <p:nvPr/>
        </p:nvGrpSpPr>
        <p:grpSpPr>
          <a:xfrm>
            <a:off x="879791" y="5859540"/>
            <a:ext cx="730002" cy="453696"/>
            <a:chOff x="879791" y="5859540"/>
            <a:chExt cx="730002" cy="453696"/>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33" y="6018950"/>
              <a:ext cx="322857" cy="29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p:nvSpPr>
          <p:spPr>
            <a:xfrm>
              <a:off x="879791" y="5859540"/>
              <a:ext cx="730002" cy="13414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15" name="Group 14"/>
          <p:cNvGrpSpPr/>
          <p:nvPr/>
        </p:nvGrpSpPr>
        <p:grpSpPr>
          <a:xfrm>
            <a:off x="1583518" y="5864024"/>
            <a:ext cx="695696" cy="440248"/>
            <a:chOff x="1583518" y="5864024"/>
            <a:chExt cx="695696" cy="440248"/>
          </a:xfrm>
        </p:grpSpPr>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9607" y="6009986"/>
              <a:ext cx="322857" cy="29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p:nvSpPr>
          <p:spPr>
            <a:xfrm>
              <a:off x="1583518" y="5864024"/>
              <a:ext cx="695696" cy="12966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Tree>
    <p:extLst>
      <p:ext uri="{BB962C8B-B14F-4D97-AF65-F5344CB8AC3E}">
        <p14:creationId xmlns:p14="http://schemas.microsoft.com/office/powerpoint/2010/main" val="3693701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500" y="428624"/>
            <a:ext cx="6803062" cy="942975"/>
          </a:xfrm>
        </p:spPr>
        <p:txBody>
          <a:bodyPr>
            <a:normAutofit fontScale="90000"/>
          </a:bodyPr>
          <a:lstStyle/>
          <a:p>
            <a:r>
              <a:rPr lang="en-US" sz="3600" dirty="0"/>
              <a:t>Locating a Blank </a:t>
            </a:r>
            <a:r>
              <a:rPr lang="en-US" sz="3600" dirty="0" smtClean="0"/>
              <a:t>Trial Design Template in </a:t>
            </a:r>
            <a:r>
              <a:rPr lang="en-US" sz="3600" dirty="0"/>
              <a:t>the Document Center</a:t>
            </a:r>
            <a:r>
              <a:rPr lang="en-US" dirty="0"/>
              <a:t/>
            </a:r>
            <a:br>
              <a:rPr lang="en-US" dirty="0"/>
            </a:br>
            <a:endParaRPr lang="en-US" dirty="0"/>
          </a:p>
        </p:txBody>
      </p:sp>
      <p:sp>
        <p:nvSpPr>
          <p:cNvPr id="2" name="Content Placeholder 1"/>
          <p:cNvSpPr>
            <a:spLocks noGrp="1"/>
          </p:cNvSpPr>
          <p:nvPr>
            <p:ph idx="1"/>
          </p:nvPr>
        </p:nvSpPr>
        <p:spPr>
          <a:xfrm>
            <a:off x="457200" y="1609725"/>
            <a:ext cx="8229600" cy="3286125"/>
          </a:xfrm>
        </p:spPr>
        <p:txBody>
          <a:bodyPr>
            <a:normAutofit/>
          </a:bodyPr>
          <a:lstStyle/>
          <a:p>
            <a:r>
              <a:rPr lang="en-US" sz="2000" dirty="0">
                <a:hlinkClick r:id="rId2"/>
              </a:rPr>
              <a:t>Business Document </a:t>
            </a:r>
            <a:r>
              <a:rPr lang="en-US" sz="2000" dirty="0" smtClean="0">
                <a:hlinkClick r:id="rId2"/>
              </a:rPr>
              <a:t>Repository</a:t>
            </a:r>
            <a:endParaRPr lang="en-US" sz="2000" dirty="0" smtClean="0"/>
          </a:p>
          <a:p>
            <a:pPr marL="0" indent="0">
              <a:buNone/>
            </a:pPr>
            <a:endParaRPr lang="en-US" sz="2000" dirty="0"/>
          </a:p>
          <a:p>
            <a:r>
              <a:rPr lang="en-US" sz="2000" dirty="0"/>
              <a:t>Business Document Repository &gt; </a:t>
            </a:r>
            <a:r>
              <a:rPr lang="en-US" sz="2000" dirty="0">
                <a:solidFill>
                  <a:srgbClr val="8A238D"/>
                </a:solidFill>
              </a:rPr>
              <a:t>Data Analysis and Delivery </a:t>
            </a:r>
            <a:r>
              <a:rPr lang="en-US" sz="2000" dirty="0"/>
              <a:t>&gt; </a:t>
            </a:r>
            <a:r>
              <a:rPr lang="en-US" sz="2000" dirty="0">
                <a:solidFill>
                  <a:srgbClr val="FF0000"/>
                </a:solidFill>
              </a:rPr>
              <a:t>Specification Development </a:t>
            </a:r>
            <a:r>
              <a:rPr lang="en-US" sz="2000" dirty="0"/>
              <a:t>&gt; </a:t>
            </a:r>
            <a:r>
              <a:rPr lang="en-US" sz="2000" dirty="0">
                <a:solidFill>
                  <a:srgbClr val="06BA42"/>
                </a:solidFill>
              </a:rPr>
              <a:t>“</a:t>
            </a:r>
            <a:r>
              <a:rPr lang="en-US" sz="2000" dirty="0" err="1" smtClean="0">
                <a:solidFill>
                  <a:srgbClr val="06BA42"/>
                </a:solidFill>
              </a:rPr>
              <a:t>Trial_Design_Domains</a:t>
            </a:r>
            <a:r>
              <a:rPr lang="en-US" sz="2000" dirty="0" smtClean="0">
                <a:solidFill>
                  <a:srgbClr val="06BA42"/>
                </a:solidFill>
              </a:rPr>
              <a:t>”</a:t>
            </a:r>
            <a:endParaRPr lang="en-US" sz="2000" dirty="0">
              <a:solidFill>
                <a:srgbClr val="06BA42"/>
              </a:solidFill>
            </a:endParaRPr>
          </a:p>
        </p:txBody>
      </p:sp>
      <p:sp>
        <p:nvSpPr>
          <p:cNvPr id="3" name="Text Placeholder 2"/>
          <p:cNvSpPr>
            <a:spLocks noGrp="1"/>
          </p:cNvSpPr>
          <p:nvPr>
            <p:ph type="body" sz="quarter" idx="4294967295"/>
          </p:nvPr>
        </p:nvSpPr>
        <p:spPr>
          <a:xfrm>
            <a:off x="-304800" y="76200"/>
            <a:ext cx="9448800" cy="1066800"/>
          </a:xfrm>
        </p:spPr>
        <p:txBody>
          <a:bodyPr/>
          <a:lstStyle/>
          <a:p>
            <a:pPr marL="0" indent="0">
              <a:lnSpc>
                <a:spcPts val="3500"/>
              </a:lnSpc>
              <a:buNone/>
            </a:pPr>
            <a:r>
              <a:rPr lang="en-US" sz="3600" dirty="0" smtClean="0"/>
              <a:t> </a:t>
            </a:r>
            <a:endParaRPr lang="en-US" sz="3600" dirty="0"/>
          </a:p>
        </p:txBody>
      </p:sp>
      <p:sp>
        <p:nvSpPr>
          <p:cNvPr id="14" name="Footer Placeholder 4"/>
          <p:cNvSpPr txBox="1">
            <a:spLocks/>
          </p:cNvSpPr>
          <p:nvPr/>
        </p:nvSpPr>
        <p:spPr>
          <a:xfrm>
            <a:off x="76200" y="6553442"/>
            <a:ext cx="5382491" cy="2252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solidFill>
                  <a:prstClr val="white"/>
                </a:solidFill>
              </a:rPr>
              <a:t>Company Confidential  © 2012 Eli Lilly and Company</a:t>
            </a:r>
          </a:p>
          <a:p>
            <a:endParaRPr lang="en-US" sz="1100" dirty="0">
              <a:solidFill>
                <a:prstClr val="white"/>
              </a:solidFill>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276" y="3548251"/>
            <a:ext cx="7094538" cy="847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904875" y="3548251"/>
            <a:ext cx="6772275" cy="1071374"/>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p:nvSpPr>
        <p:spPr>
          <a:xfrm>
            <a:off x="138843" y="6184110"/>
            <a:ext cx="636713" cy="369332"/>
          </a:xfrm>
          <a:prstGeom prst="rect">
            <a:avLst/>
          </a:prstGeom>
        </p:spPr>
        <p:txBody>
          <a:bodyPr wrap="none">
            <a:spAutoFit/>
          </a:bodyPr>
          <a:lstStyle/>
          <a:p>
            <a:r>
              <a:rPr lang="en-US" u="sng" dirty="0">
                <a:solidFill>
                  <a:prstClr val="black"/>
                </a:solidFill>
                <a:hlinkClick r:id="rId4"/>
              </a:rPr>
              <a:t>TDM</a:t>
            </a:r>
            <a:endParaRPr lang="en-US" dirty="0">
              <a:solidFill>
                <a:prstClr val="black"/>
              </a:solidFill>
            </a:endParaRPr>
          </a:p>
        </p:txBody>
      </p:sp>
    </p:spTree>
    <p:extLst>
      <p:ext uri="{BB962C8B-B14F-4D97-AF65-F5344CB8AC3E}">
        <p14:creationId xmlns:p14="http://schemas.microsoft.com/office/powerpoint/2010/main" val="63927616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Timepoint</a:t>
            </a:r>
            <a:r>
              <a:rPr lang="en-US" dirty="0" smtClean="0"/>
              <a:t> spreadsheet</a:t>
            </a:r>
            <a:endParaRPr lang="en-US" dirty="0"/>
          </a:p>
        </p:txBody>
      </p:sp>
      <p:sp>
        <p:nvSpPr>
          <p:cNvPr id="3" name="Text Placeholder 2"/>
          <p:cNvSpPr>
            <a:spLocks noGrp="1"/>
          </p:cNvSpPr>
          <p:nvPr>
            <p:ph type="body" idx="1"/>
          </p:nvPr>
        </p:nvSpPr>
        <p:spPr/>
        <p:txBody>
          <a:bodyPr/>
          <a:lstStyle/>
          <a:p>
            <a:r>
              <a:rPr lang="en-US" dirty="0" smtClean="0"/>
              <a:t> </a:t>
            </a:r>
            <a:endParaRPr lang="en-US" dirty="0"/>
          </a:p>
        </p:txBody>
      </p:sp>
      <p:sp>
        <p:nvSpPr>
          <p:cNvPr id="4" name="Date Placeholder 3"/>
          <p:cNvSpPr>
            <a:spLocks noGrp="1"/>
          </p:cNvSpPr>
          <p:nvPr>
            <p:ph type="dt" sz="half" idx="10"/>
          </p:nvPr>
        </p:nvSpPr>
        <p:spPr/>
        <p:txBody>
          <a:bodyPr/>
          <a:lstStyle/>
          <a:p>
            <a:fld id="{21EB6B46-B486-4547-85D0-44487F123631}" type="datetime1">
              <a:rPr lang="en-US" smtClean="0"/>
              <a:pPr/>
              <a:t>6/21/2016</a:t>
            </a:fld>
            <a:endParaRPr lang="en-US" dirty="0"/>
          </a:p>
        </p:txBody>
      </p:sp>
      <p:sp>
        <p:nvSpPr>
          <p:cNvPr id="5" name="Footer Placeholder 4"/>
          <p:cNvSpPr>
            <a:spLocks noGrp="1"/>
          </p:cNvSpPr>
          <p:nvPr>
            <p:ph type="ftr" sz="quarter" idx="11"/>
          </p:nvPr>
        </p:nvSpPr>
        <p:spPr/>
        <p:txBody>
          <a:bodyPr/>
          <a:lstStyle/>
          <a:p>
            <a:r>
              <a:rPr lang="en-US" smtClean="0"/>
              <a:t>Company Confidential  © 2014 Eli Lilly and Company </a:t>
            </a:r>
            <a:endParaRPr lang="en-US" dirty="0"/>
          </a:p>
        </p:txBody>
      </p:sp>
      <p:sp>
        <p:nvSpPr>
          <p:cNvPr id="6" name="Slide Number Placeholder 5"/>
          <p:cNvSpPr>
            <a:spLocks noGrp="1"/>
          </p:cNvSpPr>
          <p:nvPr>
            <p:ph type="sldNum" sz="quarter" idx="12"/>
          </p:nvPr>
        </p:nvSpPr>
        <p:spPr/>
        <p:txBody>
          <a:bodyPr/>
          <a:lstStyle/>
          <a:p>
            <a:fld id="{CE2FFC8D-A85B-B445-B4C5-B1EA1E258A6A}" type="slidenum">
              <a:rPr lang="en-US" smtClean="0"/>
              <a:pPr/>
              <a:t>69</a:t>
            </a:fld>
            <a:endParaRPr lang="en-US" dirty="0"/>
          </a:p>
        </p:txBody>
      </p:sp>
    </p:spTree>
    <p:extLst>
      <p:ext uri="{BB962C8B-B14F-4D97-AF65-F5344CB8AC3E}">
        <p14:creationId xmlns:p14="http://schemas.microsoft.com/office/powerpoint/2010/main" val="3354671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540" y="0"/>
            <a:ext cx="6536362" cy="1371600"/>
          </a:xfrm>
        </p:spPr>
        <p:txBody>
          <a:bodyPr>
            <a:normAutofit/>
          </a:bodyPr>
          <a:lstStyle/>
          <a:p>
            <a:r>
              <a:rPr lang="en-US" sz="4000" dirty="0" smtClean="0"/>
              <a:t>How do I know if a DED is Core, TA or SLD?</a:t>
            </a:r>
            <a:endParaRPr lang="en-US" sz="4000" dirty="0"/>
          </a:p>
        </p:txBody>
      </p:sp>
      <p:sp>
        <p:nvSpPr>
          <p:cNvPr id="4" name="Date Placeholder 3"/>
          <p:cNvSpPr>
            <a:spLocks noGrp="1"/>
          </p:cNvSpPr>
          <p:nvPr>
            <p:ph type="dt" sz="half" idx="10"/>
          </p:nvPr>
        </p:nvSpPr>
        <p:spPr/>
        <p:txBody>
          <a:bodyPr/>
          <a:lstStyle/>
          <a:p>
            <a:fld id="{788E80AF-A24D-7748-AE95-36D8D5398A3F}" type="datetime1">
              <a:rPr lang="en-US" smtClean="0"/>
              <a:t>6/21/2016</a:t>
            </a:fld>
            <a:endParaRPr lang="en-US" dirty="0"/>
          </a:p>
        </p:txBody>
      </p:sp>
      <p:sp>
        <p:nvSpPr>
          <p:cNvPr id="5" name="Footer Placeholder 4"/>
          <p:cNvSpPr>
            <a:spLocks noGrp="1"/>
          </p:cNvSpPr>
          <p:nvPr>
            <p:ph type="ftr" sz="quarter" idx="11"/>
          </p:nvPr>
        </p:nvSpPr>
        <p:spPr/>
        <p:txBody>
          <a:bodyPr/>
          <a:lstStyle/>
          <a:p>
            <a:r>
              <a:rPr lang="en-US" smtClean="0"/>
              <a:t>Company Confidential  © 2014 Eli Lilly and Company </a:t>
            </a:r>
            <a:endParaRPr lang="en-US" dirty="0"/>
          </a:p>
        </p:txBody>
      </p:sp>
      <p:sp>
        <p:nvSpPr>
          <p:cNvPr id="6" name="Slide Number Placeholder 5"/>
          <p:cNvSpPr>
            <a:spLocks noGrp="1"/>
          </p:cNvSpPr>
          <p:nvPr>
            <p:ph type="sldNum" sz="quarter" idx="12"/>
          </p:nvPr>
        </p:nvSpPr>
        <p:spPr/>
        <p:txBody>
          <a:bodyPr/>
          <a:lstStyle/>
          <a:p>
            <a:fld id="{CE2FFC8D-A85B-B445-B4C5-B1EA1E258A6A}" type="slidenum">
              <a:rPr lang="en-US" smtClean="0"/>
              <a:t>7</a:t>
            </a:fld>
            <a:endParaRPr lang="en-US" dirty="0"/>
          </a:p>
        </p:txBody>
      </p:sp>
      <p:sp>
        <p:nvSpPr>
          <p:cNvPr id="3" name="Rectangle 2"/>
          <p:cNvSpPr/>
          <p:nvPr/>
        </p:nvSpPr>
        <p:spPr>
          <a:xfrm>
            <a:off x="237247" y="1546181"/>
            <a:ext cx="8449553" cy="830997"/>
          </a:xfrm>
          <a:prstGeom prst="rect">
            <a:avLst/>
          </a:prstGeom>
        </p:spPr>
        <p:txBody>
          <a:bodyPr wrap="square">
            <a:spAutoFit/>
          </a:bodyPr>
          <a:lstStyle/>
          <a:p>
            <a:r>
              <a:rPr lang="en-US" sz="2400" b="1" dirty="0" smtClean="0">
                <a:ea typeface="ヒラギノ角ゴ Pro W3"/>
              </a:rPr>
              <a:t>The designation of a DED as CORE, TA, or SLD is indicated in the naming of the DED: </a:t>
            </a:r>
            <a:endParaRPr lang="en-US" sz="2400" b="1" dirty="0">
              <a:ea typeface="ヒラギノ角ゴ Pro W3"/>
            </a:endParaRPr>
          </a:p>
        </p:txBody>
      </p:sp>
      <p:sp>
        <p:nvSpPr>
          <p:cNvPr id="27" name="Rectangle 26"/>
          <p:cNvSpPr/>
          <p:nvPr/>
        </p:nvSpPr>
        <p:spPr>
          <a:xfrm>
            <a:off x="5534634" y="5821767"/>
            <a:ext cx="1343468" cy="369332"/>
          </a:xfrm>
          <a:prstGeom prst="rect">
            <a:avLst/>
          </a:prstGeom>
        </p:spPr>
        <p:txBody>
          <a:bodyPr wrap="square">
            <a:spAutoFit/>
          </a:bodyPr>
          <a:lstStyle/>
          <a:p>
            <a:r>
              <a:rPr lang="en-US" b="1" dirty="0" smtClean="0">
                <a:solidFill>
                  <a:schemeClr val="tx1">
                    <a:lumMod val="65000"/>
                    <a:lumOff val="35000"/>
                  </a:schemeClr>
                </a:solidFill>
                <a:ea typeface="ヒラギノ角ゴ Pro W3"/>
                <a:hlinkClick r:id="rId2"/>
              </a:rPr>
              <a:t>DED Library</a:t>
            </a:r>
            <a:endParaRPr lang="en-US" b="1" dirty="0">
              <a:solidFill>
                <a:schemeClr val="tx1">
                  <a:lumMod val="65000"/>
                  <a:lumOff val="35000"/>
                </a:schemeClr>
              </a:solidFill>
              <a:ea typeface="ヒラギノ角ゴ Pro W3"/>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66975"/>
            <a:ext cx="314325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 y="3866999"/>
            <a:ext cx="196215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 y="4581374"/>
            <a:ext cx="200025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 y="5286224"/>
            <a:ext cx="2295525"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1056666" y="2981325"/>
            <a:ext cx="572109" cy="847725"/>
          </a:xfrm>
          <a:prstGeom prst="rect">
            <a:avLst/>
          </a:prstGeom>
          <a:noFill/>
          <a:ln w="158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1056666" y="3866999"/>
            <a:ext cx="738796" cy="714375"/>
          </a:xfrm>
          <a:prstGeom prst="rect">
            <a:avLst/>
          </a:prstGeom>
          <a:noFill/>
          <a:ln w="158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1056666" y="4614711"/>
            <a:ext cx="572109" cy="638175"/>
          </a:xfrm>
          <a:prstGeom prst="rect">
            <a:avLst/>
          </a:prstGeom>
          <a:noFill/>
          <a:ln w="1587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056665" y="5314798"/>
            <a:ext cx="738797" cy="847725"/>
          </a:xfrm>
          <a:prstGeom prst="rect">
            <a:avLst/>
          </a:prstGeom>
          <a:noFill/>
          <a:ln w="15875">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464258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52400" y="152400"/>
            <a:ext cx="8305800" cy="1200329"/>
          </a:xfrm>
          <a:prstGeom prst="rect">
            <a:avLst/>
          </a:prstGeom>
        </p:spPr>
        <p:txBody>
          <a:bodyPr>
            <a:spAutoFit/>
          </a:bodyPr>
          <a:lstStyle/>
          <a:p>
            <a:pPr>
              <a:defRPr/>
            </a:pPr>
            <a:r>
              <a:rPr lang="en-US" sz="3600" b="1" dirty="0" smtClean="0">
                <a:solidFill>
                  <a:prstClr val="white"/>
                </a:solidFill>
              </a:rPr>
              <a:t>SDTM Time Point Table (TPT) </a:t>
            </a:r>
          </a:p>
          <a:p>
            <a:pPr>
              <a:defRPr/>
            </a:pPr>
            <a:r>
              <a:rPr lang="en-US" sz="3600" b="1" dirty="0" smtClean="0">
                <a:solidFill>
                  <a:prstClr val="white"/>
                </a:solidFill>
              </a:rPr>
              <a:t>Spreadsheet</a:t>
            </a:r>
            <a:endParaRPr lang="en-US" sz="3600" b="1" dirty="0">
              <a:solidFill>
                <a:prstClr val="white"/>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300" y="2498843"/>
            <a:ext cx="1447619" cy="1680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http://ts1.mm.bing.net/th?id=HN.608012685959234059&amp;pid=1.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383" y="5902631"/>
            <a:ext cx="1000125" cy="750094"/>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txBox="1">
            <a:spLocks/>
          </p:cNvSpPr>
          <p:nvPr/>
        </p:nvSpPr>
        <p:spPr>
          <a:xfrm>
            <a:off x="76200" y="6477000"/>
            <a:ext cx="5382491" cy="2252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solidFill>
                  <a:prstClr val="white"/>
                </a:solidFill>
              </a:rPr>
              <a:t>Company Confidential  © 2012 Eli Lilly and Company</a:t>
            </a:r>
          </a:p>
          <a:p>
            <a:endParaRPr lang="en-US" sz="1100" dirty="0">
              <a:solidFill>
                <a:prstClr val="white"/>
              </a:solidFill>
            </a:endParaRPr>
          </a:p>
        </p:txBody>
      </p:sp>
      <p:sp>
        <p:nvSpPr>
          <p:cNvPr id="2" name="Rectangle 1"/>
          <p:cNvSpPr/>
          <p:nvPr/>
        </p:nvSpPr>
        <p:spPr>
          <a:xfrm>
            <a:off x="228599" y="1612890"/>
            <a:ext cx="8791575" cy="3749744"/>
          </a:xfrm>
          <a:prstGeom prst="rect">
            <a:avLst/>
          </a:prstGeom>
        </p:spPr>
        <p:txBody>
          <a:bodyPr wrap="square">
            <a:spAutoFit/>
          </a:bodyPr>
          <a:lstStyle/>
          <a:p>
            <a:pPr marL="463550" indent="-463550" eaLnBrk="0" hangingPunct="0">
              <a:spcAft>
                <a:spcPts val="600"/>
              </a:spcAft>
              <a:buFont typeface="Arial" panose="020B0604020202020204" pitchFamily="34" charset="0"/>
              <a:buChar char="•"/>
              <a:defRPr/>
            </a:pPr>
            <a:r>
              <a:rPr lang="en-US" sz="2400" kern="0" dirty="0">
                <a:solidFill>
                  <a:prstClr val="black"/>
                </a:solidFill>
              </a:rPr>
              <a:t>What is it?</a:t>
            </a:r>
          </a:p>
          <a:p>
            <a:pPr marL="920750" lvl="1" indent="-463550" eaLnBrk="0" hangingPunct="0">
              <a:lnSpc>
                <a:spcPts val="2200"/>
              </a:lnSpc>
              <a:spcAft>
                <a:spcPts val="600"/>
              </a:spcAft>
              <a:buFont typeface="Arial" panose="020B0604020202020204" pitchFamily="34" charset="0"/>
              <a:buChar char="•"/>
              <a:defRPr/>
            </a:pPr>
            <a:r>
              <a:rPr lang="en-US" sz="2000" kern="0" dirty="0">
                <a:solidFill>
                  <a:prstClr val="black"/>
                </a:solidFill>
              </a:rPr>
              <a:t>one component of the SDTM specifications; a separate excel </a:t>
            </a:r>
            <a:r>
              <a:rPr lang="en-US" sz="2000" kern="0" dirty="0" smtClean="0">
                <a:solidFill>
                  <a:prstClr val="black"/>
                </a:solidFill>
              </a:rPr>
              <a:t>spreadsheet</a:t>
            </a:r>
          </a:p>
          <a:p>
            <a:pPr lvl="1" eaLnBrk="0" hangingPunct="0">
              <a:lnSpc>
                <a:spcPts val="2200"/>
              </a:lnSpc>
              <a:spcAft>
                <a:spcPts val="600"/>
              </a:spcAft>
              <a:defRPr/>
            </a:pPr>
            <a:endParaRPr lang="en-US" sz="2000" kern="0" dirty="0" smtClean="0">
              <a:solidFill>
                <a:prstClr val="black"/>
              </a:solidFill>
            </a:endParaRPr>
          </a:p>
          <a:p>
            <a:pPr lvl="1" eaLnBrk="0" hangingPunct="0">
              <a:lnSpc>
                <a:spcPts val="2200"/>
              </a:lnSpc>
              <a:spcAft>
                <a:spcPts val="600"/>
              </a:spcAft>
              <a:defRPr/>
            </a:pPr>
            <a:endParaRPr lang="en-US" sz="2000" kern="0" dirty="0">
              <a:solidFill>
                <a:prstClr val="black"/>
              </a:solidFill>
            </a:endParaRPr>
          </a:p>
          <a:p>
            <a:pPr lvl="1" eaLnBrk="0" hangingPunct="0">
              <a:lnSpc>
                <a:spcPts val="2200"/>
              </a:lnSpc>
              <a:spcAft>
                <a:spcPts val="600"/>
              </a:spcAft>
              <a:defRPr/>
            </a:pPr>
            <a:endParaRPr lang="en-US" sz="2000" kern="0" dirty="0" smtClean="0">
              <a:solidFill>
                <a:prstClr val="black"/>
              </a:solidFill>
            </a:endParaRPr>
          </a:p>
          <a:p>
            <a:pPr lvl="1" eaLnBrk="0" hangingPunct="0">
              <a:lnSpc>
                <a:spcPts val="2200"/>
              </a:lnSpc>
              <a:spcAft>
                <a:spcPts val="600"/>
              </a:spcAft>
              <a:defRPr/>
            </a:pPr>
            <a:endParaRPr lang="en-US" sz="2000" kern="0" dirty="0">
              <a:solidFill>
                <a:prstClr val="black"/>
              </a:solidFill>
            </a:endParaRPr>
          </a:p>
          <a:p>
            <a:pPr marL="463550" indent="-463550" eaLnBrk="0" hangingPunct="0">
              <a:spcAft>
                <a:spcPts val="600"/>
              </a:spcAft>
              <a:buFont typeface="Arial" panose="020B0604020202020204" pitchFamily="34" charset="0"/>
              <a:buChar char="•"/>
              <a:defRPr/>
            </a:pPr>
            <a:r>
              <a:rPr lang="en-US" sz="2400" kern="0" dirty="0">
                <a:solidFill>
                  <a:prstClr val="black"/>
                </a:solidFill>
              </a:rPr>
              <a:t>Why is it needed?</a:t>
            </a:r>
          </a:p>
          <a:p>
            <a:pPr marL="920750" lvl="1" indent="-463550" eaLnBrk="0" hangingPunct="0">
              <a:spcAft>
                <a:spcPts val="600"/>
              </a:spcAft>
              <a:buFont typeface="Arial" panose="020B0604020202020204" pitchFamily="34" charset="0"/>
              <a:buChar char="•"/>
              <a:defRPr/>
            </a:pPr>
            <a:r>
              <a:rPr lang="en-US" sz="2000" kern="0" dirty="0">
                <a:solidFill>
                  <a:prstClr val="black"/>
                </a:solidFill>
              </a:rPr>
              <a:t>it serves as a lookup table to populate specific SDTM timing variables in the programming of SDTM datasets</a:t>
            </a:r>
          </a:p>
          <a:p>
            <a:pPr marL="1377950" lvl="2" indent="-463550" eaLnBrk="0" hangingPunct="0">
              <a:spcAft>
                <a:spcPts val="600"/>
              </a:spcAft>
              <a:buFont typeface="Arial" panose="020B0604020202020204" pitchFamily="34" charset="0"/>
              <a:buChar char="•"/>
              <a:defRPr/>
            </a:pPr>
            <a:r>
              <a:rPr lang="en-US" kern="0" dirty="0">
                <a:solidFill>
                  <a:prstClr val="black"/>
                </a:solidFill>
              </a:rPr>
              <a:t>e.g. LB, EG, QS, VS, PC are common Domains with timing </a:t>
            </a:r>
            <a:r>
              <a:rPr lang="en-US" kern="0" dirty="0" smtClean="0">
                <a:solidFill>
                  <a:prstClr val="black"/>
                </a:solidFill>
              </a:rPr>
              <a:t>variables</a:t>
            </a:r>
            <a:endParaRPr lang="en-US" kern="0" dirty="0">
              <a:solidFill>
                <a:prstClr val="black"/>
              </a:solidFill>
            </a:endParaRPr>
          </a:p>
        </p:txBody>
      </p:sp>
    </p:spTree>
    <p:extLst>
      <p:ext uri="{BB962C8B-B14F-4D97-AF65-F5344CB8AC3E}">
        <p14:creationId xmlns:p14="http://schemas.microsoft.com/office/powerpoint/2010/main" val="77160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04800" y="152400"/>
            <a:ext cx="8305800" cy="1200329"/>
          </a:xfrm>
          <a:prstGeom prst="rect">
            <a:avLst/>
          </a:prstGeom>
        </p:spPr>
        <p:txBody>
          <a:bodyPr>
            <a:spAutoFit/>
          </a:bodyPr>
          <a:lstStyle/>
          <a:p>
            <a:pPr defTabSz="914400">
              <a:defRPr/>
            </a:pPr>
            <a:r>
              <a:rPr lang="en-US" sz="3600" b="1" dirty="0" err="1" smtClean="0">
                <a:solidFill>
                  <a:prstClr val="white"/>
                </a:solidFill>
              </a:rPr>
              <a:t>Timepoint</a:t>
            </a:r>
            <a:r>
              <a:rPr lang="en-US" sz="3600" b="1" dirty="0" smtClean="0">
                <a:solidFill>
                  <a:prstClr val="white"/>
                </a:solidFill>
              </a:rPr>
              <a:t> Spreadsheet </a:t>
            </a:r>
          </a:p>
          <a:p>
            <a:pPr defTabSz="914400">
              <a:defRPr/>
            </a:pPr>
            <a:r>
              <a:rPr lang="en-US" sz="3600" b="1" dirty="0" smtClean="0">
                <a:solidFill>
                  <a:prstClr val="white"/>
                </a:solidFill>
              </a:rPr>
              <a:t>Connection to SST</a:t>
            </a:r>
            <a:endParaRPr lang="en-US" sz="3600" b="1" dirty="0">
              <a:solidFill>
                <a:prstClr val="white"/>
              </a:solidFill>
            </a:endParaRPr>
          </a:p>
        </p:txBody>
      </p:sp>
      <p:sp>
        <p:nvSpPr>
          <p:cNvPr id="3" name="Rectangle 2"/>
          <p:cNvSpPr/>
          <p:nvPr/>
        </p:nvSpPr>
        <p:spPr>
          <a:xfrm>
            <a:off x="304799" y="1547753"/>
            <a:ext cx="8582025" cy="2231380"/>
          </a:xfrm>
          <a:prstGeom prst="rect">
            <a:avLst/>
          </a:prstGeom>
        </p:spPr>
        <p:txBody>
          <a:bodyPr wrap="square">
            <a:spAutoFit/>
          </a:bodyPr>
          <a:lstStyle/>
          <a:p>
            <a:pPr defTabSz="914400" eaLnBrk="0" hangingPunct="0">
              <a:spcAft>
                <a:spcPts val="600"/>
              </a:spcAft>
              <a:buClr>
                <a:srgbClr val="C00000"/>
              </a:buClr>
              <a:defRPr/>
            </a:pPr>
            <a:r>
              <a:rPr lang="en-US" sz="2000" b="1" kern="0" dirty="0">
                <a:solidFill>
                  <a:prstClr val="black"/>
                </a:solidFill>
              </a:rPr>
              <a:t>Defines specific SDTM timing variables</a:t>
            </a:r>
            <a:r>
              <a:rPr lang="en-US" sz="2000" b="1" kern="0" dirty="0" smtClean="0">
                <a:solidFill>
                  <a:prstClr val="black"/>
                </a:solidFill>
              </a:rPr>
              <a:t>:</a:t>
            </a:r>
            <a:endParaRPr lang="en-US" sz="2000" b="1" kern="0" dirty="0">
              <a:solidFill>
                <a:prstClr val="black"/>
              </a:solidFill>
            </a:endParaRPr>
          </a:p>
          <a:p>
            <a:pPr marL="920750" lvl="1" indent="-463550" defTabSz="914400" eaLnBrk="0" hangingPunct="0">
              <a:spcAft>
                <a:spcPts val="600"/>
              </a:spcAft>
              <a:buClr>
                <a:srgbClr val="C00000"/>
              </a:buClr>
              <a:buFont typeface="Wingdings" pitchFamily="2" charset="2"/>
              <a:buChar char="v"/>
              <a:defRPr/>
            </a:pPr>
            <a:r>
              <a:rPr lang="en-US" kern="0" dirty="0" err="1">
                <a:solidFill>
                  <a:prstClr val="black"/>
                </a:solidFill>
              </a:rPr>
              <a:t>xxTPT</a:t>
            </a:r>
            <a:r>
              <a:rPr lang="en-US" kern="0" dirty="0">
                <a:solidFill>
                  <a:prstClr val="black"/>
                </a:solidFill>
              </a:rPr>
              <a:t> – Planned Time Point Name</a:t>
            </a:r>
          </a:p>
          <a:p>
            <a:pPr marL="920750" lvl="1" indent="-463550" defTabSz="914400" eaLnBrk="0" hangingPunct="0">
              <a:spcAft>
                <a:spcPts val="600"/>
              </a:spcAft>
              <a:buClr>
                <a:srgbClr val="C00000"/>
              </a:buClr>
              <a:buFont typeface="Wingdings" pitchFamily="2" charset="2"/>
              <a:buChar char="v"/>
              <a:defRPr/>
            </a:pPr>
            <a:r>
              <a:rPr lang="en-US" kern="0" dirty="0" err="1">
                <a:solidFill>
                  <a:prstClr val="black"/>
                </a:solidFill>
              </a:rPr>
              <a:t>xxTPTNUM</a:t>
            </a:r>
            <a:r>
              <a:rPr lang="en-US" kern="0" dirty="0">
                <a:solidFill>
                  <a:prstClr val="black"/>
                </a:solidFill>
              </a:rPr>
              <a:t> – Planned Time Point Number</a:t>
            </a:r>
          </a:p>
          <a:p>
            <a:pPr marL="920750" lvl="1" indent="-463550" defTabSz="914400" eaLnBrk="0" hangingPunct="0">
              <a:spcAft>
                <a:spcPts val="600"/>
              </a:spcAft>
              <a:buClr>
                <a:srgbClr val="C00000"/>
              </a:buClr>
              <a:buFont typeface="Wingdings" pitchFamily="2" charset="2"/>
              <a:buChar char="v"/>
              <a:defRPr/>
            </a:pPr>
            <a:r>
              <a:rPr lang="en-US" kern="0" dirty="0" err="1">
                <a:solidFill>
                  <a:prstClr val="black"/>
                </a:solidFill>
              </a:rPr>
              <a:t>xxELTM</a:t>
            </a:r>
            <a:r>
              <a:rPr lang="en-US" kern="0" dirty="0">
                <a:solidFill>
                  <a:prstClr val="black"/>
                </a:solidFill>
              </a:rPr>
              <a:t> – Planned Elapsed Time from Time Point Reference</a:t>
            </a:r>
          </a:p>
          <a:p>
            <a:pPr marL="920750" lvl="1" indent="-463550" defTabSz="914400" eaLnBrk="0" hangingPunct="0">
              <a:spcAft>
                <a:spcPts val="600"/>
              </a:spcAft>
              <a:buClr>
                <a:srgbClr val="C00000"/>
              </a:buClr>
              <a:buFont typeface="Wingdings" pitchFamily="2" charset="2"/>
              <a:buChar char="v"/>
              <a:defRPr/>
            </a:pPr>
            <a:r>
              <a:rPr lang="en-US" kern="0" dirty="0" err="1">
                <a:solidFill>
                  <a:prstClr val="black"/>
                </a:solidFill>
              </a:rPr>
              <a:t>xxTPTREF</a:t>
            </a:r>
            <a:r>
              <a:rPr lang="en-US" kern="0" dirty="0">
                <a:solidFill>
                  <a:prstClr val="black"/>
                </a:solidFill>
              </a:rPr>
              <a:t> – Time Point Reference</a:t>
            </a:r>
          </a:p>
          <a:p>
            <a:pPr marL="920750" lvl="1" indent="-463550" defTabSz="914400" eaLnBrk="0" hangingPunct="0">
              <a:spcAft>
                <a:spcPts val="600"/>
              </a:spcAft>
              <a:buClr>
                <a:srgbClr val="C00000"/>
              </a:buClr>
              <a:buFont typeface="Wingdings" pitchFamily="2" charset="2"/>
              <a:buChar char="v"/>
              <a:defRPr/>
            </a:pPr>
            <a:r>
              <a:rPr lang="en-US" kern="0" dirty="0" err="1">
                <a:solidFill>
                  <a:prstClr val="black"/>
                </a:solidFill>
              </a:rPr>
              <a:t>xxRFDTC</a:t>
            </a:r>
            <a:r>
              <a:rPr lang="en-US" kern="0" dirty="0">
                <a:solidFill>
                  <a:prstClr val="black"/>
                </a:solidFill>
              </a:rPr>
              <a:t> – Date/Time of Reference Time Point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9" y="3933022"/>
            <a:ext cx="8886823" cy="2754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7689060" y="3409801"/>
            <a:ext cx="1197764" cy="369332"/>
          </a:xfrm>
          <a:prstGeom prst="rect">
            <a:avLst/>
          </a:prstGeom>
        </p:spPr>
        <p:txBody>
          <a:bodyPr wrap="none">
            <a:spAutoFit/>
          </a:bodyPr>
          <a:lstStyle/>
          <a:p>
            <a:r>
              <a:rPr lang="en-US" u="sng" dirty="0" err="1">
                <a:solidFill>
                  <a:prstClr val="black"/>
                </a:solidFill>
                <a:hlinkClick r:id="rId4"/>
              </a:rPr>
              <a:t>SampleSST</a:t>
            </a:r>
            <a:endParaRPr lang="en-US" dirty="0">
              <a:solidFill>
                <a:prstClr val="black"/>
              </a:solidFill>
            </a:endParaRPr>
          </a:p>
        </p:txBody>
      </p:sp>
    </p:spTree>
    <p:extLst>
      <p:ext uri="{BB962C8B-B14F-4D97-AF65-F5344CB8AC3E}">
        <p14:creationId xmlns:p14="http://schemas.microsoft.com/office/powerpoint/2010/main" val="1761890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8600" y="152400"/>
            <a:ext cx="8305800" cy="646331"/>
          </a:xfrm>
          <a:prstGeom prst="rect">
            <a:avLst/>
          </a:prstGeom>
        </p:spPr>
        <p:txBody>
          <a:bodyPr>
            <a:spAutoFit/>
          </a:bodyPr>
          <a:lstStyle/>
          <a:p>
            <a:pPr>
              <a:defRPr/>
            </a:pPr>
            <a:r>
              <a:rPr lang="en-US" sz="3600" b="1" dirty="0" smtClean="0">
                <a:solidFill>
                  <a:prstClr val="white"/>
                </a:solidFill>
              </a:rPr>
              <a:t>Time Point Spreadsheet</a:t>
            </a:r>
            <a:endParaRPr lang="en-US" sz="3600" b="1" i="1" dirty="0">
              <a:solidFill>
                <a:prstClr val="white"/>
              </a:solidFill>
            </a:endParaRPr>
          </a:p>
        </p:txBody>
      </p:sp>
      <p:sp>
        <p:nvSpPr>
          <p:cNvPr id="5" name="Footer Placeholder 4"/>
          <p:cNvSpPr txBox="1">
            <a:spLocks/>
          </p:cNvSpPr>
          <p:nvPr/>
        </p:nvSpPr>
        <p:spPr>
          <a:xfrm>
            <a:off x="0" y="6556555"/>
            <a:ext cx="5382491" cy="2252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solidFill>
                  <a:prstClr val="white"/>
                </a:solidFill>
              </a:rPr>
              <a:t>Company Confidential  © 2012 Eli Lilly and Company</a:t>
            </a:r>
          </a:p>
          <a:p>
            <a:endParaRPr lang="en-US" sz="1100" dirty="0">
              <a:solidFill>
                <a:prstClr val="white"/>
              </a:solidFill>
            </a:endParaRPr>
          </a:p>
        </p:txBody>
      </p:sp>
      <p:pic>
        <p:nvPicPr>
          <p:cNvPr id="7" name="Picture 2" descr="http://ts1.mm.bing.net/th?id=HN.608012685959234059&amp;pid=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826" y="6031002"/>
            <a:ext cx="850900" cy="6381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49276" y="1483507"/>
            <a:ext cx="5457825" cy="4106252"/>
          </a:xfrm>
          <a:prstGeom prst="rect">
            <a:avLst/>
          </a:prstGeom>
        </p:spPr>
        <p:txBody>
          <a:bodyPr wrap="square">
            <a:spAutoFit/>
          </a:bodyPr>
          <a:lstStyle/>
          <a:p>
            <a:pPr marL="463550" indent="-463550" eaLnBrk="0" hangingPunct="0">
              <a:lnSpc>
                <a:spcPts val="2700"/>
              </a:lnSpc>
              <a:spcBef>
                <a:spcPts val="600"/>
              </a:spcBef>
              <a:buClr>
                <a:srgbClr val="C00000"/>
              </a:buClr>
              <a:buFont typeface="Wingdings" pitchFamily="2" charset="2"/>
              <a:buChar char="v"/>
              <a:defRPr/>
            </a:pPr>
            <a:r>
              <a:rPr lang="en-US" sz="2800" kern="0" dirty="0">
                <a:solidFill>
                  <a:prstClr val="black"/>
                </a:solidFill>
              </a:rPr>
              <a:t>Depending on the study design, populating the TPT requires input from:</a:t>
            </a:r>
          </a:p>
          <a:p>
            <a:pPr marL="920750" lvl="1" indent="-463550" eaLnBrk="0" hangingPunct="0">
              <a:lnSpc>
                <a:spcPts val="2500"/>
              </a:lnSpc>
              <a:spcBef>
                <a:spcPts val="600"/>
              </a:spcBef>
              <a:buClr>
                <a:srgbClr val="C00000"/>
              </a:buClr>
              <a:buFont typeface="Calibri" panose="020F0502020204030204" pitchFamily="34" charset="0"/>
              <a:buChar char="−"/>
              <a:defRPr/>
            </a:pPr>
            <a:r>
              <a:rPr lang="en-US" sz="2400" kern="0" dirty="0">
                <a:solidFill>
                  <a:prstClr val="black"/>
                </a:solidFill>
              </a:rPr>
              <a:t>SDTM Consultant, CDA, </a:t>
            </a:r>
            <a:r>
              <a:rPr lang="en-US" sz="2400" kern="0" dirty="0" err="1" smtClean="0">
                <a:solidFill>
                  <a:prstClr val="black"/>
                </a:solidFill>
              </a:rPr>
              <a:t>CLO,and</a:t>
            </a:r>
            <a:r>
              <a:rPr lang="en-US" sz="2400" kern="0" dirty="0" smtClean="0">
                <a:solidFill>
                  <a:prstClr val="black"/>
                </a:solidFill>
              </a:rPr>
              <a:t> PK representatives</a:t>
            </a:r>
          </a:p>
          <a:p>
            <a:pPr marL="463550" indent="-463550" eaLnBrk="0" hangingPunct="0">
              <a:lnSpc>
                <a:spcPts val="2700"/>
              </a:lnSpc>
              <a:spcBef>
                <a:spcPts val="600"/>
              </a:spcBef>
              <a:buClr>
                <a:srgbClr val="C00000"/>
              </a:buClr>
              <a:buFont typeface="Wingdings" pitchFamily="2" charset="2"/>
              <a:buChar char="v"/>
              <a:defRPr/>
            </a:pPr>
            <a:r>
              <a:rPr lang="en-US" sz="2800" kern="0" dirty="0" smtClean="0">
                <a:solidFill>
                  <a:prstClr val="black"/>
                </a:solidFill>
              </a:rPr>
              <a:t>It </a:t>
            </a:r>
            <a:r>
              <a:rPr lang="en-US" sz="2800" kern="0" dirty="0">
                <a:solidFill>
                  <a:prstClr val="black"/>
                </a:solidFill>
              </a:rPr>
              <a:t>is populated according to the protocol design using the Schedule of Events (SOE)</a:t>
            </a:r>
          </a:p>
          <a:p>
            <a:pPr marL="463550" indent="-463550" eaLnBrk="0" hangingPunct="0">
              <a:lnSpc>
                <a:spcPts val="2700"/>
              </a:lnSpc>
              <a:spcBef>
                <a:spcPts val="600"/>
              </a:spcBef>
              <a:buClr>
                <a:srgbClr val="C00000"/>
              </a:buClr>
              <a:buFont typeface="Wingdings" pitchFamily="2" charset="2"/>
              <a:buChar char="v"/>
              <a:defRPr/>
            </a:pPr>
            <a:r>
              <a:rPr lang="en-US" sz="2800" kern="0" dirty="0" smtClean="0">
                <a:solidFill>
                  <a:prstClr val="black"/>
                </a:solidFill>
              </a:rPr>
              <a:t>Who Populates It?</a:t>
            </a:r>
            <a:endParaRPr lang="en-US" sz="2800" kern="0" dirty="0">
              <a:solidFill>
                <a:prstClr val="black"/>
              </a:solidFill>
            </a:endParaRPr>
          </a:p>
          <a:p>
            <a:pPr marL="920750" lvl="1" indent="-463550" eaLnBrk="0" hangingPunct="0">
              <a:lnSpc>
                <a:spcPts val="2500"/>
              </a:lnSpc>
              <a:spcBef>
                <a:spcPts val="600"/>
              </a:spcBef>
              <a:buClr>
                <a:srgbClr val="C00000"/>
              </a:buClr>
              <a:buFont typeface="Calibri" panose="020F0502020204030204" pitchFamily="34" charset="0"/>
              <a:buChar char="−"/>
              <a:defRPr/>
            </a:pPr>
            <a:r>
              <a:rPr lang="en-US" sz="2400" kern="0" dirty="0" smtClean="0">
                <a:solidFill>
                  <a:prstClr val="black"/>
                </a:solidFill>
              </a:rPr>
              <a:t>Typically the Spec Writer at Lilly or the TPO</a:t>
            </a:r>
            <a:endParaRPr lang="en-US" sz="2800" kern="0" dirty="0">
              <a:solidFill>
                <a:prstClr val="black"/>
              </a:solidFill>
            </a:endParaRPr>
          </a:p>
        </p:txBody>
      </p:sp>
      <p:pic>
        <p:nvPicPr>
          <p:cNvPr id="14338" name="Picture 2" descr="http://www.ibcbenelux.eu/images/stories/website/decisionrolesandstruc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5525" y="2273578"/>
            <a:ext cx="2614968" cy="1889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579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8600" y="398890"/>
            <a:ext cx="5838245" cy="646331"/>
          </a:xfrm>
          <a:prstGeom prst="rect">
            <a:avLst/>
          </a:prstGeom>
        </p:spPr>
        <p:txBody>
          <a:bodyPr wrap="square">
            <a:spAutoFit/>
          </a:bodyPr>
          <a:lstStyle/>
          <a:p>
            <a:pPr>
              <a:defRPr/>
            </a:pPr>
            <a:r>
              <a:rPr lang="en-US" sz="3600" b="1" dirty="0" smtClean="0">
                <a:solidFill>
                  <a:prstClr val="white"/>
                </a:solidFill>
              </a:rPr>
              <a:t>Time Point Spreadsheet</a:t>
            </a:r>
            <a:endParaRPr lang="en-US" sz="3600" b="1" i="1" dirty="0">
              <a:solidFill>
                <a:prstClr val="white"/>
              </a:solidFill>
            </a:endParaRPr>
          </a:p>
        </p:txBody>
      </p:sp>
      <p:sp>
        <p:nvSpPr>
          <p:cNvPr id="5" name="Footer Placeholder 4"/>
          <p:cNvSpPr txBox="1">
            <a:spLocks/>
          </p:cNvSpPr>
          <p:nvPr/>
        </p:nvSpPr>
        <p:spPr>
          <a:xfrm>
            <a:off x="3119437" y="6248400"/>
            <a:ext cx="433388" cy="32693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u="sng" dirty="0">
                <a:solidFill>
                  <a:prstClr val="black"/>
                </a:solidFill>
                <a:hlinkClick r:id="rId3"/>
              </a:rPr>
              <a:t>TPT</a:t>
            </a:r>
            <a:endParaRPr lang="en-US" sz="1100" dirty="0">
              <a:solidFill>
                <a:prstClr val="black"/>
              </a:solidFill>
            </a:endParaRPr>
          </a:p>
        </p:txBody>
      </p:sp>
      <p:pic>
        <p:nvPicPr>
          <p:cNvPr id="7" name="Picture 2" descr="http://ts1.mm.bing.net/th?id=HN.608012685959234059&amp;pid=1.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8151" y="5324475"/>
            <a:ext cx="1580210" cy="118515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41949" y="1860242"/>
            <a:ext cx="3552824" cy="584775"/>
          </a:xfrm>
          <a:prstGeom prst="rect">
            <a:avLst/>
          </a:prstGeom>
        </p:spPr>
        <p:txBody>
          <a:bodyPr wrap="square">
            <a:spAutoFit/>
          </a:bodyPr>
          <a:lstStyle/>
          <a:p>
            <a:r>
              <a:rPr lang="en-US" sz="1600" b="1" dirty="0">
                <a:solidFill>
                  <a:prstClr val="black"/>
                </a:solidFill>
              </a:rPr>
              <a:t>Guidance for populating the template is located on the </a:t>
            </a:r>
            <a:r>
              <a:rPr lang="en-US" sz="1600" b="1" dirty="0">
                <a:solidFill>
                  <a:srgbClr val="00B050"/>
                </a:solidFill>
              </a:rPr>
              <a:t>“Instructions” </a:t>
            </a:r>
            <a:r>
              <a:rPr lang="en-US" sz="1600" b="1" dirty="0">
                <a:solidFill>
                  <a:prstClr val="black"/>
                </a:solidFill>
              </a:rPr>
              <a:t>tab.  </a:t>
            </a:r>
            <a:endParaRPr lang="en-US" sz="1600" b="1" dirty="0" smtClean="0">
              <a:solidFill>
                <a:prstClr val="black"/>
              </a:solidFill>
            </a:endParaRP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926" y="1475025"/>
            <a:ext cx="5105400" cy="5215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5148125" y="6533645"/>
            <a:ext cx="571500" cy="159545"/>
          </a:xfrm>
          <a:prstGeom prst="rect">
            <a:avLst/>
          </a:prstGeom>
          <a:noFill/>
          <a:ln w="254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5719625" y="6533645"/>
            <a:ext cx="447674" cy="159545"/>
          </a:xfrm>
          <a:prstGeom prst="rect">
            <a:avLst/>
          </a:prstGeom>
          <a:noFill/>
          <a:ln w="254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4313008" y="6533644"/>
            <a:ext cx="835117" cy="159546"/>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p:nvSpPr>
        <p:spPr>
          <a:xfrm>
            <a:off x="241949" y="3722172"/>
            <a:ext cx="3552824" cy="1077218"/>
          </a:xfrm>
          <a:prstGeom prst="rect">
            <a:avLst/>
          </a:prstGeom>
        </p:spPr>
        <p:txBody>
          <a:bodyPr wrap="square">
            <a:spAutoFit/>
          </a:bodyPr>
          <a:lstStyle/>
          <a:p>
            <a:r>
              <a:rPr lang="en-US" sz="1600" b="1" dirty="0" smtClean="0">
                <a:solidFill>
                  <a:prstClr val="black"/>
                </a:solidFill>
              </a:rPr>
              <a:t>The study specific </a:t>
            </a:r>
            <a:r>
              <a:rPr lang="en-US" sz="1600" b="1" dirty="0" err="1" smtClean="0">
                <a:solidFill>
                  <a:prstClr val="black"/>
                </a:solidFill>
              </a:rPr>
              <a:t>timepoint</a:t>
            </a:r>
            <a:r>
              <a:rPr lang="en-US" sz="1600" b="1" dirty="0" smtClean="0">
                <a:solidFill>
                  <a:prstClr val="black"/>
                </a:solidFill>
              </a:rPr>
              <a:t> information is entered into the </a:t>
            </a:r>
            <a:r>
              <a:rPr lang="en-US" sz="1600" b="1" dirty="0" smtClean="0">
                <a:solidFill>
                  <a:srgbClr val="FF0000"/>
                </a:solidFill>
              </a:rPr>
              <a:t>“</a:t>
            </a:r>
            <a:r>
              <a:rPr lang="en-US" sz="1600" b="1" dirty="0" err="1" smtClean="0">
                <a:solidFill>
                  <a:srgbClr val="FF0000"/>
                </a:solidFill>
              </a:rPr>
              <a:t>Template_Timepoints</a:t>
            </a:r>
            <a:r>
              <a:rPr lang="en-US" sz="1600" b="1" dirty="0" smtClean="0">
                <a:solidFill>
                  <a:srgbClr val="FF0000"/>
                </a:solidFill>
              </a:rPr>
              <a:t>” </a:t>
            </a:r>
            <a:r>
              <a:rPr lang="en-US" sz="1600" b="1" dirty="0" smtClean="0">
                <a:solidFill>
                  <a:prstClr val="black"/>
                </a:solidFill>
              </a:rPr>
              <a:t>tab.</a:t>
            </a:r>
            <a:endParaRPr lang="en-US" sz="1600" b="1" dirty="0">
              <a:solidFill>
                <a:prstClr val="black"/>
              </a:solidFill>
            </a:endParaRPr>
          </a:p>
          <a:p>
            <a:pPr lvl="1"/>
            <a:endParaRPr lang="en-US" sz="1600" dirty="0">
              <a:solidFill>
                <a:prstClr val="black"/>
              </a:solidFill>
            </a:endParaRPr>
          </a:p>
        </p:txBody>
      </p:sp>
      <p:sp>
        <p:nvSpPr>
          <p:cNvPr id="13" name="Rectangle 12"/>
          <p:cNvSpPr/>
          <p:nvPr/>
        </p:nvSpPr>
        <p:spPr>
          <a:xfrm>
            <a:off x="241949" y="2635026"/>
            <a:ext cx="3552824" cy="830997"/>
          </a:xfrm>
          <a:prstGeom prst="rect">
            <a:avLst/>
          </a:prstGeom>
        </p:spPr>
        <p:txBody>
          <a:bodyPr wrap="square">
            <a:spAutoFit/>
          </a:bodyPr>
          <a:lstStyle/>
          <a:p>
            <a:r>
              <a:rPr lang="en-US" sz="1600" b="1" dirty="0" smtClean="0">
                <a:solidFill>
                  <a:prstClr val="black"/>
                </a:solidFill>
              </a:rPr>
              <a:t>Different scenarios to assist with completion of the spreadsheet are provided on the </a:t>
            </a:r>
            <a:r>
              <a:rPr lang="en-US" sz="1600" b="1" dirty="0" smtClean="0">
                <a:solidFill>
                  <a:srgbClr val="0070C0"/>
                </a:solidFill>
              </a:rPr>
              <a:t>“Examples” </a:t>
            </a:r>
            <a:r>
              <a:rPr lang="en-US" sz="1600" b="1" dirty="0" smtClean="0">
                <a:solidFill>
                  <a:prstClr val="black"/>
                </a:solidFill>
              </a:rPr>
              <a:t>tab</a:t>
            </a:r>
            <a:r>
              <a:rPr lang="en-US" sz="1600" b="1" dirty="0">
                <a:solidFill>
                  <a:prstClr val="black"/>
                </a:solidFill>
              </a:rPr>
              <a:t>.</a:t>
            </a:r>
            <a:endParaRPr lang="en-US" sz="1600" b="1" dirty="0" smtClean="0">
              <a:solidFill>
                <a:prstClr val="black"/>
              </a:solidFill>
            </a:endParaRPr>
          </a:p>
        </p:txBody>
      </p:sp>
    </p:spTree>
    <p:extLst>
      <p:ext uri="{BB962C8B-B14F-4D97-AF65-F5344CB8AC3E}">
        <p14:creationId xmlns:p14="http://schemas.microsoft.com/office/powerpoint/2010/main" val="2214111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67" y="2733675"/>
            <a:ext cx="8718384" cy="3280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190500" y="428624"/>
            <a:ext cx="6803062" cy="942975"/>
          </a:xfrm>
        </p:spPr>
        <p:txBody>
          <a:bodyPr>
            <a:normAutofit fontScale="90000"/>
          </a:bodyPr>
          <a:lstStyle/>
          <a:p>
            <a:r>
              <a:rPr lang="en-US" sz="3600" dirty="0"/>
              <a:t>Locating a Blank TPT Spreadsheet from the Document Center</a:t>
            </a:r>
            <a:r>
              <a:rPr lang="en-US" dirty="0"/>
              <a:t/>
            </a:r>
            <a:br>
              <a:rPr lang="en-US" dirty="0"/>
            </a:br>
            <a:endParaRPr lang="en-US" dirty="0"/>
          </a:p>
        </p:txBody>
      </p:sp>
      <p:sp>
        <p:nvSpPr>
          <p:cNvPr id="2" name="Content Placeholder 1"/>
          <p:cNvSpPr>
            <a:spLocks noGrp="1"/>
          </p:cNvSpPr>
          <p:nvPr>
            <p:ph idx="1"/>
          </p:nvPr>
        </p:nvSpPr>
        <p:spPr>
          <a:xfrm>
            <a:off x="457200" y="1609725"/>
            <a:ext cx="8229600" cy="4516438"/>
          </a:xfrm>
        </p:spPr>
        <p:txBody>
          <a:bodyPr>
            <a:normAutofit/>
          </a:bodyPr>
          <a:lstStyle/>
          <a:p>
            <a:r>
              <a:rPr lang="en-US" sz="2000" dirty="0" smtClean="0">
                <a:hlinkClick r:id="rId3"/>
              </a:rPr>
              <a:t>Business Document Repository</a:t>
            </a:r>
            <a:endParaRPr lang="en-US" sz="2000" dirty="0" smtClean="0"/>
          </a:p>
          <a:p>
            <a:r>
              <a:rPr lang="en-US" sz="2000" dirty="0" smtClean="0"/>
              <a:t>Business Document Repository </a:t>
            </a:r>
            <a:r>
              <a:rPr lang="en-US" sz="2000" b="0" dirty="0" smtClean="0">
                <a:solidFill>
                  <a:schemeClr val="tx1"/>
                </a:solidFill>
              </a:rPr>
              <a:t>&gt; </a:t>
            </a:r>
            <a:r>
              <a:rPr lang="en-US" sz="2000" b="0" dirty="0" smtClean="0">
                <a:solidFill>
                  <a:srgbClr val="8A238D"/>
                </a:solidFill>
              </a:rPr>
              <a:t>Data Analysis and Delivery </a:t>
            </a:r>
            <a:r>
              <a:rPr lang="en-US" sz="2000" b="0" dirty="0" smtClean="0">
                <a:solidFill>
                  <a:schemeClr val="tx1"/>
                </a:solidFill>
              </a:rPr>
              <a:t>&gt; </a:t>
            </a:r>
            <a:r>
              <a:rPr lang="en-US" sz="2000" b="0" dirty="0" smtClean="0">
                <a:solidFill>
                  <a:srgbClr val="FF0000"/>
                </a:solidFill>
              </a:rPr>
              <a:t>Specification Development </a:t>
            </a:r>
            <a:r>
              <a:rPr lang="en-US" sz="2000" b="0" dirty="0" smtClean="0">
                <a:solidFill>
                  <a:schemeClr val="tx1"/>
                </a:solidFill>
              </a:rPr>
              <a:t>&gt; </a:t>
            </a:r>
            <a:r>
              <a:rPr lang="en-US" sz="2000" b="0" dirty="0" smtClean="0">
                <a:solidFill>
                  <a:srgbClr val="06BA42"/>
                </a:solidFill>
              </a:rPr>
              <a:t>“</a:t>
            </a:r>
            <a:r>
              <a:rPr lang="en-US" sz="2000" b="0" dirty="0" err="1" smtClean="0">
                <a:solidFill>
                  <a:srgbClr val="06BA42"/>
                </a:solidFill>
              </a:rPr>
              <a:t>Time_Point_Template</a:t>
            </a:r>
            <a:r>
              <a:rPr lang="en-US" sz="2000" b="0" dirty="0" smtClean="0">
                <a:solidFill>
                  <a:srgbClr val="06BA42"/>
                </a:solidFill>
              </a:rPr>
              <a:t>”</a:t>
            </a:r>
            <a:endParaRPr lang="en-US" sz="2000" b="0" dirty="0">
              <a:solidFill>
                <a:srgbClr val="06BA42"/>
              </a:solidFill>
            </a:endParaRPr>
          </a:p>
        </p:txBody>
      </p:sp>
      <p:sp>
        <p:nvSpPr>
          <p:cNvPr id="3" name="Text Placeholder 2"/>
          <p:cNvSpPr>
            <a:spLocks noGrp="1"/>
          </p:cNvSpPr>
          <p:nvPr>
            <p:ph type="body" sz="quarter" idx="4294967295"/>
          </p:nvPr>
        </p:nvSpPr>
        <p:spPr>
          <a:xfrm>
            <a:off x="0" y="182526"/>
            <a:ext cx="9448800" cy="1066800"/>
          </a:xfrm>
        </p:spPr>
        <p:txBody>
          <a:bodyPr/>
          <a:lstStyle/>
          <a:p>
            <a:pPr marL="0" indent="0">
              <a:lnSpc>
                <a:spcPts val="3500"/>
              </a:lnSpc>
              <a:buNone/>
            </a:pPr>
            <a:r>
              <a:rPr lang="en-US" sz="3600" dirty="0" smtClean="0"/>
              <a:t> </a:t>
            </a:r>
            <a:endParaRPr lang="en-US" sz="3600" dirty="0"/>
          </a:p>
        </p:txBody>
      </p:sp>
      <p:pic>
        <p:nvPicPr>
          <p:cNvPr id="12" name="Picture 2" descr="http://ts1.mm.bing.net/th?id=HN.608012685959234059&amp;pid=1.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302" y="5715000"/>
            <a:ext cx="1000125" cy="750094"/>
          </a:xfrm>
          <a:prstGeom prst="rect">
            <a:avLst/>
          </a:prstGeom>
          <a:noFill/>
          <a:extLst>
            <a:ext uri="{909E8E84-426E-40DD-AFC4-6F175D3DCCD1}">
              <a14:hiddenFill xmlns:a14="http://schemas.microsoft.com/office/drawing/2010/main">
                <a:solidFill>
                  <a:srgbClr val="FFFFFF"/>
                </a:solidFill>
              </a14:hiddenFill>
            </a:ext>
          </a:extLst>
        </p:spPr>
      </p:pic>
      <p:sp>
        <p:nvSpPr>
          <p:cNvPr id="14" name="Footer Placeholder 4"/>
          <p:cNvSpPr txBox="1">
            <a:spLocks/>
          </p:cNvSpPr>
          <p:nvPr/>
        </p:nvSpPr>
        <p:spPr>
          <a:xfrm>
            <a:off x="1524000" y="6239849"/>
            <a:ext cx="556780" cy="2252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u="sng" dirty="0">
                <a:solidFill>
                  <a:prstClr val="black"/>
                </a:solidFill>
                <a:hlinkClick r:id="rId5"/>
              </a:rPr>
              <a:t>TPT</a:t>
            </a:r>
            <a:endParaRPr lang="en-US" sz="1100" dirty="0">
              <a:solidFill>
                <a:prstClr val="black"/>
              </a:solidFill>
            </a:endParaRP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5251898"/>
            <a:ext cx="7180263"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1336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r>
              <a:rPr lang="en-US" dirty="0" smtClean="0"/>
              <a:t> </a:t>
            </a:r>
            <a:endParaRPr lang="en-US" dirty="0"/>
          </a:p>
        </p:txBody>
      </p:sp>
      <p:sp>
        <p:nvSpPr>
          <p:cNvPr id="4" name="Date Placeholder 3"/>
          <p:cNvSpPr>
            <a:spLocks noGrp="1"/>
          </p:cNvSpPr>
          <p:nvPr>
            <p:ph type="dt" sz="half" idx="10"/>
          </p:nvPr>
        </p:nvSpPr>
        <p:spPr/>
        <p:txBody>
          <a:bodyPr/>
          <a:lstStyle/>
          <a:p>
            <a:fld id="{21EB6B46-B486-4547-85D0-44487F123631}" type="datetime1">
              <a:rPr lang="en-US" smtClean="0"/>
              <a:pPr/>
              <a:t>6/21/2016</a:t>
            </a:fld>
            <a:endParaRPr lang="en-US" dirty="0"/>
          </a:p>
        </p:txBody>
      </p:sp>
      <p:sp>
        <p:nvSpPr>
          <p:cNvPr id="5" name="Footer Placeholder 4"/>
          <p:cNvSpPr>
            <a:spLocks noGrp="1"/>
          </p:cNvSpPr>
          <p:nvPr>
            <p:ph type="ftr" sz="quarter" idx="11"/>
          </p:nvPr>
        </p:nvSpPr>
        <p:spPr/>
        <p:txBody>
          <a:bodyPr/>
          <a:lstStyle/>
          <a:p>
            <a:r>
              <a:rPr lang="en-US" smtClean="0"/>
              <a:t>Company Confidential  © 2014 Eli Lilly and Company </a:t>
            </a:r>
            <a:endParaRPr lang="en-US" dirty="0"/>
          </a:p>
        </p:txBody>
      </p:sp>
      <p:sp>
        <p:nvSpPr>
          <p:cNvPr id="6" name="Slide Number Placeholder 5"/>
          <p:cNvSpPr>
            <a:spLocks noGrp="1"/>
          </p:cNvSpPr>
          <p:nvPr>
            <p:ph type="sldNum" sz="quarter" idx="12"/>
          </p:nvPr>
        </p:nvSpPr>
        <p:spPr/>
        <p:txBody>
          <a:bodyPr/>
          <a:lstStyle/>
          <a:p>
            <a:fld id="{CE2FFC8D-A85B-B445-B4C5-B1EA1E258A6A}" type="slidenum">
              <a:rPr lang="en-US" smtClean="0"/>
              <a:pPr/>
              <a:t>75</a:t>
            </a:fld>
            <a:endParaRPr lang="en-US" dirty="0"/>
          </a:p>
        </p:txBody>
      </p:sp>
    </p:spTree>
    <p:extLst>
      <p:ext uri="{BB962C8B-B14F-4D97-AF65-F5344CB8AC3E}">
        <p14:creationId xmlns:p14="http://schemas.microsoft.com/office/powerpoint/2010/main" val="20362983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929" y="233916"/>
            <a:ext cx="6459788" cy="1137684"/>
          </a:xfrm>
        </p:spPr>
        <p:txBody>
          <a:bodyPr>
            <a:normAutofit/>
          </a:bodyPr>
          <a:lstStyle/>
          <a:p>
            <a:r>
              <a:rPr lang="en-US" sz="3100" b="1" dirty="0"/>
              <a:t>SDTM Spec Development </a:t>
            </a:r>
            <a:r>
              <a:rPr lang="en-US" sz="3100" b="1" dirty="0" smtClean="0"/>
              <a:t>Summary</a:t>
            </a:r>
            <a:endParaRPr lang="en-US" dirty="0"/>
          </a:p>
        </p:txBody>
      </p:sp>
      <p:sp>
        <p:nvSpPr>
          <p:cNvPr id="3" name="Rectangle 2"/>
          <p:cNvSpPr/>
          <p:nvPr/>
        </p:nvSpPr>
        <p:spPr>
          <a:xfrm>
            <a:off x="174929" y="1508948"/>
            <a:ext cx="8607564" cy="4970591"/>
          </a:xfrm>
          <a:prstGeom prst="rect">
            <a:avLst/>
          </a:prstGeom>
        </p:spPr>
        <p:txBody>
          <a:bodyPr wrap="square">
            <a:spAutoFit/>
          </a:bodyPr>
          <a:lstStyle/>
          <a:p>
            <a:pPr defTabSz="914400" eaLnBrk="0" hangingPunct="0">
              <a:spcAft>
                <a:spcPts val="600"/>
              </a:spcAft>
              <a:buClr>
                <a:srgbClr val="C00000"/>
              </a:buClr>
              <a:defRPr/>
            </a:pPr>
            <a:r>
              <a:rPr lang="en-US" kern="0" dirty="0">
                <a:solidFill>
                  <a:prstClr val="black"/>
                </a:solidFill>
              </a:rPr>
              <a:t>The </a:t>
            </a:r>
            <a:r>
              <a:rPr lang="en-US" u="sng" kern="0" dirty="0">
                <a:solidFill>
                  <a:prstClr val="black"/>
                </a:solidFill>
              </a:rPr>
              <a:t>complete</a:t>
            </a:r>
            <a:r>
              <a:rPr lang="en-US" kern="0" dirty="0">
                <a:solidFill>
                  <a:prstClr val="black"/>
                </a:solidFill>
              </a:rPr>
              <a:t> SDTM Specification Package includes:</a:t>
            </a:r>
          </a:p>
          <a:p>
            <a:pPr marL="920750" lvl="1" indent="-463550" defTabSz="914400" eaLnBrk="0" hangingPunct="0">
              <a:spcAft>
                <a:spcPts val="600"/>
              </a:spcAft>
              <a:buClr>
                <a:prstClr val="black"/>
              </a:buClr>
              <a:buFont typeface="Arial" panose="020B0604020202020204" pitchFamily="34" charset="0"/>
              <a:buChar char="•"/>
              <a:defRPr/>
            </a:pPr>
            <a:r>
              <a:rPr lang="en-US" sz="1600" kern="0" dirty="0">
                <a:solidFill>
                  <a:prstClr val="black"/>
                </a:solidFill>
              </a:rPr>
              <a:t>Time Point Spreadsheet</a:t>
            </a:r>
          </a:p>
          <a:p>
            <a:pPr marL="920750" lvl="1" indent="-463550" defTabSz="914400" eaLnBrk="0" hangingPunct="0">
              <a:spcAft>
                <a:spcPts val="600"/>
              </a:spcAft>
              <a:buClr>
                <a:prstClr val="black"/>
              </a:buClr>
              <a:buFont typeface="Arial" panose="020B0604020202020204" pitchFamily="34" charset="0"/>
              <a:buChar char="•"/>
              <a:defRPr/>
            </a:pPr>
            <a:r>
              <a:rPr lang="en-US" sz="1600" kern="0" dirty="0">
                <a:solidFill>
                  <a:prstClr val="black"/>
                </a:solidFill>
              </a:rPr>
              <a:t>Trial Design Domain  Spreadsheet</a:t>
            </a:r>
          </a:p>
          <a:p>
            <a:pPr marL="920750" lvl="1" indent="-463550" defTabSz="914400" eaLnBrk="0" hangingPunct="0">
              <a:spcAft>
                <a:spcPts val="600"/>
              </a:spcAft>
              <a:buClr>
                <a:prstClr val="black"/>
              </a:buClr>
              <a:buFont typeface="Arial" panose="020B0604020202020204" pitchFamily="34" charset="0"/>
              <a:buChar char="•"/>
              <a:defRPr/>
            </a:pPr>
            <a:r>
              <a:rPr lang="en-US" sz="1600" kern="0" dirty="0">
                <a:solidFill>
                  <a:prstClr val="black"/>
                </a:solidFill>
              </a:rPr>
              <a:t>Study specific configured SST (Study Specification Template</a:t>
            </a:r>
            <a:r>
              <a:rPr lang="en-US" sz="1600" kern="0" dirty="0" smtClean="0">
                <a:solidFill>
                  <a:prstClr val="black"/>
                </a:solidFill>
              </a:rPr>
              <a:t>)</a:t>
            </a:r>
          </a:p>
          <a:p>
            <a:pPr lvl="1" defTabSz="914400" eaLnBrk="0" hangingPunct="0">
              <a:spcAft>
                <a:spcPts val="600"/>
              </a:spcAft>
              <a:buClr>
                <a:srgbClr val="C00000"/>
              </a:buClr>
              <a:defRPr/>
            </a:pPr>
            <a:endParaRPr lang="en-US" sz="1600" kern="0" dirty="0">
              <a:solidFill>
                <a:prstClr val="black"/>
              </a:solidFill>
            </a:endParaRPr>
          </a:p>
          <a:p>
            <a:pPr defTabSz="914400" eaLnBrk="0" hangingPunct="0">
              <a:spcAft>
                <a:spcPts val="600"/>
              </a:spcAft>
              <a:buClr>
                <a:srgbClr val="C00000"/>
              </a:buClr>
              <a:defRPr/>
            </a:pPr>
            <a:r>
              <a:rPr lang="en-US" kern="0" dirty="0" smtClean="0">
                <a:solidFill>
                  <a:prstClr val="black"/>
                </a:solidFill>
              </a:rPr>
              <a:t>Compliance </a:t>
            </a:r>
            <a:r>
              <a:rPr lang="en-US" kern="0" dirty="0">
                <a:solidFill>
                  <a:prstClr val="black"/>
                </a:solidFill>
              </a:rPr>
              <a:t>checks are performed </a:t>
            </a:r>
            <a:r>
              <a:rPr lang="en-US" kern="0" dirty="0" smtClean="0">
                <a:solidFill>
                  <a:prstClr val="black"/>
                </a:solidFill>
              </a:rPr>
              <a:t>against </a:t>
            </a:r>
            <a:r>
              <a:rPr lang="en-US" kern="0" dirty="0">
                <a:solidFill>
                  <a:prstClr val="black"/>
                </a:solidFill>
              </a:rPr>
              <a:t>the configured SST; no compliance checks for TDM and TPT </a:t>
            </a:r>
            <a:r>
              <a:rPr lang="en-US" kern="0" dirty="0" smtClean="0">
                <a:solidFill>
                  <a:prstClr val="black"/>
                </a:solidFill>
              </a:rPr>
              <a:t>spreadsheets</a:t>
            </a:r>
          </a:p>
          <a:p>
            <a:pPr defTabSz="914400" eaLnBrk="0" hangingPunct="0">
              <a:spcAft>
                <a:spcPts val="600"/>
              </a:spcAft>
              <a:buClr>
                <a:srgbClr val="C00000"/>
              </a:buClr>
              <a:defRPr/>
            </a:pPr>
            <a:endParaRPr lang="en-US" kern="0" dirty="0" smtClean="0">
              <a:solidFill>
                <a:prstClr val="black"/>
              </a:solidFill>
            </a:endParaRPr>
          </a:p>
          <a:p>
            <a:pPr defTabSz="914400" eaLnBrk="0" hangingPunct="0">
              <a:spcAft>
                <a:spcPts val="600"/>
              </a:spcAft>
              <a:buClr>
                <a:srgbClr val="C00000"/>
              </a:buClr>
              <a:defRPr/>
            </a:pPr>
            <a:r>
              <a:rPr lang="en-US" kern="0" dirty="0">
                <a:solidFill>
                  <a:prstClr val="black"/>
                </a:solidFill>
              </a:rPr>
              <a:t>SDTM specs (</a:t>
            </a:r>
            <a:r>
              <a:rPr lang="en-US" kern="0" dirty="0" err="1">
                <a:solidFill>
                  <a:prstClr val="black"/>
                </a:solidFill>
              </a:rPr>
              <a:t>incl</a:t>
            </a:r>
            <a:r>
              <a:rPr lang="en-US" kern="0" dirty="0">
                <a:solidFill>
                  <a:prstClr val="black"/>
                </a:solidFill>
              </a:rPr>
              <a:t> TPT and TDM) are </a:t>
            </a:r>
            <a:r>
              <a:rPr lang="en-US" kern="0" dirty="0" smtClean="0">
                <a:solidFill>
                  <a:prstClr val="black"/>
                </a:solidFill>
              </a:rPr>
              <a:t>signed off</a:t>
            </a:r>
            <a:endParaRPr lang="en-US" kern="0" dirty="0">
              <a:solidFill>
                <a:prstClr val="black"/>
              </a:solidFill>
            </a:endParaRPr>
          </a:p>
          <a:p>
            <a:pPr marL="463550" indent="-463550" defTabSz="914400" eaLnBrk="0" hangingPunct="0">
              <a:spcAft>
                <a:spcPts val="600"/>
              </a:spcAft>
              <a:buClr>
                <a:srgbClr val="C00000"/>
              </a:buClr>
              <a:buFont typeface="Courier New" panose="02070309020205020404" pitchFamily="49" charset="0"/>
              <a:buChar char="o"/>
              <a:defRPr/>
            </a:pPr>
            <a:endParaRPr lang="en-US" kern="0" dirty="0">
              <a:solidFill>
                <a:prstClr val="black"/>
              </a:solidFill>
            </a:endParaRPr>
          </a:p>
          <a:p>
            <a:pPr defTabSz="914400" eaLnBrk="0" hangingPunct="0">
              <a:spcAft>
                <a:spcPts val="600"/>
              </a:spcAft>
              <a:buClr>
                <a:srgbClr val="C00000"/>
              </a:buClr>
              <a:defRPr/>
            </a:pPr>
            <a:r>
              <a:rPr lang="en-US" kern="0" dirty="0">
                <a:solidFill>
                  <a:prstClr val="black"/>
                </a:solidFill>
              </a:rPr>
              <a:t>The SDTM Spec Developer </a:t>
            </a:r>
            <a:r>
              <a:rPr lang="en-US" kern="0" dirty="0" smtClean="0">
                <a:solidFill>
                  <a:prstClr val="black"/>
                </a:solidFill>
              </a:rPr>
              <a:t>facilitates </a:t>
            </a:r>
            <a:r>
              <a:rPr lang="en-US" kern="0" dirty="0">
                <a:solidFill>
                  <a:prstClr val="black"/>
                </a:solidFill>
              </a:rPr>
              <a:t>the SDTM spec development process with input from the study team and in consultation with the Lilly </a:t>
            </a:r>
            <a:r>
              <a:rPr lang="en-US" kern="0">
                <a:solidFill>
                  <a:prstClr val="black"/>
                </a:solidFill>
              </a:rPr>
              <a:t>SDTM </a:t>
            </a:r>
            <a:r>
              <a:rPr lang="en-US" kern="0" smtClean="0">
                <a:solidFill>
                  <a:prstClr val="black"/>
                </a:solidFill>
              </a:rPr>
              <a:t>Consultant</a:t>
            </a:r>
            <a:endParaRPr lang="en-US" kern="0" dirty="0" smtClean="0">
              <a:solidFill>
                <a:prstClr val="black"/>
              </a:solidFill>
            </a:endParaRPr>
          </a:p>
          <a:p>
            <a:pPr marL="463550" indent="-463550" defTabSz="914400" eaLnBrk="0" hangingPunct="0">
              <a:spcAft>
                <a:spcPts val="600"/>
              </a:spcAft>
              <a:buClr>
                <a:srgbClr val="C00000"/>
              </a:buClr>
              <a:buFont typeface="Wingdings" pitchFamily="2" charset="2"/>
              <a:buChar char="v"/>
              <a:defRPr/>
            </a:pPr>
            <a:endParaRPr lang="en-US" kern="0" dirty="0">
              <a:solidFill>
                <a:prstClr val="black"/>
              </a:solidFill>
            </a:endParaRPr>
          </a:p>
          <a:p>
            <a:pPr defTabSz="914400" eaLnBrk="0" hangingPunct="0">
              <a:buClr>
                <a:srgbClr val="C00000"/>
              </a:buClr>
              <a:defRPr/>
            </a:pPr>
            <a:r>
              <a:rPr lang="en-US" dirty="0" smtClean="0">
                <a:solidFill>
                  <a:prstClr val="black"/>
                </a:solidFill>
              </a:rPr>
              <a:t>Contact </a:t>
            </a:r>
            <a:r>
              <a:rPr lang="en-US" dirty="0">
                <a:solidFill>
                  <a:prstClr val="black"/>
                </a:solidFill>
              </a:rPr>
              <a:t>the Lilly SDTM </a:t>
            </a:r>
            <a:r>
              <a:rPr lang="en-US" dirty="0" smtClean="0">
                <a:solidFill>
                  <a:prstClr val="black"/>
                </a:solidFill>
              </a:rPr>
              <a:t>Consultant </a:t>
            </a:r>
            <a:r>
              <a:rPr lang="en-US" dirty="0">
                <a:solidFill>
                  <a:prstClr val="black"/>
                </a:solidFill>
              </a:rPr>
              <a:t>assigned to </a:t>
            </a:r>
            <a:r>
              <a:rPr lang="en-US" dirty="0" smtClean="0">
                <a:solidFill>
                  <a:prstClr val="black"/>
                </a:solidFill>
              </a:rPr>
              <a:t>the study </a:t>
            </a:r>
          </a:p>
          <a:p>
            <a:pPr defTabSz="914400" eaLnBrk="0" hangingPunct="0">
              <a:buClr>
                <a:srgbClr val="C00000"/>
              </a:buClr>
              <a:defRPr/>
            </a:pPr>
            <a:r>
              <a:rPr lang="en-US" dirty="0" smtClean="0">
                <a:solidFill>
                  <a:prstClr val="black"/>
                </a:solidFill>
              </a:rPr>
              <a:t>for </a:t>
            </a:r>
            <a:r>
              <a:rPr lang="en-US" dirty="0">
                <a:solidFill>
                  <a:prstClr val="black"/>
                </a:solidFill>
              </a:rPr>
              <a:t>questions regarding Lilly process and complex trial </a:t>
            </a:r>
            <a:r>
              <a:rPr lang="en-US" dirty="0" smtClean="0">
                <a:solidFill>
                  <a:prstClr val="black"/>
                </a:solidFill>
              </a:rPr>
              <a:t>designs</a:t>
            </a:r>
            <a:endParaRPr lang="en-US" kern="0" dirty="0">
              <a:solidFill>
                <a:prstClr val="black"/>
              </a:solidFill>
            </a:endParaRPr>
          </a:p>
        </p:txBody>
      </p:sp>
      <p:pic>
        <p:nvPicPr>
          <p:cNvPr id="1029" name="Picture 5" descr="C:\Users\C169685\AppData\Local\Microsoft\Windows\Temporary Internet Files\Content.IE5\PV9YDSAR\package-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5609" y="1508948"/>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C169685\AppData\Local\Microsoft\Windows\Temporary Internet Files\Content.IE5\MUKNVVLC\Check-Mark-Sign-4261-larg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3004" y="2948450"/>
            <a:ext cx="498977" cy="48733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C169685\AppData\Local\Microsoft\Windows\Temporary Internet Files\Content.IE5\EWDSB3DI\writing[1].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5609" y="3894507"/>
            <a:ext cx="1197536" cy="8379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C169685\AppData\Local\Microsoft\Windows\Temporary Internet Files\Content.IE5\MUKNVVLC\students_group_work[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6462477" y="5465135"/>
            <a:ext cx="1560918" cy="1163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736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Helpful Links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000" b="1" dirty="0" smtClean="0">
                <a:latin typeface="Calibri" panose="020F0502020204030204" pitchFamily="34" charset="0"/>
              </a:rPr>
              <a:t>Link to Document Center:</a:t>
            </a:r>
          </a:p>
          <a:p>
            <a:pPr marL="0" indent="0">
              <a:buNone/>
            </a:pPr>
            <a:endParaRPr lang="en-US" sz="2000" b="1" dirty="0">
              <a:latin typeface="Calibri" panose="020F0502020204030204" pitchFamily="34" charset="0"/>
            </a:endParaRPr>
          </a:p>
          <a:p>
            <a:pPr marL="0" indent="0">
              <a:buNone/>
            </a:pPr>
            <a:r>
              <a:rPr lang="en-US" sz="2000" b="1" dirty="0">
                <a:solidFill>
                  <a:schemeClr val="tx1">
                    <a:lumMod val="65000"/>
                    <a:lumOff val="35000"/>
                  </a:schemeClr>
                </a:solidFill>
                <a:ea typeface="ヒラギノ角ゴ Pro W3"/>
                <a:hlinkClick r:id="rId2"/>
              </a:rPr>
              <a:t>http://lillynetcollaboration.global.lilly.com/sites/GCDMLibraryManagementTeam/Documents/default.aspx</a:t>
            </a:r>
            <a:endParaRPr lang="en-US" sz="2000" b="1" dirty="0">
              <a:solidFill>
                <a:schemeClr val="tx1">
                  <a:lumMod val="65000"/>
                  <a:lumOff val="35000"/>
                </a:schemeClr>
              </a:solidFill>
              <a:ea typeface="ヒラギノ角ゴ Pro W3"/>
            </a:endParaRPr>
          </a:p>
          <a:p>
            <a:pPr marL="0" indent="0">
              <a:buNone/>
            </a:pPr>
            <a:endParaRPr lang="en-US" sz="2000" b="1" dirty="0" smtClean="0">
              <a:latin typeface="Calibri" panose="020F0502020204030204" pitchFamily="34" charset="0"/>
            </a:endParaRPr>
          </a:p>
          <a:p>
            <a:pPr marL="0" indent="0">
              <a:buNone/>
            </a:pPr>
            <a:r>
              <a:rPr lang="en-US" sz="2000" b="1" dirty="0" smtClean="0">
                <a:latin typeface="Calibri" panose="020F0502020204030204" pitchFamily="34" charset="0"/>
              </a:rPr>
              <a:t>Link to Trial Design Template:</a:t>
            </a:r>
          </a:p>
          <a:p>
            <a:pPr marL="0" indent="0">
              <a:buNone/>
            </a:pPr>
            <a:endParaRPr lang="en-US" sz="1600" b="1" dirty="0" smtClean="0">
              <a:latin typeface="Calibri" panose="020F0502020204030204" pitchFamily="34" charset="0"/>
            </a:endParaRPr>
          </a:p>
          <a:p>
            <a:pPr marL="0" indent="0">
              <a:buNone/>
            </a:pPr>
            <a:r>
              <a:rPr lang="en-US" sz="1800" b="1" u="sng" dirty="0">
                <a:latin typeface="Calibri" panose="020F0502020204030204" pitchFamily="34" charset="0"/>
                <a:hlinkClick r:id="rId3"/>
              </a:rPr>
              <a:t>http://lillynetcollaboration.global.lilly.com/sites/CDFTProcess/Business%20Document%20Repository/Trial_Design_Domains.xlsx</a:t>
            </a:r>
            <a:endParaRPr lang="en-US" sz="1800" b="1" dirty="0">
              <a:latin typeface="Calibri" panose="020F0502020204030204" pitchFamily="34" charset="0"/>
            </a:endParaRPr>
          </a:p>
          <a:p>
            <a:pPr marL="0" indent="0">
              <a:buNone/>
            </a:pPr>
            <a:endParaRPr lang="en-US" sz="1600" b="1" dirty="0" smtClean="0">
              <a:latin typeface="Calibri" panose="020F0502020204030204" pitchFamily="34" charset="0"/>
            </a:endParaRPr>
          </a:p>
          <a:p>
            <a:pPr marL="0" indent="0">
              <a:buNone/>
            </a:pPr>
            <a:endParaRPr lang="en-US" sz="1600" b="1" dirty="0">
              <a:latin typeface="Calibri" panose="020F0502020204030204" pitchFamily="34" charset="0"/>
            </a:endParaRPr>
          </a:p>
          <a:p>
            <a:pPr marL="0" indent="0">
              <a:buNone/>
            </a:pPr>
            <a:r>
              <a:rPr lang="en-US" sz="2000" b="1" dirty="0" smtClean="0">
                <a:latin typeface="Calibri" panose="020F0502020204030204" pitchFamily="34" charset="0"/>
              </a:rPr>
              <a:t>Link to </a:t>
            </a:r>
            <a:r>
              <a:rPr lang="en-US" sz="2000" b="1" dirty="0" err="1" smtClean="0">
                <a:latin typeface="Calibri" panose="020F0502020204030204" pitchFamily="34" charset="0"/>
              </a:rPr>
              <a:t>Timepoint</a:t>
            </a:r>
            <a:r>
              <a:rPr lang="en-US" sz="2000" b="1" dirty="0" smtClean="0">
                <a:latin typeface="Calibri" panose="020F0502020204030204" pitchFamily="34" charset="0"/>
              </a:rPr>
              <a:t> Template: </a:t>
            </a:r>
          </a:p>
          <a:p>
            <a:pPr marL="0" indent="0">
              <a:buNone/>
            </a:pPr>
            <a:endParaRPr lang="en-US" sz="2000" b="1" dirty="0" smtClean="0">
              <a:latin typeface="Calibri" panose="020F0502020204030204" pitchFamily="34" charset="0"/>
            </a:endParaRPr>
          </a:p>
          <a:p>
            <a:pPr marL="0" indent="0">
              <a:buNone/>
            </a:pPr>
            <a:r>
              <a:rPr lang="en-US" sz="1800" b="1" u="sng" dirty="0">
                <a:latin typeface="Calibri" panose="020F0502020204030204" pitchFamily="34" charset="0"/>
                <a:hlinkClick r:id="rId4"/>
              </a:rPr>
              <a:t>http://lillynetcollaboration.global.lilly.com/sites/CDFTProcess/Business%20Document%20Repository/Time_Point_Template.xlsx</a:t>
            </a:r>
            <a:endParaRPr lang="en-US" sz="1800" b="1" dirty="0">
              <a:latin typeface="Calibri" panose="020F0502020204030204" pitchFamily="34" charset="0"/>
            </a:endParaRPr>
          </a:p>
          <a:p>
            <a:pPr marL="0" indent="0">
              <a:buNone/>
            </a:pPr>
            <a:endParaRPr lang="en-US" sz="1600" dirty="0" smtClean="0"/>
          </a:p>
          <a:p>
            <a:pPr marL="0" indent="0">
              <a:buNone/>
            </a:pPr>
            <a:endParaRPr lang="en-US" sz="1600" dirty="0" smtClean="0"/>
          </a:p>
          <a:p>
            <a:pPr marL="0" indent="0">
              <a:buNone/>
            </a:pPr>
            <a:endParaRPr lang="en-US" sz="1800" dirty="0" smtClean="0"/>
          </a:p>
          <a:p>
            <a:pPr marL="0" indent="0">
              <a:buNone/>
            </a:pPr>
            <a:endParaRPr lang="en-US" sz="2400" dirty="0" smtClean="0"/>
          </a:p>
        </p:txBody>
      </p:sp>
      <p:sp>
        <p:nvSpPr>
          <p:cNvPr id="4" name="Date Placeholder 3"/>
          <p:cNvSpPr>
            <a:spLocks noGrp="1"/>
          </p:cNvSpPr>
          <p:nvPr>
            <p:ph type="dt" sz="half" idx="10"/>
          </p:nvPr>
        </p:nvSpPr>
        <p:spPr>
          <a:prstGeom prst="rect">
            <a:avLst/>
          </a:prstGeom>
        </p:spPr>
        <p:txBody>
          <a:bodyPr/>
          <a:lstStyle/>
          <a:p>
            <a:fld id="{402E940D-CC51-354B-945A-2F6894B71CC2}" type="datetime1">
              <a:rPr lang="en-US" smtClean="0">
                <a:solidFill>
                  <a:prstClr val="black">
                    <a:tint val="75000"/>
                  </a:prstClr>
                </a:solidFill>
              </a:rPr>
              <a:pPr/>
              <a:t>6/21/2016</a:t>
            </a:fld>
            <a:endParaRPr lang="en-US">
              <a:solidFill>
                <a:prstClr val="black">
                  <a:tint val="75000"/>
                </a:prstClr>
              </a:solidFill>
            </a:endParaRPr>
          </a:p>
        </p:txBody>
      </p:sp>
      <p:sp>
        <p:nvSpPr>
          <p:cNvPr id="5" name="Footer Placeholder 4"/>
          <p:cNvSpPr>
            <a:spLocks noGrp="1"/>
          </p:cNvSpPr>
          <p:nvPr>
            <p:ph type="ftr" sz="quarter" idx="11"/>
          </p:nvPr>
        </p:nvSpPr>
        <p:spPr>
          <a:prstGeom prst="rect">
            <a:avLst/>
          </a:prstGeom>
        </p:spPr>
        <p:txBody>
          <a:bodyPr/>
          <a:lstStyle/>
          <a:p>
            <a:r>
              <a:rPr lang="en-US" smtClean="0">
                <a:solidFill>
                  <a:prstClr val="black">
                    <a:tint val="75000"/>
                  </a:prstClr>
                </a:solidFill>
              </a:rPr>
              <a:t>Company Confidential  © 2015 Eli Lilly and Company </a:t>
            </a:r>
            <a:endParaRPr lang="en-US">
              <a:solidFill>
                <a:prstClr val="black">
                  <a:tint val="75000"/>
                </a:prstClr>
              </a:solidFill>
            </a:endParaRPr>
          </a:p>
        </p:txBody>
      </p:sp>
      <p:sp>
        <p:nvSpPr>
          <p:cNvPr id="6" name="Slide Number Placeholder 5"/>
          <p:cNvSpPr>
            <a:spLocks noGrp="1"/>
          </p:cNvSpPr>
          <p:nvPr>
            <p:ph type="sldNum" sz="quarter" idx="12"/>
          </p:nvPr>
        </p:nvSpPr>
        <p:spPr>
          <a:prstGeom prst="rect">
            <a:avLst/>
          </a:prstGeom>
        </p:spPr>
        <p:txBody>
          <a:bodyPr/>
          <a:lstStyle/>
          <a:p>
            <a:fld id="{CE2FFC8D-A85B-B445-B4C5-B1EA1E258A6A}" type="slidenum">
              <a:rPr lang="en-US" smtClean="0">
                <a:solidFill>
                  <a:prstClr val="black">
                    <a:tint val="75000"/>
                  </a:prstClr>
                </a:solidFill>
              </a:rPr>
              <a:pPr/>
              <a:t>77</a:t>
            </a:fld>
            <a:endParaRPr lang="en-US">
              <a:solidFill>
                <a:prstClr val="black">
                  <a:tint val="75000"/>
                </a:prstClr>
              </a:solidFill>
            </a:endParaRPr>
          </a:p>
        </p:txBody>
      </p:sp>
    </p:spTree>
    <p:extLst>
      <p:ext uri="{BB962C8B-B14F-4D97-AF65-F5344CB8AC3E}">
        <p14:creationId xmlns:p14="http://schemas.microsoft.com/office/powerpoint/2010/main" val="4142375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US" dirty="0"/>
          </a:p>
        </p:txBody>
      </p:sp>
      <p:sp>
        <p:nvSpPr>
          <p:cNvPr id="5" name="Date Placeholder 4"/>
          <p:cNvSpPr>
            <a:spLocks noGrp="1"/>
          </p:cNvSpPr>
          <p:nvPr>
            <p:ph type="dt" sz="half" idx="10"/>
          </p:nvPr>
        </p:nvSpPr>
        <p:spPr/>
        <p:txBody>
          <a:bodyPr/>
          <a:lstStyle/>
          <a:p>
            <a:pPr>
              <a:defRPr/>
            </a:pPr>
            <a:fld id="{5586C417-6F3F-4637-AE95-62535E9912A5}" type="datetime1">
              <a:rPr lang="en-US" smtClean="0"/>
              <a:pPr>
                <a:defRPr/>
              </a:pPr>
              <a:t>6/21/2016</a:t>
            </a:fld>
            <a:endParaRPr lang="en-US" dirty="0"/>
          </a:p>
        </p:txBody>
      </p:sp>
      <p:sp>
        <p:nvSpPr>
          <p:cNvPr id="6" name="Footer Placeholder 5"/>
          <p:cNvSpPr>
            <a:spLocks noGrp="1"/>
          </p:cNvSpPr>
          <p:nvPr>
            <p:ph type="ftr" sz="quarter" idx="11"/>
          </p:nvPr>
        </p:nvSpPr>
        <p:spPr/>
        <p:txBody>
          <a:bodyPr/>
          <a:lstStyle/>
          <a:p>
            <a:pPr>
              <a:defRPr/>
            </a:pPr>
            <a:r>
              <a:rPr lang="en-US" smtClean="0"/>
              <a:t>Company Confidential  ©2014 Eli Lilly and Company </a:t>
            </a:r>
            <a:endParaRPr lang="en-US" dirty="0"/>
          </a:p>
        </p:txBody>
      </p:sp>
      <p:sp>
        <p:nvSpPr>
          <p:cNvPr id="7" name="Slide Number Placeholder 6"/>
          <p:cNvSpPr>
            <a:spLocks noGrp="1"/>
          </p:cNvSpPr>
          <p:nvPr>
            <p:ph type="sldNum" sz="quarter" idx="12"/>
          </p:nvPr>
        </p:nvSpPr>
        <p:spPr/>
        <p:txBody>
          <a:bodyPr/>
          <a:lstStyle/>
          <a:p>
            <a:pPr>
              <a:defRPr/>
            </a:pPr>
            <a:fld id="{87B37DDA-3931-449D-978F-EC4E98977DFD}" type="slidenum">
              <a:rPr lang="en-US" smtClean="0"/>
              <a:pPr>
                <a:defRPr/>
              </a:pPr>
              <a:t>78</a:t>
            </a:fld>
            <a:endParaRPr lang="en-US"/>
          </a:p>
        </p:txBody>
      </p:sp>
      <p:pic>
        <p:nvPicPr>
          <p:cNvPr id="1026" name="Picture 2" descr="C:\Users\c169685\AppData\Local\Microsoft\Windows\Temporary Internet Files\Content.IE5\G0QOKX2M\question-mark[1].jp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459831" y="1666081"/>
            <a:ext cx="4394200" cy="439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7229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BACKUP SLIDES</a:t>
            </a:r>
            <a:endParaRPr lang="en-US" dirty="0"/>
          </a:p>
        </p:txBody>
      </p:sp>
      <p:sp>
        <p:nvSpPr>
          <p:cNvPr id="9" name="Text Placeholder 8"/>
          <p:cNvSpPr>
            <a:spLocks noGrp="1"/>
          </p:cNvSpPr>
          <p:nvPr>
            <p:ph type="body" idx="1"/>
          </p:nvPr>
        </p:nvSpPr>
        <p:spPr/>
        <p:txBody>
          <a:bodyPr/>
          <a:lstStyle/>
          <a:p>
            <a:endParaRPr lang="en-US"/>
          </a:p>
        </p:txBody>
      </p:sp>
      <p:sp>
        <p:nvSpPr>
          <p:cNvPr id="5" name="Date Placeholder 4"/>
          <p:cNvSpPr>
            <a:spLocks noGrp="1"/>
          </p:cNvSpPr>
          <p:nvPr>
            <p:ph type="dt" sz="half" idx="10"/>
          </p:nvPr>
        </p:nvSpPr>
        <p:spPr/>
        <p:txBody>
          <a:bodyPr/>
          <a:lstStyle/>
          <a:p>
            <a:fld id="{608950BC-67F3-9947-9325-3E091006B994}" type="datetime1">
              <a:rPr lang="en-US" smtClean="0"/>
              <a:t>6/21/2016</a:t>
            </a:fld>
            <a:endParaRPr lang="en-US" dirty="0"/>
          </a:p>
        </p:txBody>
      </p:sp>
      <p:sp>
        <p:nvSpPr>
          <p:cNvPr id="6" name="Footer Placeholder 5"/>
          <p:cNvSpPr>
            <a:spLocks noGrp="1"/>
          </p:cNvSpPr>
          <p:nvPr>
            <p:ph type="ftr" sz="quarter" idx="11"/>
          </p:nvPr>
        </p:nvSpPr>
        <p:spPr/>
        <p:txBody>
          <a:bodyPr/>
          <a:lstStyle/>
          <a:p>
            <a:r>
              <a:rPr lang="en-US" smtClean="0"/>
              <a:t>Company Confidential  © 2014 Eli Lilly and Company </a:t>
            </a:r>
            <a:endParaRPr lang="en-US" dirty="0"/>
          </a:p>
        </p:txBody>
      </p:sp>
      <p:sp>
        <p:nvSpPr>
          <p:cNvPr id="7" name="Slide Number Placeholder 6"/>
          <p:cNvSpPr>
            <a:spLocks noGrp="1"/>
          </p:cNvSpPr>
          <p:nvPr>
            <p:ph type="sldNum" sz="quarter" idx="12"/>
          </p:nvPr>
        </p:nvSpPr>
        <p:spPr/>
        <p:txBody>
          <a:bodyPr/>
          <a:lstStyle/>
          <a:p>
            <a:fld id="{CE2FFC8D-A85B-B445-B4C5-B1EA1E258A6A}" type="slidenum">
              <a:rPr lang="en-US" smtClean="0"/>
              <a:t>79</a:t>
            </a:fld>
            <a:endParaRPr lang="en-US" dirty="0"/>
          </a:p>
        </p:txBody>
      </p:sp>
    </p:spTree>
    <p:extLst>
      <p:ext uri="{BB962C8B-B14F-4D97-AF65-F5344CB8AC3E}">
        <p14:creationId xmlns:p14="http://schemas.microsoft.com/office/powerpoint/2010/main" val="2644361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DED Visualization Types</a:t>
            </a:r>
            <a:endParaRPr lang="en-US" dirty="0"/>
          </a:p>
        </p:txBody>
      </p:sp>
      <p:sp>
        <p:nvSpPr>
          <p:cNvPr id="3" name="Content Placeholder 2"/>
          <p:cNvSpPr>
            <a:spLocks noGrp="1"/>
          </p:cNvSpPr>
          <p:nvPr>
            <p:ph idx="1"/>
          </p:nvPr>
        </p:nvSpPr>
        <p:spPr>
          <a:xfrm>
            <a:off x="348017" y="1375012"/>
            <a:ext cx="8509380" cy="5366982"/>
          </a:xfrm>
        </p:spPr>
        <p:txBody>
          <a:bodyPr>
            <a:normAutofit/>
          </a:bodyPr>
          <a:lstStyle/>
          <a:p>
            <a:pPr>
              <a:lnSpc>
                <a:spcPts val="3300"/>
              </a:lnSpc>
              <a:spcBef>
                <a:spcPts val="100"/>
              </a:spcBef>
              <a:spcAft>
                <a:spcPts val="300"/>
              </a:spcAft>
            </a:pPr>
            <a:r>
              <a:rPr lang="en-US" sz="2800" dirty="0" smtClean="0"/>
              <a:t>There are several options for viewing DEDs</a:t>
            </a:r>
            <a:endParaRPr lang="en-US" sz="2800" dirty="0"/>
          </a:p>
          <a:p>
            <a:pPr lvl="1">
              <a:lnSpc>
                <a:spcPts val="3300"/>
              </a:lnSpc>
              <a:spcBef>
                <a:spcPts val="100"/>
              </a:spcBef>
              <a:spcAft>
                <a:spcPts val="300"/>
              </a:spcAft>
            </a:pPr>
            <a:r>
              <a:rPr lang="en-US" sz="2400" dirty="0"/>
              <a:t>Study </a:t>
            </a:r>
            <a:r>
              <a:rPr lang="en-US" sz="2400" dirty="0" smtClean="0"/>
              <a:t>Build Requirements Visualization</a:t>
            </a:r>
            <a:endParaRPr lang="en-US" sz="2400" dirty="0"/>
          </a:p>
          <a:p>
            <a:pPr lvl="1">
              <a:lnSpc>
                <a:spcPts val="3300"/>
              </a:lnSpc>
              <a:spcBef>
                <a:spcPts val="100"/>
              </a:spcBef>
              <a:spcAft>
                <a:spcPts val="300"/>
              </a:spcAft>
            </a:pPr>
            <a:r>
              <a:rPr lang="en-US" sz="2400" dirty="0" smtClean="0"/>
              <a:t>Tabular Visualization</a:t>
            </a:r>
          </a:p>
          <a:p>
            <a:pPr lvl="1">
              <a:lnSpc>
                <a:spcPts val="3300"/>
              </a:lnSpc>
              <a:spcBef>
                <a:spcPts val="100"/>
              </a:spcBef>
              <a:spcAft>
                <a:spcPts val="300"/>
              </a:spcAft>
            </a:pPr>
            <a:endParaRPr lang="en-US" sz="2400" dirty="0"/>
          </a:p>
          <a:p>
            <a:pPr lvl="1">
              <a:lnSpc>
                <a:spcPts val="3300"/>
              </a:lnSpc>
              <a:spcBef>
                <a:spcPts val="100"/>
              </a:spcBef>
              <a:spcAft>
                <a:spcPts val="300"/>
              </a:spcAft>
            </a:pPr>
            <a:endParaRPr lang="en-US" sz="2400" dirty="0" smtClean="0"/>
          </a:p>
          <a:p>
            <a:pPr lvl="1">
              <a:lnSpc>
                <a:spcPts val="3300"/>
              </a:lnSpc>
              <a:spcBef>
                <a:spcPts val="100"/>
              </a:spcBef>
              <a:spcAft>
                <a:spcPts val="300"/>
              </a:spcAft>
            </a:pPr>
            <a:endParaRPr lang="en-US" sz="2400" dirty="0"/>
          </a:p>
          <a:p>
            <a:pPr lvl="1">
              <a:lnSpc>
                <a:spcPts val="3300"/>
              </a:lnSpc>
              <a:spcBef>
                <a:spcPts val="100"/>
              </a:spcBef>
              <a:spcAft>
                <a:spcPts val="300"/>
              </a:spcAft>
            </a:pPr>
            <a:endParaRPr lang="en-US" sz="2400" dirty="0" smtClean="0"/>
          </a:p>
          <a:p>
            <a:pPr lvl="1">
              <a:lnSpc>
                <a:spcPts val="3300"/>
              </a:lnSpc>
              <a:spcBef>
                <a:spcPts val="100"/>
              </a:spcBef>
              <a:spcAft>
                <a:spcPts val="300"/>
              </a:spcAft>
            </a:pPr>
            <a:endParaRPr lang="en-US" sz="2400" dirty="0"/>
          </a:p>
          <a:p>
            <a:pPr lvl="2">
              <a:lnSpc>
                <a:spcPts val="3300"/>
              </a:lnSpc>
              <a:spcBef>
                <a:spcPts val="100"/>
              </a:spcBef>
              <a:spcAft>
                <a:spcPts val="300"/>
              </a:spcAft>
            </a:pPr>
            <a:endParaRPr lang="en-US" sz="2000" dirty="0" smtClean="0"/>
          </a:p>
          <a:p>
            <a:endParaRPr lang="en-US" sz="2800" dirty="0"/>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810" y="2772888"/>
            <a:ext cx="8256587" cy="380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962150" y="5448300"/>
            <a:ext cx="4657725" cy="676275"/>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451491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24" y="-54318"/>
            <a:ext cx="9929812" cy="1168400"/>
          </a:xfrm>
        </p:spPr>
        <p:txBody>
          <a:bodyPr>
            <a:noAutofit/>
          </a:bodyPr>
          <a:lstStyle/>
          <a:p>
            <a:pPr>
              <a:lnSpc>
                <a:spcPts val="3200"/>
              </a:lnSpc>
            </a:pPr>
            <a:r>
              <a:rPr lang="en-US" sz="3200" dirty="0" smtClean="0"/>
              <a:t>SDTM Roles &amp; Responsibilities </a:t>
            </a:r>
            <a:br>
              <a:rPr lang="en-US" sz="3200" dirty="0" smtClean="0"/>
            </a:br>
            <a:r>
              <a:rPr lang="en-US" sz="3200" dirty="0" smtClean="0"/>
              <a:t>by Sourcing Model</a:t>
            </a:r>
            <a:endParaRPr lang="en-US" sz="3200" dirty="0"/>
          </a:p>
        </p:txBody>
      </p:sp>
      <p:sp>
        <p:nvSpPr>
          <p:cNvPr id="12" name="Date Placeholder 3"/>
          <p:cNvSpPr>
            <a:spLocks noGrp="1"/>
          </p:cNvSpPr>
          <p:nvPr>
            <p:ph type="dt" sz="half" idx="10"/>
          </p:nvPr>
        </p:nvSpPr>
        <p:spPr>
          <a:xfrm>
            <a:off x="457200" y="6516154"/>
            <a:ext cx="1588087" cy="365125"/>
          </a:xfrm>
        </p:spPr>
        <p:txBody>
          <a:bodyPr/>
          <a:lstStyle/>
          <a:p>
            <a:fld id="{788E80AF-A24D-7748-AE95-36D8D5398A3F}" type="datetime1">
              <a:rPr lang="en-US" smtClean="0">
                <a:solidFill>
                  <a:prstClr val="black">
                    <a:tint val="75000"/>
                  </a:prstClr>
                </a:solidFill>
              </a:rPr>
              <a:pPr/>
              <a:t>6/21/2016</a:t>
            </a:fld>
            <a:endParaRPr lang="en-US" dirty="0">
              <a:solidFill>
                <a:prstClr val="black">
                  <a:tint val="75000"/>
                </a:prstClr>
              </a:solidFill>
            </a:endParaRPr>
          </a:p>
        </p:txBody>
      </p:sp>
      <p:sp>
        <p:nvSpPr>
          <p:cNvPr id="14" name="Footer Placeholder 4"/>
          <p:cNvSpPr>
            <a:spLocks noGrp="1"/>
          </p:cNvSpPr>
          <p:nvPr>
            <p:ph type="ftr" sz="quarter" idx="11"/>
          </p:nvPr>
        </p:nvSpPr>
        <p:spPr>
          <a:xfrm>
            <a:off x="2177241" y="6516154"/>
            <a:ext cx="4700861" cy="365125"/>
          </a:xfrm>
        </p:spPr>
        <p:txBody>
          <a:bodyPr/>
          <a:lstStyle/>
          <a:p>
            <a:r>
              <a:rPr lang="en-US" dirty="0" smtClean="0">
                <a:solidFill>
                  <a:prstClr val="black">
                    <a:tint val="75000"/>
                  </a:prstClr>
                </a:solidFill>
              </a:rPr>
              <a:t>Company Confidential  © 2015 Eli Lilly and Company </a:t>
            </a:r>
            <a:endParaRPr lang="en-US" dirty="0">
              <a:solidFill>
                <a:prstClr val="black">
                  <a:tint val="75000"/>
                </a:prst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570652837"/>
              </p:ext>
            </p:extLst>
          </p:nvPr>
        </p:nvGraphicFramePr>
        <p:xfrm>
          <a:off x="304800" y="1790700"/>
          <a:ext cx="4191000" cy="4107180"/>
        </p:xfrm>
        <a:graphic>
          <a:graphicData uri="http://schemas.openxmlformats.org/drawingml/2006/table">
            <a:tbl>
              <a:tblPr firstRow="1" bandRow="1">
                <a:tableStyleId>{72833802-FEF1-4C79-8D5D-14CF1EAF98D9}</a:tableStyleId>
              </a:tblPr>
              <a:tblGrid>
                <a:gridCol w="2209800"/>
                <a:gridCol w="457200"/>
                <a:gridCol w="457200"/>
                <a:gridCol w="304800"/>
                <a:gridCol w="304800"/>
                <a:gridCol w="457200"/>
              </a:tblGrid>
              <a:tr h="609600">
                <a:tc>
                  <a:txBody>
                    <a:bodyPr/>
                    <a:lstStyle/>
                    <a:p>
                      <a:pPr algn="ctr"/>
                      <a:r>
                        <a:rPr lang="en-US" sz="1050" dirty="0" smtClean="0"/>
                        <a:t>Action</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CDA</a:t>
                      </a:r>
                      <a:endParaRPr lang="en-US" sz="1050" dirty="0"/>
                    </a:p>
                  </a:txBody>
                  <a:tcPr marL="0" marR="0"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Stat/SA</a:t>
                      </a:r>
                      <a:endParaRPr lang="en-US" sz="1050" dirty="0"/>
                    </a:p>
                  </a:txBody>
                  <a:tcPr marL="0" marR="0"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Sub.</a:t>
                      </a:r>
                    </a:p>
                    <a:p>
                      <a:pPr algn="ctr"/>
                      <a:r>
                        <a:rPr lang="en-US" sz="1050" dirty="0" smtClean="0"/>
                        <a:t>Consult.</a:t>
                      </a:r>
                      <a:endParaRPr lang="en-US" sz="1050" dirty="0"/>
                    </a:p>
                  </a:txBody>
                  <a:tcPr marL="0" marR="0"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SDTM Vendor</a:t>
                      </a:r>
                      <a:endParaRPr lang="en-US" sz="1050" dirty="0"/>
                    </a:p>
                  </a:txBody>
                  <a:tcPr marL="0" marR="0"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SDTM Consult.</a:t>
                      </a:r>
                      <a:endParaRPr lang="en-US" sz="1050" dirty="0"/>
                    </a:p>
                  </a:txBody>
                  <a:tcPr marL="45720" marR="4572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0650">
                <a:tc>
                  <a:txBody>
                    <a:bodyPr/>
                    <a:lstStyle/>
                    <a:p>
                      <a:r>
                        <a:rPr lang="en-US" sz="1050" baseline="0" dirty="0" smtClean="0"/>
                        <a:t>Define SDTM mapping for new DEDs</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0650">
                <a:tc>
                  <a:txBody>
                    <a:bodyPr/>
                    <a:lstStyle/>
                    <a:p>
                      <a:r>
                        <a:rPr lang="en-US" sz="1050" dirty="0" smtClean="0"/>
                        <a:t>Request SST (CDI)</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3990">
                <a:tc>
                  <a:txBody>
                    <a:bodyPr/>
                    <a:lstStyle/>
                    <a:p>
                      <a:r>
                        <a:rPr lang="en-US" sz="1050" dirty="0" smtClean="0"/>
                        <a:t>Configure SST</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4470">
                <a:tc>
                  <a:txBody>
                    <a:bodyPr/>
                    <a:lstStyle/>
                    <a:p>
                      <a:r>
                        <a:rPr lang="en-US" sz="1050" dirty="0" smtClean="0"/>
                        <a:t>SDTM spec compliance review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solidFill>
                            <a:schemeClr val="tx1"/>
                          </a:solidFill>
                        </a:rPr>
                        <a:t>R</a:t>
                      </a:r>
                      <a:r>
                        <a:rPr lang="en-US" sz="1050" baseline="30000" dirty="0" smtClean="0">
                          <a:solidFill>
                            <a:schemeClr val="tx1"/>
                          </a:solidFill>
                        </a:rPr>
                        <a:t>1</a:t>
                      </a:r>
                      <a:endParaRPr lang="en-US" sz="1050" baseline="30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1610">
                <a:tc>
                  <a:txBody>
                    <a:bodyPr/>
                    <a:lstStyle/>
                    <a:p>
                      <a:r>
                        <a:rPr lang="en-US" sz="1050" dirty="0" smtClean="0"/>
                        <a:t>Programming</a:t>
                      </a:r>
                      <a:r>
                        <a:rPr lang="en-US" sz="1050" baseline="0" dirty="0" smtClean="0"/>
                        <a:t> &amp; validation of</a:t>
                      </a:r>
                      <a:r>
                        <a:rPr lang="en-US" sz="1050" dirty="0" smtClean="0"/>
                        <a:t> SDTM</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4950">
                <a:tc>
                  <a:txBody>
                    <a:bodyPr/>
                    <a:lstStyle/>
                    <a:p>
                      <a:r>
                        <a:rPr lang="en-US" sz="1050" dirty="0" smtClean="0"/>
                        <a:t>SDTM dataset compliance report review (ex. </a:t>
                      </a:r>
                      <a:r>
                        <a:rPr lang="en-US" sz="1050" dirty="0" err="1" smtClean="0"/>
                        <a:t>OpenCDISC</a:t>
                      </a:r>
                      <a:r>
                        <a:rPr lang="en-US" sz="1050" dirty="0" smtClean="0"/>
                        <a:t>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4470">
                <a:tc>
                  <a:txBody>
                    <a:bodyPr/>
                    <a:lstStyle/>
                    <a:p>
                      <a:r>
                        <a:rPr lang="en-US" sz="1050" dirty="0" smtClean="0"/>
                        <a:t>SDTM domain review</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A/R</a:t>
                      </a:r>
                      <a:r>
                        <a:rPr lang="en-US" sz="1050" baseline="30000" dirty="0" smtClean="0"/>
                        <a:t>2</a:t>
                      </a:r>
                      <a:endParaRPr lang="en-US" sz="1050" baseline="30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solidFill>
                            <a:schemeClr val="tx1"/>
                          </a:solidFill>
                        </a:rPr>
                        <a:t>R</a:t>
                      </a:r>
                      <a:r>
                        <a:rPr lang="en-US" sz="1050" baseline="30000" dirty="0" smtClean="0">
                          <a:solidFill>
                            <a:schemeClr val="tx1"/>
                          </a:solidFill>
                        </a:rPr>
                        <a:t>1</a:t>
                      </a:r>
                      <a:endParaRPr lang="en-US" sz="1050" baseline="30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240">
                <a:tc>
                  <a:txBody>
                    <a:bodyPr/>
                    <a:lstStyle/>
                    <a:p>
                      <a:r>
                        <a:rPr lang="en-US" sz="1050" baseline="0" dirty="0" smtClean="0"/>
                        <a:t>CRT package creation (transport files, </a:t>
                      </a:r>
                      <a:r>
                        <a:rPr lang="en-US" sz="1050" baseline="0" dirty="0" err="1" smtClean="0"/>
                        <a:t>aCRFs</a:t>
                      </a:r>
                      <a:r>
                        <a:rPr lang="en-US" sz="1050" baseline="0" dirty="0" smtClean="0"/>
                        <a:t>, SDRG, define document)</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33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baseline="0" dirty="0" smtClean="0"/>
                        <a:t>CRT package review</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827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smtClean="0"/>
                        <a:t>Oversight</a:t>
                      </a:r>
                      <a:r>
                        <a:rPr lang="en-US" sz="1050" baseline="0" dirty="0" smtClean="0"/>
                        <a:t> of raw data deliverables</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smtClean="0"/>
                        <a:t>Oversight of SDTM</a:t>
                      </a:r>
                      <a:r>
                        <a:rPr lang="en-US" sz="1050" baseline="0" dirty="0" smtClean="0"/>
                        <a:t> deliverables</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smtClean="0"/>
                        <a:t>Overall Timeline &amp; Vendor Management</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228600" y="1383268"/>
            <a:ext cx="4267200" cy="369332"/>
          </a:xfrm>
          <a:prstGeom prst="rect">
            <a:avLst/>
          </a:prstGeom>
          <a:noFill/>
        </p:spPr>
        <p:txBody>
          <a:bodyPr wrap="square" rtlCol="0">
            <a:spAutoFit/>
          </a:bodyPr>
          <a:lstStyle/>
          <a:p>
            <a:pPr defTabSz="457200"/>
            <a:r>
              <a:rPr lang="en-US" dirty="0" smtClean="0">
                <a:solidFill>
                  <a:prstClr val="black"/>
                </a:solidFill>
              </a:rPr>
              <a:t>SDTM </a:t>
            </a:r>
            <a:r>
              <a:rPr lang="en-US" dirty="0">
                <a:solidFill>
                  <a:prstClr val="black"/>
                </a:solidFill>
              </a:rPr>
              <a:t>Owned by DSS (w/DSS SDTM vendor</a:t>
            </a:r>
            <a:r>
              <a:rPr lang="en-US" dirty="0" smtClean="0">
                <a:solidFill>
                  <a:prstClr val="black"/>
                </a:solidFill>
              </a:rPr>
              <a:t>)</a:t>
            </a:r>
            <a:endParaRPr lang="en-US" dirty="0">
              <a:solidFill>
                <a:prstClr val="black"/>
              </a:solidFill>
            </a:endParaRPr>
          </a:p>
        </p:txBody>
      </p:sp>
      <p:sp>
        <p:nvSpPr>
          <p:cNvPr id="7" name="TextBox 6"/>
          <p:cNvSpPr txBox="1"/>
          <p:nvPr/>
        </p:nvSpPr>
        <p:spPr>
          <a:xfrm>
            <a:off x="213828" y="5943600"/>
            <a:ext cx="8168172" cy="830997"/>
          </a:xfrm>
          <a:prstGeom prst="rect">
            <a:avLst/>
          </a:prstGeom>
          <a:noFill/>
        </p:spPr>
        <p:txBody>
          <a:bodyPr wrap="square" rtlCol="0">
            <a:spAutoFit/>
          </a:bodyPr>
          <a:lstStyle/>
          <a:p>
            <a:pPr defTabSz="457200"/>
            <a:r>
              <a:rPr lang="en-US" sz="1200" dirty="0">
                <a:solidFill>
                  <a:srgbClr val="FF0000"/>
                </a:solidFill>
              </a:rPr>
              <a:t>* </a:t>
            </a:r>
            <a:r>
              <a:rPr lang="en-US" sz="1200" dirty="0"/>
              <a:t>GSS is responsible for escalations with the SDTM vendor, but CDAs are responsible </a:t>
            </a:r>
            <a:r>
              <a:rPr lang="en-US" sz="1200" dirty="0" smtClean="0"/>
              <a:t>for other timeline </a:t>
            </a:r>
            <a:r>
              <a:rPr lang="en-US" sz="1200" dirty="0"/>
              <a:t>&amp; vendor management </a:t>
            </a:r>
          </a:p>
          <a:p>
            <a:pPr defTabSz="457200"/>
            <a:r>
              <a:rPr lang="en-US" sz="1200" baseline="30000" dirty="0" smtClean="0"/>
              <a:t>1</a:t>
            </a:r>
            <a:r>
              <a:rPr lang="en-US" sz="1200" dirty="0" smtClean="0"/>
              <a:t> Should </a:t>
            </a:r>
            <a:r>
              <a:rPr lang="en-US" sz="1200" dirty="0"/>
              <a:t>have reviewed but was a gap on most trials</a:t>
            </a:r>
          </a:p>
          <a:p>
            <a:pPr defTabSz="457200"/>
            <a:r>
              <a:rPr lang="en-US" sz="1200" baseline="30000" dirty="0"/>
              <a:t>2</a:t>
            </a:r>
            <a:r>
              <a:rPr lang="en-US" sz="1200" dirty="0" smtClean="0"/>
              <a:t> </a:t>
            </a:r>
            <a:r>
              <a:rPr lang="en-US" sz="1200" dirty="0"/>
              <a:t>Does content review to ensure </a:t>
            </a:r>
            <a:r>
              <a:rPr lang="en-US" sz="1200" dirty="0" smtClean="0"/>
              <a:t>required raw data sources make </a:t>
            </a:r>
            <a:r>
              <a:rPr lang="en-US" sz="1200" dirty="0"/>
              <a:t>it to </a:t>
            </a:r>
            <a:r>
              <a:rPr lang="en-US" sz="1200" dirty="0" smtClean="0"/>
              <a:t>SDTM.  An end-to-end comparison, for a subset of patients, to ensure key data points in SDTM match those captured in the </a:t>
            </a:r>
            <a:r>
              <a:rPr lang="en-US" sz="1200" dirty="0" err="1" smtClean="0"/>
              <a:t>eDC</a:t>
            </a:r>
            <a:r>
              <a:rPr lang="en-US" sz="1200" dirty="0" smtClean="0"/>
              <a:t> system. </a:t>
            </a:r>
            <a:endParaRPr lang="en-US" sz="1200" dirty="0"/>
          </a:p>
        </p:txBody>
      </p:sp>
      <p:sp>
        <p:nvSpPr>
          <p:cNvPr id="8" name="TextBox 7"/>
          <p:cNvSpPr txBox="1"/>
          <p:nvPr/>
        </p:nvSpPr>
        <p:spPr>
          <a:xfrm>
            <a:off x="4648200" y="1371600"/>
            <a:ext cx="4358173" cy="369332"/>
          </a:xfrm>
          <a:prstGeom prst="rect">
            <a:avLst/>
          </a:prstGeom>
          <a:noFill/>
        </p:spPr>
        <p:txBody>
          <a:bodyPr wrap="square" rtlCol="0">
            <a:spAutoFit/>
          </a:bodyPr>
          <a:lstStyle/>
          <a:p>
            <a:pPr defTabSz="457200"/>
            <a:r>
              <a:rPr lang="en-US" dirty="0" smtClean="0">
                <a:solidFill>
                  <a:prstClr val="black"/>
                </a:solidFill>
              </a:rPr>
              <a:t>SDTM </a:t>
            </a:r>
            <a:r>
              <a:rPr lang="en-US" dirty="0">
                <a:solidFill>
                  <a:prstClr val="black"/>
                </a:solidFill>
              </a:rPr>
              <a:t>Owned by </a:t>
            </a:r>
            <a:r>
              <a:rPr lang="en-US" dirty="0" smtClean="0">
                <a:solidFill>
                  <a:prstClr val="black"/>
                </a:solidFill>
              </a:rPr>
              <a:t>GSS (w/DSS SDTM vendor)</a:t>
            </a:r>
            <a:endParaRPr lang="en-US" dirty="0">
              <a:solidFill>
                <a:prstClr val="black"/>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962249304"/>
              </p:ext>
            </p:extLst>
          </p:nvPr>
        </p:nvGraphicFramePr>
        <p:xfrm>
          <a:off x="4724400" y="1775460"/>
          <a:ext cx="4129573" cy="4122420"/>
        </p:xfrm>
        <a:graphic>
          <a:graphicData uri="http://schemas.openxmlformats.org/drawingml/2006/table">
            <a:tbl>
              <a:tblPr firstRow="1" bandRow="1">
                <a:tableStyleId>{72833802-FEF1-4C79-8D5D-14CF1EAF98D9}</a:tableStyleId>
              </a:tblPr>
              <a:tblGrid>
                <a:gridCol w="2209800"/>
                <a:gridCol w="457200"/>
                <a:gridCol w="457200"/>
                <a:gridCol w="304800"/>
                <a:gridCol w="304800"/>
                <a:gridCol w="395773"/>
              </a:tblGrid>
              <a:tr h="609600">
                <a:tc>
                  <a:txBody>
                    <a:bodyPr/>
                    <a:lstStyle/>
                    <a:p>
                      <a:pPr algn="ctr"/>
                      <a:r>
                        <a:rPr lang="en-US" sz="1050" dirty="0" smtClean="0"/>
                        <a:t>Action</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CDA</a:t>
                      </a:r>
                      <a:endParaRPr lang="en-US" sz="1050" dirty="0"/>
                    </a:p>
                  </a:txBody>
                  <a:tcPr marL="0" marR="0"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Stat/SA</a:t>
                      </a:r>
                      <a:endParaRPr lang="en-US" sz="1050" dirty="0"/>
                    </a:p>
                  </a:txBody>
                  <a:tcPr marL="0" marR="0"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Sub.</a:t>
                      </a:r>
                    </a:p>
                    <a:p>
                      <a:pPr algn="ctr"/>
                      <a:r>
                        <a:rPr lang="en-US" sz="1050" dirty="0" smtClean="0"/>
                        <a:t>Consult.</a:t>
                      </a:r>
                      <a:endParaRPr lang="en-US" sz="1050" dirty="0"/>
                    </a:p>
                  </a:txBody>
                  <a:tcPr marL="0" marR="0"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SDTM Vendor</a:t>
                      </a:r>
                      <a:endParaRPr lang="en-US" sz="1050" dirty="0"/>
                    </a:p>
                  </a:txBody>
                  <a:tcPr marL="0" marR="0"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SDTM Consult.</a:t>
                      </a:r>
                      <a:endParaRPr lang="en-US" sz="1050" dirty="0"/>
                    </a:p>
                  </a:txBody>
                  <a:tcPr marL="45720" marR="4572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r>
                        <a:rPr lang="en-US" sz="1050" baseline="0" dirty="0" smtClean="0"/>
                        <a:t>Define SDTM mapping for new DEDs</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50" dirty="0" smtClean="0"/>
                        <a:t>A/R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r>
                        <a:rPr lang="en-US" sz="1050" dirty="0" smtClean="0"/>
                        <a:t>Request SST (CDI)</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50" dirty="0" smtClean="0"/>
                        <a:t>A/R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40">
                <a:tc>
                  <a:txBody>
                    <a:bodyPr/>
                    <a:lstStyle/>
                    <a:p>
                      <a:r>
                        <a:rPr lang="en-US" sz="1050" dirty="0" smtClean="0"/>
                        <a:t>Configure SST</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0020">
                <a:tc>
                  <a:txBody>
                    <a:bodyPr/>
                    <a:lstStyle/>
                    <a:p>
                      <a:r>
                        <a:rPr lang="en-US" sz="1050" dirty="0" smtClean="0"/>
                        <a:t>SDTM spec compliance review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50" dirty="0" smtClean="0"/>
                        <a:t>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160">
                <a:tc>
                  <a:txBody>
                    <a:bodyPr/>
                    <a:lstStyle/>
                    <a:p>
                      <a:r>
                        <a:rPr lang="en-US" sz="1050" dirty="0" smtClean="0"/>
                        <a:t>Programming</a:t>
                      </a:r>
                      <a:r>
                        <a:rPr lang="en-US" sz="1050" baseline="0" dirty="0" smtClean="0"/>
                        <a:t> &amp; validation of</a:t>
                      </a:r>
                      <a:r>
                        <a:rPr lang="en-US" sz="1050" dirty="0" smtClean="0"/>
                        <a:t> SDTM</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smtClean="0"/>
                        <a:t>SDTM dataset compliance report review (ex. </a:t>
                      </a:r>
                      <a:r>
                        <a:rPr lang="en-US" sz="1050" dirty="0" err="1" smtClean="0"/>
                        <a:t>OpenCDISC</a:t>
                      </a:r>
                      <a:r>
                        <a:rPr lang="en-US" sz="1050" dirty="0" smtClean="0"/>
                        <a:t>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I</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50" dirty="0" smtClean="0"/>
                        <a:t>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640">
                <a:tc>
                  <a:txBody>
                    <a:bodyPr/>
                    <a:lstStyle/>
                    <a:p>
                      <a:r>
                        <a:rPr lang="en-US" sz="1050" dirty="0" smtClean="0"/>
                        <a:t>SDTM domain review</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C</a:t>
                      </a:r>
                      <a:endParaRPr lang="en-US" sz="1050" baseline="30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50" dirty="0" smtClean="0"/>
                        <a:t>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240">
                <a:tc>
                  <a:txBody>
                    <a:bodyPr/>
                    <a:lstStyle/>
                    <a:p>
                      <a:r>
                        <a:rPr lang="en-US" sz="1050" baseline="0" dirty="0" smtClean="0"/>
                        <a:t>CRT package creation (transport files, </a:t>
                      </a:r>
                      <a:r>
                        <a:rPr lang="en-US" sz="1050" baseline="0" dirty="0" err="1" smtClean="0"/>
                        <a:t>aCRFs</a:t>
                      </a:r>
                      <a:r>
                        <a:rPr lang="en-US" sz="1050" baseline="0" dirty="0" smtClean="0"/>
                        <a:t>, SDRG, define document)</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79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baseline="0" dirty="0" smtClean="0"/>
                        <a:t>CRT package review</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I</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50" dirty="0" smtClean="0"/>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193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smtClean="0"/>
                        <a:t>Oversight</a:t>
                      </a:r>
                      <a:r>
                        <a:rPr lang="en-US" sz="1050" baseline="0" dirty="0" smtClean="0"/>
                        <a:t> of raw data deliverables</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7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smtClean="0"/>
                        <a:t>Oversight of </a:t>
                      </a:r>
                      <a:r>
                        <a:rPr lang="en-US" sz="1050" smtClean="0"/>
                        <a:t>SDTM</a:t>
                      </a:r>
                      <a:r>
                        <a:rPr lang="en-US" sz="1050" baseline="0" smtClean="0"/>
                        <a:t> deliverables</a:t>
                      </a:r>
                      <a:r>
                        <a:rPr lang="en-US" sz="1050" baseline="0" smtClean="0">
                          <a:solidFill>
                            <a:srgbClr val="FF0000"/>
                          </a:solidFill>
                        </a:rPr>
                        <a:t>*</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50" dirty="0" smtClean="0"/>
                        <a:t>A</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50" dirty="0" smtClean="0"/>
                        <a:t>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67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smtClean="0"/>
                        <a:t>Overall Timeline &amp; Vendor Management</a:t>
                      </a:r>
                      <a:r>
                        <a:rPr lang="en-US" sz="1050" dirty="0" smtClean="0">
                          <a:solidFill>
                            <a:srgbClr val="FF0000"/>
                          </a:solidFill>
                        </a:rPr>
                        <a:t>*</a:t>
                      </a:r>
                      <a:endParaRPr lang="en-US" sz="105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3740188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24" y="-54318"/>
            <a:ext cx="9929812" cy="1168400"/>
          </a:xfrm>
        </p:spPr>
        <p:txBody>
          <a:bodyPr>
            <a:noAutofit/>
          </a:bodyPr>
          <a:lstStyle/>
          <a:p>
            <a:pPr>
              <a:lnSpc>
                <a:spcPts val="3200"/>
              </a:lnSpc>
            </a:pPr>
            <a:r>
              <a:rPr lang="en-US" sz="3200" dirty="0" smtClean="0"/>
              <a:t>SDTM Roles &amp; Responsibilities </a:t>
            </a:r>
            <a:br>
              <a:rPr lang="en-US" sz="3200" dirty="0" smtClean="0"/>
            </a:br>
            <a:r>
              <a:rPr lang="en-US" sz="3200" dirty="0" smtClean="0"/>
              <a:t>by Sourcing Model</a:t>
            </a:r>
            <a:endParaRPr lang="en-US" sz="3200" dirty="0"/>
          </a:p>
        </p:txBody>
      </p:sp>
      <p:sp>
        <p:nvSpPr>
          <p:cNvPr id="12" name="Date Placeholder 3"/>
          <p:cNvSpPr>
            <a:spLocks noGrp="1"/>
          </p:cNvSpPr>
          <p:nvPr>
            <p:ph type="dt" sz="half" idx="10"/>
          </p:nvPr>
        </p:nvSpPr>
        <p:spPr>
          <a:xfrm>
            <a:off x="457200" y="6516154"/>
            <a:ext cx="1588087" cy="365125"/>
          </a:xfrm>
        </p:spPr>
        <p:txBody>
          <a:bodyPr/>
          <a:lstStyle/>
          <a:p>
            <a:fld id="{788E80AF-A24D-7748-AE95-36D8D5398A3F}" type="datetime1">
              <a:rPr lang="en-US" smtClean="0">
                <a:solidFill>
                  <a:prstClr val="black">
                    <a:tint val="75000"/>
                  </a:prstClr>
                </a:solidFill>
              </a:rPr>
              <a:pPr/>
              <a:t>6/21/2016</a:t>
            </a:fld>
            <a:endParaRPr lang="en-US" dirty="0">
              <a:solidFill>
                <a:prstClr val="black">
                  <a:tint val="75000"/>
                </a:prstClr>
              </a:solidFill>
            </a:endParaRPr>
          </a:p>
        </p:txBody>
      </p:sp>
      <p:sp>
        <p:nvSpPr>
          <p:cNvPr id="14" name="Footer Placeholder 4"/>
          <p:cNvSpPr>
            <a:spLocks noGrp="1"/>
          </p:cNvSpPr>
          <p:nvPr>
            <p:ph type="ftr" sz="quarter" idx="11"/>
          </p:nvPr>
        </p:nvSpPr>
        <p:spPr>
          <a:xfrm>
            <a:off x="2177241" y="6516154"/>
            <a:ext cx="4700861" cy="365125"/>
          </a:xfrm>
        </p:spPr>
        <p:txBody>
          <a:bodyPr/>
          <a:lstStyle/>
          <a:p>
            <a:r>
              <a:rPr lang="en-US" dirty="0" smtClean="0">
                <a:solidFill>
                  <a:prstClr val="black">
                    <a:tint val="75000"/>
                  </a:prstClr>
                </a:solidFill>
              </a:rPr>
              <a:t>Company Confidential  © 2015 Eli Lilly and Company </a:t>
            </a:r>
            <a:endParaRPr lang="en-US" dirty="0">
              <a:solidFill>
                <a:prstClr val="black">
                  <a:tint val="75000"/>
                </a:prstClr>
              </a:solidFill>
            </a:endParaRPr>
          </a:p>
        </p:txBody>
      </p:sp>
      <p:sp>
        <p:nvSpPr>
          <p:cNvPr id="5" name="TextBox 4"/>
          <p:cNvSpPr txBox="1"/>
          <p:nvPr/>
        </p:nvSpPr>
        <p:spPr>
          <a:xfrm>
            <a:off x="228600" y="1371600"/>
            <a:ext cx="4343400" cy="369332"/>
          </a:xfrm>
          <a:prstGeom prst="rect">
            <a:avLst/>
          </a:prstGeom>
          <a:noFill/>
        </p:spPr>
        <p:txBody>
          <a:bodyPr wrap="square" rtlCol="0">
            <a:spAutoFit/>
          </a:bodyPr>
          <a:lstStyle/>
          <a:p>
            <a:pPr defTabSz="457200"/>
            <a:r>
              <a:rPr lang="en-US" dirty="0" smtClean="0">
                <a:solidFill>
                  <a:prstClr val="black"/>
                </a:solidFill>
              </a:rPr>
              <a:t>SDTM </a:t>
            </a:r>
            <a:r>
              <a:rPr lang="en-US" dirty="0">
                <a:solidFill>
                  <a:prstClr val="black"/>
                </a:solidFill>
              </a:rPr>
              <a:t>Owned by </a:t>
            </a:r>
            <a:r>
              <a:rPr lang="en-US" dirty="0" smtClean="0">
                <a:solidFill>
                  <a:prstClr val="black"/>
                </a:solidFill>
              </a:rPr>
              <a:t>GSS (w/GSS SDTM vendor)</a:t>
            </a:r>
            <a:endParaRPr lang="en-US" dirty="0">
              <a:solidFill>
                <a:prstClr val="black"/>
              </a:solidFill>
            </a:endParaRPr>
          </a:p>
        </p:txBody>
      </p:sp>
      <p:sp>
        <p:nvSpPr>
          <p:cNvPr id="15" name="TextBox 14"/>
          <p:cNvSpPr txBox="1"/>
          <p:nvPr/>
        </p:nvSpPr>
        <p:spPr>
          <a:xfrm>
            <a:off x="5181600" y="1371600"/>
            <a:ext cx="3505200" cy="369332"/>
          </a:xfrm>
          <a:prstGeom prst="rect">
            <a:avLst/>
          </a:prstGeom>
          <a:noFill/>
        </p:spPr>
        <p:txBody>
          <a:bodyPr wrap="square" rtlCol="0">
            <a:spAutoFit/>
          </a:bodyPr>
          <a:lstStyle/>
          <a:p>
            <a:pPr defTabSz="457200"/>
            <a:r>
              <a:rPr lang="en-US" dirty="0" smtClean="0">
                <a:solidFill>
                  <a:prstClr val="black"/>
                </a:solidFill>
              </a:rPr>
              <a:t>SDTM </a:t>
            </a:r>
            <a:r>
              <a:rPr lang="en-US" dirty="0">
                <a:solidFill>
                  <a:prstClr val="black"/>
                </a:solidFill>
              </a:rPr>
              <a:t>Owned by </a:t>
            </a:r>
            <a:r>
              <a:rPr lang="en-US" dirty="0" smtClean="0">
                <a:solidFill>
                  <a:prstClr val="black"/>
                </a:solidFill>
              </a:rPr>
              <a:t>GSS (in-house)</a:t>
            </a:r>
            <a:endParaRPr lang="en-US" dirty="0">
              <a:solidFill>
                <a:prstClr val="black"/>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2670494403"/>
              </p:ext>
            </p:extLst>
          </p:nvPr>
        </p:nvGraphicFramePr>
        <p:xfrm>
          <a:off x="4724400" y="1740932"/>
          <a:ext cx="4129573" cy="4046696"/>
        </p:xfrm>
        <a:graphic>
          <a:graphicData uri="http://schemas.openxmlformats.org/drawingml/2006/table">
            <a:tbl>
              <a:tblPr firstRow="1" bandRow="1">
                <a:tableStyleId>{72833802-FEF1-4C79-8D5D-14CF1EAF98D9}</a:tableStyleId>
              </a:tblPr>
              <a:tblGrid>
                <a:gridCol w="2209800"/>
                <a:gridCol w="457200"/>
                <a:gridCol w="457200"/>
                <a:gridCol w="304800"/>
                <a:gridCol w="304800"/>
                <a:gridCol w="395773"/>
              </a:tblGrid>
              <a:tr h="609600">
                <a:tc>
                  <a:txBody>
                    <a:bodyPr/>
                    <a:lstStyle/>
                    <a:p>
                      <a:pPr algn="ctr"/>
                      <a:r>
                        <a:rPr lang="en-US" sz="1050" dirty="0" smtClean="0"/>
                        <a:t>Action</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CDA</a:t>
                      </a:r>
                      <a:endParaRPr lang="en-US" sz="1050" dirty="0"/>
                    </a:p>
                  </a:txBody>
                  <a:tcPr marL="0" marR="0"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Stat/SA</a:t>
                      </a:r>
                      <a:endParaRPr lang="en-US" sz="1050" dirty="0"/>
                    </a:p>
                  </a:txBody>
                  <a:tcPr marL="0" marR="0"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Sub.</a:t>
                      </a:r>
                    </a:p>
                    <a:p>
                      <a:pPr algn="ctr"/>
                      <a:r>
                        <a:rPr lang="en-US" sz="1050" dirty="0" smtClean="0"/>
                        <a:t>Consult.</a:t>
                      </a:r>
                      <a:endParaRPr lang="en-US" sz="1050" dirty="0"/>
                    </a:p>
                  </a:txBody>
                  <a:tcPr marL="0" marR="0"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SDTM Vendor</a:t>
                      </a:r>
                      <a:endParaRPr lang="en-US" sz="1050" dirty="0"/>
                    </a:p>
                  </a:txBody>
                  <a:tcPr marL="0" marR="0"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SDTM Consult.</a:t>
                      </a:r>
                      <a:endParaRPr lang="en-US" sz="1050" dirty="0"/>
                    </a:p>
                  </a:txBody>
                  <a:tcPr marL="45720" marR="4572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68">
                <a:tc>
                  <a:txBody>
                    <a:bodyPr/>
                    <a:lstStyle/>
                    <a:p>
                      <a:r>
                        <a:rPr lang="en-US" sz="1050" baseline="0" dirty="0" smtClean="0"/>
                        <a:t>Define SDTM mapping for new DEDs</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050" dirty="0" smtClean="0"/>
                        <a:t>A/R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7408">
                <a:tc>
                  <a:txBody>
                    <a:bodyPr/>
                    <a:lstStyle/>
                    <a:p>
                      <a:r>
                        <a:rPr lang="en-US" sz="1050" dirty="0" smtClean="0"/>
                        <a:t>Request SST (CDI)</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050" dirty="0" smtClean="0"/>
                        <a:t>A/R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4548">
                <a:tc>
                  <a:txBody>
                    <a:bodyPr/>
                    <a:lstStyle/>
                    <a:p>
                      <a:r>
                        <a:rPr lang="en-US" sz="1050" dirty="0" smtClean="0"/>
                        <a:t>Configure SST</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688">
                <a:tc>
                  <a:txBody>
                    <a:bodyPr/>
                    <a:lstStyle/>
                    <a:p>
                      <a:r>
                        <a:rPr lang="en-US" sz="1050" dirty="0" smtClean="0"/>
                        <a:t>SDTM spec compliance review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028">
                <a:tc>
                  <a:txBody>
                    <a:bodyPr/>
                    <a:lstStyle/>
                    <a:p>
                      <a:r>
                        <a:rPr lang="en-US" sz="1050" dirty="0" smtClean="0"/>
                        <a:t>Programming</a:t>
                      </a:r>
                      <a:r>
                        <a:rPr lang="en-US" sz="1050" baseline="0" dirty="0" smtClean="0"/>
                        <a:t> &amp; validation of</a:t>
                      </a:r>
                      <a:r>
                        <a:rPr lang="en-US" sz="1050" dirty="0" smtClean="0"/>
                        <a:t> SDTM</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168">
                <a:tc>
                  <a:txBody>
                    <a:bodyPr/>
                    <a:lstStyle/>
                    <a:p>
                      <a:r>
                        <a:rPr lang="en-US" sz="1050" dirty="0" smtClean="0"/>
                        <a:t>SDTM dataset compliance report review (ex. </a:t>
                      </a:r>
                      <a:r>
                        <a:rPr lang="en-US" sz="1050" dirty="0" err="1" smtClean="0"/>
                        <a:t>OpenCDISC</a:t>
                      </a:r>
                      <a:r>
                        <a:rPr lang="en-US" sz="1050" dirty="0" smtClean="0"/>
                        <a:t>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I</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050" dirty="0" smtClean="0"/>
                        <a:t>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r>
                        <a:rPr lang="en-US" sz="1050" dirty="0" smtClean="0"/>
                        <a:t>SDTM domain review</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240">
                <a:tc>
                  <a:txBody>
                    <a:bodyPr/>
                    <a:lstStyle/>
                    <a:p>
                      <a:r>
                        <a:rPr lang="en-US" sz="1050" baseline="0" dirty="0" smtClean="0"/>
                        <a:t>CRT package creation (transport files, </a:t>
                      </a:r>
                      <a:r>
                        <a:rPr lang="en-US" sz="1050" baseline="0" dirty="0" err="1" smtClean="0"/>
                        <a:t>aCRFs</a:t>
                      </a:r>
                      <a:r>
                        <a:rPr lang="en-US" sz="1050" baseline="0" dirty="0" smtClean="0"/>
                        <a:t>, SDRG, define document)</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45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baseline="0" dirty="0" smtClean="0"/>
                        <a:t>CRT package review</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359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smtClean="0"/>
                        <a:t>Oversight</a:t>
                      </a:r>
                      <a:r>
                        <a:rPr lang="en-US" sz="1050" baseline="0" dirty="0" smtClean="0"/>
                        <a:t> of raw data deliverables</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122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smtClean="0"/>
                        <a:t>Oversight of SDTM</a:t>
                      </a:r>
                      <a:r>
                        <a:rPr lang="en-US" sz="1050" baseline="0" dirty="0" smtClean="0"/>
                        <a:t> deliverables</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I</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50" dirty="0" smtClean="0"/>
                        <a:t>A/R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122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smtClean="0"/>
                        <a:t>Overall Timeline  Management</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50" dirty="0" smtClean="0"/>
                        <a:t>A/R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676427701"/>
              </p:ext>
            </p:extLst>
          </p:nvPr>
        </p:nvGraphicFramePr>
        <p:xfrm>
          <a:off x="290027" y="1752600"/>
          <a:ext cx="4205773" cy="4145280"/>
        </p:xfrm>
        <a:graphic>
          <a:graphicData uri="http://schemas.openxmlformats.org/drawingml/2006/table">
            <a:tbl>
              <a:tblPr firstRow="1" bandRow="1">
                <a:tableStyleId>{72833802-FEF1-4C79-8D5D-14CF1EAF98D9}</a:tableStyleId>
              </a:tblPr>
              <a:tblGrid>
                <a:gridCol w="2224573"/>
                <a:gridCol w="457200"/>
                <a:gridCol w="457200"/>
                <a:gridCol w="304800"/>
                <a:gridCol w="304800"/>
                <a:gridCol w="457200"/>
              </a:tblGrid>
              <a:tr h="609600">
                <a:tc>
                  <a:txBody>
                    <a:bodyPr/>
                    <a:lstStyle/>
                    <a:p>
                      <a:pPr algn="ctr"/>
                      <a:r>
                        <a:rPr lang="en-US" sz="1050" dirty="0" smtClean="0"/>
                        <a:t>Action</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CDA</a:t>
                      </a:r>
                      <a:endParaRPr lang="en-US" sz="1050" dirty="0"/>
                    </a:p>
                  </a:txBody>
                  <a:tcPr marL="0" marR="0"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Stat/SA</a:t>
                      </a:r>
                      <a:endParaRPr lang="en-US" sz="1050" dirty="0"/>
                    </a:p>
                  </a:txBody>
                  <a:tcPr marL="0" marR="0"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Sub.</a:t>
                      </a:r>
                    </a:p>
                    <a:p>
                      <a:pPr algn="ctr"/>
                      <a:r>
                        <a:rPr lang="en-US" sz="1050" dirty="0" smtClean="0"/>
                        <a:t>Consult.</a:t>
                      </a:r>
                    </a:p>
                  </a:txBody>
                  <a:tcPr marL="0" marR="0"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SDTM Vendor</a:t>
                      </a:r>
                      <a:endParaRPr lang="en-US" sz="1050" dirty="0"/>
                    </a:p>
                  </a:txBody>
                  <a:tcPr marL="0" marR="0"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SDTM Consult.</a:t>
                      </a:r>
                      <a:endParaRPr lang="en-US" sz="1050" dirty="0"/>
                    </a:p>
                  </a:txBody>
                  <a:tcPr marL="45720" marR="4572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r>
                        <a:rPr lang="en-US" sz="1050" baseline="0" dirty="0" smtClean="0"/>
                        <a:t>Define SDTM mapping for new DEDs</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50" dirty="0" smtClean="0"/>
                        <a:t>A/R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40">
                <a:tc>
                  <a:txBody>
                    <a:bodyPr/>
                    <a:lstStyle/>
                    <a:p>
                      <a:r>
                        <a:rPr lang="en-US" sz="1050" dirty="0" smtClean="0"/>
                        <a:t>Request SST (CDI)</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50" dirty="0" smtClean="0"/>
                        <a:t>A/R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r>
                        <a:rPr lang="en-US" sz="1050" dirty="0" smtClean="0"/>
                        <a:t>Configure SST</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0020">
                <a:tc>
                  <a:txBody>
                    <a:bodyPr/>
                    <a:lstStyle/>
                    <a:p>
                      <a:r>
                        <a:rPr lang="en-US" sz="1050" dirty="0" smtClean="0"/>
                        <a:t>SDTM spec compliance review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160">
                <a:tc>
                  <a:txBody>
                    <a:bodyPr/>
                    <a:lstStyle/>
                    <a:p>
                      <a:r>
                        <a:rPr lang="en-US" sz="1050" dirty="0" smtClean="0"/>
                        <a:t>Programming</a:t>
                      </a:r>
                      <a:r>
                        <a:rPr lang="en-US" sz="1050" baseline="0" dirty="0" smtClean="0"/>
                        <a:t> &amp; validation of</a:t>
                      </a:r>
                      <a:r>
                        <a:rPr lang="en-US" sz="1050" dirty="0" smtClean="0"/>
                        <a:t> SDTM</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r>
                        <a:rPr lang="en-US" sz="1050" dirty="0" smtClean="0"/>
                        <a:t>SDTM dataset compliance report review (ex. </a:t>
                      </a:r>
                      <a:r>
                        <a:rPr lang="en-US" sz="1050" dirty="0" err="1" smtClean="0"/>
                        <a:t>OpenCDISC</a:t>
                      </a:r>
                      <a:r>
                        <a:rPr lang="en-US" sz="1050" dirty="0" smtClean="0"/>
                        <a:t>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I</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50" dirty="0" smtClean="0"/>
                        <a:t>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640">
                <a:tc>
                  <a:txBody>
                    <a:bodyPr/>
                    <a:lstStyle/>
                    <a:p>
                      <a:r>
                        <a:rPr lang="en-US" sz="1050" dirty="0" smtClean="0"/>
                        <a:t>SDTM domain review</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240">
                <a:tc>
                  <a:txBody>
                    <a:bodyPr/>
                    <a:lstStyle/>
                    <a:p>
                      <a:r>
                        <a:rPr lang="en-US" sz="1050" baseline="0" dirty="0" smtClean="0"/>
                        <a:t>CRT package creation (transport files, </a:t>
                      </a:r>
                      <a:r>
                        <a:rPr lang="en-US" sz="1050" baseline="0" dirty="0" err="1" smtClean="0"/>
                        <a:t>aCRFs</a:t>
                      </a:r>
                      <a:r>
                        <a:rPr lang="en-US" sz="1050" baseline="0" dirty="0" smtClean="0"/>
                        <a:t>, SDRG, define document)</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79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baseline="0" dirty="0" smtClean="0"/>
                        <a:t>CRT package review</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193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smtClean="0"/>
                        <a:t>Oversight</a:t>
                      </a:r>
                      <a:r>
                        <a:rPr lang="en-US" sz="1050" baseline="0" dirty="0" smtClean="0"/>
                        <a:t> of raw data deliverables</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95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smtClean="0"/>
                        <a:t>Oversight of SDTM</a:t>
                      </a:r>
                      <a:r>
                        <a:rPr lang="en-US" sz="1050" baseline="0" dirty="0" smtClean="0"/>
                        <a:t> deliverables</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I</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50" dirty="0" smtClean="0"/>
                        <a:t>A/R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95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smtClean="0"/>
                        <a:t>Overall Timeline &amp; Vendor Management</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50" dirty="0" smtClean="0"/>
                        <a:t>A/R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Rectangle 3"/>
          <p:cNvSpPr/>
          <p:nvPr/>
        </p:nvSpPr>
        <p:spPr>
          <a:xfrm>
            <a:off x="304800" y="6096000"/>
            <a:ext cx="304800" cy="228600"/>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609600" y="6093023"/>
            <a:ext cx="3124200" cy="276999"/>
          </a:xfrm>
          <a:prstGeom prst="rect">
            <a:avLst/>
          </a:prstGeom>
          <a:noFill/>
        </p:spPr>
        <p:txBody>
          <a:bodyPr wrap="square" rtlCol="0">
            <a:spAutoFit/>
          </a:bodyPr>
          <a:lstStyle/>
          <a:p>
            <a:r>
              <a:rPr lang="en-US" sz="1200" dirty="0" smtClean="0"/>
              <a:t>N/A – No SDTM Vendor</a:t>
            </a:r>
            <a:endParaRPr lang="en-US" sz="1200" dirty="0"/>
          </a:p>
        </p:txBody>
      </p:sp>
    </p:spTree>
    <p:extLst>
      <p:ext uri="{BB962C8B-B14F-4D97-AF65-F5344CB8AC3E}">
        <p14:creationId xmlns:p14="http://schemas.microsoft.com/office/powerpoint/2010/main" val="34757557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128" y="27296"/>
            <a:ext cx="6536362" cy="1371600"/>
          </a:xfrm>
        </p:spPr>
        <p:txBody>
          <a:bodyPr>
            <a:normAutofit/>
          </a:bodyPr>
          <a:lstStyle/>
          <a:p>
            <a:r>
              <a:rPr lang="en-US" sz="4000" dirty="0" smtClean="0"/>
              <a:t>Tabular Visualization Summary</a:t>
            </a:r>
            <a:endParaRPr lang="en-US" sz="4000" dirty="0"/>
          </a:p>
        </p:txBody>
      </p:sp>
      <p:sp>
        <p:nvSpPr>
          <p:cNvPr id="4" name="Date Placeholder 3"/>
          <p:cNvSpPr>
            <a:spLocks noGrp="1"/>
          </p:cNvSpPr>
          <p:nvPr>
            <p:ph type="dt" sz="half" idx="10"/>
          </p:nvPr>
        </p:nvSpPr>
        <p:spPr>
          <a:xfrm>
            <a:off x="457200" y="6547422"/>
            <a:ext cx="1588087" cy="365125"/>
          </a:xfrm>
        </p:spPr>
        <p:txBody>
          <a:bodyPr/>
          <a:lstStyle/>
          <a:p>
            <a:fld id="{788E80AF-A24D-7748-AE95-36D8D5398A3F}" type="datetime1">
              <a:rPr lang="en-US" smtClean="0"/>
              <a:t>6/21/2016</a:t>
            </a:fld>
            <a:endParaRPr lang="en-US" dirty="0"/>
          </a:p>
        </p:txBody>
      </p:sp>
      <p:sp>
        <p:nvSpPr>
          <p:cNvPr id="5" name="Footer Placeholder 4"/>
          <p:cNvSpPr>
            <a:spLocks noGrp="1"/>
          </p:cNvSpPr>
          <p:nvPr>
            <p:ph type="ftr" sz="quarter" idx="11"/>
          </p:nvPr>
        </p:nvSpPr>
        <p:spPr>
          <a:xfrm>
            <a:off x="2177241" y="6547422"/>
            <a:ext cx="4700861" cy="365125"/>
          </a:xfrm>
        </p:spPr>
        <p:txBody>
          <a:bodyPr/>
          <a:lstStyle/>
          <a:p>
            <a:r>
              <a:rPr lang="en-US" smtClean="0"/>
              <a:t>Company Confidential  © 2014 Eli Lilly and Company </a:t>
            </a:r>
            <a:endParaRPr lang="en-US" dirty="0"/>
          </a:p>
        </p:txBody>
      </p:sp>
      <p:sp>
        <p:nvSpPr>
          <p:cNvPr id="6" name="Slide Number Placeholder 5"/>
          <p:cNvSpPr>
            <a:spLocks noGrp="1"/>
          </p:cNvSpPr>
          <p:nvPr>
            <p:ph type="sldNum" sz="quarter" idx="12"/>
          </p:nvPr>
        </p:nvSpPr>
        <p:spPr>
          <a:xfrm>
            <a:off x="6993562" y="6547422"/>
            <a:ext cx="1693238" cy="365125"/>
          </a:xfrm>
        </p:spPr>
        <p:txBody>
          <a:bodyPr/>
          <a:lstStyle/>
          <a:p>
            <a:fld id="{CE2FFC8D-A85B-B445-B4C5-B1EA1E258A6A}" type="slidenum">
              <a:rPr lang="en-US" smtClean="0"/>
              <a:t>9</a:t>
            </a:fld>
            <a:endParaRPr lang="en-US"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722" y="3044302"/>
            <a:ext cx="3619500"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67722" y="1586984"/>
            <a:ext cx="8109528" cy="1323439"/>
          </a:xfrm>
          <a:prstGeom prst="rect">
            <a:avLst/>
          </a:prstGeom>
          <a:noFill/>
        </p:spPr>
        <p:txBody>
          <a:bodyPr wrap="square" rtlCol="0">
            <a:spAutoFit/>
          </a:bodyPr>
          <a:lstStyle/>
          <a:p>
            <a:r>
              <a:rPr lang="en-US" sz="2000" dirty="0" smtClean="0">
                <a:latin typeface="DIN-Regular" panose="020B0500000000000000" pitchFamily="34" charset="0"/>
              </a:rPr>
              <a:t>The Tabular Visualization displays all of the Item Groups, Items, and </a:t>
            </a:r>
            <a:r>
              <a:rPr lang="en-US" sz="2000" dirty="0" err="1" smtClean="0">
                <a:latin typeface="DIN-Regular" panose="020B0500000000000000" pitchFamily="34" charset="0"/>
              </a:rPr>
              <a:t>Codelists</a:t>
            </a:r>
            <a:r>
              <a:rPr lang="en-US" sz="2000" dirty="0" smtClean="0">
                <a:latin typeface="DIN-Regular" panose="020B0500000000000000" pitchFamily="34" charset="0"/>
              </a:rPr>
              <a:t> and their associated attributes and business rules.</a:t>
            </a:r>
          </a:p>
          <a:p>
            <a:endParaRPr lang="en-US" sz="2000" dirty="0">
              <a:latin typeface="DIN-Regular" panose="020B0500000000000000" pitchFamily="34" charset="0"/>
            </a:endParaRPr>
          </a:p>
          <a:p>
            <a:r>
              <a:rPr lang="en-US" sz="2000" dirty="0" smtClean="0">
                <a:latin typeface="DIN-Regular" panose="020B0500000000000000" pitchFamily="34" charset="0"/>
              </a:rPr>
              <a:t>This visualization presents all attributes in a hierarchical format.</a:t>
            </a:r>
            <a:endParaRPr lang="en-US" sz="2000" dirty="0">
              <a:latin typeface="DIN-Regular" panose="020B0500000000000000" pitchFamily="34" charset="0"/>
            </a:endParaRPr>
          </a:p>
        </p:txBody>
      </p:sp>
      <p:sp>
        <p:nvSpPr>
          <p:cNvPr id="3" name="TextBox 2"/>
          <p:cNvSpPr txBox="1"/>
          <p:nvPr/>
        </p:nvSpPr>
        <p:spPr>
          <a:xfrm>
            <a:off x="4936162" y="3505884"/>
            <a:ext cx="3476626" cy="646331"/>
          </a:xfrm>
          <a:prstGeom prst="rect">
            <a:avLst/>
          </a:prstGeom>
          <a:noFill/>
        </p:spPr>
        <p:txBody>
          <a:bodyPr wrap="square" rtlCol="0">
            <a:spAutoFit/>
          </a:bodyPr>
          <a:lstStyle/>
          <a:p>
            <a:r>
              <a:rPr lang="en-US" altLang="en-US" dirty="0">
                <a:latin typeface="DIN-Regular" panose="020B0500000000000000" pitchFamily="34" charset="0"/>
              </a:rPr>
              <a:t>There may be multiple Item Groups associated to one Form.</a:t>
            </a:r>
            <a:endParaRPr lang="en-US" dirty="0"/>
          </a:p>
        </p:txBody>
      </p:sp>
      <p:sp>
        <p:nvSpPr>
          <p:cNvPr id="8" name="TextBox 7"/>
          <p:cNvSpPr txBox="1"/>
          <p:nvPr/>
        </p:nvSpPr>
        <p:spPr>
          <a:xfrm>
            <a:off x="4933950" y="5372100"/>
            <a:ext cx="2895600" cy="646331"/>
          </a:xfrm>
          <a:prstGeom prst="rect">
            <a:avLst/>
          </a:prstGeom>
          <a:noFill/>
        </p:spPr>
        <p:txBody>
          <a:bodyPr wrap="square" rtlCol="0">
            <a:spAutoFit/>
          </a:bodyPr>
          <a:lstStyle/>
          <a:p>
            <a:r>
              <a:rPr lang="en-US" dirty="0" smtClean="0"/>
              <a:t>An Item Group may contain one or more items.</a:t>
            </a:r>
            <a:endParaRPr lang="en-US" dirty="0"/>
          </a:p>
        </p:txBody>
      </p:sp>
      <p:sp>
        <p:nvSpPr>
          <p:cNvPr id="9" name="Right Brace 8"/>
          <p:cNvSpPr/>
          <p:nvPr/>
        </p:nvSpPr>
        <p:spPr>
          <a:xfrm>
            <a:off x="4200525" y="3143250"/>
            <a:ext cx="221961" cy="3143250"/>
          </a:xfrm>
          <a:prstGeom prst="rightBrace">
            <a:avLst/>
          </a:prstGeom>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78220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data deliverables mtg overvi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dc7d05db-9a88-43f7-9979-b3027636d983" ContentTypeId="0x0101" PreviousValue="false"/>
</file>

<file path=customXml/item3.xml><?xml version="1.0" encoding="utf-8"?>
<ct:contentTypeSchema xmlns:ct="http://schemas.microsoft.com/office/2006/metadata/contentType" xmlns:ma="http://schemas.microsoft.com/office/2006/metadata/properties/metaAttributes" ct:_="" ma:_="" ma:contentTypeName="Document" ma:contentTypeID="0x0101003171AF2CBD08DE4C829302040FD4FA56" ma:contentTypeVersion="8" ma:contentTypeDescription="Create a new document." ma:contentTypeScope="" ma:versionID="75c1190cd47922938988bd0cc1e4c02d">
  <xsd:schema xmlns:xsd="http://www.w3.org/2001/XMLSchema" xmlns:xs="http://www.w3.org/2001/XMLSchema" xmlns:p="http://schemas.microsoft.com/office/2006/metadata/properties" xmlns:ns2="33648e8c-5399-4ce0-994e-2f4ddb1c4614" xmlns:ns3="6c52efe7-b7f6-4841-8536-7d45a5b6db9d" targetNamespace="http://schemas.microsoft.com/office/2006/metadata/properties" ma:root="true" ma:fieldsID="0bbb420bee83cb516ddde8d194801883" ns2:_="" ns3:_="">
    <xsd:import namespace="33648e8c-5399-4ce0-994e-2f4ddb1c4614"/>
    <xsd:import namespace="6c52efe7-b7f6-4841-8536-7d45a5b6db9d"/>
    <xsd:element name="properties">
      <xsd:complexType>
        <xsd:sequence>
          <xsd:element name="documentManagement">
            <xsd:complexType>
              <xsd:all>
                <xsd:element ref="ns2:TaxCatchAll" minOccurs="0"/>
                <xsd:element ref="ns2:TaxCatchAllLabel" minOccurs="0"/>
                <xsd:element ref="ns2:EnterpriseDocumentLanguageTaxHTField0" minOccurs="0"/>
                <xsd:element ref="ns2:EnterpriseRecordSeriesCodeTaxHTField0" minOccurs="0"/>
                <xsd:element ref="ns3:Topic" minOccurs="0"/>
                <xsd:element ref="ns3:Document_x0020_Type" minOccurs="0"/>
                <xsd:element ref="ns3:Sub_x002d_topic"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648e8c-5399-4ce0-994e-2f4ddb1c4614" elementFormDefault="qualified">
    <xsd:import namespace="http://schemas.microsoft.com/office/2006/documentManagement/types"/>
    <xsd:import namespace="http://schemas.microsoft.com/office/infopath/2007/PartnerControls"/>
    <xsd:element name="TaxCatchAll" ma:index="7" nillable="true" ma:displayName="Taxonomy Catch All Column" ma:hidden="true" ma:list="{9e2544b8-8d1d-46e8-9928-48fb20a64101}" ma:internalName="TaxCatchAll" ma:showField="CatchAllData" ma:web="98184e42-8508-4a03-b6bc-f984b222826e">
      <xsd:complexType>
        <xsd:complexContent>
          <xsd:extension base="dms:MultiChoiceLookup">
            <xsd:sequence>
              <xsd:element name="Value" type="dms:Lookup" maxOccurs="unbounded" minOccurs="0" nillable="true"/>
            </xsd:sequence>
          </xsd:extension>
        </xsd:complexContent>
      </xsd:complexType>
    </xsd:element>
    <xsd:element name="TaxCatchAllLabel" ma:index="8" nillable="true" ma:displayName="Taxonomy Catch All Column1" ma:hidden="true" ma:list="{9e2544b8-8d1d-46e8-9928-48fb20a64101}" ma:internalName="TaxCatchAllLabel" ma:readOnly="true" ma:showField="CatchAllDataLabel" ma:web="98184e42-8508-4a03-b6bc-f984b222826e">
      <xsd:complexType>
        <xsd:complexContent>
          <xsd:extension base="dms:MultiChoiceLookup">
            <xsd:sequence>
              <xsd:element name="Value" type="dms:Lookup" maxOccurs="unbounded" minOccurs="0" nillable="true"/>
            </xsd:sequence>
          </xsd:extension>
        </xsd:complexContent>
      </xsd:complexType>
    </xsd:element>
    <xsd:element name="EnterpriseDocumentLanguageTaxHTField0" ma:index="9" ma:taxonomy="true" ma:internalName="EnterpriseDocumentLanguageTaxHTField0" ma:taxonomyFieldName="EnterpriseDocumentLanguage" ma:displayName="Lilly Document Language" ma:readOnly="false" ma:default="2;#eng|39540796-0396-4e54-afe9-a602f28bbe8f" ma:fieldId="{93e5a5e9-0ea5-4512-9a61-30e562d954b4}" ma:sspId="dc7d05db-9a88-43f7-9979-b3027636d983" ma:termSetId="29d92dd9-4caf-4659-961a-1591fcb1f2f5" ma:anchorId="00000000-0000-0000-0000-000000000000" ma:open="false" ma:isKeyword="false">
      <xsd:complexType>
        <xsd:sequence>
          <xsd:element ref="pc:Terms" minOccurs="0" maxOccurs="1"/>
        </xsd:sequence>
      </xsd:complexType>
    </xsd:element>
    <xsd:element name="EnterpriseRecordSeriesCodeTaxHTField0" ma:index="11" ma:taxonomy="true" ma:internalName="EnterpriseRecordSeriesCodeTaxHTField0" ma:taxonomyFieldName="EnterpriseRecordSeriesCode" ma:displayName="Lilly Record Series Code" ma:readOnly="false" ma:default="1;#ADM130|70dc3311-3e76-421c-abfa-d108df48853c" ma:fieldId="{23eb9118-512f-4e30-ae67-b759512ccd2b}" ma:sspId="dc7d05db-9a88-43f7-9979-b3027636d983" ma:termSetId="596d0819-e4b3-4e25-8f9b-94317537e49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c52efe7-b7f6-4841-8536-7d45a5b6db9d" elementFormDefault="qualified">
    <xsd:import namespace="http://schemas.microsoft.com/office/2006/documentManagement/types"/>
    <xsd:import namespace="http://schemas.microsoft.com/office/infopath/2007/PartnerControls"/>
    <xsd:element name="Topic" ma:index="14" nillable="true" ma:displayName="Topic" ma:internalName="Topic">
      <xsd:simpleType>
        <xsd:restriction base="dms:Text">
          <xsd:maxLength value="255"/>
        </xsd:restriction>
      </xsd:simpleType>
    </xsd:element>
    <xsd:element name="Document_x0020_Type" ma:index="15" nillable="true" ma:displayName="Document Type" ma:default="Make a Selection:" ma:format="Dropdown" ma:internalName="Document_x0020_Type">
      <xsd:simpleType>
        <xsd:restriction base="dms:Choice">
          <xsd:enumeration value="Make a Selection:"/>
          <xsd:enumeration value="Agenda"/>
          <xsd:enumeration value="Checklist"/>
          <xsd:enumeration value="Guideline"/>
          <xsd:enumeration value="Instructions"/>
          <xsd:enumeration value="Meeting Minutes"/>
          <xsd:enumeration value="Miscellaneous"/>
          <xsd:enumeration value="Planning"/>
          <xsd:enumeration value="Process Documentation"/>
          <xsd:enumeration value="Presentation"/>
          <xsd:enumeration value="Reference Document"/>
          <xsd:enumeration value="Template"/>
          <xsd:enumeration value="Training Material"/>
          <xsd:enumeration value="ADaM SME Meeting Minutes"/>
        </xsd:restriction>
      </xsd:simpleType>
    </xsd:element>
    <xsd:element name="Sub_x002d_topic" ma:index="16" nillable="true" ma:displayName="Sub-topic" ma:internalName="Sub_x002d_topic">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EnterpriseDocumentLanguageTaxHTField0 xmlns="33648e8c-5399-4ce0-994e-2f4ddb1c4614">
      <Terms xmlns="http://schemas.microsoft.com/office/infopath/2007/PartnerControls">
        <TermInfo xmlns="http://schemas.microsoft.com/office/infopath/2007/PartnerControls">
          <TermName xmlns="http://schemas.microsoft.com/office/infopath/2007/PartnerControls">eng</TermName>
          <TermId xmlns="http://schemas.microsoft.com/office/infopath/2007/PartnerControls">39540796-0396-4e54-afe9-a602f28bbe8f</TermId>
        </TermInfo>
      </Terms>
    </EnterpriseDocumentLanguageTaxHTField0>
    <EnterpriseRecordSeriesCodeTaxHTField0 xmlns="33648e8c-5399-4ce0-994e-2f4ddb1c4614">
      <Terms xmlns="http://schemas.microsoft.com/office/infopath/2007/PartnerControls">
        <TermInfo xmlns="http://schemas.microsoft.com/office/infopath/2007/PartnerControls">
          <TermName xmlns="http://schemas.microsoft.com/office/infopath/2007/PartnerControls">ADM130</TermName>
          <TermId xmlns="http://schemas.microsoft.com/office/infopath/2007/PartnerControls">70dc3311-3e76-421c-abfa-d108df48853c</TermId>
        </TermInfo>
      </Terms>
    </EnterpriseRecordSeriesCodeTaxHTField0>
    <TaxCatchAll xmlns="33648e8c-5399-4ce0-994e-2f4ddb1c4614">
      <Value>2</Value>
      <Value>1</Value>
    </TaxCatchAll>
    <Topic xmlns="6c52efe7-b7f6-4841-8536-7d45a5b6db9d">Consultant Cross Training</Topic>
    <Document_x0020_Type xmlns="6c52efe7-b7f6-4841-8536-7d45a5b6db9d">Training Material</Document_x0020_Type>
    <Sub_x002d_topic xmlns="6c52efe7-b7f6-4841-8536-7d45a5b6db9d">SDTM Cross Training</Sub_x002d_topic>
  </documentManagement>
</p:properties>
</file>

<file path=customXml/itemProps1.xml><?xml version="1.0" encoding="utf-8"?>
<ds:datastoreItem xmlns:ds="http://schemas.openxmlformats.org/officeDocument/2006/customXml" ds:itemID="{1E3235F2-3980-41C0-BF38-BD5CFB4242FD}">
  <ds:schemaRefs>
    <ds:schemaRef ds:uri="http://schemas.microsoft.com/sharepoint/v3/contenttype/forms"/>
  </ds:schemaRefs>
</ds:datastoreItem>
</file>

<file path=customXml/itemProps2.xml><?xml version="1.0" encoding="utf-8"?>
<ds:datastoreItem xmlns:ds="http://schemas.openxmlformats.org/officeDocument/2006/customXml" ds:itemID="{711824A3-015E-474A-A86B-C8553DCD37B3}">
  <ds:schemaRefs>
    <ds:schemaRef ds:uri="Microsoft.SharePoint.Taxonomy.ContentTypeSync"/>
  </ds:schemaRefs>
</ds:datastoreItem>
</file>

<file path=customXml/itemProps3.xml><?xml version="1.0" encoding="utf-8"?>
<ds:datastoreItem xmlns:ds="http://schemas.openxmlformats.org/officeDocument/2006/customXml" ds:itemID="{B6A0F1C2-DF0F-4C07-B91D-5C38C31589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648e8c-5399-4ce0-994e-2f4ddb1c4614"/>
    <ds:schemaRef ds:uri="6c52efe7-b7f6-4841-8536-7d45a5b6db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AAB299A1-19B9-45B7-9782-2AA34AAF6260}">
  <ds:schemaRefs>
    <ds:schemaRef ds:uri="http://www.w3.org/XML/1998/namespace"/>
    <ds:schemaRef ds:uri="6c52efe7-b7f6-4841-8536-7d45a5b6db9d"/>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33648e8c-5399-4ce0-994e-2f4ddb1c4614"/>
    <ds:schemaRef ds:uri="http://purl.org/dc/terms/"/>
  </ds:schemaRefs>
</ds:datastoreItem>
</file>

<file path=docProps/app.xml><?xml version="1.0" encoding="utf-8"?>
<Properties xmlns="http://schemas.openxmlformats.org/officeDocument/2006/extended-properties" xmlns:vt="http://schemas.openxmlformats.org/officeDocument/2006/docPropsVTypes">
  <Template>data deliverables mtg overview</Template>
  <TotalTime>26766</TotalTime>
  <Words>5351</Words>
  <Application>Microsoft Office PowerPoint</Application>
  <PresentationFormat>On-screen Show (4:3)</PresentationFormat>
  <Paragraphs>933</Paragraphs>
  <Slides>81</Slides>
  <Notes>20</Notes>
  <HiddenSlides>0</HiddenSlides>
  <MMClips>0</MMClips>
  <ScaleCrop>false</ScaleCrop>
  <HeadingPairs>
    <vt:vector size="4" baseType="variant">
      <vt:variant>
        <vt:lpstr>Theme</vt:lpstr>
      </vt:variant>
      <vt:variant>
        <vt:i4>2</vt:i4>
      </vt:variant>
      <vt:variant>
        <vt:lpstr>Slide Titles</vt:lpstr>
      </vt:variant>
      <vt:variant>
        <vt:i4>81</vt:i4>
      </vt:variant>
    </vt:vector>
  </HeadingPairs>
  <TitlesOfParts>
    <vt:vector size="83" baseType="lpstr">
      <vt:lpstr>data deliverables mtg overview</vt:lpstr>
      <vt:lpstr>1_Office Theme</vt:lpstr>
      <vt:lpstr>SDTM Specification Training</vt:lpstr>
      <vt:lpstr>Training Goals</vt:lpstr>
      <vt:lpstr>Connecting Lilly’s Data Collection Standards to the SDTM Specifications </vt:lpstr>
      <vt:lpstr>Data element Definitions (DEDs)</vt:lpstr>
      <vt:lpstr>Data Element Definitions (DEDs) Overview</vt:lpstr>
      <vt:lpstr>Where are the DEDs?</vt:lpstr>
      <vt:lpstr>How do I know if a DED is Core, TA or SLD?</vt:lpstr>
      <vt:lpstr>DED Visualization Types</vt:lpstr>
      <vt:lpstr>Tabular Visualization Summary</vt:lpstr>
      <vt:lpstr>DED – Item Level Attributes</vt:lpstr>
      <vt:lpstr>DED – Codelist Attributes</vt:lpstr>
      <vt:lpstr>Study Build Requirements Visualization Summary</vt:lpstr>
      <vt:lpstr>Want to learn more?</vt:lpstr>
      <vt:lpstr>Relationship between deds and crfs</vt:lpstr>
      <vt:lpstr>DED and CRF Relationships</vt:lpstr>
      <vt:lpstr>DED and CRF Relationships</vt:lpstr>
      <vt:lpstr>DED and CRF Relationships</vt:lpstr>
      <vt:lpstr>Summary</vt:lpstr>
      <vt:lpstr>SDTM Specifications</vt:lpstr>
      <vt:lpstr>SDTM Programming Specifications</vt:lpstr>
      <vt:lpstr>SDTM Study Specifications   </vt:lpstr>
      <vt:lpstr>Study Milestones and SDTM Specifications</vt:lpstr>
      <vt:lpstr>Breaking it down…</vt:lpstr>
      <vt:lpstr>Overview of SDTM Study Specification Process Steps</vt:lpstr>
      <vt:lpstr>PowerPoint Presentation</vt:lpstr>
      <vt:lpstr>SDTM Study Spec Package                </vt:lpstr>
      <vt:lpstr>PowerPoint Presentation</vt:lpstr>
      <vt:lpstr>Each Process Step Explained </vt:lpstr>
      <vt:lpstr>SDTM Standard Domain Templates Overview</vt:lpstr>
      <vt:lpstr>Each Process Step Explained </vt:lpstr>
      <vt:lpstr>Request and Generate the SST </vt:lpstr>
      <vt:lpstr>SST Batching</vt:lpstr>
      <vt:lpstr>PowerPoint Presentation</vt:lpstr>
      <vt:lpstr>Each Process Step Explained</vt:lpstr>
      <vt:lpstr>PowerPoint Presentation</vt:lpstr>
      <vt:lpstr> </vt:lpstr>
      <vt:lpstr>Adding Study Specific Algorithms</vt:lpstr>
      <vt:lpstr>Study Specific Algorithm  Example – EX Domain</vt:lpstr>
      <vt:lpstr>Study Specific Algorithm  Example - EX Domain (continued) </vt:lpstr>
      <vt:lpstr>Other Columns in a Domain Tab </vt:lpstr>
      <vt:lpstr>SUBMISSION_COMMENT Column</vt:lpstr>
      <vt:lpstr>Populating the ORIGIN Column</vt:lpstr>
      <vt:lpstr>CONTROLLED TERMINOLOGY</vt:lpstr>
      <vt:lpstr>Controlled Terminology </vt:lpstr>
      <vt:lpstr>PowerPoint Presentation</vt:lpstr>
      <vt:lpstr> </vt:lpstr>
      <vt:lpstr> </vt:lpstr>
      <vt:lpstr>PowerPoint Presentation</vt:lpstr>
      <vt:lpstr> </vt:lpstr>
      <vt:lpstr>PowerPoint Presentation</vt:lpstr>
      <vt:lpstr>PowerPoint Presentation</vt:lpstr>
      <vt:lpstr>Value level metadata</vt:lpstr>
      <vt:lpstr> </vt:lpstr>
      <vt:lpstr>“VALUES” Tab</vt:lpstr>
      <vt:lpstr>Compliance checks</vt:lpstr>
      <vt:lpstr>Each Process Step Explained</vt:lpstr>
      <vt:lpstr>Spec Compliance Checks </vt:lpstr>
      <vt:lpstr>Each Process Step Explained</vt:lpstr>
      <vt:lpstr>SDTM Specifications:  trial design MODEL (TDM) template  timepoint (TPT) spreadsheet</vt:lpstr>
      <vt:lpstr>SDTM Programming Specifications</vt:lpstr>
      <vt:lpstr>Trial Design model template</vt:lpstr>
      <vt:lpstr> What is the Trial Design Model (TDM?) </vt:lpstr>
      <vt:lpstr>Descriptions: TE, TA, TI, TS, TV</vt:lpstr>
      <vt:lpstr>Trial Design Domains in SST</vt:lpstr>
      <vt:lpstr>Trial Design Model (TDM) Template</vt:lpstr>
      <vt:lpstr>Blank TDM Template for SDTM Spec Development</vt:lpstr>
      <vt:lpstr>Where Do I Put the Trial Design Information for My Trial?</vt:lpstr>
      <vt:lpstr>Locating a Blank Trial Design Template in the Document Center </vt:lpstr>
      <vt:lpstr>Timepoint spreadsheet</vt:lpstr>
      <vt:lpstr>PowerPoint Presentation</vt:lpstr>
      <vt:lpstr>PowerPoint Presentation</vt:lpstr>
      <vt:lpstr>PowerPoint Presentation</vt:lpstr>
      <vt:lpstr>PowerPoint Presentation</vt:lpstr>
      <vt:lpstr>Locating a Blank TPT Spreadsheet from the Document Center </vt:lpstr>
      <vt:lpstr>Summary</vt:lpstr>
      <vt:lpstr>SDTM Spec Development Summary</vt:lpstr>
      <vt:lpstr>Helpful Links</vt:lpstr>
      <vt:lpstr>Questions ?</vt:lpstr>
      <vt:lpstr>BACKUP SLIDES</vt:lpstr>
      <vt:lpstr>SDTM Roles &amp; Responsibilities  by Sourcing Model</vt:lpstr>
      <vt:lpstr>SDTM Roles &amp; Responsibilities  by Sourcing Model</vt:lpstr>
    </vt:vector>
  </TitlesOfParts>
  <Company>Eli Lilly and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DED and CRF overveiw and review</dc:title>
  <dc:creator>A041148</dc:creator>
  <cp:lastModifiedBy>Annette M Travalent</cp:lastModifiedBy>
  <cp:revision>1443</cp:revision>
  <dcterms:created xsi:type="dcterms:W3CDTF">2014-07-10T22:55:03Z</dcterms:created>
  <dcterms:modified xsi:type="dcterms:W3CDTF">2016-06-22T02:03:29Z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0x0101003171AF2CBD08DE4C829302040FD4FA56</vt:lpwstr>
  </property>
  <property fmtid="{D5CDD505-2E9C-101B-9397-08002B2CF9AE}" pid="3" name="EnterpriseDocumentLanguage">
    <vt:lpwstr>2;#eng|39540796-0396-4e54-afe9-a602f28bbe8f</vt:lpwstr>
  </property>
  <property fmtid="{D5CDD505-2E9C-101B-9397-08002B2CF9AE}" pid="4" name="EnterpriseRecordSeriesCode">
    <vt:lpwstr>1;#ADM130|70dc3311-3e76-421c-abfa-d108df48853c</vt:lpwstr>
  </property>
  <property fmtid="{D5CDD505-2E9C-101B-9397-08002B2CF9AE}" pid="5" name="EnterpriseSensitivityClassification">
    <vt:lpwstr>3;#GREEN|ec74153f-63be-46a4-ae5f-1b86c809897d</vt:lpwstr>
  </property>
  <property fmtid="{D5CDD505-2E9C-101B-9397-08002B2CF9AE}" pid="6" name="Order">
    <vt:r8>1300</vt:r8>
  </property>
  <property fmtid="{D5CDD505-2E9C-101B-9397-08002B2CF9AE}" pid="7" name="Topic">
    <vt:lpwstr/>
  </property>
  <property fmtid="{D5CDD505-2E9C-101B-9397-08002B2CF9AE}" pid="8" name="Document Type">
    <vt:lpwstr>Make a Selection:</vt:lpwstr>
  </property>
  <property fmtid="{D5CDD505-2E9C-101B-9397-08002B2CF9AE}" pid="9" name="Sub-topic">
    <vt:lpwstr/>
  </property>
  <property fmtid="{D5CDD505-2E9C-101B-9397-08002B2CF9AE}" pid="10" name="ContentType">
    <vt:lpwstr>Document</vt:lpwstr>
  </property>
  <property fmtid="{D5CDD505-2E9C-101B-9397-08002B2CF9AE}" pid="11" name="EnterpriseSensitivityClassificationTaxHTField0">
    <vt:lpwstr>GREEN|ec74153f-63be-46a4-ae5f-1b86c809897d</vt:lpwstr>
  </property>
</Properties>
</file>