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256" r:id="rId6"/>
    <p:sldId id="427" r:id="rId7"/>
    <p:sldId id="428" r:id="rId8"/>
    <p:sldId id="432" r:id="rId9"/>
    <p:sldId id="429" r:id="rId10"/>
    <p:sldId id="430" r:id="rId11"/>
    <p:sldId id="433" r:id="rId12"/>
    <p:sldId id="434" r:id="rId13"/>
    <p:sldId id="386" r:id="rId14"/>
    <p:sldId id="387" r:id="rId15"/>
    <p:sldId id="435" r:id="rId16"/>
    <p:sldId id="436" r:id="rId17"/>
    <p:sldId id="438" r:id="rId18"/>
    <p:sldId id="440" r:id="rId19"/>
    <p:sldId id="397" r:id="rId20"/>
    <p:sldId id="450" r:id="rId21"/>
    <p:sldId id="446" r:id="rId22"/>
    <p:sldId id="447" r:id="rId23"/>
    <p:sldId id="458" r:id="rId24"/>
    <p:sldId id="448" r:id="rId25"/>
    <p:sldId id="449" r:id="rId26"/>
    <p:sldId id="451" r:id="rId27"/>
    <p:sldId id="362" r:id="rId28"/>
    <p:sldId id="358" r:id="rId29"/>
    <p:sldId id="361" r:id="rId30"/>
    <p:sldId id="422" r:id="rId31"/>
    <p:sldId id="441" r:id="rId32"/>
    <p:sldId id="360" r:id="rId33"/>
    <p:sldId id="408" r:id="rId34"/>
    <p:sldId id="453" r:id="rId35"/>
    <p:sldId id="454" r:id="rId36"/>
    <p:sldId id="455" r:id="rId37"/>
    <p:sldId id="456" r:id="rId38"/>
    <p:sldId id="445" r:id="rId39"/>
    <p:sldId id="457" r:id="rId40"/>
    <p:sldId id="444" r:id="rId41"/>
    <p:sldId id="452" r:id="rId42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U HAN" initials="XH" lastIdx="4" clrIdx="0"/>
  <p:cmAuthor id="1" name="FANG Ziva LUO" initials="FZL" lastIdx="1" clrIdx="1"/>
  <p:cmAuthor id="2" name="Biloon" initials="DB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ADA9"/>
    <a:srgbClr val="FF3399"/>
    <a:srgbClr val="7575D1"/>
    <a:srgbClr val="008000"/>
    <a:srgbClr val="0033CC"/>
    <a:srgbClr val="7F7F7F"/>
    <a:srgbClr val="CC3300"/>
    <a:srgbClr val="FFDD71"/>
    <a:srgbClr val="FF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7812" autoAdjust="0"/>
  </p:normalViewPr>
  <p:slideViewPr>
    <p:cSldViewPr snapToGrid="0" snapToObjects="1">
      <p:cViewPr>
        <p:scale>
          <a:sx n="100" d="100"/>
          <a:sy n="100" d="100"/>
        </p:scale>
        <p:origin x="-408" y="-36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-4160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9144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949750"/>
            <a:ext cx="9144000" cy="116760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750"/>
            <a:ext cx="7772400" cy="1167609"/>
          </a:xfrm>
        </p:spPr>
        <p:txBody>
          <a:bodyPr anchor="ctr" anchorCtr="0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B3F-78FC-2747-B528-78983EAFC25E}" type="datetime1">
              <a:rPr lang="en-US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377699"/>
          </a:xfrm>
          <a:prstGeom prst="rect">
            <a:avLst/>
          </a:prstGeom>
          <a:solidFill>
            <a:srgbClr val="E223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1" y="117594"/>
            <a:ext cx="84918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488532"/>
            <a:ext cx="8491835" cy="463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1151-A80F-1E43-83FD-99842F626044}" type="datetime1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as.com/content/sasdummy/2010/05/10/viewing-sas-catalogs-from-sas-enterprise-gui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666" y="2779048"/>
            <a:ext cx="6740650" cy="116280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ractical Tips When Working In CLUWE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4214" y="4608677"/>
            <a:ext cx="276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Qing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Mar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 XX,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2017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SA XXX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cs typeface="Arial" panose="020B0604020202020204" pitchFamily="34" charset="0"/>
              </a:rPr>
              <a:t>What’s lost in EG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306703"/>
              </p:ext>
            </p:extLst>
          </p:nvPr>
        </p:nvGraphicFramePr>
        <p:xfrm>
          <a:off x="84655" y="1574800"/>
          <a:ext cx="849153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70"/>
                <a:gridCol w="3810000"/>
                <a:gridCol w="30040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Work-around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SAS Display Manager GUI 	</a:t>
                      </a:r>
                    </a:p>
                    <a:p>
                      <a:r>
                        <a:rPr lang="en-US" dirty="0" smtClean="0"/>
                        <a:t>Log clear;</a:t>
                      </a:r>
                      <a:r>
                        <a:rPr lang="en-US" baseline="0" dirty="0" smtClean="0"/>
                        <a:t> output 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System defined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&amp;</a:t>
                      </a:r>
                    </a:p>
                    <a:p>
                      <a:r>
                        <a:rPr lang="en-US" baseline="0" dirty="0" smtClean="0"/>
                        <a:t>Custom defined Task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SAS/AF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application development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prompts – Microsoft Visual Studio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Window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%WINDOW-statement: macro variable prompts during program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Prompt Manager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Catalog Browser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Catalog, Macro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Download custom task Catalog Explorer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data exchange from and to Microsoft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import/export tasks, ODS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ExcelXP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LOSE SOME TIME FOR TRAINING </a:t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Besides, The EG is generally slower than PC SAS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	</a:t>
            </a:r>
            <a:r>
              <a:rPr lang="en-US" b="1" dirty="0" smtClean="0"/>
              <a:t>The Project in 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Project in EG?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project is an organized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code,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It’s the core concept in Enterprise Guide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Main Component: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Project Tree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Process Flow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you to keep all the pieces of your project organized and accessible from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it to be shared easily within a team</a:t>
            </a:r>
          </a:p>
        </p:txBody>
      </p:sp>
    </p:spTree>
    <p:extLst>
      <p:ext uri="{BB962C8B-B14F-4D97-AF65-F5344CB8AC3E}">
        <p14:creationId xmlns:p14="http://schemas.microsoft.com/office/powerpoint/2010/main" val="14567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dirty="0" smtClean="0"/>
              <a:t>Project Tree &amp; 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857374"/>
            <a:ext cx="5867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blogs.sas.com/content/sasdummy/files/2011/10/egorgProject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1857374"/>
            <a:ext cx="2433293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3400" y="4733926"/>
            <a:ext cx="1857375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Tree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6425" y="5078413"/>
            <a:ext cx="278130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1752600" y="1600200"/>
            <a:ext cx="2686050" cy="600075"/>
          </a:xfrm>
          <a:prstGeom prst="cloudCallout">
            <a:avLst>
              <a:gd name="adj1" fmla="val -47783"/>
              <a:gd name="adj2" fmla="val 78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1943099" y="2633662"/>
            <a:ext cx="2133601" cy="309563"/>
          </a:xfrm>
          <a:prstGeom prst="cloudCallout">
            <a:avLst>
              <a:gd name="adj1" fmla="val -70478"/>
              <a:gd name="adj2" fmla="val -152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1228724" y="4121943"/>
            <a:ext cx="3562350" cy="309563"/>
          </a:xfrm>
          <a:prstGeom prst="cloudCallout">
            <a:avLst>
              <a:gd name="adj1" fmla="val -38822"/>
              <a:gd name="adj2" fmla="val -2491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process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dirty="0" smtClean="0"/>
              <a:t>Project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can we benefit from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is Different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We must use </a:t>
            </a:r>
            <a:r>
              <a:rPr lang="en-US" sz="2800" b="1" dirty="0" err="1" smtClean="0"/>
              <a:t>Proc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Printto</a:t>
            </a:r>
            <a:r>
              <a:rPr lang="en-US" sz="2800" b="1" dirty="0" smtClean="0"/>
              <a:t> </a:t>
            </a:r>
            <a:r>
              <a:rPr lang="en-US" sz="2800" b="1" dirty="0" smtClean="0"/>
              <a:t>statement to export log file. </a:t>
            </a:r>
            <a:r>
              <a:rPr lang="en-US" sz="2800" b="1" dirty="0" err="1" smtClean="0"/>
              <a:t>Dm</a:t>
            </a:r>
            <a:r>
              <a:rPr lang="en-US" sz="2800" b="1" dirty="0" smtClean="0"/>
              <a:t> “</a:t>
            </a:r>
            <a:r>
              <a:rPr lang="en-US" sz="2800" b="1" dirty="0" err="1" smtClean="0"/>
              <a:t>log;file</a:t>
            </a:r>
            <a:r>
              <a:rPr lang="en-US" sz="2800" b="1" dirty="0" smtClean="0"/>
              <a:t>” is no longer </a:t>
            </a:r>
            <a:r>
              <a:rPr lang="en-US" sz="2800" b="1" dirty="0" smtClean="0"/>
              <a:t>useful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b="1" dirty="0" smtClean="0"/>
              <a:t>However, if we use </a:t>
            </a:r>
            <a:r>
              <a:rPr lang="en-US" sz="2800" b="1" dirty="0" err="1" smtClean="0"/>
              <a:t>Proc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Printto</a:t>
            </a:r>
            <a:r>
              <a:rPr lang="en-US" sz="2800" b="1" dirty="0" smtClean="0"/>
              <a:t>, log will </a:t>
            </a:r>
            <a:r>
              <a:rPr lang="en-US" sz="2800" b="1" dirty="0" err="1" smtClean="0"/>
              <a:t>disapear</a:t>
            </a:r>
            <a:r>
              <a:rPr lang="en-US" sz="2800" b="1" dirty="0" smtClean="0"/>
              <a:t> in Log Window.</a:t>
            </a:r>
          </a:p>
          <a:p>
            <a:r>
              <a:rPr lang="en-US" sz="2800" b="1" dirty="0" smtClean="0"/>
              <a:t>In order to fix this issue</a:t>
            </a:r>
            <a:r>
              <a:rPr lang="en-US" sz="2800" b="1" dirty="0"/>
              <a:t>, %</a:t>
            </a:r>
            <a:r>
              <a:rPr lang="en-US" sz="2800" b="1" dirty="0" err="1" smtClean="0"/>
              <a:t>ut_saslogcheck</a:t>
            </a:r>
            <a:r>
              <a:rPr lang="en-US" sz="2800" b="1" dirty="0" smtClean="0"/>
              <a:t> has a ability to</a:t>
            </a:r>
            <a:r>
              <a:rPr lang="en-US" sz="2800" b="1" dirty="0" smtClean="0"/>
              <a:t> sent log </a:t>
            </a:r>
            <a:r>
              <a:rPr lang="en-US" sz="2800" b="1" dirty="0" smtClean="0"/>
              <a:t>back to </a:t>
            </a:r>
            <a:r>
              <a:rPr lang="en-US" sz="2800" b="1" dirty="0" smtClean="0"/>
              <a:t>Log Window </a:t>
            </a:r>
            <a:r>
              <a:rPr lang="en-US" sz="2800" b="1" dirty="0" smtClean="0"/>
              <a:t>using put statement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395538"/>
            <a:ext cx="5772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5243513"/>
            <a:ext cx="629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Version Control in 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cs typeface="Arial" panose="020B0604020202020204" pitchFamily="34" charset="0"/>
              </a:rPr>
              <a:t>Why We Need Version Control?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Restore Program in </a:t>
            </a:r>
            <a:r>
              <a:rPr lang="en-US" b="1" dirty="0" smtClean="0"/>
              <a:t>Accidence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To Keep Track of Program Change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6" y="2105236"/>
            <a:ext cx="4219048" cy="847619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76" y="3848100"/>
            <a:ext cx="6464897" cy="279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1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cs typeface="Arial" panose="020B0604020202020204" pitchFamily="34" charset="0"/>
              </a:rPr>
              <a:t>Version in EG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" y="1528764"/>
            <a:ext cx="8764124" cy="49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2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smtClean="0"/>
              <a:t>M</a:t>
            </a:r>
            <a:r>
              <a:rPr lang="en-US" altLang="zh-CN" sz="2400" b="1" dirty="0" smtClean="0"/>
              <a:t>eeting Agenda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50" y="1638300"/>
            <a:ext cx="8296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Little Macro: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Search and Replace on Folder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About EG: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Project in EG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Log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Version Control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Tips and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Third-party Software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WinSCP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942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Version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5" y="1545310"/>
            <a:ext cx="8491537" cy="147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162425" y="2762250"/>
            <a:ext cx="3305175" cy="79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06" y="3662452"/>
            <a:ext cx="3895238" cy="1438095"/>
          </a:xfrm>
          <a:prstGeom prst="rect">
            <a:avLst/>
          </a:prstGeom>
        </p:spPr>
      </p:pic>
      <p:pic>
        <p:nvPicPr>
          <p:cNvPr id="10" name="Picture 9" descr="Suspecting emot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16" y="5383530"/>
            <a:ext cx="70739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05075" y="55435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GIT repository?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cs typeface="Arial" panose="020B0604020202020204" pitchFamily="34" charset="0"/>
              </a:rPr>
              <a:t>GIT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525" y="1885950"/>
            <a:ext cx="778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GIT </a:t>
            </a:r>
            <a:r>
              <a:rPr lang="zh-CN" altLang="en-US" dirty="0" smtClean="0"/>
              <a:t>是目前世界上最先进的、最流行的分布式版本控制系统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默认安装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665559" y="5428595"/>
            <a:ext cx="1414461" cy="800100"/>
          </a:xfrm>
          <a:prstGeom prst="bentArrow">
            <a:avLst/>
          </a:prstGeom>
          <a:solidFill>
            <a:srgbClr val="B0ADA9">
              <a:alpha val="57000"/>
            </a:srgbClr>
          </a:solidFill>
          <a:scene3d>
            <a:camera prst="orthographicFront">
              <a:rot lat="20758442" lon="10340039" rev="1079596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260" y="4905375"/>
            <a:ext cx="120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git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21" y="5757516"/>
            <a:ext cx="2171697" cy="60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3600121"/>
            <a:ext cx="2438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623935"/>
            <a:ext cx="11049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70" y="4724071"/>
            <a:ext cx="2381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4910022"/>
            <a:ext cx="15906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647417"/>
            <a:ext cx="3105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524046"/>
            <a:ext cx="29718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5757516"/>
            <a:ext cx="364807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7086600" y="4078587"/>
            <a:ext cx="9525" cy="357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7075" y="4747554"/>
            <a:ext cx="0" cy="89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Bent Arrow 16"/>
          <p:cNvSpPr/>
          <p:nvPr/>
        </p:nvSpPr>
        <p:spPr>
          <a:xfrm rot="5400000">
            <a:off x="519542" y="3895829"/>
            <a:ext cx="1114756" cy="1008460"/>
          </a:xfrm>
          <a:prstGeom prst="bentArrow">
            <a:avLst/>
          </a:prstGeom>
          <a:solidFill>
            <a:srgbClr val="B0ADA9">
              <a:alpha val="57000"/>
            </a:srgbClr>
          </a:solidFill>
          <a:scene3d>
            <a:camera prst="orthographicFront">
              <a:rot lat="20758442" lon="10340039" rev="1079596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9" y="5729172"/>
            <a:ext cx="1790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1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Tips: </a:t>
            </a:r>
            <a:r>
              <a:rPr lang="en-US" sz="2400" b="1" dirty="0">
                <a:cs typeface="Arial" panose="020B0604020202020204" pitchFamily="34" charset="0"/>
              </a:rPr>
              <a:t>Go to specific row &amp;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find in Data View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Ctrl + 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Ctrl + 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38413"/>
            <a:ext cx="33051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714626"/>
            <a:ext cx="5086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076324" y="4233862"/>
            <a:ext cx="1171575" cy="3143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938462"/>
            <a:ext cx="1171575" cy="3143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29099" y="5805487"/>
            <a:ext cx="1171575" cy="3143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400" y="6420713"/>
            <a:ext cx="863029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Ctrl + End &gt; Last Record;   Ctrl + Home &gt; First Record</a:t>
            </a:r>
            <a:endParaRPr lang="en-US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2" grpId="0" animBg="1"/>
      <p:bldP spid="10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Tips: </a:t>
            </a:r>
            <a:r>
              <a:rPr lang="en-US" sz="2400" b="1" dirty="0">
                <a:cs typeface="Arial" panose="020B0604020202020204" pitchFamily="34" charset="0"/>
              </a:rPr>
              <a:t>Copy and Paste a Block of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0" y="1489075"/>
            <a:ext cx="8187943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Tips: Dataset </a:t>
            </a:r>
            <a:r>
              <a:rPr lang="en-US" sz="2400" b="1" dirty="0" err="1">
                <a:cs typeface="Arial" panose="020B0604020202020204" pitchFamily="34" charset="0"/>
              </a:rPr>
              <a:t>Proc</a:t>
            </a:r>
            <a:r>
              <a:rPr lang="en-US" sz="2400" b="1" dirty="0"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5" y="1476850"/>
            <a:ext cx="8491537" cy="5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5" y="1847850"/>
            <a:ext cx="71151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Tips: </a:t>
            </a:r>
            <a:r>
              <a:rPr lang="en-US" sz="2400" b="1" dirty="0" smtClean="0">
                <a:cs typeface="Arial" panose="020B0604020202020204" pitchFamily="34" charset="0"/>
              </a:rPr>
              <a:t>Closes All Datasets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326"/>
            <a:ext cx="87344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lose All data sets win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42" y="2824699"/>
            <a:ext cx="6267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3657600"/>
            <a:ext cx="10287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114425" y="4133850"/>
            <a:ext cx="247650" cy="2476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229" y="4514849"/>
            <a:ext cx="2192142" cy="238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Open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8400" y="6140204"/>
            <a:ext cx="863029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You can arrange your workspace either by Stacked or by Side By Side</a:t>
            </a:r>
            <a:endParaRPr lang="en-US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>
                <a:cs typeface="Arial" panose="020B0604020202020204" pitchFamily="34" charset="0"/>
              </a:rPr>
              <a:t>Tips: </a:t>
            </a:r>
            <a:r>
              <a:rPr lang="en-US" sz="2400" b="1" dirty="0" smtClean="0"/>
              <a:t>WORKSPACE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3" y="1489075"/>
            <a:ext cx="8247737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400" y="6424081"/>
            <a:ext cx="863029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The workspace can’t divide up your windows by monitor, SAS R&amp;D team is exploring for a future release.</a:t>
            </a:r>
          </a:p>
        </p:txBody>
      </p:sp>
      <p:sp>
        <p:nvSpPr>
          <p:cNvPr id="2" name="Oval 1"/>
          <p:cNvSpPr/>
          <p:nvPr/>
        </p:nvSpPr>
        <p:spPr>
          <a:xfrm>
            <a:off x="517188" y="1489075"/>
            <a:ext cx="3159462" cy="21399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>
                <a:cs typeface="Arial" panose="020B0604020202020204" pitchFamily="34" charset="0"/>
              </a:rPr>
              <a:t>Tips: Data Exploration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8400" y="6187739"/>
            <a:ext cx="863029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The Data Explorer doesn’t work for WORK Library, however you can do this tricks: </a:t>
            </a:r>
            <a:r>
              <a:rPr lang="en-US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libname</a:t>
            </a:r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explorer &amp;</a:t>
            </a:r>
            <a:r>
              <a:rPr lang="en-US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sasworklocation</a:t>
            </a:r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849"/>
            <a:ext cx="8491537" cy="4401539"/>
          </a:xfrm>
        </p:spPr>
      </p:pic>
    </p:spTree>
    <p:extLst>
      <p:ext uri="{BB962C8B-B14F-4D97-AF65-F5344CB8AC3E}">
        <p14:creationId xmlns:p14="http://schemas.microsoft.com/office/powerpoint/2010/main" val="309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Tips: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Two kinds of </a:t>
            </a:r>
            <a:r>
              <a:rPr lang="en-US" sz="2400" b="1" dirty="0">
                <a:cs typeface="Arial" panose="020B0604020202020204" pitchFamily="34" charset="0"/>
              </a:rPr>
              <a:t>Viewer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Macro Variable Viewer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System Options Viewer</a:t>
            </a:r>
            <a:endParaRPr lang="en-US" sz="2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" y="2171700"/>
            <a:ext cx="4545064" cy="395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09" y="2171700"/>
            <a:ext cx="3590391" cy="42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Search and Replace on Folder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580" y="6312993"/>
            <a:ext cx="863029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Program Log is auto-cleaned every time you run program  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>
                <a:cs typeface="Arial" panose="020B0604020202020204" pitchFamily="34" charset="0"/>
              </a:rPr>
              <a:t>Two types of Log: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	Program Log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0" y="1569244"/>
            <a:ext cx="67627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8400" y="6282214"/>
            <a:ext cx="863029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Tips: Project Logs are continuous, until turned off or cleared by user  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>
                <a:cs typeface="Arial" panose="020B0604020202020204" pitchFamily="34" charset="0"/>
              </a:rPr>
              <a:t>Two types of Log</a:t>
            </a:r>
            <a:r>
              <a:rPr lang="en-US" sz="2400" b="1" dirty="0" smtClean="0">
                <a:cs typeface="Arial" panose="020B0604020202020204" pitchFamily="34" charset="0"/>
              </a:rPr>
              <a:t>: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	Project  Log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" y="1569244"/>
            <a:ext cx="66675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/>
              <a:t>Tips: Editing Log Color to traditional SAS Color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6" y="1425988"/>
            <a:ext cx="5057026" cy="5057026"/>
          </a:xfrm>
        </p:spPr>
      </p:pic>
      <p:sp>
        <p:nvSpPr>
          <p:cNvPr id="2" name="Rectangle 1"/>
          <p:cNvSpPr/>
          <p:nvPr/>
        </p:nvSpPr>
        <p:spPr>
          <a:xfrm>
            <a:off x="781050" y="1609725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533525" y="2066925"/>
            <a:ext cx="323850" cy="5238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050" y="2590800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533525" y="3067050"/>
            <a:ext cx="323850" cy="5238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1050" y="3743325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 Programs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533525" y="4219575"/>
            <a:ext cx="323850" cy="5238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1050" y="4857750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 Options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533525" y="5334000"/>
            <a:ext cx="323850" cy="5238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1050" y="5867400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 smtClean="0"/>
              <a:t>Tips: Editing Log Color to traditional SAS Color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2376381"/>
            <a:ext cx="8491537" cy="2752831"/>
          </a:xfrm>
        </p:spPr>
      </p:pic>
    </p:spTree>
    <p:extLst>
      <p:ext uri="{BB962C8B-B14F-4D97-AF65-F5344CB8AC3E}">
        <p14:creationId xmlns:p14="http://schemas.microsoft.com/office/powerpoint/2010/main" val="2210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>
                <a:cs typeface="Arial" panose="020B0604020202020204" pitchFamily="34" charset="0"/>
              </a:rPr>
              <a:t>Tips: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Using Visuals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0" y="1555750"/>
            <a:ext cx="4569145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dirty="0" smtClean="0"/>
              <a:t>Project Format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0" y="1678738"/>
            <a:ext cx="8491537" cy="35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314" y="5606714"/>
            <a:ext cx="863029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Embedded Content reside in .EGP File, No external file will exist</a:t>
            </a:r>
          </a:p>
          <a:p>
            <a:r>
              <a: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External Content  reside in external</a:t>
            </a:r>
            <a:endParaRPr lang="en-US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56" y="5396866"/>
            <a:ext cx="2533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8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2400" b="1" dirty="0">
                <a:cs typeface="Arial" panose="020B0604020202020204" pitchFamily="34" charset="0"/>
              </a:rPr>
              <a:t>Tips:</a:t>
            </a:r>
            <a:r>
              <a:rPr lang="en-US" sz="1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Code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" y="1467819"/>
            <a:ext cx="5196840" cy="204216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3169920"/>
            <a:ext cx="3124200" cy="36880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552950"/>
            <a:ext cx="2058471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Click Program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8471" y="4779645"/>
            <a:ext cx="809625" cy="1562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8096" y="4552950"/>
            <a:ext cx="169545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6580" y="6559214"/>
            <a:ext cx="86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Remote File Management </a:t>
            </a:r>
            <a:br>
              <a:rPr lang="en-US" b="1" dirty="0" smtClean="0"/>
            </a:br>
            <a:r>
              <a:rPr lang="en-US" b="1" dirty="0" err="1" smtClean="0"/>
              <a:t>WinSCP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494536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9600" dirty="0" smtClean="0"/>
              <a:t>The Code and </a:t>
            </a:r>
            <a:r>
              <a:rPr lang="en-US" sz="9600" b="1" dirty="0"/>
              <a:t>I</a:t>
            </a:r>
            <a:r>
              <a:rPr lang="en-US" sz="9600" b="1" dirty="0" smtClean="0"/>
              <a:t>nstruction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" y="789736"/>
            <a:ext cx="88963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1" y="4037761"/>
            <a:ext cx="735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1" y="5409361"/>
            <a:ext cx="7362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1" y="6171361"/>
            <a:ext cx="7600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9250" y="789736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or </a:t>
            </a:r>
            <a:r>
              <a:rPr lang="en-US" dirty="0" err="1" smtClean="0"/>
              <a:t>removechg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replacechg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19250" y="1018755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 program location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9250" y="1208938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or program or 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19250" y="1392927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contents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9250" y="1582394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contents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19250" y="1756346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Modifier. If = Y, ignore case when 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19250" y="1936127"/>
            <a:ext cx="6534150" cy="15323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Modifier. If = Y, </a:t>
            </a:r>
            <a:r>
              <a:rPr lang="en-US" dirty="0" smtClean="0"/>
              <a:t>Per regular expression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smtClean="0"/>
              <a:t>Key F</a:t>
            </a:r>
            <a:r>
              <a:rPr lang="en-US" altLang="zh-CN" sz="2400" b="1" dirty="0" smtClean="0"/>
              <a:t>eature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50" y="1638300"/>
            <a:ext cx="8296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Folder Level Search and Replace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Differentiate Between Header and Program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Regular Expression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endParaRPr lang="en-US" sz="28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90750"/>
            <a:ext cx="6924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3413909"/>
            <a:ext cx="70580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808518"/>
            <a:ext cx="7277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9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smtClean="0"/>
              <a:t>Working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0" y="1628775"/>
            <a:ext cx="3781425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%</a:t>
            </a:r>
            <a:r>
              <a:rPr lang="en-US" dirty="0" err="1" smtClean="0"/>
              <a:t>SearchReplace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3328" y="3914775"/>
            <a:ext cx="2102644" cy="514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_</a:t>
            </a:r>
            <a:r>
              <a:rPr lang="en-US" dirty="0" err="1" smtClean="0"/>
              <a:t>chg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4271962" y="2105025"/>
            <a:ext cx="1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95587" y="2457450"/>
            <a:ext cx="2952750" cy="438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_</a:t>
            </a:r>
            <a:r>
              <a:rPr lang="en-US" dirty="0" err="1" smtClean="0"/>
              <a:t>chg</a:t>
            </a:r>
            <a:r>
              <a:rPr lang="en-US" dirty="0" smtClean="0"/>
              <a:t> File Exist?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4"/>
          </p:cNvCxnSpPr>
          <p:nvPr/>
        </p:nvCxnSpPr>
        <p:spPr>
          <a:xfrm flipH="1">
            <a:off x="2914650" y="2895600"/>
            <a:ext cx="1357312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</p:cNvCxnSpPr>
          <p:nvPr/>
        </p:nvCxnSpPr>
        <p:spPr>
          <a:xfrm>
            <a:off x="4271962" y="2895600"/>
            <a:ext cx="1395413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1825" y="3143250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4969668" y="314325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6052" y="3914775"/>
            <a:ext cx="2394347" cy="514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Original File</a:t>
            </a:r>
            <a:endParaRPr lang="en-US" dirty="0"/>
          </a:p>
        </p:txBody>
      </p:sp>
      <p:sp>
        <p:nvSpPr>
          <p:cNvPr id="1045" name="Curved Left Arrow 1044"/>
          <p:cNvSpPr/>
          <p:nvPr/>
        </p:nvSpPr>
        <p:spPr>
          <a:xfrm rot="10800000" flipH="1">
            <a:off x="7582198" y="1595571"/>
            <a:ext cx="1028350" cy="27383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7582198" y="277391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cxnSp>
        <p:nvCxnSpPr>
          <p:cNvPr id="1048" name="Straight Arrow Connector 1047"/>
          <p:cNvCxnSpPr/>
          <p:nvPr/>
        </p:nvCxnSpPr>
        <p:spPr>
          <a:xfrm>
            <a:off x="4271963" y="46577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4381499" y="4901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51" name="Rectangle 1050"/>
          <p:cNvSpPr/>
          <p:nvPr/>
        </p:nvSpPr>
        <p:spPr>
          <a:xfrm>
            <a:off x="1871663" y="5705474"/>
            <a:ext cx="4800599" cy="638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Original Program with _</a:t>
            </a:r>
            <a:r>
              <a:rPr lang="en-US" dirty="0" err="1" smtClean="0"/>
              <a:t>chg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  <p:bldP spid="30" grpId="0"/>
      <p:bldP spid="1024" grpId="0"/>
      <p:bldP spid="38" grpId="0" animBg="1"/>
      <p:bldP spid="1045" grpId="0" animBg="1"/>
      <p:bldP spid="1046" grpId="0"/>
      <p:bldP spid="1049" grpId="0"/>
      <p:bldP spid="10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smtClean="0"/>
              <a:t>Demonstration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200" b="1" kern="1200" dirty="0" smtClean="0">
                <a:solidFill>
                  <a:srgbClr val="FFFFFF"/>
                </a:solidFill>
                <a:latin typeface="DIN-Bold"/>
                <a:ea typeface="+mj-ea"/>
                <a:cs typeface="DIN-Bold"/>
              </a:rPr>
              <a:t>EG</a:t>
            </a:r>
            <a:r>
              <a:rPr lang="en-US" sz="3200" b="1" kern="1200" dirty="0" smtClean="0">
                <a:solidFill>
                  <a:srgbClr val="FFFFFF"/>
                </a:solidFill>
                <a:latin typeface="DIN-Bold"/>
                <a:ea typeface="+mj-ea"/>
                <a:cs typeface="DIN-Bold"/>
              </a:rPr>
              <a:t>:</a:t>
            </a:r>
            <a:endParaRPr lang="en-US" sz="3200" b="1" kern="1200" dirty="0">
              <a:solidFill>
                <a:srgbClr val="FFFFFF"/>
              </a:solidFill>
              <a:latin typeface="DIN-Bold"/>
              <a:ea typeface="+mj-ea"/>
              <a:cs typeface="DIN-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2625" y="4138968"/>
            <a:ext cx="5600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Project </a:t>
            </a:r>
            <a:r>
              <a:rPr lang="en-US" sz="2800" dirty="0" smtClean="0"/>
              <a:t>in EG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Version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535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>
            <a:spLocks/>
          </p:cNvSpPr>
          <p:nvPr/>
        </p:nvSpPr>
        <p:spPr>
          <a:xfrm>
            <a:off x="246580" y="293914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48400" y="295200"/>
            <a:ext cx="8630292" cy="9916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DIN-Bold"/>
                <a:ea typeface="+mj-ea"/>
                <a:cs typeface="DIN-Bold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SAS D</a:t>
            </a:r>
            <a:r>
              <a:rPr lang="en-US" sz="2000" b="1" dirty="0"/>
              <a:t>ISPLAY</a:t>
            </a:r>
            <a:r>
              <a:rPr lang="en-US" sz="2400" b="1" dirty="0"/>
              <a:t> M</a:t>
            </a:r>
            <a:r>
              <a:rPr lang="en-US" sz="2000" b="1" dirty="0"/>
              <a:t>ANAGER</a:t>
            </a:r>
            <a:r>
              <a:rPr lang="en-US" sz="2400" b="1" dirty="0"/>
              <a:t> </a:t>
            </a:r>
            <a:r>
              <a:rPr lang="en-US" sz="2000" b="1" dirty="0" smtClean="0"/>
              <a:t>VS</a:t>
            </a:r>
            <a:r>
              <a:rPr lang="en-US" sz="2400" b="1" dirty="0" smtClean="0"/>
              <a:t> </a:t>
            </a:r>
            <a:r>
              <a:rPr lang="en-US" sz="2400" b="1" dirty="0"/>
              <a:t>SAS E</a:t>
            </a:r>
            <a:r>
              <a:rPr lang="en-US" sz="2000" b="1" dirty="0"/>
              <a:t>NTERPRISE</a:t>
            </a:r>
            <a:r>
              <a:rPr lang="en-US" sz="2400" b="1" dirty="0"/>
              <a:t> G</a:t>
            </a:r>
            <a:r>
              <a:rPr lang="en-US" sz="2000" b="1" dirty="0"/>
              <a:t>UIDE</a:t>
            </a:r>
            <a:r>
              <a:rPr lang="en-US" sz="2400" b="1" dirty="0"/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9719"/>
            <a:ext cx="2752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483519"/>
            <a:ext cx="273843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68103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6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NSC Communication Meeting 1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7d05db-9a88-43f7-9979-b3027636d983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/>
    </EnterpriseDocumentLanguageTaxHTField0>
    <EnterpriseRecordSeriesCodeTaxHTField0 xmlns="33648e8c-5399-4ce0-994e-2f4ddb1c4614">
      <Terms xmlns="http://schemas.microsoft.com/office/infopath/2007/PartnerControls"/>
    </EnterpriseRecordSeriesCodeTaxHTField0>
    <TaxCatchAll xmlns="33648e8c-5399-4ce0-994e-2f4ddb1c4614"/>
    <Description0 xmlns="51fb991f-ce3b-4827-af11-5def958caaad" xsi:nil="true"/>
    <Year xmlns="732422b7-3699-4587-b1eb-29055dc3c265" xsi:nil="true"/>
    <EnterpriseSensitivityClassification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ec74153f-63be-46a4-ae5f-1b86c809897d</TermId>
        </TermInfo>
      </Terms>
    </EnterpriseSensitivityClassificationTaxHTField0>
    <Topic xmlns="51fb991f-ce3b-4827-af11-5def958caaad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4A1A9E661DF4FAAD33921EB4D2624" ma:contentTypeVersion="13" ma:contentTypeDescription="Create a new document." ma:contentTypeScope="" ma:versionID="72f82778bff85b23f3badfba7334d7eb">
  <xsd:schema xmlns:xsd="http://www.w3.org/2001/XMLSchema" xmlns:xs="http://www.w3.org/2001/XMLSchema" xmlns:p="http://schemas.microsoft.com/office/2006/metadata/properties" xmlns:ns2="33648e8c-5399-4ce0-994e-2f4ddb1c4614" xmlns:ns3="51fb991f-ce3b-4827-af11-5def958caaad" xmlns:ns4="732422b7-3699-4587-b1eb-29055dc3c265" targetNamespace="http://schemas.microsoft.com/office/2006/metadata/properties" ma:root="true" ma:fieldsID="6d2b69d16736fad77499f2ffbcfc50ff" ns2:_="" ns3:_="" ns4:_="">
    <xsd:import namespace="33648e8c-5399-4ce0-994e-2f4ddb1c4614"/>
    <xsd:import namespace="51fb991f-ce3b-4827-af11-5def958caaad"/>
    <xsd:import namespace="732422b7-3699-4587-b1eb-29055dc3c26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2:EnterpriseSensitivityClassificationTaxHTField0" minOccurs="0"/>
                <xsd:element ref="ns3:Topic" minOccurs="0"/>
                <xsd:element ref="ns3:Description0" minOccurs="0"/>
                <xsd:element ref="ns4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description="" ma:hidden="true" ma:list="{2493a2f4-2797-4621-8b79-2ab0854f5017}" ma:internalName="TaxCatchAll" ma:showField="CatchAllData" ma:web="2ef1cc1a-2dec-47d1-888c-6b70f877df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2493a2f4-2797-4621-8b79-2ab0854f5017}" ma:internalName="TaxCatchAllLabel" ma:readOnly="true" ma:showField="CatchAllDataLabel" ma:web="2ef1cc1a-2dec-47d1-888c-6b70f877df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SensitivityClassificationTaxHTField0" ma:index="15" ma:taxonomy="true" ma:internalName="EnterpriseSensitivityClassificationTaxHTField0" ma:taxonomyFieldName="EnterpriseSensitivityClassification" ma:displayName="Lilly Sensitivity Classification" ma:default="3;#GREEN|ec74153f-63be-46a4-ae5f-1b86c809897d" ma:fieldId="{beb4f0e4-155c-4680-a325-d4697a0b6b89}" ma:sspId="dc7d05db-9a88-43f7-9979-b3027636d983" ma:termSetId="d0f2adb2-a6de-4981-b791-99cbcd8ecd8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b991f-ce3b-4827-af11-5def958caaad" elementFormDefault="qualified">
    <xsd:import namespace="http://schemas.microsoft.com/office/2006/documentManagement/types"/>
    <xsd:import namespace="http://schemas.microsoft.com/office/infopath/2007/PartnerControls"/>
    <xsd:element name="Topic" ma:index="16" nillable="true" ma:displayName="Document Type" ma:format="Dropdown" ma:internalName="Topic">
      <xsd:simpleType>
        <xsd:restriction base="dms:Choice">
          <xsd:enumeration value="Agenda"/>
          <xsd:enumeration value="Budget and Valuations"/>
          <xsd:enumeration value="Business Case"/>
          <xsd:enumeration value="Business Plan"/>
          <xsd:enumeration value="China Monthly Status Report"/>
          <xsd:enumeration value="Commercial"/>
          <xsd:enumeration value="Long Range Plan"/>
          <xsd:enumeration value="Metrics"/>
          <xsd:enumeration value="Minutes"/>
          <xsd:enumeration value="Portfolio"/>
          <xsd:enumeration value="Presentations"/>
          <xsd:enumeration value="Study Information"/>
          <xsd:enumeration value="Timelines"/>
        </xsd:restriction>
      </xsd:simpleType>
    </xsd:element>
    <xsd:element name="Description0" ma:index="17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422b7-3699-4587-b1eb-29055dc3c265" elementFormDefault="qualified">
    <xsd:import namespace="http://schemas.microsoft.com/office/2006/documentManagement/types"/>
    <xsd:import namespace="http://schemas.microsoft.com/office/infopath/2007/PartnerControls"/>
    <xsd:element name="Year" ma:index="18" nillable="true" ma:displayName="Year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24C485-403B-41FF-BAF3-B6BC02CC29E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275F84F-35CC-4A75-B838-893AF206A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53384-59FE-46DD-A266-F5738D83A6F5}">
  <ds:schemaRefs>
    <ds:schemaRef ds:uri="33648e8c-5399-4ce0-994e-2f4ddb1c4614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32422b7-3699-4587-b1eb-29055dc3c265"/>
    <ds:schemaRef ds:uri="51fb991f-ce3b-4827-af11-5def958caaad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744F7DF7-D6C8-4A8A-A6BE-F9FCC3696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51fb991f-ce3b-4827-af11-5def958caaad"/>
    <ds:schemaRef ds:uri="732422b7-3699-4587-b1eb-29055dc3c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NSC Communication Meeting 1008</Template>
  <TotalTime>21488</TotalTime>
  <Words>738</Words>
  <Application>Microsoft Office PowerPoint</Application>
  <PresentationFormat>On-screen Show (4:3)</PresentationFormat>
  <Paragraphs>221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2015 NSC Communication Meeting 1008</vt:lpstr>
      <vt:lpstr>Practical Tips When Working In CLUWE </vt:lpstr>
      <vt:lpstr>PowerPoint Presentation</vt:lpstr>
      <vt:lpstr>Search and Replace on Folder Level</vt:lpstr>
      <vt:lpstr>PowerPoint Presentation</vt:lpstr>
      <vt:lpstr>PowerPoint Presentation</vt:lpstr>
      <vt:lpstr>PowerPoint Presentation</vt:lpstr>
      <vt:lpstr>PowerPoint Presentation</vt:lpstr>
      <vt:lpstr>EG:</vt:lpstr>
      <vt:lpstr>PowerPoint Presentation</vt:lpstr>
      <vt:lpstr>PowerPoint Presentation</vt:lpstr>
      <vt:lpstr> The Project in EG</vt:lpstr>
      <vt:lpstr>PowerPoint Presentation</vt:lpstr>
      <vt:lpstr>PowerPoint Presentation</vt:lpstr>
      <vt:lpstr>PowerPoint Presentation</vt:lpstr>
      <vt:lpstr>The LOG</vt:lpstr>
      <vt:lpstr>PowerPoint Presentation</vt:lpstr>
      <vt:lpstr>Version Control in EG</vt:lpstr>
      <vt:lpstr>PowerPoint Presentation</vt:lpstr>
      <vt:lpstr>PowerPoint Presentation</vt:lpstr>
      <vt:lpstr>PowerPoint Presentation</vt:lpstr>
      <vt:lpstr>PowerPoint Presentation</vt:lpstr>
      <vt:lpstr>Tips and Tricks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File Management  WinSCP</vt:lpstr>
    </vt:vector>
  </TitlesOfParts>
  <Company>Eli Lilly and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BACE initial commercial assessment_20150916_update</dc:title>
  <dc:creator>NAN Karen FU</dc:creator>
  <cp:lastModifiedBy>Qing Qing Liu</cp:lastModifiedBy>
  <cp:revision>729</cp:revision>
  <cp:lastPrinted>2016-04-14T07:15:52Z</cp:lastPrinted>
  <dcterms:created xsi:type="dcterms:W3CDTF">2014-09-30T04:01:03Z</dcterms:created>
  <dcterms:modified xsi:type="dcterms:W3CDTF">2017-03-22T06:08:28Z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600</vt:r8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5;#RES140|e533e076-f086-478b-9c30-0b918cf1a39c</vt:lpwstr>
  </property>
  <property fmtid="{D5CDD505-2E9C-101B-9397-08002B2CF9AE}" pid="5" name="ContentTypeId">
    <vt:lpwstr>0x0101004FC4A1A9E661DF4FAAD33921EB4D2624</vt:lpwstr>
  </property>
  <property fmtid="{D5CDD505-2E9C-101B-9397-08002B2CF9AE}" pid="6" name="EnterpriseSensitivityClassification">
    <vt:lpwstr>3;#GREEN|ec74153f-63be-46a4-ae5f-1b86c809897d</vt:lpwstr>
  </property>
</Properties>
</file>